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17"/>
  </p:notesMasterIdLst>
  <p:sldIdLst>
    <p:sldId id="268" r:id="rId3"/>
    <p:sldId id="257" r:id="rId4"/>
    <p:sldId id="258" r:id="rId5"/>
    <p:sldId id="260" r:id="rId6"/>
    <p:sldId id="735" r:id="rId7"/>
    <p:sldId id="677" r:id="rId8"/>
    <p:sldId id="670" r:id="rId9"/>
    <p:sldId id="262" r:id="rId10"/>
    <p:sldId id="742" r:id="rId11"/>
    <p:sldId id="263" r:id="rId12"/>
    <p:sldId id="678" r:id="rId13"/>
    <p:sldId id="265" r:id="rId14"/>
    <p:sldId id="267" r:id="rId15"/>
    <p:sldId id="269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 autoAdjust="0"/>
    <p:restoredTop sz="96327" autoAdjust="0"/>
  </p:normalViewPr>
  <p:slideViewPr>
    <p:cSldViewPr snapToGrid="0" snapToObjects="1" showGuides="1">
      <p:cViewPr varScale="1">
        <p:scale>
          <a:sx n="136" d="100"/>
          <a:sy n="136" d="100"/>
        </p:scale>
        <p:origin x="-104" y="-1056"/>
      </p:cViewPr>
      <p:guideLst>
        <p:guide orient="horz" pos="2160"/>
        <p:guide pos="3840"/>
        <p:guide pos="4034"/>
      </p:guideLst>
    </p:cSldViewPr>
  </p:slideViewPr>
  <p:outlineViewPr>
    <p:cViewPr>
      <p:scale>
        <a:sx n="33" d="100"/>
        <a:sy n="33" d="100"/>
      </p:scale>
      <p:origin x="0" y="8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F628-14D9-7348-AD5B-D05F3AB0AEF6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A9CBA-564E-C64D-9522-EDAED4471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5338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6A3D2-8719-6C46-8D7B-620E7A4961B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38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ytat k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425" y="3155735"/>
            <a:ext cx="590550" cy="59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783" y="3156279"/>
            <a:ext cx="485775" cy="59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559" y="3153383"/>
            <a:ext cx="609600" cy="59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134" y="3250580"/>
            <a:ext cx="742950" cy="38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9075" y="3165288"/>
            <a:ext cx="55245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3563" y="3152304"/>
            <a:ext cx="542925" cy="59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aek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064888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ytuł i zawartość" type="obj">
  <p:cSld name="Tytuł i zawartość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441789"/>
            <a:ext cx="9957998" cy="124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6E41559-EFC6-E744-BEAD-7A97BBA6D67D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l-PL"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Rectangle 25">
            <a:extLst>
              <a:ext uri="{FF2B5EF4-FFF2-40B4-BE49-F238E27FC236}">
                <a16:creationId xmlns="" xmlns:a16="http://schemas.microsoft.com/office/drawing/2014/main" id="{D1BB3DDB-14BA-E44C-BF61-BD37FCBA679D}"/>
              </a:ext>
            </a:extLst>
          </p:cNvPr>
          <p:cNvSpPr/>
          <p:nvPr/>
        </p:nvSpPr>
        <p:spPr>
          <a:xfrm rot="10800000">
            <a:off x="-3800" y="1800000"/>
            <a:ext cx="12195797" cy="5077468"/>
          </a:xfrm>
          <a:prstGeom prst="rect">
            <a:avLst/>
          </a:prstGeom>
          <a:gradFill>
            <a:gsLst>
              <a:gs pos="0">
                <a:srgbClr val="005F72">
                  <a:alpha val="0"/>
                </a:srgbClr>
              </a:gs>
              <a:gs pos="100000">
                <a:srgbClr val="005F72">
                  <a:alpha val="5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1">
            <a:extLst>
              <a:ext uri="{FF2B5EF4-FFF2-40B4-BE49-F238E27FC236}">
                <a16:creationId xmlns="" xmlns:a16="http://schemas.microsoft.com/office/drawing/2014/main" id="{2757CEEF-DEF4-F142-848A-58BE3DEEDE4E}"/>
              </a:ext>
            </a:extLst>
          </p:cNvPr>
          <p:cNvGrpSpPr/>
          <p:nvPr/>
        </p:nvGrpSpPr>
        <p:grpSpPr>
          <a:xfrm>
            <a:off x="11832000" y="1616189"/>
            <a:ext cx="360000" cy="1440000"/>
            <a:chOff x="8172000" y="1800000"/>
            <a:chExt cx="360000" cy="1440000"/>
          </a:xfrm>
        </p:grpSpPr>
        <p:sp>
          <p:nvSpPr>
            <p:cNvPr id="17" name="Rectangle 12">
              <a:extLst>
                <a:ext uri="{FF2B5EF4-FFF2-40B4-BE49-F238E27FC236}">
                  <a16:creationId xmlns="" xmlns:a16="http://schemas.microsoft.com/office/drawing/2014/main" id="{D913DDBD-DD56-524C-9378-E61223ACB154}"/>
                </a:ext>
              </a:extLst>
            </p:cNvPr>
            <p:cNvSpPr/>
            <p:nvPr/>
          </p:nvSpPr>
          <p:spPr>
            <a:xfrm>
              <a:off x="8172000" y="1800000"/>
              <a:ext cx="360000" cy="360000"/>
            </a:xfrm>
            <a:prstGeom prst="rect">
              <a:avLst/>
            </a:prstGeom>
            <a:solidFill>
              <a:srgbClr val="B2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="" xmlns:a16="http://schemas.microsoft.com/office/drawing/2014/main" id="{CDE796FB-3927-254D-9F5A-0B1E9BCA3FC3}"/>
                </a:ext>
              </a:extLst>
            </p:cNvPr>
            <p:cNvSpPr/>
            <p:nvPr/>
          </p:nvSpPr>
          <p:spPr>
            <a:xfrm>
              <a:off x="8172000" y="2160000"/>
              <a:ext cx="360000" cy="360000"/>
            </a:xfrm>
            <a:prstGeom prst="rect">
              <a:avLst/>
            </a:prstGeom>
            <a:solidFill>
              <a:srgbClr val="7A40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="" xmlns:a16="http://schemas.microsoft.com/office/drawing/2014/main" id="{3C812C66-00D9-E944-AEE0-DF5FAF219E8A}"/>
                </a:ext>
              </a:extLst>
            </p:cNvPr>
            <p:cNvSpPr/>
            <p:nvPr/>
          </p:nvSpPr>
          <p:spPr>
            <a:xfrm>
              <a:off x="8172000" y="2520000"/>
              <a:ext cx="360000" cy="360000"/>
            </a:xfrm>
            <a:prstGeom prst="rect">
              <a:avLst/>
            </a:prstGeom>
            <a:solidFill>
              <a:srgbClr val="07A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="" xmlns:a16="http://schemas.microsoft.com/office/drawing/2014/main" id="{8EE61F83-7346-4C44-A0FB-AA329EFBF8FA}"/>
                </a:ext>
              </a:extLst>
            </p:cNvPr>
            <p:cNvSpPr/>
            <p:nvPr/>
          </p:nvSpPr>
          <p:spPr>
            <a:xfrm>
              <a:off x="8172000" y="2880000"/>
              <a:ext cx="360000" cy="360000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27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wa elementy zawartości">
  <p:cSld name="Dwa elementy zawartości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6E41559-EFC6-E744-BEAD-7A97BBA6D67D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l-PL"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441789"/>
            <a:ext cx="9957998" cy="124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 dirty="0"/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D1BB3DDB-14BA-E44C-BF61-BD37FCBA679D}"/>
              </a:ext>
            </a:extLst>
          </p:cNvPr>
          <p:cNvSpPr/>
          <p:nvPr/>
        </p:nvSpPr>
        <p:spPr>
          <a:xfrm rot="10800000">
            <a:off x="-3800" y="1800000"/>
            <a:ext cx="12195797" cy="5077468"/>
          </a:xfrm>
          <a:prstGeom prst="rect">
            <a:avLst/>
          </a:prstGeom>
          <a:gradFill>
            <a:gsLst>
              <a:gs pos="0">
                <a:srgbClr val="005F72">
                  <a:alpha val="0"/>
                </a:srgbClr>
              </a:gs>
              <a:gs pos="100000">
                <a:srgbClr val="005F72">
                  <a:alpha val="5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11">
            <a:extLst>
              <a:ext uri="{FF2B5EF4-FFF2-40B4-BE49-F238E27FC236}">
                <a16:creationId xmlns="" xmlns:a16="http://schemas.microsoft.com/office/drawing/2014/main" id="{2757CEEF-DEF4-F142-848A-58BE3DEEDE4E}"/>
              </a:ext>
            </a:extLst>
          </p:cNvPr>
          <p:cNvGrpSpPr/>
          <p:nvPr/>
        </p:nvGrpSpPr>
        <p:grpSpPr>
          <a:xfrm>
            <a:off x="11832000" y="1616189"/>
            <a:ext cx="360000" cy="1440000"/>
            <a:chOff x="8172000" y="1800000"/>
            <a:chExt cx="360000" cy="1440000"/>
          </a:xfrm>
        </p:grpSpPr>
        <p:sp>
          <p:nvSpPr>
            <p:cNvPr id="11" name="Rectangle 12">
              <a:extLst>
                <a:ext uri="{FF2B5EF4-FFF2-40B4-BE49-F238E27FC236}">
                  <a16:creationId xmlns="" xmlns:a16="http://schemas.microsoft.com/office/drawing/2014/main" id="{D913DDBD-DD56-524C-9378-E61223ACB154}"/>
                </a:ext>
              </a:extLst>
            </p:cNvPr>
            <p:cNvSpPr/>
            <p:nvPr/>
          </p:nvSpPr>
          <p:spPr>
            <a:xfrm>
              <a:off x="8172000" y="1800000"/>
              <a:ext cx="360000" cy="360000"/>
            </a:xfrm>
            <a:prstGeom prst="rect">
              <a:avLst/>
            </a:prstGeom>
            <a:solidFill>
              <a:srgbClr val="B2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DE796FB-3927-254D-9F5A-0B1E9BCA3FC3}"/>
                </a:ext>
              </a:extLst>
            </p:cNvPr>
            <p:cNvSpPr/>
            <p:nvPr/>
          </p:nvSpPr>
          <p:spPr>
            <a:xfrm>
              <a:off x="8172000" y="2160000"/>
              <a:ext cx="360000" cy="360000"/>
            </a:xfrm>
            <a:prstGeom prst="rect">
              <a:avLst/>
            </a:prstGeom>
            <a:solidFill>
              <a:srgbClr val="7A40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C812C66-00D9-E944-AEE0-DF5FAF219E8A}"/>
                </a:ext>
              </a:extLst>
            </p:cNvPr>
            <p:cNvSpPr/>
            <p:nvPr/>
          </p:nvSpPr>
          <p:spPr>
            <a:xfrm>
              <a:off x="8172000" y="2520000"/>
              <a:ext cx="360000" cy="360000"/>
            </a:xfrm>
            <a:prstGeom prst="rect">
              <a:avLst/>
            </a:prstGeom>
            <a:solidFill>
              <a:srgbClr val="07A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8EE61F83-7346-4C44-A0FB-AA329EFBF8FA}"/>
                </a:ext>
              </a:extLst>
            </p:cNvPr>
            <p:cNvSpPr/>
            <p:nvPr/>
          </p:nvSpPr>
          <p:spPr>
            <a:xfrm>
              <a:off x="8172000" y="2880000"/>
              <a:ext cx="360000" cy="360000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326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awartość z podpisem" type="objTx">
  <p:cSld name="Zawartość z podpisem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6E41559-EFC6-E744-BEAD-7A97BBA6D67D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l-PL"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D1BB3DDB-14BA-E44C-BF61-BD37FCBA679D}"/>
              </a:ext>
            </a:extLst>
          </p:cNvPr>
          <p:cNvSpPr/>
          <p:nvPr/>
        </p:nvSpPr>
        <p:spPr>
          <a:xfrm rot="10800000">
            <a:off x="-3801" y="1800000"/>
            <a:ext cx="12195797" cy="5077468"/>
          </a:xfrm>
          <a:prstGeom prst="rect">
            <a:avLst/>
          </a:prstGeom>
          <a:gradFill>
            <a:gsLst>
              <a:gs pos="0">
                <a:srgbClr val="005F72">
                  <a:alpha val="0"/>
                </a:srgbClr>
              </a:gs>
              <a:gs pos="100000">
                <a:srgbClr val="005F72">
                  <a:alpha val="5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11">
            <a:extLst>
              <a:ext uri="{FF2B5EF4-FFF2-40B4-BE49-F238E27FC236}">
                <a16:creationId xmlns="" xmlns:a16="http://schemas.microsoft.com/office/drawing/2014/main" id="{2757CEEF-DEF4-F142-848A-58BE3DEEDE4E}"/>
              </a:ext>
            </a:extLst>
          </p:cNvPr>
          <p:cNvGrpSpPr/>
          <p:nvPr/>
        </p:nvGrpSpPr>
        <p:grpSpPr>
          <a:xfrm>
            <a:off x="11832000" y="1616189"/>
            <a:ext cx="360000" cy="1440000"/>
            <a:chOff x="8172000" y="1800000"/>
            <a:chExt cx="360000" cy="1440000"/>
          </a:xfrm>
        </p:grpSpPr>
        <p:sp>
          <p:nvSpPr>
            <p:cNvPr id="10" name="Rectangle 12">
              <a:extLst>
                <a:ext uri="{FF2B5EF4-FFF2-40B4-BE49-F238E27FC236}">
                  <a16:creationId xmlns="" xmlns:a16="http://schemas.microsoft.com/office/drawing/2014/main" id="{D913DDBD-DD56-524C-9378-E61223ACB154}"/>
                </a:ext>
              </a:extLst>
            </p:cNvPr>
            <p:cNvSpPr/>
            <p:nvPr/>
          </p:nvSpPr>
          <p:spPr>
            <a:xfrm>
              <a:off x="8172000" y="1800000"/>
              <a:ext cx="360000" cy="360000"/>
            </a:xfrm>
            <a:prstGeom prst="rect">
              <a:avLst/>
            </a:prstGeom>
            <a:solidFill>
              <a:srgbClr val="B2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="" xmlns:a16="http://schemas.microsoft.com/office/drawing/2014/main" id="{CDE796FB-3927-254D-9F5A-0B1E9BCA3FC3}"/>
                </a:ext>
              </a:extLst>
            </p:cNvPr>
            <p:cNvSpPr/>
            <p:nvPr/>
          </p:nvSpPr>
          <p:spPr>
            <a:xfrm>
              <a:off x="8172000" y="2160000"/>
              <a:ext cx="360000" cy="360000"/>
            </a:xfrm>
            <a:prstGeom prst="rect">
              <a:avLst/>
            </a:prstGeom>
            <a:solidFill>
              <a:srgbClr val="7A40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="" xmlns:a16="http://schemas.microsoft.com/office/drawing/2014/main" id="{3C812C66-00D9-E944-AEE0-DF5FAF219E8A}"/>
                </a:ext>
              </a:extLst>
            </p:cNvPr>
            <p:cNvSpPr/>
            <p:nvPr/>
          </p:nvSpPr>
          <p:spPr>
            <a:xfrm>
              <a:off x="8172000" y="2520000"/>
              <a:ext cx="360000" cy="360000"/>
            </a:xfrm>
            <a:prstGeom prst="rect">
              <a:avLst/>
            </a:prstGeom>
            <a:solidFill>
              <a:srgbClr val="07A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="" xmlns:a16="http://schemas.microsoft.com/office/drawing/2014/main" id="{8EE61F83-7346-4C44-A0FB-AA329EFBF8FA}"/>
                </a:ext>
              </a:extLst>
            </p:cNvPr>
            <p:cNvSpPr/>
            <p:nvPr/>
          </p:nvSpPr>
          <p:spPr>
            <a:xfrm>
              <a:off x="8172000" y="2880000"/>
              <a:ext cx="360000" cy="360000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31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ównanie" type="twoTxTwoObj">
  <p:cSld name="Porównani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6E41559-EFC6-E744-BEAD-7A97BBA6D67D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l-PL"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25">
            <a:extLst>
              <a:ext uri="{FF2B5EF4-FFF2-40B4-BE49-F238E27FC236}">
                <a16:creationId xmlns="" xmlns:a16="http://schemas.microsoft.com/office/drawing/2014/main" id="{D1BB3DDB-14BA-E44C-BF61-BD37FCBA679D}"/>
              </a:ext>
            </a:extLst>
          </p:cNvPr>
          <p:cNvSpPr/>
          <p:nvPr/>
        </p:nvSpPr>
        <p:spPr>
          <a:xfrm rot="10800000">
            <a:off x="-1" y="1690688"/>
            <a:ext cx="12191997" cy="5186780"/>
          </a:xfrm>
          <a:prstGeom prst="rect">
            <a:avLst/>
          </a:prstGeom>
          <a:gradFill>
            <a:gsLst>
              <a:gs pos="0">
                <a:srgbClr val="005F72">
                  <a:alpha val="0"/>
                </a:srgbClr>
              </a:gs>
              <a:gs pos="100000">
                <a:srgbClr val="005F72">
                  <a:alpha val="5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1">
            <a:extLst>
              <a:ext uri="{FF2B5EF4-FFF2-40B4-BE49-F238E27FC236}">
                <a16:creationId xmlns="" xmlns:a16="http://schemas.microsoft.com/office/drawing/2014/main" id="{2757CEEF-DEF4-F142-848A-58BE3DEEDE4E}"/>
              </a:ext>
            </a:extLst>
          </p:cNvPr>
          <p:cNvGrpSpPr/>
          <p:nvPr/>
        </p:nvGrpSpPr>
        <p:grpSpPr>
          <a:xfrm>
            <a:off x="11832000" y="1616189"/>
            <a:ext cx="360000" cy="1440000"/>
            <a:chOff x="8172000" y="1800000"/>
            <a:chExt cx="360000" cy="1440000"/>
          </a:xfrm>
        </p:grpSpPr>
        <p:sp>
          <p:nvSpPr>
            <p:cNvPr id="12" name="Rectangle 12">
              <a:extLst>
                <a:ext uri="{FF2B5EF4-FFF2-40B4-BE49-F238E27FC236}">
                  <a16:creationId xmlns="" xmlns:a16="http://schemas.microsoft.com/office/drawing/2014/main" id="{D913DDBD-DD56-524C-9378-E61223ACB154}"/>
                </a:ext>
              </a:extLst>
            </p:cNvPr>
            <p:cNvSpPr/>
            <p:nvPr/>
          </p:nvSpPr>
          <p:spPr>
            <a:xfrm>
              <a:off x="8172000" y="1800000"/>
              <a:ext cx="360000" cy="360000"/>
            </a:xfrm>
            <a:prstGeom prst="rect">
              <a:avLst/>
            </a:prstGeom>
            <a:solidFill>
              <a:srgbClr val="B2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="" xmlns:a16="http://schemas.microsoft.com/office/drawing/2014/main" id="{CDE796FB-3927-254D-9F5A-0B1E9BCA3FC3}"/>
                </a:ext>
              </a:extLst>
            </p:cNvPr>
            <p:cNvSpPr/>
            <p:nvPr/>
          </p:nvSpPr>
          <p:spPr>
            <a:xfrm>
              <a:off x="8172000" y="2160000"/>
              <a:ext cx="360000" cy="360000"/>
            </a:xfrm>
            <a:prstGeom prst="rect">
              <a:avLst/>
            </a:prstGeom>
            <a:solidFill>
              <a:srgbClr val="7A40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="" xmlns:a16="http://schemas.microsoft.com/office/drawing/2014/main" id="{3C812C66-00D9-E944-AEE0-DF5FAF219E8A}"/>
                </a:ext>
              </a:extLst>
            </p:cNvPr>
            <p:cNvSpPr/>
            <p:nvPr/>
          </p:nvSpPr>
          <p:spPr>
            <a:xfrm>
              <a:off x="8172000" y="2520000"/>
              <a:ext cx="360000" cy="360000"/>
            </a:xfrm>
            <a:prstGeom prst="rect">
              <a:avLst/>
            </a:prstGeom>
            <a:solidFill>
              <a:srgbClr val="07A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="" xmlns:a16="http://schemas.microsoft.com/office/drawing/2014/main" id="{8EE61F83-7346-4C44-A0FB-AA329EFBF8FA}"/>
                </a:ext>
              </a:extLst>
            </p:cNvPr>
            <p:cNvSpPr/>
            <p:nvPr/>
          </p:nvSpPr>
          <p:spPr>
            <a:xfrm>
              <a:off x="8172000" y="2880000"/>
              <a:ext cx="360000" cy="360000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4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6E2BF8B-BF0D-E041-A002-BEBFCC603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2DE7BDDF-BA3F-8044-91A3-2E604EEEF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7AFDE3AF-15DD-F845-9D17-DC999BF7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E8B18C1-954F-DC4E-B878-49B94F7D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8B95C865-30F8-4544-A780-61D2E3DE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383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743FBB7-63A8-DA47-9C90-5337B534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EDD1313-C208-5B47-9D11-AA6FD4513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2136315F-6A15-214A-816B-FA18EE7B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5B416E6C-D698-DF49-B26B-7364C4DA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6DD475E-448E-A649-AE8E-E5E65939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556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FFA8F11-71FE-544B-9653-9D3F5D17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6447C04A-437A-0143-9B7E-DFFAB9303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6BDD232E-FDF8-024E-9A2A-1A81AC58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CAF83A7-8FB7-5E4A-9786-5D4E0686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89ED18FF-E8C5-CE42-AF99-EACCFC724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180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8403B81-D262-D749-AFE6-598A6B8A0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5F51EBB-34B4-9946-9CD9-57C09B478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51DA078B-5DD1-A64B-B10D-42D5028D3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B66A0BA1-588F-3D4B-90B6-16D9C169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22F55031-8A39-3D4B-A305-1ED3116C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BE2B2B72-E5F9-6943-A3F5-21DE4ABB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457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6E35AE8-8FBD-F341-AC80-E56B90D7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6C6837AD-0065-F045-AE34-CC4519EDD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A4B5186D-ED36-9A4C-AFF8-F1BDCBB83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6A650843-E94A-0848-A3CB-470FAA4FC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464F64F8-6C2A-6D4C-BE22-078581A3B7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53CA0454-14EA-354E-9B12-17ABA495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7118240E-84F9-F54A-87CC-8EF99361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2BC74B66-0DA0-2249-9885-2DBA00B3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873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4DF0FDC-64A9-EF40-8DC6-4F7459CD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52C43F3A-F1FA-B94E-B0CE-20161B70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25F0418-8D22-564E-B100-DEB60651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F4DFB094-5D0E-0B45-A52D-7F0A94D4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71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-19608" y="0"/>
            <a:ext cx="12217376" cy="6869665"/>
          </a:xfrm>
          <a:prstGeom prst="rect">
            <a:avLst/>
          </a:prstGeom>
          <a:solidFill>
            <a:srgbClr val="005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pic>
        <p:nvPicPr>
          <p:cNvPr id="36" name="pae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854967"/>
      </p:ext>
    </p:extLst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932DA838-B5A3-3A48-9B4F-CB14676C1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EA211D84-4177-BE4B-BDB8-0190A3BB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9BC37BF1-E8BE-BC43-9D0F-5292A670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551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E7372CF-F161-1246-8A95-19728823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63671E6B-55B3-EA46-BF6B-376941CF8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95C024CC-598C-1D48-96AE-71C3AD6AC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8CA2CDB3-CA23-5E45-B121-D19BE4A3E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A30F93E-79D7-C647-99D4-3031BB9B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C43244B9-231A-3240-A775-0A4EC643E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675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82354D-CE60-C34A-AB4C-BFC6AB04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67D340E9-649F-CF4F-BF60-C4BC4E08E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C419B21A-4EFF-6044-9BEA-19571E9D8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6EC39F85-6424-2F4F-AFF7-915053008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C45163E-455A-B74A-ADA4-B8B92BEA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38B0580F-3E20-244E-B5E2-D1E35231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37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AC44CE3-8E47-8042-9BBB-2EE978E1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44AF4A15-280B-EC49-A20A-164339499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7A5F9D99-1B39-F148-AEAC-4CFCC2105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BC5E8535-32DF-E343-9573-4E6FFFDB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7069FD8-1B30-9A46-964A-52E11B42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0129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F9BC28D6-9F76-3F4D-AED5-26D01BB1C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1E06C4BC-6E0D-1B4A-8726-E33C0CA01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2355DD9F-B672-F64E-ADE1-97E20B64E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05D58C32-A3FD-8548-843B-EE6CE1FE0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91E9E91-3258-644B-9D51-E97E2202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180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kop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-12688" y="-5833"/>
            <a:ext cx="12217376" cy="6869665"/>
          </a:xfrm>
          <a:prstGeom prst="rect">
            <a:avLst/>
          </a:prstGeom>
          <a:solidFill>
            <a:srgbClr val="005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5" name="Shape 45"/>
          <p:cNvSpPr/>
          <p:nvPr/>
        </p:nvSpPr>
        <p:spPr>
          <a:xfrm>
            <a:off x="476250" y="5261156"/>
            <a:ext cx="2803589" cy="117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2953">
                <a:latin typeface="Lato Bold"/>
                <a:ea typeface="Lato Bold"/>
                <a:cs typeface="Lato Bold"/>
                <a:sym typeface="Lato Bold"/>
              </a:rPr>
              <a:t>Tytuł prezentacji</a:t>
            </a:r>
            <a:r>
              <a:rPr sz="1266">
                <a:latin typeface="Lato Bold"/>
                <a:ea typeface="Lato Bold"/>
                <a:cs typeface="Lato Bold"/>
                <a:sym typeface="Lato Bold"/>
              </a:rPr>
              <a:t/>
            </a:r>
            <a:br>
              <a:rPr sz="1266">
                <a:latin typeface="Lato Bold"/>
                <a:ea typeface="Lato Bold"/>
                <a:cs typeface="Lato Bold"/>
                <a:sym typeface="Lato Bold"/>
              </a:rPr>
            </a:br>
            <a:r>
              <a:rPr sz="1406"/>
              <a:t>Dyrektor Instytutu</a:t>
            </a:r>
          </a:p>
          <a:p>
            <a:pPr algn="l">
              <a:defRPr sz="20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dr inż. Krystian Szczepański</a:t>
            </a:r>
          </a:p>
          <a:p>
            <a:pPr algn="l">
              <a:defRPr sz="20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11.02.2016</a:t>
            </a:r>
          </a:p>
        </p:txBody>
      </p:sp>
      <p:pic>
        <p:nvPicPr>
          <p:cNvPr id="47" name="pae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82" y="508916"/>
            <a:ext cx="3219035" cy="352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0163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kop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673084" y="5261156"/>
            <a:ext cx="2803589" cy="117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2953">
                <a:latin typeface="Lato Bold"/>
                <a:ea typeface="Lato Bold"/>
                <a:cs typeface="Lato Bold"/>
                <a:sym typeface="Lato Bold"/>
              </a:rPr>
              <a:t>Tytuł prezentacji</a:t>
            </a:r>
            <a:r>
              <a:rPr sz="1266">
                <a:latin typeface="Lato Bold"/>
                <a:ea typeface="Lato Bold"/>
                <a:cs typeface="Lato Bold"/>
                <a:sym typeface="Lato Bold"/>
              </a:rPr>
              <a:t/>
            </a:r>
            <a:br>
              <a:rPr sz="1266">
                <a:latin typeface="Lato Bold"/>
                <a:ea typeface="Lato Bold"/>
                <a:cs typeface="Lato Bold"/>
                <a:sym typeface="Lato Bold"/>
              </a:rPr>
            </a:br>
            <a:r>
              <a:rPr sz="1406"/>
              <a:t>Dyrektor Instytutu</a:t>
            </a:r>
          </a:p>
          <a:p>
            <a:pPr algn="l">
              <a:defRPr sz="20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dr inż. Krystian Szczepański</a:t>
            </a:r>
          </a:p>
          <a:p>
            <a:pPr algn="l">
              <a:defRPr sz="20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11.02.2016</a:t>
            </a:r>
          </a:p>
        </p:txBody>
      </p:sp>
      <p:sp>
        <p:nvSpPr>
          <p:cNvPr id="56" name="Shape 56"/>
          <p:cNvSpPr/>
          <p:nvPr/>
        </p:nvSpPr>
        <p:spPr>
          <a:xfrm>
            <a:off x="470678" y="5261156"/>
            <a:ext cx="2803589" cy="117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>
                <a:solidFill>
                  <a:srgbClr val="005F7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2953">
                <a:latin typeface="Lato Bold"/>
                <a:ea typeface="Lato Bold"/>
                <a:cs typeface="Lato Bold"/>
                <a:sym typeface="Lato Bold"/>
              </a:rPr>
              <a:t>Tytuł prezentacji</a:t>
            </a:r>
            <a:r>
              <a:rPr sz="1266">
                <a:latin typeface="Lato Bold"/>
                <a:ea typeface="Lato Bold"/>
                <a:cs typeface="Lato Bold"/>
                <a:sym typeface="Lato Bold"/>
              </a:rPr>
              <a:t/>
            </a:r>
            <a:br>
              <a:rPr sz="1266">
                <a:latin typeface="Lato Bold"/>
                <a:ea typeface="Lato Bold"/>
                <a:cs typeface="Lato Bold"/>
                <a:sym typeface="Lato Bold"/>
              </a:rPr>
            </a:br>
            <a:r>
              <a:rPr sz="1406"/>
              <a:t>Dyrektor Instytutu</a:t>
            </a:r>
          </a:p>
          <a:p>
            <a:pPr algn="l">
              <a:defRPr sz="2000">
                <a:solidFill>
                  <a:srgbClr val="005F7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dr inż. Krystian Szczepański</a:t>
            </a:r>
          </a:p>
          <a:p>
            <a:pPr algn="l">
              <a:defRPr sz="2000">
                <a:solidFill>
                  <a:srgbClr val="005F7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11.02.2016</a:t>
            </a:r>
          </a:p>
        </p:txBody>
      </p:sp>
      <p:pic>
        <p:nvPicPr>
          <p:cNvPr id="58" name="pae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70" y="626723"/>
            <a:ext cx="4080043" cy="44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49943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kop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70678" y="5323664"/>
            <a:ext cx="3246081" cy="117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>
                <a:solidFill>
                  <a:srgbClr val="005F7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2953">
                <a:latin typeface="Lato Bold"/>
                <a:ea typeface="Lato Bold"/>
                <a:cs typeface="Lato Bold"/>
                <a:sym typeface="Lato Bold"/>
              </a:rPr>
              <a:t>Dziękuję za uwagę</a:t>
            </a:r>
            <a:r>
              <a:rPr sz="1266">
                <a:latin typeface="Lato Bold"/>
                <a:ea typeface="Lato Bold"/>
                <a:cs typeface="Lato Bold"/>
                <a:sym typeface="Lato Bold"/>
              </a:rPr>
              <a:t/>
            </a:r>
            <a:br>
              <a:rPr sz="1266">
                <a:latin typeface="Lato Bold"/>
                <a:ea typeface="Lato Bold"/>
                <a:cs typeface="Lato Bold"/>
                <a:sym typeface="Lato Bold"/>
              </a:rPr>
            </a:br>
            <a:r>
              <a:rPr sz="1406"/>
              <a:t>Dyrektor Instytutu</a:t>
            </a:r>
          </a:p>
          <a:p>
            <a:pPr algn="l">
              <a:defRPr sz="2000">
                <a:solidFill>
                  <a:srgbClr val="005F7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dr inż. Krystian Szczepański</a:t>
            </a:r>
          </a:p>
          <a:p>
            <a:pPr algn="l">
              <a:defRPr sz="2000">
                <a:solidFill>
                  <a:srgbClr val="005F73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11.02.2016</a:t>
            </a:r>
          </a:p>
        </p:txBody>
      </p:sp>
      <p:pic>
        <p:nvPicPr>
          <p:cNvPr id="79" name="pae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70" y="626723"/>
            <a:ext cx="4080043" cy="44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16390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kop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-12688" y="-5833"/>
            <a:ext cx="12217376" cy="6869665"/>
          </a:xfrm>
          <a:prstGeom prst="rect">
            <a:avLst/>
          </a:prstGeom>
          <a:solidFill>
            <a:srgbClr val="005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8" name="Shape 88"/>
          <p:cNvSpPr/>
          <p:nvPr/>
        </p:nvSpPr>
        <p:spPr>
          <a:xfrm>
            <a:off x="494490" y="5305805"/>
            <a:ext cx="3246081" cy="117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2953">
                <a:latin typeface="Lato Bold"/>
                <a:ea typeface="Lato Bold"/>
                <a:cs typeface="Lato Bold"/>
                <a:sym typeface="Lato Bold"/>
              </a:rPr>
              <a:t>Dziękuję za uwagę</a:t>
            </a:r>
            <a:r>
              <a:rPr sz="1266">
                <a:latin typeface="Lato Bold"/>
                <a:ea typeface="Lato Bold"/>
                <a:cs typeface="Lato Bold"/>
                <a:sym typeface="Lato Bold"/>
              </a:rPr>
              <a:t/>
            </a:r>
            <a:br>
              <a:rPr sz="1266">
                <a:latin typeface="Lato Bold"/>
                <a:ea typeface="Lato Bold"/>
                <a:cs typeface="Lato Bold"/>
                <a:sym typeface="Lato Bold"/>
              </a:rPr>
            </a:br>
            <a:r>
              <a:rPr sz="1406"/>
              <a:t>Dyrektor Instytutu</a:t>
            </a:r>
          </a:p>
          <a:p>
            <a:pPr algn="l">
              <a:defRPr sz="20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dr inż. Krystian Szczepański</a:t>
            </a:r>
          </a:p>
          <a:p>
            <a:pPr algn="l">
              <a:defRPr sz="20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406"/>
              <a:t>11.02.2016</a:t>
            </a:r>
          </a:p>
        </p:txBody>
      </p:sp>
      <p:pic>
        <p:nvPicPr>
          <p:cNvPr id="90" name="pae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82" y="508916"/>
            <a:ext cx="3219035" cy="352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51263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ae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ziemia.pdf"/>
          <p:cNvPicPr>
            <a:picLocks noChangeAspect="1"/>
          </p:cNvPicPr>
          <p:nvPr/>
        </p:nvPicPr>
        <p:blipFill>
          <a:blip r:embed="rId3"/>
          <a:srcRect l="48779" b="47478"/>
          <a:stretch>
            <a:fillRect/>
          </a:stretch>
        </p:blipFill>
        <p:spPr>
          <a:xfrm>
            <a:off x="-69306" y="5921792"/>
            <a:ext cx="1363631" cy="936207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8630131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 k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e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ziemia.pdf"/>
          <p:cNvPicPr>
            <a:picLocks noChangeAspect="1"/>
          </p:cNvPicPr>
          <p:nvPr/>
        </p:nvPicPr>
        <p:blipFill>
          <a:blip r:embed="rId3"/>
          <a:srcRect b="47478"/>
          <a:stretch>
            <a:fillRect/>
          </a:stretch>
        </p:blipFill>
        <p:spPr>
          <a:xfrm>
            <a:off x="1552438" y="4014819"/>
            <a:ext cx="8085111" cy="284318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74" y="122477"/>
            <a:ext cx="2316867" cy="68694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12012116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Slajd tytułow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613043"/>
            <a:ext cx="9144000" cy="189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6E41559-EFC6-E744-BEAD-7A97BBA6D67D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l-PL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10" y="291608"/>
            <a:ext cx="3738980" cy="110859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4676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ek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21542" y="4881267"/>
            <a:ext cx="276226" cy="16589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Tekst</a:t>
            </a:r>
            <a:r>
              <a:rPr dirty="0"/>
              <a:t> </a:t>
            </a:r>
            <a:r>
              <a:rPr dirty="0" err="1"/>
              <a:t>tytułowy</a:t>
            </a:r>
            <a:endParaRPr dirty="0"/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1</a:t>
            </a:r>
          </a:p>
          <a:p>
            <a:pPr lvl="1"/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2</a:t>
            </a:r>
          </a:p>
          <a:p>
            <a:pPr lvl="2"/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3</a:t>
            </a:r>
          </a:p>
          <a:p>
            <a:pPr lvl="3"/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4</a:t>
            </a:r>
          </a:p>
          <a:p>
            <a:pPr lvl="4"/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5917310" y="6505277"/>
            <a:ext cx="301365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A645768E-5B35-D646-A47F-AC4E120879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993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 spd="med"/>
  <p:txStyles>
    <p:titleStyle>
      <a:lvl1pPr marL="0" marR="0" indent="0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1" i="0" u="none" strike="noStrike" cap="none" spc="0" baseline="0">
          <a:ln>
            <a:noFill/>
          </a:ln>
          <a:solidFill>
            <a:srgbClr val="005F73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2936DB80-2933-0E41-9C01-97C5A25A8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F45BEAF0-1C2A-B246-A8E7-91CA243E4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B24F83F4-7570-9140-A21F-39AA9279F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36AD-4F2A-3241-B5EE-F79294376CB4}" type="datetimeFigureOut">
              <a:rPr lang="pl-PL" smtClean="0"/>
              <a:t>20-05-03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96E93356-D94C-8A4B-B41B-36032197B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AA0EF2C9-2D5A-524B-BD5C-ED86B72A8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C4CF-C749-3748-93F5-539168A578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27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F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9" r="9197"/>
          <a:stretch/>
        </p:blipFill>
        <p:spPr>
          <a:xfrm>
            <a:off x="2050325" y="0"/>
            <a:ext cx="10149840" cy="6858000"/>
          </a:xfrm>
          <a:prstGeom prst="rect">
            <a:avLst/>
          </a:prstGeom>
          <a:solidFill>
            <a:srgbClr val="005F73">
              <a:alpha val="29000"/>
            </a:srgbClr>
          </a:solidFill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927D42-679B-5B43-82D7-FB042B6A7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9237" y="2671301"/>
            <a:ext cx="9902763" cy="1740065"/>
          </a:xfrm>
        </p:spPr>
        <p:txBody>
          <a:bodyPr>
            <a:noAutofit/>
          </a:bodyPr>
          <a:lstStyle/>
          <a:p>
            <a:pPr algn="r"/>
            <a:r>
              <a:rPr lang="en-CA" sz="3600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Spatial and temporal variability </a:t>
            </a:r>
            <a:br>
              <a:rPr lang="en-CA" sz="3600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CA" sz="3600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of benzo[a]pyrene over Poland </a:t>
            </a:r>
            <a:br>
              <a:rPr lang="en-CA" sz="3600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CA" sz="3600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based on modelling and observations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47FB08FE-6811-1D43-B47E-B5E1F1C74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6879" y="4851708"/>
            <a:ext cx="7535635" cy="1464067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n-CA" sz="2000" b="1" noProof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Jacek W. Kaminski</a:t>
            </a:r>
            <a:r>
              <a:rPr lang="en-CA" sz="2000" noProof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, Joanna Struzewska, Pawel Durka,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n-CA" sz="2000" noProof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Grzegorz Jeleniewicz, Marcin Kawka,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n-CA" sz="2000" noProof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Aleksander Norowski, Aneta Gienibor, Paulina Jagiełło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endParaRPr lang="en-CA" sz="2000" noProof="0">
              <a:solidFill>
                <a:schemeClr val="bg1"/>
              </a:solidFill>
              <a:effectLst>
                <a:outerShdw blurRad="25400" dist="38100" dir="270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n-CA" sz="2000" noProof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Department of Atmospheric and Climate Modelling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n-CA" sz="2000" noProof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Institute of Environmental Protection – National Research Institute</a:t>
            </a:r>
          </a:p>
        </p:txBody>
      </p:sp>
      <p:grpSp>
        <p:nvGrpSpPr>
          <p:cNvPr id="8" name="Group 14"/>
          <p:cNvGrpSpPr/>
          <p:nvPr/>
        </p:nvGrpSpPr>
        <p:grpSpPr>
          <a:xfrm>
            <a:off x="2039476" y="720000"/>
            <a:ext cx="360000" cy="1440000"/>
            <a:chOff x="8172000" y="1800000"/>
            <a:chExt cx="360000" cy="1440000"/>
          </a:xfrm>
        </p:grpSpPr>
        <p:sp>
          <p:nvSpPr>
            <p:cNvPr id="9" name="Rectangle 15"/>
            <p:cNvSpPr/>
            <p:nvPr/>
          </p:nvSpPr>
          <p:spPr>
            <a:xfrm>
              <a:off x="8172000" y="1800000"/>
              <a:ext cx="360000" cy="360000"/>
            </a:xfrm>
            <a:prstGeom prst="rect">
              <a:avLst/>
            </a:prstGeom>
            <a:solidFill>
              <a:srgbClr val="B2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" name="Rectangle 16"/>
            <p:cNvSpPr/>
            <p:nvPr/>
          </p:nvSpPr>
          <p:spPr>
            <a:xfrm>
              <a:off x="8172000" y="2160000"/>
              <a:ext cx="360000" cy="360000"/>
            </a:xfrm>
            <a:prstGeom prst="rect">
              <a:avLst/>
            </a:prstGeom>
            <a:solidFill>
              <a:srgbClr val="7A40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" name="Rectangle 17"/>
            <p:cNvSpPr/>
            <p:nvPr/>
          </p:nvSpPr>
          <p:spPr>
            <a:xfrm>
              <a:off x="8172000" y="2520000"/>
              <a:ext cx="360000" cy="360000"/>
            </a:xfrm>
            <a:prstGeom prst="rect">
              <a:avLst/>
            </a:prstGeom>
            <a:solidFill>
              <a:srgbClr val="07A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2" name="Rectangle 18"/>
            <p:cNvSpPr/>
            <p:nvPr/>
          </p:nvSpPr>
          <p:spPr>
            <a:xfrm>
              <a:off x="8172000" y="2880000"/>
              <a:ext cx="360000" cy="360000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3" name="Rectangle 1"/>
          <p:cNvSpPr/>
          <p:nvPr/>
        </p:nvSpPr>
        <p:spPr>
          <a:xfrm>
            <a:off x="117513" y="6338497"/>
            <a:ext cx="1909591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GB" sz="14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ŚrodowiskoŻyciem</a:t>
            </a:r>
            <a:endParaRPr lang="en-GB" sz="14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013" y="0"/>
            <a:ext cx="2090500" cy="22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4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"/>
          <a:stretch/>
        </p:blipFill>
        <p:spPr>
          <a:xfrm>
            <a:off x="1954643" y="3608614"/>
            <a:ext cx="3909186" cy="32493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E008AA8-82D8-8145-A996-9434A04DC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Assimilation of surface observations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DF7A351-EA1F-9941-8A98-08691BD01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2857"/>
            <a:ext cx="5931407" cy="45441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400" dirty="0">
                <a:cs typeface="Calibri"/>
              </a:rPr>
              <a:t>Data assimilation (orange dots) significantly improved raw modelling results (blue dots)</a:t>
            </a:r>
          </a:p>
          <a:p>
            <a:r>
              <a:rPr lang="en-CA" sz="2400" noProof="0" dirty="0">
                <a:cs typeface="Calibri"/>
              </a:rPr>
              <a:t>Mode</a:t>
            </a:r>
            <a:r>
              <a:rPr lang="en-CA" sz="2400" dirty="0">
                <a:cs typeface="Calibri"/>
              </a:rPr>
              <a:t>l underestimated over southern Poland and slightly overestimates in central regions</a:t>
            </a:r>
            <a:endParaRPr lang="en-CA" sz="2400" noProof="0" dirty="0">
              <a:cs typeface="Calibri"/>
            </a:endParaRPr>
          </a:p>
        </p:txBody>
      </p:sp>
      <p:pic>
        <p:nvPicPr>
          <p:cNvPr id="4" name="Obraz 4" descr="Obraz zawierający mapa&#10;&#10;Opis wygenerowany przy bardzo wysokim poziomie pewności">
            <a:extLst>
              <a:ext uri="{FF2B5EF4-FFF2-40B4-BE49-F238E27FC236}">
                <a16:creationId xmlns="" xmlns:a16="http://schemas.microsoft.com/office/drawing/2014/main" id="{BCE0E6AA-DB8E-4E27-8C3E-65A15823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28" y="1825625"/>
            <a:ext cx="4696372" cy="48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76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B28EB4D-9A34-6B47-B0D1-E24D42E9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B[a]P transboundary impact in 2018</a:t>
            </a:r>
            <a:endParaRPr lang="en-CA" dirty="0"/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851664ED-2DA8-A14F-A540-6B4CF11396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2" y="2368062"/>
            <a:ext cx="3387278" cy="42529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C974D5F7-33AB-6848-ADAC-A01F6987149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272" y="2368061"/>
            <a:ext cx="3387278" cy="423252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7107EBAD-15BF-B548-8D18-348B3CE5D332}"/>
              </a:ext>
            </a:extLst>
          </p:cNvPr>
          <p:cNvSpPr txBox="1"/>
          <p:nvPr/>
        </p:nvSpPr>
        <p:spPr>
          <a:xfrm>
            <a:off x="439450" y="2077396"/>
            <a:ext cx="3407336" cy="4103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The transboundary contributions for B[a]P  are not significant.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This could be due to significant differences in estimating emission fluxes in Poland and other countries.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The transboundary contribution is in the range of 2 to 35% with the average approx. 10%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A4FE898F-A733-854A-931A-5A2CAE569433}"/>
              </a:ext>
            </a:extLst>
          </p:cNvPr>
          <p:cNvSpPr txBox="1"/>
          <p:nvPr/>
        </p:nvSpPr>
        <p:spPr>
          <a:xfrm>
            <a:off x="4477870" y="1808801"/>
            <a:ext cx="252046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200" dirty="0">
                <a:solidFill>
                  <a:srgbClr val="000000"/>
                </a:solidFill>
                <a:sym typeface="Helvetica Light"/>
              </a:rPr>
              <a:t>EMEP 2016</a:t>
            </a:r>
            <a:endParaRPr kumimoji="0" lang="pl-PL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690E4B23-30A3-5848-8E45-BE5867F32707}"/>
              </a:ext>
            </a:extLst>
          </p:cNvPr>
          <p:cNvSpPr txBox="1"/>
          <p:nvPr/>
        </p:nvSpPr>
        <p:spPr>
          <a:xfrm>
            <a:off x="8867637" y="1923507"/>
            <a:ext cx="252046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200" dirty="0">
                <a:solidFill>
                  <a:srgbClr val="000000"/>
                </a:solidFill>
                <a:sym typeface="Helvetica Light"/>
              </a:rPr>
              <a:t>CBE 2017</a:t>
            </a:r>
            <a:endParaRPr kumimoji="0" lang="pl-PL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7499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B5E7047-02C4-D849-91FA-55DD5129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B[a]P case study for Poland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4C29174-4CD7-DA46-A793-FE320B0D4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/>
              <a:t>Purpose: to better understand processes governing high concentrations of B[a]P over Poland and model uncertainties</a:t>
            </a:r>
          </a:p>
          <a:p>
            <a:r>
              <a:rPr lang="en-CA" dirty="0"/>
              <a:t>Cooperation with EMEP-East</a:t>
            </a:r>
          </a:p>
          <a:p>
            <a:r>
              <a:rPr lang="en-CA" dirty="0"/>
              <a:t>Planned </a:t>
            </a:r>
            <a:r>
              <a:rPr lang="en-CA" dirty="0" err="1"/>
              <a:t>intercomparison</a:t>
            </a:r>
            <a:r>
              <a:rPr lang="en-CA" dirty="0"/>
              <a:t> between the GELMOS model (EMEP-East) and the GEM-AQ model</a:t>
            </a:r>
          </a:p>
          <a:p>
            <a:r>
              <a:rPr lang="en-CA" dirty="0"/>
              <a:t>Focus on the sink processes and model underestimation for the winter period</a:t>
            </a:r>
          </a:p>
          <a:p>
            <a:pPr marL="114300" indent="0">
              <a:buNone/>
            </a:pP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3244750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CD5059D-5ABE-194D-9E4B-1E6B218B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Summary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F76015E-93BE-E249-8C40-16053E036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noProof="0" dirty="0"/>
              <a:t>B[a]P </a:t>
            </a:r>
            <a:r>
              <a:rPr lang="en-CA" dirty="0"/>
              <a:t>concentrations show decreasing t</a:t>
            </a:r>
            <a:r>
              <a:rPr lang="en-CA" noProof="0" dirty="0"/>
              <a:t>rend over last decade. However, average concentrations are much higher than the threshold </a:t>
            </a:r>
          </a:p>
          <a:p>
            <a:r>
              <a:rPr lang="en-CA" noProof="0" dirty="0"/>
              <a:t>Seasonal variation of B[a]P in Poland shows maximum concentrations during wintertime due to </a:t>
            </a:r>
            <a:r>
              <a:rPr lang="en-CA" noProof="0"/>
              <a:t>household </a:t>
            </a:r>
            <a:r>
              <a:rPr lang="en-CA" noProof="0" smtClean="0"/>
              <a:t>heating </a:t>
            </a:r>
            <a:endParaRPr lang="en-CA" noProof="0" dirty="0"/>
          </a:p>
          <a:p>
            <a:r>
              <a:rPr lang="en-CA" dirty="0"/>
              <a:t>Underestimated modelled concentrations might be due to missing </a:t>
            </a:r>
            <a:r>
              <a:rPr lang="en-CA" noProof="0" dirty="0"/>
              <a:t>emission sources in the emission inventory</a:t>
            </a:r>
            <a:endParaRPr lang="en-CA" noProof="0" dirty="0">
              <a:solidFill>
                <a:srgbClr val="FF0000"/>
              </a:solidFill>
            </a:endParaRPr>
          </a:p>
          <a:p>
            <a:r>
              <a:rPr lang="en-CA" noProof="0" dirty="0"/>
              <a:t>Modelling results show very good spatial and temporal agreement with the observations </a:t>
            </a:r>
          </a:p>
          <a:p>
            <a:r>
              <a:rPr lang="en-CA" noProof="0" dirty="0"/>
              <a:t>International cooperation will be undertaken to improve understanding </a:t>
            </a:r>
            <a:r>
              <a:rPr lang="en-CA" dirty="0"/>
              <a:t>of source </a:t>
            </a:r>
            <a:r>
              <a:rPr lang="en-CA" noProof="0" dirty="0"/>
              <a:t>and sinks processes</a:t>
            </a:r>
          </a:p>
        </p:txBody>
      </p:sp>
    </p:spTree>
    <p:extLst>
      <p:ext uri="{BB962C8B-B14F-4D97-AF65-F5344CB8AC3E}">
        <p14:creationId xmlns:p14="http://schemas.microsoft.com/office/powerpoint/2010/main" val="917845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F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9" r="9197"/>
          <a:stretch/>
        </p:blipFill>
        <p:spPr>
          <a:xfrm>
            <a:off x="2050325" y="0"/>
            <a:ext cx="10149840" cy="6858000"/>
          </a:xfrm>
          <a:prstGeom prst="rect">
            <a:avLst/>
          </a:prstGeom>
          <a:solidFill>
            <a:srgbClr val="005F73">
              <a:alpha val="29000"/>
            </a:srgbClr>
          </a:solidFill>
        </p:spPr>
      </p:pic>
      <p:grpSp>
        <p:nvGrpSpPr>
          <p:cNvPr id="8" name="Group 14"/>
          <p:cNvGrpSpPr/>
          <p:nvPr/>
        </p:nvGrpSpPr>
        <p:grpSpPr>
          <a:xfrm>
            <a:off x="2039476" y="720000"/>
            <a:ext cx="360000" cy="1440000"/>
            <a:chOff x="8172000" y="1800000"/>
            <a:chExt cx="360000" cy="1440000"/>
          </a:xfrm>
        </p:grpSpPr>
        <p:sp>
          <p:nvSpPr>
            <p:cNvPr id="9" name="Rectangle 15"/>
            <p:cNvSpPr/>
            <p:nvPr/>
          </p:nvSpPr>
          <p:spPr>
            <a:xfrm>
              <a:off x="8172000" y="1800000"/>
              <a:ext cx="360000" cy="360000"/>
            </a:xfrm>
            <a:prstGeom prst="rect">
              <a:avLst/>
            </a:prstGeom>
            <a:solidFill>
              <a:srgbClr val="B2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" name="Rectangle 16"/>
            <p:cNvSpPr/>
            <p:nvPr/>
          </p:nvSpPr>
          <p:spPr>
            <a:xfrm>
              <a:off x="8172000" y="2160000"/>
              <a:ext cx="360000" cy="360000"/>
            </a:xfrm>
            <a:prstGeom prst="rect">
              <a:avLst/>
            </a:prstGeom>
            <a:solidFill>
              <a:srgbClr val="7A40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" name="Rectangle 17"/>
            <p:cNvSpPr/>
            <p:nvPr/>
          </p:nvSpPr>
          <p:spPr>
            <a:xfrm>
              <a:off x="8172000" y="2520000"/>
              <a:ext cx="360000" cy="360000"/>
            </a:xfrm>
            <a:prstGeom prst="rect">
              <a:avLst/>
            </a:prstGeom>
            <a:solidFill>
              <a:srgbClr val="07A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2" name="Rectangle 18"/>
            <p:cNvSpPr/>
            <p:nvPr/>
          </p:nvSpPr>
          <p:spPr>
            <a:xfrm>
              <a:off x="8172000" y="2880000"/>
              <a:ext cx="360000" cy="360000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3" name="Rectangle 1"/>
          <p:cNvSpPr/>
          <p:nvPr/>
        </p:nvSpPr>
        <p:spPr>
          <a:xfrm>
            <a:off x="117513" y="6338497"/>
            <a:ext cx="1909591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GB" sz="14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ŚrodowiskoŻyciem</a:t>
            </a:r>
            <a:endParaRPr lang="en-GB" sz="14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013" y="0"/>
            <a:ext cx="2090500" cy="2291685"/>
          </a:xfrm>
          <a:prstGeom prst="rect">
            <a:avLst/>
          </a:prstGeom>
        </p:spPr>
      </p:pic>
      <p:sp>
        <p:nvSpPr>
          <p:cNvPr id="15" name="Tytuł 1">
            <a:extLst>
              <a:ext uri="{FF2B5EF4-FFF2-40B4-BE49-F238E27FC236}">
                <a16:creationId xmlns="" xmlns:a16="http://schemas.microsoft.com/office/drawing/2014/main" id="{39927D42-679B-5B43-82D7-FB042B6A7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9898" y="3273879"/>
            <a:ext cx="6534364" cy="2873828"/>
          </a:xfrm>
        </p:spPr>
        <p:txBody>
          <a:bodyPr anchor="ctr">
            <a:noAutofit/>
          </a:bodyPr>
          <a:lstStyle/>
          <a:p>
            <a:r>
              <a:rPr lang="en-CA" sz="3600" b="1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THANK YOU!</a:t>
            </a:r>
            <a:br>
              <a:rPr lang="en-CA" sz="3600" b="1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CA" sz="3600" b="1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CA" sz="3600" b="1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CA" sz="3600" b="1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contact e-mail:</a:t>
            </a:r>
            <a:br>
              <a:rPr lang="en-CA" sz="3600" b="1" noProof="0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CA" sz="3600" b="1" dirty="0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j</a:t>
            </a:r>
            <a:r>
              <a:rPr lang="en-CA" sz="3600" noProof="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>
                      <a:alpha val="50000"/>
                    </a:srgbClr>
                  </a:outerShdw>
                </a:effectLst>
              </a:rPr>
              <a:t>acek.kaminski@ios.edu.pl</a:t>
            </a:r>
            <a:endParaRPr lang="en-CA" sz="3600" noProof="0" dirty="0">
              <a:solidFill>
                <a:schemeClr val="bg1"/>
              </a:solidFill>
              <a:effectLst>
                <a:outerShdw blurRad="25400" dist="38100" dir="270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36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705DBAF-4841-6648-8C38-9C781AF9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/>
              <a:t>Outline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79B46AE-6A8B-2944-8921-AE5FDDD63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noProof="0" dirty="0" err="1"/>
              <a:t>BaP</a:t>
            </a:r>
            <a:r>
              <a:rPr lang="en-CA" noProof="0" dirty="0"/>
              <a:t> observational network in Poland</a:t>
            </a:r>
          </a:p>
          <a:p>
            <a:r>
              <a:rPr lang="en-CA" noProof="0" dirty="0"/>
              <a:t>Trends and seasonal variability of B[a]P</a:t>
            </a:r>
          </a:p>
          <a:p>
            <a:r>
              <a:rPr lang="en-CA" noProof="0" dirty="0"/>
              <a:t>B[a]P emissions in Poland</a:t>
            </a:r>
          </a:p>
          <a:p>
            <a:r>
              <a:rPr lang="en-CA" noProof="0" dirty="0"/>
              <a:t>B[a]P modelling results</a:t>
            </a:r>
          </a:p>
          <a:p>
            <a:r>
              <a:rPr lang="en-CA" noProof="0" dirty="0"/>
              <a:t>Future work: case study with EMEP-East</a:t>
            </a:r>
          </a:p>
        </p:txBody>
      </p:sp>
    </p:spTree>
    <p:extLst>
      <p:ext uri="{BB962C8B-B14F-4D97-AF65-F5344CB8AC3E}">
        <p14:creationId xmlns:p14="http://schemas.microsoft.com/office/powerpoint/2010/main" val="1983287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0F7A7FC-812C-0240-B955-1C4EA84A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 dirty="0"/>
              <a:t>B[a]P observational network in Poland</a:t>
            </a:r>
          </a:p>
        </p:txBody>
      </p:sp>
      <p:pic>
        <p:nvPicPr>
          <p:cNvPr id="5" name="Obraz 5" descr="Obraz zawierający mapa, tekst&#10;&#10;Opis wygenerowany przy bardzo wysokim poziomie pewności">
            <a:extLst>
              <a:ext uri="{FF2B5EF4-FFF2-40B4-BE49-F238E27FC236}">
                <a16:creationId xmlns="" xmlns:a16="http://schemas.microsoft.com/office/drawing/2014/main" id="{3029CEC6-1270-47AD-934D-AE64BFDDB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932" y="2037360"/>
            <a:ext cx="4932855" cy="4610093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132984"/>
              </p:ext>
            </p:extLst>
          </p:nvPr>
        </p:nvGraphicFramePr>
        <p:xfrm>
          <a:off x="838200" y="3415306"/>
          <a:ext cx="4790040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50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950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4107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 err="1">
                          <a:solidFill>
                            <a:schemeClr val="bg1"/>
                          </a:solidFill>
                          <a:effectLst/>
                          <a:latin typeface="&amp;quot"/>
                        </a:rPr>
                        <a:t>BaP</a:t>
                      </a: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&amp;quot"/>
                        </a:rPr>
                        <a:t> monitoring </a:t>
                      </a:r>
                      <a:r>
                        <a:rPr lang="pl-PL" sz="2000" b="1" dirty="0" err="1">
                          <a:solidFill>
                            <a:schemeClr val="bg1"/>
                          </a:solidFill>
                          <a:effectLst/>
                          <a:latin typeface="&amp;quot"/>
                        </a:rPr>
                        <a:t>sites</a:t>
                      </a:r>
                      <a:endParaRPr lang="pl-PL" sz="2000" dirty="0">
                        <a:solidFill>
                          <a:schemeClr val="bg1"/>
                        </a:solidFill>
                        <a:effectLst/>
                        <a:latin typeface="&amp;quot"/>
                      </a:endParaRPr>
                    </a:p>
                  </a:txBody>
                  <a:tcPr>
                    <a:solidFill>
                      <a:srgbClr val="005F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rgbClr val="005F7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 err="1">
                          <a:solidFill>
                            <a:schemeClr val="bg1"/>
                          </a:solidFill>
                          <a:effectLst/>
                          <a:latin typeface="&amp;quot"/>
                        </a:rPr>
                        <a:t>Type</a:t>
                      </a:r>
                      <a:endParaRPr lang="pl-PL" sz="2000" dirty="0">
                        <a:solidFill>
                          <a:schemeClr val="bg1"/>
                        </a:solidFill>
                        <a:effectLst/>
                        <a:latin typeface="&amp;quot"/>
                      </a:endParaRPr>
                    </a:p>
                  </a:txBody>
                  <a:tcPr marL="44450" marR="44450" marT="0" marB="0" anchor="ctr">
                    <a:solidFill>
                      <a:srgbClr val="005F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 err="1">
                          <a:solidFill>
                            <a:schemeClr val="bg1"/>
                          </a:solidFill>
                          <a:effectLst/>
                          <a:latin typeface="&amp;quot"/>
                        </a:rPr>
                        <a:t>Number</a:t>
                      </a:r>
                      <a:endParaRPr lang="pl-PL" sz="2000" dirty="0">
                        <a:solidFill>
                          <a:schemeClr val="bg1"/>
                        </a:solidFill>
                        <a:effectLst/>
                        <a:latin typeface="&amp;quot"/>
                      </a:endParaRPr>
                    </a:p>
                  </a:txBody>
                  <a:tcPr marL="44450" marR="44450" marT="0" marB="0" anchor="ctr">
                    <a:solidFill>
                      <a:srgbClr val="005F7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 err="1">
                          <a:effectLst/>
                          <a:latin typeface="&amp;quot"/>
                        </a:rPr>
                        <a:t>urban</a:t>
                      </a:r>
                      <a:endParaRPr lang="pl-PL" sz="2000" dirty="0">
                        <a:effectLst/>
                        <a:latin typeface="&amp;quot"/>
                      </a:endParaRPr>
                    </a:p>
                  </a:txBody>
                  <a:tcPr marL="44450" marR="44450" marT="0" marB="0" anchor="ctr">
                    <a:solidFill>
                      <a:srgbClr val="005F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&amp;quot"/>
                        </a:rPr>
                        <a:t>123</a:t>
                      </a:r>
                    </a:p>
                  </a:txBody>
                  <a:tcPr marL="44450" marR="44450" marT="0" marB="0" anchor="ctr">
                    <a:solidFill>
                      <a:srgbClr val="005F7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  <a:latin typeface="&amp;quot"/>
                        </a:rPr>
                        <a:t>suburban</a:t>
                      </a:r>
                    </a:p>
                  </a:txBody>
                  <a:tcPr marL="44450" marR="44450" marT="0" marB="0" anchor="ctr">
                    <a:solidFill>
                      <a:srgbClr val="005F73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&amp;quot"/>
                        </a:rPr>
                        <a:t>14</a:t>
                      </a:r>
                    </a:p>
                  </a:txBody>
                  <a:tcPr marL="44450" marR="44450" marT="0" marB="0" anchor="ctr">
                    <a:solidFill>
                      <a:srgbClr val="005F73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  <a:latin typeface="&amp;quot"/>
                        </a:rPr>
                        <a:t>rural</a:t>
                      </a:r>
                    </a:p>
                  </a:txBody>
                  <a:tcPr marL="44450" marR="44450" marT="0" marB="0" anchor="ctr">
                    <a:solidFill>
                      <a:srgbClr val="005F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&amp;quot"/>
                        </a:rPr>
                        <a:t>5</a:t>
                      </a:r>
                    </a:p>
                  </a:txBody>
                  <a:tcPr marL="44450" marR="44450" marT="0" marB="0" anchor="ctr">
                    <a:solidFill>
                      <a:srgbClr val="005F7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4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250BDA0-4CC0-4942-9A15-D815FCD7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90" y="426799"/>
            <a:ext cx="9957998" cy="1248899"/>
          </a:xfrm>
        </p:spPr>
        <p:txBody>
          <a:bodyPr>
            <a:normAutofit/>
          </a:bodyPr>
          <a:lstStyle/>
          <a:p>
            <a:r>
              <a:rPr lang="en-CA" noProof="0" dirty="0"/>
              <a:t>Observed B[a]P variability in Poland</a:t>
            </a:r>
            <a:endParaRPr lang="en-CA" noProof="0" dirty="0"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C42979D-7434-D54D-A7D2-4F27262C6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>
              <a:solidFill>
                <a:srgbClr val="FF0000"/>
              </a:solidFill>
            </a:endParaRPr>
          </a:p>
        </p:txBody>
      </p:sp>
      <p:pic>
        <p:nvPicPr>
          <p:cNvPr id="7" name="Picture 6" descr="bap_avg_month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75" y="1825625"/>
            <a:ext cx="5238750" cy="4762500"/>
          </a:xfrm>
          <a:prstGeom prst="rect">
            <a:avLst/>
          </a:prstGeom>
        </p:spPr>
      </p:pic>
      <p:pic>
        <p:nvPicPr>
          <p:cNvPr id="8" name="Picture 7" descr="bap_avg_yea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0" y="1825625"/>
            <a:ext cx="5238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73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10825843" y="14614"/>
            <a:ext cx="1366157" cy="161007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D9E8DBC-DA5E-D04D-95F9-CD16E3283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94" y="966016"/>
            <a:ext cx="3642360" cy="1325563"/>
          </a:xfrm>
        </p:spPr>
        <p:txBody>
          <a:bodyPr>
            <a:normAutofit fontScale="90000"/>
          </a:bodyPr>
          <a:lstStyle/>
          <a:p>
            <a:r>
              <a:rPr lang="en-CA"/>
              <a:t>B[a]P emissions used for modelling</a:t>
            </a:r>
            <a:endParaRPr lang="en-CA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E716AA0-30C6-F54C-9DF9-19E74AA18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506" y="797169"/>
            <a:ext cx="3417806" cy="582107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542F960-FF86-524A-BC66-C27E7712F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90" y="797169"/>
            <a:ext cx="3500895" cy="5842068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DB8A23FA-714F-B54F-BF9E-3441DDEC5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902" y="2557995"/>
            <a:ext cx="3231071" cy="202204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CA" noProof="0" dirty="0"/>
              <a:t>Low combustion is </a:t>
            </a:r>
            <a:r>
              <a:rPr lang="en-CA" dirty="0"/>
              <a:t>the</a:t>
            </a:r>
            <a:r>
              <a:rPr lang="en-CA" noProof="0" dirty="0"/>
              <a:t> dominant source of B[a]P emission </a:t>
            </a:r>
            <a:r>
              <a:rPr lang="en-CA" dirty="0"/>
              <a:t>in Poland</a:t>
            </a:r>
            <a:endParaRPr lang="en-CA" noProof="0" dirty="0"/>
          </a:p>
        </p:txBody>
      </p:sp>
      <p:pic>
        <p:nvPicPr>
          <p:cNvPr id="7" name="Obraz 7" descr="Obraz zawierający zrzut ekranu&#10;&#10;Opis wygenerowany przy bardzo wysokim poziomie pewności">
            <a:extLst>
              <a:ext uri="{FF2B5EF4-FFF2-40B4-BE49-F238E27FC236}">
                <a16:creationId xmlns="" xmlns:a16="http://schemas.microsoft.com/office/drawing/2014/main" id="{B25862F8-B0EB-3348-B51C-CDCA3B56A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31" y="4376196"/>
            <a:ext cx="3595619" cy="22287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1C6E2397-E90D-C349-BA99-87D3ED5D4A86}"/>
              </a:ext>
            </a:extLst>
          </p:cNvPr>
          <p:cNvSpPr txBox="1"/>
          <p:nvPr/>
        </p:nvSpPr>
        <p:spPr>
          <a:xfrm>
            <a:off x="8475785" y="14614"/>
            <a:ext cx="269630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EMEP 2017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2FBFB2DA-B32C-5646-BD5C-0E5DBB483AD8}"/>
              </a:ext>
            </a:extLst>
          </p:cNvPr>
          <p:cNvSpPr txBox="1"/>
          <p:nvPr/>
        </p:nvSpPr>
        <p:spPr>
          <a:xfrm>
            <a:off x="4098119" y="0"/>
            <a:ext cx="3995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Central Emission Database 2018</a:t>
            </a:r>
          </a:p>
          <a:p>
            <a:r>
              <a:rPr lang="en-GB" b="1" dirty="0"/>
              <a:t>(a high resolution inventory for Poland)</a:t>
            </a:r>
          </a:p>
        </p:txBody>
      </p:sp>
    </p:spTree>
    <p:extLst>
      <p:ext uri="{BB962C8B-B14F-4D97-AF65-F5344CB8AC3E}">
        <p14:creationId xmlns:p14="http://schemas.microsoft.com/office/powerpoint/2010/main" val="417758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D1CD731-28EF-E74C-A93E-A7258B5F5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2" y="441789"/>
            <a:ext cx="10134046" cy="1248899"/>
          </a:xfrm>
        </p:spPr>
        <p:txBody>
          <a:bodyPr/>
          <a:lstStyle/>
          <a:p>
            <a:r>
              <a:rPr lang="en-CA" b="1" noProof="0" dirty="0"/>
              <a:t>Air Quality Modelling - policy support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B4BE273-28ED-4645-A5E4-BD28D796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52" y="1825625"/>
            <a:ext cx="761478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noProof="0" dirty="0"/>
              <a:t>Starting in 2018 the </a:t>
            </a:r>
            <a:r>
              <a:rPr lang="en-CA" b="1" noProof="0" dirty="0"/>
              <a:t>Institute of Environmental Protection, National Research Institute </a:t>
            </a:r>
            <a:r>
              <a:rPr lang="en-CA" noProof="0" dirty="0"/>
              <a:t>is responsible for modelling in support of air quality policy for Poland (State Inspectorate of Environmental Protection and Ministry of </a:t>
            </a:r>
            <a:r>
              <a:rPr lang="en-CA" dirty="0"/>
              <a:t>Climate</a:t>
            </a:r>
            <a:r>
              <a:rPr lang="en-CA" noProof="0" dirty="0"/>
              <a:t>)</a:t>
            </a:r>
          </a:p>
          <a:p>
            <a:pPr marL="0" indent="0">
              <a:buNone/>
            </a:pPr>
            <a:endParaRPr lang="en-CA" noProof="0" dirty="0"/>
          </a:p>
          <a:p>
            <a:pPr marL="0" indent="0">
              <a:buNone/>
            </a:pPr>
            <a:r>
              <a:rPr lang="en-CA" noProof="0" dirty="0"/>
              <a:t>Modelling of B[a]P concentrations is undertaken for the purpose of:</a:t>
            </a:r>
          </a:p>
          <a:p>
            <a:pPr lvl="1"/>
            <a:r>
              <a:rPr lang="en-CA" dirty="0"/>
              <a:t>Annual</a:t>
            </a:r>
            <a:r>
              <a:rPr lang="en-CA" noProof="0" dirty="0"/>
              <a:t> assessment (46 zones, including 30 urban areas)</a:t>
            </a:r>
          </a:p>
          <a:p>
            <a:pPr lvl="1"/>
            <a:r>
              <a:rPr lang="en-CA" noProof="0" dirty="0" err="1"/>
              <a:t>Transboundary</a:t>
            </a:r>
            <a:r>
              <a:rPr lang="en-CA" noProof="0" dirty="0"/>
              <a:t> transport assessment</a:t>
            </a:r>
          </a:p>
          <a:p>
            <a:pPr lvl="1"/>
            <a:r>
              <a:rPr lang="en-CA" noProof="0" dirty="0"/>
              <a:t>Representativeness of monitoring stations</a:t>
            </a:r>
          </a:p>
          <a:p>
            <a:pPr lvl="1"/>
            <a:r>
              <a:rPr lang="en-CA" noProof="0" dirty="0"/>
              <a:t>5 year assessment for </a:t>
            </a:r>
            <a:r>
              <a:rPr lang="en-CA" dirty="0"/>
              <a:t>the</a:t>
            </a:r>
            <a:r>
              <a:rPr lang="en-CA" noProof="0" dirty="0"/>
              <a:t> zone classifications</a:t>
            </a:r>
          </a:p>
          <a:p>
            <a:endParaRPr lang="en-CA" noProof="0" dirty="0"/>
          </a:p>
        </p:txBody>
      </p:sp>
      <p:pic>
        <p:nvPicPr>
          <p:cNvPr id="4" name="Picture 11" descr="C:\Users\user\Documents\etap3\srednie_2letnie\srednia2letnia_120_05.png">
            <a:extLst>
              <a:ext uri="{FF2B5EF4-FFF2-40B4-BE49-F238E27FC236}">
                <a16:creationId xmlns="" xmlns:a16="http://schemas.microsoft.com/office/drawing/2014/main" id="{CC24A1E8-DF52-D74A-ACF7-57350A3D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72" y="1825625"/>
            <a:ext cx="3703233" cy="388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77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GEM-AQ model configuration</a:t>
            </a:r>
          </a:p>
        </p:txBody>
      </p:sp>
      <p:pic>
        <p:nvPicPr>
          <p:cNvPr id="22530" name="Picture 4" descr="eko_gv_15km_grid_image_glo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b="6794"/>
          <a:stretch/>
        </p:blipFill>
        <p:spPr bwMode="auto">
          <a:xfrm>
            <a:off x="1276373" y="1690688"/>
            <a:ext cx="4032250" cy="34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poland_lam_5km_174x174_zoom-v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6619" b="6470"/>
          <a:stretch/>
        </p:blipFill>
        <p:spPr bwMode="auto">
          <a:xfrm>
            <a:off x="6863842" y="1690688"/>
            <a:ext cx="4077427" cy="35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1139738" y="5591889"/>
            <a:ext cx="100853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800" dirty="0">
                <a:latin typeface="+mn-lt"/>
              </a:rPr>
              <a:t>National modelling system is based on the GEM-AQ atmospheric chemistry model (Kaminski et al., 2008)</a:t>
            </a:r>
          </a:p>
          <a:p>
            <a:pPr eaLnBrk="1" hangingPunct="1">
              <a:defRPr/>
            </a:pPr>
            <a:r>
              <a:rPr lang="en-GB" sz="1800" dirty="0">
                <a:latin typeface="+mn-lt"/>
              </a:rPr>
              <a:t>Depending on the purpose the model is run at ~10km over Europe, ~2.5km over Poland and 0.5km over agglomerations</a:t>
            </a:r>
          </a:p>
        </p:txBody>
      </p:sp>
    </p:spTree>
    <p:extLst>
      <p:ext uri="{BB962C8B-B14F-4D97-AF65-F5344CB8AC3E}">
        <p14:creationId xmlns:p14="http://schemas.microsoft.com/office/powerpoint/2010/main" val="297223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22677B2-A202-B843-B444-8481BE83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noProof="0"/>
              <a:t>Results from 2019 AQ assessment for PL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287D4CF-A9DD-E14E-AFF3-B4EC677E1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5565775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For the year 2019 reanalysis showed: 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The lowest values below 1 ng/m</a:t>
            </a:r>
            <a:r>
              <a:rPr lang="en-CA" baseline="30000" dirty="0"/>
              <a:t>3</a:t>
            </a:r>
            <a:r>
              <a:rPr lang="en-CA" dirty="0"/>
              <a:t> were modelled in north-west Poland and along the eastern border.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High concentrations, above 25 ng/m</a:t>
            </a:r>
            <a:r>
              <a:rPr lang="en-CA" baseline="30000" dirty="0"/>
              <a:t>3</a:t>
            </a:r>
            <a:r>
              <a:rPr lang="en-CA" dirty="0"/>
              <a:t> were modelled over Silesia and Lesser Poland and locally in agglomerations. </a:t>
            </a:r>
          </a:p>
        </p:txBody>
      </p:sp>
      <p:pic>
        <p:nvPicPr>
          <p:cNvPr id="4" name="Obraz 4" descr="Obraz zawierający tekst, mapa&#10;&#10;Opis wygenerowany przy bardzo wysokim poziomie pewności">
            <a:extLst>
              <a:ext uri="{FF2B5EF4-FFF2-40B4-BE49-F238E27FC236}">
                <a16:creationId xmlns="" xmlns:a16="http://schemas.microsoft.com/office/drawing/2014/main" id="{01018515-C4A8-45A8-ADF0-59D99C133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378" y="1874794"/>
            <a:ext cx="4803422" cy="49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8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D9131DA-5A0D-7C4C-8B71-402D2737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44" y="1074835"/>
            <a:ext cx="4015154" cy="1248899"/>
          </a:xfrm>
        </p:spPr>
        <p:txBody>
          <a:bodyPr>
            <a:normAutofit fontScale="90000"/>
          </a:bodyPr>
          <a:lstStyle/>
          <a:p>
            <a:r>
              <a:rPr lang="en-CA"/>
              <a:t>Evaluation against measurements from 2019</a:t>
            </a:r>
            <a:endParaRPr lang="en-CA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7DDFBDD9-942C-3141-8E32-624F10BCD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115" y="468801"/>
            <a:ext cx="6096000" cy="6096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4C55380E-8098-6F44-9C94-6E9EA68D3A31}"/>
              </a:ext>
            </a:extLst>
          </p:cNvPr>
          <p:cNvSpPr txBox="1"/>
          <p:nvPr/>
        </p:nvSpPr>
        <p:spPr>
          <a:xfrm>
            <a:off x="902677" y="3516801"/>
            <a:ext cx="325901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CA" sz="2000" dirty="0"/>
              <a:t>The model evaluation showed good agreement with observations for all spatial and temporal scales.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319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os_panorama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Ios_panorama" id="{0D0AD0CF-DC1E-4452-BE63-F8E75872B3C8}" vid="{BE88F0EB-544F-4061-AF74-A1AA2A809A9B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egu2020-climate-js-ag</Template>
  <TotalTime>709</TotalTime>
  <Words>504</Words>
  <Application>Microsoft Macintosh PowerPoint</Application>
  <PresentationFormat>Custom</PresentationFormat>
  <Paragraphs>70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Ios_panorama</vt:lpstr>
      <vt:lpstr>Projekt niestandardowy</vt:lpstr>
      <vt:lpstr>Spatial and temporal variability  of benzo[a]pyrene over Poland  based on modelling and observations</vt:lpstr>
      <vt:lpstr>Outline</vt:lpstr>
      <vt:lpstr>B[a]P observational network in Poland</vt:lpstr>
      <vt:lpstr>Observed B[a]P variability in Poland</vt:lpstr>
      <vt:lpstr>B[a]P emissions used for modelling</vt:lpstr>
      <vt:lpstr>Air Quality Modelling - policy support</vt:lpstr>
      <vt:lpstr>GEM-AQ model configuration</vt:lpstr>
      <vt:lpstr>Results from 2019 AQ assessment for PL</vt:lpstr>
      <vt:lpstr>Evaluation against measurements from 2019</vt:lpstr>
      <vt:lpstr>Assimilation of surface observations </vt:lpstr>
      <vt:lpstr>B[a]P transboundary impact in 2018</vt:lpstr>
      <vt:lpstr>B[a]P case study for Poland </vt:lpstr>
      <vt:lpstr>Summary </vt:lpstr>
      <vt:lpstr>THANK YOU!  contact e-mail: jacek.kaminski@ios.edu.pl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B[a]P</dc:title>
  <dc:creator>Strużewska Joanna</dc:creator>
  <cp:lastModifiedBy>j</cp:lastModifiedBy>
  <cp:revision>97</cp:revision>
  <dcterms:created xsi:type="dcterms:W3CDTF">2020-04-22T13:23:31Z</dcterms:created>
  <dcterms:modified xsi:type="dcterms:W3CDTF">2020-05-03T15:17:06Z</dcterms:modified>
</cp:coreProperties>
</file>