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7" r:id="rId11"/>
    <p:sldId id="266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kenna Osumgborogwu" initials="IO" lastIdx="1" clrIdx="0">
    <p:extLst>
      <p:ext uri="{19B8F6BF-5375-455C-9EA6-DF929625EA0E}">
        <p15:presenceInfo xmlns:p15="http://schemas.microsoft.com/office/powerpoint/2012/main" userId="de714f54fadc4e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03D6A-2E3C-41B2-B1DF-E6FCC82D79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6BBFAF-9785-4AB2-935B-EBE1E6B6B5B0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Novelty</a:t>
          </a:r>
          <a:r>
            <a:rPr lang="en-GB" dirty="0"/>
            <a:t> </a:t>
          </a:r>
          <a:endParaRPr lang="en-US" dirty="0"/>
        </a:p>
      </dgm:t>
    </dgm:pt>
    <dgm:pt modelId="{7EEE3048-136A-477B-B1F7-6F169B5579A1}" type="parTrans" cxnId="{D0D3DEB1-FC97-4EC6-98A5-6EA9CDADA9F6}">
      <dgm:prSet/>
      <dgm:spPr/>
      <dgm:t>
        <a:bodyPr/>
        <a:lstStyle/>
        <a:p>
          <a:endParaRPr lang="en-US"/>
        </a:p>
      </dgm:t>
    </dgm:pt>
    <dgm:pt modelId="{16A68B63-C944-4E05-86A6-44F4B3AC9AC6}" type="sibTrans" cxnId="{D0D3DEB1-FC97-4EC6-98A5-6EA9CDADA9F6}">
      <dgm:prSet/>
      <dgm:spPr/>
      <dgm:t>
        <a:bodyPr/>
        <a:lstStyle/>
        <a:p>
          <a:endParaRPr lang="en-US"/>
        </a:p>
      </dgm:t>
    </dgm:pt>
    <dgm:pt modelId="{331CE653-BA65-489B-829A-9304AA1CDEAD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Remote sensing – large scale and desk study analysis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4AD71-278C-4380-88B4-8E74F2681E92}" type="parTrans" cxnId="{1A223364-E934-4B6C-B387-93E4AE54F12A}">
      <dgm:prSet/>
      <dgm:spPr/>
      <dgm:t>
        <a:bodyPr/>
        <a:lstStyle/>
        <a:p>
          <a:endParaRPr lang="en-US"/>
        </a:p>
      </dgm:t>
    </dgm:pt>
    <dgm:pt modelId="{514BBEAB-76B5-4850-A669-11692C499C52}" type="sibTrans" cxnId="{1A223364-E934-4B6C-B387-93E4AE54F12A}">
      <dgm:prSet/>
      <dgm:spPr/>
      <dgm:t>
        <a:bodyPr/>
        <a:lstStyle/>
        <a:p>
          <a:endParaRPr lang="en-US"/>
        </a:p>
      </dgm:t>
    </dgm:pt>
    <dgm:pt modelId="{679C46DD-E0E0-4C39-B190-C8E1DCC2767A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Qualitative research – important questions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BA2D9-7371-4482-9509-4B6A67FDCC78}" type="parTrans" cxnId="{E8E86E2F-C70B-403F-865E-176B6E52F78B}">
      <dgm:prSet/>
      <dgm:spPr/>
      <dgm:t>
        <a:bodyPr/>
        <a:lstStyle/>
        <a:p>
          <a:endParaRPr lang="en-US"/>
        </a:p>
      </dgm:t>
    </dgm:pt>
    <dgm:pt modelId="{7AACAB56-16DE-4448-9631-FF7851E2C57A}" type="sibTrans" cxnId="{E8E86E2F-C70B-403F-865E-176B6E52F78B}">
      <dgm:prSet/>
      <dgm:spPr/>
      <dgm:t>
        <a:bodyPr/>
        <a:lstStyle/>
        <a:p>
          <a:endParaRPr lang="en-US"/>
        </a:p>
      </dgm:t>
    </dgm:pt>
    <dgm:pt modelId="{C4E0427D-CD19-4580-8A12-7600ABE0AA2C}" type="pres">
      <dgm:prSet presAssocID="{CEA03D6A-2E3C-41B2-B1DF-E6FCC82D7994}" presName="root" presStyleCnt="0">
        <dgm:presLayoutVars>
          <dgm:dir/>
          <dgm:resizeHandles val="exact"/>
        </dgm:presLayoutVars>
      </dgm:prSet>
      <dgm:spPr/>
    </dgm:pt>
    <dgm:pt modelId="{61D5EA12-AE6F-490F-A341-D4802027B07C}" type="pres">
      <dgm:prSet presAssocID="{DF6BBFAF-9785-4AB2-935B-EBE1E6B6B5B0}" presName="compNode" presStyleCnt="0"/>
      <dgm:spPr/>
    </dgm:pt>
    <dgm:pt modelId="{98DA21FC-FFAF-470D-9719-E881C6DF0FB8}" type="pres">
      <dgm:prSet presAssocID="{DF6BBFAF-9785-4AB2-935B-EBE1E6B6B5B0}" presName="bgRect" presStyleLbl="bgShp" presStyleIdx="0" presStyleCnt="3"/>
      <dgm:spPr/>
    </dgm:pt>
    <dgm:pt modelId="{0DF8B051-17D0-44D4-8598-5772FDC0C1F3}" type="pres">
      <dgm:prSet presAssocID="{DF6BBFAF-9785-4AB2-935B-EBE1E6B6B5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1EE0159-6340-41CF-AE1E-CD72171A5AAB}" type="pres">
      <dgm:prSet presAssocID="{DF6BBFAF-9785-4AB2-935B-EBE1E6B6B5B0}" presName="spaceRect" presStyleCnt="0"/>
      <dgm:spPr/>
    </dgm:pt>
    <dgm:pt modelId="{5B24BAC8-14CF-4D36-BC21-CD0A804BD467}" type="pres">
      <dgm:prSet presAssocID="{DF6BBFAF-9785-4AB2-935B-EBE1E6B6B5B0}" presName="parTx" presStyleLbl="revTx" presStyleIdx="0" presStyleCnt="3">
        <dgm:presLayoutVars>
          <dgm:chMax val="0"/>
          <dgm:chPref val="0"/>
        </dgm:presLayoutVars>
      </dgm:prSet>
      <dgm:spPr/>
    </dgm:pt>
    <dgm:pt modelId="{FBCDF0EE-24BE-4292-848E-771C8D917C7E}" type="pres">
      <dgm:prSet presAssocID="{16A68B63-C944-4E05-86A6-44F4B3AC9AC6}" presName="sibTrans" presStyleCnt="0"/>
      <dgm:spPr/>
    </dgm:pt>
    <dgm:pt modelId="{64596802-6DD9-43D7-856D-77C005BC554D}" type="pres">
      <dgm:prSet presAssocID="{331CE653-BA65-489B-829A-9304AA1CDEAD}" presName="compNode" presStyleCnt="0"/>
      <dgm:spPr/>
    </dgm:pt>
    <dgm:pt modelId="{86743322-8985-4062-B91E-8656B4615825}" type="pres">
      <dgm:prSet presAssocID="{331CE653-BA65-489B-829A-9304AA1CDEAD}" presName="bgRect" presStyleLbl="bgShp" presStyleIdx="1" presStyleCnt="3"/>
      <dgm:spPr/>
    </dgm:pt>
    <dgm:pt modelId="{783834DD-5DC6-4C7F-A2A1-8874A26BB409}" type="pres">
      <dgm:prSet presAssocID="{331CE653-BA65-489B-829A-9304AA1CDE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FA29FF9-9ACC-47DF-AA75-9E7586BF0947}" type="pres">
      <dgm:prSet presAssocID="{331CE653-BA65-489B-829A-9304AA1CDEAD}" presName="spaceRect" presStyleCnt="0"/>
      <dgm:spPr/>
    </dgm:pt>
    <dgm:pt modelId="{13EAE12E-16C4-403D-8642-75CFFE2C8016}" type="pres">
      <dgm:prSet presAssocID="{331CE653-BA65-489B-829A-9304AA1CDEAD}" presName="parTx" presStyleLbl="revTx" presStyleIdx="1" presStyleCnt="3">
        <dgm:presLayoutVars>
          <dgm:chMax val="0"/>
          <dgm:chPref val="0"/>
        </dgm:presLayoutVars>
      </dgm:prSet>
      <dgm:spPr/>
    </dgm:pt>
    <dgm:pt modelId="{EAB94459-D64A-48EB-B2D0-C9A1CCAC4513}" type="pres">
      <dgm:prSet presAssocID="{514BBEAB-76B5-4850-A669-11692C499C52}" presName="sibTrans" presStyleCnt="0"/>
      <dgm:spPr/>
    </dgm:pt>
    <dgm:pt modelId="{D359D8A2-4ECD-476E-89FF-FE9AFC30762F}" type="pres">
      <dgm:prSet presAssocID="{679C46DD-E0E0-4C39-B190-C8E1DCC2767A}" presName="compNode" presStyleCnt="0"/>
      <dgm:spPr/>
    </dgm:pt>
    <dgm:pt modelId="{35924A15-206A-4994-A38C-E5D135F8E8ED}" type="pres">
      <dgm:prSet presAssocID="{679C46DD-E0E0-4C39-B190-C8E1DCC2767A}" presName="bgRect" presStyleLbl="bgShp" presStyleIdx="2" presStyleCnt="3"/>
      <dgm:spPr/>
    </dgm:pt>
    <dgm:pt modelId="{A89BB6CF-054B-437D-92A0-27B004CD66F6}" type="pres">
      <dgm:prSet presAssocID="{679C46DD-E0E0-4C39-B190-C8E1DCC276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487FC2C-1836-4E68-AAF6-090C43BD618B}" type="pres">
      <dgm:prSet presAssocID="{679C46DD-E0E0-4C39-B190-C8E1DCC2767A}" presName="spaceRect" presStyleCnt="0"/>
      <dgm:spPr/>
    </dgm:pt>
    <dgm:pt modelId="{84BB2F94-8945-4235-BA42-B648F46362A4}" type="pres">
      <dgm:prSet presAssocID="{679C46DD-E0E0-4C39-B190-C8E1DCC2767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6D44423-5DB9-4E1C-8A59-84DA8BCC0A8D}" type="presOf" srcId="{331CE653-BA65-489B-829A-9304AA1CDEAD}" destId="{13EAE12E-16C4-403D-8642-75CFFE2C8016}" srcOrd="0" destOrd="0" presId="urn:microsoft.com/office/officeart/2018/2/layout/IconVerticalSolidList"/>
    <dgm:cxn modelId="{E8E86E2F-C70B-403F-865E-176B6E52F78B}" srcId="{CEA03D6A-2E3C-41B2-B1DF-E6FCC82D7994}" destId="{679C46DD-E0E0-4C39-B190-C8E1DCC2767A}" srcOrd="2" destOrd="0" parTransId="{84BBA2D9-7371-4482-9509-4B6A67FDCC78}" sibTransId="{7AACAB56-16DE-4448-9631-FF7851E2C57A}"/>
    <dgm:cxn modelId="{D5C1D75B-52C6-44EB-BC7B-3FFA190B5F40}" type="presOf" srcId="{DF6BBFAF-9785-4AB2-935B-EBE1E6B6B5B0}" destId="{5B24BAC8-14CF-4D36-BC21-CD0A804BD467}" srcOrd="0" destOrd="0" presId="urn:microsoft.com/office/officeart/2018/2/layout/IconVerticalSolidList"/>
    <dgm:cxn modelId="{1A223364-E934-4B6C-B387-93E4AE54F12A}" srcId="{CEA03D6A-2E3C-41B2-B1DF-E6FCC82D7994}" destId="{331CE653-BA65-489B-829A-9304AA1CDEAD}" srcOrd="1" destOrd="0" parTransId="{9DD4AD71-278C-4380-88B4-8E74F2681E92}" sibTransId="{514BBEAB-76B5-4850-A669-11692C499C52}"/>
    <dgm:cxn modelId="{6EBF58A6-47AD-4568-8764-4665B8C5237D}" type="presOf" srcId="{CEA03D6A-2E3C-41B2-B1DF-E6FCC82D7994}" destId="{C4E0427D-CD19-4580-8A12-7600ABE0AA2C}" srcOrd="0" destOrd="0" presId="urn:microsoft.com/office/officeart/2018/2/layout/IconVerticalSolidList"/>
    <dgm:cxn modelId="{D0D3DEB1-FC97-4EC6-98A5-6EA9CDADA9F6}" srcId="{CEA03D6A-2E3C-41B2-B1DF-E6FCC82D7994}" destId="{DF6BBFAF-9785-4AB2-935B-EBE1E6B6B5B0}" srcOrd="0" destOrd="0" parTransId="{7EEE3048-136A-477B-B1F7-6F169B5579A1}" sibTransId="{16A68B63-C944-4E05-86A6-44F4B3AC9AC6}"/>
    <dgm:cxn modelId="{1BCFEFD6-060A-468D-8C18-59341257E8E1}" type="presOf" srcId="{679C46DD-E0E0-4C39-B190-C8E1DCC2767A}" destId="{84BB2F94-8945-4235-BA42-B648F46362A4}" srcOrd="0" destOrd="0" presId="urn:microsoft.com/office/officeart/2018/2/layout/IconVerticalSolidList"/>
    <dgm:cxn modelId="{350765F6-FF83-400B-AF23-B801B22C7977}" type="presParOf" srcId="{C4E0427D-CD19-4580-8A12-7600ABE0AA2C}" destId="{61D5EA12-AE6F-490F-A341-D4802027B07C}" srcOrd="0" destOrd="0" presId="urn:microsoft.com/office/officeart/2018/2/layout/IconVerticalSolidList"/>
    <dgm:cxn modelId="{32BD8970-3963-4C20-B76D-9F7E694EB7C9}" type="presParOf" srcId="{61D5EA12-AE6F-490F-A341-D4802027B07C}" destId="{98DA21FC-FFAF-470D-9719-E881C6DF0FB8}" srcOrd="0" destOrd="0" presId="urn:microsoft.com/office/officeart/2018/2/layout/IconVerticalSolidList"/>
    <dgm:cxn modelId="{24CE3D7B-E685-400F-B46B-2D94A6736BA1}" type="presParOf" srcId="{61D5EA12-AE6F-490F-A341-D4802027B07C}" destId="{0DF8B051-17D0-44D4-8598-5772FDC0C1F3}" srcOrd="1" destOrd="0" presId="urn:microsoft.com/office/officeart/2018/2/layout/IconVerticalSolidList"/>
    <dgm:cxn modelId="{BC2DF460-3A94-470C-9284-9AFC6F7C3BB1}" type="presParOf" srcId="{61D5EA12-AE6F-490F-A341-D4802027B07C}" destId="{A1EE0159-6340-41CF-AE1E-CD72171A5AAB}" srcOrd="2" destOrd="0" presId="urn:microsoft.com/office/officeart/2018/2/layout/IconVerticalSolidList"/>
    <dgm:cxn modelId="{8C96514C-9F91-4B34-91D1-FC58B66BCAEC}" type="presParOf" srcId="{61D5EA12-AE6F-490F-A341-D4802027B07C}" destId="{5B24BAC8-14CF-4D36-BC21-CD0A804BD467}" srcOrd="3" destOrd="0" presId="urn:microsoft.com/office/officeart/2018/2/layout/IconVerticalSolidList"/>
    <dgm:cxn modelId="{F86921CF-75D7-4D0A-8E79-1D9F278C1D0F}" type="presParOf" srcId="{C4E0427D-CD19-4580-8A12-7600ABE0AA2C}" destId="{FBCDF0EE-24BE-4292-848E-771C8D917C7E}" srcOrd="1" destOrd="0" presId="urn:microsoft.com/office/officeart/2018/2/layout/IconVerticalSolidList"/>
    <dgm:cxn modelId="{565DF295-1F8D-4F21-BF9E-FF5F4A600BA5}" type="presParOf" srcId="{C4E0427D-CD19-4580-8A12-7600ABE0AA2C}" destId="{64596802-6DD9-43D7-856D-77C005BC554D}" srcOrd="2" destOrd="0" presId="urn:microsoft.com/office/officeart/2018/2/layout/IconVerticalSolidList"/>
    <dgm:cxn modelId="{E73DEC6B-2E75-4490-B830-FC76AF7CF64B}" type="presParOf" srcId="{64596802-6DD9-43D7-856D-77C005BC554D}" destId="{86743322-8985-4062-B91E-8656B4615825}" srcOrd="0" destOrd="0" presId="urn:microsoft.com/office/officeart/2018/2/layout/IconVerticalSolidList"/>
    <dgm:cxn modelId="{3458C121-FB13-41E6-9CCD-E826D52E259F}" type="presParOf" srcId="{64596802-6DD9-43D7-856D-77C005BC554D}" destId="{783834DD-5DC6-4C7F-A2A1-8874A26BB409}" srcOrd="1" destOrd="0" presId="urn:microsoft.com/office/officeart/2018/2/layout/IconVerticalSolidList"/>
    <dgm:cxn modelId="{717A9DB5-0527-4903-96A8-DF62C2DECD49}" type="presParOf" srcId="{64596802-6DD9-43D7-856D-77C005BC554D}" destId="{9FA29FF9-9ACC-47DF-AA75-9E7586BF0947}" srcOrd="2" destOrd="0" presId="urn:microsoft.com/office/officeart/2018/2/layout/IconVerticalSolidList"/>
    <dgm:cxn modelId="{AE900DC1-1E9E-4952-8720-2062EA5276F0}" type="presParOf" srcId="{64596802-6DD9-43D7-856D-77C005BC554D}" destId="{13EAE12E-16C4-403D-8642-75CFFE2C8016}" srcOrd="3" destOrd="0" presId="urn:microsoft.com/office/officeart/2018/2/layout/IconVerticalSolidList"/>
    <dgm:cxn modelId="{3F1BF5F8-B98B-4B4B-A60D-1CF91587D006}" type="presParOf" srcId="{C4E0427D-CD19-4580-8A12-7600ABE0AA2C}" destId="{EAB94459-D64A-48EB-B2D0-C9A1CCAC4513}" srcOrd="3" destOrd="0" presId="urn:microsoft.com/office/officeart/2018/2/layout/IconVerticalSolidList"/>
    <dgm:cxn modelId="{943243F7-DAA5-4C13-B1B2-E11516F75528}" type="presParOf" srcId="{C4E0427D-CD19-4580-8A12-7600ABE0AA2C}" destId="{D359D8A2-4ECD-476E-89FF-FE9AFC30762F}" srcOrd="4" destOrd="0" presId="urn:microsoft.com/office/officeart/2018/2/layout/IconVerticalSolidList"/>
    <dgm:cxn modelId="{42E95133-F90A-4B72-837F-06D5878BBD3F}" type="presParOf" srcId="{D359D8A2-4ECD-476E-89FF-FE9AFC30762F}" destId="{35924A15-206A-4994-A38C-E5D135F8E8ED}" srcOrd="0" destOrd="0" presId="urn:microsoft.com/office/officeart/2018/2/layout/IconVerticalSolidList"/>
    <dgm:cxn modelId="{A28E0F97-A4A0-4055-89B6-9946FCB54562}" type="presParOf" srcId="{D359D8A2-4ECD-476E-89FF-FE9AFC30762F}" destId="{A89BB6CF-054B-437D-92A0-27B004CD66F6}" srcOrd="1" destOrd="0" presId="urn:microsoft.com/office/officeart/2018/2/layout/IconVerticalSolidList"/>
    <dgm:cxn modelId="{4C757B3D-2D93-4247-AAA4-895A751DA787}" type="presParOf" srcId="{D359D8A2-4ECD-476E-89FF-FE9AFC30762F}" destId="{0487FC2C-1836-4E68-AAF6-090C43BD618B}" srcOrd="2" destOrd="0" presId="urn:microsoft.com/office/officeart/2018/2/layout/IconVerticalSolidList"/>
    <dgm:cxn modelId="{9AFD29F8-C1AF-4097-BDC4-914FBB5499D5}" type="presParOf" srcId="{D359D8A2-4ECD-476E-89FF-FE9AFC30762F}" destId="{84BB2F94-8945-4235-BA42-B648F46362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A21FC-FFAF-470D-9719-E881C6DF0FB8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8B051-17D0-44D4-8598-5772FDC0C1F3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4BAC8-14CF-4D36-BC21-CD0A804BD467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Arial" panose="020B0604020202020204" pitchFamily="34" charset="0"/>
              <a:cs typeface="Arial" panose="020B0604020202020204" pitchFamily="34" charset="0"/>
            </a:rPr>
            <a:t>Novelty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1945450" y="719"/>
        <a:ext cx="4643240" cy="1684372"/>
      </dsp:txXfrm>
    </dsp:sp>
    <dsp:sp modelId="{86743322-8985-4062-B91E-8656B4615825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834DD-5DC6-4C7F-A2A1-8874A26BB409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AE12E-16C4-403D-8642-75CFFE2C8016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Arial" panose="020B0604020202020204" pitchFamily="34" charset="0"/>
              <a:cs typeface="Arial" panose="020B0604020202020204" pitchFamily="34" charset="0"/>
            </a:rPr>
            <a:t>Remote sensing – large scale and desk study analysis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5450" y="2106185"/>
        <a:ext cx="4643240" cy="1684372"/>
      </dsp:txXfrm>
    </dsp:sp>
    <dsp:sp modelId="{35924A15-206A-4994-A38C-E5D135F8E8ED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BB6CF-054B-437D-92A0-27B004CD66F6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B2F94-8945-4235-BA42-B648F46362A4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Arial" panose="020B0604020202020204" pitchFamily="34" charset="0"/>
              <a:cs typeface="Arial" panose="020B0604020202020204" pitchFamily="34" charset="0"/>
            </a:rPr>
            <a:t>Qualitative research – important questions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8D65-0DEC-46EB-B697-95982B869EC2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963D-6258-43DF-BC8D-CB5650E4B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9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F1CF-3C91-4291-83EC-D2C7AD4C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FC760-46BD-4CC0-907A-2EC55FB05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9F47-941E-460E-9B83-0CFE288E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FBAB-C687-4056-B8AF-76F646832FC4}" type="datetime1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DE0E-9BBC-4324-8C38-4C88CE2A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A9FB2-44F8-4CF4-859D-15572093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5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1179-8B83-46D9-B5B0-E5FA74BD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89968-6C7F-400A-A839-64A31DCEB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EBE7E-7E7B-4837-8C2F-1C93A72F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2B9B-A020-4ECD-B026-32AEE7F47F60}" type="datetime1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F1DCE-C008-4BEB-9873-3FACA631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5C76-F59D-47C9-8DD3-B6CFE5E5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FDD50-528A-496A-9E6A-14B39802B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A1E29-8ED3-4001-96AB-731B0CF22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8CC01-A484-48FE-BF04-A288F8AE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1EF6-1E6B-4C46-93DE-BD8F0107BE0E}" type="datetime1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76760-CF81-4F76-932A-8CA4B7DA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8B95-1399-483C-BAD9-80141DF2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C956-97C4-4B34-837D-96EABC88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D27E-0211-4A30-BEA8-92143001B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5D9A-B0E8-4B28-A225-44A84AFC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2B3-797F-45A6-9671-2F5F663979DA}" type="datetime1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7BA62-F993-4818-A340-034F25C8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27813-ABC2-42A6-8036-B9CA8663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4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E828-A833-4019-89AF-77C5ACEA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187A-7D95-4FF7-A8DE-EA16E6FD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73C03-6F79-430C-AB4F-5972DB78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E730-4725-4798-958F-B3A85F9B73FB}" type="datetime1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7966-DEB5-4ECE-ACE8-54FFE3B0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264C-DC0F-4896-AE19-A7B0E43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D287-756B-47DC-BC26-2D56439F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D8530-D6C0-45A2-B659-66E518922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0A005-DDA8-4F1A-8AC7-A7FB0440E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20628-B535-47BE-BC57-3FE0104E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35D5-EBF1-4281-B90D-CF031739C52F}" type="datetime1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E3CEE-6E22-45A6-8C9F-A7985353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79C8-F2D0-4D42-9739-162BCA46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2A93-D762-4027-AA44-AC2667F5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EC64D-B52F-4DA4-9DAC-9138C687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A3FC1-131A-403D-89A1-D3124A006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3DF4B-58D2-4513-9F24-D77265535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80A4F-79DA-4A94-A804-29F4FE569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C2219-CB36-4E3F-9D75-F4AF118E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40E6-1FDB-49F0-A295-DDA03C0E162B}" type="datetime1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BD7E8-5CE6-4180-8E8C-F17FECED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B0E30-2D0C-43A4-86EB-7202EEB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4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0302-F0C9-4EA3-BCB2-054CF866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26FEC-488E-4A38-91B1-5A3DCAB1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5401-400B-4F69-AABC-68F4A0EC8202}" type="datetime1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57500-005C-45AB-B0E8-914BAC0C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3791F-8D2E-435D-A58E-6C7564B9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53B93-377F-493D-A489-D19FF4A1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2AF-26D0-46B5-938E-9AD02066DE60}" type="datetime1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E604A-DA0B-41EE-9887-F01DE83F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55054-22F9-43B1-96B8-3F5F63F6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D5DC-0151-49E4-B121-F2A68086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886C0-C863-492E-8740-99888E1B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595F-92E0-45C5-A286-1CDF5017B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1DF8D-FADA-46C5-B7F2-A6EA140F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E701-D2C4-4164-A9D5-1B5FF06554C7}" type="datetime1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C2D77-6185-4F8C-95BF-5754B46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D1486-01DF-43A3-B83C-482CBDB8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8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00DD-E02B-4AF4-A44E-5C12B2F3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81015-6838-429C-A113-06AD13BCD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EF31F-880A-4A15-B335-B4DE4D69F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87331-2E0F-4ECB-825A-6A820C7B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1F28-20D6-4702-8188-B7CB5D268272}" type="datetime1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8544E-7EFA-476C-ACE0-562E0A55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9546D-4619-41B0-AF56-A07C2865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3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B9CDF-9B04-4907-AFB9-46BD62D3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1C2F2-70C5-4741-B507-5DB8117B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7F21-AFDB-4391-B2C7-5CF8FF8E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0E30-E584-4477-81FF-8675C18D630A}" type="datetime1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E3B97-3207-4460-B866-1EC621EA7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79D9-0176-44EC-B11B-95BA6F4D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61A7-BB92-4AFC-841C-E24F60298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kenna.e.osumgborogwu@durham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ved=2ahUKEwjDkYmY0Z7lAhUJlxQKHYiNCZMQjRx6BAgBEAQ&amp;url=https://www.pinterest.com/pin/394627986069379882/&amp;psig=AOvVaw18VtqTw0fto6kCoGv41G87&amp;ust=15712415808062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B7CCB37-7AC8-4C25-A13A-492D2C6BC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741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5AEA0-910F-4BBE-833D-E39ABD574F7E}"/>
              </a:ext>
            </a:extLst>
          </p:cNvPr>
          <p:cNvSpPr txBox="1"/>
          <p:nvPr/>
        </p:nvSpPr>
        <p:spPr>
          <a:xfrm>
            <a:off x="6593983" y="347730"/>
            <a:ext cx="488109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gullies of southeast Nigeria: an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ecogeomorphic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investigation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Ikenna Osumgborogwu., J. Wainwright., L. Turnbull-Lloyd.</a:t>
            </a: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Department of Geography, Durham University, Durham, UK</a:t>
            </a:r>
          </a:p>
          <a:p>
            <a:pPr lvl="0"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Ikenna.e.osumgborogwu@durham.ac.uk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6FEE7873-7227-4210-9D2B-FDABEB48B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16" y="6428558"/>
            <a:ext cx="1227411" cy="42944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C16B9C-4085-4373-901C-C69ECC78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51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E87B5B8-4221-4D7F-9804-6867CD00A367}"/>
              </a:ext>
            </a:extLst>
          </p:cNvPr>
          <p:cNvGrpSpPr/>
          <p:nvPr/>
        </p:nvGrpSpPr>
        <p:grpSpPr>
          <a:xfrm>
            <a:off x="230944" y="400636"/>
            <a:ext cx="8382000" cy="4762500"/>
            <a:chOff x="0" y="0"/>
            <a:chExt cx="8382000" cy="4762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4F3A1C-B60C-4C8C-AE07-A1D37E626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2"/>
            <a:stretch/>
          </p:blipFill>
          <p:spPr bwMode="auto">
            <a:xfrm>
              <a:off x="0" y="0"/>
              <a:ext cx="4252595" cy="47625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9E85C-0BAB-402D-AA65-1F97E2CE1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06"/>
            <a:stretch/>
          </p:blipFill>
          <p:spPr bwMode="auto">
            <a:xfrm>
              <a:off x="4143375" y="76200"/>
              <a:ext cx="4238625" cy="45561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9FD9BD-D128-44F2-ABF2-28B28825A9F2}"/>
              </a:ext>
            </a:extLst>
          </p:cNvPr>
          <p:cNvSpPr txBox="1"/>
          <p:nvPr/>
        </p:nvSpPr>
        <p:spPr>
          <a:xfrm>
            <a:off x="9223513" y="342828"/>
            <a:ext cx="2551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Gully A – vegetation cover classification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Catchment size: 10.3 km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CDAAC5-3FA6-440B-8973-CAED1B738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07818"/>
              </p:ext>
            </p:extLst>
          </p:nvPr>
        </p:nvGraphicFramePr>
        <p:xfrm>
          <a:off x="230944" y="4800725"/>
          <a:ext cx="4143374" cy="144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7">
                  <a:extLst>
                    <a:ext uri="{9D8B030D-6E8A-4147-A177-3AD203B41FA5}">
                      <a16:colId xmlns:a16="http://schemas.microsoft.com/office/drawing/2014/main" val="2992272220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5160820"/>
                    </a:ext>
                  </a:extLst>
                </a:gridCol>
              </a:tblGrid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00423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Non–vegetated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1965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vegetation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44828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55389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C3331E58-D393-4892-BB58-ECCCFFC8B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91704"/>
              </p:ext>
            </p:extLst>
          </p:nvPr>
        </p:nvGraphicFramePr>
        <p:xfrm>
          <a:off x="4781839" y="4771033"/>
          <a:ext cx="4143374" cy="144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7">
                  <a:extLst>
                    <a:ext uri="{9D8B030D-6E8A-4147-A177-3AD203B41FA5}">
                      <a16:colId xmlns:a16="http://schemas.microsoft.com/office/drawing/2014/main" val="2992272220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5160820"/>
                    </a:ext>
                  </a:extLst>
                </a:gridCol>
              </a:tblGrid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00423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Non–vegetated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1965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vegetation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44828"/>
                  </a:ext>
                </a:extLst>
              </a:tr>
              <a:tr h="36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55389"/>
                  </a:ext>
                </a:extLst>
              </a:tr>
            </a:tbl>
          </a:graphicData>
        </a:graphic>
      </p:graphicFrame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9A3FB2C7-FAAD-4BF1-A02E-C22549DFC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17" y="6428558"/>
            <a:ext cx="1227411" cy="42944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F821CD-FA48-4234-AB56-E0B6C03E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5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48C456-60F2-4AF4-9AE1-EF3063D3F23F}"/>
              </a:ext>
            </a:extLst>
          </p:cNvPr>
          <p:cNvGrpSpPr/>
          <p:nvPr/>
        </p:nvGrpSpPr>
        <p:grpSpPr>
          <a:xfrm>
            <a:off x="0" y="342828"/>
            <a:ext cx="8864600" cy="4962525"/>
            <a:chOff x="0" y="0"/>
            <a:chExt cx="8864600" cy="4962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E17F53-5427-49E2-A863-26D12FA76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55"/>
            <a:stretch/>
          </p:blipFill>
          <p:spPr bwMode="auto">
            <a:xfrm>
              <a:off x="0" y="0"/>
              <a:ext cx="4518025" cy="4962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1DF92B-EF66-4111-A747-E7576F98C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7"/>
            <a:stretch/>
          </p:blipFill>
          <p:spPr bwMode="auto">
            <a:xfrm>
              <a:off x="4371975" y="0"/>
              <a:ext cx="4492625" cy="48672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00A6AF-2D55-4256-9664-23AA6DEDACF8}"/>
              </a:ext>
            </a:extLst>
          </p:cNvPr>
          <p:cNvSpPr txBox="1"/>
          <p:nvPr/>
        </p:nvSpPr>
        <p:spPr>
          <a:xfrm>
            <a:off x="8890000" y="342828"/>
            <a:ext cx="25731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Gully A – average annual gully growth rates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Length – 22.2 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Width – 1.4 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Area – 2217.2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CAA633BF-23D7-4C78-BA58-A79D8C48B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24" y="6463417"/>
            <a:ext cx="1227411" cy="42944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BDBCB9-A3EE-4498-B85E-04791B38B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64189"/>
              </p:ext>
            </p:extLst>
          </p:nvPr>
        </p:nvGraphicFramePr>
        <p:xfrm>
          <a:off x="255105" y="4905225"/>
          <a:ext cx="4116870" cy="168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565">
                  <a:extLst>
                    <a:ext uri="{9D8B030D-6E8A-4147-A177-3AD203B41FA5}">
                      <a16:colId xmlns:a16="http://schemas.microsoft.com/office/drawing/2014/main" val="2992272220"/>
                    </a:ext>
                  </a:extLst>
                </a:gridCol>
                <a:gridCol w="1814305">
                  <a:extLst>
                    <a:ext uri="{9D8B030D-6E8A-4147-A177-3AD203B41FA5}">
                      <a16:colId xmlns:a16="http://schemas.microsoft.com/office/drawing/2014/main" val="2005160820"/>
                    </a:ext>
                  </a:extLst>
                </a:gridCol>
              </a:tblGrid>
              <a:tr h="43046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Gully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00423"/>
                  </a:ext>
                </a:extLst>
              </a:tr>
              <a:tr h="2966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1965"/>
                  </a:ext>
                </a:extLst>
              </a:tr>
              <a:tr h="2966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44828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(m</a:t>
                      </a:r>
                      <a:r>
                        <a:rPr lang="en-GB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32507.6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5538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3E4801-8C71-4A53-BA7D-BE6103F8D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94019"/>
              </p:ext>
            </p:extLst>
          </p:nvPr>
        </p:nvGraphicFramePr>
        <p:xfrm>
          <a:off x="4706662" y="4905225"/>
          <a:ext cx="3969301" cy="168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251">
                  <a:extLst>
                    <a:ext uri="{9D8B030D-6E8A-4147-A177-3AD203B41FA5}">
                      <a16:colId xmlns:a16="http://schemas.microsoft.com/office/drawing/2014/main" val="2992272220"/>
                    </a:ext>
                  </a:extLst>
                </a:gridCol>
                <a:gridCol w="1586050">
                  <a:extLst>
                    <a:ext uri="{9D8B030D-6E8A-4147-A177-3AD203B41FA5}">
                      <a16:colId xmlns:a16="http://schemas.microsoft.com/office/drawing/2014/main" val="2005160820"/>
                    </a:ext>
                  </a:extLst>
                </a:gridCol>
              </a:tblGrid>
              <a:tr h="43046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Gully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00423"/>
                  </a:ext>
                </a:extLst>
              </a:tr>
              <a:tr h="2966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1965"/>
                  </a:ext>
                </a:extLst>
              </a:tr>
              <a:tr h="2966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44828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(m2)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19954.8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55389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AE78DF-4F2A-46A1-A424-0E239B0A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1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953F8F6-AC3F-4C53-BA28-90EDC098E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" y="0"/>
            <a:ext cx="5981700" cy="3800475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7605B-6396-44AD-B85E-8D225A2BC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17676"/>
              </p:ext>
            </p:extLst>
          </p:nvPr>
        </p:nvGraphicFramePr>
        <p:xfrm>
          <a:off x="450166" y="3800474"/>
          <a:ext cx="5317587" cy="1721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0025">
                  <a:extLst>
                    <a:ext uri="{9D8B030D-6E8A-4147-A177-3AD203B41FA5}">
                      <a16:colId xmlns:a16="http://schemas.microsoft.com/office/drawing/2014/main" val="693685113"/>
                    </a:ext>
                  </a:extLst>
                </a:gridCol>
                <a:gridCol w="1305033">
                  <a:extLst>
                    <a:ext uri="{9D8B030D-6E8A-4147-A177-3AD203B41FA5}">
                      <a16:colId xmlns:a16="http://schemas.microsoft.com/office/drawing/2014/main" val="2471546547"/>
                    </a:ext>
                  </a:extLst>
                </a:gridCol>
                <a:gridCol w="1772529">
                  <a:extLst>
                    <a:ext uri="{9D8B030D-6E8A-4147-A177-3AD203B41FA5}">
                      <a16:colId xmlns:a16="http://schemas.microsoft.com/office/drawing/2014/main" val="2376905894"/>
                    </a:ext>
                  </a:extLst>
                </a:gridCol>
              </a:tblGrid>
              <a:tr h="415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 cover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 (%)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(%)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808503"/>
                  </a:ext>
                </a:extLst>
              </a:tr>
              <a:tr h="415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Non-vegetated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159828"/>
                  </a:ext>
                </a:extLst>
              </a:tr>
              <a:tr h="47475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vegetation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587120"/>
                  </a:ext>
                </a:extLst>
              </a:tr>
              <a:tr h="415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351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312327-3F8A-4E32-996E-44DEA57EC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86010"/>
              </p:ext>
            </p:extLst>
          </p:nvPr>
        </p:nvGraphicFramePr>
        <p:xfrm>
          <a:off x="6209714" y="3800474"/>
          <a:ext cx="4957689" cy="1690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912">
                  <a:extLst>
                    <a:ext uri="{9D8B030D-6E8A-4147-A177-3AD203B41FA5}">
                      <a16:colId xmlns:a16="http://schemas.microsoft.com/office/drawing/2014/main" val="693685113"/>
                    </a:ext>
                  </a:extLst>
                </a:gridCol>
                <a:gridCol w="1126214">
                  <a:extLst>
                    <a:ext uri="{9D8B030D-6E8A-4147-A177-3AD203B41FA5}">
                      <a16:colId xmlns:a16="http://schemas.microsoft.com/office/drawing/2014/main" val="2471546547"/>
                    </a:ext>
                  </a:extLst>
                </a:gridCol>
                <a:gridCol w="1652563">
                  <a:extLst>
                    <a:ext uri="{9D8B030D-6E8A-4147-A177-3AD203B41FA5}">
                      <a16:colId xmlns:a16="http://schemas.microsoft.com/office/drawing/2014/main" val="2376905894"/>
                    </a:ext>
                  </a:extLst>
                </a:gridCol>
              </a:tblGrid>
              <a:tr h="415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Gully sizes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808503"/>
                  </a:ext>
                </a:extLst>
              </a:tr>
              <a:tr h="415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(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9159828"/>
                  </a:ext>
                </a:extLst>
              </a:tr>
              <a:tr h="44376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 (m)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587120"/>
                  </a:ext>
                </a:extLst>
              </a:tr>
              <a:tr h="4156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(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38163.6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52081.2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351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A3B0E1-A08A-49EB-AF79-B8705CA1C3B4}"/>
              </a:ext>
            </a:extLst>
          </p:cNvPr>
          <p:cNvSpPr txBox="1"/>
          <p:nvPr/>
        </p:nvSpPr>
        <p:spPr>
          <a:xfrm>
            <a:off x="7050157" y="342828"/>
            <a:ext cx="42141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Gully U – 6.7 km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Average annual gully growth rates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Length – 11.1 m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Width – 0.02 m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Area – 1546.4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dirty="0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719E27D5-901D-41C1-9D72-A043CF995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24" y="6447400"/>
            <a:ext cx="1227411" cy="4294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4DCDD31-DAB1-4075-8594-10B0B273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8A7D-0D91-4CE9-A31E-697CCA53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Vegetation cover changes vs gully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1E78A-4406-49AF-BED2-77E5A92F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13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E70975-B8E5-4A94-8998-E8A95EDDAD42}"/>
              </a:ext>
            </a:extLst>
          </p:cNvPr>
          <p:cNvGrpSpPr/>
          <p:nvPr/>
        </p:nvGrpSpPr>
        <p:grpSpPr>
          <a:xfrm>
            <a:off x="1688465" y="1836462"/>
            <a:ext cx="8293735" cy="3641725"/>
            <a:chOff x="1688465" y="1836462"/>
            <a:chExt cx="8293735" cy="36417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1AF9A5-12CD-45DE-B770-66D7F34A2436}"/>
                </a:ext>
              </a:extLst>
            </p:cNvPr>
            <p:cNvGrpSpPr/>
            <p:nvPr/>
          </p:nvGrpSpPr>
          <p:grpSpPr>
            <a:xfrm>
              <a:off x="1688465" y="1836462"/>
              <a:ext cx="8293735" cy="3641725"/>
              <a:chOff x="838200" y="1825625"/>
              <a:chExt cx="8293735" cy="36417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22D695A-FABF-4C63-B56B-A98F4165F142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825625"/>
                <a:ext cx="5731510" cy="3641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40C9C5D-A68E-47E6-87C5-8435F5E588F7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296"/>
              <a:stretch/>
            </p:blipFill>
            <p:spPr bwMode="auto">
              <a:xfrm>
                <a:off x="6569710" y="1825625"/>
                <a:ext cx="2562225" cy="36417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E27753-58E3-4E92-ACED-FD002FDD5CBC}"/>
                </a:ext>
              </a:extLst>
            </p:cNvPr>
            <p:cNvSpPr txBox="1"/>
            <p:nvPr/>
          </p:nvSpPr>
          <p:spPr>
            <a:xfrm>
              <a:off x="2544417" y="3061252"/>
              <a:ext cx="10071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105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 = 0.9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989A3E-CC02-409D-A686-2178F28F5F8A}"/>
                </a:ext>
              </a:extLst>
            </p:cNvPr>
            <p:cNvSpPr txBox="1"/>
            <p:nvPr/>
          </p:nvSpPr>
          <p:spPr>
            <a:xfrm>
              <a:off x="8452402" y="3050124"/>
              <a:ext cx="10071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105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 = 0.4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289622-3B14-40EA-AAD6-45C296019482}"/>
                </a:ext>
              </a:extLst>
            </p:cNvPr>
            <p:cNvSpPr txBox="1"/>
            <p:nvPr/>
          </p:nvSpPr>
          <p:spPr>
            <a:xfrm>
              <a:off x="5380382" y="3061252"/>
              <a:ext cx="10071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105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 = 0.3</a:t>
              </a:r>
            </a:p>
          </p:txBody>
        </p:sp>
      </p:grpSp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D257DF95-6154-4EEC-8A3B-EF1A0DD7F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68" y="6278154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0530-242E-42B4-94DE-2A6A4BE0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4948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ABB7-FBDB-4451-B2DC-92FF4019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Gully A recorded a higher change in non-vegetated areas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Gully A exhibited a greater change in dimensions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Gully U is currently under management by the government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Actual change in Gully U masked by human intervention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 in gully catchment from green-cover to non-vegetated cover positively associates with increase in surface runoff and gullying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helps improve our understanding of catchment changes and gully responses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2EFA4F66-CDA8-4D6D-BAA3-417891DEE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99" y="6356350"/>
            <a:ext cx="1227411" cy="4294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0045B-547E-49B2-BDFA-EA00B83A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6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A67444-F0A8-4A0A-9A80-75E9A24E34C7}"/>
              </a:ext>
            </a:extLst>
          </p:cNvPr>
          <p:cNvSpPr txBox="1">
            <a:spLocks/>
          </p:cNvSpPr>
          <p:nvPr/>
        </p:nvSpPr>
        <p:spPr>
          <a:xfrm>
            <a:off x="594360" y="640263"/>
            <a:ext cx="382219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D5BBA6-9959-4DA9-AEB9-637B18D5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understanding of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ecogeomorphic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drivers of gully erosion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period – 2009 to 2018.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1BA65-9053-4040-8D3D-E3DD76A58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877531"/>
            <a:ext cx="6596652" cy="4947489"/>
          </a:xfrm>
          <a:prstGeom prst="rect">
            <a:avLst/>
          </a:prstGeom>
        </p:spPr>
      </p:pic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D9E03D0A-150E-41A4-8DAE-8DA3B1CF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33" y="6428558"/>
            <a:ext cx="1227411" cy="4294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79636-A5CC-4AE2-9F79-7255260F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8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A366-65C5-46EF-B077-B28E919D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Ecogeomorphic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A392-20DA-4B04-89E2-9981D638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462633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Ecogeomorphology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studies  the coupled evolution of geomorphological and ecosystem structures.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Interactions/feedbacks between geomorphic and ecological (including human) processes within an environment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Humans – ecosystem engineers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DCF12-D5A8-4D9E-9F76-BA0D82012B42}"/>
              </a:ext>
            </a:extLst>
          </p:cNvPr>
          <p:cNvGrpSpPr/>
          <p:nvPr/>
        </p:nvGrpSpPr>
        <p:grpSpPr>
          <a:xfrm>
            <a:off x="8272941" y="2073275"/>
            <a:ext cx="3439133" cy="3516312"/>
            <a:chOff x="8272941" y="2073275"/>
            <a:chExt cx="3439133" cy="3516312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FC244E9-D7D7-4198-B059-6170620EC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941" y="4105274"/>
              <a:ext cx="2123096" cy="148431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Ecological system including humans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" name="AutoShape 7">
              <a:extLst>
                <a:ext uri="{FF2B5EF4-FFF2-40B4-BE49-F238E27FC236}">
                  <a16:creationId xmlns:a16="http://schemas.microsoft.com/office/drawing/2014/main" id="{0FEA199C-4EEF-472E-878D-2DDFA1B205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408737" y="3190875"/>
              <a:ext cx="1303337" cy="1281113"/>
            </a:xfrm>
            <a:prstGeom prst="curvedConnector3">
              <a:avLst>
                <a:gd name="adj1" fmla="val 116574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0959DB3-D65B-430B-BA0C-D7C50425E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895" y="2779713"/>
              <a:ext cx="2161479" cy="100171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Vegetation removal, land use changes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" name="AutoShape 8">
              <a:extLst>
                <a:ext uri="{FF2B5EF4-FFF2-40B4-BE49-F238E27FC236}">
                  <a16:creationId xmlns:a16="http://schemas.microsoft.com/office/drawing/2014/main" id="{35A8B7B5-C766-41FB-BE68-1727ACC4A4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0408737" y="2073275"/>
              <a:ext cx="1303337" cy="1117600"/>
            </a:xfrm>
            <a:prstGeom prst="curvedConnector3">
              <a:avLst>
                <a:gd name="adj1" fmla="val -16574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D2A533-758B-4752-B0B6-32C84A99002D}"/>
              </a:ext>
            </a:extLst>
          </p:cNvPr>
          <p:cNvGrpSpPr/>
          <p:nvPr/>
        </p:nvGrpSpPr>
        <p:grpSpPr>
          <a:xfrm>
            <a:off x="6551112" y="1528176"/>
            <a:ext cx="3844925" cy="2943812"/>
            <a:chOff x="6551112" y="1528176"/>
            <a:chExt cx="3844925" cy="2943812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54A333D7-2457-43B6-B954-D2ED7A97D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812" y="2779713"/>
              <a:ext cx="2312902" cy="117633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Vegetation distribution, agricultural activities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" name="AutoShape 6">
              <a:extLst>
                <a:ext uri="{FF2B5EF4-FFF2-40B4-BE49-F238E27FC236}">
                  <a16:creationId xmlns:a16="http://schemas.microsoft.com/office/drawing/2014/main" id="{EA8CDE97-7AC3-4132-BE33-85F03C3963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6551112" y="3190875"/>
              <a:ext cx="1722437" cy="1281113"/>
            </a:xfrm>
            <a:prstGeom prst="curvedConnector3">
              <a:avLst>
                <a:gd name="adj1" fmla="val -1253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E87DDD6B-648D-40BD-BDAD-79EB03B78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249" y="1528176"/>
              <a:ext cx="2109788" cy="927688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Geomorphic processes </a:t>
              </a: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AutoShape 9">
              <a:extLst>
                <a:ext uri="{FF2B5EF4-FFF2-40B4-BE49-F238E27FC236}">
                  <a16:creationId xmlns:a16="http://schemas.microsoft.com/office/drawing/2014/main" id="{4255C82B-EEA1-4ADF-AF91-DDD07201F4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551112" y="2073275"/>
              <a:ext cx="1722437" cy="1117600"/>
            </a:xfrm>
            <a:prstGeom prst="curvedConnector3">
              <a:avLst>
                <a:gd name="adj1" fmla="val 11253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2E2CCC91-02B0-493A-8DF9-AAF445EB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6348276"/>
            <a:ext cx="1227411" cy="429442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579207-3333-4423-8CFB-D63B46BD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7100-7709-4C71-960C-BF4F9554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0200" cy="14605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Southeast Nigeria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4A93-79C7-457C-B2D3-73D35104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0200" cy="4504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population density (up to 2107 p/km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places)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Gully-endemic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Tropical climate: 29 – 33°C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Rainfall: 2500 mm – 1500 mm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Rainfall intensity: 100 – 150 mm h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053248-4070-4FA6-AFD0-C8384A8021AD}"/>
              </a:ext>
            </a:extLst>
          </p:cNvPr>
          <p:cNvGrpSpPr/>
          <p:nvPr/>
        </p:nvGrpSpPr>
        <p:grpSpPr>
          <a:xfrm>
            <a:off x="6066836" y="1690688"/>
            <a:ext cx="5182870" cy="4417695"/>
            <a:chOff x="6066836" y="1690688"/>
            <a:chExt cx="5182870" cy="44176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00DB49-ADE3-406A-9F40-11D276B105AC}"/>
                </a:ext>
              </a:extLst>
            </p:cNvPr>
            <p:cNvGrpSpPr/>
            <p:nvPr/>
          </p:nvGrpSpPr>
          <p:grpSpPr>
            <a:xfrm>
              <a:off x="6066836" y="1690688"/>
              <a:ext cx="5182870" cy="4417695"/>
              <a:chOff x="6066836" y="1690688"/>
              <a:chExt cx="5182870" cy="4417695"/>
            </a:xfrm>
          </p:grpSpPr>
          <p:pic>
            <p:nvPicPr>
              <p:cNvPr id="7" name="Picture 6" descr="Image result for outline map of africa">
                <a:hlinkClick r:id="rId2" tgtFrame="&quot;_blank&quot;"/>
                <a:extLst>
                  <a:ext uri="{FF2B5EF4-FFF2-40B4-BE49-F238E27FC236}">
                    <a16:creationId xmlns:a16="http://schemas.microsoft.com/office/drawing/2014/main" id="{7BBD6D54-BF4F-4261-B506-5B70892AE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4411" y="3043238"/>
                <a:ext cx="1725295" cy="19716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C018488-9A18-4523-8AF2-EEE07139DA36}"/>
                  </a:ext>
                </a:extLst>
              </p:cNvPr>
              <p:cNvGrpSpPr/>
              <p:nvPr/>
            </p:nvGrpSpPr>
            <p:grpSpPr>
              <a:xfrm>
                <a:off x="6066836" y="1690688"/>
                <a:ext cx="4953000" cy="4417695"/>
                <a:chOff x="91256" y="0"/>
                <a:chExt cx="5272589" cy="441769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FDE4F7E-6382-4D4A-9C69-1F658E6449BD}"/>
                    </a:ext>
                  </a:extLst>
                </p:cNvPr>
                <p:cNvGrpSpPr/>
                <p:nvPr/>
              </p:nvGrpSpPr>
              <p:grpSpPr>
                <a:xfrm>
                  <a:off x="91256" y="0"/>
                  <a:ext cx="5272589" cy="4417695"/>
                  <a:chOff x="98882" y="0"/>
                  <a:chExt cx="5713195" cy="5022425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3E96CA2D-B200-448D-9579-1D5A3AD31A31}"/>
                      </a:ext>
                    </a:extLst>
                  </p:cNvPr>
                  <p:cNvGrpSpPr/>
                  <p:nvPr/>
                </p:nvGrpSpPr>
                <p:grpSpPr>
                  <a:xfrm>
                    <a:off x="98882" y="0"/>
                    <a:ext cx="5713195" cy="5022425"/>
                    <a:chOff x="98882" y="0"/>
                    <a:chExt cx="5713195" cy="5022425"/>
                  </a:xfrm>
                </p:grpSpPr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EFC4FB57-B130-4EE3-8601-CFFEFDDD0AF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8191" t="34410" r="5628" b="12943"/>
                    <a:stretch/>
                  </p:blipFill>
                  <p:spPr>
                    <a:xfrm>
                      <a:off x="98882" y="194919"/>
                      <a:ext cx="5576431" cy="482750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4" name="TextBox 9">
                      <a:extLst>
                        <a:ext uri="{FF2B5EF4-FFF2-40B4-BE49-F238E27FC236}">
                          <a16:creationId xmlns:a16="http://schemas.microsoft.com/office/drawing/2014/main" id="{9E86A79B-6912-46F8-A5E1-419553D2FC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35048" y="0"/>
                      <a:ext cx="977029" cy="137218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2" name="TextBox 2">
                    <a:extLst>
                      <a:ext uri="{FF2B5EF4-FFF2-40B4-BE49-F238E27FC236}">
                        <a16:creationId xmlns:a16="http://schemas.microsoft.com/office/drawing/2014/main" id="{F8209AB1-AA99-4CD4-B9B8-FFFC4A85C25C}"/>
                      </a:ext>
                    </a:extLst>
                  </p:cNvPr>
                  <p:cNvSpPr txBox="1"/>
                  <p:nvPr/>
                </p:nvSpPr>
                <p:spPr>
                  <a:xfrm>
                    <a:off x="2520579" y="3859093"/>
                    <a:ext cx="3217026" cy="59851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504EBB1-0A26-4042-ADEC-1AE50B38F0C8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4259" y="3637200"/>
                  <a:ext cx="2870793" cy="4076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6" name="Picture 5" descr="C:\Users\tsjw21\OneDrive - Durham University\AOI\North arrow.JPG">
              <a:extLst>
                <a:ext uri="{FF2B5EF4-FFF2-40B4-BE49-F238E27FC236}">
                  <a16:creationId xmlns:a16="http://schemas.microsoft.com/office/drawing/2014/main" id="{3ADE8D8E-BEE2-4571-AEFE-E4B390EA73F6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8" r="11321"/>
            <a:stretch/>
          </p:blipFill>
          <p:spPr bwMode="auto">
            <a:xfrm>
              <a:off x="10248978" y="2127886"/>
              <a:ext cx="694690" cy="667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A48F49CB-4E3D-4BC9-864B-D5EA39449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7" y="6339717"/>
            <a:ext cx="1227411" cy="42944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B397B73-685C-4F7F-B5F0-3FF4C128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7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B34E-E419-413D-80F8-6814924E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catchments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02AA2E-D7CB-4E95-A60A-A5BBFF14B7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6"/>
          <a:stretch/>
        </p:blipFill>
        <p:spPr bwMode="auto">
          <a:xfrm>
            <a:off x="6667212" y="1833576"/>
            <a:ext cx="4686588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51E9A-AFB8-452B-B6EB-674F88029F7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/>
          <a:stretch/>
        </p:blipFill>
        <p:spPr bwMode="auto">
          <a:xfrm>
            <a:off x="1200439" y="1833576"/>
            <a:ext cx="4324350" cy="4799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519A2-19D5-4027-B9FF-B65D8E40E363}"/>
              </a:ext>
            </a:extLst>
          </p:cNvPr>
          <p:cNvSpPr txBox="1"/>
          <p:nvPr/>
        </p:nvSpPr>
        <p:spPr>
          <a:xfrm>
            <a:off x="1772529" y="2433711"/>
            <a:ext cx="3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34E92-8A15-4594-BA88-9A9CD5CB8472}"/>
              </a:ext>
            </a:extLst>
          </p:cNvPr>
          <p:cNvSpPr txBox="1"/>
          <p:nvPr/>
        </p:nvSpPr>
        <p:spPr>
          <a:xfrm>
            <a:off x="7115908" y="2401445"/>
            <a:ext cx="3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C1AA6F9B-8B64-4B6B-A14C-56B0FC35B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06" y="6356350"/>
            <a:ext cx="1227411" cy="4294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AECD2E-0648-43A6-8090-B308DD19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EFA7-E3B1-42F0-8669-2D369CC8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A280E7-AA32-4EF3-B704-663154728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8923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6BEF1-A1C9-48DE-AC8A-3B465DEA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6</a:t>
            </a:fld>
            <a:endParaRPr lang="en-GB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E0DB769F-F99E-4800-9017-B25FB74FE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06" y="635635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C5D77D-9FEA-4784-8528-A59AD3BD5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86" r="1" b="824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2F87BB-41F5-4F9F-B686-9B4B3EF60AC9}"/>
              </a:ext>
            </a:extLst>
          </p:cNvPr>
          <p:cNvSpPr txBox="1">
            <a:spLocks/>
          </p:cNvSpPr>
          <p:nvPr/>
        </p:nvSpPr>
        <p:spPr>
          <a:xfrm>
            <a:off x="6647697" y="626012"/>
            <a:ext cx="4994031" cy="623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RapidEye-1, RapidEye-3, WorldView-2 and SAS Planet imagery – Gully mapping, image classification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Drone survey (0.4m), 30 m SRTM DEM – topological parameters 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Weather data – Climate Forecast System Reanalysis (CFSR)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Soil map – DSMW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Geomorphological fieldwork – ground-truthing 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SWAT model – hydrological modelling.</a:t>
            </a:r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35369B35-B8FF-4E13-AFD2-2E2A1CB7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7" y="6339717"/>
            <a:ext cx="1227411" cy="4294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70C53D-77C1-4934-B947-3D5C68E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33AC4-8BCD-40C9-910D-4D299302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Focus group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2E82-34C1-4B5A-B188-3838D370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54401"/>
            <a:ext cx="3363974" cy="3823214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 elders – two communities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Exact date of gully erosion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Principle driving factor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Mode of evolution till date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Informal interview sessions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6D3EB-2EA1-439B-A2F2-84A665FF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79574"/>
            <a:ext cx="6250769" cy="3937984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8345AE1B-39AD-4EE9-83ED-A76800C2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6423865"/>
            <a:ext cx="1227411" cy="4294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4A23-AAE0-4438-896C-ECF589FA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08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A8E0-4A53-4110-9E53-471C9EA2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88" y="696893"/>
            <a:ext cx="4906281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Primary cause – civil war (1967 – 1970)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A20B-A76C-4506-84F0-083D02D7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15" y="2325483"/>
            <a:ext cx="6077812" cy="4019046"/>
          </a:xfrm>
        </p:spPr>
        <p:txBody>
          <a:bodyPr anchor="t">
            <a:normAutofit/>
          </a:bodyPr>
          <a:lstStyle/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Gully initiation date – 1969 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Summary of focus group meeting on principle driver of gully erosion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 in population density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Digging of trenches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Erection of training facilities (shooting range) for soldiers</a:t>
            </a:r>
          </a:p>
          <a:p>
            <a:pPr marL="285750" indent="-2857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Desecration of sacred rivers and deities</a:t>
            </a:r>
          </a:p>
          <a:p>
            <a:endParaRPr lang="en-GB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A99CAB7-7537-4178-B2F5-153C0F5F3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27" y="1359675"/>
            <a:ext cx="5171524" cy="3367070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74EE4470-7830-43A6-AE65-9BD8018D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68" y="6282100"/>
            <a:ext cx="1227411" cy="4294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72C7-2205-4DDF-9BAF-E8A80267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61A7-BB92-4AFC-841C-E24F602983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2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537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Ecogeomorphic perspectives</vt:lpstr>
      <vt:lpstr>Southeast Nigeria</vt:lpstr>
      <vt:lpstr>Study catchments</vt:lpstr>
      <vt:lpstr>Methods</vt:lpstr>
      <vt:lpstr>PowerPoint Presentation</vt:lpstr>
      <vt:lpstr>Focus group meetings </vt:lpstr>
      <vt:lpstr>Primary cause – civil war (1967 – 1970) </vt:lpstr>
      <vt:lpstr>PowerPoint Presentation</vt:lpstr>
      <vt:lpstr>PowerPoint Presentation</vt:lpstr>
      <vt:lpstr>PowerPoint Presentation</vt:lpstr>
      <vt:lpstr>Vegetation cover changes vs gully dimensions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Ikenna Osumgborogwu</dc:creator>
  <cp:lastModifiedBy>Ikenna Osumgborogwu</cp:lastModifiedBy>
  <cp:revision>33</cp:revision>
  <dcterms:created xsi:type="dcterms:W3CDTF">2020-04-15T10:49:24Z</dcterms:created>
  <dcterms:modified xsi:type="dcterms:W3CDTF">2020-04-15T14:02:23Z</dcterms:modified>
</cp:coreProperties>
</file>