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80" r:id="rId3"/>
    <p:sldMasterId id="2147483688" r:id="rId4"/>
  </p:sldMasterIdLst>
  <p:notesMasterIdLst>
    <p:notesMasterId r:id="rId13"/>
  </p:notesMasterIdLst>
  <p:handoutMasterIdLst>
    <p:handoutMasterId r:id="rId14"/>
  </p:handoutMasterIdLst>
  <p:sldIdLst>
    <p:sldId id="351" r:id="rId5"/>
    <p:sldId id="730" r:id="rId6"/>
    <p:sldId id="731" r:id="rId7"/>
    <p:sldId id="738" r:id="rId8"/>
    <p:sldId id="732" r:id="rId9"/>
    <p:sldId id="733" r:id="rId10"/>
    <p:sldId id="737" r:id="rId11"/>
    <p:sldId id="739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194D9C-2F39-0C47-9ABB-18EDBBF2F4FE}">
          <p14:sldIdLst>
            <p14:sldId id="351"/>
            <p14:sldId id="730"/>
            <p14:sldId id="731"/>
            <p14:sldId id="738"/>
            <p14:sldId id="732"/>
            <p14:sldId id="733"/>
            <p14:sldId id="737"/>
            <p14:sldId id="7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39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F1F25"/>
    <a:srgbClr val="00A6D7"/>
    <a:srgbClr val="47DB7F"/>
    <a:srgbClr val="EBC386"/>
    <a:srgbClr val="E8C1AC"/>
    <a:srgbClr val="8A5316"/>
    <a:srgbClr val="945558"/>
    <a:srgbClr val="337539"/>
    <a:srgbClr val="AAE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3" autoAdjust="0"/>
    <p:restoredTop sz="84953" autoAdjust="0"/>
  </p:normalViewPr>
  <p:slideViewPr>
    <p:cSldViewPr snapToGrid="0" snapToObjects="1">
      <p:cViewPr varScale="1">
        <p:scale>
          <a:sx n="147" d="100"/>
          <a:sy n="147" d="100"/>
        </p:scale>
        <p:origin x="1760" y="192"/>
      </p:cViewPr>
      <p:guideLst>
        <p:guide orient="horz" pos="1439"/>
        <p:guide pos="2857"/>
      </p:guideLst>
    </p:cSldViewPr>
  </p:slideViewPr>
  <p:outlineViewPr>
    <p:cViewPr>
      <p:scale>
        <a:sx n="33" d="100"/>
        <a:sy n="33" d="100"/>
      </p:scale>
      <p:origin x="0" y="-21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9737C-D25C-DD49-A7F7-9DC0E413A50C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48610-862B-4F4F-9651-2F4A84A27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99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48610-862B-4F4F-9651-2F4A84A272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4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64405" y="789965"/>
            <a:ext cx="8413709" cy="3655906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692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97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>
                <a:solidFill>
                  <a:prstClr val="black"/>
                </a:solidFill>
              </a:rPr>
              <a:pPr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3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1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853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993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>
                <a:solidFill>
                  <a:prstClr val="black"/>
                </a:solidFill>
              </a:rPr>
              <a:pPr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692E0-47C1-1C4B-86D5-6C1D7EEB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B6A8C-040E-F945-8A61-E8416C424239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6786D-A5CD-0445-8DE5-D0C04C1C6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D45BB-0E3A-094F-9500-B4158C38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7A2F-F46D-EE4C-A808-6185E233F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3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205979"/>
            <a:ext cx="8491442" cy="54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6" y="895350"/>
            <a:ext cx="8491442" cy="3920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205979"/>
            <a:ext cx="8491442" cy="54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6" y="895350"/>
            <a:ext cx="8491442" cy="3920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94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solidFill>
                <a:prstClr val="black"/>
              </a:solidFill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0"/>
            <a:ext cx="8491442" cy="546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6" y="707666"/>
            <a:ext cx="8491442" cy="4108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34A34F5F-9808-754E-A18B-72AC4F8A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1765" y="5487692"/>
            <a:ext cx="11171943" cy="1752600"/>
          </a:xfrm>
        </p:spPr>
        <p:txBody>
          <a:bodyPr>
            <a:normAutofit/>
          </a:bodyPr>
          <a:lstStyle/>
          <a:p>
            <a:pPr algn="l"/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Gert Mulder, Marcel </a:t>
            </a:r>
            <a:r>
              <a:rPr lang="en-GB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Kleinherenbrink</a:t>
            </a:r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Andreas Theodosius and Paco Lopez-Dekker</a:t>
            </a:r>
          </a:p>
          <a:p>
            <a:pPr algn="l"/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Delft University of Technology (g.mulder-1@tudelft.nl)</a:t>
            </a:r>
          </a:p>
          <a:p>
            <a:endParaRPr lang="en-GB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294A30-2BC1-FD48-948E-93A94E164AF6}"/>
              </a:ext>
            </a:extLst>
          </p:cNvPr>
          <p:cNvSpPr txBox="1">
            <a:spLocks/>
          </p:cNvSpPr>
          <p:nvPr/>
        </p:nvSpPr>
        <p:spPr>
          <a:xfrm>
            <a:off x="2506987" y="1997712"/>
            <a:ext cx="9101917" cy="1557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7075A21-89F9-8046-A211-FC41F8CC2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241" y="475575"/>
            <a:ext cx="6826438" cy="1167769"/>
          </a:xfrm>
        </p:spPr>
        <p:txBody>
          <a:bodyPr>
            <a:normAutofit fontScale="90000"/>
          </a:bodyPr>
          <a:lstStyle/>
          <a:p>
            <a:r>
              <a:rPr lang="en-US" sz="3300" b="1" dirty="0"/>
              <a:t>Future impact of the Harmony </a:t>
            </a:r>
            <a:r>
              <a:rPr lang="en-US" sz="3300" b="1" dirty="0" err="1"/>
              <a:t>InSAR</a:t>
            </a:r>
            <a:r>
              <a:rPr lang="en-US" sz="3300" b="1" dirty="0"/>
              <a:t> satellite mission on land ice monitoring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10DBF79-C3A5-F940-8A9C-7A3D2C7EAD96}"/>
              </a:ext>
            </a:extLst>
          </p:cNvPr>
          <p:cNvSpPr txBox="1">
            <a:spLocks/>
          </p:cNvSpPr>
          <p:nvPr/>
        </p:nvSpPr>
        <p:spPr>
          <a:xfrm>
            <a:off x="2874931" y="4113460"/>
            <a:ext cx="7357642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Gert Mulder, Marcel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Kleinherenbrink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Andreas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Theodosiou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Paco Lopez-Dekker</a:t>
            </a:r>
          </a:p>
          <a:p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Delft University of Technology (g.mulder-1@tudelft.nl)</a:t>
            </a:r>
          </a:p>
          <a:p>
            <a:endParaRPr lang="en-GB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CDBB90-334A-964B-B4E7-736E94BAC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2" t="21964" r="2987" b="18393"/>
          <a:stretch/>
        </p:blipFill>
        <p:spPr>
          <a:xfrm rot="21215732">
            <a:off x="1380156" y="1947194"/>
            <a:ext cx="7580626" cy="155811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CFF4026-8B75-AD43-8987-61F9B9083DE8}"/>
              </a:ext>
            </a:extLst>
          </p:cNvPr>
          <p:cNvSpPr txBox="1">
            <a:spLocks/>
          </p:cNvSpPr>
          <p:nvPr/>
        </p:nvSpPr>
        <p:spPr>
          <a:xfrm>
            <a:off x="1880241" y="1498284"/>
            <a:ext cx="6826438" cy="116776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206322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AE24E7-6BB8-8F4C-9A3A-19CA216D0454}"/>
              </a:ext>
            </a:extLst>
          </p:cNvPr>
          <p:cNvSpPr/>
          <p:nvPr/>
        </p:nvSpPr>
        <p:spPr>
          <a:xfrm>
            <a:off x="-20602" y="0"/>
            <a:ext cx="9164601" cy="35835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lumMod val="75000"/>
                </a:schemeClr>
              </a:gs>
              <a:gs pos="69000">
                <a:schemeClr val="accent5">
                  <a:alpha val="25000"/>
                  <a:lumMod val="0"/>
                  <a:lumOff val="10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E373B-D96E-F94C-A87B-B0914C607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8" t="25390" b="33850"/>
          <a:stretch/>
        </p:blipFill>
        <p:spPr>
          <a:xfrm flipH="1">
            <a:off x="-1" y="3583540"/>
            <a:ext cx="9143999" cy="1559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263BE534-F75E-FA43-B930-EEDDEA9AD588}"/>
              </a:ext>
            </a:extLst>
          </p:cNvPr>
          <p:cNvSpPr/>
          <p:nvPr/>
        </p:nvSpPr>
        <p:spPr>
          <a:xfrm rot="21286919">
            <a:off x="-27366" y="1099208"/>
            <a:ext cx="9178130" cy="269470"/>
          </a:xfrm>
          <a:prstGeom prst="arc">
            <a:avLst>
              <a:gd name="adj1" fmla="val 11417311"/>
              <a:gd name="adj2" fmla="val 21557172"/>
            </a:avLst>
          </a:prstGeom>
          <a:ln w="28575">
            <a:solidFill>
              <a:schemeClr val="bg2">
                <a:lumMod val="75000"/>
              </a:schemeClr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70382-59F5-8441-B104-F5653EC9D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1061">
            <a:off x="3554843" y="674343"/>
            <a:ext cx="1657350" cy="476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0E90D2-1733-5844-A2EF-168323897E83}"/>
              </a:ext>
            </a:extLst>
          </p:cNvPr>
          <p:cNvSpPr txBox="1"/>
          <p:nvPr/>
        </p:nvSpPr>
        <p:spPr>
          <a:xfrm>
            <a:off x="3908751" y="171697"/>
            <a:ext cx="134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Sentinel-1 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929968-0E0D-4F41-8B4B-E3DE1A31CF50}"/>
              </a:ext>
            </a:extLst>
          </p:cNvPr>
          <p:cNvSpPr txBox="1"/>
          <p:nvPr/>
        </p:nvSpPr>
        <p:spPr>
          <a:xfrm rot="21250124">
            <a:off x="5497750" y="485028"/>
            <a:ext cx="8370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&gt; 250 km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0A2DFD-990A-D043-8F8E-DA95B21892AF}"/>
              </a:ext>
            </a:extLst>
          </p:cNvPr>
          <p:cNvCxnSpPr>
            <a:cxnSpLocks/>
          </p:cNvCxnSpPr>
          <p:nvPr/>
        </p:nvCxnSpPr>
        <p:spPr>
          <a:xfrm flipV="1">
            <a:off x="5336490" y="646808"/>
            <a:ext cx="1891380" cy="148851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9D49DE7-0385-A44E-81EA-2E1C5A96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3724">
            <a:off x="7877675" y="880674"/>
            <a:ext cx="900357" cy="840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1FC8C61-50FA-9D4B-8C09-FCAA98DC62F6}"/>
              </a:ext>
            </a:extLst>
          </p:cNvPr>
          <p:cNvSpPr txBox="1"/>
          <p:nvPr/>
        </p:nvSpPr>
        <p:spPr>
          <a:xfrm>
            <a:off x="7165564" y="1857773"/>
            <a:ext cx="2019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Harmony satellites </a:t>
            </a:r>
          </a:p>
          <a:p>
            <a:r>
              <a:rPr lang="en-US" b="1" dirty="0">
                <a:solidFill>
                  <a:schemeClr val="bg1"/>
                </a:solidFill>
              </a:rPr>
              <a:t>XTI-Formation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81805BC-DFB7-CA42-8B50-EE36321DF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43724">
            <a:off x="7723273" y="247575"/>
            <a:ext cx="871802" cy="813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E68E7-28D6-A140-B1B5-6CE6BDC0385A}"/>
              </a:ext>
            </a:extLst>
          </p:cNvPr>
          <p:cNvSpPr txBox="1"/>
          <p:nvPr/>
        </p:nvSpPr>
        <p:spPr>
          <a:xfrm>
            <a:off x="231168" y="457087"/>
            <a:ext cx="3677582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Harmony Constellation</a:t>
            </a:r>
          </a:p>
          <a:p>
            <a:endParaRPr lang="en-US" sz="1350" dirty="0"/>
          </a:p>
          <a:p>
            <a:pPr>
              <a:spcAft>
                <a:spcPts val="900"/>
              </a:spcAft>
            </a:pPr>
            <a:r>
              <a:rPr lang="en-US" sz="1500" dirty="0"/>
              <a:t>Earth Explorer 10 candidate</a:t>
            </a:r>
          </a:p>
          <a:p>
            <a:pPr>
              <a:spcAft>
                <a:spcPts val="900"/>
              </a:spcAft>
            </a:pPr>
            <a:r>
              <a:rPr lang="en-US" sz="1500" dirty="0"/>
              <a:t>Harmony will be a companion mission of Sentinel-1D </a:t>
            </a:r>
          </a:p>
          <a:p>
            <a:pPr>
              <a:spcAft>
                <a:spcPts val="900"/>
              </a:spcAft>
            </a:pPr>
            <a:r>
              <a:rPr lang="en-US" sz="1500" dirty="0"/>
              <a:t>Observation of ice, land and ocean surface dynamics</a:t>
            </a:r>
          </a:p>
          <a:p>
            <a:pPr>
              <a:spcAft>
                <a:spcPts val="900"/>
              </a:spcAft>
            </a:pPr>
            <a:r>
              <a:rPr lang="en-US" sz="1500" dirty="0"/>
              <a:t>Simultaneous measurement of Sentinel-1 radar signal by two satellites will be used to create digital elevation models (DEMs) over glaciers, ice sheets and ice caps worldwide </a:t>
            </a:r>
          </a:p>
          <a:p>
            <a:pPr>
              <a:spcAft>
                <a:spcPts val="900"/>
              </a:spcAft>
            </a:pPr>
            <a:endParaRPr lang="en-US" sz="15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D268E0-7A81-2947-AE67-0E6C3626DC08}"/>
              </a:ext>
            </a:extLst>
          </p:cNvPr>
          <p:cNvCxnSpPr>
            <a:cxnSpLocks/>
          </p:cNvCxnSpPr>
          <p:nvPr/>
        </p:nvCxnSpPr>
        <p:spPr>
          <a:xfrm>
            <a:off x="4777483" y="1245433"/>
            <a:ext cx="436193" cy="266548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C90ACD-43FE-2645-8018-07F07D594391}"/>
              </a:ext>
            </a:extLst>
          </p:cNvPr>
          <p:cNvCxnSpPr>
            <a:cxnSpLocks/>
          </p:cNvCxnSpPr>
          <p:nvPr/>
        </p:nvCxnSpPr>
        <p:spPr>
          <a:xfrm flipV="1">
            <a:off x="5336490" y="945530"/>
            <a:ext cx="2431837" cy="290868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BD7CAF-1CA5-5D44-9FA6-7F74322F399D}"/>
              </a:ext>
            </a:extLst>
          </p:cNvPr>
          <p:cNvCxnSpPr>
            <a:cxnSpLocks/>
          </p:cNvCxnSpPr>
          <p:nvPr/>
        </p:nvCxnSpPr>
        <p:spPr>
          <a:xfrm flipV="1">
            <a:off x="5336490" y="1324404"/>
            <a:ext cx="2445018" cy="252980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82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6B6FF5-02F5-DE4A-B6B7-B53F3192BE5F}"/>
              </a:ext>
            </a:extLst>
          </p:cNvPr>
          <p:cNvSpPr txBox="1"/>
          <p:nvPr/>
        </p:nvSpPr>
        <p:spPr>
          <a:xfrm>
            <a:off x="4680360" y="426309"/>
            <a:ext cx="4216505" cy="304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/>
              <a:t>Large scale DEM differencing for worldwide mass balance</a:t>
            </a:r>
          </a:p>
          <a:p>
            <a:endParaRPr lang="en-US" sz="1200" dirty="0"/>
          </a:p>
          <a:p>
            <a:pPr marL="214313" indent="-214313">
              <a:spcAft>
                <a:spcPts val="450"/>
              </a:spcAft>
              <a:buFontTx/>
              <a:buChar char="-"/>
            </a:pPr>
            <a:r>
              <a:rPr lang="en-US" sz="1200" dirty="0"/>
              <a:t>Worldwide coverage of land ice</a:t>
            </a:r>
          </a:p>
          <a:p>
            <a:pPr marL="214313" indent="-214313">
              <a:spcAft>
                <a:spcPts val="450"/>
              </a:spcAft>
              <a:buFontTx/>
              <a:buChar char="-"/>
            </a:pPr>
            <a:r>
              <a:rPr lang="en-US" sz="1200" dirty="0"/>
              <a:t>Existing research with similar measurements like </a:t>
            </a:r>
            <a:r>
              <a:rPr lang="en-US" sz="1200" dirty="0" err="1"/>
              <a:t>TanDEM</a:t>
            </a:r>
            <a:r>
              <a:rPr lang="en-US" sz="1200" dirty="0"/>
              <a:t>-X shows value of these measurements, but lacks coverage</a:t>
            </a:r>
          </a:p>
          <a:p>
            <a:pPr marL="214313" indent="-214313">
              <a:spcAft>
                <a:spcPts val="450"/>
              </a:spcAft>
              <a:buFontTx/>
              <a:buChar char="-"/>
            </a:pPr>
            <a:r>
              <a:rPr lang="en-US" sz="1200" dirty="0"/>
              <a:t>Single pass measurements will have an accuracy of about 1 meter with 100x100 meter resolution</a:t>
            </a:r>
          </a:p>
          <a:p>
            <a:pPr marL="214313" indent="-214313">
              <a:spcAft>
                <a:spcPts val="450"/>
              </a:spcAft>
              <a:buFontTx/>
              <a:buChar char="-"/>
            </a:pPr>
            <a:r>
              <a:rPr lang="en-US" sz="1200" dirty="0"/>
              <a:t>Especially valuable for outflow glacier and fast moving or dynamic ice</a:t>
            </a:r>
          </a:p>
          <a:p>
            <a:pPr marL="214313" indent="-214313">
              <a:spcAft>
                <a:spcPts val="450"/>
              </a:spcAft>
              <a:buFontTx/>
              <a:buChar char="-"/>
            </a:pPr>
            <a:r>
              <a:rPr lang="en-US" sz="1200" dirty="0"/>
              <a:t>Follows Sentinel-1 acquisition plan, which will result in a 12 repeat pass for about 2 years of the mission lifetime</a:t>
            </a:r>
          </a:p>
        </p:txBody>
      </p:sp>
      <p:sp>
        <p:nvSpPr>
          <p:cNvPr id="7" name="Textfeld 13">
            <a:extLst>
              <a:ext uri="{FF2B5EF4-FFF2-40B4-BE49-F238E27FC236}">
                <a16:creationId xmlns:a16="http://schemas.microsoft.com/office/drawing/2014/main" id="{00482ADB-DBCE-3844-8B4F-B325198D2981}"/>
              </a:ext>
            </a:extLst>
          </p:cNvPr>
          <p:cNvSpPr txBox="1"/>
          <p:nvPr/>
        </p:nvSpPr>
        <p:spPr>
          <a:xfrm>
            <a:off x="746147" y="4284830"/>
            <a:ext cx="1301986" cy="27699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200" i="1" dirty="0" err="1">
                <a:solidFill>
                  <a:schemeClr val="tx2">
                    <a:lumMod val="50000"/>
                  </a:schemeClr>
                </a:solidFill>
              </a:rPr>
              <a:t>Rott</a:t>
            </a:r>
            <a:r>
              <a:rPr lang="en-GB" sz="1200" i="1" dirty="0">
                <a:solidFill>
                  <a:schemeClr val="tx2">
                    <a:lumMod val="50000"/>
                  </a:schemeClr>
                </a:solidFill>
              </a:rPr>
              <a:t> et al., 2018</a:t>
            </a:r>
          </a:p>
        </p:txBody>
      </p:sp>
      <p:sp>
        <p:nvSpPr>
          <p:cNvPr id="8" name="Textfeld 10">
            <a:extLst>
              <a:ext uri="{FF2B5EF4-FFF2-40B4-BE49-F238E27FC236}">
                <a16:creationId xmlns:a16="http://schemas.microsoft.com/office/drawing/2014/main" id="{23B758B2-2100-DF46-9DEF-FA296DA3A7BB}"/>
              </a:ext>
            </a:extLst>
          </p:cNvPr>
          <p:cNvSpPr txBox="1"/>
          <p:nvPr/>
        </p:nvSpPr>
        <p:spPr>
          <a:xfrm>
            <a:off x="691840" y="299351"/>
            <a:ext cx="3880160" cy="830997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Larsen B glacier mass balance: </a:t>
            </a:r>
          </a:p>
          <a:p>
            <a:r>
              <a:rPr lang="en-GB" sz="1200" dirty="0"/>
              <a:t>2011-2013 &gt; </a:t>
            </a:r>
            <a:r>
              <a:rPr lang="en-GB" sz="1200" dirty="0" err="1"/>
              <a:t>B</a:t>
            </a:r>
            <a:r>
              <a:rPr lang="en-GB" sz="1200" baseline="-25000" dirty="0" err="1"/>
              <a:t>n</a:t>
            </a:r>
            <a:r>
              <a:rPr lang="en-GB" sz="1200" dirty="0"/>
              <a:t> = -6.29 Gt/</a:t>
            </a:r>
            <a:r>
              <a:rPr lang="en-GB" sz="1200" dirty="0" err="1"/>
              <a:t>yr</a:t>
            </a:r>
            <a:endParaRPr lang="en-GB" sz="1200" dirty="0"/>
          </a:p>
          <a:p>
            <a:r>
              <a:rPr lang="de-AT" sz="1200" dirty="0"/>
              <a:t>2013-2016 &gt; </a:t>
            </a:r>
            <a:r>
              <a:rPr lang="de-AT" sz="1200" dirty="0" err="1"/>
              <a:t>B</a:t>
            </a:r>
            <a:r>
              <a:rPr lang="de-AT" sz="1200" baseline="-25000" dirty="0" err="1"/>
              <a:t>n</a:t>
            </a:r>
            <a:r>
              <a:rPr lang="de-AT" sz="1200" dirty="0"/>
              <a:t> = -2.90 </a:t>
            </a:r>
            <a:r>
              <a:rPr lang="de-AT" sz="1200" dirty="0" err="1"/>
              <a:t>Gt</a:t>
            </a:r>
            <a:r>
              <a:rPr lang="de-AT" sz="1200" dirty="0"/>
              <a:t>/</a:t>
            </a:r>
            <a:r>
              <a:rPr lang="de-AT" sz="1200" dirty="0" err="1"/>
              <a:t>yr</a:t>
            </a:r>
            <a:endParaRPr lang="en-GB" sz="1200" dirty="0"/>
          </a:p>
          <a:p>
            <a:endParaRPr lang="en-GB" sz="1200" dirty="0"/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C1DC2F34-88C1-6046-ACD2-5723287D8C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37" y="1038203"/>
            <a:ext cx="2020991" cy="3246627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370D90DF-ED42-4640-8498-FC8B48AB4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286" y="1038203"/>
            <a:ext cx="2020991" cy="32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8480E-385C-4145-83D0-006160E505E5}"/>
              </a:ext>
            </a:extLst>
          </p:cNvPr>
          <p:cNvSpPr txBox="1"/>
          <p:nvPr/>
        </p:nvSpPr>
        <p:spPr>
          <a:xfrm>
            <a:off x="426310" y="315097"/>
            <a:ext cx="674678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Accuracy DEM one satellite overpass (12 days)</a:t>
            </a:r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86927-A6A1-DF46-A99A-84F818B62010}"/>
              </a:ext>
            </a:extLst>
          </p:cNvPr>
          <p:cNvSpPr txBox="1"/>
          <p:nvPr/>
        </p:nvSpPr>
        <p:spPr>
          <a:xfrm>
            <a:off x="426309" y="1010228"/>
            <a:ext cx="219366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Case outflow glaciers South-East Greenland</a:t>
            </a:r>
          </a:p>
          <a:p>
            <a:endParaRPr lang="en-US" sz="1200" dirty="0"/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94560-4E6C-DF47-9E92-BE100C71A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40" y="961428"/>
            <a:ext cx="2906684" cy="3703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55F413-541B-0747-B80A-389B15109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474" y="961428"/>
            <a:ext cx="2832910" cy="370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6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68480E-385C-4145-83D0-006160E505E5}"/>
              </a:ext>
            </a:extLst>
          </p:cNvPr>
          <p:cNvSpPr txBox="1"/>
          <p:nvPr/>
        </p:nvSpPr>
        <p:spPr>
          <a:xfrm>
            <a:off x="426310" y="315097"/>
            <a:ext cx="674678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Accuracy DEM one satellite overpass (12 days)</a:t>
            </a:r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86927-A6A1-DF46-A99A-84F818B62010}"/>
              </a:ext>
            </a:extLst>
          </p:cNvPr>
          <p:cNvSpPr txBox="1"/>
          <p:nvPr/>
        </p:nvSpPr>
        <p:spPr>
          <a:xfrm>
            <a:off x="426309" y="792511"/>
            <a:ext cx="3108257" cy="426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Case outflow glaciers South-East </a:t>
            </a:r>
          </a:p>
          <a:p>
            <a:r>
              <a:rPr lang="en-US" sz="1200" dirty="0"/>
              <a:t>Greenland using current satellite configuration</a:t>
            </a:r>
          </a:p>
          <a:p>
            <a:endParaRPr lang="en-US" sz="1200" dirty="0"/>
          </a:p>
          <a:p>
            <a:r>
              <a:rPr lang="en-US" sz="1200" dirty="0"/>
              <a:t>Dependent on:</a:t>
            </a:r>
          </a:p>
          <a:p>
            <a:pPr marL="214313" indent="-214313">
              <a:buFontTx/>
              <a:buChar char="-"/>
            </a:pPr>
            <a:r>
              <a:rPr lang="en-US" sz="1200" b="1" dirty="0"/>
              <a:t>Number of looks </a:t>
            </a:r>
            <a:r>
              <a:rPr lang="en-US" sz="1200" dirty="0"/>
              <a:t>of radar pixel 20x5 m</a:t>
            </a:r>
          </a:p>
          <a:p>
            <a:pPr marL="557213" lvl="1" indent="-214313">
              <a:buFontTx/>
              <a:buChar char="-"/>
            </a:pPr>
            <a:r>
              <a:rPr lang="en-US" sz="1050" dirty="0"/>
              <a:t>1 look &gt; 5x20 m</a:t>
            </a:r>
          </a:p>
          <a:p>
            <a:pPr marL="557213" lvl="1" indent="-214313">
              <a:buFontTx/>
              <a:buChar char="-"/>
            </a:pPr>
            <a:r>
              <a:rPr lang="en-US" sz="1050" dirty="0"/>
              <a:t>10 looks &gt; 30x30 m</a:t>
            </a:r>
          </a:p>
          <a:p>
            <a:pPr marL="557213" lvl="1" indent="-214313">
              <a:spcAft>
                <a:spcPts val="450"/>
              </a:spcAft>
              <a:buFontTx/>
              <a:buChar char="-"/>
            </a:pPr>
            <a:r>
              <a:rPr lang="en-US" sz="1050" dirty="0"/>
              <a:t>100 looks &gt; 100x100 m</a:t>
            </a:r>
          </a:p>
          <a:p>
            <a:pPr marL="214313" indent="-214313">
              <a:buFontTx/>
              <a:buChar char="-"/>
            </a:pPr>
            <a:r>
              <a:rPr lang="en-US" sz="1200" b="1" dirty="0"/>
              <a:t>Polarization</a:t>
            </a:r>
          </a:p>
          <a:p>
            <a:pPr marL="557213" lvl="1" indent="-214313">
              <a:buFontTx/>
              <a:buChar char="-"/>
            </a:pPr>
            <a:r>
              <a:rPr lang="en-US" sz="1050" dirty="0"/>
              <a:t>HH &gt; solid line</a:t>
            </a:r>
          </a:p>
          <a:p>
            <a:pPr marL="557213" lvl="1" indent="-214313">
              <a:spcAft>
                <a:spcPts val="900"/>
              </a:spcAft>
              <a:buFontTx/>
              <a:buChar char="-"/>
            </a:pPr>
            <a:r>
              <a:rPr lang="en-US" sz="1050" dirty="0"/>
              <a:t>HV &gt; dotted line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200" b="1" dirty="0"/>
              <a:t>Time</a:t>
            </a:r>
            <a:r>
              <a:rPr lang="en-US" sz="1200" dirty="0"/>
              <a:t>, with lower during the melting season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200" b="1" dirty="0"/>
              <a:t>Distance</a:t>
            </a:r>
            <a:r>
              <a:rPr lang="en-US" sz="1200" dirty="0"/>
              <a:t> between Harmony satellites or baseline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200" b="1" dirty="0"/>
              <a:t>Incidence angle </a:t>
            </a:r>
            <a:r>
              <a:rPr lang="en-US" sz="1200" dirty="0"/>
              <a:t>(narrow band for this case)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200" b="1" dirty="0"/>
              <a:t>DEM height</a:t>
            </a:r>
            <a:r>
              <a:rPr lang="en-US" sz="1200" dirty="0"/>
              <a:t>, as it reflects different ice types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200" b="1" dirty="0"/>
              <a:t>Penetration depth </a:t>
            </a:r>
            <a:r>
              <a:rPr lang="en-US" sz="1200" dirty="0"/>
              <a:t>of radar signal in the ice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D11EDF-235A-8A40-B058-81461967C8D3}"/>
              </a:ext>
            </a:extLst>
          </p:cNvPr>
          <p:cNvGrpSpPr/>
          <p:nvPr/>
        </p:nvGrpSpPr>
        <p:grpSpPr>
          <a:xfrm>
            <a:off x="3799703" y="1088860"/>
            <a:ext cx="4743867" cy="3455579"/>
            <a:chOff x="4533344" y="1617874"/>
            <a:chExt cx="7530844" cy="48683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7F39C0-089F-F247-A166-71D9DD601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714"/>
            <a:stretch/>
          </p:blipFill>
          <p:spPr>
            <a:xfrm>
              <a:off x="4533344" y="1779374"/>
              <a:ext cx="3731439" cy="226810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B8E92D-7002-6146-A7E2-D21636888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017" y="4003837"/>
              <a:ext cx="3633856" cy="24442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2F3A72-3FC7-A248-808E-4A134D889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4453" y="1617874"/>
              <a:ext cx="3819735" cy="24442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92BB81-91BF-7A40-B86A-CD2545F2F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4453" y="4003835"/>
              <a:ext cx="3819735" cy="248240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A729A44-194B-194C-B0D4-5AB032758FAA}"/>
              </a:ext>
            </a:extLst>
          </p:cNvPr>
          <p:cNvSpPr txBox="1"/>
          <p:nvPr/>
        </p:nvSpPr>
        <p:spPr>
          <a:xfrm>
            <a:off x="4397059" y="4545476"/>
            <a:ext cx="4494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DEM standard deviation in meters for HH and HV polarization</a:t>
            </a:r>
          </a:p>
        </p:txBody>
      </p:sp>
    </p:spTree>
    <p:extLst>
      <p:ext uri="{BB962C8B-B14F-4D97-AF65-F5344CB8AC3E}">
        <p14:creationId xmlns:p14="http://schemas.microsoft.com/office/powerpoint/2010/main" val="3819378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826776-B78F-BB4B-9204-40DBE26D9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14157"/>
            <a:ext cx="3737273" cy="2634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8C879-D10C-5D4D-B71F-12D410EA5428}"/>
              </a:ext>
            </a:extLst>
          </p:cNvPr>
          <p:cNvSpPr txBox="1"/>
          <p:nvPr/>
        </p:nvSpPr>
        <p:spPr>
          <a:xfrm>
            <a:off x="426310" y="315097"/>
            <a:ext cx="674678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Coverage of Harmony mission over land ice</a:t>
            </a:r>
          </a:p>
          <a:p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9E03E-270B-B446-90C8-A059BDB8F6F6}"/>
              </a:ext>
            </a:extLst>
          </p:cNvPr>
          <p:cNvSpPr txBox="1"/>
          <p:nvPr/>
        </p:nvSpPr>
        <p:spPr>
          <a:xfrm>
            <a:off x="426309" y="961428"/>
            <a:ext cx="580149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Coverage of satellites is best over the Arctic and Antarctic regions. </a:t>
            </a:r>
          </a:p>
          <a:p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Two examples of coverage of Greenland and Antarctica from ESA projects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Best coverage over outlet glaciers of ice caps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DE0AF-DECE-A748-B61C-9D831AE0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3" y="2116882"/>
            <a:ext cx="3737273" cy="26315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00C479-098A-DF45-B3EF-81F9FF0A55E7}"/>
              </a:ext>
            </a:extLst>
          </p:cNvPr>
          <p:cNvSpPr/>
          <p:nvPr/>
        </p:nvSpPr>
        <p:spPr>
          <a:xfrm>
            <a:off x="2656599" y="4736243"/>
            <a:ext cx="34323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PSTG SAR WG meeting, 12 September 2016, ESTEC</a:t>
            </a:r>
          </a:p>
        </p:txBody>
      </p:sp>
    </p:spTree>
    <p:extLst>
      <p:ext uri="{BB962C8B-B14F-4D97-AF65-F5344CB8AC3E}">
        <p14:creationId xmlns:p14="http://schemas.microsoft.com/office/powerpoint/2010/main" val="3571946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68C879-D10C-5D4D-B71F-12D410EA5428}"/>
              </a:ext>
            </a:extLst>
          </p:cNvPr>
          <p:cNvSpPr txBox="1"/>
          <p:nvPr/>
        </p:nvSpPr>
        <p:spPr>
          <a:xfrm>
            <a:off x="426310" y="315097"/>
            <a:ext cx="674678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Ice and snow characteristics</a:t>
            </a:r>
          </a:p>
          <a:p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9E03E-270B-B446-90C8-A059BDB8F6F6}"/>
              </a:ext>
            </a:extLst>
          </p:cNvPr>
          <p:cNvSpPr txBox="1"/>
          <p:nvPr/>
        </p:nvSpPr>
        <p:spPr>
          <a:xfrm>
            <a:off x="426309" y="961428"/>
            <a:ext cx="37206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Combinations of coherence, phase and amplitude data can give insights in ice- and snow types</a:t>
            </a:r>
          </a:p>
        </p:txBody>
      </p:sp>
      <p:pic>
        <p:nvPicPr>
          <p:cNvPr id="1026" name="Picture 2" descr="https://www.researchgate.net/profile/Alberto_Moreira/publication/315925383/figure/fig14/AS:481994715996161@1491927903231/a-Map-of-the-retrieved-X-band-two-way-penetration-depth-b-Mean-differences-between_W640.jpg">
            <a:extLst>
              <a:ext uri="{FF2B5EF4-FFF2-40B4-BE49-F238E27FC236}">
                <a16:creationId xmlns:a16="http://schemas.microsoft.com/office/drawing/2014/main" id="{F5933EC8-C623-AA48-8E8D-C01800216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1" b="10834"/>
          <a:stretch/>
        </p:blipFill>
        <p:spPr bwMode="auto">
          <a:xfrm>
            <a:off x="6616898" y="573968"/>
            <a:ext cx="1809047" cy="37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17B06-E423-EC45-A577-ED256B444885}"/>
              </a:ext>
            </a:extLst>
          </p:cNvPr>
          <p:cNvSpPr txBox="1"/>
          <p:nvPr/>
        </p:nvSpPr>
        <p:spPr>
          <a:xfrm>
            <a:off x="6574036" y="4307681"/>
            <a:ext cx="22663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Penetration depth of Greenland ice sheet using </a:t>
            </a:r>
            <a:r>
              <a:rPr lang="en-US" sz="1050" dirty="0" err="1"/>
              <a:t>TanDEM</a:t>
            </a:r>
            <a:r>
              <a:rPr lang="en-US" sz="1050" dirty="0"/>
              <a:t>-X data. Rizzoli et al.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13DD5E-0510-0147-8E30-CFA5F96F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054" y="1469259"/>
            <a:ext cx="3681413" cy="2761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50490-7F3F-8744-8222-8DAF58FD182F}"/>
              </a:ext>
            </a:extLst>
          </p:cNvPr>
          <p:cNvSpPr txBox="1"/>
          <p:nvPr/>
        </p:nvSpPr>
        <p:spPr>
          <a:xfrm>
            <a:off x="1442379" y="4159227"/>
            <a:ext cx="4072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Time-series of amplitude data from Sentinel-1 gives a view on the development of the melting season of a Greenland glacier. The Harmony mission will add coherence and phase information (</a:t>
            </a:r>
            <a:r>
              <a:rPr lang="en-US" sz="1050" b="1" dirty="0"/>
              <a:t>view as slide show to see animation</a:t>
            </a:r>
            <a:r>
              <a:rPr lang="en-U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049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68C879-D10C-5D4D-B71F-12D410EA5428}"/>
              </a:ext>
            </a:extLst>
          </p:cNvPr>
          <p:cNvSpPr txBox="1"/>
          <p:nvPr/>
        </p:nvSpPr>
        <p:spPr>
          <a:xfrm>
            <a:off x="426310" y="315097"/>
            <a:ext cx="674678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Summary</a:t>
            </a:r>
          </a:p>
          <a:p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9E03E-270B-B446-90C8-A059BDB8F6F6}"/>
              </a:ext>
            </a:extLst>
          </p:cNvPr>
          <p:cNvSpPr txBox="1"/>
          <p:nvPr/>
        </p:nvSpPr>
        <p:spPr>
          <a:xfrm>
            <a:off x="426309" y="961427"/>
            <a:ext cx="4145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350" dirty="0"/>
              <a:t>Harmony is the Earth Explorer 10 candidates that focusses on land ice dynamics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350" dirty="0"/>
              <a:t>Using Harmony measurements we can create differential elevation maps worldwide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350" dirty="0"/>
              <a:t>Single measurement can be done on a sub-meter level for 100x100 meter and accuracy increases with longer observation periods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350" dirty="0"/>
              <a:t>Harmony can capture ice dynamics during long (years) and short (weeks/months) timescales</a:t>
            </a:r>
          </a:p>
          <a:p>
            <a:pPr marL="214313" indent="-214313">
              <a:spcAft>
                <a:spcPts val="900"/>
              </a:spcAft>
              <a:buFontTx/>
              <a:buChar char="-"/>
            </a:pPr>
            <a:r>
              <a:rPr lang="en-US" sz="1350" dirty="0"/>
              <a:t>Monitoring of ice sheet dynamics using amplitude, coherence and phase can give us new information on snow and ice characteristics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9D3B5-587D-BD40-87DD-43D0494F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833" y="597097"/>
            <a:ext cx="2556634" cy="3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194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24187</TotalTime>
  <Words>547</Words>
  <Application>Microsoft Macintosh PowerPoint</Application>
  <PresentationFormat>On-screen Show (16:9)</PresentationFormat>
  <Paragraphs>63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Helvetica</vt:lpstr>
      <vt:lpstr>Tahoma</vt:lpstr>
      <vt:lpstr>Custom Design</vt:lpstr>
      <vt:lpstr>1_Custom Design</vt:lpstr>
      <vt:lpstr>Office Theme</vt:lpstr>
      <vt:lpstr>2_Custom Design</vt:lpstr>
      <vt:lpstr>Future impact of the Harmony InSAR satellite mission on land ice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   </dc:creator>
  <cp:lastModifiedBy>Microsoft Office User</cp:lastModifiedBy>
  <cp:revision>310</cp:revision>
  <cp:lastPrinted>2018-12-14T15:48:40Z</cp:lastPrinted>
  <dcterms:created xsi:type="dcterms:W3CDTF">2015-07-09T11:57:30Z</dcterms:created>
  <dcterms:modified xsi:type="dcterms:W3CDTF">2020-05-06T22:08:18Z</dcterms:modified>
</cp:coreProperties>
</file>