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24"/>
  </p:notesMasterIdLst>
  <p:sldIdLst>
    <p:sldId id="256" r:id="rId2"/>
    <p:sldId id="289" r:id="rId3"/>
    <p:sldId id="351" r:id="rId4"/>
    <p:sldId id="355" r:id="rId5"/>
    <p:sldId id="368" r:id="rId6"/>
    <p:sldId id="369" r:id="rId7"/>
    <p:sldId id="367" r:id="rId8"/>
    <p:sldId id="356" r:id="rId9"/>
    <p:sldId id="401" r:id="rId10"/>
    <p:sldId id="402" r:id="rId11"/>
    <p:sldId id="403" r:id="rId12"/>
    <p:sldId id="404" r:id="rId13"/>
    <p:sldId id="405" r:id="rId14"/>
    <p:sldId id="300" r:id="rId15"/>
    <p:sldId id="406" r:id="rId16"/>
    <p:sldId id="408" r:id="rId17"/>
    <p:sldId id="358" r:id="rId18"/>
    <p:sldId id="372" r:id="rId19"/>
    <p:sldId id="373" r:id="rId20"/>
    <p:sldId id="357" r:id="rId21"/>
    <p:sldId id="407" r:id="rId22"/>
    <p:sldId id="29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3" autoAdjust="0"/>
    <p:restoredTop sz="85465" autoAdjust="0"/>
  </p:normalViewPr>
  <p:slideViewPr>
    <p:cSldViewPr snapToGrid="0" snapToObjects="1" showGuides="1">
      <p:cViewPr varScale="1">
        <p:scale>
          <a:sx n="96" d="100"/>
          <a:sy n="96" d="100"/>
        </p:scale>
        <p:origin x="366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26"/>
    </p:cViewPr>
  </p:sorterViewPr>
  <p:notesViewPr>
    <p:cSldViewPr snapToGrid="0" snapToObjects="1">
      <p:cViewPr varScale="1">
        <p:scale>
          <a:sx n="88" d="100"/>
          <a:sy n="88" d="100"/>
        </p:scale>
        <p:origin x="301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C78E1-6CA6-5C45-95D9-417AE1A1FF67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85926-13FC-A846-A89C-C491A801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6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3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01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16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31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59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5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04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06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0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2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79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52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6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1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1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83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85926-13FC-A846-A89C-C491A80102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19567-DE80-9843-8662-D8CEBF7D8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4" y="2386744"/>
            <a:ext cx="10903974" cy="16459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influence strengthens the contrast between tropical </a:t>
            </a:r>
            <a:br>
              <a:rPr lang="en-US" dirty="0" smtClean="0"/>
            </a:br>
            <a:r>
              <a:rPr lang="en-US" dirty="0" smtClean="0"/>
              <a:t>wet and dry regions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A249165-A3FF-6E42-A2D0-CA1AC14AE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529276"/>
          </a:xfrm>
        </p:spPr>
        <p:txBody>
          <a:bodyPr>
            <a:normAutofit fontScale="62500" lnSpcReduction="20000"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Andrew Schurer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, A. Ballinger, A. Friedman, and G.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Hegerl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European Geophysical Union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2020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Author’s Rights Reserved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1" y="134268"/>
            <a:ext cx="2532893" cy="606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1" y="6003532"/>
            <a:ext cx="2532893" cy="642312"/>
          </a:xfrm>
          <a:prstGeom prst="rect">
            <a:avLst/>
          </a:prstGeom>
        </p:spPr>
      </p:pic>
      <p:pic>
        <p:nvPicPr>
          <p:cNvPr id="1042" name="Picture 18" descr="LOGO_ERC-FLAG_EU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7" b="23424"/>
          <a:stretch/>
        </p:blipFill>
        <p:spPr bwMode="auto">
          <a:xfrm>
            <a:off x="9640711" y="5881820"/>
            <a:ext cx="2385130" cy="88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0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CMIP5</a:t>
            </a:r>
            <a:endParaRPr lang="en-GB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89320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CMIP6</a:t>
            </a:r>
            <a:endParaRPr lang="en-GB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Projected Changes in Future rainfall (2068-2099)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000"/>
            <a:ext cx="6300000" cy="269999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00" y="2880000"/>
            <a:ext cx="6300000" cy="2699999"/>
          </a:xfrm>
        </p:spPr>
      </p:pic>
    </p:spTree>
    <p:extLst>
      <p:ext uri="{BB962C8B-B14F-4D97-AF65-F5344CB8AC3E}">
        <p14:creationId xmlns:p14="http://schemas.microsoft.com/office/powerpoint/2010/main" val="29529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CMIP5</a:t>
            </a:r>
            <a:endParaRPr lang="en-GB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89320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CMIP6</a:t>
            </a:r>
            <a:endParaRPr lang="en-GB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Projected Changes in Future rainfall (2068-2099)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000"/>
            <a:ext cx="6300000" cy="269999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00" y="2880000"/>
            <a:ext cx="6300000" cy="2699999"/>
          </a:xfrm>
        </p:spPr>
      </p:pic>
    </p:spTree>
    <p:extLst>
      <p:ext uri="{BB962C8B-B14F-4D97-AF65-F5344CB8AC3E}">
        <p14:creationId xmlns:p14="http://schemas.microsoft.com/office/powerpoint/2010/main" val="423915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CMIP5</a:t>
            </a:r>
            <a:endParaRPr lang="en-GB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89320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CMIP6</a:t>
            </a:r>
            <a:endParaRPr lang="en-GB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Projected Changes in Future </a:t>
            </a:r>
            <a:r>
              <a:rPr lang="en-GB" dirty="0" smtClean="0"/>
              <a:t>rainfall </a:t>
            </a:r>
            <a:r>
              <a:rPr lang="en-GB" dirty="0"/>
              <a:t>(2068-2099)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000"/>
            <a:ext cx="6300000" cy="269999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00" y="2880000"/>
            <a:ext cx="6300000" cy="2699999"/>
          </a:xfrm>
        </p:spPr>
      </p:pic>
    </p:spTree>
    <p:extLst>
      <p:ext uri="{BB962C8B-B14F-4D97-AF65-F5344CB8AC3E}">
        <p14:creationId xmlns:p14="http://schemas.microsoft.com/office/powerpoint/2010/main" val="15851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CMIP5</a:t>
            </a:r>
            <a:endParaRPr lang="en-GB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89320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CMIP6</a:t>
            </a:r>
            <a:endParaRPr lang="en-GB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Projected Changes in Future </a:t>
            </a:r>
            <a:r>
              <a:rPr lang="en-GB" dirty="0" smtClean="0"/>
              <a:t>rainfall (2068-2099)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000"/>
            <a:ext cx="6300000" cy="269999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00" y="2880000"/>
            <a:ext cx="6300000" cy="2699999"/>
          </a:xfrm>
        </p:spPr>
      </p:pic>
    </p:spTree>
    <p:extLst>
      <p:ext uri="{BB962C8B-B14F-4D97-AF65-F5344CB8AC3E}">
        <p14:creationId xmlns:p14="http://schemas.microsoft.com/office/powerpoint/2010/main" val="22408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TOTAL Annual amount</a:t>
            </a:r>
            <a:endParaRPr lang="en-GB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893200" y="2160000"/>
            <a:ext cx="6300000" cy="704087"/>
          </a:xfrm>
        </p:spPr>
        <p:txBody>
          <a:bodyPr/>
          <a:lstStyle/>
          <a:p>
            <a:r>
              <a:rPr lang="en-GB" b="1" dirty="0"/>
              <a:t>Percentage Change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Projected Changes in Future rainfall: </a:t>
            </a:r>
            <a:r>
              <a:rPr lang="en-GB" dirty="0" smtClean="0"/>
              <a:t>CMIP6</a:t>
            </a:r>
            <a:endParaRPr lang="en-GB" dirty="0"/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000"/>
            <a:ext cx="6300000" cy="3150000"/>
          </a:xfr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00" y="2880000"/>
            <a:ext cx="6300000" cy="31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672" y="2717696"/>
            <a:ext cx="47561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Projected changes in rainfall show that wet regions get wetter and dry regions get drier in all CMIP6 models by end of 21</a:t>
            </a:r>
            <a:r>
              <a:rPr lang="en-GB" baseline="30000" dirty="0" smtClean="0"/>
              <a:t>st</a:t>
            </a:r>
            <a:r>
              <a:rPr lang="en-GB" dirty="0" smtClean="0"/>
              <a:t>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Robust fingerprint of anthropogenic forcing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36"/>
          <a:stretch/>
        </p:blipFill>
        <p:spPr>
          <a:xfrm>
            <a:off x="6363624" y="835379"/>
            <a:ext cx="5552950" cy="2482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63624" y="835379"/>
            <a:ext cx="217798" cy="21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262533" y="1010356"/>
            <a:ext cx="1851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Change by 2068-2099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045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672" y="2717696"/>
            <a:ext cx="47561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Projected changes in rainfall show that wet regions get wetter and dry regions get drier in all CMIP6 models by end of 21</a:t>
            </a:r>
            <a:r>
              <a:rPr lang="en-GB" baseline="30000" dirty="0" smtClean="0"/>
              <a:t>st</a:t>
            </a:r>
            <a:r>
              <a:rPr lang="en-GB" dirty="0" smtClean="0"/>
              <a:t>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Robust fingerprint of anthropogenic forcing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Observed trends (GPCP) over the past 32-years also show same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7"/>
          <a:stretch/>
        </p:blipFill>
        <p:spPr>
          <a:xfrm>
            <a:off x="6363624" y="3544712"/>
            <a:ext cx="5552950" cy="241324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36"/>
          <a:stretch/>
        </p:blipFill>
        <p:spPr>
          <a:xfrm>
            <a:off x="6363624" y="835379"/>
            <a:ext cx="5552950" cy="2482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63624" y="835379"/>
            <a:ext cx="217798" cy="21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363624" y="3660958"/>
            <a:ext cx="217798" cy="21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110133" y="3770489"/>
            <a:ext cx="1851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Trend 1988-2019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262533" y="1010356"/>
            <a:ext cx="1851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Change by 2068-2099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519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pic>
        <p:nvPicPr>
          <p:cNvPr id="8" name="Picture 2" descr="https://lh4.googleusercontent.com/7GihYndfA5FV1x5w_ip3W2aFNhc8RjvAeryU1EfInJ67nwcxGQOn9GM1sSonr4pRxXVaO4VVzXSRs5C1PRhgtJ8KfhFX7Q8ISIp-qhtFnMyp_CIHOkqCyaVlsevyAGGu0spdo-N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65"/>
          <a:stretch/>
        </p:blipFill>
        <p:spPr bwMode="auto">
          <a:xfrm>
            <a:off x="6374381" y="1673401"/>
            <a:ext cx="4258178" cy="39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4672" y="2717696"/>
            <a:ext cx="475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Time-series of seasonal rainfall anomalies over wet and dry regions in GPCP (black) and CMIP6 (colours)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8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pic>
        <p:nvPicPr>
          <p:cNvPr id="8" name="Picture 2" descr="https://lh4.googleusercontent.com/7GihYndfA5FV1x5w_ip3W2aFNhc8RjvAeryU1EfInJ67nwcxGQOn9GM1sSonr4pRxXVaO4VVzXSRs5C1PRhgtJ8KfhFX7Q8ISIp-qhtFnMyp_CIHOkqCyaVlsevyAGGu0spdo-N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80" y="1673401"/>
            <a:ext cx="5736104" cy="39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403" y="5599591"/>
            <a:ext cx="1837081" cy="534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672" y="2717696"/>
            <a:ext cx="47561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Time-series of seasonal rainfall anomalies over wet and dry regions in GPCP (black) and CMIP6 (colours)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Detection and attribution by regressing the multi-model-mean onto the observations using TLS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scaling factors show that the signal is clearly detected, but the magnitude is not consistent with the observations - needs to be scaled up!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29244" y="3476978"/>
            <a:ext cx="936978" cy="17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https://lh4.googleusercontent.com/7GihYndfA5FV1x5w_ip3W2aFNhc8RjvAeryU1EfInJ67nwcxGQOn9GM1sSonr4pRxXVaO4VVzXSRs5C1PRhgtJ8KfhFX7Q8ISIp-qhtFnMyp_CIHOkqCyaVlsevyAGGu0spdo-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7" t="21460" r="19441" b="9598"/>
          <a:stretch/>
        </p:blipFill>
        <p:spPr bwMode="auto">
          <a:xfrm>
            <a:off x="10543822" y="1715911"/>
            <a:ext cx="451556" cy="27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5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pic>
        <p:nvPicPr>
          <p:cNvPr id="8" name="Picture 2" descr="https://lh4.googleusercontent.com/7GihYndfA5FV1x5w_ip3W2aFNhc8RjvAeryU1EfInJ67nwcxGQOn9GM1sSonr4pRxXVaO4VVzXSRs5C1PRhgtJ8KfhFX7Q8ISIp-qhtFnMyp_CIHOkqCyaVlsevyAGGu0spdo-N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0"/>
          <a:stretch/>
        </p:blipFill>
        <p:spPr bwMode="auto">
          <a:xfrm>
            <a:off x="10643190" y="1673401"/>
            <a:ext cx="1467293" cy="39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403" y="5599591"/>
            <a:ext cx="1837081" cy="534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672" y="2717696"/>
            <a:ext cx="47561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Time-series of seasonal rainfall anomalies over wet and dry regions in GPCP (black) and CMIP6 (colours)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Detection and attribution by regressing the multi-model-mean onto the observations using TLS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scaling factors show that the signal is clearly detected, but the magnitude is not consistent with the observations - needs to be scaled up!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Anthropogenic attribution </a:t>
            </a:r>
          </a:p>
        </p:txBody>
      </p:sp>
      <p:pic>
        <p:nvPicPr>
          <p:cNvPr id="6" name="Picture 2" descr="https://lh6.googleusercontent.com/uP9Imy3Dzv0RUqIWvZGWaBgS0f2CJUZ11_K_gsdP78mYQY-wjq4k6lRthn7rNURR81EZ-trAn9xRj40FKqb1HZsZYmolastflNo3uJXWRuxNWOC6SluhjliwtfRF22yGyVosXKw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"/>
          <a:stretch/>
        </p:blipFill>
        <p:spPr bwMode="auto">
          <a:xfrm>
            <a:off x="6179309" y="1882966"/>
            <a:ext cx="4486584" cy="34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6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Recently published…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90" y="2313935"/>
            <a:ext cx="9082220" cy="401140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7"/>
          <p:cNvSpPr txBox="1"/>
          <p:nvPr/>
        </p:nvSpPr>
        <p:spPr>
          <a:xfrm>
            <a:off x="9252625" y="6443331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Schurer et al. 2020 (ERL)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pic>
        <p:nvPicPr>
          <p:cNvPr id="7" name="Picture 2" descr="https://lh4.googleusercontent.com/-zsv09pkntFGMa32V3KU9VcKNpa2MMm0RiyIfsFt0s5gyM51CfkvuuM1-49F8GV2mhYw9Dc61oJVj1Oob9-gW5oub-PGxFsWNeEaX47ly6ek6MZ_MGhwyAKjmnkYqGmq5WhSWtN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68" y="873975"/>
            <a:ext cx="5070058" cy="535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4672" y="2717696"/>
            <a:ext cx="47561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Normalised histograms of precipitation trends in wet and dry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Observed trends are outside what could be expected from internal variability alone (from </a:t>
            </a:r>
            <a:r>
              <a:rPr lang="en-GB" dirty="0" err="1" smtClean="0"/>
              <a:t>piControl</a:t>
            </a:r>
            <a:r>
              <a:rPr lang="en-GB" dirty="0" smtClean="0"/>
              <a:t> runs)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Further suggests that the observed change is larger than nearly all model simulations </a:t>
            </a:r>
          </a:p>
        </p:txBody>
      </p:sp>
    </p:spTree>
    <p:extLst>
      <p:ext uri="{BB962C8B-B14F-4D97-AF65-F5344CB8AC3E}">
        <p14:creationId xmlns:p14="http://schemas.microsoft.com/office/powerpoint/2010/main" val="356620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 sensitive to wet/dry definition</a:t>
            </a:r>
            <a:endParaRPr lang="en-GB" dirty="0"/>
          </a:p>
        </p:txBody>
      </p:sp>
      <p:pic>
        <p:nvPicPr>
          <p:cNvPr id="5122" name="Picture 2" descr="https://lh5.googleusercontent.com/Gn_XkYb4Cj9L0jjo1SQUXeHt2_UIZWoA4C_g6Auw0MnqufihiChUwIhNW7YS6wOoCjqDCUdwe39BemyhCwNevVcjVkFqoFeLwgmjQQAaIBYfoGD4bvlaeUNLvLuYnDSd4JKI9GE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640" y="2638425"/>
            <a:ext cx="8644720" cy="363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6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19567-DE80-9843-8662-D8CEBF7D8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4" y="970843"/>
            <a:ext cx="10903974" cy="1399823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cap="none" dirty="0" smtClean="0">
                <a:solidFill>
                  <a:schemeClr val="bg1"/>
                </a:solidFill>
              </a:rPr>
              <a:t/>
            </a:r>
            <a:br>
              <a:rPr lang="en-GB" sz="3200" cap="none" dirty="0" smtClean="0">
                <a:solidFill>
                  <a:schemeClr val="bg1"/>
                </a:solidFill>
              </a:rPr>
            </a:br>
            <a:r>
              <a:rPr lang="en-GB" sz="3200" cap="none" dirty="0" smtClean="0">
                <a:solidFill>
                  <a:schemeClr val="bg1"/>
                </a:solidFill>
              </a:rPr>
              <a:t>SUMMARY</a:t>
            </a:r>
            <a:r>
              <a:rPr lang="en-GB" sz="1800" cap="none" dirty="0" smtClean="0">
                <a:solidFill>
                  <a:schemeClr val="bg1"/>
                </a:solidFill>
              </a:rPr>
              <a:t/>
            </a:r>
            <a:br>
              <a:rPr lang="en-GB" sz="1800" cap="none" dirty="0" smtClean="0">
                <a:solidFill>
                  <a:schemeClr val="bg1"/>
                </a:solidFill>
              </a:rPr>
            </a:br>
            <a:r>
              <a:rPr lang="en-GB" sz="1800" cap="none" dirty="0" smtClean="0">
                <a:solidFill>
                  <a:schemeClr val="bg1"/>
                </a:solidFill>
              </a:rPr>
              <a:t/>
            </a:r>
            <a:br>
              <a:rPr lang="en-GB" sz="1800" cap="none" dirty="0" smtClean="0">
                <a:solidFill>
                  <a:schemeClr val="bg1"/>
                </a:solidFill>
              </a:rPr>
            </a:br>
            <a:endParaRPr lang="en-GB" sz="1800" cap="none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1" y="134268"/>
            <a:ext cx="2532893" cy="6065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8424" y="2714770"/>
            <a:ext cx="109039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Analysed monthly rainfall over the tropical (30°S-30°N) </a:t>
            </a:r>
            <a:r>
              <a:rPr lang="en-GB" dirty="0" smtClean="0">
                <a:solidFill>
                  <a:schemeClr val="bg1"/>
                </a:solidFill>
              </a:rPr>
              <a:t>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Defined regions as wet and dry depending on amount of rainfall in any given </a:t>
            </a:r>
            <a:r>
              <a:rPr lang="en-GB" dirty="0" smtClean="0">
                <a:solidFill>
                  <a:schemeClr val="bg1"/>
                </a:solidFill>
              </a:rPr>
              <a:t>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Model projections show a robust pattern of wettest third getting wetter driest two thirds getting </a:t>
            </a:r>
            <a:r>
              <a:rPr lang="en-GB" dirty="0" smtClean="0">
                <a:solidFill>
                  <a:schemeClr val="bg1"/>
                </a:solidFill>
              </a:rPr>
              <a:t>dryer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Observations (GPCP) of the last 32 years shows same </a:t>
            </a:r>
            <a:r>
              <a:rPr lang="en-GB" dirty="0" smtClean="0">
                <a:solidFill>
                  <a:schemeClr val="bg1"/>
                </a:solidFill>
              </a:rPr>
              <a:t>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This signal is clearly detectable, but the magnitude is not consistent with the observations - needs to be scaled up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Can be attributed to anthropogenic forcing.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2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15" name="Picture 2" descr="Fig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2"/>
          <a:stretch/>
        </p:blipFill>
        <p:spPr bwMode="auto">
          <a:xfrm>
            <a:off x="7366210" y="622160"/>
            <a:ext cx="3949959" cy="28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ig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8"/>
          <a:stretch/>
        </p:blipFill>
        <p:spPr bwMode="auto">
          <a:xfrm>
            <a:off x="7368363" y="3557669"/>
            <a:ext cx="3947806" cy="28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719917" y="644333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IPCC, 2013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804673" y="2546246"/>
            <a:ext cx="46531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Precipitation is controlled by both temperature (thermodynamics) and circulation (dynamics</a:t>
            </a:r>
            <a:r>
              <a:rPr lang="en-GB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Compared </a:t>
            </a:r>
            <a:r>
              <a:rPr lang="en-GB" dirty="0"/>
              <a:t>with temperature, circulation-related changes in climate are not as robust in observations, theory or </a:t>
            </a:r>
            <a:r>
              <a:rPr lang="en-GB" dirty="0" smtClean="0"/>
              <a:t>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GCMs </a:t>
            </a:r>
            <a:r>
              <a:rPr lang="en-GB" dirty="0"/>
              <a:t>are much less consistent in prediction of rainfall </a:t>
            </a:r>
            <a:r>
              <a:rPr lang="en-GB" dirty="0" smtClean="0"/>
              <a:t>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Build on previous work (</a:t>
            </a:r>
            <a:r>
              <a:rPr lang="en-GB" dirty="0"/>
              <a:t>Polson et al. </a:t>
            </a:r>
            <a:r>
              <a:rPr lang="en-GB" dirty="0" smtClean="0"/>
              <a:t>2013, </a:t>
            </a:r>
            <a:r>
              <a:rPr lang="en-GB" dirty="0"/>
              <a:t>Polson and </a:t>
            </a:r>
            <a:r>
              <a:rPr lang="en-GB" dirty="0" err="1"/>
              <a:t>Hegerl</a:t>
            </a:r>
            <a:r>
              <a:rPr lang="en-GB" dirty="0"/>
              <a:t>, </a:t>
            </a:r>
            <a:r>
              <a:rPr lang="en-GB" dirty="0" smtClean="0"/>
              <a:t>2017) and analyse changes in rainfall in wet and dry regions</a:t>
            </a: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30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720000"/>
            <a:ext cx="5940000" cy="1484999"/>
          </a:xfrm>
        </p:spPr>
      </p:pic>
      <p:sp>
        <p:nvSpPr>
          <p:cNvPr id="9" name="TextBox 8"/>
          <p:cNvSpPr txBox="1"/>
          <p:nvPr/>
        </p:nvSpPr>
        <p:spPr>
          <a:xfrm>
            <a:off x="804672" y="2717696"/>
            <a:ext cx="4603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analyse monthly rainfall over the tropical (</a:t>
            </a:r>
            <a:r>
              <a:rPr lang="en-GB" dirty="0"/>
              <a:t>30°S-30°N</a:t>
            </a:r>
            <a:r>
              <a:rPr lang="en-GB" dirty="0" smtClean="0"/>
              <a:t>) region: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each individual GCM model ensemble member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each </a:t>
            </a:r>
            <a:r>
              <a:rPr lang="en-GB" dirty="0"/>
              <a:t>month </a:t>
            </a:r>
            <a:r>
              <a:rPr lang="en-GB" dirty="0" smtClean="0"/>
              <a:t>separately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092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720000"/>
            <a:ext cx="5940000" cy="148499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2700000"/>
            <a:ext cx="5940000" cy="19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672" y="2717696"/>
            <a:ext cx="47308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analyse monthly rainfall over the tropical (30°S-30°N) region: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For each individual GCM model ensemble member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For each month separately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Rank all of the 2.5°x2.5° grid boxes (</a:t>
            </a:r>
            <a:r>
              <a:rPr lang="en-GB" i="1" dirty="0" smtClean="0"/>
              <a:t>n=3456</a:t>
            </a:r>
            <a:r>
              <a:rPr lang="en-GB" dirty="0" smtClean="0"/>
              <a:t>) from the least to most rainfall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Define wet/dry regions based on rank: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Lowest </a:t>
            </a:r>
            <a:r>
              <a:rPr lang="en-GB" dirty="0" err="1" smtClean="0"/>
              <a:t>tercile</a:t>
            </a:r>
            <a:r>
              <a:rPr lang="en-GB" dirty="0" smtClean="0"/>
              <a:t> – “dry regions”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Middle </a:t>
            </a:r>
            <a:r>
              <a:rPr lang="en-GB" dirty="0" err="1" smtClean="0"/>
              <a:t>tercile</a:t>
            </a:r>
            <a:r>
              <a:rPr lang="en-GB" dirty="0" smtClean="0"/>
              <a:t> – “moderate”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Highest </a:t>
            </a:r>
            <a:r>
              <a:rPr lang="en-GB" dirty="0" err="1"/>
              <a:t>tercile</a:t>
            </a:r>
            <a:r>
              <a:rPr lang="en-GB" dirty="0"/>
              <a:t> – </a:t>
            </a:r>
            <a:r>
              <a:rPr lang="en-GB" dirty="0" smtClean="0"/>
              <a:t>“wet </a:t>
            </a:r>
            <a:r>
              <a:rPr lang="en-GB" dirty="0"/>
              <a:t>regions”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Highest decile </a:t>
            </a:r>
            <a:r>
              <a:rPr lang="en-GB" dirty="0"/>
              <a:t>– </a:t>
            </a:r>
            <a:r>
              <a:rPr lang="en-GB" dirty="0" smtClean="0"/>
              <a:t>“wettest </a:t>
            </a:r>
            <a:r>
              <a:rPr lang="en-GB" dirty="0"/>
              <a:t>regions</a:t>
            </a:r>
            <a:r>
              <a:rPr lang="en-GB" dirty="0" smtClean="0"/>
              <a:t>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1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720000"/>
            <a:ext cx="5940000" cy="1484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5040000"/>
            <a:ext cx="5940000" cy="148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2700000"/>
            <a:ext cx="5940000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4672" y="2717696"/>
            <a:ext cx="47308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analyse monthly rainfall over the tropical (30°S-30°N) region: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For each individual GCM model ensemble member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For each month separately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Rank all of the 2.5°x2.5° grid boxes (</a:t>
            </a:r>
            <a:r>
              <a:rPr lang="en-GB" i="1" dirty="0" smtClean="0"/>
              <a:t>n=3456</a:t>
            </a:r>
            <a:r>
              <a:rPr lang="en-GB" dirty="0" smtClean="0"/>
              <a:t>) from the least to most rainfall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Define wet/dry regions based on rank: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Lowest </a:t>
            </a:r>
            <a:r>
              <a:rPr lang="en-GB" dirty="0" err="1" smtClean="0"/>
              <a:t>tercile</a:t>
            </a:r>
            <a:r>
              <a:rPr lang="en-GB" dirty="0" smtClean="0"/>
              <a:t> – “dry regions”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Middle </a:t>
            </a:r>
            <a:r>
              <a:rPr lang="en-GB" dirty="0" err="1" smtClean="0"/>
              <a:t>tercile</a:t>
            </a:r>
            <a:r>
              <a:rPr lang="en-GB" dirty="0" smtClean="0"/>
              <a:t> – “moderate”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Highest </a:t>
            </a:r>
            <a:r>
              <a:rPr lang="en-GB" dirty="0" err="1"/>
              <a:t>tercile</a:t>
            </a:r>
            <a:r>
              <a:rPr lang="en-GB" dirty="0"/>
              <a:t> – </a:t>
            </a:r>
            <a:r>
              <a:rPr lang="en-GB" dirty="0" smtClean="0"/>
              <a:t>“wet </a:t>
            </a:r>
            <a:r>
              <a:rPr lang="en-GB" dirty="0"/>
              <a:t>regions”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Highest decile </a:t>
            </a:r>
            <a:r>
              <a:rPr lang="en-GB" dirty="0"/>
              <a:t>– </a:t>
            </a:r>
            <a:r>
              <a:rPr lang="en-GB" dirty="0" smtClean="0"/>
              <a:t>“wettest </a:t>
            </a:r>
            <a:r>
              <a:rPr lang="en-GB" dirty="0"/>
              <a:t>regions</a:t>
            </a:r>
            <a:r>
              <a:rPr lang="en-GB" dirty="0" smtClean="0"/>
              <a:t>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43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720000"/>
            <a:ext cx="5940000" cy="148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2700000"/>
            <a:ext cx="5940000" cy="198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5040000"/>
            <a:ext cx="5940000" cy="148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672" y="2717696"/>
            <a:ext cx="48685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analyse monthly rainfall over the tropical (30°S-30°N) region: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For each individual GCM model ensemble member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For each month separately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Define </a:t>
            </a:r>
            <a:r>
              <a:rPr lang="en-GB" dirty="0"/>
              <a:t>wet/dry regions based on rank: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Lowest </a:t>
            </a:r>
            <a:r>
              <a:rPr lang="en-GB" dirty="0" err="1" smtClean="0"/>
              <a:t>tercile</a:t>
            </a:r>
            <a:r>
              <a:rPr lang="en-GB" dirty="0" smtClean="0"/>
              <a:t> – “dry regions”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Middle </a:t>
            </a:r>
            <a:r>
              <a:rPr lang="en-GB" dirty="0" err="1" smtClean="0"/>
              <a:t>tercile</a:t>
            </a:r>
            <a:r>
              <a:rPr lang="en-GB" dirty="0" smtClean="0"/>
              <a:t> – “moderate”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Highest </a:t>
            </a:r>
            <a:r>
              <a:rPr lang="en-GB" dirty="0" err="1"/>
              <a:t>tercile</a:t>
            </a:r>
            <a:r>
              <a:rPr lang="en-GB" dirty="0"/>
              <a:t> – </a:t>
            </a:r>
            <a:r>
              <a:rPr lang="en-GB" dirty="0" smtClean="0"/>
              <a:t>“wet </a:t>
            </a:r>
            <a:r>
              <a:rPr lang="en-GB" dirty="0"/>
              <a:t>regions”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Highest decile </a:t>
            </a:r>
            <a:r>
              <a:rPr lang="en-GB" dirty="0"/>
              <a:t>– </a:t>
            </a:r>
            <a:r>
              <a:rPr lang="en-GB" dirty="0" smtClean="0"/>
              <a:t>“wettest </a:t>
            </a:r>
            <a:r>
              <a:rPr lang="en-GB" dirty="0"/>
              <a:t>regions</a:t>
            </a:r>
            <a:r>
              <a:rPr lang="en-GB" dirty="0" smtClean="0"/>
              <a:t>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Repeat for all models, </a:t>
            </a:r>
            <a:r>
              <a:rPr lang="en-GB" dirty="0" err="1" smtClean="0"/>
              <a:t>obs</a:t>
            </a:r>
            <a:r>
              <a:rPr lang="en-GB" dirty="0" smtClean="0"/>
              <a:t>, months, etc.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9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F1E20-969F-434C-BC8E-8189BF3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465"/>
            <a:ext cx="4486656" cy="1141497"/>
          </a:xfrm>
        </p:spPr>
        <p:txBody>
          <a:bodyPr/>
          <a:lstStyle/>
          <a:p>
            <a:r>
              <a:rPr lang="en-US" dirty="0"/>
              <a:t>Tracking wet and dry region Rainfall</a:t>
            </a:r>
          </a:p>
        </p:txBody>
      </p:sp>
      <p:pic>
        <p:nvPicPr>
          <p:cNvPr id="7" name="Picture 2" descr="https://lh5.googleusercontent.com/D9EBUj1xlILGJc-1g03J36jozUpEEPbbhCy8G5u8Ev6y3ZbWX5RAoEPMZjKnwOsRzl5nZAKko_0LzJG05SM5a8DCJx24v7I0L0OnTZES0qs5nHB6gzr5iSGYlL-XHTIHBW6_ASK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61"/>
          <a:stretch/>
        </p:blipFill>
        <p:spPr bwMode="auto">
          <a:xfrm>
            <a:off x="7018146" y="3510116"/>
            <a:ext cx="4549821" cy="313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4672" y="2717696"/>
            <a:ext cx="47407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Define wet/dry regions based on rank: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Lowest </a:t>
            </a:r>
            <a:r>
              <a:rPr lang="en-GB" b="1" dirty="0" err="1" smtClean="0"/>
              <a:t>tercile</a:t>
            </a:r>
            <a:r>
              <a:rPr lang="en-GB" b="1" dirty="0" smtClean="0"/>
              <a:t> – “dry regions”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Middle </a:t>
            </a:r>
            <a:r>
              <a:rPr lang="en-GB" dirty="0" err="1" smtClean="0"/>
              <a:t>tercile</a:t>
            </a:r>
            <a:r>
              <a:rPr lang="en-GB" dirty="0" smtClean="0"/>
              <a:t> – “in-between”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Highest </a:t>
            </a:r>
            <a:r>
              <a:rPr lang="en-GB" b="1" dirty="0" err="1"/>
              <a:t>tercile</a:t>
            </a:r>
            <a:r>
              <a:rPr lang="en-GB" b="1" dirty="0"/>
              <a:t> – </a:t>
            </a:r>
            <a:r>
              <a:rPr lang="en-GB" b="1" dirty="0" smtClean="0"/>
              <a:t>“wet </a:t>
            </a:r>
            <a:r>
              <a:rPr lang="en-GB" b="1" dirty="0"/>
              <a:t>regions”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Highest decile </a:t>
            </a:r>
            <a:r>
              <a:rPr lang="en-GB" dirty="0"/>
              <a:t>– </a:t>
            </a:r>
            <a:r>
              <a:rPr lang="en-GB" dirty="0" smtClean="0"/>
              <a:t>“wettest </a:t>
            </a:r>
            <a:r>
              <a:rPr lang="en-GB" dirty="0"/>
              <a:t>regions</a:t>
            </a:r>
            <a:r>
              <a:rPr lang="en-GB" dirty="0" smtClean="0"/>
              <a:t>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General consistency in the wet- and dry-region patterns between the observations (GPCP) and the CMIP6 multi model mean</a:t>
            </a:r>
            <a:endParaRPr lang="en-GB" dirty="0"/>
          </a:p>
        </p:txBody>
      </p:sp>
      <p:pic>
        <p:nvPicPr>
          <p:cNvPr id="8" name="Picture 2" descr="https://lh5.googleusercontent.com/D9EBUj1xlILGJc-1g03J36jozUpEEPbbhCy8G5u8Ev6y3ZbWX5RAoEPMZjKnwOsRzl5nZAKko_0LzJG05SM5a8DCJx24v7I0L0OnTZES0qs5nHB6gzr5iSGYlL-XHTIHBW6_ASK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6" b="3103"/>
          <a:stretch/>
        </p:blipFill>
        <p:spPr bwMode="auto">
          <a:xfrm>
            <a:off x="7018145" y="256871"/>
            <a:ext cx="4549821" cy="314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5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CMIP5</a:t>
            </a:r>
            <a:endParaRPr lang="en-GB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893200" y="2160000"/>
            <a:ext cx="6300000" cy="704087"/>
          </a:xfrm>
        </p:spPr>
        <p:txBody>
          <a:bodyPr/>
          <a:lstStyle/>
          <a:p>
            <a:r>
              <a:rPr lang="en-GB" b="1" dirty="0" smtClean="0"/>
              <a:t>CMIP6</a:t>
            </a:r>
            <a:endParaRPr lang="en-GB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Projected Changes in Future </a:t>
            </a:r>
            <a:r>
              <a:rPr lang="en-GB" dirty="0" smtClean="0"/>
              <a:t>rainfall (</a:t>
            </a:r>
            <a:r>
              <a:rPr lang="en-GB" dirty="0"/>
              <a:t>2068-2099)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000"/>
            <a:ext cx="6300000" cy="269999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00" y="2880000"/>
            <a:ext cx="6300000" cy="2699999"/>
          </a:xfrm>
        </p:spPr>
      </p:pic>
    </p:spTree>
    <p:extLst>
      <p:ext uri="{BB962C8B-B14F-4D97-AF65-F5344CB8AC3E}">
        <p14:creationId xmlns:p14="http://schemas.microsoft.com/office/powerpoint/2010/main" val="379674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10444</TotalTime>
  <Words>899</Words>
  <Application>Microsoft Office PowerPoint</Application>
  <PresentationFormat>Widescreen</PresentationFormat>
  <Paragraphs>150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Gill Sans MT</vt:lpstr>
      <vt:lpstr>Parcel</vt:lpstr>
      <vt:lpstr>Human influence strengthens the contrast between tropical  wet and dry regions</vt:lpstr>
      <vt:lpstr>Recently published…</vt:lpstr>
      <vt:lpstr>Motivation</vt:lpstr>
      <vt:lpstr>Tracking wet and dry region Rainfall</vt:lpstr>
      <vt:lpstr>Tracking wet and dry region Rainfall</vt:lpstr>
      <vt:lpstr>Tracking wet and dry region Rainfall</vt:lpstr>
      <vt:lpstr>Tracking wet and dry region Rainfall</vt:lpstr>
      <vt:lpstr>Tracking wet and dry region Rainfall</vt:lpstr>
      <vt:lpstr>Projected Changes in Future rainfall (2068-2099)</vt:lpstr>
      <vt:lpstr>Projected Changes in Future rainfall (2068-2099)</vt:lpstr>
      <vt:lpstr>Projected Changes in Future rainfall (2068-2099)</vt:lpstr>
      <vt:lpstr>Projected Changes in Future rainfall (2068-2099)</vt:lpstr>
      <vt:lpstr>Projected Changes in Future rainfall (2068-2099)</vt:lpstr>
      <vt:lpstr>Projected Changes in Future rainfall: CMIP6</vt:lpstr>
      <vt:lpstr>Tracking wet and dry region Rainfall</vt:lpstr>
      <vt:lpstr>Tracking wet and dry region Rainfall</vt:lpstr>
      <vt:lpstr>Tracking wet and dry region Rainfall</vt:lpstr>
      <vt:lpstr>Tracking wet and dry region Rainfall</vt:lpstr>
      <vt:lpstr>Tracking wet and dry region Rainfall</vt:lpstr>
      <vt:lpstr>Tracking wet and dry region Rainfall</vt:lpstr>
      <vt:lpstr>Not sensitive to wet/dry definition</vt:lpstr>
      <vt:lpstr> SUMMARY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Andrew Ballinger</dc:title>
  <dc:creator>Microsoft Office User</dc:creator>
  <cp:lastModifiedBy>andrew</cp:lastModifiedBy>
  <cp:revision>152</cp:revision>
  <cp:lastPrinted>2018-11-06T03:29:26Z</cp:lastPrinted>
  <dcterms:created xsi:type="dcterms:W3CDTF">2018-10-31T19:11:53Z</dcterms:created>
  <dcterms:modified xsi:type="dcterms:W3CDTF">2020-05-06T09:20:23Z</dcterms:modified>
</cp:coreProperties>
</file>