
<file path=[Content_Types].xml><?xml version="1.0" encoding="utf-8"?>
<Types xmlns="http://schemas.openxmlformats.org/package/2006/content-types">
  <Default Extension="emf" ContentType="image/x-emf"/>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18"/>
  </p:notesMasterIdLst>
  <p:sldIdLst>
    <p:sldId id="258" r:id="rId2"/>
    <p:sldId id="267" r:id="rId3"/>
    <p:sldId id="264" r:id="rId4"/>
    <p:sldId id="266" r:id="rId5"/>
    <p:sldId id="259" r:id="rId6"/>
    <p:sldId id="265" r:id="rId7"/>
    <p:sldId id="256" r:id="rId8"/>
    <p:sldId id="260" r:id="rId9"/>
    <p:sldId id="269" r:id="rId10"/>
    <p:sldId id="272" r:id="rId11"/>
    <p:sldId id="262" r:id="rId12"/>
    <p:sldId id="270" r:id="rId13"/>
    <p:sldId id="271" r:id="rId14"/>
    <p:sldId id="268" r:id="rId15"/>
    <p:sldId id="263" r:id="rId16"/>
    <p:sldId id="273"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ambria Math" panose="02040503050406030204" pitchFamily="18"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702" autoAdjust="0"/>
  </p:normalViewPr>
  <p:slideViewPr>
    <p:cSldViewPr snapToGrid="0">
      <p:cViewPr>
        <p:scale>
          <a:sx n="55" d="100"/>
          <a:sy n="55" d="100"/>
        </p:scale>
        <p:origin x="478" y="1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EBD3C-B912-4277-B364-01CDA19CA42D}" type="datetimeFigureOut">
              <a:rPr lang="en-GB" smtClean="0"/>
              <a:t>19/02/2020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59EED2-BD56-4235-B28E-42EB3427559E}" type="slidenum">
              <a:rPr lang="en-GB" smtClean="0"/>
              <a:t>‹#›</a:t>
            </a:fld>
            <a:endParaRPr lang="en-GB"/>
          </a:p>
        </p:txBody>
      </p:sp>
    </p:spTree>
    <p:extLst>
      <p:ext uri="{BB962C8B-B14F-4D97-AF65-F5344CB8AC3E}">
        <p14:creationId xmlns:p14="http://schemas.microsoft.com/office/powerpoint/2010/main" val="399816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Motivation associated with two issues, namely.</a:t>
            </a:r>
          </a:p>
          <a:p>
            <a:endParaRPr lang="en-GB" dirty="0"/>
          </a:p>
        </p:txBody>
      </p:sp>
      <p:sp>
        <p:nvSpPr>
          <p:cNvPr id="4" name="Slide Number Placeholder 3"/>
          <p:cNvSpPr>
            <a:spLocks noGrp="1"/>
          </p:cNvSpPr>
          <p:nvPr>
            <p:ph type="sldNum" sz="quarter" idx="5"/>
          </p:nvPr>
        </p:nvSpPr>
        <p:spPr/>
        <p:txBody>
          <a:bodyPr/>
          <a:lstStyle/>
          <a:p>
            <a:fld id="{D459EED2-BD56-4235-B28E-42EB3427559E}" type="slidenum">
              <a:rPr lang="en-GB" smtClean="0"/>
              <a:t>1</a:t>
            </a:fld>
            <a:endParaRPr lang="en-GB"/>
          </a:p>
        </p:txBody>
      </p:sp>
    </p:spTree>
    <p:extLst>
      <p:ext uri="{BB962C8B-B14F-4D97-AF65-F5344CB8AC3E}">
        <p14:creationId xmlns:p14="http://schemas.microsoft.com/office/powerpoint/2010/main" val="1041055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patterns of plastic in suspension are equally reasonable and agree well with the observation of </a:t>
            </a:r>
            <a:r>
              <a:rPr lang="en-GB" dirty="0" err="1"/>
              <a:t>Cozar</a:t>
            </a:r>
            <a:r>
              <a:rPr lang="en-GB" dirty="0"/>
              <a:t> et al. (2017) who looked at floating plastic in the Arctic based on data from the Tara Oceans expedition.</a:t>
            </a:r>
          </a:p>
        </p:txBody>
      </p:sp>
      <p:sp>
        <p:nvSpPr>
          <p:cNvPr id="4" name="Slide Number Placeholder 3"/>
          <p:cNvSpPr>
            <a:spLocks noGrp="1"/>
          </p:cNvSpPr>
          <p:nvPr>
            <p:ph type="sldNum" sz="quarter" idx="5"/>
          </p:nvPr>
        </p:nvSpPr>
        <p:spPr/>
        <p:txBody>
          <a:bodyPr/>
          <a:lstStyle/>
          <a:p>
            <a:fld id="{D459EED2-BD56-4235-B28E-42EB3427559E}" type="slidenum">
              <a:rPr lang="en-GB" smtClean="0"/>
              <a:t>10</a:t>
            </a:fld>
            <a:endParaRPr lang="en-GB"/>
          </a:p>
        </p:txBody>
      </p:sp>
    </p:spTree>
    <p:extLst>
      <p:ext uri="{BB962C8B-B14F-4D97-AF65-F5344CB8AC3E}">
        <p14:creationId xmlns:p14="http://schemas.microsoft.com/office/powerpoint/2010/main" val="1136926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one of the interest of this study is that it is three-dimensional. Buoyant plastic is not just floating at the surface, but can be drawn down significantly by mixing and downwelling, specially, obviously in areas of deep winter convection. Chart of winter mixed layers. The various panels show the vertical distribution of buoyant plastic during year 50 in the corresponding areas of deep mixed layers. Contrast this with the distribution at the North Pole, which reaches only about 5 m or so below the surface.</a:t>
            </a:r>
          </a:p>
        </p:txBody>
      </p:sp>
      <p:sp>
        <p:nvSpPr>
          <p:cNvPr id="4" name="Slide Number Placeholder 3"/>
          <p:cNvSpPr>
            <a:spLocks noGrp="1"/>
          </p:cNvSpPr>
          <p:nvPr>
            <p:ph type="sldNum" sz="quarter" idx="5"/>
          </p:nvPr>
        </p:nvSpPr>
        <p:spPr/>
        <p:txBody>
          <a:bodyPr/>
          <a:lstStyle/>
          <a:p>
            <a:fld id="{D459EED2-BD56-4235-B28E-42EB3427559E}" type="slidenum">
              <a:rPr lang="en-GB" smtClean="0"/>
              <a:t>11</a:t>
            </a:fld>
            <a:endParaRPr lang="en-GB"/>
          </a:p>
        </p:txBody>
      </p:sp>
    </p:spTree>
    <p:extLst>
      <p:ext uri="{BB962C8B-B14F-4D97-AF65-F5344CB8AC3E}">
        <p14:creationId xmlns:p14="http://schemas.microsoft.com/office/powerpoint/2010/main" val="214107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Paper by </a:t>
            </a:r>
            <a:r>
              <a:rPr lang="en-GB" dirty="0" err="1"/>
              <a:t>Peeken</a:t>
            </a:r>
            <a:r>
              <a:rPr lang="en-GB" dirty="0"/>
              <a:t> et al. (2019) indicating  sea ice is a temporal sink and a transport vehicle for plastics. Discuss panels a and b.</a:t>
            </a:r>
          </a:p>
        </p:txBody>
      </p:sp>
      <p:sp>
        <p:nvSpPr>
          <p:cNvPr id="4" name="Slide Number Placeholder 3"/>
          <p:cNvSpPr>
            <a:spLocks noGrp="1"/>
          </p:cNvSpPr>
          <p:nvPr>
            <p:ph type="sldNum" sz="quarter" idx="5"/>
          </p:nvPr>
        </p:nvSpPr>
        <p:spPr/>
        <p:txBody>
          <a:bodyPr/>
          <a:lstStyle/>
          <a:p>
            <a:fld id="{D459EED2-BD56-4235-B28E-42EB3427559E}" type="slidenum">
              <a:rPr lang="en-GB" smtClean="0"/>
              <a:t>2</a:t>
            </a:fld>
            <a:endParaRPr lang="en-GB"/>
          </a:p>
        </p:txBody>
      </p:sp>
    </p:spTree>
    <p:extLst>
      <p:ext uri="{BB962C8B-B14F-4D97-AF65-F5344CB8AC3E}">
        <p14:creationId xmlns:p14="http://schemas.microsoft.com/office/powerpoint/2010/main" val="1499922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Model of Mountford and Morales Maqueda describing an Eulerian formulation of global plastic dispersion.</a:t>
            </a:r>
          </a:p>
        </p:txBody>
      </p:sp>
      <p:sp>
        <p:nvSpPr>
          <p:cNvPr id="4" name="Slide Number Placeholder 3"/>
          <p:cNvSpPr>
            <a:spLocks noGrp="1"/>
          </p:cNvSpPr>
          <p:nvPr>
            <p:ph type="sldNum" sz="quarter" idx="5"/>
          </p:nvPr>
        </p:nvSpPr>
        <p:spPr/>
        <p:txBody>
          <a:bodyPr/>
          <a:lstStyle/>
          <a:p>
            <a:fld id="{D459EED2-BD56-4235-B28E-42EB3427559E}" type="slidenum">
              <a:rPr lang="en-GB" smtClean="0"/>
              <a:t>3</a:t>
            </a:fld>
            <a:endParaRPr lang="en-GB"/>
          </a:p>
        </p:txBody>
      </p:sp>
    </p:spTree>
    <p:extLst>
      <p:ext uri="{BB962C8B-B14F-4D97-AF65-F5344CB8AC3E}">
        <p14:creationId xmlns:p14="http://schemas.microsoft.com/office/powerpoint/2010/main" val="479750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Three processes considered for the incorporation of plastic in suspension in the water column into the ice matrix. This is all rather crude but the hope is that it will provide a zero-order description of the processes. There is no airborne microplastic in the model and so snow is pristine.</a:t>
            </a:r>
          </a:p>
        </p:txBody>
      </p:sp>
      <p:sp>
        <p:nvSpPr>
          <p:cNvPr id="4" name="Slide Number Placeholder 3"/>
          <p:cNvSpPr>
            <a:spLocks noGrp="1"/>
          </p:cNvSpPr>
          <p:nvPr>
            <p:ph type="sldNum" sz="quarter" idx="5"/>
          </p:nvPr>
        </p:nvSpPr>
        <p:spPr/>
        <p:txBody>
          <a:bodyPr/>
          <a:lstStyle/>
          <a:p>
            <a:fld id="{D459EED2-BD56-4235-B28E-42EB3427559E}" type="slidenum">
              <a:rPr lang="en-GB" smtClean="0"/>
              <a:t>4</a:t>
            </a:fld>
            <a:endParaRPr lang="en-GB"/>
          </a:p>
        </p:txBody>
      </p:sp>
    </p:spTree>
    <p:extLst>
      <p:ext uri="{BB962C8B-B14F-4D97-AF65-F5344CB8AC3E}">
        <p14:creationId xmlns:p14="http://schemas.microsoft.com/office/powerpoint/2010/main" val="75067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slides describes the plastic forcing of the model. The pattern of plastic input is from </a:t>
            </a:r>
            <a:r>
              <a:rPr lang="en-GB" dirty="0" err="1"/>
              <a:t>Jambeck</a:t>
            </a:r>
            <a:r>
              <a:rPr lang="en-GB" dirty="0"/>
              <a:t> et al. (2015). We thank Erik for providing the data. The data is ramped up globally from 0 on year 1 to 5.72 million tonnes on year 60 (we only do 50 year of simulation). The table describe the relative quantities and main properties of the three types of plastic we are using. Rise velocities are indicative.</a:t>
            </a:r>
          </a:p>
        </p:txBody>
      </p:sp>
      <p:sp>
        <p:nvSpPr>
          <p:cNvPr id="4" name="Slide Number Placeholder 3"/>
          <p:cNvSpPr>
            <a:spLocks noGrp="1"/>
          </p:cNvSpPr>
          <p:nvPr>
            <p:ph type="sldNum" sz="quarter" idx="5"/>
          </p:nvPr>
        </p:nvSpPr>
        <p:spPr/>
        <p:txBody>
          <a:bodyPr/>
          <a:lstStyle/>
          <a:p>
            <a:fld id="{D459EED2-BD56-4235-B28E-42EB3427559E}" type="slidenum">
              <a:rPr lang="en-GB" smtClean="0"/>
              <a:t>5</a:t>
            </a:fld>
            <a:endParaRPr lang="en-GB"/>
          </a:p>
        </p:txBody>
      </p:sp>
    </p:spTree>
    <p:extLst>
      <p:ext uri="{BB962C8B-B14F-4D97-AF65-F5344CB8AC3E}">
        <p14:creationId xmlns:p14="http://schemas.microsoft.com/office/powerpoint/2010/main" val="4241051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 are going to focus on buoyant plastics in the Arctic but it is probably worthwhile to see what the model does globally. The three panels show the global distribution of the three types of plastic in December of year 50 in kg m</a:t>
            </a:r>
            <a:r>
              <a:rPr lang="en-GB" baseline="30000" dirty="0"/>
              <a:t>-2</a:t>
            </a:r>
            <a:r>
              <a:rPr lang="en-GB" baseline="0" dirty="0"/>
              <a:t>. Buoyant plastic shows the usual accumulations in garbage patches in the subtropics and an alarming inflow of plastics into the Arctic. Concentrations in tropical and equatorial regions and in the Southern Ocean are small. Neutrally buoyant plastics exhibit similar patterns to an extent but can spread downwards in 50 years down to the permanent thermocline and then horizontally at depth. They reach all parts of the world ocean, including the tropical-equatorial regions and the Southern Ocean. Non buoyant plastics invade the abyssal plains and abyssal and hadal trenches, the ultimate trash cans of the ocean as </a:t>
            </a:r>
            <a:r>
              <a:rPr lang="en-GB" baseline="0" dirty="0" err="1"/>
              <a:t>Guyu</a:t>
            </a:r>
            <a:r>
              <a:rPr lang="en-GB" baseline="0" dirty="0"/>
              <a:t> Peng put it yesterday in her </a:t>
            </a:r>
            <a:endParaRPr lang="en-GB" dirty="0"/>
          </a:p>
        </p:txBody>
      </p:sp>
      <p:sp>
        <p:nvSpPr>
          <p:cNvPr id="4" name="Slide Number Placeholder 3"/>
          <p:cNvSpPr>
            <a:spLocks noGrp="1"/>
          </p:cNvSpPr>
          <p:nvPr>
            <p:ph type="sldNum" sz="quarter" idx="5"/>
          </p:nvPr>
        </p:nvSpPr>
        <p:spPr/>
        <p:txBody>
          <a:bodyPr/>
          <a:lstStyle/>
          <a:p>
            <a:fld id="{D459EED2-BD56-4235-B28E-42EB3427559E}" type="slidenum">
              <a:rPr lang="en-GB" smtClean="0"/>
              <a:t>6</a:t>
            </a:fld>
            <a:endParaRPr lang="en-GB"/>
          </a:p>
        </p:txBody>
      </p:sp>
    </p:spTree>
    <p:extLst>
      <p:ext uri="{BB962C8B-B14F-4D97-AF65-F5344CB8AC3E}">
        <p14:creationId xmlns:p14="http://schemas.microsoft.com/office/powerpoint/2010/main" val="3120915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encapsulates the main results of this piece of research. What you are going to see is a monthly mean animation of buoyant plastic concentration in sea ice on the left and in the water column on the right, both in kg/km2, but note the different scale on the two charts. Say what the black lines and red lines are. The plastic that is scavenged by sea ice comes predominantly from the Atlantic via the Norwegian and Barents Sea and, therefore, it is the ice in the Eurasian basin that shows increasing levels of plastic. The circulation of the ice is such that ice that form in this half of the Arctic flows towards Greenland and </a:t>
            </a:r>
            <a:r>
              <a:rPr lang="en-GB" dirty="0" err="1"/>
              <a:t>Fram</a:t>
            </a:r>
            <a:r>
              <a:rPr lang="en-GB" dirty="0"/>
              <a:t> Strait, with little exchange toward the Canadian Basin. Accordingly, the largest plastic concentrations occur north of Greenland and along the Greenland eastern coast. The flow of ice through Nares Strait into Baffin Bay is too strong, and should be corrected by increasing the ice internal strength. This low ice strength also explain why the ice is somewhat too thin in the central Arctic. Notice that the concentration of plastic in sea ice partly maps that of plastic in the upper ocean. There is little inflow of plastic into the Arctic through Bering Strait, while the inflow from the Atlantic remains largely confined to the Eurasian Basin in the Nansen and Amundsen basins. It looks like only a fraction of the plastic in the water column is incorporated into the ice. How much?</a:t>
            </a:r>
          </a:p>
        </p:txBody>
      </p:sp>
      <p:sp>
        <p:nvSpPr>
          <p:cNvPr id="4" name="Slide Number Placeholder 3"/>
          <p:cNvSpPr>
            <a:spLocks noGrp="1"/>
          </p:cNvSpPr>
          <p:nvPr>
            <p:ph type="sldNum" sz="quarter" idx="5"/>
          </p:nvPr>
        </p:nvSpPr>
        <p:spPr/>
        <p:txBody>
          <a:bodyPr/>
          <a:lstStyle/>
          <a:p>
            <a:fld id="{D459EED2-BD56-4235-B28E-42EB3427559E}" type="slidenum">
              <a:rPr lang="en-GB" smtClean="0"/>
              <a:t>7</a:t>
            </a:fld>
            <a:endParaRPr lang="en-GB"/>
          </a:p>
        </p:txBody>
      </p:sp>
    </p:spTree>
    <p:extLst>
      <p:ext uri="{BB962C8B-B14F-4D97-AF65-F5344CB8AC3E}">
        <p14:creationId xmlns:p14="http://schemas.microsoft.com/office/powerpoint/2010/main" val="2422211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left panel shows the time series of net amount of plastic in the water column north of 57N (in blue) and in Arctic sea ice (black). The latter is typically less than 5% percent of the total amount. Although, comparing sea ice plastic against the plastic content in the water column where there is sea ice, this percentage can go up to 10% or so.</a:t>
            </a:r>
          </a:p>
        </p:txBody>
      </p:sp>
      <p:sp>
        <p:nvSpPr>
          <p:cNvPr id="4" name="Slide Number Placeholder 3"/>
          <p:cNvSpPr>
            <a:spLocks noGrp="1"/>
          </p:cNvSpPr>
          <p:nvPr>
            <p:ph type="sldNum" sz="quarter" idx="5"/>
          </p:nvPr>
        </p:nvSpPr>
        <p:spPr/>
        <p:txBody>
          <a:bodyPr/>
          <a:lstStyle/>
          <a:p>
            <a:fld id="{D459EED2-BD56-4235-B28E-42EB3427559E}" type="slidenum">
              <a:rPr lang="en-GB" smtClean="0"/>
              <a:t>8</a:t>
            </a:fld>
            <a:endParaRPr lang="en-GB"/>
          </a:p>
        </p:txBody>
      </p:sp>
    </p:spTree>
    <p:extLst>
      <p:ext uri="{BB962C8B-B14F-4D97-AF65-F5344CB8AC3E}">
        <p14:creationId xmlns:p14="http://schemas.microsoft.com/office/powerpoint/2010/main" val="603590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results are encouragingly comparable, qualitatively, with the findings of </a:t>
            </a:r>
            <a:r>
              <a:rPr lang="en-GB" dirty="0" err="1"/>
              <a:t>Peeken</a:t>
            </a:r>
            <a:r>
              <a:rPr lang="en-GB" dirty="0"/>
              <a:t> et al. (2018), with two orders of magnitude less plastic in the Canadian basin than in </a:t>
            </a:r>
            <a:r>
              <a:rPr lang="en-GB" dirty="0" err="1"/>
              <a:t>Fram</a:t>
            </a:r>
            <a:r>
              <a:rPr lang="en-GB" dirty="0"/>
              <a:t> Strait. Obviously it is not possible, nor sensible to compare absolute numbers, but a concentration of 1 kg km</a:t>
            </a:r>
            <a:r>
              <a:rPr lang="en-GB" baseline="30000" dirty="0"/>
              <a:t>-2 </a:t>
            </a:r>
            <a:r>
              <a:rPr lang="en-GB" baseline="0" dirty="0"/>
              <a:t>in our model would mean an abundance of about 250 million spheres per square kilometre.</a:t>
            </a:r>
            <a:endParaRPr lang="en-GB" dirty="0"/>
          </a:p>
        </p:txBody>
      </p:sp>
      <p:sp>
        <p:nvSpPr>
          <p:cNvPr id="4" name="Slide Number Placeholder 3"/>
          <p:cNvSpPr>
            <a:spLocks noGrp="1"/>
          </p:cNvSpPr>
          <p:nvPr>
            <p:ph type="sldNum" sz="quarter" idx="5"/>
          </p:nvPr>
        </p:nvSpPr>
        <p:spPr/>
        <p:txBody>
          <a:bodyPr/>
          <a:lstStyle/>
          <a:p>
            <a:fld id="{D459EED2-BD56-4235-B28E-42EB3427559E}" type="slidenum">
              <a:rPr lang="en-GB" smtClean="0"/>
              <a:t>9</a:t>
            </a:fld>
            <a:endParaRPr lang="en-GB"/>
          </a:p>
        </p:txBody>
      </p:sp>
    </p:spTree>
    <p:extLst>
      <p:ext uri="{BB962C8B-B14F-4D97-AF65-F5344CB8AC3E}">
        <p14:creationId xmlns:p14="http://schemas.microsoft.com/office/powerpoint/2010/main" val="2669490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EEAE8-F7ED-4750-853A-ABA2921945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32F724B-8363-4213-94F8-811D79AFFA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AEF050-B8F4-498C-824E-C365DE68C1F4}"/>
              </a:ext>
            </a:extLst>
          </p:cNvPr>
          <p:cNvSpPr>
            <a:spLocks noGrp="1"/>
          </p:cNvSpPr>
          <p:nvPr>
            <p:ph type="dt" sz="half" idx="10"/>
          </p:nvPr>
        </p:nvSpPr>
        <p:spPr/>
        <p:txBody>
          <a:bodyPr/>
          <a:lstStyle/>
          <a:p>
            <a:fld id="{C68021FD-2ABB-43FF-A153-0B703A43331D}" type="datetime1">
              <a:rPr lang="en-GB" smtClean="0"/>
              <a:t>19/02/2020</a:t>
            </a:fld>
            <a:endParaRPr lang="en-GB"/>
          </a:p>
        </p:txBody>
      </p:sp>
      <p:sp>
        <p:nvSpPr>
          <p:cNvPr id="5" name="Footer Placeholder 4">
            <a:extLst>
              <a:ext uri="{FF2B5EF4-FFF2-40B4-BE49-F238E27FC236}">
                <a16:creationId xmlns:a16="http://schemas.microsoft.com/office/drawing/2014/main" id="{4932FAB9-8192-4E2E-AD44-C9E3C0CDDF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9D45B7-D449-4D68-8A68-5B80ED0A28CB}"/>
              </a:ext>
            </a:extLst>
          </p:cNvPr>
          <p:cNvSpPr>
            <a:spLocks noGrp="1"/>
          </p:cNvSpPr>
          <p:nvPr>
            <p:ph type="sldNum" sz="quarter" idx="12"/>
          </p:nvPr>
        </p:nvSpPr>
        <p:spPr/>
        <p:txBody>
          <a:bodyPr/>
          <a:lstStyle/>
          <a:p>
            <a:fld id="{D9B7A3F6-4691-4AA0-957E-3ACA71522102}" type="slidenum">
              <a:rPr lang="en-GB" smtClean="0"/>
              <a:t>‹#›</a:t>
            </a:fld>
            <a:endParaRPr lang="en-GB"/>
          </a:p>
        </p:txBody>
      </p:sp>
    </p:spTree>
    <p:extLst>
      <p:ext uri="{BB962C8B-B14F-4D97-AF65-F5344CB8AC3E}">
        <p14:creationId xmlns:p14="http://schemas.microsoft.com/office/powerpoint/2010/main" val="648359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A1D3F-146E-4AAA-AF64-C006B185EC8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1F051B-BA00-4AC6-BD23-6702618070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FD9DBE-03B2-45CC-91A1-5A6D0D5D4259}"/>
              </a:ext>
            </a:extLst>
          </p:cNvPr>
          <p:cNvSpPr>
            <a:spLocks noGrp="1"/>
          </p:cNvSpPr>
          <p:nvPr>
            <p:ph type="dt" sz="half" idx="10"/>
          </p:nvPr>
        </p:nvSpPr>
        <p:spPr/>
        <p:txBody>
          <a:bodyPr/>
          <a:lstStyle/>
          <a:p>
            <a:fld id="{54F2129A-F771-41BE-8BF1-DCE12ED28FD7}" type="datetime1">
              <a:rPr lang="en-GB" smtClean="0"/>
              <a:t>19/02/2020</a:t>
            </a:fld>
            <a:endParaRPr lang="en-GB"/>
          </a:p>
        </p:txBody>
      </p:sp>
      <p:sp>
        <p:nvSpPr>
          <p:cNvPr id="5" name="Footer Placeholder 4">
            <a:extLst>
              <a:ext uri="{FF2B5EF4-FFF2-40B4-BE49-F238E27FC236}">
                <a16:creationId xmlns:a16="http://schemas.microsoft.com/office/drawing/2014/main" id="{F12B1979-1D3D-4E2B-A8AC-AB8466CD0B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B8A110-2018-4EBB-B799-E459E2F9C14D}"/>
              </a:ext>
            </a:extLst>
          </p:cNvPr>
          <p:cNvSpPr>
            <a:spLocks noGrp="1"/>
          </p:cNvSpPr>
          <p:nvPr>
            <p:ph type="sldNum" sz="quarter" idx="12"/>
          </p:nvPr>
        </p:nvSpPr>
        <p:spPr/>
        <p:txBody>
          <a:bodyPr/>
          <a:lstStyle/>
          <a:p>
            <a:fld id="{D9B7A3F6-4691-4AA0-957E-3ACA71522102}" type="slidenum">
              <a:rPr lang="en-GB" smtClean="0"/>
              <a:t>‹#›</a:t>
            </a:fld>
            <a:endParaRPr lang="en-GB"/>
          </a:p>
        </p:txBody>
      </p:sp>
    </p:spTree>
    <p:extLst>
      <p:ext uri="{BB962C8B-B14F-4D97-AF65-F5344CB8AC3E}">
        <p14:creationId xmlns:p14="http://schemas.microsoft.com/office/powerpoint/2010/main" val="123983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6F812-BFE9-4EF3-80F3-AE1E5CB9E9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2312F7-52CE-4B4E-83B5-8C0487812F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412786-6D48-4282-82C4-3C1E3295A5A3}"/>
              </a:ext>
            </a:extLst>
          </p:cNvPr>
          <p:cNvSpPr>
            <a:spLocks noGrp="1"/>
          </p:cNvSpPr>
          <p:nvPr>
            <p:ph type="dt" sz="half" idx="10"/>
          </p:nvPr>
        </p:nvSpPr>
        <p:spPr/>
        <p:txBody>
          <a:bodyPr/>
          <a:lstStyle/>
          <a:p>
            <a:fld id="{EFB9248D-1720-4346-9B8C-A434631D8A8F}" type="datetime1">
              <a:rPr lang="en-GB" smtClean="0"/>
              <a:t>19/02/2020</a:t>
            </a:fld>
            <a:endParaRPr lang="en-GB"/>
          </a:p>
        </p:txBody>
      </p:sp>
      <p:sp>
        <p:nvSpPr>
          <p:cNvPr id="5" name="Footer Placeholder 4">
            <a:extLst>
              <a:ext uri="{FF2B5EF4-FFF2-40B4-BE49-F238E27FC236}">
                <a16:creationId xmlns:a16="http://schemas.microsoft.com/office/drawing/2014/main" id="{FE6F3D88-9205-4BAC-ABDF-717AF7CE61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EA6C0C-AB50-4CC9-A03E-A2645E35737C}"/>
              </a:ext>
            </a:extLst>
          </p:cNvPr>
          <p:cNvSpPr>
            <a:spLocks noGrp="1"/>
          </p:cNvSpPr>
          <p:nvPr>
            <p:ph type="sldNum" sz="quarter" idx="12"/>
          </p:nvPr>
        </p:nvSpPr>
        <p:spPr/>
        <p:txBody>
          <a:bodyPr/>
          <a:lstStyle/>
          <a:p>
            <a:fld id="{D9B7A3F6-4691-4AA0-957E-3ACA71522102}" type="slidenum">
              <a:rPr lang="en-GB" smtClean="0"/>
              <a:t>‹#›</a:t>
            </a:fld>
            <a:endParaRPr lang="en-GB"/>
          </a:p>
        </p:txBody>
      </p:sp>
    </p:spTree>
    <p:extLst>
      <p:ext uri="{BB962C8B-B14F-4D97-AF65-F5344CB8AC3E}">
        <p14:creationId xmlns:p14="http://schemas.microsoft.com/office/powerpoint/2010/main" val="588809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67FCC-DDFD-462F-8076-89FB50B087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B92FAF-1E69-463A-8CF0-47EC6142FB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7068F4-BCD0-4CFA-BE40-CE4F2BBA1E92}"/>
              </a:ext>
            </a:extLst>
          </p:cNvPr>
          <p:cNvSpPr>
            <a:spLocks noGrp="1"/>
          </p:cNvSpPr>
          <p:nvPr>
            <p:ph type="dt" sz="half" idx="10"/>
          </p:nvPr>
        </p:nvSpPr>
        <p:spPr/>
        <p:txBody>
          <a:bodyPr/>
          <a:lstStyle/>
          <a:p>
            <a:fld id="{7F5445A3-78E0-4662-AF46-FBCE3387A1E2}" type="datetime1">
              <a:rPr lang="en-GB" smtClean="0"/>
              <a:t>19/02/2020</a:t>
            </a:fld>
            <a:endParaRPr lang="en-GB"/>
          </a:p>
        </p:txBody>
      </p:sp>
      <p:sp>
        <p:nvSpPr>
          <p:cNvPr id="5" name="Footer Placeholder 4">
            <a:extLst>
              <a:ext uri="{FF2B5EF4-FFF2-40B4-BE49-F238E27FC236}">
                <a16:creationId xmlns:a16="http://schemas.microsoft.com/office/drawing/2014/main" id="{A3369CF7-B7E7-4CC7-B1E8-92D7B1D119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0B6600-811B-49D5-A8D6-CB5DC6BCE6DF}"/>
              </a:ext>
            </a:extLst>
          </p:cNvPr>
          <p:cNvSpPr>
            <a:spLocks noGrp="1"/>
          </p:cNvSpPr>
          <p:nvPr>
            <p:ph type="sldNum" sz="quarter" idx="12"/>
          </p:nvPr>
        </p:nvSpPr>
        <p:spPr/>
        <p:txBody>
          <a:bodyPr/>
          <a:lstStyle>
            <a:lvl1pPr>
              <a:defRPr sz="2400"/>
            </a:lvl1pPr>
          </a:lstStyle>
          <a:p>
            <a:fld id="{D9B7A3F6-4691-4AA0-957E-3ACA71522102}" type="slidenum">
              <a:rPr lang="en-GB" smtClean="0"/>
              <a:pPr/>
              <a:t>‹#›</a:t>
            </a:fld>
            <a:endParaRPr lang="en-GB" dirty="0"/>
          </a:p>
        </p:txBody>
      </p:sp>
    </p:spTree>
    <p:extLst>
      <p:ext uri="{BB962C8B-B14F-4D97-AF65-F5344CB8AC3E}">
        <p14:creationId xmlns:p14="http://schemas.microsoft.com/office/powerpoint/2010/main" val="317701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3926-90D2-4E4B-83D6-0C5E0AFC1F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C26FE1-6C22-47F2-90E7-0161AE94EA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6C50EF-79D8-48AE-89F1-888DF6DA05BE}"/>
              </a:ext>
            </a:extLst>
          </p:cNvPr>
          <p:cNvSpPr>
            <a:spLocks noGrp="1"/>
          </p:cNvSpPr>
          <p:nvPr>
            <p:ph type="dt" sz="half" idx="10"/>
          </p:nvPr>
        </p:nvSpPr>
        <p:spPr/>
        <p:txBody>
          <a:bodyPr/>
          <a:lstStyle/>
          <a:p>
            <a:fld id="{D6175CBC-64B8-4958-8967-CDD255ACD872}" type="datetime1">
              <a:rPr lang="en-GB" smtClean="0"/>
              <a:t>19/02/2020</a:t>
            </a:fld>
            <a:endParaRPr lang="en-GB"/>
          </a:p>
        </p:txBody>
      </p:sp>
      <p:sp>
        <p:nvSpPr>
          <p:cNvPr id="5" name="Footer Placeholder 4">
            <a:extLst>
              <a:ext uri="{FF2B5EF4-FFF2-40B4-BE49-F238E27FC236}">
                <a16:creationId xmlns:a16="http://schemas.microsoft.com/office/drawing/2014/main" id="{9B959285-E074-4404-A7F5-CAC683FE88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AAE376-217A-4226-9BFC-8FC8A0F186AA}"/>
              </a:ext>
            </a:extLst>
          </p:cNvPr>
          <p:cNvSpPr>
            <a:spLocks noGrp="1"/>
          </p:cNvSpPr>
          <p:nvPr>
            <p:ph type="sldNum" sz="quarter" idx="12"/>
          </p:nvPr>
        </p:nvSpPr>
        <p:spPr/>
        <p:txBody>
          <a:bodyPr/>
          <a:lstStyle/>
          <a:p>
            <a:fld id="{D9B7A3F6-4691-4AA0-957E-3ACA71522102}" type="slidenum">
              <a:rPr lang="en-GB" smtClean="0"/>
              <a:t>‹#›</a:t>
            </a:fld>
            <a:endParaRPr lang="en-GB"/>
          </a:p>
        </p:txBody>
      </p:sp>
    </p:spTree>
    <p:extLst>
      <p:ext uri="{BB962C8B-B14F-4D97-AF65-F5344CB8AC3E}">
        <p14:creationId xmlns:p14="http://schemas.microsoft.com/office/powerpoint/2010/main" val="927728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F746-BCB3-4A2B-B92C-7759C16372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F418E0-ADAF-4FA5-86AF-BEB26A63A0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06DA70A-CF1E-448A-BBD1-4592C9D9E4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671141-303B-4B91-A4D9-A6DA319325B2}"/>
              </a:ext>
            </a:extLst>
          </p:cNvPr>
          <p:cNvSpPr>
            <a:spLocks noGrp="1"/>
          </p:cNvSpPr>
          <p:nvPr>
            <p:ph type="dt" sz="half" idx="10"/>
          </p:nvPr>
        </p:nvSpPr>
        <p:spPr/>
        <p:txBody>
          <a:bodyPr/>
          <a:lstStyle/>
          <a:p>
            <a:fld id="{2E7DC8A6-06D6-43B0-B32E-1190C9350CD9}" type="datetime1">
              <a:rPr lang="en-GB" smtClean="0"/>
              <a:t>19/02/2020</a:t>
            </a:fld>
            <a:endParaRPr lang="en-GB"/>
          </a:p>
        </p:txBody>
      </p:sp>
      <p:sp>
        <p:nvSpPr>
          <p:cNvPr id="6" name="Footer Placeholder 5">
            <a:extLst>
              <a:ext uri="{FF2B5EF4-FFF2-40B4-BE49-F238E27FC236}">
                <a16:creationId xmlns:a16="http://schemas.microsoft.com/office/drawing/2014/main" id="{AC281F66-C9CD-4766-AB12-F2BAC474E0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30062F-E6AC-4839-B978-D7953689DFE5}"/>
              </a:ext>
            </a:extLst>
          </p:cNvPr>
          <p:cNvSpPr>
            <a:spLocks noGrp="1"/>
          </p:cNvSpPr>
          <p:nvPr>
            <p:ph type="sldNum" sz="quarter" idx="12"/>
          </p:nvPr>
        </p:nvSpPr>
        <p:spPr/>
        <p:txBody>
          <a:bodyPr/>
          <a:lstStyle/>
          <a:p>
            <a:fld id="{D9B7A3F6-4691-4AA0-957E-3ACA71522102}" type="slidenum">
              <a:rPr lang="en-GB" smtClean="0"/>
              <a:t>‹#›</a:t>
            </a:fld>
            <a:endParaRPr lang="en-GB"/>
          </a:p>
        </p:txBody>
      </p:sp>
    </p:spTree>
    <p:extLst>
      <p:ext uri="{BB962C8B-B14F-4D97-AF65-F5344CB8AC3E}">
        <p14:creationId xmlns:p14="http://schemas.microsoft.com/office/powerpoint/2010/main" val="12817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3ECA5-80CF-4C03-9C68-6C137B3B35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5A9F15-A17A-4943-A080-9B95D63EC5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DDE581-0A5B-4E27-B7DE-94EA5CF167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15C240-88D3-4100-A111-842A7D5178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707957-6ADF-4CFF-A767-393173CD75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F690209-7F3B-4268-AD5A-5AF3660F7C06}"/>
              </a:ext>
            </a:extLst>
          </p:cNvPr>
          <p:cNvSpPr>
            <a:spLocks noGrp="1"/>
          </p:cNvSpPr>
          <p:nvPr>
            <p:ph type="dt" sz="half" idx="10"/>
          </p:nvPr>
        </p:nvSpPr>
        <p:spPr/>
        <p:txBody>
          <a:bodyPr/>
          <a:lstStyle/>
          <a:p>
            <a:fld id="{28005D83-2442-4DC2-9557-D4CAE7F38A6F}" type="datetime1">
              <a:rPr lang="en-GB" smtClean="0"/>
              <a:t>19/02/2020</a:t>
            </a:fld>
            <a:endParaRPr lang="en-GB"/>
          </a:p>
        </p:txBody>
      </p:sp>
      <p:sp>
        <p:nvSpPr>
          <p:cNvPr id="8" name="Footer Placeholder 7">
            <a:extLst>
              <a:ext uri="{FF2B5EF4-FFF2-40B4-BE49-F238E27FC236}">
                <a16:creationId xmlns:a16="http://schemas.microsoft.com/office/drawing/2014/main" id="{C5375281-DBB8-4F6D-851B-9E985FC31B8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B891C92-AD69-44F5-A66C-01454356CD91}"/>
              </a:ext>
            </a:extLst>
          </p:cNvPr>
          <p:cNvSpPr>
            <a:spLocks noGrp="1"/>
          </p:cNvSpPr>
          <p:nvPr>
            <p:ph type="sldNum" sz="quarter" idx="12"/>
          </p:nvPr>
        </p:nvSpPr>
        <p:spPr/>
        <p:txBody>
          <a:bodyPr/>
          <a:lstStyle/>
          <a:p>
            <a:fld id="{D9B7A3F6-4691-4AA0-957E-3ACA71522102}" type="slidenum">
              <a:rPr lang="en-GB" smtClean="0"/>
              <a:t>‹#›</a:t>
            </a:fld>
            <a:endParaRPr lang="en-GB"/>
          </a:p>
        </p:txBody>
      </p:sp>
    </p:spTree>
    <p:extLst>
      <p:ext uri="{BB962C8B-B14F-4D97-AF65-F5344CB8AC3E}">
        <p14:creationId xmlns:p14="http://schemas.microsoft.com/office/powerpoint/2010/main" val="3800843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D3B6-0C22-4143-897A-3CA9696977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C5A670-B74E-4393-82CD-32AFCD443417}"/>
              </a:ext>
            </a:extLst>
          </p:cNvPr>
          <p:cNvSpPr>
            <a:spLocks noGrp="1"/>
          </p:cNvSpPr>
          <p:nvPr>
            <p:ph type="dt" sz="half" idx="10"/>
          </p:nvPr>
        </p:nvSpPr>
        <p:spPr/>
        <p:txBody>
          <a:bodyPr/>
          <a:lstStyle/>
          <a:p>
            <a:fld id="{0159422E-990D-43A1-A216-28A90CAA7B73}" type="datetime1">
              <a:rPr lang="en-GB" smtClean="0"/>
              <a:t>19/02/2020</a:t>
            </a:fld>
            <a:endParaRPr lang="en-GB"/>
          </a:p>
        </p:txBody>
      </p:sp>
      <p:sp>
        <p:nvSpPr>
          <p:cNvPr id="4" name="Footer Placeholder 3">
            <a:extLst>
              <a:ext uri="{FF2B5EF4-FFF2-40B4-BE49-F238E27FC236}">
                <a16:creationId xmlns:a16="http://schemas.microsoft.com/office/drawing/2014/main" id="{A234EB15-3693-4025-A649-007E16FF37D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4FB6ED-8E72-4056-A2FE-6C1D25EEF673}"/>
              </a:ext>
            </a:extLst>
          </p:cNvPr>
          <p:cNvSpPr>
            <a:spLocks noGrp="1"/>
          </p:cNvSpPr>
          <p:nvPr>
            <p:ph type="sldNum" sz="quarter" idx="12"/>
          </p:nvPr>
        </p:nvSpPr>
        <p:spPr/>
        <p:txBody>
          <a:bodyPr/>
          <a:lstStyle/>
          <a:p>
            <a:fld id="{D9B7A3F6-4691-4AA0-957E-3ACA71522102}" type="slidenum">
              <a:rPr lang="en-GB" smtClean="0"/>
              <a:t>‹#›</a:t>
            </a:fld>
            <a:endParaRPr lang="en-GB"/>
          </a:p>
        </p:txBody>
      </p:sp>
    </p:spTree>
    <p:extLst>
      <p:ext uri="{BB962C8B-B14F-4D97-AF65-F5344CB8AC3E}">
        <p14:creationId xmlns:p14="http://schemas.microsoft.com/office/powerpoint/2010/main" val="133017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766C09-2BF8-428D-AF96-CBF54FB411DB}"/>
              </a:ext>
            </a:extLst>
          </p:cNvPr>
          <p:cNvSpPr>
            <a:spLocks noGrp="1"/>
          </p:cNvSpPr>
          <p:nvPr>
            <p:ph type="dt" sz="half" idx="10"/>
          </p:nvPr>
        </p:nvSpPr>
        <p:spPr/>
        <p:txBody>
          <a:bodyPr/>
          <a:lstStyle/>
          <a:p>
            <a:fld id="{95BFD426-3175-4EF3-8B03-7A85A24441BA}" type="datetime1">
              <a:rPr lang="en-GB" smtClean="0"/>
              <a:t>19/02/2020</a:t>
            </a:fld>
            <a:endParaRPr lang="en-GB"/>
          </a:p>
        </p:txBody>
      </p:sp>
      <p:sp>
        <p:nvSpPr>
          <p:cNvPr id="3" name="Footer Placeholder 2">
            <a:extLst>
              <a:ext uri="{FF2B5EF4-FFF2-40B4-BE49-F238E27FC236}">
                <a16:creationId xmlns:a16="http://schemas.microsoft.com/office/drawing/2014/main" id="{9732213B-E6FF-4CC4-88D4-0A147B37D4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C87D5A-1FF3-475F-8C6F-0F57BF2C324C}"/>
              </a:ext>
            </a:extLst>
          </p:cNvPr>
          <p:cNvSpPr>
            <a:spLocks noGrp="1"/>
          </p:cNvSpPr>
          <p:nvPr>
            <p:ph type="sldNum" sz="quarter" idx="12"/>
          </p:nvPr>
        </p:nvSpPr>
        <p:spPr/>
        <p:txBody>
          <a:bodyPr/>
          <a:lstStyle/>
          <a:p>
            <a:fld id="{D9B7A3F6-4691-4AA0-957E-3ACA71522102}" type="slidenum">
              <a:rPr lang="en-GB" smtClean="0"/>
              <a:t>‹#›</a:t>
            </a:fld>
            <a:endParaRPr lang="en-GB"/>
          </a:p>
        </p:txBody>
      </p:sp>
    </p:spTree>
    <p:extLst>
      <p:ext uri="{BB962C8B-B14F-4D97-AF65-F5344CB8AC3E}">
        <p14:creationId xmlns:p14="http://schemas.microsoft.com/office/powerpoint/2010/main" val="46711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228B-789D-403F-BE9A-40FD2B132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8EF907-D452-4831-92AB-DA79C4F45D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78A195-4689-4A0D-A685-47967F46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EE748-F4C5-4BE9-9FB8-02837FA3B398}"/>
              </a:ext>
            </a:extLst>
          </p:cNvPr>
          <p:cNvSpPr>
            <a:spLocks noGrp="1"/>
          </p:cNvSpPr>
          <p:nvPr>
            <p:ph type="dt" sz="half" idx="10"/>
          </p:nvPr>
        </p:nvSpPr>
        <p:spPr/>
        <p:txBody>
          <a:bodyPr/>
          <a:lstStyle/>
          <a:p>
            <a:fld id="{A9CBBD3C-3C8E-473E-A1C1-755A831EBDDC}" type="datetime1">
              <a:rPr lang="en-GB" smtClean="0"/>
              <a:t>19/02/2020</a:t>
            </a:fld>
            <a:endParaRPr lang="en-GB"/>
          </a:p>
        </p:txBody>
      </p:sp>
      <p:sp>
        <p:nvSpPr>
          <p:cNvPr id="6" name="Footer Placeholder 5">
            <a:extLst>
              <a:ext uri="{FF2B5EF4-FFF2-40B4-BE49-F238E27FC236}">
                <a16:creationId xmlns:a16="http://schemas.microsoft.com/office/drawing/2014/main" id="{EBBC98CC-DBD1-4FF6-B71A-ACD1908996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84DCE5-EFDD-47D2-84D8-C43010316BA8}"/>
              </a:ext>
            </a:extLst>
          </p:cNvPr>
          <p:cNvSpPr>
            <a:spLocks noGrp="1"/>
          </p:cNvSpPr>
          <p:nvPr>
            <p:ph type="sldNum" sz="quarter" idx="12"/>
          </p:nvPr>
        </p:nvSpPr>
        <p:spPr/>
        <p:txBody>
          <a:bodyPr/>
          <a:lstStyle/>
          <a:p>
            <a:fld id="{D9B7A3F6-4691-4AA0-957E-3ACA71522102}" type="slidenum">
              <a:rPr lang="en-GB" smtClean="0"/>
              <a:t>‹#›</a:t>
            </a:fld>
            <a:endParaRPr lang="en-GB"/>
          </a:p>
        </p:txBody>
      </p:sp>
    </p:spTree>
    <p:extLst>
      <p:ext uri="{BB962C8B-B14F-4D97-AF65-F5344CB8AC3E}">
        <p14:creationId xmlns:p14="http://schemas.microsoft.com/office/powerpoint/2010/main" val="137715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8109-7016-47F6-9C7A-E49DF38732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B5E2B5B-60D6-4F0D-9996-0B16C642FE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3C15F3E-F09A-438A-9E9B-61AA9D7AF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43FC8-E8BD-4185-87A1-1A2550805BFB}"/>
              </a:ext>
            </a:extLst>
          </p:cNvPr>
          <p:cNvSpPr>
            <a:spLocks noGrp="1"/>
          </p:cNvSpPr>
          <p:nvPr>
            <p:ph type="dt" sz="half" idx="10"/>
          </p:nvPr>
        </p:nvSpPr>
        <p:spPr/>
        <p:txBody>
          <a:bodyPr/>
          <a:lstStyle/>
          <a:p>
            <a:fld id="{4A1BD353-E980-4AA3-94BC-8A40309E460C}" type="datetime1">
              <a:rPr lang="en-GB" smtClean="0"/>
              <a:t>19/02/2020</a:t>
            </a:fld>
            <a:endParaRPr lang="en-GB"/>
          </a:p>
        </p:txBody>
      </p:sp>
      <p:sp>
        <p:nvSpPr>
          <p:cNvPr id="6" name="Footer Placeholder 5">
            <a:extLst>
              <a:ext uri="{FF2B5EF4-FFF2-40B4-BE49-F238E27FC236}">
                <a16:creationId xmlns:a16="http://schemas.microsoft.com/office/drawing/2014/main" id="{F82BCF29-BB52-4F9C-BA46-23C8ABF03E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8B7442-0347-4962-BB5C-0876F575CDD4}"/>
              </a:ext>
            </a:extLst>
          </p:cNvPr>
          <p:cNvSpPr>
            <a:spLocks noGrp="1"/>
          </p:cNvSpPr>
          <p:nvPr>
            <p:ph type="sldNum" sz="quarter" idx="12"/>
          </p:nvPr>
        </p:nvSpPr>
        <p:spPr/>
        <p:txBody>
          <a:bodyPr/>
          <a:lstStyle/>
          <a:p>
            <a:fld id="{D9B7A3F6-4691-4AA0-957E-3ACA71522102}" type="slidenum">
              <a:rPr lang="en-GB" smtClean="0"/>
              <a:t>‹#›</a:t>
            </a:fld>
            <a:endParaRPr lang="en-GB"/>
          </a:p>
        </p:txBody>
      </p:sp>
    </p:spTree>
    <p:extLst>
      <p:ext uri="{BB962C8B-B14F-4D97-AF65-F5344CB8AC3E}">
        <p14:creationId xmlns:p14="http://schemas.microsoft.com/office/powerpoint/2010/main" val="3317441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D47380-685E-412E-ACF6-96745D11B3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A85AE4-E689-4CB0-97E4-5C60EF3EE1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90C0E1-7654-4F61-BA0E-B0D5F5AC30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B47FE4-2B7F-4D3F-ABAD-D259A3736223}" type="datetime1">
              <a:rPr lang="en-GB" smtClean="0"/>
              <a:t>19/02/2020</a:t>
            </a:fld>
            <a:endParaRPr lang="en-GB"/>
          </a:p>
        </p:txBody>
      </p:sp>
      <p:sp>
        <p:nvSpPr>
          <p:cNvPr id="5" name="Footer Placeholder 4">
            <a:extLst>
              <a:ext uri="{FF2B5EF4-FFF2-40B4-BE49-F238E27FC236}">
                <a16:creationId xmlns:a16="http://schemas.microsoft.com/office/drawing/2014/main" id="{988B3096-C609-4881-A6A5-14B5243C0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455BD6-2320-4B90-BC20-7857F9FF1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400" baseline="0">
                <a:solidFill>
                  <a:schemeClr val="tx1">
                    <a:tint val="75000"/>
                  </a:schemeClr>
                </a:solidFill>
              </a:defRPr>
            </a:lvl1pPr>
          </a:lstStyle>
          <a:p>
            <a:fld id="{D9B7A3F6-4691-4AA0-957E-3ACA71522102}" type="slidenum">
              <a:rPr lang="en-GB" smtClean="0"/>
              <a:pPr/>
              <a:t>‹#›</a:t>
            </a:fld>
            <a:endParaRPr lang="en-GB" dirty="0"/>
          </a:p>
        </p:txBody>
      </p:sp>
    </p:spTree>
    <p:extLst>
      <p:ext uri="{BB962C8B-B14F-4D97-AF65-F5344CB8AC3E}">
        <p14:creationId xmlns:p14="http://schemas.microsoft.com/office/powerpoint/2010/main" val="3412876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21.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4"/><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1B8B-15B0-4F65-8DFC-66BDAB45AF5C}"/>
              </a:ext>
            </a:extLst>
          </p:cNvPr>
          <p:cNvSpPr>
            <a:spLocks noGrp="1"/>
          </p:cNvSpPr>
          <p:nvPr>
            <p:ph type="title"/>
          </p:nvPr>
        </p:nvSpPr>
        <p:spPr/>
        <p:txBody>
          <a:bodyPr>
            <a:noAutofit/>
          </a:bodyPr>
          <a:lstStyle/>
          <a:p>
            <a:pPr algn="ctr"/>
            <a:r>
              <a:rPr lang="en-GB" sz="4800" b="1" dirty="0"/>
              <a:t>Modelling the accumulation and transport of microplastics by Arctic sea ice</a:t>
            </a:r>
          </a:p>
        </p:txBody>
      </p:sp>
      <p:sp>
        <p:nvSpPr>
          <p:cNvPr id="3" name="Content Placeholder 2">
            <a:extLst>
              <a:ext uri="{FF2B5EF4-FFF2-40B4-BE49-F238E27FC236}">
                <a16:creationId xmlns:a16="http://schemas.microsoft.com/office/drawing/2014/main" id="{53F6B87F-A8DE-45A0-83F0-EC51DF803A8F}"/>
              </a:ext>
            </a:extLst>
          </p:cNvPr>
          <p:cNvSpPr>
            <a:spLocks noGrp="1"/>
          </p:cNvSpPr>
          <p:nvPr>
            <p:ph idx="1"/>
          </p:nvPr>
        </p:nvSpPr>
        <p:spPr>
          <a:xfrm>
            <a:off x="584200" y="1825625"/>
            <a:ext cx="11023600" cy="3051175"/>
          </a:xfrm>
        </p:spPr>
        <p:txBody>
          <a:bodyPr>
            <a:normAutofit/>
          </a:bodyPr>
          <a:lstStyle/>
          <a:p>
            <a:pPr marL="0" indent="0" algn="ctr">
              <a:buNone/>
            </a:pPr>
            <a:endParaRPr lang="en-GB" dirty="0"/>
          </a:p>
          <a:p>
            <a:pPr marL="0" indent="0" algn="ctr">
              <a:buNone/>
            </a:pPr>
            <a:r>
              <a:rPr lang="en-GB" dirty="0"/>
              <a:t>Miguel Ángel Morales Maqueda &amp; Alethea Mountford </a:t>
            </a:r>
          </a:p>
          <a:p>
            <a:pPr marL="0" indent="0" algn="ctr">
              <a:buNone/>
            </a:pPr>
            <a:r>
              <a:rPr lang="en-GB" dirty="0"/>
              <a:t>School of Natural and Environmental Sciences, Newcastle University, U.K.</a:t>
            </a:r>
          </a:p>
          <a:p>
            <a:pPr marL="0" indent="0" algn="ctr">
              <a:buNone/>
            </a:pPr>
            <a:endParaRPr lang="en-GB" i="1" dirty="0"/>
          </a:p>
          <a:p>
            <a:pPr marL="0" indent="0">
              <a:buNone/>
            </a:pPr>
            <a:endParaRPr lang="en-GB" i="1" dirty="0"/>
          </a:p>
          <a:p>
            <a:pPr marL="0" indent="0">
              <a:buNone/>
            </a:pPr>
            <a:r>
              <a:rPr lang="en-GB" i="1" dirty="0"/>
              <a:t>Miguel.Morales-Maqueda@newcastle.ac.uk</a:t>
            </a:r>
          </a:p>
        </p:txBody>
      </p:sp>
      <p:pic>
        <p:nvPicPr>
          <p:cNvPr id="4" name="Picture 3">
            <a:extLst>
              <a:ext uri="{FF2B5EF4-FFF2-40B4-BE49-F238E27FC236}">
                <a16:creationId xmlns:a16="http://schemas.microsoft.com/office/drawing/2014/main" id="{04DA49F0-FBC9-40EF-956C-6072491BB7B6}"/>
              </a:ext>
            </a:extLst>
          </p:cNvPr>
          <p:cNvPicPr>
            <a:picLocks noChangeAspect="1"/>
          </p:cNvPicPr>
          <p:nvPr/>
        </p:nvPicPr>
        <p:blipFill>
          <a:blip r:embed="rId3"/>
          <a:stretch>
            <a:fillRect/>
          </a:stretch>
        </p:blipFill>
        <p:spPr>
          <a:xfrm>
            <a:off x="7893050" y="5335628"/>
            <a:ext cx="3714750" cy="1228725"/>
          </a:xfrm>
          <a:prstGeom prst="rect">
            <a:avLst/>
          </a:prstGeom>
        </p:spPr>
      </p:pic>
      <p:pic>
        <p:nvPicPr>
          <p:cNvPr id="6" name="Picture 5">
            <a:extLst>
              <a:ext uri="{FF2B5EF4-FFF2-40B4-BE49-F238E27FC236}">
                <a16:creationId xmlns:a16="http://schemas.microsoft.com/office/drawing/2014/main" id="{B8C3C960-BF6E-4657-8867-F9B29C190E81}"/>
              </a:ext>
            </a:extLst>
          </p:cNvPr>
          <p:cNvPicPr>
            <a:picLocks noChangeAspect="1"/>
          </p:cNvPicPr>
          <p:nvPr/>
        </p:nvPicPr>
        <p:blipFill rotWithShape="1">
          <a:blip r:embed="rId4"/>
          <a:srcRect t="19829" b="19244"/>
          <a:stretch/>
        </p:blipFill>
        <p:spPr>
          <a:xfrm>
            <a:off x="584200" y="4964471"/>
            <a:ext cx="5251794" cy="1599882"/>
          </a:xfrm>
          <a:prstGeom prst="rect">
            <a:avLst/>
          </a:prstGeom>
        </p:spPr>
      </p:pic>
      <p:sp>
        <p:nvSpPr>
          <p:cNvPr id="5" name="Slide Number Placeholder 4">
            <a:extLst>
              <a:ext uri="{FF2B5EF4-FFF2-40B4-BE49-F238E27FC236}">
                <a16:creationId xmlns:a16="http://schemas.microsoft.com/office/drawing/2014/main" id="{C50FDCE3-24F4-4534-9672-BE8BE20B5C87}"/>
              </a:ext>
            </a:extLst>
          </p:cNvPr>
          <p:cNvSpPr>
            <a:spLocks noGrp="1"/>
          </p:cNvSpPr>
          <p:nvPr>
            <p:ph type="sldNum" sz="quarter" idx="12"/>
          </p:nvPr>
        </p:nvSpPr>
        <p:spPr/>
        <p:txBody>
          <a:bodyPr/>
          <a:lstStyle/>
          <a:p>
            <a:fld id="{D9B7A3F6-4691-4AA0-957E-3ACA71522102}" type="slidenum">
              <a:rPr lang="en-GB" smtClean="0"/>
              <a:t>1</a:t>
            </a:fld>
            <a:endParaRPr lang="en-GB"/>
          </a:p>
        </p:txBody>
      </p:sp>
    </p:spTree>
    <p:extLst>
      <p:ext uri="{BB962C8B-B14F-4D97-AF65-F5344CB8AC3E}">
        <p14:creationId xmlns:p14="http://schemas.microsoft.com/office/powerpoint/2010/main" val="1533524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0363DA-3F3F-42F5-AB80-BB18B2E5B079}"/>
              </a:ext>
            </a:extLst>
          </p:cNvPr>
          <p:cNvPicPr>
            <a:picLocks noChangeAspect="1"/>
          </p:cNvPicPr>
          <p:nvPr/>
        </p:nvPicPr>
        <p:blipFill>
          <a:blip r:embed="rId3"/>
          <a:stretch>
            <a:fillRect/>
          </a:stretch>
        </p:blipFill>
        <p:spPr>
          <a:xfrm>
            <a:off x="7284722" y="176876"/>
            <a:ext cx="4782640" cy="1708715"/>
          </a:xfrm>
          <a:prstGeom prst="rect">
            <a:avLst/>
          </a:prstGeom>
        </p:spPr>
      </p:pic>
      <p:pic>
        <p:nvPicPr>
          <p:cNvPr id="8" name="Picture 7" descr="A picture containing text, map&#10;&#10;Description automatically generated">
            <a:extLst>
              <a:ext uri="{FF2B5EF4-FFF2-40B4-BE49-F238E27FC236}">
                <a16:creationId xmlns:a16="http://schemas.microsoft.com/office/drawing/2014/main" id="{72920456-ADAC-426D-864D-B76DC5DB837B}"/>
              </a:ext>
            </a:extLst>
          </p:cNvPr>
          <p:cNvPicPr>
            <a:picLocks noChangeAspect="1"/>
          </p:cNvPicPr>
          <p:nvPr/>
        </p:nvPicPr>
        <p:blipFill rotWithShape="1">
          <a:blip r:embed="rId4">
            <a:extLst>
              <a:ext uri="{28A0092B-C50C-407E-A947-70E740481C1C}">
                <a14:useLocalDpi xmlns:a14="http://schemas.microsoft.com/office/drawing/2010/main" val="0"/>
              </a:ext>
            </a:extLst>
          </a:blip>
          <a:srcRect b="5383"/>
          <a:stretch/>
        </p:blipFill>
        <p:spPr>
          <a:xfrm>
            <a:off x="0" y="1432560"/>
            <a:ext cx="4907280" cy="4643120"/>
          </a:xfrm>
          <a:prstGeom prst="rect">
            <a:avLst/>
          </a:prstGeom>
        </p:spPr>
      </p:pic>
      <p:pic>
        <p:nvPicPr>
          <p:cNvPr id="5" name="Picture 4">
            <a:extLst>
              <a:ext uri="{FF2B5EF4-FFF2-40B4-BE49-F238E27FC236}">
                <a16:creationId xmlns:a16="http://schemas.microsoft.com/office/drawing/2014/main" id="{6667AD6C-669C-4F52-976B-80277816D4B7}"/>
              </a:ext>
            </a:extLst>
          </p:cNvPr>
          <p:cNvPicPr>
            <a:picLocks noChangeAspect="1"/>
          </p:cNvPicPr>
          <p:nvPr/>
        </p:nvPicPr>
        <p:blipFill>
          <a:blip r:embed="rId5"/>
          <a:stretch>
            <a:fillRect/>
          </a:stretch>
        </p:blipFill>
        <p:spPr>
          <a:xfrm>
            <a:off x="4429760" y="1950720"/>
            <a:ext cx="7762240" cy="3318164"/>
          </a:xfrm>
          <a:prstGeom prst="rect">
            <a:avLst/>
          </a:prstGeom>
        </p:spPr>
      </p:pic>
      <p:sp>
        <p:nvSpPr>
          <p:cNvPr id="11" name="Slide Number Placeholder 10">
            <a:extLst>
              <a:ext uri="{FF2B5EF4-FFF2-40B4-BE49-F238E27FC236}">
                <a16:creationId xmlns:a16="http://schemas.microsoft.com/office/drawing/2014/main" id="{15B5DB64-C42A-4A10-81F3-3308BB789D15}"/>
              </a:ext>
            </a:extLst>
          </p:cNvPr>
          <p:cNvSpPr>
            <a:spLocks noGrp="1"/>
          </p:cNvSpPr>
          <p:nvPr>
            <p:ph type="sldNum" sz="quarter" idx="12"/>
          </p:nvPr>
        </p:nvSpPr>
        <p:spPr/>
        <p:txBody>
          <a:bodyPr/>
          <a:lstStyle/>
          <a:p>
            <a:fld id="{D9B7A3F6-4691-4AA0-957E-3ACA71522102}" type="slidenum">
              <a:rPr lang="en-GB" smtClean="0"/>
              <a:t>10</a:t>
            </a:fld>
            <a:endParaRPr lang="en-GB"/>
          </a:p>
        </p:txBody>
      </p:sp>
    </p:spTree>
    <p:extLst>
      <p:ext uri="{BB962C8B-B14F-4D97-AF65-F5344CB8AC3E}">
        <p14:creationId xmlns:p14="http://schemas.microsoft.com/office/powerpoint/2010/main" val="520304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D6D7900D-0CD9-4C96-8291-F5FD48EFBA3A}"/>
              </a:ext>
            </a:extLst>
          </p:cNvPr>
          <p:cNvPicPr>
            <a:picLocks noChangeAspect="1"/>
          </p:cNvPicPr>
          <p:nvPr/>
        </p:nvPicPr>
        <p:blipFill rotWithShape="1">
          <a:blip r:embed="rId3">
            <a:extLst>
              <a:ext uri="{28A0092B-C50C-407E-A947-70E740481C1C}">
                <a14:useLocalDpi xmlns:a14="http://schemas.microsoft.com/office/drawing/2010/main" val="0"/>
              </a:ext>
            </a:extLst>
          </a:blip>
          <a:srcRect t="9526" b="11791"/>
          <a:stretch/>
        </p:blipFill>
        <p:spPr>
          <a:xfrm>
            <a:off x="6677794" y="4123"/>
            <a:ext cx="3048896" cy="2398956"/>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E223C62-EF12-452D-B9E8-C9EA78FF108F}"/>
              </a:ext>
            </a:extLst>
          </p:cNvPr>
          <p:cNvPicPr>
            <a:picLocks noChangeAspect="1"/>
          </p:cNvPicPr>
          <p:nvPr/>
        </p:nvPicPr>
        <p:blipFill rotWithShape="1">
          <a:blip r:embed="rId4">
            <a:extLst>
              <a:ext uri="{28A0092B-C50C-407E-A947-70E740481C1C}">
                <a14:useLocalDpi xmlns:a14="http://schemas.microsoft.com/office/drawing/2010/main" val="0"/>
              </a:ext>
            </a:extLst>
          </a:blip>
          <a:srcRect t="8821" b="12855"/>
          <a:stretch/>
        </p:blipFill>
        <p:spPr>
          <a:xfrm>
            <a:off x="3596599" y="0"/>
            <a:ext cx="3048896" cy="2388013"/>
          </a:xfrm>
          <a:prstGeom prst="rect">
            <a:avLst/>
          </a:prstGeom>
        </p:spPr>
      </p:pic>
      <p:pic>
        <p:nvPicPr>
          <p:cNvPr id="6" name="Picture 5" descr="A close up of a device&#10;&#10;Description automatically generated">
            <a:extLst>
              <a:ext uri="{FF2B5EF4-FFF2-40B4-BE49-F238E27FC236}">
                <a16:creationId xmlns:a16="http://schemas.microsoft.com/office/drawing/2014/main" id="{E4536D0A-5F57-4333-A1F1-3B9BAE9C9C8F}"/>
              </a:ext>
            </a:extLst>
          </p:cNvPr>
          <p:cNvPicPr>
            <a:picLocks noChangeAspect="1"/>
          </p:cNvPicPr>
          <p:nvPr/>
        </p:nvPicPr>
        <p:blipFill rotWithShape="1">
          <a:blip r:embed="rId5">
            <a:extLst>
              <a:ext uri="{28A0092B-C50C-407E-A947-70E740481C1C}">
                <a14:useLocalDpi xmlns:a14="http://schemas.microsoft.com/office/drawing/2010/main" val="0"/>
              </a:ext>
            </a:extLst>
          </a:blip>
          <a:srcRect t="9939" b="8630"/>
          <a:stretch/>
        </p:blipFill>
        <p:spPr>
          <a:xfrm>
            <a:off x="1208737" y="4375227"/>
            <a:ext cx="3048895" cy="2482773"/>
          </a:xfrm>
          <a:prstGeom prst="rect">
            <a:avLst/>
          </a:prstGeom>
        </p:spPr>
      </p:pic>
      <p:pic>
        <p:nvPicPr>
          <p:cNvPr id="14" name="Picture 13" descr="A close up of a device&#10;&#10;Description automatically generated">
            <a:extLst>
              <a:ext uri="{FF2B5EF4-FFF2-40B4-BE49-F238E27FC236}">
                <a16:creationId xmlns:a16="http://schemas.microsoft.com/office/drawing/2014/main" id="{A895EDB0-74F7-44C5-A9AC-9EAC662CE6D5}"/>
              </a:ext>
            </a:extLst>
          </p:cNvPr>
          <p:cNvPicPr>
            <a:picLocks noChangeAspect="1"/>
          </p:cNvPicPr>
          <p:nvPr/>
        </p:nvPicPr>
        <p:blipFill rotWithShape="1">
          <a:blip r:embed="rId6">
            <a:extLst>
              <a:ext uri="{28A0092B-C50C-407E-A947-70E740481C1C}">
                <a14:useLocalDpi xmlns:a14="http://schemas.microsoft.com/office/drawing/2010/main" val="0"/>
              </a:ext>
            </a:extLst>
          </a:blip>
          <a:srcRect t="9883" b="10118"/>
          <a:stretch/>
        </p:blipFill>
        <p:spPr>
          <a:xfrm>
            <a:off x="0" y="1810703"/>
            <a:ext cx="3205655" cy="2564523"/>
          </a:xfrm>
          <a:prstGeom prst="rect">
            <a:avLst/>
          </a:prstGeom>
        </p:spPr>
      </p:pic>
      <p:pic>
        <p:nvPicPr>
          <p:cNvPr id="5" name="Picture 4" descr="A close up of a logo&#10;&#10;Description automatically generated">
            <a:extLst>
              <a:ext uri="{FF2B5EF4-FFF2-40B4-BE49-F238E27FC236}">
                <a16:creationId xmlns:a16="http://schemas.microsoft.com/office/drawing/2014/main" id="{B8B734FB-B5E3-45D3-9349-7843E42F9E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0699" y="2388013"/>
            <a:ext cx="3238081" cy="3238081"/>
          </a:xfrm>
          <a:prstGeom prst="rect">
            <a:avLst/>
          </a:prstGeom>
        </p:spPr>
      </p:pic>
      <p:cxnSp>
        <p:nvCxnSpPr>
          <p:cNvPr id="18" name="Straight Arrow Connector 17">
            <a:extLst>
              <a:ext uri="{FF2B5EF4-FFF2-40B4-BE49-F238E27FC236}">
                <a16:creationId xmlns:a16="http://schemas.microsoft.com/office/drawing/2014/main" id="{786C749E-8DF2-4FB4-8CBE-50E0E5D45507}"/>
              </a:ext>
            </a:extLst>
          </p:cNvPr>
          <p:cNvCxnSpPr>
            <a:cxnSpLocks/>
          </p:cNvCxnSpPr>
          <p:nvPr/>
        </p:nvCxnSpPr>
        <p:spPr>
          <a:xfrm flipH="1">
            <a:off x="6831724" y="2474260"/>
            <a:ext cx="1221965" cy="63539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C5B5D799-E664-4A92-BEB2-106856715DB5}"/>
              </a:ext>
            </a:extLst>
          </p:cNvPr>
          <p:cNvCxnSpPr>
            <a:cxnSpLocks/>
          </p:cNvCxnSpPr>
          <p:nvPr/>
        </p:nvCxnSpPr>
        <p:spPr>
          <a:xfrm flipH="1">
            <a:off x="6364015" y="3420138"/>
            <a:ext cx="2516749" cy="63539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7498E4ED-5FFB-44CA-BC21-F6B04A24EBD3}"/>
              </a:ext>
            </a:extLst>
          </p:cNvPr>
          <p:cNvCxnSpPr>
            <a:cxnSpLocks/>
          </p:cNvCxnSpPr>
          <p:nvPr/>
        </p:nvCxnSpPr>
        <p:spPr>
          <a:xfrm flipV="1">
            <a:off x="4204139" y="4455107"/>
            <a:ext cx="1780841" cy="221118"/>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9" name="Straight Arrow Connector 28">
            <a:extLst>
              <a:ext uri="{FF2B5EF4-FFF2-40B4-BE49-F238E27FC236}">
                <a16:creationId xmlns:a16="http://schemas.microsoft.com/office/drawing/2014/main" id="{61DF90EA-7AC0-453A-8FB7-F05907D08A8E}"/>
              </a:ext>
            </a:extLst>
          </p:cNvPr>
          <p:cNvCxnSpPr>
            <a:cxnSpLocks/>
          </p:cNvCxnSpPr>
          <p:nvPr/>
        </p:nvCxnSpPr>
        <p:spPr>
          <a:xfrm>
            <a:off x="3078091" y="4126712"/>
            <a:ext cx="2489870" cy="56668"/>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32" name="Straight Arrow Connector 31">
            <a:extLst>
              <a:ext uri="{FF2B5EF4-FFF2-40B4-BE49-F238E27FC236}">
                <a16:creationId xmlns:a16="http://schemas.microsoft.com/office/drawing/2014/main" id="{0E02C709-A86E-41F3-95F5-A2DDED73C948}"/>
              </a:ext>
            </a:extLst>
          </p:cNvPr>
          <p:cNvCxnSpPr>
            <a:cxnSpLocks/>
          </p:cNvCxnSpPr>
          <p:nvPr/>
        </p:nvCxnSpPr>
        <p:spPr>
          <a:xfrm>
            <a:off x="4149436" y="2474260"/>
            <a:ext cx="2017199" cy="695167"/>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 name="TextBox 1">
            <a:extLst>
              <a:ext uri="{FF2B5EF4-FFF2-40B4-BE49-F238E27FC236}">
                <a16:creationId xmlns:a16="http://schemas.microsoft.com/office/drawing/2014/main" id="{468772E3-3F9E-4C5D-993E-8DFFED450E65}"/>
              </a:ext>
            </a:extLst>
          </p:cNvPr>
          <p:cNvSpPr txBox="1"/>
          <p:nvPr/>
        </p:nvSpPr>
        <p:spPr>
          <a:xfrm>
            <a:off x="131621" y="131623"/>
            <a:ext cx="3761505" cy="830997"/>
          </a:xfrm>
          <a:prstGeom prst="rect">
            <a:avLst/>
          </a:prstGeom>
          <a:noFill/>
        </p:spPr>
        <p:txBody>
          <a:bodyPr wrap="square" rtlCol="0">
            <a:spAutoFit/>
          </a:bodyPr>
          <a:lstStyle/>
          <a:p>
            <a:r>
              <a:rPr lang="en-GB" sz="2400" b="1" dirty="0"/>
              <a:t>Plastic concentration (g m</a:t>
            </a:r>
            <a:r>
              <a:rPr lang="en-GB" sz="2400" b="1" baseline="30000" dirty="0"/>
              <a:t>-3</a:t>
            </a:r>
            <a:r>
              <a:rPr lang="en-GB" sz="2400" b="1" dirty="0"/>
              <a:t>) </a:t>
            </a:r>
          </a:p>
          <a:p>
            <a:r>
              <a:rPr lang="en-GB" sz="2400" b="1" dirty="0"/>
              <a:t>Year 50</a:t>
            </a:r>
          </a:p>
        </p:txBody>
      </p:sp>
      <p:pic>
        <p:nvPicPr>
          <p:cNvPr id="10" name="Picture 9" descr="A close up of a device&#10;&#10;Description automatically generated">
            <a:extLst>
              <a:ext uri="{FF2B5EF4-FFF2-40B4-BE49-F238E27FC236}">
                <a16:creationId xmlns:a16="http://schemas.microsoft.com/office/drawing/2014/main" id="{C0D73EE0-6CC6-4B3D-9C6E-C78D039C95A4}"/>
              </a:ext>
            </a:extLst>
          </p:cNvPr>
          <p:cNvPicPr>
            <a:picLocks noChangeAspect="1"/>
          </p:cNvPicPr>
          <p:nvPr/>
        </p:nvPicPr>
        <p:blipFill rotWithShape="1">
          <a:blip r:embed="rId8">
            <a:extLst>
              <a:ext uri="{28A0092B-C50C-407E-A947-70E740481C1C}">
                <a14:useLocalDpi xmlns:a14="http://schemas.microsoft.com/office/drawing/2010/main" val="0"/>
              </a:ext>
            </a:extLst>
          </a:blip>
          <a:srcRect t="8942" b="9626"/>
          <a:stretch/>
        </p:blipFill>
        <p:spPr>
          <a:xfrm>
            <a:off x="7285103" y="4375226"/>
            <a:ext cx="3048897" cy="2482773"/>
          </a:xfrm>
          <a:prstGeom prst="rect">
            <a:avLst/>
          </a:prstGeom>
        </p:spPr>
      </p:pic>
      <p:cxnSp>
        <p:nvCxnSpPr>
          <p:cNvPr id="25" name="Straight Arrow Connector 24">
            <a:extLst>
              <a:ext uri="{FF2B5EF4-FFF2-40B4-BE49-F238E27FC236}">
                <a16:creationId xmlns:a16="http://schemas.microsoft.com/office/drawing/2014/main" id="{1EF86D79-89A2-4976-9825-BBA0AD6B4C2E}"/>
              </a:ext>
            </a:extLst>
          </p:cNvPr>
          <p:cNvCxnSpPr>
            <a:cxnSpLocks/>
          </p:cNvCxnSpPr>
          <p:nvPr/>
        </p:nvCxnSpPr>
        <p:spPr>
          <a:xfrm flipH="1" flipV="1">
            <a:off x="6123806" y="4126715"/>
            <a:ext cx="1124937" cy="853994"/>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2" name="Picture 11" descr="A screenshot of a cell phone&#10;&#10;Description automatically generated">
            <a:extLst>
              <a:ext uri="{FF2B5EF4-FFF2-40B4-BE49-F238E27FC236}">
                <a16:creationId xmlns:a16="http://schemas.microsoft.com/office/drawing/2014/main" id="{493733BD-B896-4481-8EFA-62E3D4151B8D}"/>
              </a:ext>
            </a:extLst>
          </p:cNvPr>
          <p:cNvPicPr>
            <a:picLocks noChangeAspect="1"/>
          </p:cNvPicPr>
          <p:nvPr/>
        </p:nvPicPr>
        <p:blipFill rotWithShape="1">
          <a:blip r:embed="rId9">
            <a:extLst>
              <a:ext uri="{28A0092B-C50C-407E-A947-70E740481C1C}">
                <a14:useLocalDpi xmlns:a14="http://schemas.microsoft.com/office/drawing/2010/main" val="0"/>
              </a:ext>
            </a:extLst>
          </a:blip>
          <a:srcRect t="11085" b="11072"/>
          <a:stretch/>
        </p:blipFill>
        <p:spPr>
          <a:xfrm>
            <a:off x="9002543" y="2187324"/>
            <a:ext cx="3189457" cy="2482774"/>
          </a:xfrm>
          <a:prstGeom prst="rect">
            <a:avLst/>
          </a:prstGeom>
        </p:spPr>
      </p:pic>
      <p:pic>
        <p:nvPicPr>
          <p:cNvPr id="27" name="Picture 26">
            <a:extLst>
              <a:ext uri="{FF2B5EF4-FFF2-40B4-BE49-F238E27FC236}">
                <a16:creationId xmlns:a16="http://schemas.microsoft.com/office/drawing/2014/main" id="{87ECA591-D620-475A-87D1-02D93E23F307}"/>
              </a:ext>
            </a:extLst>
          </p:cNvPr>
          <p:cNvPicPr>
            <a:picLocks noChangeAspect="1"/>
          </p:cNvPicPr>
          <p:nvPr/>
        </p:nvPicPr>
        <p:blipFill>
          <a:blip r:embed="rId10"/>
          <a:stretch>
            <a:fillRect/>
          </a:stretch>
        </p:blipFill>
        <p:spPr>
          <a:xfrm>
            <a:off x="3422576" y="1458874"/>
            <a:ext cx="5346845" cy="5352139"/>
          </a:xfrm>
          <a:prstGeom prst="rect">
            <a:avLst/>
          </a:prstGeom>
        </p:spPr>
      </p:pic>
      <p:pic>
        <p:nvPicPr>
          <p:cNvPr id="7" name="Picture 6">
            <a:extLst>
              <a:ext uri="{FF2B5EF4-FFF2-40B4-BE49-F238E27FC236}">
                <a16:creationId xmlns:a16="http://schemas.microsoft.com/office/drawing/2014/main" id="{35C4DA3A-20BD-4389-BB55-93FB215E1C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01626" y="2187324"/>
            <a:ext cx="3238081" cy="3238081"/>
          </a:xfrm>
          <a:prstGeom prst="rect">
            <a:avLst/>
          </a:prstGeom>
        </p:spPr>
      </p:pic>
      <p:sp>
        <p:nvSpPr>
          <p:cNvPr id="4" name="Slide Number Placeholder 3">
            <a:extLst>
              <a:ext uri="{FF2B5EF4-FFF2-40B4-BE49-F238E27FC236}">
                <a16:creationId xmlns:a16="http://schemas.microsoft.com/office/drawing/2014/main" id="{EB52A317-686F-4620-94FB-82CF28A62AA9}"/>
              </a:ext>
            </a:extLst>
          </p:cNvPr>
          <p:cNvSpPr>
            <a:spLocks noGrp="1"/>
          </p:cNvSpPr>
          <p:nvPr>
            <p:ph type="sldNum" sz="quarter" idx="12"/>
          </p:nvPr>
        </p:nvSpPr>
        <p:spPr/>
        <p:txBody>
          <a:bodyPr/>
          <a:lstStyle/>
          <a:p>
            <a:fld id="{D9B7A3F6-4691-4AA0-957E-3ACA71522102}" type="slidenum">
              <a:rPr lang="en-GB" smtClean="0"/>
              <a:t>11</a:t>
            </a:fld>
            <a:endParaRPr lang="en-GB"/>
          </a:p>
        </p:txBody>
      </p:sp>
    </p:spTree>
    <p:extLst>
      <p:ext uri="{BB962C8B-B14F-4D97-AF65-F5344CB8AC3E}">
        <p14:creationId xmlns:p14="http://schemas.microsoft.com/office/powerpoint/2010/main" val="79075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B94D1-264C-4633-BBB7-B1A7551EB7AA}"/>
              </a:ext>
            </a:extLst>
          </p:cNvPr>
          <p:cNvSpPr>
            <a:spLocks noGrp="1"/>
          </p:cNvSpPr>
          <p:nvPr>
            <p:ph type="title"/>
          </p:nvPr>
        </p:nvSpPr>
        <p:spPr>
          <a:xfrm>
            <a:off x="701352" y="365125"/>
            <a:ext cx="4480245" cy="1325563"/>
          </a:xfrm>
        </p:spPr>
        <p:txBody>
          <a:bodyPr/>
          <a:lstStyle/>
          <a:p>
            <a:r>
              <a:rPr lang="en-GB" dirty="0"/>
              <a:t>What next?</a:t>
            </a:r>
          </a:p>
        </p:txBody>
      </p:sp>
      <p:pic>
        <p:nvPicPr>
          <p:cNvPr id="4" name="Picture 3">
            <a:extLst>
              <a:ext uri="{FF2B5EF4-FFF2-40B4-BE49-F238E27FC236}">
                <a16:creationId xmlns:a16="http://schemas.microsoft.com/office/drawing/2014/main" id="{36E965B7-6ABB-4D0A-8E84-2EF3A500D106}"/>
              </a:ext>
            </a:extLst>
          </p:cNvPr>
          <p:cNvPicPr>
            <a:picLocks noChangeAspect="1"/>
          </p:cNvPicPr>
          <p:nvPr/>
        </p:nvPicPr>
        <p:blipFill>
          <a:blip r:embed="rId2"/>
          <a:stretch>
            <a:fillRect/>
          </a:stretch>
        </p:blipFill>
        <p:spPr>
          <a:xfrm>
            <a:off x="701355" y="1730999"/>
            <a:ext cx="3976690" cy="1325563"/>
          </a:xfrm>
          <a:prstGeom prst="rect">
            <a:avLst/>
          </a:prstGeom>
        </p:spPr>
      </p:pic>
      <p:sp>
        <p:nvSpPr>
          <p:cNvPr id="5" name="TextBox 4">
            <a:extLst>
              <a:ext uri="{FF2B5EF4-FFF2-40B4-BE49-F238E27FC236}">
                <a16:creationId xmlns:a16="http://schemas.microsoft.com/office/drawing/2014/main" id="{9708D982-1522-4191-A672-28ABD932DECC}"/>
              </a:ext>
            </a:extLst>
          </p:cNvPr>
          <p:cNvSpPr txBox="1"/>
          <p:nvPr/>
        </p:nvSpPr>
        <p:spPr>
          <a:xfrm>
            <a:off x="701355" y="6285239"/>
            <a:ext cx="4480245" cy="369332"/>
          </a:xfrm>
          <a:prstGeom prst="rect">
            <a:avLst/>
          </a:prstGeom>
          <a:noFill/>
        </p:spPr>
        <p:txBody>
          <a:bodyPr wrap="square" rtlCol="0">
            <a:spAutoFit/>
          </a:bodyPr>
          <a:lstStyle/>
          <a:p>
            <a:r>
              <a:rPr lang="en-GB" dirty="0"/>
              <a:t>Snow samples from ice floes in </a:t>
            </a:r>
            <a:r>
              <a:rPr lang="en-GB" dirty="0" err="1"/>
              <a:t>Fram</a:t>
            </a:r>
            <a:r>
              <a:rPr lang="en-GB" dirty="0"/>
              <a:t> Strait.</a:t>
            </a:r>
          </a:p>
        </p:txBody>
      </p:sp>
      <p:pic>
        <p:nvPicPr>
          <p:cNvPr id="6" name="Picture 5">
            <a:extLst>
              <a:ext uri="{FF2B5EF4-FFF2-40B4-BE49-F238E27FC236}">
                <a16:creationId xmlns:a16="http://schemas.microsoft.com/office/drawing/2014/main" id="{C627A3FF-CDA5-4C93-87B0-79E854358B32}"/>
              </a:ext>
            </a:extLst>
          </p:cNvPr>
          <p:cNvPicPr>
            <a:picLocks noChangeAspect="1"/>
          </p:cNvPicPr>
          <p:nvPr/>
        </p:nvPicPr>
        <p:blipFill>
          <a:blip r:embed="rId3"/>
          <a:stretch>
            <a:fillRect/>
          </a:stretch>
        </p:blipFill>
        <p:spPr>
          <a:xfrm>
            <a:off x="5727527" y="0"/>
            <a:ext cx="1330036" cy="6858000"/>
          </a:xfrm>
          <a:prstGeom prst="rect">
            <a:avLst/>
          </a:prstGeom>
        </p:spPr>
      </p:pic>
      <p:pic>
        <p:nvPicPr>
          <p:cNvPr id="7" name="Picture 6">
            <a:extLst>
              <a:ext uri="{FF2B5EF4-FFF2-40B4-BE49-F238E27FC236}">
                <a16:creationId xmlns:a16="http://schemas.microsoft.com/office/drawing/2014/main" id="{B52AACDE-C67B-4E30-B3C2-16E3A2AD5639}"/>
              </a:ext>
            </a:extLst>
          </p:cNvPr>
          <p:cNvPicPr>
            <a:picLocks noChangeAspect="1"/>
          </p:cNvPicPr>
          <p:nvPr/>
        </p:nvPicPr>
        <p:blipFill>
          <a:blip r:embed="rId4"/>
          <a:stretch>
            <a:fillRect/>
          </a:stretch>
        </p:blipFill>
        <p:spPr>
          <a:xfrm>
            <a:off x="701355" y="3191146"/>
            <a:ext cx="4480245" cy="3075547"/>
          </a:xfrm>
          <a:prstGeom prst="rect">
            <a:avLst/>
          </a:prstGeom>
        </p:spPr>
      </p:pic>
      <p:pic>
        <p:nvPicPr>
          <p:cNvPr id="8" name="Picture 7">
            <a:extLst>
              <a:ext uri="{FF2B5EF4-FFF2-40B4-BE49-F238E27FC236}">
                <a16:creationId xmlns:a16="http://schemas.microsoft.com/office/drawing/2014/main" id="{AE6F40CF-3BF7-4808-84B4-CEC2F8F70E73}"/>
              </a:ext>
            </a:extLst>
          </p:cNvPr>
          <p:cNvPicPr>
            <a:picLocks noChangeAspect="1"/>
          </p:cNvPicPr>
          <p:nvPr/>
        </p:nvPicPr>
        <p:blipFill>
          <a:blip r:embed="rId5"/>
          <a:stretch>
            <a:fillRect/>
          </a:stretch>
        </p:blipFill>
        <p:spPr>
          <a:xfrm>
            <a:off x="7496834" y="363018"/>
            <a:ext cx="4141076" cy="1860048"/>
          </a:xfrm>
          <a:prstGeom prst="rect">
            <a:avLst/>
          </a:prstGeom>
        </p:spPr>
      </p:pic>
      <p:sp>
        <p:nvSpPr>
          <p:cNvPr id="9" name="Slide Number Placeholder 8">
            <a:extLst>
              <a:ext uri="{FF2B5EF4-FFF2-40B4-BE49-F238E27FC236}">
                <a16:creationId xmlns:a16="http://schemas.microsoft.com/office/drawing/2014/main" id="{82F67C40-F23B-47C8-9157-47968C20711D}"/>
              </a:ext>
            </a:extLst>
          </p:cNvPr>
          <p:cNvSpPr>
            <a:spLocks noGrp="1"/>
          </p:cNvSpPr>
          <p:nvPr>
            <p:ph type="sldNum" sz="quarter" idx="12"/>
          </p:nvPr>
        </p:nvSpPr>
        <p:spPr/>
        <p:txBody>
          <a:bodyPr/>
          <a:lstStyle/>
          <a:p>
            <a:fld id="{D9B7A3F6-4691-4AA0-957E-3ACA71522102}" type="slidenum">
              <a:rPr lang="en-GB" smtClean="0"/>
              <a:t>12</a:t>
            </a:fld>
            <a:endParaRPr lang="en-GB"/>
          </a:p>
        </p:txBody>
      </p:sp>
      <p:cxnSp>
        <p:nvCxnSpPr>
          <p:cNvPr id="10" name="Straight Connector 9">
            <a:extLst>
              <a:ext uri="{FF2B5EF4-FFF2-40B4-BE49-F238E27FC236}">
                <a16:creationId xmlns:a16="http://schemas.microsoft.com/office/drawing/2014/main" id="{87777E0B-65EB-4C09-AFCB-AE17DD9257E1}"/>
              </a:ext>
            </a:extLst>
          </p:cNvPr>
          <p:cNvCxnSpPr>
            <a:cxnSpLocks/>
          </p:cNvCxnSpPr>
          <p:nvPr/>
        </p:nvCxnSpPr>
        <p:spPr>
          <a:xfrm>
            <a:off x="5367130" y="580768"/>
            <a:ext cx="0" cy="5704471"/>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F3E5BC95-81FD-4116-A162-8298AF62F598}"/>
              </a:ext>
            </a:extLst>
          </p:cNvPr>
          <p:cNvCxnSpPr/>
          <p:nvPr/>
        </p:nvCxnSpPr>
        <p:spPr>
          <a:xfrm>
            <a:off x="7496834" y="2755557"/>
            <a:ext cx="0" cy="3529682"/>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1379F15C-A7B0-42AE-B5B2-316D05BDD82D}"/>
              </a:ext>
            </a:extLst>
          </p:cNvPr>
          <p:cNvCxnSpPr>
            <a:cxnSpLocks/>
          </p:cNvCxnSpPr>
          <p:nvPr/>
        </p:nvCxnSpPr>
        <p:spPr>
          <a:xfrm>
            <a:off x="7496834" y="2755557"/>
            <a:ext cx="4353296" cy="0"/>
          </a:xfrm>
          <a:prstGeom prst="line">
            <a:avLst/>
          </a:prstGeom>
        </p:spPr>
        <p:style>
          <a:lnRef idx="3">
            <a:schemeClr val="dk1"/>
          </a:lnRef>
          <a:fillRef idx="0">
            <a:schemeClr val="dk1"/>
          </a:fillRef>
          <a:effectRef idx="2">
            <a:schemeClr val="dk1"/>
          </a:effectRef>
          <a:fontRef idx="minor">
            <a:schemeClr val="tx1"/>
          </a:fontRef>
        </p:style>
      </p:cxnSp>
      <p:sp>
        <p:nvSpPr>
          <p:cNvPr id="21" name="Rectangle 20">
            <a:extLst>
              <a:ext uri="{FF2B5EF4-FFF2-40B4-BE49-F238E27FC236}">
                <a16:creationId xmlns:a16="http://schemas.microsoft.com/office/drawing/2014/main" id="{F9B7D8F1-C114-4A78-9204-9A7FD3A7614A}"/>
              </a:ext>
            </a:extLst>
          </p:cNvPr>
          <p:cNvSpPr/>
          <p:nvPr/>
        </p:nvSpPr>
        <p:spPr>
          <a:xfrm>
            <a:off x="7698259" y="3121752"/>
            <a:ext cx="4151870" cy="646331"/>
          </a:xfrm>
          <a:prstGeom prst="rect">
            <a:avLst/>
          </a:prstGeom>
        </p:spPr>
        <p:txBody>
          <a:bodyPr wrap="square">
            <a:spAutoFit/>
          </a:bodyPr>
          <a:lstStyle/>
          <a:p>
            <a:r>
              <a:rPr lang="en-GB" dirty="0"/>
              <a:t>CORE atmospheric forcing: Inter-Annual Forcing Version 2.0 </a:t>
            </a:r>
          </a:p>
        </p:txBody>
      </p:sp>
      <p:pic>
        <p:nvPicPr>
          <p:cNvPr id="23" name="Picture 22">
            <a:extLst>
              <a:ext uri="{FF2B5EF4-FFF2-40B4-BE49-F238E27FC236}">
                <a16:creationId xmlns:a16="http://schemas.microsoft.com/office/drawing/2014/main" id="{11293DF9-D2FE-4A00-A094-334C75D9AE5B}"/>
              </a:ext>
            </a:extLst>
          </p:cNvPr>
          <p:cNvPicPr>
            <a:picLocks noChangeAspect="1"/>
          </p:cNvPicPr>
          <p:nvPr/>
        </p:nvPicPr>
        <p:blipFill>
          <a:blip r:embed="rId6"/>
          <a:stretch>
            <a:fillRect/>
          </a:stretch>
        </p:blipFill>
        <p:spPr>
          <a:xfrm>
            <a:off x="7698258" y="4456506"/>
            <a:ext cx="4151871" cy="1647764"/>
          </a:xfrm>
          <a:prstGeom prst="rect">
            <a:avLst/>
          </a:prstGeom>
        </p:spPr>
      </p:pic>
    </p:spTree>
    <p:extLst>
      <p:ext uri="{BB962C8B-B14F-4D97-AF65-F5344CB8AC3E}">
        <p14:creationId xmlns:p14="http://schemas.microsoft.com/office/powerpoint/2010/main" val="264638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5F673-7688-4EDF-BB9A-B75EB0B80ADF}"/>
              </a:ext>
            </a:extLst>
          </p:cNvPr>
          <p:cNvSpPr>
            <a:spLocks noGrp="1"/>
          </p:cNvSpPr>
          <p:nvPr>
            <p:ph type="title"/>
          </p:nvPr>
        </p:nvSpPr>
        <p:spPr>
          <a:xfrm>
            <a:off x="4256689" y="2766218"/>
            <a:ext cx="3678621" cy="1325563"/>
          </a:xfrm>
        </p:spPr>
        <p:txBody>
          <a:bodyPr>
            <a:noAutofit/>
          </a:bodyPr>
          <a:lstStyle/>
          <a:p>
            <a:pPr algn="ctr"/>
            <a:r>
              <a:rPr lang="en-GB" sz="6600" dirty="0"/>
              <a:t>Thank you</a:t>
            </a:r>
          </a:p>
        </p:txBody>
      </p:sp>
      <p:sp>
        <p:nvSpPr>
          <p:cNvPr id="4" name="Slide Number Placeholder 3">
            <a:extLst>
              <a:ext uri="{FF2B5EF4-FFF2-40B4-BE49-F238E27FC236}">
                <a16:creationId xmlns:a16="http://schemas.microsoft.com/office/drawing/2014/main" id="{D2CD9141-A382-4FF5-B542-3C30BCC59FD4}"/>
              </a:ext>
            </a:extLst>
          </p:cNvPr>
          <p:cNvSpPr>
            <a:spLocks noGrp="1"/>
          </p:cNvSpPr>
          <p:nvPr>
            <p:ph type="sldNum" sz="quarter" idx="12"/>
          </p:nvPr>
        </p:nvSpPr>
        <p:spPr/>
        <p:txBody>
          <a:bodyPr/>
          <a:lstStyle/>
          <a:p>
            <a:fld id="{D9B7A3F6-4691-4AA0-957E-3ACA71522102}" type="slidenum">
              <a:rPr lang="en-GB" smtClean="0"/>
              <a:pPr/>
              <a:t>13</a:t>
            </a:fld>
            <a:endParaRPr lang="en-GB" dirty="0"/>
          </a:p>
        </p:txBody>
      </p:sp>
    </p:spTree>
    <p:extLst>
      <p:ext uri="{BB962C8B-B14F-4D97-AF65-F5344CB8AC3E}">
        <p14:creationId xmlns:p14="http://schemas.microsoft.com/office/powerpoint/2010/main" val="2140742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map&#10;&#10;Description automatically generated">
            <a:extLst>
              <a:ext uri="{FF2B5EF4-FFF2-40B4-BE49-F238E27FC236}">
                <a16:creationId xmlns:a16="http://schemas.microsoft.com/office/drawing/2014/main" id="{95BAF576-9673-43AF-B262-AFFD2E73F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0187"/>
            <a:ext cx="5937813" cy="5937813"/>
          </a:xfrm>
          <a:prstGeom prst="rect">
            <a:avLst/>
          </a:prstGeom>
        </p:spPr>
      </p:pic>
      <p:pic>
        <p:nvPicPr>
          <p:cNvPr id="13" name="Picture 12" descr="A picture containing text, map&#10;&#10;Description automatically generated">
            <a:extLst>
              <a:ext uri="{FF2B5EF4-FFF2-40B4-BE49-F238E27FC236}">
                <a16:creationId xmlns:a16="http://schemas.microsoft.com/office/drawing/2014/main" id="{5507FCB5-8536-4C15-99AE-4E1227240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187" y="920186"/>
            <a:ext cx="5937813" cy="5937813"/>
          </a:xfrm>
          <a:prstGeom prst="rect">
            <a:avLst/>
          </a:prstGeom>
        </p:spPr>
      </p:pic>
      <p:sp>
        <p:nvSpPr>
          <p:cNvPr id="14" name="Title 1">
            <a:extLst>
              <a:ext uri="{FF2B5EF4-FFF2-40B4-BE49-F238E27FC236}">
                <a16:creationId xmlns:a16="http://schemas.microsoft.com/office/drawing/2014/main" id="{CE9B24FA-2DE7-4931-A47F-F88D80F0FE94}"/>
              </a:ext>
            </a:extLst>
          </p:cNvPr>
          <p:cNvSpPr>
            <a:spLocks noGrp="1"/>
          </p:cNvSpPr>
          <p:nvPr>
            <p:ph type="title"/>
          </p:nvPr>
        </p:nvSpPr>
        <p:spPr>
          <a:xfrm>
            <a:off x="346841" y="112878"/>
            <a:ext cx="11519338" cy="885606"/>
          </a:xfrm>
        </p:spPr>
        <p:txBody>
          <a:bodyPr>
            <a:normAutofit fontScale="90000"/>
          </a:bodyPr>
          <a:lstStyle/>
          <a:p>
            <a:r>
              <a:rPr lang="en-GB" b="1" dirty="0">
                <a:solidFill>
                  <a:schemeClr val="bg2">
                    <a:lumMod val="25000"/>
                  </a:schemeClr>
                </a:solidFill>
              </a:rPr>
              <a:t>No </a:t>
            </a:r>
            <a:r>
              <a:rPr lang="en-GB" b="1" dirty="0" err="1">
                <a:solidFill>
                  <a:schemeClr val="bg2">
                    <a:lumMod val="25000"/>
                  </a:schemeClr>
                </a:solidFill>
              </a:rPr>
              <a:t>cryoplastics</a:t>
            </a:r>
            <a:r>
              <a:rPr lang="en-GB" b="1" dirty="0">
                <a:solidFill>
                  <a:schemeClr val="bg2">
                    <a:lumMod val="25000"/>
                  </a:schemeClr>
                </a:solidFill>
              </a:rPr>
              <a:t> simulation minus </a:t>
            </a:r>
            <a:r>
              <a:rPr lang="en-GB" b="1" dirty="0" err="1">
                <a:solidFill>
                  <a:schemeClr val="bg2">
                    <a:lumMod val="25000"/>
                  </a:schemeClr>
                </a:solidFill>
              </a:rPr>
              <a:t>cryoplastics</a:t>
            </a:r>
            <a:r>
              <a:rPr lang="en-GB" b="1" dirty="0">
                <a:solidFill>
                  <a:schemeClr val="bg2">
                    <a:lumMod val="25000"/>
                  </a:schemeClr>
                </a:solidFill>
              </a:rPr>
              <a:t> simulation</a:t>
            </a:r>
            <a:endParaRPr lang="en-GB" b="1" dirty="0"/>
          </a:p>
        </p:txBody>
      </p:sp>
      <p:sp>
        <p:nvSpPr>
          <p:cNvPr id="15" name="Slide Number Placeholder 14">
            <a:extLst>
              <a:ext uri="{FF2B5EF4-FFF2-40B4-BE49-F238E27FC236}">
                <a16:creationId xmlns:a16="http://schemas.microsoft.com/office/drawing/2014/main" id="{1FDB19E0-DC2A-47DB-B984-8D68BEBD8C04}"/>
              </a:ext>
            </a:extLst>
          </p:cNvPr>
          <p:cNvSpPr>
            <a:spLocks noGrp="1"/>
          </p:cNvSpPr>
          <p:nvPr>
            <p:ph type="sldNum" sz="quarter" idx="12"/>
          </p:nvPr>
        </p:nvSpPr>
        <p:spPr/>
        <p:txBody>
          <a:bodyPr/>
          <a:lstStyle/>
          <a:p>
            <a:fld id="{D9B7A3F6-4691-4AA0-957E-3ACA71522102}" type="slidenum">
              <a:rPr lang="en-GB" smtClean="0"/>
              <a:t>14</a:t>
            </a:fld>
            <a:endParaRPr lang="en-GB"/>
          </a:p>
        </p:txBody>
      </p:sp>
    </p:spTree>
    <p:extLst>
      <p:ext uri="{BB962C8B-B14F-4D97-AF65-F5344CB8AC3E}">
        <p14:creationId xmlns:p14="http://schemas.microsoft.com/office/powerpoint/2010/main" val="2209228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B07CBF-3A8F-47F1-A808-9EA2299B246B}"/>
              </a:ext>
            </a:extLst>
          </p:cNvPr>
          <p:cNvPicPr>
            <a:picLocks noChangeAspect="1"/>
          </p:cNvPicPr>
          <p:nvPr/>
        </p:nvPicPr>
        <p:blipFill rotWithShape="1">
          <a:blip r:embed="rId2">
            <a:extLst>
              <a:ext uri="{28A0092B-C50C-407E-A947-70E740481C1C}">
                <a14:useLocalDpi xmlns:a14="http://schemas.microsoft.com/office/drawing/2010/main" val="0"/>
              </a:ext>
            </a:extLst>
          </a:blip>
          <a:srcRect l="15322" r="15602"/>
          <a:stretch/>
        </p:blipFill>
        <p:spPr>
          <a:xfrm>
            <a:off x="23071" y="1000461"/>
            <a:ext cx="3752726" cy="5432611"/>
          </a:xfrm>
          <a:prstGeom prst="rect">
            <a:avLst/>
          </a:prstGeom>
        </p:spPr>
      </p:pic>
      <p:pic>
        <p:nvPicPr>
          <p:cNvPr id="7" name="Picture 6">
            <a:extLst>
              <a:ext uri="{FF2B5EF4-FFF2-40B4-BE49-F238E27FC236}">
                <a16:creationId xmlns:a16="http://schemas.microsoft.com/office/drawing/2014/main" id="{36DF5747-CC01-4C0E-890F-0368E7BC9DC5}"/>
              </a:ext>
            </a:extLst>
          </p:cNvPr>
          <p:cNvPicPr>
            <a:picLocks noChangeAspect="1"/>
          </p:cNvPicPr>
          <p:nvPr/>
        </p:nvPicPr>
        <p:blipFill rotWithShape="1">
          <a:blip r:embed="rId3">
            <a:extLst>
              <a:ext uri="{28A0092B-C50C-407E-A947-70E740481C1C}">
                <a14:useLocalDpi xmlns:a14="http://schemas.microsoft.com/office/drawing/2010/main" val="0"/>
              </a:ext>
            </a:extLst>
          </a:blip>
          <a:srcRect l="10161" r="10816"/>
          <a:stretch/>
        </p:blipFill>
        <p:spPr>
          <a:xfrm>
            <a:off x="3949480" y="1000462"/>
            <a:ext cx="4293040" cy="5432611"/>
          </a:xfrm>
          <a:prstGeom prst="rect">
            <a:avLst/>
          </a:prstGeom>
        </p:spPr>
      </p:pic>
      <p:pic>
        <p:nvPicPr>
          <p:cNvPr id="9" name="Picture 8">
            <a:extLst>
              <a:ext uri="{FF2B5EF4-FFF2-40B4-BE49-F238E27FC236}">
                <a16:creationId xmlns:a16="http://schemas.microsoft.com/office/drawing/2014/main" id="{0F218FA9-DC55-4D79-B969-56CFE35F1659}"/>
              </a:ext>
            </a:extLst>
          </p:cNvPr>
          <p:cNvPicPr>
            <a:picLocks noChangeAspect="1"/>
          </p:cNvPicPr>
          <p:nvPr/>
        </p:nvPicPr>
        <p:blipFill rotWithShape="1">
          <a:blip r:embed="rId4">
            <a:extLst>
              <a:ext uri="{28A0092B-C50C-407E-A947-70E740481C1C}">
                <a14:useLocalDpi xmlns:a14="http://schemas.microsoft.com/office/drawing/2010/main" val="0"/>
              </a:ext>
            </a:extLst>
          </a:blip>
          <a:srcRect l="14851" r="16071"/>
          <a:stretch/>
        </p:blipFill>
        <p:spPr>
          <a:xfrm>
            <a:off x="8416203" y="1000458"/>
            <a:ext cx="3752726" cy="5432614"/>
          </a:xfrm>
          <a:prstGeom prst="rect">
            <a:avLst/>
          </a:prstGeom>
        </p:spPr>
      </p:pic>
      <p:sp>
        <p:nvSpPr>
          <p:cNvPr id="2" name="Slide Number Placeholder 1">
            <a:extLst>
              <a:ext uri="{FF2B5EF4-FFF2-40B4-BE49-F238E27FC236}">
                <a16:creationId xmlns:a16="http://schemas.microsoft.com/office/drawing/2014/main" id="{20D4071F-0512-4EBD-9E24-29CD678791D3}"/>
              </a:ext>
            </a:extLst>
          </p:cNvPr>
          <p:cNvSpPr>
            <a:spLocks noGrp="1"/>
          </p:cNvSpPr>
          <p:nvPr>
            <p:ph type="sldNum" sz="quarter" idx="12"/>
          </p:nvPr>
        </p:nvSpPr>
        <p:spPr/>
        <p:txBody>
          <a:bodyPr/>
          <a:lstStyle/>
          <a:p>
            <a:fld id="{D9B7A3F6-4691-4AA0-957E-3ACA71522102}" type="slidenum">
              <a:rPr lang="en-GB" smtClean="0"/>
              <a:t>15</a:t>
            </a:fld>
            <a:endParaRPr lang="en-GB"/>
          </a:p>
        </p:txBody>
      </p:sp>
    </p:spTree>
    <p:extLst>
      <p:ext uri="{BB962C8B-B14F-4D97-AF65-F5344CB8AC3E}">
        <p14:creationId xmlns:p14="http://schemas.microsoft.com/office/powerpoint/2010/main" val="3406739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26C50E-4BC1-4E95-95D6-D346A8EA5DE4}"/>
              </a:ext>
            </a:extLst>
          </p:cNvPr>
          <p:cNvPicPr>
            <a:picLocks noGrp="1" noChangeAspect="1"/>
          </p:cNvPicPr>
          <p:nvPr>
            <p:ph idx="1"/>
          </p:nvPr>
        </p:nvPicPr>
        <p:blipFill>
          <a:blip r:embed="rId2"/>
          <a:stretch>
            <a:fillRect/>
          </a:stretch>
        </p:blipFill>
        <p:spPr>
          <a:xfrm>
            <a:off x="1725713" y="538480"/>
            <a:ext cx="8740574" cy="3693300"/>
          </a:xfrm>
          <a:prstGeom prst="rect">
            <a:avLst/>
          </a:prstGeom>
        </p:spPr>
      </p:pic>
      <p:sp>
        <p:nvSpPr>
          <p:cNvPr id="4" name="Slide Number Placeholder 3">
            <a:extLst>
              <a:ext uri="{FF2B5EF4-FFF2-40B4-BE49-F238E27FC236}">
                <a16:creationId xmlns:a16="http://schemas.microsoft.com/office/drawing/2014/main" id="{8D2521AB-4FF6-4C98-BA07-1B0B8140C267}"/>
              </a:ext>
            </a:extLst>
          </p:cNvPr>
          <p:cNvSpPr>
            <a:spLocks noGrp="1"/>
          </p:cNvSpPr>
          <p:nvPr>
            <p:ph type="sldNum" sz="quarter" idx="12"/>
          </p:nvPr>
        </p:nvSpPr>
        <p:spPr/>
        <p:txBody>
          <a:bodyPr/>
          <a:lstStyle/>
          <a:p>
            <a:fld id="{D9B7A3F6-4691-4AA0-957E-3ACA71522102}" type="slidenum">
              <a:rPr lang="en-GB" smtClean="0"/>
              <a:pPr/>
              <a:t>16</a:t>
            </a:fld>
            <a:endParaRPr lang="en-GB" dirty="0"/>
          </a:p>
        </p:txBody>
      </p:sp>
      <p:sp>
        <p:nvSpPr>
          <p:cNvPr id="6" name="TextBox 5">
            <a:extLst>
              <a:ext uri="{FF2B5EF4-FFF2-40B4-BE49-F238E27FC236}">
                <a16:creationId xmlns:a16="http://schemas.microsoft.com/office/drawing/2014/main" id="{5558510C-80F4-4203-99B3-C9D860BA7DD4}"/>
              </a:ext>
            </a:extLst>
          </p:cNvPr>
          <p:cNvSpPr txBox="1"/>
          <p:nvPr/>
        </p:nvSpPr>
        <p:spPr>
          <a:xfrm>
            <a:off x="6745497" y="4399280"/>
            <a:ext cx="3730206" cy="2031325"/>
          </a:xfrm>
          <a:prstGeom prst="rect">
            <a:avLst/>
          </a:prstGeom>
          <a:noFill/>
        </p:spPr>
        <p:txBody>
          <a:bodyPr wrap="square" rtlCol="0">
            <a:spAutoFit/>
          </a:bodyPr>
          <a:lstStyle/>
          <a:p>
            <a:r>
              <a:rPr lang="en-GB" dirty="0"/>
              <a:t>winter mean sea ice velocities (October to April) for the period 1992–2001 simulated by the model (bottom left) and from observations (bottom right). The black line in the third panel bounds the region used to calculate velocities distributions.</a:t>
            </a:r>
          </a:p>
        </p:txBody>
      </p:sp>
      <p:pic>
        <p:nvPicPr>
          <p:cNvPr id="7" name="Picture 6">
            <a:extLst>
              <a:ext uri="{FF2B5EF4-FFF2-40B4-BE49-F238E27FC236}">
                <a16:creationId xmlns:a16="http://schemas.microsoft.com/office/drawing/2014/main" id="{855E90E7-2802-48F5-AAD9-5350E93B9F92}"/>
              </a:ext>
            </a:extLst>
          </p:cNvPr>
          <p:cNvPicPr>
            <a:picLocks noChangeAspect="1"/>
          </p:cNvPicPr>
          <p:nvPr/>
        </p:nvPicPr>
        <p:blipFill>
          <a:blip r:embed="rId3"/>
          <a:stretch>
            <a:fillRect/>
          </a:stretch>
        </p:blipFill>
        <p:spPr>
          <a:xfrm>
            <a:off x="210815" y="4724065"/>
            <a:ext cx="6118866" cy="1814847"/>
          </a:xfrm>
          <a:prstGeom prst="rect">
            <a:avLst/>
          </a:prstGeom>
        </p:spPr>
      </p:pic>
    </p:spTree>
    <p:extLst>
      <p:ext uri="{BB962C8B-B14F-4D97-AF65-F5344CB8AC3E}">
        <p14:creationId xmlns:p14="http://schemas.microsoft.com/office/powerpoint/2010/main" val="1199532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8F251F-E4A0-4C18-A6A9-D2443EB12412}"/>
              </a:ext>
            </a:extLst>
          </p:cNvPr>
          <p:cNvPicPr>
            <a:picLocks noChangeAspect="1"/>
          </p:cNvPicPr>
          <p:nvPr/>
        </p:nvPicPr>
        <p:blipFill>
          <a:blip r:embed="rId3"/>
          <a:stretch>
            <a:fillRect/>
          </a:stretch>
        </p:blipFill>
        <p:spPr>
          <a:xfrm>
            <a:off x="0" y="0"/>
            <a:ext cx="6316717" cy="6858714"/>
          </a:xfrm>
          <a:prstGeom prst="rect">
            <a:avLst/>
          </a:prstGeom>
        </p:spPr>
      </p:pic>
      <p:pic>
        <p:nvPicPr>
          <p:cNvPr id="5" name="Picture 4">
            <a:extLst>
              <a:ext uri="{FF2B5EF4-FFF2-40B4-BE49-F238E27FC236}">
                <a16:creationId xmlns:a16="http://schemas.microsoft.com/office/drawing/2014/main" id="{BC14E564-126E-48D9-AB7D-AE9D78BF8D9D}"/>
              </a:ext>
            </a:extLst>
          </p:cNvPr>
          <p:cNvPicPr>
            <a:picLocks noChangeAspect="1"/>
          </p:cNvPicPr>
          <p:nvPr/>
        </p:nvPicPr>
        <p:blipFill>
          <a:blip r:embed="rId4"/>
          <a:stretch>
            <a:fillRect/>
          </a:stretch>
        </p:blipFill>
        <p:spPr>
          <a:xfrm>
            <a:off x="6233077" y="3672073"/>
            <a:ext cx="5875283" cy="2638015"/>
          </a:xfrm>
          <a:prstGeom prst="rect">
            <a:avLst/>
          </a:prstGeom>
        </p:spPr>
      </p:pic>
      <p:sp>
        <p:nvSpPr>
          <p:cNvPr id="6" name="Slide Number Placeholder 5">
            <a:extLst>
              <a:ext uri="{FF2B5EF4-FFF2-40B4-BE49-F238E27FC236}">
                <a16:creationId xmlns:a16="http://schemas.microsoft.com/office/drawing/2014/main" id="{0AC7D93D-9FE0-4CD8-AED9-FC049139B8FA}"/>
              </a:ext>
            </a:extLst>
          </p:cNvPr>
          <p:cNvSpPr>
            <a:spLocks noGrp="1"/>
          </p:cNvSpPr>
          <p:nvPr>
            <p:ph type="sldNum" sz="quarter" idx="12"/>
          </p:nvPr>
        </p:nvSpPr>
        <p:spPr/>
        <p:txBody>
          <a:bodyPr/>
          <a:lstStyle/>
          <a:p>
            <a:fld id="{D9B7A3F6-4691-4AA0-957E-3ACA71522102}" type="slidenum">
              <a:rPr lang="en-GB" smtClean="0"/>
              <a:t>2</a:t>
            </a:fld>
            <a:endParaRPr lang="en-GB" dirty="0"/>
          </a:p>
        </p:txBody>
      </p:sp>
      <p:pic>
        <p:nvPicPr>
          <p:cNvPr id="2" name="Picture 1">
            <a:extLst>
              <a:ext uri="{FF2B5EF4-FFF2-40B4-BE49-F238E27FC236}">
                <a16:creationId xmlns:a16="http://schemas.microsoft.com/office/drawing/2014/main" id="{23CF4074-FD48-4895-AEF4-B7B2797095C6}"/>
              </a:ext>
            </a:extLst>
          </p:cNvPr>
          <p:cNvPicPr>
            <a:picLocks noChangeAspect="1"/>
          </p:cNvPicPr>
          <p:nvPr/>
        </p:nvPicPr>
        <p:blipFill>
          <a:blip r:embed="rId5"/>
          <a:stretch>
            <a:fillRect/>
          </a:stretch>
        </p:blipFill>
        <p:spPr>
          <a:xfrm>
            <a:off x="6233077" y="701788"/>
            <a:ext cx="5879694" cy="1717986"/>
          </a:xfrm>
          <a:prstGeom prst="rect">
            <a:avLst/>
          </a:prstGeom>
        </p:spPr>
      </p:pic>
    </p:spTree>
    <p:extLst>
      <p:ext uri="{BB962C8B-B14F-4D97-AF65-F5344CB8AC3E}">
        <p14:creationId xmlns:p14="http://schemas.microsoft.com/office/powerpoint/2010/main" val="4084235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0A2FA02-5A22-4DE1-856D-67A9C93440D4}"/>
                  </a:ext>
                </a:extLst>
              </p:cNvPr>
              <p:cNvSpPr>
                <a:spLocks noGrp="1"/>
              </p:cNvSpPr>
              <p:nvPr>
                <p:ph idx="1"/>
              </p:nvPr>
            </p:nvSpPr>
            <p:spPr>
              <a:xfrm>
                <a:off x="358815" y="1690723"/>
                <a:ext cx="11505236" cy="5042366"/>
              </a:xfrm>
            </p:spPr>
            <p:txBody>
              <a:bodyPr>
                <a:normAutofit fontScale="92500" lnSpcReduction="20000"/>
              </a:bodyPr>
              <a:lstStyle/>
              <a:p>
                <a:pPr>
                  <a:lnSpc>
                    <a:spcPct val="100000"/>
                  </a:lnSpc>
                </a:pPr>
                <a:r>
                  <a:rPr lang="en-GB" dirty="0">
                    <a:solidFill>
                      <a:srgbClr val="E7E6E6">
                        <a:lumMod val="25000"/>
                      </a:srgbClr>
                    </a:solidFill>
                  </a:rPr>
                  <a:t> Nucleus for European Modelling of the Ocean (NEMO) configuration ORCA1_LIM.</a:t>
                </a:r>
              </a:p>
              <a:p>
                <a:pPr>
                  <a:lnSpc>
                    <a:spcPct val="100000"/>
                  </a:lnSpc>
                </a:pPr>
                <a:r>
                  <a:rPr lang="en-GB" dirty="0">
                    <a:solidFill>
                      <a:srgbClr val="E7E6E6">
                        <a:lumMod val="25000"/>
                      </a:srgbClr>
                    </a:solidFill>
                  </a:rPr>
                  <a:t>Coordinated Ocean-ice Reference Experiments (CORE) Normal Year atmospheric forcing.</a:t>
                </a:r>
              </a:p>
              <a:p>
                <a:pPr>
                  <a:lnSpc>
                    <a:spcPct val="100000"/>
                  </a:lnSpc>
                </a:pPr>
                <a:r>
                  <a:rPr lang="en-GB" dirty="0">
                    <a:solidFill>
                      <a:srgbClr val="FF0000"/>
                    </a:solidFill>
                  </a:rPr>
                  <a:t>Three plastic types </a:t>
                </a:r>
                <a:r>
                  <a:rPr lang="en-GB" dirty="0">
                    <a:solidFill>
                      <a:srgbClr val="E7E6E6">
                        <a:lumMod val="25000"/>
                      </a:srgbClr>
                    </a:solidFill>
                  </a:rPr>
                  <a:t>included – positively buoyant, neutrally buoyant and negatively buoyant.</a:t>
                </a:r>
              </a:p>
              <a:p>
                <a:pPr>
                  <a:lnSpc>
                    <a:spcPct val="100000"/>
                  </a:lnSpc>
                </a:pPr>
                <a:r>
                  <a:rPr lang="en-GB" dirty="0">
                    <a:solidFill>
                      <a:srgbClr val="E7E6E6">
                        <a:lumMod val="25000"/>
                      </a:srgbClr>
                    </a:solidFill>
                  </a:rPr>
                  <a:t>Plastic inputs starting at 0 million tonnes a year and increasing to approximately </a:t>
                </a:r>
                <a:r>
                  <a:rPr lang="en-GB" dirty="0">
                    <a:solidFill>
                      <a:srgbClr val="FF0000"/>
                    </a:solidFill>
                  </a:rPr>
                  <a:t>5.72 million tonnes a year </a:t>
                </a:r>
                <a:r>
                  <a:rPr lang="en-GB" dirty="0">
                    <a:solidFill>
                      <a:srgbClr val="E7E6E6">
                        <a:lumMod val="25000"/>
                      </a:srgbClr>
                    </a:solidFill>
                  </a:rPr>
                  <a:t>over 60 years.</a:t>
                </a:r>
              </a:p>
              <a:p>
                <a:pPr>
                  <a:lnSpc>
                    <a:spcPct val="100000"/>
                  </a:lnSpc>
                </a:pPr>
                <a14:m>
                  <m:oMath xmlns:m="http://schemas.openxmlformats.org/officeDocument/2006/math">
                    <m:f>
                      <m:fPr>
                        <m:ctrlPr>
                          <a:rPr lang="en-GB" i="1">
                            <a:latin typeface="Cambria Math" panose="02040503050406030204" pitchFamily="18" charset="0"/>
                          </a:rPr>
                        </m:ctrlPr>
                      </m:fPr>
                      <m:num>
                        <m:r>
                          <a:rPr lang="en-GB" i="1">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𝐶</m:t>
                        </m:r>
                      </m:num>
                      <m:den>
                        <m:r>
                          <a:rPr lang="en-GB" i="1">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𝑡</m:t>
                        </m:r>
                      </m:den>
                    </m:f>
                    <m:r>
                      <a:rPr lang="en-GB" i="1">
                        <a:latin typeface="Cambria Math" panose="02040503050406030204" pitchFamily="18" charset="0"/>
                        <a:ea typeface="Calibri" panose="020F0502020204030204" pitchFamily="34" charset="0"/>
                        <a:cs typeface="Times New Roman" panose="02020603050405020304" pitchFamily="18" charset="0"/>
                      </a:rPr>
                      <m:t>=−</m:t>
                    </m:r>
                    <m:sSub>
                      <m:sSubPr>
                        <m:ctrlPr>
                          <a:rPr lang="en-GB" i="1">
                            <a:latin typeface="Cambria Math" panose="02040503050406030204" pitchFamily="18" charset="0"/>
                          </a:rPr>
                        </m:ctrlPr>
                      </m:sSubPr>
                      <m:e>
                        <m:acc>
                          <m:accPr>
                            <m:chr m:val="⃗"/>
                            <m:ctrlPr>
                              <a:rPr lang="en-GB" i="1">
                                <a:solidFill>
                                  <a:srgbClr val="222222"/>
                                </a:solidFill>
                                <a:latin typeface="Cambria Math" panose="02040503050406030204" pitchFamily="18" charset="0"/>
                                <a:cs typeface="Cambria Math" panose="02040503050406030204" pitchFamily="18" charset="0"/>
                              </a:rPr>
                            </m:ctrlPr>
                          </m:accPr>
                          <m:e>
                            <m:r>
                              <m:rPr>
                                <m:sty m:val="p"/>
                              </m:rPr>
                              <a:rPr lang="en-GB">
                                <a:solidFill>
                                  <a:srgbClr val="222222"/>
                                </a:solidFill>
                                <a:latin typeface="Cambria Math" panose="02040503050406030204" pitchFamily="18" charset="0"/>
                                <a:ea typeface="Calibri" panose="020F0502020204030204" pitchFamily="34" charset="0"/>
                                <a:cs typeface="Cambria Math" panose="02040503050406030204" pitchFamily="18" charset="0"/>
                              </a:rPr>
                              <m:t>∇</m:t>
                            </m:r>
                          </m:e>
                        </m:acc>
                      </m:e>
                      <m:sub>
                        <m:r>
                          <a:rPr lang="en-GB" i="1">
                            <a:latin typeface="Cambria Math" panose="02040503050406030204" pitchFamily="18" charset="0"/>
                            <a:ea typeface="Calibri" panose="020F0502020204030204" pitchFamily="34" charset="0"/>
                            <a:cs typeface="Times New Roman" panose="02020603050405020304" pitchFamily="18" charset="0"/>
                          </a:rPr>
                          <m:t>𝐻</m:t>
                        </m:r>
                      </m:sub>
                    </m:sSub>
                    <m:d>
                      <m:dPr>
                        <m:ctrlPr>
                          <a:rPr lang="en-GB" i="1">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ea typeface="Calibri" panose="020F0502020204030204" pitchFamily="34" charset="0"/>
                                <a:cs typeface="Times New Roman" panose="02020603050405020304" pitchFamily="18" charset="0"/>
                              </a:rPr>
                              <m:t>𝑢</m:t>
                            </m:r>
                          </m:e>
                        </m:acc>
                        <m:r>
                          <a:rPr lang="en-GB" i="1">
                            <a:latin typeface="Cambria Math" panose="02040503050406030204" pitchFamily="18" charset="0"/>
                            <a:ea typeface="Calibri" panose="020F0502020204030204" pitchFamily="34" charset="0"/>
                            <a:cs typeface="Times New Roman" panose="02020603050405020304" pitchFamily="18" charset="0"/>
                          </a:rPr>
                          <m:t>𝐶</m:t>
                        </m:r>
                      </m:e>
                    </m:d>
                    <m:r>
                      <a:rPr lang="en-GB" i="1">
                        <a:latin typeface="Cambria Math" panose="02040503050406030204" pitchFamily="18" charset="0"/>
                        <a:ea typeface="Calibri" panose="020F0502020204030204" pitchFamily="34" charset="0"/>
                        <a:cs typeface="Times New Roman" panose="02020603050405020304" pitchFamily="18" charset="0"/>
                      </a:rPr>
                      <m:t>−</m:t>
                    </m:r>
                    <m:f>
                      <m:fPr>
                        <m:ctrlPr>
                          <a:rPr lang="en-GB" i="1">
                            <a:latin typeface="Cambria Math" panose="02040503050406030204" pitchFamily="18" charset="0"/>
                          </a:rPr>
                        </m:ctrlPr>
                      </m:fPr>
                      <m:num>
                        <m:r>
                          <a:rPr lang="en-GB" i="1">
                            <a:latin typeface="Cambria Math" panose="02040503050406030204" pitchFamily="18" charset="0"/>
                            <a:ea typeface="Calibri" panose="020F0502020204030204" pitchFamily="34" charset="0"/>
                            <a:cs typeface="Times New Roman" panose="02020603050405020304" pitchFamily="18" charset="0"/>
                          </a:rPr>
                          <m:t>𝜕</m:t>
                        </m:r>
                        <m:d>
                          <m:dPr>
                            <m:ctrlPr>
                              <a:rPr lang="en-GB" i="1">
                                <a:latin typeface="Cambria Math" panose="02040503050406030204" pitchFamily="18" charset="0"/>
                              </a:rPr>
                            </m:ctrlPr>
                          </m:dPr>
                          <m:e>
                            <m:r>
                              <a:rPr lang="en-GB" i="1">
                                <a:latin typeface="Cambria Math" panose="02040503050406030204" pitchFamily="18" charset="0"/>
                                <a:ea typeface="Calibri" panose="020F0502020204030204" pitchFamily="34" charset="0"/>
                                <a:cs typeface="Times New Roman" panose="02020603050405020304" pitchFamily="18" charset="0"/>
                              </a:rPr>
                              <m:t>𝑤𝐶</m:t>
                            </m:r>
                          </m:e>
                        </m:d>
                      </m:num>
                      <m:den>
                        <m:r>
                          <a:rPr lang="en-GB" i="1">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𝑧</m:t>
                        </m:r>
                      </m:den>
                    </m:f>
                    <m:r>
                      <a:rPr lang="en-GB" i="1">
                        <a:latin typeface="Cambria Math" panose="02040503050406030204" pitchFamily="18" charset="0"/>
                        <a:ea typeface="Calibri" panose="020F0502020204030204" pitchFamily="34" charset="0"/>
                        <a:cs typeface="Times New Roman" panose="02020603050405020304" pitchFamily="18" charset="0"/>
                      </a:rPr>
                      <m:t>+</m:t>
                    </m:r>
                    <m:sSub>
                      <m:sSubPr>
                        <m:ctrlPr>
                          <a:rPr lang="en-GB" i="1">
                            <a:latin typeface="Cambria Math" panose="02040503050406030204" pitchFamily="18" charset="0"/>
                          </a:rPr>
                        </m:ctrlPr>
                      </m:sSubPr>
                      <m:e>
                        <m:acc>
                          <m:accPr>
                            <m:chr m:val="⃗"/>
                            <m:ctrlPr>
                              <a:rPr lang="en-GB" i="1">
                                <a:solidFill>
                                  <a:srgbClr val="222222"/>
                                </a:solidFill>
                                <a:latin typeface="Cambria Math" panose="02040503050406030204" pitchFamily="18" charset="0"/>
                                <a:cs typeface="Cambria Math" panose="02040503050406030204" pitchFamily="18" charset="0"/>
                              </a:rPr>
                            </m:ctrlPr>
                          </m:accPr>
                          <m:e>
                            <m:r>
                              <m:rPr>
                                <m:sty m:val="p"/>
                              </m:rPr>
                              <a:rPr lang="en-GB">
                                <a:solidFill>
                                  <a:srgbClr val="222222"/>
                                </a:solidFill>
                                <a:latin typeface="Cambria Math" panose="02040503050406030204" pitchFamily="18" charset="0"/>
                                <a:ea typeface="Calibri" panose="020F0502020204030204" pitchFamily="34" charset="0"/>
                                <a:cs typeface="Cambria Math" panose="02040503050406030204" pitchFamily="18" charset="0"/>
                              </a:rPr>
                              <m:t>∇</m:t>
                            </m:r>
                          </m:e>
                        </m:acc>
                      </m:e>
                      <m:sub>
                        <m:r>
                          <a:rPr lang="en-GB" i="1">
                            <a:latin typeface="Cambria Math" panose="02040503050406030204" pitchFamily="18" charset="0"/>
                            <a:ea typeface="Calibri" panose="020F0502020204030204" pitchFamily="34" charset="0"/>
                            <a:cs typeface="Times New Roman" panose="02020603050405020304" pitchFamily="18" charset="0"/>
                          </a:rPr>
                          <m:t>𝐻</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𝐾</m:t>
                            </m:r>
                          </m:e>
                          <m:sub>
                            <m:r>
                              <a:rPr lang="en-GB" i="1">
                                <a:latin typeface="Cambria Math" panose="02040503050406030204" pitchFamily="18" charset="0"/>
                                <a:ea typeface="Calibri" panose="020F0502020204030204" pitchFamily="34" charset="0"/>
                                <a:cs typeface="Times New Roman" panose="02020603050405020304" pitchFamily="18" charset="0"/>
                              </a:rPr>
                              <m:t>𝐻</m:t>
                            </m:r>
                          </m:sub>
                        </m:sSub>
                        <m:sSub>
                          <m:sSubPr>
                            <m:ctrlPr>
                              <a:rPr lang="en-GB" i="1">
                                <a:latin typeface="Cambria Math" panose="02040503050406030204" pitchFamily="18" charset="0"/>
                              </a:rPr>
                            </m:ctrlPr>
                          </m:sSubPr>
                          <m:e>
                            <m:acc>
                              <m:accPr>
                                <m:chr m:val="⃗"/>
                                <m:ctrlPr>
                                  <a:rPr lang="en-GB" i="1">
                                    <a:solidFill>
                                      <a:srgbClr val="222222"/>
                                    </a:solidFill>
                                    <a:latin typeface="Cambria Math" panose="02040503050406030204" pitchFamily="18" charset="0"/>
                                    <a:cs typeface="Cambria Math" panose="02040503050406030204" pitchFamily="18" charset="0"/>
                                  </a:rPr>
                                </m:ctrlPr>
                              </m:accPr>
                              <m:e>
                                <m:r>
                                  <m:rPr>
                                    <m:sty m:val="p"/>
                                  </m:rPr>
                                  <a:rPr lang="en-GB">
                                    <a:solidFill>
                                      <a:srgbClr val="222222"/>
                                    </a:solidFill>
                                    <a:latin typeface="Cambria Math" panose="02040503050406030204" pitchFamily="18" charset="0"/>
                                    <a:ea typeface="Calibri" panose="020F0502020204030204" pitchFamily="34" charset="0"/>
                                    <a:cs typeface="Cambria Math" panose="02040503050406030204" pitchFamily="18" charset="0"/>
                                  </a:rPr>
                                  <m:t>∇</m:t>
                                </m:r>
                              </m:e>
                            </m:acc>
                          </m:e>
                          <m:sub>
                            <m:r>
                              <a:rPr lang="en-GB" i="1">
                                <a:latin typeface="Cambria Math" panose="02040503050406030204" pitchFamily="18" charset="0"/>
                                <a:ea typeface="Calibri" panose="020F0502020204030204" pitchFamily="34" charset="0"/>
                                <a:cs typeface="Times New Roman" panose="02020603050405020304" pitchFamily="18" charset="0"/>
                              </a:rPr>
                              <m:t>𝐻</m:t>
                            </m:r>
                          </m:sub>
                        </m:sSub>
                        <m:r>
                          <a:rPr lang="en-GB" i="1">
                            <a:latin typeface="Cambria Math" panose="02040503050406030204" pitchFamily="18" charset="0"/>
                            <a:ea typeface="Calibri" panose="020F0502020204030204" pitchFamily="34" charset="0"/>
                            <a:cs typeface="Times New Roman" panose="02020603050405020304" pitchFamily="18" charset="0"/>
                          </a:rPr>
                          <m:t>𝐶</m:t>
                        </m:r>
                      </m:e>
                    </m:d>
                    <m:r>
                      <a:rPr lang="en-GB" i="1">
                        <a:latin typeface="Cambria Math" panose="02040503050406030204" pitchFamily="18" charset="0"/>
                        <a:ea typeface="Calibri" panose="020F0502020204030204" pitchFamily="34" charset="0"/>
                        <a:cs typeface="Times New Roman" panose="02020603050405020304" pitchFamily="18" charset="0"/>
                      </a:rPr>
                      <m:t>+</m:t>
                    </m:r>
                    <m:f>
                      <m:fPr>
                        <m:ctrlPr>
                          <a:rPr lang="en-GB" i="1">
                            <a:latin typeface="Cambria Math" panose="02040503050406030204" pitchFamily="18" charset="0"/>
                          </a:rPr>
                        </m:ctrlPr>
                      </m:fPr>
                      <m:num>
                        <m:r>
                          <a:rPr lang="en-GB" i="1">
                            <a:latin typeface="Cambria Math" panose="02040503050406030204" pitchFamily="18" charset="0"/>
                            <a:ea typeface="Calibri" panose="020F0502020204030204" pitchFamily="34" charset="0"/>
                            <a:cs typeface="Times New Roman" panose="02020603050405020304" pitchFamily="18" charset="0"/>
                          </a:rPr>
                          <m:t>𝜕</m:t>
                        </m:r>
                      </m:num>
                      <m:den>
                        <m:r>
                          <a:rPr lang="en-GB" i="1">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𝑧</m:t>
                        </m:r>
                      </m:den>
                    </m:f>
                    <m:d>
                      <m:dPr>
                        <m:ctrlPr>
                          <a:rPr lang="en-GB" i="1">
                            <a:latin typeface="Cambria Math" panose="02040503050406030204" pitchFamily="18" charset="0"/>
                          </a:rPr>
                        </m:ctrlPr>
                      </m:dPr>
                      <m:e>
                        <m:r>
                          <a:rPr lang="en-GB" i="1">
                            <a:latin typeface="Cambria Math" panose="02040503050406030204" pitchFamily="18" charset="0"/>
                            <a:ea typeface="Calibri" panose="020F0502020204030204" pitchFamily="34" charset="0"/>
                            <a:cs typeface="Times New Roman" panose="02020603050405020304" pitchFamily="18" charset="0"/>
                          </a:rPr>
                          <m:t>𝜘</m:t>
                        </m:r>
                        <m:f>
                          <m:fPr>
                            <m:ctrlPr>
                              <a:rPr lang="en-GB" i="1">
                                <a:latin typeface="Cambria Math" panose="02040503050406030204" pitchFamily="18" charset="0"/>
                              </a:rPr>
                            </m:ctrlPr>
                          </m:fPr>
                          <m:num>
                            <m:r>
                              <a:rPr lang="en-GB" i="1">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𝐶</m:t>
                            </m:r>
                          </m:num>
                          <m:den>
                            <m:r>
                              <a:rPr lang="en-GB" i="1">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𝑧</m:t>
                            </m:r>
                          </m:den>
                        </m:f>
                      </m:e>
                    </m:d>
                    <m:r>
                      <a:rPr lang="en-GB" i="1">
                        <a:latin typeface="Cambria Math" panose="02040503050406030204" pitchFamily="18" charset="0"/>
                        <a:ea typeface="Calibri" panose="020F0502020204030204" pitchFamily="34" charset="0"/>
                        <a:cs typeface="Times New Roman" panose="020206030504050203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𝑤</m:t>
                        </m:r>
                      </m:e>
                      <m:sub>
                        <m:r>
                          <a:rPr lang="en-GB" i="1">
                            <a:latin typeface="Cambria Math" panose="02040503050406030204" pitchFamily="18" charset="0"/>
                            <a:ea typeface="Calibri" panose="020F0502020204030204" pitchFamily="34" charset="0"/>
                            <a:cs typeface="Times New Roman" panose="02020603050405020304" pitchFamily="18" charset="0"/>
                          </a:rPr>
                          <m:t>𝑟</m:t>
                        </m:r>
                      </m:sub>
                    </m:sSub>
                    <m:f>
                      <m:fPr>
                        <m:ctrlPr>
                          <a:rPr lang="en-GB" i="1">
                            <a:latin typeface="Cambria Math" panose="02040503050406030204" pitchFamily="18" charset="0"/>
                          </a:rPr>
                        </m:ctrlPr>
                      </m:fPr>
                      <m:num>
                        <m:r>
                          <a:rPr lang="en-GB" i="1">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𝐶</m:t>
                        </m:r>
                      </m:num>
                      <m:den>
                        <m:r>
                          <a:rPr lang="en-GB" i="1">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𝑧</m:t>
                        </m:r>
                      </m:den>
                    </m:f>
                  </m:oMath>
                </a14:m>
                <a:r>
                  <a:rPr lang="en-GB" dirty="0">
                    <a:latin typeface="Calibri" panose="020F0502020204030204" pitchFamily="34" charset="0"/>
                    <a:ea typeface="Times New Roman" panose="02020603050405020304" pitchFamily="18" charset="0"/>
                    <a:cs typeface="Times New Roman" panose="02020603050405020304" pitchFamily="18" charset="0"/>
                  </a:rPr>
                  <a:t> </a:t>
                </a:r>
              </a:p>
              <a:p>
                <a:pPr marL="0" indent="0">
                  <a:lnSpc>
                    <a:spcPct val="100000"/>
                  </a:lnSpc>
                  <a:buNone/>
                </a:pP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lvl="1">
                  <a:lnSpc>
                    <a:spcPct val="100000"/>
                  </a:lnSpc>
                </a:pPr>
                <a:r>
                  <a:rPr lang="en-GB" dirty="0">
                    <a:latin typeface="Calibri" panose="020F0502020204030204" pitchFamily="34" charset="0"/>
                    <a:ea typeface="Times New Roman" panose="02020603050405020304" pitchFamily="18" charset="0"/>
                    <a:cs typeface="Times New Roman" panose="02020603050405020304" pitchFamily="18" charset="0"/>
                  </a:rPr>
                  <a:t>Gent-McWilliams + Redi </a:t>
                </a:r>
                <a:r>
                  <a:rPr lang="en-GB" dirty="0" err="1">
                    <a:latin typeface="Calibri" panose="020F0502020204030204" pitchFamily="34" charset="0"/>
                    <a:ea typeface="Times New Roman" panose="02020603050405020304" pitchFamily="18" charset="0"/>
                    <a:cs typeface="Times New Roman" panose="02020603050405020304" pitchFamily="18" charset="0"/>
                  </a:rPr>
                  <a:t>isopycnal</a:t>
                </a:r>
                <a:r>
                  <a:rPr lang="en-GB" dirty="0">
                    <a:latin typeface="Calibri" panose="020F0502020204030204" pitchFamily="34" charset="0"/>
                    <a:ea typeface="Times New Roman" panose="02020603050405020304" pitchFamily="18" charset="0"/>
                    <a:cs typeface="Times New Roman" panose="02020603050405020304" pitchFamily="18" charset="0"/>
                  </a:rPr>
                  <a:t> diffusion</a:t>
                </a:r>
              </a:p>
              <a:p>
                <a:pPr lvl="1">
                  <a:lnSpc>
                    <a:spcPct val="100000"/>
                  </a:lnSpc>
                </a:pPr>
                <a:r>
                  <a:rPr lang="en-GB" dirty="0">
                    <a:latin typeface="Calibri" panose="020F0502020204030204" pitchFamily="34" charset="0"/>
                    <a:ea typeface="Times New Roman" panose="02020603050405020304" pitchFamily="18" charset="0"/>
                    <a:cs typeface="Times New Roman" panose="02020603050405020304" pitchFamily="18" charset="0"/>
                  </a:rPr>
                  <a:t>Diapycnal mixing from </a:t>
                </a:r>
                <a:r>
                  <a:rPr lang="en-GB" dirty="0" err="1">
                    <a:latin typeface="Calibri" panose="020F0502020204030204" pitchFamily="34" charset="0"/>
                    <a:ea typeface="Times New Roman" panose="02020603050405020304" pitchFamily="18" charset="0"/>
                    <a:cs typeface="Times New Roman" panose="02020603050405020304" pitchFamily="18" charset="0"/>
                  </a:rPr>
                  <a:t>Blanke</a:t>
                </a:r>
                <a:r>
                  <a:rPr lang="en-GB" dirty="0">
                    <a:latin typeface="Calibri" panose="020F0502020204030204" pitchFamily="34" charset="0"/>
                    <a:ea typeface="Times New Roman" panose="02020603050405020304" pitchFamily="18" charset="0"/>
                    <a:cs typeface="Times New Roman" panose="02020603050405020304" pitchFamily="18" charset="0"/>
                  </a:rPr>
                  <a:t> and </a:t>
                </a:r>
                <a:r>
                  <a:rPr lang="en-GB" dirty="0" err="1">
                    <a:latin typeface="Calibri" panose="020F0502020204030204" pitchFamily="34" charset="0"/>
                    <a:ea typeface="Times New Roman" panose="02020603050405020304" pitchFamily="18" charset="0"/>
                    <a:cs typeface="Times New Roman" panose="02020603050405020304" pitchFamily="18" charset="0"/>
                  </a:rPr>
                  <a:t>Delecluse</a:t>
                </a:r>
                <a:r>
                  <a:rPr lang="en-GB" dirty="0">
                    <a:latin typeface="Calibri" panose="020F0502020204030204" pitchFamily="34" charset="0"/>
                    <a:ea typeface="Times New Roman" panose="02020603050405020304" pitchFamily="18" charset="0"/>
                    <a:cs typeface="Times New Roman" panose="02020603050405020304" pitchFamily="18" charset="0"/>
                  </a:rPr>
                  <a:t> (1993).</a:t>
                </a:r>
              </a:p>
              <a:p>
                <a:pPr lvl="1">
                  <a:lnSpc>
                    <a:spcPct val="100000"/>
                  </a:lnSpc>
                </a:pPr>
                <a:r>
                  <a:rPr lang="en-GB" dirty="0">
                    <a:latin typeface="Calibri" panose="020F0502020204030204" pitchFamily="34" charset="0"/>
                    <a:ea typeface="Times New Roman" panose="02020603050405020304" pitchFamily="18" charset="0"/>
                    <a:cs typeface="Times New Roman" panose="02020603050405020304" pitchFamily="18" charset="0"/>
                  </a:rPr>
                  <a:t>Rise velocity,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𝑤</m:t>
                        </m:r>
                      </m:e>
                      <m:sub>
                        <m:r>
                          <a:rPr lang="en-GB" i="1">
                            <a:latin typeface="Cambria Math" panose="02040503050406030204" pitchFamily="18" charset="0"/>
                            <a:ea typeface="Calibri" panose="020F0502020204030204" pitchFamily="34" charset="0"/>
                            <a:cs typeface="Times New Roman" panose="02020603050405020304" pitchFamily="18" charset="0"/>
                          </a:rPr>
                          <m:t>𝑟</m:t>
                        </m:r>
                      </m:sub>
                    </m:sSub>
                  </m:oMath>
                </a14:m>
                <a:r>
                  <a:rPr lang="en-GB" dirty="0">
                    <a:latin typeface="Calibri" panose="020F0502020204030204" pitchFamily="34" charset="0"/>
                    <a:ea typeface="Times New Roman" panose="02020603050405020304" pitchFamily="18" charset="0"/>
                    <a:cs typeface="Times New Roman" panose="02020603050405020304" pitchFamily="18" charset="0"/>
                  </a:rPr>
                  <a:t>, calculated from Stokes’ friction law for spheres of ~</a:t>
                </a:r>
                <a:r>
                  <a:rPr lang="en-GB"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100 </a:t>
                </a:r>
                <a:r>
                  <a:rPr lang="en-GB"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μm</a:t>
                </a:r>
                <a:r>
                  <a:rPr lang="en-GB"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diameter</a:t>
                </a:r>
                <a:r>
                  <a:rPr lang="en-GB" dirty="0">
                    <a:latin typeface="Calibri" panose="020F0502020204030204" pitchFamily="34" charset="0"/>
                    <a:ea typeface="Times New Roman" panose="02020603050405020304" pitchFamily="18" charset="0"/>
                    <a:cs typeface="Times New Roman" panose="02020603050405020304" pitchFamily="18" charset="0"/>
                  </a:rPr>
                  <a:t>.</a:t>
                </a:r>
              </a:p>
              <a:p>
                <a:pPr marL="0" indent="0">
                  <a:buNone/>
                </a:pPr>
                <a:endParaRPr lang="en-GB" dirty="0">
                  <a:latin typeface="Calibri" panose="020F0502020204030204" pitchFamily="34" charset="0"/>
                  <a:cs typeface="Times New Roman" panose="02020603050405020304" pitchFamily="18" charset="0"/>
                </a:endParaRPr>
              </a:p>
              <a:p>
                <a:pPr marL="0" indent="0">
                  <a:buNone/>
                </a:pPr>
                <a:endParaRPr lang="en-GB" dirty="0"/>
              </a:p>
            </p:txBody>
          </p:sp>
        </mc:Choice>
        <mc:Fallback xmlns="">
          <p:sp>
            <p:nvSpPr>
              <p:cNvPr id="3" name="Content Placeholder 2">
                <a:extLst>
                  <a:ext uri="{FF2B5EF4-FFF2-40B4-BE49-F238E27FC236}">
                    <a16:creationId xmlns:a16="http://schemas.microsoft.com/office/drawing/2014/main" id="{30A2FA02-5A22-4DE1-856D-67A9C93440D4}"/>
                  </a:ext>
                </a:extLst>
              </p:cNvPr>
              <p:cNvSpPr>
                <a:spLocks noGrp="1" noRot="1" noChangeAspect="1" noMove="1" noResize="1" noEditPoints="1" noAdjustHandles="1" noChangeArrowheads="1" noChangeShapeType="1" noTextEdit="1"/>
              </p:cNvSpPr>
              <p:nvPr>
                <p:ph idx="1"/>
              </p:nvPr>
            </p:nvSpPr>
            <p:spPr>
              <a:xfrm>
                <a:off x="358815" y="1690723"/>
                <a:ext cx="11505236" cy="5042366"/>
              </a:xfrm>
              <a:blipFill>
                <a:blip r:embed="rId3"/>
                <a:stretch>
                  <a:fillRect l="-848" t="-2415" r="-1166"/>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A14E8A94-01A2-482F-9DCA-F98D9AE87EC1}"/>
              </a:ext>
            </a:extLst>
          </p:cNvPr>
          <p:cNvPicPr>
            <a:picLocks noChangeAspect="1"/>
          </p:cNvPicPr>
          <p:nvPr/>
        </p:nvPicPr>
        <p:blipFill>
          <a:blip r:embed="rId4"/>
          <a:stretch>
            <a:fillRect/>
          </a:stretch>
        </p:blipFill>
        <p:spPr>
          <a:xfrm>
            <a:off x="6004125" y="39681"/>
            <a:ext cx="6187875" cy="1476603"/>
          </a:xfrm>
          <a:prstGeom prst="rect">
            <a:avLst/>
          </a:prstGeom>
        </p:spPr>
      </p:pic>
      <p:sp>
        <p:nvSpPr>
          <p:cNvPr id="5" name="Title 1">
            <a:extLst>
              <a:ext uri="{FF2B5EF4-FFF2-40B4-BE49-F238E27FC236}">
                <a16:creationId xmlns:a16="http://schemas.microsoft.com/office/drawing/2014/main" id="{F3A32A2A-0ACE-47A9-9F59-36599BB53653}"/>
              </a:ext>
            </a:extLst>
          </p:cNvPr>
          <p:cNvSpPr txBox="1">
            <a:spLocks/>
          </p:cNvSpPr>
          <p:nvPr/>
        </p:nvSpPr>
        <p:spPr>
          <a:xfrm>
            <a:off x="838200" y="218243"/>
            <a:ext cx="4567177" cy="885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2">
                    <a:lumMod val="25000"/>
                  </a:schemeClr>
                </a:solidFill>
              </a:rPr>
              <a:t>Model description</a:t>
            </a:r>
            <a:endParaRPr lang="en-GB" dirty="0"/>
          </a:p>
        </p:txBody>
      </p:sp>
      <p:sp>
        <p:nvSpPr>
          <p:cNvPr id="7" name="Slide Number Placeholder 6">
            <a:extLst>
              <a:ext uri="{FF2B5EF4-FFF2-40B4-BE49-F238E27FC236}">
                <a16:creationId xmlns:a16="http://schemas.microsoft.com/office/drawing/2014/main" id="{9F85CDD0-8AAE-4972-8C35-C2329863EB81}"/>
              </a:ext>
            </a:extLst>
          </p:cNvPr>
          <p:cNvSpPr>
            <a:spLocks noGrp="1"/>
          </p:cNvSpPr>
          <p:nvPr>
            <p:ph type="sldNum" sz="quarter" idx="12"/>
          </p:nvPr>
        </p:nvSpPr>
        <p:spPr/>
        <p:txBody>
          <a:bodyPr/>
          <a:lstStyle/>
          <a:p>
            <a:fld id="{D9B7A3F6-4691-4AA0-957E-3ACA71522102}" type="slidenum">
              <a:rPr lang="en-GB" smtClean="0"/>
              <a:t>3</a:t>
            </a:fld>
            <a:endParaRPr lang="en-GB"/>
          </a:p>
        </p:txBody>
      </p:sp>
    </p:spTree>
    <p:extLst>
      <p:ext uri="{BB962C8B-B14F-4D97-AF65-F5344CB8AC3E}">
        <p14:creationId xmlns:p14="http://schemas.microsoft.com/office/powerpoint/2010/main" val="2442803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9B6391-4D64-4779-A1E5-B24A974EFF21}"/>
              </a:ext>
            </a:extLst>
          </p:cNvPr>
          <p:cNvSpPr/>
          <p:nvPr/>
        </p:nvSpPr>
        <p:spPr>
          <a:xfrm>
            <a:off x="1043610" y="2524539"/>
            <a:ext cx="2156780" cy="31109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EBDE46A9-7FE8-423B-BF16-238B248F4CC2}"/>
              </a:ext>
            </a:extLst>
          </p:cNvPr>
          <p:cNvCxnSpPr>
            <a:cxnSpLocks/>
          </p:cNvCxnSpPr>
          <p:nvPr/>
        </p:nvCxnSpPr>
        <p:spPr>
          <a:xfrm flipV="1">
            <a:off x="1351722" y="5635489"/>
            <a:ext cx="0" cy="24945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E39656C4-02EF-43FF-80E8-57C329B44271}"/>
              </a:ext>
            </a:extLst>
          </p:cNvPr>
          <p:cNvSpPr txBox="1"/>
          <p:nvPr/>
        </p:nvSpPr>
        <p:spPr>
          <a:xfrm>
            <a:off x="1741203" y="6342042"/>
            <a:ext cx="1653966" cy="369332"/>
          </a:xfrm>
          <a:prstGeom prst="rect">
            <a:avLst/>
          </a:prstGeom>
          <a:noFill/>
        </p:spPr>
        <p:txBody>
          <a:bodyPr wrap="square" rtlCol="0">
            <a:spAutoFit/>
          </a:bodyPr>
          <a:lstStyle/>
          <a:p>
            <a:r>
              <a:rPr lang="en-GB" dirty="0"/>
              <a:t>Basal accretion</a:t>
            </a:r>
          </a:p>
        </p:txBody>
      </p:sp>
      <p:sp>
        <p:nvSpPr>
          <p:cNvPr id="10" name="Rectangle 9">
            <a:extLst>
              <a:ext uri="{FF2B5EF4-FFF2-40B4-BE49-F238E27FC236}">
                <a16:creationId xmlns:a16="http://schemas.microsoft.com/office/drawing/2014/main" id="{84DFA28E-82DB-4BA3-A089-74570D704F88}"/>
              </a:ext>
            </a:extLst>
          </p:cNvPr>
          <p:cNvSpPr/>
          <p:nvPr/>
        </p:nvSpPr>
        <p:spPr>
          <a:xfrm>
            <a:off x="1033899" y="5884947"/>
            <a:ext cx="2156781" cy="30810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1" name="Rectangle 10">
            <a:extLst>
              <a:ext uri="{FF2B5EF4-FFF2-40B4-BE49-F238E27FC236}">
                <a16:creationId xmlns:a16="http://schemas.microsoft.com/office/drawing/2014/main" id="{8F16854D-DE4E-45FD-910E-7197879299C9}"/>
              </a:ext>
            </a:extLst>
          </p:cNvPr>
          <p:cNvSpPr/>
          <p:nvPr/>
        </p:nvSpPr>
        <p:spPr>
          <a:xfrm>
            <a:off x="1043608" y="2186609"/>
            <a:ext cx="2156780" cy="3379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Oval 11">
            <a:extLst>
              <a:ext uri="{FF2B5EF4-FFF2-40B4-BE49-F238E27FC236}">
                <a16:creationId xmlns:a16="http://schemas.microsoft.com/office/drawing/2014/main" id="{108EA383-15DB-463D-BC3C-36EFE6BE993A}"/>
              </a:ext>
            </a:extLst>
          </p:cNvPr>
          <p:cNvSpPr/>
          <p:nvPr/>
        </p:nvSpPr>
        <p:spPr>
          <a:xfrm>
            <a:off x="1411587" y="5964455"/>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321D5092-FB77-4F68-8F48-41EB46EA6900}"/>
              </a:ext>
            </a:extLst>
          </p:cNvPr>
          <p:cNvSpPr/>
          <p:nvPr/>
        </p:nvSpPr>
        <p:spPr>
          <a:xfrm>
            <a:off x="1421296" y="5382012"/>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FE3FAE8-00D1-4408-BDDD-B4334762AB20}"/>
              </a:ext>
            </a:extLst>
          </p:cNvPr>
          <p:cNvSpPr/>
          <p:nvPr/>
        </p:nvSpPr>
        <p:spPr>
          <a:xfrm>
            <a:off x="4154772" y="2445026"/>
            <a:ext cx="2156780" cy="319044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0CC3B65A-C1FA-4328-B149-D23DC06ACD33}"/>
              </a:ext>
            </a:extLst>
          </p:cNvPr>
          <p:cNvCxnSpPr>
            <a:cxnSpLocks/>
          </p:cNvCxnSpPr>
          <p:nvPr/>
        </p:nvCxnSpPr>
        <p:spPr>
          <a:xfrm>
            <a:off x="4383371" y="5631504"/>
            <a:ext cx="0" cy="25344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E162E218-88AD-470E-87E9-157080289F27}"/>
              </a:ext>
            </a:extLst>
          </p:cNvPr>
          <p:cNvSpPr txBox="1"/>
          <p:nvPr/>
        </p:nvSpPr>
        <p:spPr>
          <a:xfrm>
            <a:off x="5279854" y="6342030"/>
            <a:ext cx="1148281" cy="369332"/>
          </a:xfrm>
          <a:prstGeom prst="rect">
            <a:avLst/>
          </a:prstGeom>
          <a:noFill/>
        </p:spPr>
        <p:txBody>
          <a:bodyPr wrap="square" rtlCol="0">
            <a:spAutoFit/>
          </a:bodyPr>
          <a:lstStyle/>
          <a:p>
            <a:r>
              <a:rPr lang="en-GB" dirty="0"/>
              <a:t>Basal melt</a:t>
            </a:r>
          </a:p>
        </p:txBody>
      </p:sp>
      <p:sp>
        <p:nvSpPr>
          <p:cNvPr id="17" name="Rectangle 16">
            <a:extLst>
              <a:ext uri="{FF2B5EF4-FFF2-40B4-BE49-F238E27FC236}">
                <a16:creationId xmlns:a16="http://schemas.microsoft.com/office/drawing/2014/main" id="{7CDDDB96-9F26-4404-89E3-A964D0084FFA}"/>
              </a:ext>
            </a:extLst>
          </p:cNvPr>
          <p:cNvSpPr/>
          <p:nvPr/>
        </p:nvSpPr>
        <p:spPr>
          <a:xfrm>
            <a:off x="4154770" y="5884947"/>
            <a:ext cx="2156781" cy="30810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9" name="Oval 18">
            <a:extLst>
              <a:ext uri="{FF2B5EF4-FFF2-40B4-BE49-F238E27FC236}">
                <a16:creationId xmlns:a16="http://schemas.microsoft.com/office/drawing/2014/main" id="{768A124D-1609-46BE-A4C0-37BCAE991FEF}"/>
              </a:ext>
            </a:extLst>
          </p:cNvPr>
          <p:cNvSpPr/>
          <p:nvPr/>
        </p:nvSpPr>
        <p:spPr>
          <a:xfrm>
            <a:off x="4532458" y="5964455"/>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B496A8F-1DBE-40EB-8367-C35DEDCDA78B}"/>
              </a:ext>
            </a:extLst>
          </p:cNvPr>
          <p:cNvSpPr/>
          <p:nvPr/>
        </p:nvSpPr>
        <p:spPr>
          <a:xfrm>
            <a:off x="4532458" y="5382012"/>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38D07A89-9DE5-4A4B-82EE-0843E525028F}"/>
              </a:ext>
            </a:extLst>
          </p:cNvPr>
          <p:cNvCxnSpPr/>
          <p:nvPr/>
        </p:nvCxnSpPr>
        <p:spPr>
          <a:xfrm>
            <a:off x="1043608" y="5247834"/>
            <a:ext cx="2156780"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33AF8C47-2981-4240-985A-FA4432E6F31F}"/>
              </a:ext>
            </a:extLst>
          </p:cNvPr>
          <p:cNvCxnSpPr/>
          <p:nvPr/>
        </p:nvCxnSpPr>
        <p:spPr>
          <a:xfrm>
            <a:off x="4154770" y="5247834"/>
            <a:ext cx="2156780" cy="0"/>
          </a:xfrm>
          <a:prstGeom prst="line">
            <a:avLst/>
          </a:prstGeom>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8C9A3741-278D-4688-9CE9-959DA4F7C1F6}"/>
              </a:ext>
            </a:extLst>
          </p:cNvPr>
          <p:cNvSpPr/>
          <p:nvPr/>
        </p:nvSpPr>
        <p:spPr>
          <a:xfrm>
            <a:off x="2121998" y="4069861"/>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EF16B680-BC4D-4040-A647-393014EBDBD0}"/>
              </a:ext>
            </a:extLst>
          </p:cNvPr>
          <p:cNvSpPr/>
          <p:nvPr/>
        </p:nvSpPr>
        <p:spPr>
          <a:xfrm>
            <a:off x="4386786" y="3459049"/>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8C47609B-6AB9-43EB-9C1D-7BDE7560EA23}"/>
              </a:ext>
            </a:extLst>
          </p:cNvPr>
          <p:cNvSpPr/>
          <p:nvPr/>
        </p:nvSpPr>
        <p:spPr>
          <a:xfrm>
            <a:off x="1378329" y="3443880"/>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81BE12D3-BBC4-4A41-A8F7-6B8EE596486B}"/>
              </a:ext>
            </a:extLst>
          </p:cNvPr>
          <p:cNvSpPr/>
          <p:nvPr/>
        </p:nvSpPr>
        <p:spPr>
          <a:xfrm>
            <a:off x="1741203" y="4800565"/>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4CFC1914-7DFC-47BA-A74B-263CE7E1A3C6}"/>
              </a:ext>
            </a:extLst>
          </p:cNvPr>
          <p:cNvSpPr/>
          <p:nvPr/>
        </p:nvSpPr>
        <p:spPr>
          <a:xfrm>
            <a:off x="2577548" y="2577625"/>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D775BB45-118F-401D-B7C5-48B6469960A1}"/>
              </a:ext>
            </a:extLst>
          </p:cNvPr>
          <p:cNvSpPr/>
          <p:nvPr/>
        </p:nvSpPr>
        <p:spPr>
          <a:xfrm>
            <a:off x="5193613" y="4099989"/>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916AB554-E43C-4013-B1A3-EE1E2EEAA9E9}"/>
              </a:ext>
            </a:extLst>
          </p:cNvPr>
          <p:cNvSpPr/>
          <p:nvPr/>
        </p:nvSpPr>
        <p:spPr>
          <a:xfrm>
            <a:off x="4883532" y="4800565"/>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B4C8065D-ABA0-49DA-99CA-282FF888C0AE}"/>
              </a:ext>
            </a:extLst>
          </p:cNvPr>
          <p:cNvSpPr/>
          <p:nvPr/>
        </p:nvSpPr>
        <p:spPr>
          <a:xfrm>
            <a:off x="5637908" y="2469976"/>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6A8B4F3D-F57A-4332-8CD7-97FE091AE174}"/>
              </a:ext>
            </a:extLst>
          </p:cNvPr>
          <p:cNvCxnSpPr/>
          <p:nvPr/>
        </p:nvCxnSpPr>
        <p:spPr>
          <a:xfrm>
            <a:off x="4154770" y="2637158"/>
            <a:ext cx="2156780" cy="0"/>
          </a:xfrm>
          <a:prstGeom prst="line">
            <a:avLst/>
          </a:prstGeom>
        </p:spPr>
        <p:style>
          <a:lnRef idx="1">
            <a:schemeClr val="dk1"/>
          </a:lnRef>
          <a:fillRef idx="0">
            <a:schemeClr val="dk1"/>
          </a:fillRef>
          <a:effectRef idx="0">
            <a:schemeClr val="dk1"/>
          </a:effectRef>
          <a:fontRef idx="minor">
            <a:schemeClr val="tx1"/>
          </a:fontRef>
        </p:style>
      </p:cxnSp>
      <p:sp>
        <p:nvSpPr>
          <p:cNvPr id="34" name="Rectangle 33">
            <a:extLst>
              <a:ext uri="{FF2B5EF4-FFF2-40B4-BE49-F238E27FC236}">
                <a16:creationId xmlns:a16="http://schemas.microsoft.com/office/drawing/2014/main" id="{4BF8C4ED-FFF7-4A26-880C-A030C5A9F881}"/>
              </a:ext>
            </a:extLst>
          </p:cNvPr>
          <p:cNvSpPr/>
          <p:nvPr/>
        </p:nvSpPr>
        <p:spPr>
          <a:xfrm>
            <a:off x="7260938" y="2945354"/>
            <a:ext cx="2156780" cy="154531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Arrow Connector 34">
            <a:extLst>
              <a:ext uri="{FF2B5EF4-FFF2-40B4-BE49-F238E27FC236}">
                <a16:creationId xmlns:a16="http://schemas.microsoft.com/office/drawing/2014/main" id="{129E7857-034B-48B2-A60A-DC12E585C500}"/>
              </a:ext>
            </a:extLst>
          </p:cNvPr>
          <p:cNvCxnSpPr>
            <a:cxnSpLocks/>
          </p:cNvCxnSpPr>
          <p:nvPr/>
        </p:nvCxnSpPr>
        <p:spPr>
          <a:xfrm flipH="1">
            <a:off x="9420087" y="2827635"/>
            <a:ext cx="50689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8" name="Rectangle 37">
            <a:extLst>
              <a:ext uri="{FF2B5EF4-FFF2-40B4-BE49-F238E27FC236}">
                <a16:creationId xmlns:a16="http://schemas.microsoft.com/office/drawing/2014/main" id="{A422B32D-8786-4912-BECE-583A5D88AC57}"/>
              </a:ext>
            </a:extLst>
          </p:cNvPr>
          <p:cNvSpPr/>
          <p:nvPr/>
        </p:nvSpPr>
        <p:spPr>
          <a:xfrm>
            <a:off x="7260938" y="2305877"/>
            <a:ext cx="2156780" cy="629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3" name="Oval 42">
            <a:extLst>
              <a:ext uri="{FF2B5EF4-FFF2-40B4-BE49-F238E27FC236}">
                <a16:creationId xmlns:a16="http://schemas.microsoft.com/office/drawing/2014/main" id="{C1477ADC-0BFA-4844-9B4F-585030ED89CC}"/>
              </a:ext>
            </a:extLst>
          </p:cNvPr>
          <p:cNvSpPr/>
          <p:nvPr/>
        </p:nvSpPr>
        <p:spPr>
          <a:xfrm>
            <a:off x="7595659" y="3735401"/>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8578EEF4-392E-4145-A941-7487A748F91F}"/>
              </a:ext>
            </a:extLst>
          </p:cNvPr>
          <p:cNvSpPr/>
          <p:nvPr/>
        </p:nvSpPr>
        <p:spPr>
          <a:xfrm>
            <a:off x="8794878" y="3043750"/>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C449DF8D-A759-4A5B-A881-5EBC633C7519}"/>
              </a:ext>
            </a:extLst>
          </p:cNvPr>
          <p:cNvSpPr/>
          <p:nvPr/>
        </p:nvSpPr>
        <p:spPr>
          <a:xfrm>
            <a:off x="9822755" y="2702797"/>
            <a:ext cx="932332" cy="25911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48" name="Oval 47">
            <a:extLst>
              <a:ext uri="{FF2B5EF4-FFF2-40B4-BE49-F238E27FC236}">
                <a16:creationId xmlns:a16="http://schemas.microsoft.com/office/drawing/2014/main" id="{9191FCA6-1489-482D-A545-D22F7FDE77D7}"/>
              </a:ext>
            </a:extLst>
          </p:cNvPr>
          <p:cNvSpPr/>
          <p:nvPr/>
        </p:nvSpPr>
        <p:spPr>
          <a:xfrm>
            <a:off x="10141681" y="2745004"/>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94E29CAC-234C-4AC8-8A81-B63D411305DE}"/>
              </a:ext>
            </a:extLst>
          </p:cNvPr>
          <p:cNvCxnSpPr/>
          <p:nvPr/>
        </p:nvCxnSpPr>
        <p:spPr>
          <a:xfrm>
            <a:off x="387685" y="2693738"/>
            <a:ext cx="11523406" cy="0"/>
          </a:xfrm>
          <a:prstGeom prst="line">
            <a:avLst/>
          </a:prstGeom>
        </p:spPr>
        <p:style>
          <a:lnRef idx="3">
            <a:schemeClr val="accent5"/>
          </a:lnRef>
          <a:fillRef idx="0">
            <a:schemeClr val="accent5"/>
          </a:fillRef>
          <a:effectRef idx="2">
            <a:schemeClr val="accent5"/>
          </a:effectRef>
          <a:fontRef idx="minor">
            <a:schemeClr val="tx1"/>
          </a:fontRef>
        </p:style>
      </p:cxnSp>
      <p:sp>
        <p:nvSpPr>
          <p:cNvPr id="50" name="TextBox 49">
            <a:extLst>
              <a:ext uri="{FF2B5EF4-FFF2-40B4-BE49-F238E27FC236}">
                <a16:creationId xmlns:a16="http://schemas.microsoft.com/office/drawing/2014/main" id="{D2EE9AE8-B93C-4D4E-85C5-04BAF12497E6}"/>
              </a:ext>
            </a:extLst>
          </p:cNvPr>
          <p:cNvSpPr txBox="1"/>
          <p:nvPr/>
        </p:nvSpPr>
        <p:spPr>
          <a:xfrm>
            <a:off x="9820840" y="3050118"/>
            <a:ext cx="2156780" cy="369332"/>
          </a:xfrm>
          <a:prstGeom prst="rect">
            <a:avLst/>
          </a:prstGeom>
          <a:noFill/>
        </p:spPr>
        <p:txBody>
          <a:bodyPr wrap="square" rtlCol="0">
            <a:spAutoFit/>
          </a:bodyPr>
          <a:lstStyle/>
          <a:p>
            <a:r>
              <a:rPr lang="en-GB" dirty="0"/>
              <a:t>Snow ice formation</a:t>
            </a:r>
          </a:p>
        </p:txBody>
      </p:sp>
      <p:sp>
        <p:nvSpPr>
          <p:cNvPr id="51" name="Rectangle 50">
            <a:extLst>
              <a:ext uri="{FF2B5EF4-FFF2-40B4-BE49-F238E27FC236}">
                <a16:creationId xmlns:a16="http://schemas.microsoft.com/office/drawing/2014/main" id="{7344D685-2D67-4BBE-BF36-486BEC308484}"/>
              </a:ext>
            </a:extLst>
          </p:cNvPr>
          <p:cNvSpPr/>
          <p:nvPr/>
        </p:nvSpPr>
        <p:spPr>
          <a:xfrm>
            <a:off x="9932317" y="4441168"/>
            <a:ext cx="745435" cy="35939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2" name="TextBox 51">
            <a:extLst>
              <a:ext uri="{FF2B5EF4-FFF2-40B4-BE49-F238E27FC236}">
                <a16:creationId xmlns:a16="http://schemas.microsoft.com/office/drawing/2014/main" id="{F17FE860-B577-4B6D-8278-DD20CE18747D}"/>
              </a:ext>
            </a:extLst>
          </p:cNvPr>
          <p:cNvSpPr txBox="1"/>
          <p:nvPr/>
        </p:nvSpPr>
        <p:spPr>
          <a:xfrm>
            <a:off x="10839895" y="4431234"/>
            <a:ext cx="1259580" cy="369332"/>
          </a:xfrm>
          <a:prstGeom prst="rect">
            <a:avLst/>
          </a:prstGeom>
          <a:noFill/>
        </p:spPr>
        <p:txBody>
          <a:bodyPr wrap="square" rtlCol="0">
            <a:spAutoFit/>
          </a:bodyPr>
          <a:lstStyle/>
          <a:p>
            <a:r>
              <a:rPr lang="en-GB" dirty="0"/>
              <a:t>Snow</a:t>
            </a:r>
          </a:p>
        </p:txBody>
      </p:sp>
      <p:sp>
        <p:nvSpPr>
          <p:cNvPr id="53" name="Rectangle 52">
            <a:extLst>
              <a:ext uri="{FF2B5EF4-FFF2-40B4-BE49-F238E27FC236}">
                <a16:creationId xmlns:a16="http://schemas.microsoft.com/office/drawing/2014/main" id="{3DE3B901-BBFB-468A-9474-7E9672D99AE1}"/>
              </a:ext>
            </a:extLst>
          </p:cNvPr>
          <p:cNvSpPr/>
          <p:nvPr/>
        </p:nvSpPr>
        <p:spPr>
          <a:xfrm>
            <a:off x="9932317" y="4971119"/>
            <a:ext cx="745435" cy="359397"/>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4" name="TextBox 53">
            <a:extLst>
              <a:ext uri="{FF2B5EF4-FFF2-40B4-BE49-F238E27FC236}">
                <a16:creationId xmlns:a16="http://schemas.microsoft.com/office/drawing/2014/main" id="{2B44C43D-2D8C-4ECE-9807-ACAC95134AA2}"/>
              </a:ext>
            </a:extLst>
          </p:cNvPr>
          <p:cNvSpPr txBox="1"/>
          <p:nvPr/>
        </p:nvSpPr>
        <p:spPr>
          <a:xfrm>
            <a:off x="10839895" y="4970719"/>
            <a:ext cx="1259580" cy="369332"/>
          </a:xfrm>
          <a:prstGeom prst="rect">
            <a:avLst/>
          </a:prstGeom>
          <a:noFill/>
        </p:spPr>
        <p:txBody>
          <a:bodyPr wrap="square" rtlCol="0">
            <a:spAutoFit/>
          </a:bodyPr>
          <a:lstStyle/>
          <a:p>
            <a:r>
              <a:rPr lang="en-GB" dirty="0"/>
              <a:t>Sea ice</a:t>
            </a:r>
          </a:p>
        </p:txBody>
      </p:sp>
      <p:sp>
        <p:nvSpPr>
          <p:cNvPr id="55" name="Rectangle 54">
            <a:extLst>
              <a:ext uri="{FF2B5EF4-FFF2-40B4-BE49-F238E27FC236}">
                <a16:creationId xmlns:a16="http://schemas.microsoft.com/office/drawing/2014/main" id="{5F8566B4-85A9-45F4-A3C4-D194667BB79B}"/>
              </a:ext>
            </a:extLst>
          </p:cNvPr>
          <p:cNvSpPr/>
          <p:nvPr/>
        </p:nvSpPr>
        <p:spPr>
          <a:xfrm>
            <a:off x="9933684" y="5515173"/>
            <a:ext cx="745435" cy="35939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6" name="TextBox 55">
            <a:extLst>
              <a:ext uri="{FF2B5EF4-FFF2-40B4-BE49-F238E27FC236}">
                <a16:creationId xmlns:a16="http://schemas.microsoft.com/office/drawing/2014/main" id="{F7A84F2B-E322-4FA4-B5C5-887BDB6326FD}"/>
              </a:ext>
            </a:extLst>
          </p:cNvPr>
          <p:cNvSpPr txBox="1"/>
          <p:nvPr/>
        </p:nvSpPr>
        <p:spPr>
          <a:xfrm>
            <a:off x="10839895" y="5510205"/>
            <a:ext cx="1259580" cy="369332"/>
          </a:xfrm>
          <a:prstGeom prst="rect">
            <a:avLst/>
          </a:prstGeom>
          <a:noFill/>
        </p:spPr>
        <p:txBody>
          <a:bodyPr wrap="square" rtlCol="0">
            <a:spAutoFit/>
          </a:bodyPr>
          <a:lstStyle/>
          <a:p>
            <a:r>
              <a:rPr lang="en-GB" dirty="0"/>
              <a:t>Water</a:t>
            </a:r>
          </a:p>
        </p:txBody>
      </p:sp>
      <p:sp>
        <p:nvSpPr>
          <p:cNvPr id="57" name="Oval 56">
            <a:extLst>
              <a:ext uri="{FF2B5EF4-FFF2-40B4-BE49-F238E27FC236}">
                <a16:creationId xmlns:a16="http://schemas.microsoft.com/office/drawing/2014/main" id="{BCA80BF6-5E31-4577-9882-3D5F9507CE6B}"/>
              </a:ext>
            </a:extLst>
          </p:cNvPr>
          <p:cNvSpPr/>
          <p:nvPr/>
        </p:nvSpPr>
        <p:spPr>
          <a:xfrm>
            <a:off x="10236547" y="6070360"/>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D95F2766-8CA8-4519-BD7E-E6F04F2CEFAD}"/>
              </a:ext>
            </a:extLst>
          </p:cNvPr>
          <p:cNvSpPr txBox="1"/>
          <p:nvPr/>
        </p:nvSpPr>
        <p:spPr>
          <a:xfrm>
            <a:off x="10839895" y="5953724"/>
            <a:ext cx="1259580" cy="369332"/>
          </a:xfrm>
          <a:prstGeom prst="rect">
            <a:avLst/>
          </a:prstGeom>
          <a:noFill/>
        </p:spPr>
        <p:txBody>
          <a:bodyPr wrap="square" rtlCol="0">
            <a:spAutoFit/>
          </a:bodyPr>
          <a:lstStyle/>
          <a:p>
            <a:r>
              <a:rPr lang="en-GB" dirty="0"/>
              <a:t>Plastic</a:t>
            </a:r>
          </a:p>
        </p:txBody>
      </p:sp>
      <p:sp>
        <p:nvSpPr>
          <p:cNvPr id="59" name="TextBox 58">
            <a:extLst>
              <a:ext uri="{FF2B5EF4-FFF2-40B4-BE49-F238E27FC236}">
                <a16:creationId xmlns:a16="http://schemas.microsoft.com/office/drawing/2014/main" id="{8798AA73-88A4-4D81-BD31-5F3FD819EF07}"/>
              </a:ext>
            </a:extLst>
          </p:cNvPr>
          <p:cNvSpPr txBox="1"/>
          <p:nvPr/>
        </p:nvSpPr>
        <p:spPr>
          <a:xfrm>
            <a:off x="5516416" y="2027945"/>
            <a:ext cx="1590268" cy="369332"/>
          </a:xfrm>
          <a:prstGeom prst="rect">
            <a:avLst/>
          </a:prstGeom>
          <a:noFill/>
        </p:spPr>
        <p:txBody>
          <a:bodyPr wrap="square" rtlCol="0">
            <a:spAutoFit/>
          </a:bodyPr>
          <a:lstStyle/>
          <a:p>
            <a:r>
              <a:rPr lang="en-GB" dirty="0"/>
              <a:t>Surface melt</a:t>
            </a:r>
          </a:p>
        </p:txBody>
      </p:sp>
      <p:cxnSp>
        <p:nvCxnSpPr>
          <p:cNvPr id="60" name="Straight Arrow Connector 59">
            <a:extLst>
              <a:ext uri="{FF2B5EF4-FFF2-40B4-BE49-F238E27FC236}">
                <a16:creationId xmlns:a16="http://schemas.microsoft.com/office/drawing/2014/main" id="{A7F68B44-F2CE-43BE-83B2-74B34AC7121D}"/>
              </a:ext>
            </a:extLst>
          </p:cNvPr>
          <p:cNvCxnSpPr>
            <a:cxnSpLocks/>
          </p:cNvCxnSpPr>
          <p:nvPr/>
        </p:nvCxnSpPr>
        <p:spPr>
          <a:xfrm>
            <a:off x="6314877" y="2542840"/>
            <a:ext cx="494355"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2" name="Title 1">
            <a:extLst>
              <a:ext uri="{FF2B5EF4-FFF2-40B4-BE49-F238E27FC236}">
                <a16:creationId xmlns:a16="http://schemas.microsoft.com/office/drawing/2014/main" id="{7B4D8AFD-9975-47CF-9CA0-E96819AB49E6}"/>
              </a:ext>
            </a:extLst>
          </p:cNvPr>
          <p:cNvSpPr>
            <a:spLocks noGrp="1"/>
          </p:cNvSpPr>
          <p:nvPr>
            <p:ph type="title"/>
          </p:nvPr>
        </p:nvSpPr>
        <p:spPr>
          <a:xfrm>
            <a:off x="838200" y="112878"/>
            <a:ext cx="10515600" cy="885606"/>
          </a:xfrm>
        </p:spPr>
        <p:txBody>
          <a:bodyPr/>
          <a:lstStyle/>
          <a:p>
            <a:r>
              <a:rPr lang="en-GB" b="1" dirty="0">
                <a:solidFill>
                  <a:schemeClr val="bg2">
                    <a:lumMod val="25000"/>
                  </a:schemeClr>
                </a:solidFill>
              </a:rPr>
              <a:t>Capture and release of plastic by sea ice</a:t>
            </a:r>
            <a:endParaRPr lang="en-GB" dirty="0"/>
          </a:p>
        </p:txBody>
      </p:sp>
      <p:sp>
        <p:nvSpPr>
          <p:cNvPr id="66" name="Slide Number Placeholder 65">
            <a:extLst>
              <a:ext uri="{FF2B5EF4-FFF2-40B4-BE49-F238E27FC236}">
                <a16:creationId xmlns:a16="http://schemas.microsoft.com/office/drawing/2014/main" id="{DBAD79AA-31D7-4DA7-9D05-63ABCE41A61C}"/>
              </a:ext>
            </a:extLst>
          </p:cNvPr>
          <p:cNvSpPr>
            <a:spLocks noGrp="1"/>
          </p:cNvSpPr>
          <p:nvPr>
            <p:ph type="sldNum" sz="quarter" idx="12"/>
          </p:nvPr>
        </p:nvSpPr>
        <p:spPr/>
        <p:txBody>
          <a:bodyPr/>
          <a:lstStyle/>
          <a:p>
            <a:fld id="{D9B7A3F6-4691-4AA0-957E-3ACA71522102}" type="slidenum">
              <a:rPr lang="en-GB" smtClean="0"/>
              <a:t>4</a:t>
            </a:fld>
            <a:endParaRPr lang="en-GB"/>
          </a:p>
        </p:txBody>
      </p:sp>
      <p:sp>
        <p:nvSpPr>
          <p:cNvPr id="47" name="Oval 46">
            <a:extLst>
              <a:ext uri="{FF2B5EF4-FFF2-40B4-BE49-F238E27FC236}">
                <a16:creationId xmlns:a16="http://schemas.microsoft.com/office/drawing/2014/main" id="{C2999F29-1B6E-4962-8BBE-B5343BEBFC14}"/>
              </a:ext>
            </a:extLst>
          </p:cNvPr>
          <p:cNvSpPr/>
          <p:nvPr/>
        </p:nvSpPr>
        <p:spPr>
          <a:xfrm>
            <a:off x="6615046" y="2845224"/>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C8EFEF73-E046-4CAF-B0F1-96B5CA02296F}"/>
              </a:ext>
            </a:extLst>
          </p:cNvPr>
          <p:cNvSpPr/>
          <p:nvPr/>
        </p:nvSpPr>
        <p:spPr>
          <a:xfrm>
            <a:off x="7564432" y="2748087"/>
            <a:ext cx="172483" cy="1490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E7483CAA-CCCF-41B9-AB27-9E9CBD0202B3}"/>
              </a:ext>
            </a:extLst>
          </p:cNvPr>
          <p:cNvCxnSpPr>
            <a:cxnSpLocks/>
          </p:cNvCxnSpPr>
          <p:nvPr/>
        </p:nvCxnSpPr>
        <p:spPr>
          <a:xfrm>
            <a:off x="9933684" y="4099989"/>
            <a:ext cx="744068" cy="0"/>
          </a:xfrm>
          <a:prstGeom prst="line">
            <a:avLst/>
          </a:prstGeom>
        </p:spPr>
        <p:style>
          <a:lnRef idx="3">
            <a:schemeClr val="accent5"/>
          </a:lnRef>
          <a:fillRef idx="0">
            <a:schemeClr val="accent5"/>
          </a:fillRef>
          <a:effectRef idx="2">
            <a:schemeClr val="accent5"/>
          </a:effectRef>
          <a:fontRef idx="minor">
            <a:schemeClr val="tx1"/>
          </a:fontRef>
        </p:style>
      </p:cxnSp>
      <p:sp>
        <p:nvSpPr>
          <p:cNvPr id="64" name="TextBox 63">
            <a:extLst>
              <a:ext uri="{FF2B5EF4-FFF2-40B4-BE49-F238E27FC236}">
                <a16:creationId xmlns:a16="http://schemas.microsoft.com/office/drawing/2014/main" id="{BAD39649-BAB1-4E53-8936-DEDDC76A60B6}"/>
              </a:ext>
            </a:extLst>
          </p:cNvPr>
          <p:cNvSpPr txBox="1"/>
          <p:nvPr/>
        </p:nvSpPr>
        <p:spPr>
          <a:xfrm>
            <a:off x="10839895" y="3896081"/>
            <a:ext cx="1259580" cy="369332"/>
          </a:xfrm>
          <a:prstGeom prst="rect">
            <a:avLst/>
          </a:prstGeom>
          <a:noFill/>
        </p:spPr>
        <p:txBody>
          <a:bodyPr wrap="square" rtlCol="0">
            <a:spAutoFit/>
          </a:bodyPr>
          <a:lstStyle/>
          <a:p>
            <a:r>
              <a:rPr lang="en-GB" dirty="0"/>
              <a:t>Sea surface</a:t>
            </a:r>
          </a:p>
        </p:txBody>
      </p:sp>
      <p:sp>
        <p:nvSpPr>
          <p:cNvPr id="4" name="Rectangle 3">
            <a:extLst>
              <a:ext uri="{FF2B5EF4-FFF2-40B4-BE49-F238E27FC236}">
                <a16:creationId xmlns:a16="http://schemas.microsoft.com/office/drawing/2014/main" id="{C78012CF-E229-4C4E-AEEF-EC36E16D6166}"/>
              </a:ext>
            </a:extLst>
          </p:cNvPr>
          <p:cNvSpPr/>
          <p:nvPr/>
        </p:nvSpPr>
        <p:spPr>
          <a:xfrm>
            <a:off x="9673535" y="3896081"/>
            <a:ext cx="2425938" cy="24459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2351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8BAEA36-1430-4757-AFE8-AC977F60C832}"/>
              </a:ext>
            </a:extLst>
          </p:cNvPr>
          <p:cNvGraphicFramePr>
            <a:graphicFrameLocks noGrp="1"/>
          </p:cNvGraphicFramePr>
          <p:nvPr>
            <p:ph idx="1"/>
            <p:extLst>
              <p:ext uri="{D42A27DB-BD31-4B8C-83A1-F6EECF244321}">
                <p14:modId xmlns:p14="http://schemas.microsoft.com/office/powerpoint/2010/main" val="1255265016"/>
              </p:ext>
            </p:extLst>
          </p:nvPr>
        </p:nvGraphicFramePr>
        <p:xfrm>
          <a:off x="2918423" y="4978543"/>
          <a:ext cx="9153831" cy="1431076"/>
        </p:xfrm>
        <a:graphic>
          <a:graphicData uri="http://schemas.openxmlformats.org/drawingml/2006/table">
            <a:tbl>
              <a:tblPr firstRow="1" firstCol="1" bandRow="1">
                <a:tableStyleId>{5C22544A-7EE6-4342-B048-85BDC9FD1C3A}</a:tableStyleId>
              </a:tblPr>
              <a:tblGrid>
                <a:gridCol w="1573542">
                  <a:extLst>
                    <a:ext uri="{9D8B030D-6E8A-4147-A177-3AD203B41FA5}">
                      <a16:colId xmlns:a16="http://schemas.microsoft.com/office/drawing/2014/main" val="877795289"/>
                    </a:ext>
                  </a:extLst>
                </a:gridCol>
                <a:gridCol w="3080022">
                  <a:extLst>
                    <a:ext uri="{9D8B030D-6E8A-4147-A177-3AD203B41FA5}">
                      <a16:colId xmlns:a16="http://schemas.microsoft.com/office/drawing/2014/main" val="257587846"/>
                    </a:ext>
                  </a:extLst>
                </a:gridCol>
                <a:gridCol w="1579803">
                  <a:extLst>
                    <a:ext uri="{9D8B030D-6E8A-4147-A177-3AD203B41FA5}">
                      <a16:colId xmlns:a16="http://schemas.microsoft.com/office/drawing/2014/main" val="3149595893"/>
                    </a:ext>
                  </a:extLst>
                </a:gridCol>
                <a:gridCol w="2920464">
                  <a:extLst>
                    <a:ext uri="{9D8B030D-6E8A-4147-A177-3AD203B41FA5}">
                      <a16:colId xmlns:a16="http://schemas.microsoft.com/office/drawing/2014/main" val="898024064"/>
                    </a:ext>
                  </a:extLst>
                </a:gridCol>
              </a:tblGrid>
              <a:tr h="357769">
                <a:tc>
                  <a:txBody>
                    <a:bodyPr/>
                    <a:lstStyle/>
                    <a:p>
                      <a:pPr algn="ctr">
                        <a:lnSpc>
                          <a:spcPct val="107000"/>
                        </a:lnSpc>
                        <a:spcAft>
                          <a:spcPts val="0"/>
                        </a:spcAft>
                      </a:pPr>
                      <a:endParaRPr lang="en-GB" sz="1400" dirty="0">
                        <a:effectLst/>
                      </a:endParaRPr>
                    </a:p>
                  </a:txBody>
                  <a:tcPr marL="68580" marR="68580" marT="0" marB="0"/>
                </a:tc>
                <a:tc>
                  <a:txBody>
                    <a:bodyPr/>
                    <a:lstStyle/>
                    <a:p>
                      <a:pPr algn="ctr">
                        <a:lnSpc>
                          <a:spcPct val="107000"/>
                        </a:lnSpc>
                        <a:spcAft>
                          <a:spcPts val="0"/>
                        </a:spcAft>
                      </a:pPr>
                      <a:r>
                        <a:rPr lang="en-GB" sz="1400" dirty="0">
                          <a:effectLst/>
                        </a:rPr>
                        <a:t>Fraction of total plastic released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rPr>
                        <a:t>Density (kg m</a:t>
                      </a:r>
                      <a:r>
                        <a:rPr lang="en-GB" sz="1400" baseline="30000" dirty="0">
                          <a:effectLst/>
                        </a:rPr>
                        <a:t>-3</a:t>
                      </a:r>
                      <a:r>
                        <a:rPr lang="en-GB" sz="1400" dirty="0">
                          <a:effectLst/>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rPr>
                        <a:t>Indicative rise velocity (m s</a:t>
                      </a:r>
                      <a:r>
                        <a:rPr lang="en-GB" sz="1400" baseline="30000" dirty="0">
                          <a:effectLst/>
                        </a:rPr>
                        <a:t>-1</a:t>
                      </a:r>
                      <a:r>
                        <a:rPr lang="en-GB" sz="1400" dirty="0">
                          <a:effectLst/>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1931219"/>
                  </a:ext>
                </a:extLst>
              </a:tr>
              <a:tr h="357769">
                <a:tc>
                  <a:txBody>
                    <a:bodyPr/>
                    <a:lstStyle/>
                    <a:p>
                      <a:pPr algn="ctr">
                        <a:lnSpc>
                          <a:spcPct val="107000"/>
                        </a:lnSpc>
                        <a:spcAft>
                          <a:spcPts val="0"/>
                        </a:spcAft>
                      </a:pPr>
                      <a:r>
                        <a:rPr lang="en-GB" sz="1400" dirty="0">
                          <a:effectLst/>
                        </a:rPr>
                        <a:t>Buoyant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rPr>
                        <a:t>0.491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rPr>
                        <a:t>926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rPr>
                        <a:t>0.0010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6228981"/>
                  </a:ext>
                </a:extLst>
              </a:tr>
              <a:tr h="357769">
                <a:tc>
                  <a:txBody>
                    <a:bodyPr/>
                    <a:lstStyle/>
                    <a:p>
                      <a:pPr algn="ctr">
                        <a:lnSpc>
                          <a:spcPct val="107000"/>
                        </a:lnSpc>
                        <a:spcAft>
                          <a:spcPts val="0"/>
                        </a:spcAft>
                      </a:pPr>
                      <a:r>
                        <a:rPr lang="en-GB" sz="1400" dirty="0">
                          <a:effectLst/>
                        </a:rPr>
                        <a:t>Neutrally buoyant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rPr>
                        <a:t>0.190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rPr>
                        <a:t>1023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a:effectLst/>
                        </a:rPr>
                        <a:t>0.0001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219651"/>
                  </a:ext>
                </a:extLst>
              </a:tr>
              <a:tr h="357769">
                <a:tc>
                  <a:txBody>
                    <a:bodyPr/>
                    <a:lstStyle/>
                    <a:p>
                      <a:pPr algn="ctr">
                        <a:lnSpc>
                          <a:spcPct val="107000"/>
                        </a:lnSpc>
                        <a:spcAft>
                          <a:spcPts val="0"/>
                        </a:spcAft>
                      </a:pPr>
                      <a:r>
                        <a:rPr lang="en-GB" sz="1400">
                          <a:effectLst/>
                        </a:rPr>
                        <a:t>Non-buoyant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a:effectLst/>
                        </a:rPr>
                        <a:t>0.319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a:effectLst/>
                        </a:rPr>
                        <a:t>1217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rPr>
                        <a:t>-0.0013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6517261"/>
                  </a:ext>
                </a:extLst>
              </a:tr>
            </a:tbl>
          </a:graphicData>
        </a:graphic>
      </p:graphicFrame>
      <p:sp>
        <p:nvSpPr>
          <p:cNvPr id="5" name="Rectangle 4">
            <a:extLst>
              <a:ext uri="{FF2B5EF4-FFF2-40B4-BE49-F238E27FC236}">
                <a16:creationId xmlns:a16="http://schemas.microsoft.com/office/drawing/2014/main" id="{EFB4900E-D312-4C9C-80A0-F1DC558F3C25}"/>
              </a:ext>
            </a:extLst>
          </p:cNvPr>
          <p:cNvSpPr/>
          <p:nvPr/>
        </p:nvSpPr>
        <p:spPr>
          <a:xfrm>
            <a:off x="2918423" y="6442224"/>
            <a:ext cx="5486400" cy="400110"/>
          </a:xfrm>
          <a:prstGeom prst="rect">
            <a:avLst/>
          </a:prstGeom>
        </p:spPr>
        <p:txBody>
          <a:bodyPr wrap="square">
            <a:spAutoFit/>
          </a:bodyPr>
          <a:lstStyle/>
          <a:p>
            <a:r>
              <a:rPr lang="en-GB" sz="2000" dirty="0" err="1"/>
              <a:t>PlasticsEurope</a:t>
            </a:r>
            <a:r>
              <a:rPr lang="en-GB" sz="2000" dirty="0"/>
              <a:t> (2017) and </a:t>
            </a:r>
            <a:r>
              <a:rPr lang="en-GB" sz="2000" dirty="0" err="1"/>
              <a:t>Andrady</a:t>
            </a:r>
            <a:r>
              <a:rPr lang="en-GB" sz="2000" dirty="0"/>
              <a:t> &amp; Neal (2009).</a:t>
            </a:r>
          </a:p>
        </p:txBody>
      </p:sp>
      <p:pic>
        <p:nvPicPr>
          <p:cNvPr id="7" name="Picture 6" descr="A close up of a map&#10;&#10;Description automatically generated">
            <a:extLst>
              <a:ext uri="{FF2B5EF4-FFF2-40B4-BE49-F238E27FC236}">
                <a16:creationId xmlns:a16="http://schemas.microsoft.com/office/drawing/2014/main" id="{1579BC39-516B-47E4-ABBA-40D6D7B07F70}"/>
              </a:ext>
            </a:extLst>
          </p:cNvPr>
          <p:cNvPicPr>
            <a:picLocks noChangeAspect="1"/>
          </p:cNvPicPr>
          <p:nvPr/>
        </p:nvPicPr>
        <p:blipFill rotWithShape="1">
          <a:blip r:embed="rId3">
            <a:extLst>
              <a:ext uri="{28A0092B-C50C-407E-A947-70E740481C1C}">
                <a14:useLocalDpi xmlns:a14="http://schemas.microsoft.com/office/drawing/2010/main" val="0"/>
              </a:ext>
            </a:extLst>
          </a:blip>
          <a:srcRect t="10963" r="-36" b="15557"/>
          <a:stretch/>
        </p:blipFill>
        <p:spPr>
          <a:xfrm>
            <a:off x="-2" y="-1"/>
            <a:ext cx="6726623" cy="4941052"/>
          </a:xfrm>
          <a:prstGeom prst="rect">
            <a:avLst/>
          </a:prstGeom>
        </p:spPr>
      </p:pic>
      <p:sp>
        <p:nvSpPr>
          <p:cNvPr id="2" name="TextBox 1">
            <a:extLst>
              <a:ext uri="{FF2B5EF4-FFF2-40B4-BE49-F238E27FC236}">
                <a16:creationId xmlns:a16="http://schemas.microsoft.com/office/drawing/2014/main" id="{CB377F2A-63E2-415E-A853-3A16F4FFA510}"/>
              </a:ext>
            </a:extLst>
          </p:cNvPr>
          <p:cNvSpPr txBox="1"/>
          <p:nvPr/>
        </p:nvSpPr>
        <p:spPr>
          <a:xfrm>
            <a:off x="6885094" y="115547"/>
            <a:ext cx="5148434" cy="400110"/>
          </a:xfrm>
          <a:prstGeom prst="rect">
            <a:avLst/>
          </a:prstGeom>
          <a:noFill/>
        </p:spPr>
        <p:txBody>
          <a:bodyPr wrap="square" rtlCol="0">
            <a:spAutoFit/>
          </a:bodyPr>
          <a:lstStyle/>
          <a:p>
            <a:r>
              <a:rPr lang="en-GB" sz="2000" dirty="0"/>
              <a:t>Global release of 5.72 million tonnes in year 60.</a:t>
            </a:r>
          </a:p>
        </p:txBody>
      </p:sp>
      <p:sp>
        <p:nvSpPr>
          <p:cNvPr id="3" name="Slide Number Placeholder 2">
            <a:extLst>
              <a:ext uri="{FF2B5EF4-FFF2-40B4-BE49-F238E27FC236}">
                <a16:creationId xmlns:a16="http://schemas.microsoft.com/office/drawing/2014/main" id="{B3637706-CBA6-4EF1-8F3B-68F3963E960F}"/>
              </a:ext>
            </a:extLst>
          </p:cNvPr>
          <p:cNvSpPr>
            <a:spLocks noGrp="1"/>
          </p:cNvSpPr>
          <p:nvPr>
            <p:ph type="sldNum" sz="quarter" idx="12"/>
          </p:nvPr>
        </p:nvSpPr>
        <p:spPr/>
        <p:txBody>
          <a:bodyPr/>
          <a:lstStyle/>
          <a:p>
            <a:fld id="{D9B7A3F6-4691-4AA0-957E-3ACA71522102}" type="slidenum">
              <a:rPr lang="en-GB" smtClean="0"/>
              <a:t>5</a:t>
            </a:fld>
            <a:endParaRPr lang="en-GB"/>
          </a:p>
        </p:txBody>
      </p:sp>
      <p:pic>
        <p:nvPicPr>
          <p:cNvPr id="6" name="Picture 5">
            <a:extLst>
              <a:ext uri="{FF2B5EF4-FFF2-40B4-BE49-F238E27FC236}">
                <a16:creationId xmlns:a16="http://schemas.microsoft.com/office/drawing/2014/main" id="{3F438761-98E9-4A83-B9A9-915AE8B7F392}"/>
              </a:ext>
            </a:extLst>
          </p:cNvPr>
          <p:cNvPicPr>
            <a:picLocks noChangeAspect="1"/>
          </p:cNvPicPr>
          <p:nvPr/>
        </p:nvPicPr>
        <p:blipFill>
          <a:blip r:embed="rId4"/>
          <a:stretch>
            <a:fillRect/>
          </a:stretch>
        </p:blipFill>
        <p:spPr>
          <a:xfrm>
            <a:off x="7100398" y="581738"/>
            <a:ext cx="4729214" cy="3314400"/>
          </a:xfrm>
          <a:prstGeom prst="rect">
            <a:avLst/>
          </a:prstGeom>
        </p:spPr>
      </p:pic>
      <p:sp>
        <p:nvSpPr>
          <p:cNvPr id="8" name="TextBox 7">
            <a:extLst>
              <a:ext uri="{FF2B5EF4-FFF2-40B4-BE49-F238E27FC236}">
                <a16:creationId xmlns:a16="http://schemas.microsoft.com/office/drawing/2014/main" id="{610A4CDF-14E9-49A6-8711-AD3E14F8EC17}"/>
              </a:ext>
            </a:extLst>
          </p:cNvPr>
          <p:cNvSpPr txBox="1"/>
          <p:nvPr/>
        </p:nvSpPr>
        <p:spPr>
          <a:xfrm>
            <a:off x="7100398" y="3918113"/>
            <a:ext cx="472921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a:t>
            </a:r>
            <a:r>
              <a:rPr kumimoji="0" lang="en-GB" sz="2000" b="0" i="0" u="none" strike="noStrike" kern="0" cap="none" spc="0" normalizeH="0" baseline="0" noProof="0" dirty="0" err="1">
                <a:ln>
                  <a:noFill/>
                </a:ln>
                <a:solidFill>
                  <a:prstClr val="black"/>
                </a:solidFill>
                <a:effectLst/>
                <a:uLnTx/>
                <a:uFillTx/>
              </a:rPr>
              <a:t>PlasticsEurope</a:t>
            </a:r>
            <a:r>
              <a:rPr kumimoji="0" lang="en-GB" sz="2000" b="0" i="0" u="none" strike="noStrike" kern="0" cap="none" spc="0" normalizeH="0" baseline="0" noProof="0" dirty="0">
                <a:ln>
                  <a:noFill/>
                </a:ln>
                <a:solidFill>
                  <a:prstClr val="black"/>
                </a:solidFill>
                <a:effectLst/>
                <a:uLnTx/>
                <a:uFillTx/>
              </a:rPr>
              <a:t> 2013, UNEP 2006, Wright et al. 2013). http://news.bio-based.eu/microplastics-environment/</a:t>
            </a:r>
          </a:p>
        </p:txBody>
      </p:sp>
      <p:sp>
        <p:nvSpPr>
          <p:cNvPr id="9" name="TextBox 8">
            <a:extLst>
              <a:ext uri="{FF2B5EF4-FFF2-40B4-BE49-F238E27FC236}">
                <a16:creationId xmlns:a16="http://schemas.microsoft.com/office/drawing/2014/main" id="{ED9DDACD-402D-40C5-A468-C4E0F28E5FFD}"/>
              </a:ext>
            </a:extLst>
          </p:cNvPr>
          <p:cNvSpPr txBox="1"/>
          <p:nvPr/>
        </p:nvSpPr>
        <p:spPr>
          <a:xfrm>
            <a:off x="0" y="4832944"/>
            <a:ext cx="2808514" cy="1015663"/>
          </a:xfrm>
          <a:prstGeom prst="rect">
            <a:avLst/>
          </a:prstGeom>
          <a:noFill/>
        </p:spPr>
        <p:txBody>
          <a:bodyPr wrap="square" rtlCol="0">
            <a:spAutoFit/>
          </a:bodyPr>
          <a:lstStyle/>
          <a:p>
            <a:r>
              <a:rPr lang="en-GB" sz="2000" dirty="0" err="1"/>
              <a:t>Jambeck</a:t>
            </a:r>
            <a:r>
              <a:rPr lang="en-GB" sz="2000" dirty="0"/>
              <a:t> et al. (2015).</a:t>
            </a:r>
          </a:p>
          <a:p>
            <a:endParaRPr lang="en-GB" sz="2000" dirty="0"/>
          </a:p>
          <a:p>
            <a:r>
              <a:rPr lang="en-GB" sz="2000" dirty="0"/>
              <a:t>                 Erik van Sebille</a:t>
            </a:r>
          </a:p>
        </p:txBody>
      </p:sp>
      <p:pic>
        <p:nvPicPr>
          <p:cNvPr id="10" name="Picture 9">
            <a:extLst>
              <a:ext uri="{FF2B5EF4-FFF2-40B4-BE49-F238E27FC236}">
                <a16:creationId xmlns:a16="http://schemas.microsoft.com/office/drawing/2014/main" id="{07A1DB6B-BD49-4BF8-B70B-7EAD716DBB73}"/>
              </a:ext>
            </a:extLst>
          </p:cNvPr>
          <p:cNvPicPr>
            <a:picLocks noChangeAspect="1"/>
          </p:cNvPicPr>
          <p:nvPr/>
        </p:nvPicPr>
        <p:blipFill>
          <a:blip r:embed="rId5"/>
          <a:stretch>
            <a:fillRect/>
          </a:stretch>
        </p:blipFill>
        <p:spPr>
          <a:xfrm>
            <a:off x="-2" y="5375500"/>
            <a:ext cx="983850" cy="516521"/>
          </a:xfrm>
          <a:prstGeom prst="rect">
            <a:avLst/>
          </a:prstGeom>
        </p:spPr>
      </p:pic>
    </p:spTree>
    <p:extLst>
      <p:ext uri="{BB962C8B-B14F-4D97-AF65-F5344CB8AC3E}">
        <p14:creationId xmlns:p14="http://schemas.microsoft.com/office/powerpoint/2010/main" val="1863255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44EE4418-AB77-429A-8431-087DD072B46F}"/>
              </a:ext>
            </a:extLst>
          </p:cNvPr>
          <p:cNvPicPr>
            <a:picLocks noChangeAspect="1"/>
          </p:cNvPicPr>
          <p:nvPr/>
        </p:nvPicPr>
        <p:blipFill rotWithShape="1">
          <a:blip r:embed="rId3">
            <a:extLst>
              <a:ext uri="{28A0092B-C50C-407E-A947-70E740481C1C}">
                <a14:useLocalDpi xmlns:a14="http://schemas.microsoft.com/office/drawing/2010/main" val="0"/>
              </a:ext>
            </a:extLst>
          </a:blip>
          <a:srcRect t="12828" b="16294"/>
          <a:stretch/>
        </p:blipFill>
        <p:spPr>
          <a:xfrm>
            <a:off x="7488820" y="970801"/>
            <a:ext cx="4703180" cy="3333472"/>
          </a:xfrm>
          <a:prstGeom prst="rect">
            <a:avLst/>
          </a:prstGeom>
        </p:spPr>
      </p:pic>
      <p:pic>
        <p:nvPicPr>
          <p:cNvPr id="10" name="Picture 9" descr="A close up of a logo&#10;&#10;Description automatically generated">
            <a:extLst>
              <a:ext uri="{FF2B5EF4-FFF2-40B4-BE49-F238E27FC236}">
                <a16:creationId xmlns:a16="http://schemas.microsoft.com/office/drawing/2014/main" id="{CCF956EC-43C2-4E47-9FF8-BC663BEB43D6}"/>
              </a:ext>
            </a:extLst>
          </p:cNvPr>
          <p:cNvPicPr>
            <a:picLocks noChangeAspect="1"/>
          </p:cNvPicPr>
          <p:nvPr/>
        </p:nvPicPr>
        <p:blipFill rotWithShape="1">
          <a:blip r:embed="rId4">
            <a:extLst>
              <a:ext uri="{28A0092B-C50C-407E-A947-70E740481C1C}">
                <a14:useLocalDpi xmlns:a14="http://schemas.microsoft.com/office/drawing/2010/main" val="0"/>
              </a:ext>
            </a:extLst>
          </a:blip>
          <a:srcRect t="12828" b="16294"/>
          <a:stretch/>
        </p:blipFill>
        <p:spPr>
          <a:xfrm>
            <a:off x="2757410" y="3510169"/>
            <a:ext cx="4723439" cy="3347831"/>
          </a:xfrm>
          <a:prstGeom prst="rect">
            <a:avLst/>
          </a:prstGeom>
        </p:spPr>
      </p:pic>
      <p:pic>
        <p:nvPicPr>
          <p:cNvPr id="39" name="Picture 38" descr="A picture containing device&#10;&#10;Description automatically generated">
            <a:extLst>
              <a:ext uri="{FF2B5EF4-FFF2-40B4-BE49-F238E27FC236}">
                <a16:creationId xmlns:a16="http://schemas.microsoft.com/office/drawing/2014/main" id="{22F595F5-4938-4ADA-A993-7DA90CA24723}"/>
              </a:ext>
            </a:extLst>
          </p:cNvPr>
          <p:cNvPicPr>
            <a:picLocks noChangeAspect="1"/>
          </p:cNvPicPr>
          <p:nvPr/>
        </p:nvPicPr>
        <p:blipFill rotWithShape="1">
          <a:blip r:embed="rId5">
            <a:extLst>
              <a:ext uri="{28A0092B-C50C-407E-A947-70E740481C1C}">
                <a14:useLocalDpi xmlns:a14="http://schemas.microsoft.com/office/drawing/2010/main" val="0"/>
              </a:ext>
            </a:extLst>
          </a:blip>
          <a:srcRect t="10956" b="14811"/>
          <a:stretch/>
        </p:blipFill>
        <p:spPr>
          <a:xfrm>
            <a:off x="0" y="0"/>
            <a:ext cx="4837959" cy="3591339"/>
          </a:xfrm>
          <a:prstGeom prst="rect">
            <a:avLst/>
          </a:prstGeom>
        </p:spPr>
      </p:pic>
      <p:sp>
        <p:nvSpPr>
          <p:cNvPr id="2" name="Slide Number Placeholder 1">
            <a:extLst>
              <a:ext uri="{FF2B5EF4-FFF2-40B4-BE49-F238E27FC236}">
                <a16:creationId xmlns:a16="http://schemas.microsoft.com/office/drawing/2014/main" id="{948E1917-355D-4E80-B98E-D8048A526BA0}"/>
              </a:ext>
            </a:extLst>
          </p:cNvPr>
          <p:cNvSpPr>
            <a:spLocks noGrp="1"/>
          </p:cNvSpPr>
          <p:nvPr>
            <p:ph type="sldNum" sz="quarter" idx="12"/>
          </p:nvPr>
        </p:nvSpPr>
        <p:spPr/>
        <p:txBody>
          <a:bodyPr/>
          <a:lstStyle/>
          <a:p>
            <a:fld id="{D9B7A3F6-4691-4AA0-957E-3ACA71522102}" type="slidenum">
              <a:rPr lang="en-GB" smtClean="0"/>
              <a:t>6</a:t>
            </a:fld>
            <a:endParaRPr lang="en-GB"/>
          </a:p>
        </p:txBody>
      </p:sp>
    </p:spTree>
    <p:extLst>
      <p:ext uri="{BB962C8B-B14F-4D97-AF65-F5344CB8AC3E}">
        <p14:creationId xmlns:p14="http://schemas.microsoft.com/office/powerpoint/2010/main" val="641927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tic_1_animation">
            <a:hlinkClick r:id="" action="ppaction://media"/>
            <a:extLst>
              <a:ext uri="{FF2B5EF4-FFF2-40B4-BE49-F238E27FC236}">
                <a16:creationId xmlns:a16="http://schemas.microsoft.com/office/drawing/2014/main" id="{4BA114FF-12C3-42BD-A16F-1183026B6FD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832" y="0"/>
            <a:ext cx="6213987" cy="6213987"/>
          </a:xfrm>
          <a:prstGeom prst="rect">
            <a:avLst/>
          </a:prstGeom>
        </p:spPr>
      </p:pic>
      <p:pic>
        <p:nvPicPr>
          <p:cNvPr id="5" name="plastic_2_animation">
            <a:hlinkClick r:id="" action="ppaction://media"/>
            <a:extLst>
              <a:ext uri="{FF2B5EF4-FFF2-40B4-BE49-F238E27FC236}">
                <a16:creationId xmlns:a16="http://schemas.microsoft.com/office/drawing/2014/main" id="{06D1C070-1691-43A9-86ED-C18F5C52BC6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968180" y="0"/>
            <a:ext cx="6213987" cy="6213987"/>
          </a:xfrm>
          <a:prstGeom prst="rect">
            <a:avLst/>
          </a:prstGeom>
        </p:spPr>
      </p:pic>
    </p:spTree>
    <p:extLst>
      <p:ext uri="{BB962C8B-B14F-4D97-AF65-F5344CB8AC3E}">
        <p14:creationId xmlns:p14="http://schemas.microsoft.com/office/powerpoint/2010/main" val="287633002"/>
      </p:ext>
    </p:extLst>
  </p:cSld>
  <p:clrMapOvr>
    <a:masterClrMapping/>
  </p:clrMapOvr>
  <p:timing>
    <p:tnLst>
      <p:par>
        <p:cTn id="1" dur="indefinite" restart="never" nodeType="tmRoot">
          <p:childTnLst>
            <p:video>
              <p:cMediaNode vol="80000">
                <p:cTn id="2" fill="hold" display="0">
                  <p:stCondLst>
                    <p:cond delay="indefinite"/>
                  </p:stCondLst>
                  <p:endCondLst>
                    <p:cond evt="onNext" delay="0">
                      <p:tgtEl>
                        <p:sldTgt/>
                      </p:tgtEl>
                    </p:cond>
                  </p:endCondLst>
                </p:cTn>
                <p:tgtEl>
                  <p:spTgt spid="4"/>
                </p:tgtEl>
              </p:cMediaNode>
            </p:video>
            <p:video>
              <p:cMediaNode vol="80000">
                <p:cTn id="3" fill="hold" display="0">
                  <p:stCondLst>
                    <p:cond delay="indefinite"/>
                  </p:stCondLst>
                </p:cTn>
                <p:tgtEl>
                  <p:spTgt spid="5"/>
                </p:tgtEl>
              </p:cMediaNode>
            </p:video>
            <p:seq concurrent="1" nextAc="seek">
              <p:cTn id="4" restart="whenNotActive" fill="hold" evtFilter="cancelBubble" nodeType="interactiveSeq">
                <p:stCondLst>
                  <p:cond evt="onClick" delay="0">
                    <p:tgtEl>
                      <p:spTgt spid="4"/>
                    </p:tgtEl>
                  </p:cond>
                </p:stCondLst>
                <p:endSync evt="end" delay="0">
                  <p:rtn val="all"/>
                </p:endSync>
                <p:childTnLst>
                  <p:par>
                    <p:cTn id="5" fill="hold">
                      <p:stCondLst>
                        <p:cond delay="0"/>
                      </p:stCondLst>
                      <p:childTnLst>
                        <p:par>
                          <p:cTn id="6" fill="hold">
                            <p:stCondLst>
                              <p:cond delay="0"/>
                            </p:stCondLst>
                            <p:childTnLst>
                              <p:par>
                                <p:cTn id="7" presetID="1" presetClass="mediacall" presetSubtype="0" fill="hold" nodeType="clickEffect">
                                  <p:stCondLst>
                                    <p:cond delay="0"/>
                                  </p:stCondLst>
                                  <p:childTnLst>
                                    <p:cmd type="call" cmd="playFrom(0.0)">
                                      <p:cBhvr>
                                        <p:cTn id="8" dur="300000" fill="hold"/>
                                        <p:tgtEl>
                                          <p:spTgt spid="4"/>
                                        </p:tgtEl>
                                      </p:cBhvr>
                                    </p:cmd>
                                  </p:childTnLst>
                                </p:cTn>
                              </p:par>
                              <p:par>
                                <p:cTn id="9" presetID="1" presetClass="mediacall" presetSubtype="0" fill="hold" nodeType="withEffect">
                                  <p:stCondLst>
                                    <p:cond delay="0"/>
                                  </p:stCondLst>
                                  <p:childTnLst>
                                    <p:cmd type="call" cmd="playFrom(0.0)">
                                      <p:cBhvr>
                                        <p:cTn id="10" dur="300000" fill="hold"/>
                                        <p:tgtEl>
                                          <p:spTgt spid="5"/>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5EA484C2-3856-4CBC-9AC3-5A107ADF9269}"/>
              </a:ext>
            </a:extLst>
          </p:cNvPr>
          <p:cNvPicPr>
            <a:picLocks noChangeAspect="1"/>
          </p:cNvPicPr>
          <p:nvPr/>
        </p:nvPicPr>
        <p:blipFill rotWithShape="1">
          <a:blip r:embed="rId3">
            <a:extLst>
              <a:ext uri="{28A0092B-C50C-407E-A947-70E740481C1C}">
                <a14:useLocalDpi xmlns:a14="http://schemas.microsoft.com/office/drawing/2010/main" val="0"/>
              </a:ext>
            </a:extLst>
          </a:blip>
          <a:srcRect l="1620" r="6199" b="-2"/>
          <a:stretch/>
        </p:blipFill>
        <p:spPr>
          <a:xfrm>
            <a:off x="721619" y="643467"/>
            <a:ext cx="5135362" cy="557106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B0A658A0-A609-4C29-A1BB-22EE36AC8DEF}"/>
              </a:ext>
            </a:extLst>
          </p:cNvPr>
          <p:cNvPicPr>
            <a:picLocks noChangeAspect="1"/>
          </p:cNvPicPr>
          <p:nvPr/>
        </p:nvPicPr>
        <p:blipFill rotWithShape="1">
          <a:blip r:embed="rId4">
            <a:extLst>
              <a:ext uri="{28A0092B-C50C-407E-A947-70E740481C1C}">
                <a14:useLocalDpi xmlns:a14="http://schemas.microsoft.com/office/drawing/2010/main" val="0"/>
              </a:ext>
            </a:extLst>
          </a:blip>
          <a:srcRect l="4088" r="3730" b="-2"/>
          <a:stretch/>
        </p:blipFill>
        <p:spPr>
          <a:xfrm>
            <a:off x="6334989" y="643467"/>
            <a:ext cx="5135418" cy="5571066"/>
          </a:xfrm>
          <a:prstGeom prst="rect">
            <a:avLst/>
          </a:prstGeom>
        </p:spPr>
      </p:pic>
      <p:sp>
        <p:nvSpPr>
          <p:cNvPr id="2" name="Slide Number Placeholder 1">
            <a:extLst>
              <a:ext uri="{FF2B5EF4-FFF2-40B4-BE49-F238E27FC236}">
                <a16:creationId xmlns:a16="http://schemas.microsoft.com/office/drawing/2014/main" id="{E595670C-0339-4EE6-A10B-60FC49D71647}"/>
              </a:ext>
            </a:extLst>
          </p:cNvPr>
          <p:cNvSpPr>
            <a:spLocks noGrp="1"/>
          </p:cNvSpPr>
          <p:nvPr>
            <p:ph type="sldNum" sz="quarter" idx="12"/>
          </p:nvPr>
        </p:nvSpPr>
        <p:spPr/>
        <p:txBody>
          <a:bodyPr/>
          <a:lstStyle/>
          <a:p>
            <a:fld id="{D9B7A3F6-4691-4AA0-957E-3ACA71522102}" type="slidenum">
              <a:rPr lang="en-GB" smtClean="0"/>
              <a:t>8</a:t>
            </a:fld>
            <a:endParaRPr lang="en-GB"/>
          </a:p>
        </p:txBody>
      </p:sp>
      <p:sp>
        <p:nvSpPr>
          <p:cNvPr id="3" name="TextBox 2">
            <a:extLst>
              <a:ext uri="{FF2B5EF4-FFF2-40B4-BE49-F238E27FC236}">
                <a16:creationId xmlns:a16="http://schemas.microsoft.com/office/drawing/2014/main" id="{B8795414-65BC-4309-B2BD-BC3544929D37}"/>
              </a:ext>
            </a:extLst>
          </p:cNvPr>
          <p:cNvSpPr txBox="1"/>
          <p:nvPr/>
        </p:nvSpPr>
        <p:spPr>
          <a:xfrm rot="5400000">
            <a:off x="4636952" y="3424749"/>
            <a:ext cx="2794000" cy="353943"/>
          </a:xfrm>
          <a:prstGeom prst="rect">
            <a:avLst/>
          </a:prstGeom>
          <a:noFill/>
        </p:spPr>
        <p:txBody>
          <a:bodyPr wrap="square" rtlCol="0">
            <a:spAutoFit/>
          </a:bodyPr>
          <a:lstStyle/>
          <a:p>
            <a:r>
              <a:rPr lang="en-GB" sz="1700" dirty="0"/>
              <a:t>Mass of plastic in water (t)</a:t>
            </a:r>
          </a:p>
        </p:txBody>
      </p:sp>
    </p:spTree>
    <p:extLst>
      <p:ext uri="{BB962C8B-B14F-4D97-AF65-F5344CB8AC3E}">
        <p14:creationId xmlns:p14="http://schemas.microsoft.com/office/powerpoint/2010/main" val="2584187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15B5DB64-C42A-4A10-81F3-3308BB789D15}"/>
              </a:ext>
            </a:extLst>
          </p:cNvPr>
          <p:cNvSpPr>
            <a:spLocks noGrp="1"/>
          </p:cNvSpPr>
          <p:nvPr>
            <p:ph type="sldNum" sz="quarter" idx="12"/>
          </p:nvPr>
        </p:nvSpPr>
        <p:spPr/>
        <p:txBody>
          <a:bodyPr/>
          <a:lstStyle/>
          <a:p>
            <a:fld id="{D9B7A3F6-4691-4AA0-957E-3ACA71522102}" type="slidenum">
              <a:rPr lang="en-GB" smtClean="0"/>
              <a:t>9</a:t>
            </a:fld>
            <a:endParaRPr lang="en-GB"/>
          </a:p>
        </p:txBody>
      </p:sp>
      <p:pic>
        <p:nvPicPr>
          <p:cNvPr id="12" name="Picture 11">
            <a:extLst>
              <a:ext uri="{FF2B5EF4-FFF2-40B4-BE49-F238E27FC236}">
                <a16:creationId xmlns:a16="http://schemas.microsoft.com/office/drawing/2014/main" id="{32395CE8-E2F3-4167-835C-0F74C818A6DC}"/>
              </a:ext>
            </a:extLst>
          </p:cNvPr>
          <p:cNvPicPr>
            <a:picLocks noChangeAspect="1"/>
          </p:cNvPicPr>
          <p:nvPr/>
        </p:nvPicPr>
        <p:blipFill>
          <a:blip r:embed="rId3"/>
          <a:stretch>
            <a:fillRect/>
          </a:stretch>
        </p:blipFill>
        <p:spPr>
          <a:xfrm>
            <a:off x="4984249" y="543340"/>
            <a:ext cx="3285107" cy="3241306"/>
          </a:xfrm>
          <a:prstGeom prst="rect">
            <a:avLst/>
          </a:prstGeom>
        </p:spPr>
      </p:pic>
      <p:pic>
        <p:nvPicPr>
          <p:cNvPr id="14" name="Picture 13" descr="A picture containing text, map&#10;&#10;Description automatically generated">
            <a:extLst>
              <a:ext uri="{FF2B5EF4-FFF2-40B4-BE49-F238E27FC236}">
                <a16:creationId xmlns:a16="http://schemas.microsoft.com/office/drawing/2014/main" id="{F5667A93-6501-4595-9261-78B018246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76800" cy="4876800"/>
          </a:xfrm>
          <a:prstGeom prst="rect">
            <a:avLst/>
          </a:prstGeom>
        </p:spPr>
      </p:pic>
      <p:pic>
        <p:nvPicPr>
          <p:cNvPr id="17" name="Picture 16">
            <a:extLst>
              <a:ext uri="{FF2B5EF4-FFF2-40B4-BE49-F238E27FC236}">
                <a16:creationId xmlns:a16="http://schemas.microsoft.com/office/drawing/2014/main" id="{D8728654-765D-4D11-84C3-CC306AF7D321}"/>
              </a:ext>
            </a:extLst>
          </p:cNvPr>
          <p:cNvPicPr>
            <a:picLocks noChangeAspect="1"/>
          </p:cNvPicPr>
          <p:nvPr/>
        </p:nvPicPr>
        <p:blipFill>
          <a:blip r:embed="rId5"/>
          <a:stretch>
            <a:fillRect/>
          </a:stretch>
        </p:blipFill>
        <p:spPr>
          <a:xfrm>
            <a:off x="4984249" y="3784646"/>
            <a:ext cx="1111751" cy="853465"/>
          </a:xfrm>
          <a:prstGeom prst="rect">
            <a:avLst/>
          </a:prstGeom>
        </p:spPr>
      </p:pic>
      <p:pic>
        <p:nvPicPr>
          <p:cNvPr id="18" name="Picture 17">
            <a:extLst>
              <a:ext uri="{FF2B5EF4-FFF2-40B4-BE49-F238E27FC236}">
                <a16:creationId xmlns:a16="http://schemas.microsoft.com/office/drawing/2014/main" id="{22D9D07E-44AF-49CB-9BA6-6B7D2E31FA9C}"/>
              </a:ext>
            </a:extLst>
          </p:cNvPr>
          <p:cNvPicPr>
            <a:picLocks noChangeAspect="1"/>
          </p:cNvPicPr>
          <p:nvPr/>
        </p:nvPicPr>
        <p:blipFill>
          <a:blip r:embed="rId6"/>
          <a:stretch>
            <a:fillRect/>
          </a:stretch>
        </p:blipFill>
        <p:spPr>
          <a:xfrm>
            <a:off x="7072083" y="3886258"/>
            <a:ext cx="4682595" cy="2103282"/>
          </a:xfrm>
          <a:prstGeom prst="rect">
            <a:avLst/>
          </a:prstGeom>
        </p:spPr>
      </p:pic>
    </p:spTree>
    <p:extLst>
      <p:ext uri="{BB962C8B-B14F-4D97-AF65-F5344CB8AC3E}">
        <p14:creationId xmlns:p14="http://schemas.microsoft.com/office/powerpoint/2010/main" val="3508775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1280</Words>
  <Application>Microsoft Office PowerPoint</Application>
  <PresentationFormat>Widescreen</PresentationFormat>
  <Paragraphs>94</Paragraphs>
  <Slides>16</Slides>
  <Notes>11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Calibri Light</vt:lpstr>
      <vt:lpstr>Arial</vt:lpstr>
      <vt:lpstr>Cambria Math</vt:lpstr>
      <vt:lpstr>Office Theme</vt:lpstr>
      <vt:lpstr>Modelling the accumulation and transport of microplastics by Arctic sea ice</vt:lpstr>
      <vt:lpstr>PowerPoint Presentation</vt:lpstr>
      <vt:lpstr>PowerPoint Presentation</vt:lpstr>
      <vt:lpstr>Capture and release of plastic by sea 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next?</vt:lpstr>
      <vt:lpstr>Thank you</vt:lpstr>
      <vt:lpstr>No cryoplastics simulation minus cryoplastics simulation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Modelling the accumulation and transport of microplastics by Arctic sea ice</dc:title>
  <dc:creator>Miguel Morales Maqueda</dc:creator>
  <cp:lastModifiedBy>Miguel Ángel Morales Maqueda</cp:lastModifiedBy>
  <cp:revision>54</cp:revision>
  <dcterms:created xsi:type="dcterms:W3CDTF">2020-02-18T14:59:17Z</dcterms:created>
  <dcterms:modified xsi:type="dcterms:W3CDTF">2020-02-19T21:59:48Z</dcterms:modified>
</cp:coreProperties>
</file>