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autoCompressPictures="0">
  <p:sldMasterIdLst>
    <p:sldMasterId id="2147483680"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6" r:id="rId23"/>
    <p:sldId id="278" r:id="rId24"/>
    <p:sldId id="279" r:id="rId25"/>
    <p:sldId id="280" r:id="rId26"/>
    <p:sldId id="281" r:id="rId27"/>
    <p:sldId id="282" r:id="rId28"/>
    <p:sldId id="283" r:id="rId29"/>
    <p:sldId id="284" r:id="rId30"/>
    <p:sldId id="285" r:id="rId31"/>
  </p:sldIdLst>
  <p:sldSz cx="9144000" cy="5715000" type="screen16x10"/>
  <p:notesSz cx="6808788" cy="994092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800">
          <p15:clr>
            <a:srgbClr val="000000"/>
          </p15:clr>
        </p15:guide>
        <p15:guide id="2" pos="2880">
          <p15:clr>
            <a:srgbClr val="000000"/>
          </p15:clr>
        </p15:guide>
      </p15:sldGuideLst>
    </p:ext>
    <p:ext uri="{2D200454-40CA-4A62-9FC3-DE9A4176ACB9}">
      <p15:notes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400">
          <p15:clr>
            <a:srgbClr val="A4A3A4"/>
          </p15:clr>
        </p15:guide>
        <p15:guide id="2" pos="1994">
          <p15:clr>
            <a:srgbClr val="A4A3A4"/>
          </p15:clr>
        </p15:guide>
        <p15:guide id="3" orient="horz" pos="2609">
          <p15:clr>
            <a:srgbClr val="A4A3A4"/>
          </p15:clr>
        </p15:guide>
        <p15:guide id="4" pos="19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443475E-2834-460F-97D1-2612EAE213A8}">
  <a:tblStyle styleId="{5443475E-2834-460F-97D1-2612EAE213A8}" styleName="Table_0">
    <a:wholeTbl>
      <a:tcTxStyle b="off" i="off">
        <a:font>
          <a:latin typeface="Calibri"/>
          <a:ea typeface="Calibri"/>
          <a:cs typeface="Calibri"/>
        </a:font>
        <a:srgbClr val="58595B"/>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AEDF0"/>
          </a:solidFill>
        </a:fill>
      </a:tcStyle>
    </a:wholeTbl>
    <a:band1H>
      <a:tcTxStyle/>
      <a:tcStyle>
        <a:tcBdr/>
        <a:fill>
          <a:solidFill>
            <a:srgbClr val="D1DAE0"/>
          </a:solidFill>
        </a:fill>
      </a:tcStyle>
    </a:band1H>
    <a:band2H>
      <a:tcTxStyle/>
      <a:tcStyle>
        <a:tcBdr/>
      </a:tcStyle>
    </a:band2H>
    <a:band1V>
      <a:tcTxStyle/>
      <a:tcStyle>
        <a:tcBdr/>
        <a:fill>
          <a:solidFill>
            <a:srgbClr val="D1DAE0"/>
          </a:solidFill>
        </a:fill>
      </a:tcStyle>
    </a:band1V>
    <a:band2V>
      <a:tcTxStyle/>
      <a:tcStyle>
        <a:tcBdr/>
      </a:tcStyle>
    </a:band2V>
    <a:lastCol>
      <a:tcTxStyle b="on" i="off">
        <a:font>
          <a:latin typeface="Calibri"/>
          <a:ea typeface="Calibri"/>
          <a:cs typeface="Calibri"/>
        </a:font>
        <a:srgbClr val="FFFFFF"/>
      </a:tcTxStyle>
      <a:tcStyle>
        <a:tcBdr/>
        <a:fill>
          <a:solidFill>
            <a:srgbClr val="628BA3"/>
          </a:solidFill>
        </a:fill>
      </a:tcStyle>
    </a:lastCol>
    <a:firstCol>
      <a:tcTxStyle b="on" i="off">
        <a:font>
          <a:latin typeface="Calibri"/>
          <a:ea typeface="Calibri"/>
          <a:cs typeface="Calibri"/>
        </a:font>
        <a:srgbClr val="FFFFFF"/>
      </a:tcTxStyle>
      <a:tcStyle>
        <a:tcBdr/>
        <a:fill>
          <a:solidFill>
            <a:srgbClr val="628BA3"/>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628BA3"/>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628BA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996" y="-78"/>
      </p:cViewPr>
      <p:guideLst>
        <p:guide orient="horz" pos="180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400"/>
        <p:guide orient="horz" pos="2609"/>
        <p:guide pos="1994"/>
        <p:guide pos="19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50475" cy="497046"/>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6737" y="0"/>
            <a:ext cx="2950475" cy="497046"/>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879" y="4721940"/>
            <a:ext cx="5447030" cy="4473416"/>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1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2154"/>
            <a:ext cx="2950475" cy="49704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6737" y="9442154"/>
            <a:ext cx="2950475" cy="49704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8272101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3: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3: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3a92f57b1_0_35: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3a92f57b1_0_35: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43" name="Google Shape;343;g73a92f57b1_0_35: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73a92f57b1_0_47: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73a92f57b1_0_47: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73a92f57b1_0_47: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7545cd45c9_0_568: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7545cd45c9_0_568: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 name="Google Shape;364;g7545cd45c9_0_568: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73a92f57b1_0_108: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73a92f57b1_0_108: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0" name="Google Shape;370;g73a92f57b1_0_108: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45cd45c9_0_563: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7545cd45c9_0_563: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g7545cd45c9_0_563: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73c550c424_0_0: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73c550c424_0_0: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g73c550c424_0_0: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545cd45c9_0_289: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545cd45c9_0_289: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7545cd45c9_0_289: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73c550c424_0_52: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73c550c424_0_52: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73c550c424_0_52: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7545cd45c9_0_274: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7545cd45c9_0_274: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2" name="Google Shape;442;g7545cd45c9_0_274: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73a92f57b1_0_146: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73a92f57b1_0_146: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73a92f57b1_0_146: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76d38178b4_0_4: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76d38178b4_0_4: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g76d38178b4_0_4: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76d38178b4_0_30: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76d38178b4_0_30: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g76d38178b4_0_30: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7545cd45c9_0_284: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7545cd45c9_0_284: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g7545cd45c9_0_284: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73a92f57b1_0_138: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73a92f57b1_0_138: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g73a92f57b1_0_138: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7545cd45c9_0_279: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7545cd45c9_0_279: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g7545cd45c9_0_279: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73a796334e_0_0:notes"/>
          <p:cNvSpPr txBox="1">
            <a:spLocks noGrp="1"/>
          </p:cNvSpPr>
          <p:nvPr>
            <p:ph type="body" idx="1"/>
          </p:nvPr>
        </p:nvSpPr>
        <p:spPr>
          <a:xfrm>
            <a:off x="680879" y="4721939"/>
            <a:ext cx="5447100" cy="447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Calibri"/>
              <a:buNone/>
            </a:pPr>
            <a:endParaRPr/>
          </a:p>
        </p:txBody>
      </p:sp>
      <p:sp>
        <p:nvSpPr>
          <p:cNvPr id="487" name="Google Shape;487;g73a796334e_0_0: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7545cd45c9_0_294: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7545cd45c9_0_294: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5" name="Google Shape;495;g7545cd45c9_0_294: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73c550c424_0_58: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00000"/>
                </a:solidFill>
              </a:rPr>
              <a:t>Our process improves these elements, creates metadata, adds a PID, links data to articles, advises on sensitive or specialist elements - resulting in a comprehensive data record</a:t>
            </a:r>
            <a:endParaRPr>
              <a:solidFill>
                <a:srgbClr val="000000"/>
              </a:solidFill>
            </a:endParaRPr>
          </a:p>
          <a:p>
            <a:pPr marL="0" lvl="0" indent="0" algn="l" rtl="0">
              <a:spcBef>
                <a:spcPts val="0"/>
              </a:spcBef>
              <a:spcAft>
                <a:spcPts val="0"/>
              </a:spcAft>
              <a:buNone/>
            </a:pPr>
            <a:endParaRPr/>
          </a:p>
        </p:txBody>
      </p:sp>
      <p:sp>
        <p:nvSpPr>
          <p:cNvPr id="500" name="Google Shape;500;g73c550c424_0_58:notes"/>
          <p:cNvSpPr>
            <a:spLocks noGrp="1" noRot="1" noChangeAspect="1"/>
          </p:cNvSpPr>
          <p:nvPr>
            <p:ph type="sldImg" idx="2"/>
          </p:nvPr>
        </p:nvSpPr>
        <p:spPr>
          <a:xfrm>
            <a:off x="422275" y="746125"/>
            <a:ext cx="5962650"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73c550c424_0_79: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g73c550c424_0_79:notes"/>
          <p:cNvSpPr txBox="1">
            <a:spLocks noGrp="1"/>
          </p:cNvSpPr>
          <p:nvPr>
            <p:ph type="body" idx="1"/>
          </p:nvPr>
        </p:nvSpPr>
        <p:spPr>
          <a:xfrm>
            <a:off x="680879" y="4721940"/>
            <a:ext cx="5447100" cy="447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a:solidFill>
                  <a:srgbClr val="000000"/>
                </a:solidFill>
              </a:rPr>
              <a:t>Other benefits include file preview and handling large data submissions, facilitating data citation</a:t>
            </a:r>
            <a:endParaRPr>
              <a:solidFill>
                <a:srgbClr val="000000"/>
              </a:solidFill>
            </a:endParaRPr>
          </a:p>
          <a:p>
            <a:pPr marL="0" lvl="0" indent="0" algn="l" rtl="0">
              <a:spcBef>
                <a:spcPts val="0"/>
              </a:spcBef>
              <a:spcAft>
                <a:spcPts val="0"/>
              </a:spcAft>
              <a:buNone/>
            </a:pPr>
            <a:endParaRPr/>
          </a:p>
        </p:txBody>
      </p:sp>
      <p:sp>
        <p:nvSpPr>
          <p:cNvPr id="524" name="Google Shape;524;g73c550c424_0_79:notes"/>
          <p:cNvSpPr txBox="1">
            <a:spLocks noGrp="1"/>
          </p:cNvSpPr>
          <p:nvPr>
            <p:ph type="sldNum" idx="12"/>
          </p:nvPr>
        </p:nvSpPr>
        <p:spPr>
          <a:xfrm>
            <a:off x="3856737" y="9442154"/>
            <a:ext cx="2950500" cy="4971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73c550c424_0_483: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73c550c424_0_483: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g73c550c424_0_483: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7545cd45c9_0_581: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7545cd45c9_0_581: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g7545cd45c9_0_581: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545cd45c9_0_10: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545cd45c9_0_10: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g7545cd45c9_0_10: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14:notes"/>
          <p:cNvSpPr txBox="1">
            <a:spLocks noGrp="1"/>
          </p:cNvSpPr>
          <p:nvPr>
            <p:ph type="body" idx="1"/>
          </p:nvPr>
        </p:nvSpPr>
        <p:spPr>
          <a:xfrm>
            <a:off x="680879" y="4721940"/>
            <a:ext cx="5447030" cy="4473416"/>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14: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4d13c498f_0_6: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4d13c498f_0_6: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g74d13c498f_0_6: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7545cd45c9_0_259: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7545cd45c9_0_259: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7545cd45c9_0_259: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73a92f57b1_0_0: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73a92f57b1_0_0: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g73a92f57b1_0_0: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73a92f57b1_0_12: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73a92f57b1_0_12: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73a92f57b1_0_12: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7545cd45c9_0_264:notes"/>
          <p:cNvSpPr>
            <a:spLocks noGrp="1" noRot="1" noChangeAspect="1"/>
          </p:cNvSpPr>
          <p:nvPr>
            <p:ph type="sldImg" idx="2"/>
          </p:nvPr>
        </p:nvSpPr>
        <p:spPr>
          <a:xfrm>
            <a:off x="422923" y="746125"/>
            <a:ext cx="5962800" cy="3727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7545cd45c9_0_264: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7545cd45c9_0_264: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73a92f57b1_0_58:notes"/>
          <p:cNvSpPr>
            <a:spLocks noGrp="1" noRot="1" noChangeAspect="1"/>
          </p:cNvSpPr>
          <p:nvPr>
            <p:ph type="sldImg" idx="2"/>
          </p:nvPr>
        </p:nvSpPr>
        <p:spPr>
          <a:xfrm>
            <a:off x="422275" y="746125"/>
            <a:ext cx="5964238" cy="37274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73a92f57b1_0_58:notes"/>
          <p:cNvSpPr txBox="1">
            <a:spLocks noGrp="1"/>
          </p:cNvSpPr>
          <p:nvPr>
            <p:ph type="body" idx="1"/>
          </p:nvPr>
        </p:nvSpPr>
        <p:spPr>
          <a:xfrm>
            <a:off x="680879" y="4721940"/>
            <a:ext cx="5447100" cy="4473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73a92f57b1_0_58:notes"/>
          <p:cNvSpPr txBox="1">
            <a:spLocks noGrp="1"/>
          </p:cNvSpPr>
          <p:nvPr>
            <p:ph type="sldNum" idx="12"/>
          </p:nvPr>
        </p:nvSpPr>
        <p:spPr>
          <a:xfrm>
            <a:off x="3856737" y="9442154"/>
            <a:ext cx="2950500" cy="4971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 Id="rId5" Type="http://schemas.openxmlformats.org/officeDocument/2006/relationships/image" Target="../media/image24.png"/><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15"/>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guide id="5" orient="horz" pos="333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 Page_9">
  <p:cSld name="Back Page_9">
    <p:bg>
      <p:bgPr>
        <a:solidFill>
          <a:schemeClr val="lt1"/>
        </a:solidFill>
        <a:effectLst/>
      </p:bgPr>
    </p:bg>
    <p:spTree>
      <p:nvGrpSpPr>
        <p:cNvPr id="1" name="Shape 105"/>
        <p:cNvGrpSpPr/>
        <p:nvPr/>
      </p:nvGrpSpPr>
      <p:grpSpPr>
        <a:xfrm>
          <a:off x="0" y="0"/>
          <a:ext cx="0" cy="0"/>
          <a:chOff x="0" y="0"/>
          <a:chExt cx="0" cy="0"/>
        </a:xfrm>
      </p:grpSpPr>
      <p:sp>
        <p:nvSpPr>
          <p:cNvPr id="106" name="Google Shape;106;p11"/>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07" name="Google Shape;107;p11"/>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08" name="Google Shape;108;p11"/>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109" name="Google Shape;109;p11"/>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110" name="Google Shape;110;p11"/>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111" name="Google Shape;111;p11"/>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112" name="Google Shape;112;p11"/>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113" name="Google Shape;113;p11"/>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114" name="Google Shape;114;p11"/>
          <p:cNvSpPr txBox="1"/>
          <p:nvPr/>
        </p:nvSpPr>
        <p:spPr>
          <a:xfrm>
            <a:off x="6314942" y="1435340"/>
            <a:ext cx="2371500" cy="10353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Alfred Nobel (1833–1896)</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Alfred Nobel was a Swedish chemist, engineer and inventor of dynamite. Dynamite made him very wealthy but partly in response to concerns about its negative uses, he decided to give the vast majority of his estate to establish the four Nobel Prizes with a fifth awarded in his memory, to people or organisations who promote peace around the world. </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pic>
        <p:nvPicPr>
          <p:cNvPr id="115" name="Google Shape;115;p11"/>
          <p:cNvPicPr preferRelativeResize="0"/>
          <p:nvPr/>
        </p:nvPicPr>
        <p:blipFill>
          <a:blip r:embed="rId3">
            <a:alphaModFix/>
          </a:blip>
          <a:stretch>
            <a:fillRect/>
          </a:stretch>
        </p:blipFill>
        <p:spPr>
          <a:xfrm>
            <a:off x="5589131" y="1499616"/>
            <a:ext cx="649224" cy="1682495"/>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 Page_10">
  <p:cSld name="Back Page_10">
    <p:bg>
      <p:bgPr>
        <a:solidFill>
          <a:schemeClr val="lt1"/>
        </a:solidFill>
        <a:effectLst/>
      </p:bgPr>
    </p:bg>
    <p:spTree>
      <p:nvGrpSpPr>
        <p:cNvPr id="1" name="Shape 116"/>
        <p:cNvGrpSpPr/>
        <p:nvPr/>
      </p:nvGrpSpPr>
      <p:grpSpPr>
        <a:xfrm>
          <a:off x="0" y="0"/>
          <a:ext cx="0" cy="0"/>
          <a:chOff x="0" y="0"/>
          <a:chExt cx="0" cy="0"/>
        </a:xfrm>
      </p:grpSpPr>
      <p:sp>
        <p:nvSpPr>
          <p:cNvPr id="117" name="Google Shape;117;p12"/>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18" name="Google Shape;118;p12"/>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19" name="Google Shape;119;p12"/>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120" name="Google Shape;120;p12"/>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121" name="Google Shape;121;p12"/>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122" name="Google Shape;122;p12"/>
          <p:cNvCxnSpPr/>
          <p:nvPr/>
        </p:nvCxnSpPr>
        <p:spPr>
          <a:xfrm>
            <a:off x="5582419" y="1413110"/>
            <a:ext cx="3104196" cy="0"/>
          </a:xfrm>
          <a:prstGeom prst="straightConnector1">
            <a:avLst/>
          </a:prstGeom>
          <a:noFill/>
          <a:ln w="9525" cap="flat" cmpd="sng">
            <a:solidFill>
              <a:srgbClr val="FFFFFF"/>
            </a:solidFill>
            <a:prstDash val="solid"/>
            <a:round/>
            <a:headEnd type="none" w="sm" len="sm"/>
            <a:tailEnd type="none" w="sm" len="sm"/>
          </a:ln>
        </p:spPr>
      </p:cxnSp>
      <p:sp>
        <p:nvSpPr>
          <p:cNvPr id="123" name="Google Shape;123;p12"/>
          <p:cNvSpPr txBox="1"/>
          <p:nvPr/>
        </p:nvSpPr>
        <p:spPr>
          <a:xfrm>
            <a:off x="5582419" y="1215132"/>
            <a:ext cx="1586273" cy="15388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124" name="Google Shape;124;p12"/>
          <p:cNvPicPr preferRelativeResize="0"/>
          <p:nvPr/>
        </p:nvPicPr>
        <p:blipFill>
          <a:blip r:embed="rId2">
            <a:alphaModFix/>
          </a:blip>
          <a:stretch>
            <a:fillRect/>
          </a:stretch>
        </p:blipFill>
        <p:spPr>
          <a:xfrm>
            <a:off x="5582419" y="1499616"/>
            <a:ext cx="649224" cy="1682496"/>
          </a:xfrm>
          <a:prstGeom prst="rect">
            <a:avLst/>
          </a:prstGeom>
          <a:noFill/>
          <a:ln>
            <a:noFill/>
          </a:ln>
        </p:spPr>
      </p:pic>
      <p:pic>
        <p:nvPicPr>
          <p:cNvPr id="125" name="Google Shape;125;p12"/>
          <p:cNvPicPr preferRelativeResize="0"/>
          <p:nvPr/>
        </p:nvPicPr>
        <p:blipFill rotWithShape="1">
          <a:blip r:embed="rId3">
            <a:alphaModFix/>
          </a:blip>
          <a:srcRect/>
          <a:stretch/>
        </p:blipFill>
        <p:spPr>
          <a:xfrm>
            <a:off x="5751214" y="5031375"/>
            <a:ext cx="2641717" cy="255000"/>
          </a:xfrm>
          <a:prstGeom prst="rect">
            <a:avLst/>
          </a:prstGeom>
          <a:noFill/>
          <a:ln>
            <a:noFill/>
          </a:ln>
        </p:spPr>
      </p:pic>
      <p:sp>
        <p:nvSpPr>
          <p:cNvPr id="126" name="Google Shape;126;p12"/>
          <p:cNvSpPr txBox="1"/>
          <p:nvPr/>
        </p:nvSpPr>
        <p:spPr>
          <a:xfrm>
            <a:off x="6314942" y="1435340"/>
            <a:ext cx="2371500" cy="12405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John Maynard Keynes (1883–1946)</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John Maynard Keynes was a British economist who revolutionised the theory and practice of macroeconomics, reformed economics and had a profound influence on economic policy. This illustration represents the Keynesian model which shows that in a monetary economy it is possible to have periods of high unemployment unless governments use active monetary and fiscal policy to stimulate aggregate demand.</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Cover Page_11">
  <p:cSld name="Cover Page_11">
    <p:spTree>
      <p:nvGrpSpPr>
        <p:cNvPr id="1" name="Shape 127"/>
        <p:cNvGrpSpPr/>
        <p:nvPr/>
      </p:nvGrpSpPr>
      <p:grpSpPr>
        <a:xfrm>
          <a:off x="0" y="0"/>
          <a:ext cx="0" cy="0"/>
          <a:chOff x="0" y="0"/>
          <a:chExt cx="0" cy="0"/>
        </a:xfrm>
      </p:grpSpPr>
      <p:pic>
        <p:nvPicPr>
          <p:cNvPr id="128" name="Google Shape;128;p13"/>
          <p:cNvPicPr preferRelativeResize="0"/>
          <p:nvPr/>
        </p:nvPicPr>
        <p:blipFill rotWithShape="1">
          <a:blip r:embed="rId2">
            <a:alphaModFix/>
          </a:blip>
          <a:srcRect/>
          <a:stretch/>
        </p:blipFill>
        <p:spPr>
          <a:xfrm>
            <a:off x="-18275" y="14756"/>
            <a:ext cx="9144021" cy="5700242"/>
          </a:xfrm>
          <a:prstGeom prst="rect">
            <a:avLst/>
          </a:prstGeom>
          <a:noFill/>
          <a:ln>
            <a:noFill/>
          </a:ln>
        </p:spPr>
      </p:pic>
      <p:pic>
        <p:nvPicPr>
          <p:cNvPr id="129" name="Google Shape;129;p13"/>
          <p:cNvPicPr preferRelativeResize="0"/>
          <p:nvPr/>
        </p:nvPicPr>
        <p:blipFill rotWithShape="1">
          <a:blip r:embed="rId3">
            <a:alphaModFix/>
          </a:blip>
          <a:srcRect/>
          <a:stretch/>
        </p:blipFill>
        <p:spPr>
          <a:xfrm>
            <a:off x="4050" y="0"/>
            <a:ext cx="9143773" cy="5714999"/>
          </a:xfrm>
          <a:prstGeom prst="rect">
            <a:avLst/>
          </a:prstGeom>
          <a:noFill/>
          <a:ln>
            <a:noFill/>
          </a:ln>
        </p:spPr>
      </p:pic>
      <p:sp>
        <p:nvSpPr>
          <p:cNvPr id="130" name="Google Shape;130;p13"/>
          <p:cNvSpPr txBox="1">
            <a:spLocks noGrp="1"/>
          </p:cNvSpPr>
          <p:nvPr>
            <p:ph type="title"/>
          </p:nvPr>
        </p:nvSpPr>
        <p:spPr>
          <a:xfrm>
            <a:off x="4728396" y="769938"/>
            <a:ext cx="3631500" cy="5406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2100"/>
              <a:buFont typeface="Calibri"/>
              <a:buNone/>
              <a:defRPr sz="2100" b="1">
                <a:solidFill>
                  <a:srgbClr val="486A7E"/>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31" name="Google Shape;131;p13"/>
          <p:cNvSpPr txBox="1">
            <a:spLocks noGrp="1"/>
          </p:cNvSpPr>
          <p:nvPr>
            <p:ph type="body" idx="1"/>
          </p:nvPr>
        </p:nvSpPr>
        <p:spPr>
          <a:xfrm>
            <a:off x="4728366" y="1478505"/>
            <a:ext cx="3631500" cy="525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sz="1800" b="0">
                <a:solidFill>
                  <a:schemeClr val="accent6"/>
                </a:solidFill>
                <a:latin typeface="Calibri"/>
                <a:ea typeface="Calibri"/>
                <a:cs typeface="Calibri"/>
                <a:sym typeface="Calibri"/>
              </a:defRPr>
            </a:lvl1pPr>
            <a:lvl2pPr marL="914400" lvl="1" indent="-228600" algn="l">
              <a:spcBef>
                <a:spcPts val="500"/>
              </a:spcBef>
              <a:spcAft>
                <a:spcPts val="0"/>
              </a:spcAft>
              <a:buSzPts val="1400"/>
              <a:buNone/>
              <a:defRPr sz="1400">
                <a:solidFill>
                  <a:schemeClr val="accent6"/>
                </a:solidFill>
                <a:latin typeface="Calibri"/>
                <a:ea typeface="Calibri"/>
                <a:cs typeface="Calibri"/>
                <a:sym typeface="Calibri"/>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32" name="Google Shape;132;p13"/>
          <p:cNvPicPr preferRelativeResize="0"/>
          <p:nvPr/>
        </p:nvPicPr>
        <p:blipFill rotWithShape="1">
          <a:blip r:embed="rId4">
            <a:alphaModFix/>
          </a:blip>
          <a:srcRect/>
          <a:stretch/>
        </p:blipFill>
        <p:spPr>
          <a:xfrm>
            <a:off x="496766" y="244702"/>
            <a:ext cx="2246450" cy="217873"/>
          </a:xfrm>
          <a:prstGeom prst="rect">
            <a:avLst/>
          </a:prstGeom>
          <a:noFill/>
          <a:ln>
            <a:noFill/>
          </a:ln>
        </p:spPr>
      </p:pic>
      <p:sp>
        <p:nvSpPr>
          <p:cNvPr id="133" name="Google Shape;133;p13"/>
          <p:cNvSpPr txBox="1">
            <a:spLocks noGrp="1"/>
          </p:cNvSpPr>
          <p:nvPr>
            <p:ph type="body" idx="2"/>
          </p:nvPr>
        </p:nvSpPr>
        <p:spPr>
          <a:xfrm rot="5400000">
            <a:off x="-1796141" y="2587193"/>
            <a:ext cx="4137300" cy="306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000"/>
              <a:buNone/>
              <a:defRPr sz="1000" b="0"/>
            </a:lvl1pPr>
            <a:lvl2pPr marL="914400" lvl="1" indent="-228600" algn="l">
              <a:spcBef>
                <a:spcPts val="500"/>
              </a:spcBef>
              <a:spcAft>
                <a:spcPts val="0"/>
              </a:spcAft>
              <a:buSzPts val="1000"/>
              <a:buNone/>
              <a:defRPr sz="1000"/>
            </a:lvl2pPr>
            <a:lvl3pPr marL="1371600" lvl="2" indent="-292100" algn="l">
              <a:spcBef>
                <a:spcPts val="500"/>
              </a:spcBef>
              <a:spcAft>
                <a:spcPts val="0"/>
              </a:spcAft>
              <a:buSzPts val="1000"/>
              <a:buChar char="•"/>
              <a:defRPr sz="1000"/>
            </a:lvl3pPr>
            <a:lvl4pPr marL="1828800" lvl="3" indent="-292100" algn="l">
              <a:spcBef>
                <a:spcPts val="500"/>
              </a:spcBef>
              <a:spcAft>
                <a:spcPts val="0"/>
              </a:spcAft>
              <a:buSzPts val="1000"/>
              <a:buChar char="•"/>
              <a:defRPr sz="1000"/>
            </a:lvl4pPr>
            <a:lvl5pPr marL="2286000" lvl="4" indent="-292100" algn="l">
              <a:spcBef>
                <a:spcPts val="500"/>
              </a:spcBef>
              <a:spcAft>
                <a:spcPts val="0"/>
              </a:spcAft>
              <a:buSzPts val="1000"/>
              <a:buChar char="─"/>
              <a:defRPr sz="1000"/>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34" name="Google Shape;134;p13"/>
          <p:cNvPicPr preferRelativeResize="0"/>
          <p:nvPr/>
        </p:nvPicPr>
        <p:blipFill rotWithShape="1">
          <a:blip r:embed="rId5">
            <a:alphaModFix/>
          </a:blip>
          <a:srcRect/>
          <a:stretch/>
        </p:blipFill>
        <p:spPr>
          <a:xfrm>
            <a:off x="6677582" y="4856497"/>
            <a:ext cx="1805940" cy="482600"/>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guide id="5" orient="horz" pos="33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ack Page_11">
  <p:cSld name="Back Page_11">
    <p:bg>
      <p:bgPr>
        <a:solidFill>
          <a:schemeClr val="lt1"/>
        </a:solidFill>
        <a:effectLst/>
      </p:bgPr>
    </p:bg>
    <p:spTree>
      <p:nvGrpSpPr>
        <p:cNvPr id="1" name="Shape 135"/>
        <p:cNvGrpSpPr/>
        <p:nvPr/>
      </p:nvGrpSpPr>
      <p:grpSpPr>
        <a:xfrm>
          <a:off x="0" y="0"/>
          <a:ext cx="0" cy="0"/>
          <a:chOff x="0" y="0"/>
          <a:chExt cx="0" cy="0"/>
        </a:xfrm>
      </p:grpSpPr>
      <p:sp>
        <p:nvSpPr>
          <p:cNvPr id="136" name="Google Shape;136;p14"/>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37" name="Google Shape;137;p14"/>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138" name="Google Shape;138;p14"/>
          <p:cNvSpPr/>
          <p:nvPr/>
        </p:nvSpPr>
        <p:spPr>
          <a:xfrm>
            <a:off x="762000" y="5322772"/>
            <a:ext cx="1929600" cy="128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[Title for presentation / Date to go here]</a:t>
            </a:r>
            <a:endParaRPr sz="1300"/>
          </a:p>
        </p:txBody>
      </p:sp>
      <p:pic>
        <p:nvPicPr>
          <p:cNvPr id="139" name="Google Shape;139;p14"/>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140" name="Google Shape;140;p14"/>
          <p:cNvSpPr txBox="1"/>
          <p:nvPr/>
        </p:nvSpPr>
        <p:spPr>
          <a:xfrm>
            <a:off x="2495834" y="997590"/>
            <a:ext cx="2391000" cy="2218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00" b="1">
                <a:solidFill>
                  <a:srgbClr val="FFFFFF"/>
                </a:solidFill>
                <a:latin typeface="Calibri"/>
                <a:ea typeface="Calibri"/>
                <a:cs typeface="Calibri"/>
                <a:sym typeface="Calibri"/>
              </a:rPr>
              <a:t>Robots as virtual diving buddies</a:t>
            </a:r>
            <a:endParaRPr sz="1300"/>
          </a:p>
          <a:p>
            <a:pPr marL="0" marR="0" lvl="0" indent="0" algn="l" rtl="0">
              <a:spcBef>
                <a:spcPts val="500"/>
              </a:spcBef>
              <a:spcAft>
                <a:spcPts val="0"/>
              </a:spcAft>
              <a:buNone/>
            </a:pPr>
            <a:r>
              <a:rPr lang="en-US" sz="1000">
                <a:solidFill>
                  <a:srgbClr val="FFFFFF"/>
                </a:solidFill>
                <a:latin typeface="Calibri"/>
                <a:ea typeface="Calibri"/>
                <a:cs typeface="Calibri"/>
                <a:sym typeface="Calibri"/>
              </a:rPr>
              <a:t>OceanOne is a bimanual underwater humanoid robot that has been developed by Oussama Khatib and his team at Stanford University, With guidance from a team of deep sea archaeologists the robot explored the wreck of La Lune, the flagship of King Louis XIV that sank in 1664, and skilfully recovered a small vase and returned it to the ship deck safely. Based on the success of this maiden voyage, the hope is that the robot will one day take on highly skilled underwater tasks too dangerous for human divers and open up a whole new realm of ocean exploration.</a:t>
            </a:r>
            <a:endParaRPr sz="1300"/>
          </a:p>
        </p:txBody>
      </p:sp>
      <p:cxnSp>
        <p:nvCxnSpPr>
          <p:cNvPr id="141" name="Google Shape;141;p14"/>
          <p:cNvCxnSpPr/>
          <p:nvPr/>
        </p:nvCxnSpPr>
        <p:spPr>
          <a:xfrm>
            <a:off x="750277" y="899820"/>
            <a:ext cx="4118700" cy="0"/>
          </a:xfrm>
          <a:prstGeom prst="straightConnector1">
            <a:avLst/>
          </a:prstGeom>
          <a:noFill/>
          <a:ln w="9525" cap="flat" cmpd="sng">
            <a:solidFill>
              <a:srgbClr val="FFFFFF"/>
            </a:solidFill>
            <a:prstDash val="solid"/>
            <a:round/>
            <a:headEnd type="none" w="sm" len="sm"/>
            <a:tailEnd type="none" w="sm" len="sm"/>
          </a:ln>
        </p:spPr>
      </p:cxnSp>
      <p:sp>
        <p:nvSpPr>
          <p:cNvPr id="142" name="Google Shape;142;p14"/>
          <p:cNvSpPr txBox="1"/>
          <p:nvPr/>
        </p:nvSpPr>
        <p:spPr>
          <a:xfrm>
            <a:off x="750277" y="589540"/>
            <a:ext cx="2372700" cy="230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FFFFFF"/>
                </a:solidFill>
                <a:latin typeface="Calibri"/>
                <a:ea typeface="Calibri"/>
                <a:cs typeface="Calibri"/>
                <a:sym typeface="Calibri"/>
              </a:rPr>
              <a:t>The story behind the image</a:t>
            </a:r>
            <a:endParaRPr sz="1300"/>
          </a:p>
        </p:txBody>
      </p:sp>
      <p:sp>
        <p:nvSpPr>
          <p:cNvPr id="143" name="Google Shape;143;p14"/>
          <p:cNvSpPr txBox="1"/>
          <p:nvPr/>
        </p:nvSpPr>
        <p:spPr>
          <a:xfrm>
            <a:off x="750277" y="2007934"/>
            <a:ext cx="1598400" cy="1410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000">
                <a:solidFill>
                  <a:srgbClr val="FFFFFF"/>
                </a:solidFill>
                <a:latin typeface="Calibri"/>
                <a:ea typeface="Calibri"/>
                <a:cs typeface="Calibri"/>
                <a:sym typeface="Calibri"/>
              </a:rPr>
              <a:t>©Osada/Seguin/DRASSM</a:t>
            </a:r>
            <a:endParaRPr sz="1300"/>
          </a:p>
        </p:txBody>
      </p:sp>
      <p:pic>
        <p:nvPicPr>
          <p:cNvPr id="144" name="Google Shape;144;p14"/>
          <p:cNvPicPr preferRelativeResize="0"/>
          <p:nvPr/>
        </p:nvPicPr>
        <p:blipFill rotWithShape="1">
          <a:blip r:embed="rId3">
            <a:alphaModFix/>
          </a:blip>
          <a:srcRect t="5642" b="5633"/>
          <a:stretch/>
        </p:blipFill>
        <p:spPr>
          <a:xfrm flipH="1">
            <a:off x="750275" y="1038818"/>
            <a:ext cx="1591941" cy="942041"/>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ver Page_12">
  <p:cSld name="Cover Page_12">
    <p:spTree>
      <p:nvGrpSpPr>
        <p:cNvPr id="1" name="Shape 145"/>
        <p:cNvGrpSpPr/>
        <p:nvPr/>
      </p:nvGrpSpPr>
      <p:grpSpPr>
        <a:xfrm>
          <a:off x="0" y="0"/>
          <a:ext cx="0" cy="0"/>
          <a:chOff x="0" y="0"/>
          <a:chExt cx="0" cy="0"/>
        </a:xfrm>
      </p:grpSpPr>
      <p:pic>
        <p:nvPicPr>
          <p:cNvPr id="146" name="Google Shape;146;p15"/>
          <p:cNvPicPr preferRelativeResize="0"/>
          <p:nvPr/>
        </p:nvPicPr>
        <p:blipFill rotWithShape="1">
          <a:blip r:embed="rId2">
            <a:alphaModFix/>
          </a:blip>
          <a:srcRect b="12648"/>
          <a:stretch/>
        </p:blipFill>
        <p:spPr>
          <a:xfrm>
            <a:off x="222750" y="1049"/>
            <a:ext cx="8921251" cy="5527750"/>
          </a:xfrm>
          <a:prstGeom prst="rect">
            <a:avLst/>
          </a:prstGeom>
          <a:noFill/>
          <a:ln>
            <a:noFill/>
          </a:ln>
        </p:spPr>
      </p:pic>
      <p:pic>
        <p:nvPicPr>
          <p:cNvPr id="147" name="Google Shape;147;p15"/>
          <p:cNvPicPr preferRelativeResize="0"/>
          <p:nvPr/>
        </p:nvPicPr>
        <p:blipFill rotWithShape="1">
          <a:blip r:embed="rId3">
            <a:alphaModFix/>
          </a:blip>
          <a:srcRect/>
          <a:stretch/>
        </p:blipFill>
        <p:spPr>
          <a:xfrm>
            <a:off x="4050" y="0"/>
            <a:ext cx="9144001" cy="5714999"/>
          </a:xfrm>
          <a:prstGeom prst="rect">
            <a:avLst/>
          </a:prstGeom>
          <a:noFill/>
          <a:ln>
            <a:noFill/>
          </a:ln>
        </p:spPr>
      </p:pic>
      <p:sp>
        <p:nvSpPr>
          <p:cNvPr id="148" name="Google Shape;148;p15"/>
          <p:cNvSpPr txBox="1">
            <a:spLocks noGrp="1"/>
          </p:cNvSpPr>
          <p:nvPr>
            <p:ph type="title"/>
          </p:nvPr>
        </p:nvSpPr>
        <p:spPr>
          <a:xfrm>
            <a:off x="4728396" y="774235"/>
            <a:ext cx="3631500" cy="5406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2100"/>
              <a:buFont typeface="Calibri"/>
              <a:buNone/>
              <a:defRPr sz="2100" b="1">
                <a:solidFill>
                  <a:srgbClr val="486A7E"/>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49" name="Google Shape;149;p15"/>
          <p:cNvSpPr txBox="1">
            <a:spLocks noGrp="1"/>
          </p:cNvSpPr>
          <p:nvPr>
            <p:ph type="body" idx="1"/>
          </p:nvPr>
        </p:nvSpPr>
        <p:spPr>
          <a:xfrm>
            <a:off x="4728366" y="1479256"/>
            <a:ext cx="3631500" cy="525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sz="1800" b="0">
                <a:solidFill>
                  <a:schemeClr val="accent3"/>
                </a:solidFill>
                <a:latin typeface="Calibri"/>
                <a:ea typeface="Calibri"/>
                <a:cs typeface="Calibri"/>
                <a:sym typeface="Calibri"/>
              </a:defRPr>
            </a:lvl1pPr>
            <a:lvl2pPr marL="914400" lvl="1" indent="-228600" algn="l">
              <a:spcBef>
                <a:spcPts val="500"/>
              </a:spcBef>
              <a:spcAft>
                <a:spcPts val="0"/>
              </a:spcAft>
              <a:buSzPts val="1400"/>
              <a:buNone/>
              <a:defRPr sz="1400">
                <a:solidFill>
                  <a:schemeClr val="accent3"/>
                </a:solidFill>
                <a:latin typeface="Calibri"/>
                <a:ea typeface="Calibri"/>
                <a:cs typeface="Calibri"/>
                <a:sym typeface="Calibri"/>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50" name="Google Shape;150;p15"/>
          <p:cNvPicPr preferRelativeResize="0"/>
          <p:nvPr/>
        </p:nvPicPr>
        <p:blipFill rotWithShape="1">
          <a:blip r:embed="rId4">
            <a:alphaModFix/>
          </a:blip>
          <a:srcRect/>
          <a:stretch/>
        </p:blipFill>
        <p:spPr>
          <a:xfrm>
            <a:off x="6675120" y="4846320"/>
            <a:ext cx="2190741" cy="300258"/>
          </a:xfrm>
          <a:prstGeom prst="rect">
            <a:avLst/>
          </a:prstGeom>
          <a:noFill/>
          <a:ln>
            <a:noFill/>
          </a:ln>
        </p:spPr>
      </p:pic>
      <p:pic>
        <p:nvPicPr>
          <p:cNvPr id="151" name="Google Shape;151;p15"/>
          <p:cNvPicPr preferRelativeResize="0"/>
          <p:nvPr/>
        </p:nvPicPr>
        <p:blipFill rotWithShape="1">
          <a:blip r:embed="rId5">
            <a:alphaModFix/>
          </a:blip>
          <a:srcRect/>
          <a:stretch/>
        </p:blipFill>
        <p:spPr>
          <a:xfrm>
            <a:off x="496766" y="244702"/>
            <a:ext cx="2246450" cy="217873"/>
          </a:xfrm>
          <a:prstGeom prst="rect">
            <a:avLst/>
          </a:prstGeom>
          <a:noFill/>
          <a:ln>
            <a:noFill/>
          </a:ln>
        </p:spPr>
      </p:pic>
      <p:sp>
        <p:nvSpPr>
          <p:cNvPr id="152" name="Google Shape;152;p15"/>
          <p:cNvSpPr txBox="1">
            <a:spLocks noGrp="1"/>
          </p:cNvSpPr>
          <p:nvPr>
            <p:ph type="body" idx="2"/>
          </p:nvPr>
        </p:nvSpPr>
        <p:spPr>
          <a:xfrm rot="5400000">
            <a:off x="-1796141" y="2587193"/>
            <a:ext cx="4137300" cy="306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000"/>
              <a:buNone/>
              <a:defRPr sz="1000" b="0"/>
            </a:lvl1pPr>
            <a:lvl2pPr marL="914400" lvl="1" indent="-228600" algn="l">
              <a:spcBef>
                <a:spcPts val="500"/>
              </a:spcBef>
              <a:spcAft>
                <a:spcPts val="0"/>
              </a:spcAft>
              <a:buSzPts val="1000"/>
              <a:buNone/>
              <a:defRPr sz="1000"/>
            </a:lvl2pPr>
            <a:lvl3pPr marL="1371600" lvl="2" indent="-292100" algn="l">
              <a:spcBef>
                <a:spcPts val="500"/>
              </a:spcBef>
              <a:spcAft>
                <a:spcPts val="0"/>
              </a:spcAft>
              <a:buSzPts val="1000"/>
              <a:buChar char="•"/>
              <a:defRPr sz="1000"/>
            </a:lvl3pPr>
            <a:lvl4pPr marL="1828800" lvl="3" indent="-292100" algn="l">
              <a:spcBef>
                <a:spcPts val="500"/>
              </a:spcBef>
              <a:spcAft>
                <a:spcPts val="0"/>
              </a:spcAft>
              <a:buSzPts val="1000"/>
              <a:buChar char="•"/>
              <a:defRPr sz="1000"/>
            </a:lvl4pPr>
            <a:lvl5pPr marL="2286000" lvl="4" indent="-292100" algn="l">
              <a:spcBef>
                <a:spcPts val="500"/>
              </a:spcBef>
              <a:spcAft>
                <a:spcPts val="0"/>
              </a:spcAft>
              <a:buSzPts val="1000"/>
              <a:buChar char="─"/>
              <a:defRPr sz="1000"/>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ack Page_12">
  <p:cSld name="Back Page_12">
    <p:bg>
      <p:bgPr>
        <a:solidFill>
          <a:schemeClr val="lt1"/>
        </a:solidFill>
        <a:effectLst/>
      </p:bgPr>
    </p:bg>
    <p:spTree>
      <p:nvGrpSpPr>
        <p:cNvPr id="1" name="Shape 153"/>
        <p:cNvGrpSpPr/>
        <p:nvPr/>
      </p:nvGrpSpPr>
      <p:grpSpPr>
        <a:xfrm>
          <a:off x="0" y="0"/>
          <a:ext cx="0" cy="0"/>
          <a:chOff x="0" y="0"/>
          <a:chExt cx="0" cy="0"/>
        </a:xfrm>
      </p:grpSpPr>
      <p:sp>
        <p:nvSpPr>
          <p:cNvPr id="154" name="Google Shape;154;p16"/>
          <p:cNvSpPr/>
          <p:nvPr/>
        </p:nvSpPr>
        <p:spPr>
          <a:xfrm>
            <a:off x="493477" y="0"/>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55" name="Google Shape;155;p16"/>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pic>
        <p:nvPicPr>
          <p:cNvPr id="156" name="Google Shape;156;p16"/>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157" name="Google Shape;157;p16"/>
          <p:cNvSpPr/>
          <p:nvPr/>
        </p:nvSpPr>
        <p:spPr>
          <a:xfrm>
            <a:off x="762000" y="5322772"/>
            <a:ext cx="1929600" cy="128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[Title for presentation / Date to go here]</a:t>
            </a:r>
            <a:endParaRPr sz="1300"/>
          </a:p>
        </p:txBody>
      </p:sp>
      <p:sp>
        <p:nvSpPr>
          <p:cNvPr id="158" name="Google Shape;158;p16"/>
          <p:cNvSpPr txBox="1"/>
          <p:nvPr/>
        </p:nvSpPr>
        <p:spPr>
          <a:xfrm>
            <a:off x="2495834" y="997590"/>
            <a:ext cx="2391000" cy="1936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00" b="1">
                <a:solidFill>
                  <a:srgbClr val="FFFFFF"/>
                </a:solidFill>
                <a:latin typeface="Calibri"/>
                <a:ea typeface="Calibri"/>
                <a:cs typeface="Calibri"/>
                <a:sym typeface="Calibri"/>
              </a:rPr>
              <a:t>How chameleons change colour</a:t>
            </a:r>
            <a:endParaRPr sz="1300"/>
          </a:p>
          <a:p>
            <a:pPr marL="0" marR="0" lvl="0" indent="0" algn="l" rtl="0">
              <a:spcBef>
                <a:spcPts val="500"/>
              </a:spcBef>
              <a:spcAft>
                <a:spcPts val="0"/>
              </a:spcAft>
              <a:buNone/>
            </a:pPr>
            <a:r>
              <a:rPr lang="en-US" sz="1000">
                <a:solidFill>
                  <a:srgbClr val="FFFFFF"/>
                </a:solidFill>
                <a:latin typeface="Calibri"/>
                <a:ea typeface="Calibri"/>
                <a:cs typeface="Calibri"/>
                <a:sym typeface="Calibri"/>
              </a:rPr>
              <a:t>Chameleons are well know for their potential to change colour but recent research on panther chameleons is the first to find two layers of crystal containing cells, each with a potentially different purpose. Researchers from the University of Geneva have speculated that the deeper crystal containing cells may help with the regulation of temperature, whilst the more superficial layer of colour changing cells could be responsible for camouflage or mating displays.</a:t>
            </a:r>
            <a:endParaRPr sz="1300"/>
          </a:p>
        </p:txBody>
      </p:sp>
      <p:cxnSp>
        <p:nvCxnSpPr>
          <p:cNvPr id="159" name="Google Shape;159;p16"/>
          <p:cNvCxnSpPr/>
          <p:nvPr/>
        </p:nvCxnSpPr>
        <p:spPr>
          <a:xfrm>
            <a:off x="750277" y="899820"/>
            <a:ext cx="4118700" cy="0"/>
          </a:xfrm>
          <a:prstGeom prst="straightConnector1">
            <a:avLst/>
          </a:prstGeom>
          <a:noFill/>
          <a:ln w="9525" cap="flat" cmpd="sng">
            <a:solidFill>
              <a:srgbClr val="FFFFFF"/>
            </a:solidFill>
            <a:prstDash val="solid"/>
            <a:round/>
            <a:headEnd type="none" w="sm" len="sm"/>
            <a:tailEnd type="none" w="sm" len="sm"/>
          </a:ln>
        </p:spPr>
      </p:cxnSp>
      <p:sp>
        <p:nvSpPr>
          <p:cNvPr id="160" name="Google Shape;160;p16"/>
          <p:cNvSpPr txBox="1"/>
          <p:nvPr/>
        </p:nvSpPr>
        <p:spPr>
          <a:xfrm>
            <a:off x="750277" y="589540"/>
            <a:ext cx="2372700" cy="230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FFFFFF"/>
                </a:solidFill>
                <a:latin typeface="Calibri"/>
                <a:ea typeface="Calibri"/>
                <a:cs typeface="Calibri"/>
                <a:sym typeface="Calibri"/>
              </a:rPr>
              <a:t>The story behind the image</a:t>
            </a:r>
            <a:endParaRPr sz="1300"/>
          </a:p>
        </p:txBody>
      </p:sp>
      <p:pic>
        <p:nvPicPr>
          <p:cNvPr id="161" name="Google Shape;161;p16"/>
          <p:cNvPicPr preferRelativeResize="0"/>
          <p:nvPr/>
        </p:nvPicPr>
        <p:blipFill>
          <a:blip r:embed="rId3">
            <a:alphaModFix/>
          </a:blip>
          <a:stretch>
            <a:fillRect/>
          </a:stretch>
        </p:blipFill>
        <p:spPr>
          <a:xfrm>
            <a:off x="750277" y="1042416"/>
            <a:ext cx="1591056" cy="941832"/>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ver Page_13">
  <p:cSld name="Cover Page_13">
    <p:spTree>
      <p:nvGrpSpPr>
        <p:cNvPr id="1" name="Shape 162"/>
        <p:cNvGrpSpPr/>
        <p:nvPr/>
      </p:nvGrpSpPr>
      <p:grpSpPr>
        <a:xfrm>
          <a:off x="0" y="0"/>
          <a:ext cx="0" cy="0"/>
          <a:chOff x="0" y="0"/>
          <a:chExt cx="0" cy="0"/>
        </a:xfrm>
      </p:grpSpPr>
      <p:pic>
        <p:nvPicPr>
          <p:cNvPr id="163" name="Google Shape;163;p17"/>
          <p:cNvPicPr preferRelativeResize="0"/>
          <p:nvPr/>
        </p:nvPicPr>
        <p:blipFill rotWithShape="1">
          <a:blip r:embed="rId2">
            <a:alphaModFix/>
          </a:blip>
          <a:srcRect b="-1347"/>
          <a:stretch/>
        </p:blipFill>
        <p:spPr>
          <a:xfrm>
            <a:off x="0" y="102400"/>
            <a:ext cx="9144000" cy="5612600"/>
          </a:xfrm>
          <a:prstGeom prst="rect">
            <a:avLst/>
          </a:prstGeom>
          <a:noFill/>
          <a:ln>
            <a:noFill/>
          </a:ln>
        </p:spPr>
      </p:pic>
      <p:pic>
        <p:nvPicPr>
          <p:cNvPr id="164" name="Google Shape;164;p17"/>
          <p:cNvPicPr preferRelativeResize="0"/>
          <p:nvPr/>
        </p:nvPicPr>
        <p:blipFill rotWithShape="1">
          <a:blip r:embed="rId3">
            <a:alphaModFix/>
          </a:blip>
          <a:srcRect/>
          <a:stretch/>
        </p:blipFill>
        <p:spPr>
          <a:xfrm>
            <a:off x="4049" y="0"/>
            <a:ext cx="9144001" cy="5714999"/>
          </a:xfrm>
          <a:prstGeom prst="rect">
            <a:avLst/>
          </a:prstGeom>
          <a:noFill/>
          <a:ln>
            <a:noFill/>
          </a:ln>
        </p:spPr>
      </p:pic>
      <p:sp>
        <p:nvSpPr>
          <p:cNvPr id="165" name="Google Shape;165;p17"/>
          <p:cNvSpPr txBox="1">
            <a:spLocks noGrp="1"/>
          </p:cNvSpPr>
          <p:nvPr>
            <p:ph type="title"/>
          </p:nvPr>
        </p:nvSpPr>
        <p:spPr>
          <a:xfrm>
            <a:off x="4728396" y="774235"/>
            <a:ext cx="3631500" cy="5406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2100"/>
              <a:buFont typeface="Calibri"/>
              <a:buNone/>
              <a:defRPr sz="2100" b="1">
                <a:solidFill>
                  <a:srgbClr val="486A7E"/>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66" name="Google Shape;166;p17"/>
          <p:cNvSpPr txBox="1">
            <a:spLocks noGrp="1"/>
          </p:cNvSpPr>
          <p:nvPr>
            <p:ph type="body" idx="1"/>
          </p:nvPr>
        </p:nvSpPr>
        <p:spPr>
          <a:xfrm>
            <a:off x="4728366" y="1476505"/>
            <a:ext cx="3631500" cy="525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sz="1800" b="0">
                <a:solidFill>
                  <a:srgbClr val="44B2C8"/>
                </a:solidFill>
                <a:latin typeface="Calibri"/>
                <a:ea typeface="Calibri"/>
                <a:cs typeface="Calibri"/>
                <a:sym typeface="Calibri"/>
              </a:defRPr>
            </a:lvl1pPr>
            <a:lvl2pPr marL="914400" lvl="1" indent="-228600" algn="l">
              <a:spcBef>
                <a:spcPts val="500"/>
              </a:spcBef>
              <a:spcAft>
                <a:spcPts val="0"/>
              </a:spcAft>
              <a:buSzPts val="1400"/>
              <a:buNone/>
              <a:defRPr sz="1400">
                <a:solidFill>
                  <a:srgbClr val="44B2C8"/>
                </a:solidFill>
                <a:latin typeface="Calibri"/>
                <a:ea typeface="Calibri"/>
                <a:cs typeface="Calibri"/>
                <a:sym typeface="Calibri"/>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67" name="Google Shape;167;p17"/>
          <p:cNvPicPr preferRelativeResize="0"/>
          <p:nvPr/>
        </p:nvPicPr>
        <p:blipFill rotWithShape="1">
          <a:blip r:embed="rId4">
            <a:alphaModFix/>
          </a:blip>
          <a:srcRect/>
          <a:stretch/>
        </p:blipFill>
        <p:spPr>
          <a:xfrm>
            <a:off x="496766" y="244702"/>
            <a:ext cx="2246450" cy="217873"/>
          </a:xfrm>
          <a:prstGeom prst="rect">
            <a:avLst/>
          </a:prstGeom>
          <a:noFill/>
          <a:ln>
            <a:noFill/>
          </a:ln>
        </p:spPr>
      </p:pic>
      <p:sp>
        <p:nvSpPr>
          <p:cNvPr id="168" name="Google Shape;168;p17"/>
          <p:cNvSpPr txBox="1">
            <a:spLocks noGrp="1"/>
          </p:cNvSpPr>
          <p:nvPr>
            <p:ph type="body" idx="2"/>
          </p:nvPr>
        </p:nvSpPr>
        <p:spPr>
          <a:xfrm rot="5400000">
            <a:off x="-1796141" y="2587193"/>
            <a:ext cx="4137300" cy="306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000"/>
              <a:buNone/>
              <a:defRPr sz="1000" b="0"/>
            </a:lvl1pPr>
            <a:lvl2pPr marL="914400" lvl="1" indent="-228600" algn="l">
              <a:spcBef>
                <a:spcPts val="500"/>
              </a:spcBef>
              <a:spcAft>
                <a:spcPts val="0"/>
              </a:spcAft>
              <a:buSzPts val="1000"/>
              <a:buNone/>
              <a:defRPr sz="1000"/>
            </a:lvl2pPr>
            <a:lvl3pPr marL="1371600" lvl="2" indent="-292100" algn="l">
              <a:spcBef>
                <a:spcPts val="500"/>
              </a:spcBef>
              <a:spcAft>
                <a:spcPts val="0"/>
              </a:spcAft>
              <a:buSzPts val="1000"/>
              <a:buChar char="•"/>
              <a:defRPr sz="1000"/>
            </a:lvl3pPr>
            <a:lvl4pPr marL="1828800" lvl="3" indent="-292100" algn="l">
              <a:spcBef>
                <a:spcPts val="500"/>
              </a:spcBef>
              <a:spcAft>
                <a:spcPts val="0"/>
              </a:spcAft>
              <a:buSzPts val="1000"/>
              <a:buChar char="•"/>
              <a:defRPr sz="1000"/>
            </a:lvl4pPr>
            <a:lvl5pPr marL="2286000" lvl="4" indent="-292100" algn="l">
              <a:spcBef>
                <a:spcPts val="500"/>
              </a:spcBef>
              <a:spcAft>
                <a:spcPts val="0"/>
              </a:spcAft>
              <a:buSzPts val="1000"/>
              <a:buChar char="─"/>
              <a:defRPr sz="1000"/>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69" name="Google Shape;169;p17"/>
          <p:cNvPicPr preferRelativeResize="0"/>
          <p:nvPr/>
        </p:nvPicPr>
        <p:blipFill rotWithShape="1">
          <a:blip r:embed="rId5">
            <a:alphaModFix/>
          </a:blip>
          <a:srcRect/>
          <a:stretch/>
        </p:blipFill>
        <p:spPr>
          <a:xfrm>
            <a:off x="6907237" y="4813956"/>
            <a:ext cx="1598612" cy="619063"/>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guide id="5" orient="horz" pos="33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 Page_13">
  <p:cSld name="Back Page_13">
    <p:bg>
      <p:bgPr>
        <a:solidFill>
          <a:schemeClr val="lt1"/>
        </a:solidFill>
        <a:effectLst/>
      </p:bgPr>
    </p:bg>
    <p:spTree>
      <p:nvGrpSpPr>
        <p:cNvPr id="1" name="Shape 170"/>
        <p:cNvGrpSpPr/>
        <p:nvPr/>
      </p:nvGrpSpPr>
      <p:grpSpPr>
        <a:xfrm>
          <a:off x="0" y="0"/>
          <a:ext cx="0" cy="0"/>
          <a:chOff x="0" y="0"/>
          <a:chExt cx="0" cy="0"/>
        </a:xfrm>
      </p:grpSpPr>
      <p:sp>
        <p:nvSpPr>
          <p:cNvPr id="171" name="Google Shape;171;p18"/>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72" name="Google Shape;172;p18"/>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173" name="Google Shape;173;p18"/>
          <p:cNvSpPr/>
          <p:nvPr/>
        </p:nvSpPr>
        <p:spPr>
          <a:xfrm>
            <a:off x="762000" y="5322772"/>
            <a:ext cx="1929600" cy="128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[Title for presentation / Date to go here]</a:t>
            </a:r>
            <a:endParaRPr sz="1300"/>
          </a:p>
        </p:txBody>
      </p:sp>
      <p:pic>
        <p:nvPicPr>
          <p:cNvPr id="174" name="Google Shape;174;p18"/>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175" name="Google Shape;175;p18"/>
          <p:cNvSpPr txBox="1"/>
          <p:nvPr/>
        </p:nvSpPr>
        <p:spPr>
          <a:xfrm>
            <a:off x="2495834" y="997590"/>
            <a:ext cx="2391000" cy="2397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00" b="1">
                <a:solidFill>
                  <a:srgbClr val="FFFFFF"/>
                </a:solidFill>
                <a:latin typeface="Calibri"/>
                <a:ea typeface="Calibri"/>
                <a:cs typeface="Calibri"/>
                <a:sym typeface="Calibri"/>
              </a:rPr>
              <a:t>New facial recognition tool developed for lemurs</a:t>
            </a:r>
            <a:endParaRPr sz="1300"/>
          </a:p>
          <a:p>
            <a:pPr marL="0" marR="0" lvl="0" indent="0" algn="l" rtl="0">
              <a:spcBef>
                <a:spcPts val="500"/>
              </a:spcBef>
              <a:spcAft>
                <a:spcPts val="0"/>
              </a:spcAft>
              <a:buNone/>
            </a:pPr>
            <a:r>
              <a:rPr lang="en-US" sz="1000">
                <a:solidFill>
                  <a:srgbClr val="FFFFFF"/>
                </a:solidFill>
                <a:latin typeface="Calibri"/>
                <a:ea typeface="Calibri"/>
                <a:cs typeface="Calibri"/>
                <a:sym typeface="Calibri"/>
              </a:rPr>
              <a:t>Being able to identify individual animals is a key part of understanding the demographic and evolutionary processes that occur in populations, and yet current techniques are expensive and often impractical for large scale studies. To try and overcome these problems a team of lemur biologists and computer scientists have developed and tested a facial recognition system that can identify individual lemurs in the wild with a high degree of accuracy. It is hoped that once optimized, this system can provide a rapid, cost-effective, and accurate method for individual identification.</a:t>
            </a:r>
            <a:endParaRPr sz="1300"/>
          </a:p>
        </p:txBody>
      </p:sp>
      <p:cxnSp>
        <p:nvCxnSpPr>
          <p:cNvPr id="176" name="Google Shape;176;p18"/>
          <p:cNvCxnSpPr/>
          <p:nvPr/>
        </p:nvCxnSpPr>
        <p:spPr>
          <a:xfrm>
            <a:off x="750277" y="899820"/>
            <a:ext cx="4118700" cy="0"/>
          </a:xfrm>
          <a:prstGeom prst="straightConnector1">
            <a:avLst/>
          </a:prstGeom>
          <a:noFill/>
          <a:ln w="9525" cap="flat" cmpd="sng">
            <a:solidFill>
              <a:srgbClr val="FFFFFF"/>
            </a:solidFill>
            <a:prstDash val="solid"/>
            <a:round/>
            <a:headEnd type="none" w="sm" len="sm"/>
            <a:tailEnd type="none" w="sm" len="sm"/>
          </a:ln>
        </p:spPr>
      </p:cxnSp>
      <p:sp>
        <p:nvSpPr>
          <p:cNvPr id="177" name="Google Shape;177;p18"/>
          <p:cNvSpPr txBox="1"/>
          <p:nvPr/>
        </p:nvSpPr>
        <p:spPr>
          <a:xfrm>
            <a:off x="750277" y="589540"/>
            <a:ext cx="2372700" cy="230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FFFFFF"/>
                </a:solidFill>
                <a:latin typeface="Calibri"/>
                <a:ea typeface="Calibri"/>
                <a:cs typeface="Calibri"/>
                <a:sym typeface="Calibri"/>
              </a:rPr>
              <a:t>The story behind the image</a:t>
            </a:r>
            <a:endParaRPr sz="1300"/>
          </a:p>
        </p:txBody>
      </p:sp>
      <p:pic>
        <p:nvPicPr>
          <p:cNvPr id="178" name="Google Shape;178;p18"/>
          <p:cNvPicPr preferRelativeResize="0"/>
          <p:nvPr/>
        </p:nvPicPr>
        <p:blipFill rotWithShape="1">
          <a:blip r:embed="rId3">
            <a:alphaModFix/>
          </a:blip>
          <a:srcRect t="5587" b="5587"/>
          <a:stretch/>
        </p:blipFill>
        <p:spPr>
          <a:xfrm>
            <a:off x="750277" y="1039024"/>
            <a:ext cx="1591055" cy="941959"/>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ver Page_14">
  <p:cSld name="Cover Page_14">
    <p:spTree>
      <p:nvGrpSpPr>
        <p:cNvPr id="1" name="Shape 179"/>
        <p:cNvGrpSpPr/>
        <p:nvPr/>
      </p:nvGrpSpPr>
      <p:grpSpPr>
        <a:xfrm>
          <a:off x="0" y="0"/>
          <a:ext cx="0" cy="0"/>
          <a:chOff x="0" y="0"/>
          <a:chExt cx="0" cy="0"/>
        </a:xfrm>
      </p:grpSpPr>
      <p:pic>
        <p:nvPicPr>
          <p:cNvPr id="180" name="Google Shape;180;p19"/>
          <p:cNvPicPr preferRelativeResize="0"/>
          <p:nvPr/>
        </p:nvPicPr>
        <p:blipFill rotWithShape="1">
          <a:blip r:embed="rId2">
            <a:alphaModFix/>
          </a:blip>
          <a:srcRect b="10088"/>
          <a:stretch/>
        </p:blipFill>
        <p:spPr>
          <a:xfrm flipH="1">
            <a:off x="82350" y="0"/>
            <a:ext cx="9061650" cy="5715000"/>
          </a:xfrm>
          <a:prstGeom prst="rect">
            <a:avLst/>
          </a:prstGeom>
          <a:noFill/>
          <a:ln>
            <a:noFill/>
          </a:ln>
        </p:spPr>
      </p:pic>
      <p:pic>
        <p:nvPicPr>
          <p:cNvPr id="181" name="Google Shape;181;p19"/>
          <p:cNvPicPr preferRelativeResize="0"/>
          <p:nvPr/>
        </p:nvPicPr>
        <p:blipFill rotWithShape="1">
          <a:blip r:embed="rId3">
            <a:alphaModFix/>
          </a:blip>
          <a:srcRect/>
          <a:stretch/>
        </p:blipFill>
        <p:spPr>
          <a:xfrm>
            <a:off x="0" y="0"/>
            <a:ext cx="9144001" cy="5714999"/>
          </a:xfrm>
          <a:prstGeom prst="rect">
            <a:avLst/>
          </a:prstGeom>
          <a:noFill/>
          <a:ln>
            <a:noFill/>
          </a:ln>
        </p:spPr>
      </p:pic>
      <p:sp>
        <p:nvSpPr>
          <p:cNvPr id="182" name="Google Shape;182;p19"/>
          <p:cNvSpPr txBox="1">
            <a:spLocks noGrp="1"/>
          </p:cNvSpPr>
          <p:nvPr>
            <p:ph type="title"/>
          </p:nvPr>
        </p:nvSpPr>
        <p:spPr>
          <a:xfrm>
            <a:off x="4728396" y="769938"/>
            <a:ext cx="3631500" cy="5406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2100"/>
              <a:buFont typeface="Calibri"/>
              <a:buNone/>
              <a:defRPr sz="2100" b="1">
                <a:solidFill>
                  <a:srgbClr val="486A7E"/>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83" name="Google Shape;183;p19"/>
          <p:cNvSpPr txBox="1">
            <a:spLocks noGrp="1"/>
          </p:cNvSpPr>
          <p:nvPr>
            <p:ph type="body" idx="1"/>
          </p:nvPr>
        </p:nvSpPr>
        <p:spPr>
          <a:xfrm>
            <a:off x="4728366" y="1478505"/>
            <a:ext cx="3631500" cy="525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800"/>
              <a:buNone/>
              <a:defRPr sz="1800" b="0">
                <a:solidFill>
                  <a:srgbClr val="F58220"/>
                </a:solidFill>
                <a:latin typeface="Calibri"/>
                <a:ea typeface="Calibri"/>
                <a:cs typeface="Calibri"/>
                <a:sym typeface="Calibri"/>
              </a:defRPr>
            </a:lvl1pPr>
            <a:lvl2pPr marL="914400" lvl="1" indent="-228600" algn="l">
              <a:spcBef>
                <a:spcPts val="500"/>
              </a:spcBef>
              <a:spcAft>
                <a:spcPts val="0"/>
              </a:spcAft>
              <a:buSzPts val="1400"/>
              <a:buNone/>
              <a:defRPr sz="1400">
                <a:solidFill>
                  <a:srgbClr val="F58220"/>
                </a:solidFill>
                <a:latin typeface="Calibri"/>
                <a:ea typeface="Calibri"/>
                <a:cs typeface="Calibri"/>
                <a:sym typeface="Calibri"/>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84" name="Google Shape;184;p19"/>
          <p:cNvPicPr preferRelativeResize="0"/>
          <p:nvPr/>
        </p:nvPicPr>
        <p:blipFill rotWithShape="1">
          <a:blip r:embed="rId4">
            <a:alphaModFix/>
          </a:blip>
          <a:srcRect/>
          <a:stretch/>
        </p:blipFill>
        <p:spPr>
          <a:xfrm>
            <a:off x="496766" y="244702"/>
            <a:ext cx="2246450" cy="217873"/>
          </a:xfrm>
          <a:prstGeom prst="rect">
            <a:avLst/>
          </a:prstGeom>
          <a:noFill/>
          <a:ln>
            <a:noFill/>
          </a:ln>
        </p:spPr>
      </p:pic>
      <p:sp>
        <p:nvSpPr>
          <p:cNvPr id="185" name="Google Shape;185;p19"/>
          <p:cNvSpPr txBox="1">
            <a:spLocks noGrp="1"/>
          </p:cNvSpPr>
          <p:nvPr>
            <p:ph type="body" idx="2"/>
          </p:nvPr>
        </p:nvSpPr>
        <p:spPr>
          <a:xfrm rot="5400000">
            <a:off x="-1796141" y="2587193"/>
            <a:ext cx="4137300" cy="3066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000"/>
              <a:buNone/>
              <a:defRPr sz="1000" b="0"/>
            </a:lvl1pPr>
            <a:lvl2pPr marL="914400" lvl="1" indent="-228600" algn="l">
              <a:spcBef>
                <a:spcPts val="500"/>
              </a:spcBef>
              <a:spcAft>
                <a:spcPts val="0"/>
              </a:spcAft>
              <a:buSzPts val="1000"/>
              <a:buNone/>
              <a:defRPr sz="1000"/>
            </a:lvl2pPr>
            <a:lvl3pPr marL="1371600" lvl="2" indent="-292100" algn="l">
              <a:spcBef>
                <a:spcPts val="500"/>
              </a:spcBef>
              <a:spcAft>
                <a:spcPts val="0"/>
              </a:spcAft>
              <a:buSzPts val="1000"/>
              <a:buChar char="•"/>
              <a:defRPr sz="1000"/>
            </a:lvl3pPr>
            <a:lvl4pPr marL="1828800" lvl="3" indent="-292100" algn="l">
              <a:spcBef>
                <a:spcPts val="500"/>
              </a:spcBef>
              <a:spcAft>
                <a:spcPts val="0"/>
              </a:spcAft>
              <a:buSzPts val="1000"/>
              <a:buChar char="•"/>
              <a:defRPr sz="1000"/>
            </a:lvl4pPr>
            <a:lvl5pPr marL="2286000" lvl="4" indent="-292100" algn="l">
              <a:spcBef>
                <a:spcPts val="500"/>
              </a:spcBef>
              <a:spcAft>
                <a:spcPts val="0"/>
              </a:spcAft>
              <a:buSzPts val="1000"/>
              <a:buChar char="─"/>
              <a:defRPr sz="1000"/>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pic>
        <p:nvPicPr>
          <p:cNvPr id="186" name="Google Shape;186;p19"/>
          <p:cNvPicPr preferRelativeResize="0"/>
          <p:nvPr/>
        </p:nvPicPr>
        <p:blipFill rotWithShape="1">
          <a:blip r:embed="rId5">
            <a:alphaModFix/>
          </a:blip>
          <a:srcRect/>
          <a:stretch/>
        </p:blipFill>
        <p:spPr>
          <a:xfrm>
            <a:off x="7095265" y="4659086"/>
            <a:ext cx="1428865" cy="632581"/>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guide id="5" orient="horz" pos="33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 Page_14">
  <p:cSld name="Back Page_14">
    <p:bg>
      <p:bgPr>
        <a:solidFill>
          <a:schemeClr val="lt1"/>
        </a:solidFill>
        <a:effectLst/>
      </p:bgPr>
    </p:bg>
    <p:spTree>
      <p:nvGrpSpPr>
        <p:cNvPr id="1" name="Shape 187"/>
        <p:cNvGrpSpPr/>
        <p:nvPr/>
      </p:nvGrpSpPr>
      <p:grpSpPr>
        <a:xfrm>
          <a:off x="0" y="0"/>
          <a:ext cx="0" cy="0"/>
          <a:chOff x="0" y="0"/>
          <a:chExt cx="0" cy="0"/>
        </a:xfrm>
      </p:grpSpPr>
      <p:sp>
        <p:nvSpPr>
          <p:cNvPr id="188" name="Google Shape;188;p20"/>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89" name="Google Shape;189;p20"/>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190" name="Google Shape;190;p20"/>
          <p:cNvSpPr/>
          <p:nvPr/>
        </p:nvSpPr>
        <p:spPr>
          <a:xfrm>
            <a:off x="762000" y="5322772"/>
            <a:ext cx="1929600" cy="128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[Title for presentation / Date to go here]</a:t>
            </a:r>
            <a:endParaRPr sz="1300"/>
          </a:p>
        </p:txBody>
      </p:sp>
      <p:pic>
        <p:nvPicPr>
          <p:cNvPr id="191" name="Google Shape;191;p20"/>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192" name="Google Shape;192;p20"/>
          <p:cNvSpPr txBox="1"/>
          <p:nvPr/>
        </p:nvSpPr>
        <p:spPr>
          <a:xfrm>
            <a:off x="2495834" y="997590"/>
            <a:ext cx="2391000" cy="1936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300" b="1">
                <a:solidFill>
                  <a:srgbClr val="FFFFFF"/>
                </a:solidFill>
                <a:latin typeface="Calibri"/>
                <a:ea typeface="Calibri"/>
                <a:cs typeface="Calibri"/>
                <a:sym typeface="Calibri"/>
              </a:rPr>
              <a:t>Women behind the wireless</a:t>
            </a:r>
            <a:endParaRPr sz="1300"/>
          </a:p>
          <a:p>
            <a:pPr marL="0" marR="0" lvl="0" indent="0" algn="l" rtl="0">
              <a:spcBef>
                <a:spcPts val="500"/>
              </a:spcBef>
              <a:spcAft>
                <a:spcPts val="0"/>
              </a:spcAft>
              <a:buNone/>
            </a:pPr>
            <a:r>
              <a:rPr lang="en-US" sz="1000">
                <a:solidFill>
                  <a:srgbClr val="FFFFFF"/>
                </a:solidFill>
                <a:latin typeface="Calibri"/>
                <a:ea typeface="Calibri"/>
                <a:cs typeface="Calibri"/>
                <a:sym typeface="Calibri"/>
              </a:rPr>
              <a:t>The repeal of the Sex Disqualification Act in Britain in 1919 allowed female entry into most professions – and this, coupled with the impact on the workforce of the First World War, meant that places such as the BBC became highly desirable places to work. The research behind this book uses memos, minutes and magazine records to tell the collective biographies of many women who worked at the BBC in the 20s and 30s, and provides a valuable counterpoint to the previous all-male memoirs.</a:t>
            </a:r>
            <a:endParaRPr sz="1300"/>
          </a:p>
        </p:txBody>
      </p:sp>
      <p:cxnSp>
        <p:nvCxnSpPr>
          <p:cNvPr id="193" name="Google Shape;193;p20"/>
          <p:cNvCxnSpPr/>
          <p:nvPr/>
        </p:nvCxnSpPr>
        <p:spPr>
          <a:xfrm>
            <a:off x="750277" y="899820"/>
            <a:ext cx="4118700" cy="0"/>
          </a:xfrm>
          <a:prstGeom prst="straightConnector1">
            <a:avLst/>
          </a:prstGeom>
          <a:noFill/>
          <a:ln w="9525" cap="flat" cmpd="sng">
            <a:solidFill>
              <a:srgbClr val="FFFFFF"/>
            </a:solidFill>
            <a:prstDash val="solid"/>
            <a:round/>
            <a:headEnd type="none" w="sm" len="sm"/>
            <a:tailEnd type="none" w="sm" len="sm"/>
          </a:ln>
        </p:spPr>
      </p:cxnSp>
      <p:sp>
        <p:nvSpPr>
          <p:cNvPr id="194" name="Google Shape;194;p20"/>
          <p:cNvSpPr txBox="1"/>
          <p:nvPr/>
        </p:nvSpPr>
        <p:spPr>
          <a:xfrm>
            <a:off x="750277" y="589540"/>
            <a:ext cx="2372700" cy="230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600">
                <a:solidFill>
                  <a:srgbClr val="FFFFFF"/>
                </a:solidFill>
                <a:latin typeface="Calibri"/>
                <a:ea typeface="Calibri"/>
                <a:cs typeface="Calibri"/>
                <a:sym typeface="Calibri"/>
              </a:rPr>
              <a:t>The story behind the image</a:t>
            </a:r>
            <a:endParaRPr sz="1300"/>
          </a:p>
        </p:txBody>
      </p:sp>
      <p:pic>
        <p:nvPicPr>
          <p:cNvPr id="195" name="Google Shape;195;p20"/>
          <p:cNvPicPr preferRelativeResize="0"/>
          <p:nvPr/>
        </p:nvPicPr>
        <p:blipFill rotWithShape="1">
          <a:blip r:embed="rId3">
            <a:alphaModFix/>
          </a:blip>
          <a:srcRect t="5602" b="5602"/>
          <a:stretch/>
        </p:blipFill>
        <p:spPr>
          <a:xfrm flipH="1">
            <a:off x="749809" y="1042416"/>
            <a:ext cx="1591055" cy="941601"/>
          </a:xfrm>
          <a:prstGeom prst="rect">
            <a:avLst/>
          </a:prstGeom>
          <a:noFill/>
          <a:ln>
            <a:noFill/>
          </a:ln>
        </p:spPr>
      </p:pic>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ck Page_1">
  <p:cSld name="Back Page_1">
    <p:bg>
      <p:bgPr>
        <a:solidFill>
          <a:schemeClr val="lt1"/>
        </a:solidFill>
        <a:effectLst/>
      </p:bgPr>
    </p:bg>
    <p:spTree>
      <p:nvGrpSpPr>
        <p:cNvPr id="1" name="Shape 16"/>
        <p:cNvGrpSpPr/>
        <p:nvPr/>
      </p:nvGrpSpPr>
      <p:grpSpPr>
        <a:xfrm>
          <a:off x="0" y="0"/>
          <a:ext cx="0" cy="0"/>
          <a:chOff x="0" y="0"/>
          <a:chExt cx="0" cy="0"/>
        </a:xfrm>
      </p:grpSpPr>
      <p:sp>
        <p:nvSpPr>
          <p:cNvPr id="17" name="Google Shape;17;p3"/>
          <p:cNvSpPr/>
          <p:nvPr/>
        </p:nvSpPr>
        <p:spPr>
          <a:xfrm>
            <a:off x="493775" y="0"/>
            <a:ext cx="8645117" cy="4975035"/>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8" name="Google Shape;18;p3"/>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19" name="Google Shape;19;p3"/>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0" name="Google Shape;20;p3"/>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1" name="Google Shape;21;p3"/>
          <p:cNvSpPr/>
          <p:nvPr/>
        </p:nvSpPr>
        <p:spPr>
          <a:xfrm>
            <a:off x="5399203" y="4697950"/>
            <a:ext cx="3474600" cy="10122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pic>
        <p:nvPicPr>
          <p:cNvPr id="22" name="Google Shape;22;p3"/>
          <p:cNvPicPr preferRelativeResize="0"/>
          <p:nvPr/>
        </p:nvPicPr>
        <p:blipFill rotWithShape="1">
          <a:blip r:embed="rId2">
            <a:alphaModFix/>
          </a:blip>
          <a:srcRect/>
          <a:stretch/>
        </p:blipFill>
        <p:spPr>
          <a:xfrm>
            <a:off x="5751214" y="5031375"/>
            <a:ext cx="2641717" cy="255000"/>
          </a:xfrm>
          <a:prstGeom prst="rect">
            <a:avLst/>
          </a:prstGeom>
          <a:noFill/>
          <a:ln>
            <a:noFill/>
          </a:ln>
        </p:spPr>
      </p:pic>
      <p:cxnSp>
        <p:nvCxnSpPr>
          <p:cNvPr id="23" name="Google Shape;23;p3"/>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24" name="Google Shape;24;p3"/>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25" name="Google Shape;25;p3"/>
          <p:cNvPicPr preferRelativeResize="0"/>
          <p:nvPr/>
        </p:nvPicPr>
        <p:blipFill rotWithShape="1">
          <a:blip r:embed="rId3">
            <a:alphaModFix/>
          </a:blip>
          <a:srcRect l="10335" r="10343"/>
          <a:stretch/>
        </p:blipFill>
        <p:spPr>
          <a:xfrm>
            <a:off x="5582281" y="1504177"/>
            <a:ext cx="1086029" cy="740723"/>
          </a:xfrm>
          <a:prstGeom prst="rect">
            <a:avLst/>
          </a:prstGeom>
          <a:noFill/>
          <a:ln>
            <a:noFill/>
          </a:ln>
        </p:spPr>
      </p:pic>
      <p:sp>
        <p:nvSpPr>
          <p:cNvPr id="26" name="Google Shape;26;p3"/>
          <p:cNvSpPr txBox="1"/>
          <p:nvPr/>
        </p:nvSpPr>
        <p:spPr>
          <a:xfrm>
            <a:off x="6684438" y="1435340"/>
            <a:ext cx="1992900" cy="17790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Antarctica meltdown could </a:t>
            </a:r>
            <a:br>
              <a:rPr lang="en-US" sz="900" b="1">
                <a:solidFill>
                  <a:schemeClr val="lt1"/>
                </a:solidFill>
                <a:latin typeface="Calibri"/>
                <a:ea typeface="Calibri"/>
                <a:cs typeface="Calibri"/>
                <a:sym typeface="Calibri"/>
              </a:rPr>
            </a:br>
            <a:r>
              <a:rPr lang="en-US" sz="900" b="1">
                <a:solidFill>
                  <a:schemeClr val="lt1"/>
                </a:solidFill>
                <a:latin typeface="Calibri"/>
                <a:ea typeface="Calibri"/>
                <a:cs typeface="Calibri"/>
                <a:sym typeface="Calibri"/>
              </a:rPr>
              <a:t>double sea level rise</a:t>
            </a:r>
            <a:endParaRPr sz="700" b="1">
              <a:solidFill>
                <a:schemeClr val="lt1"/>
              </a:solidFill>
              <a:latin typeface="Calibri"/>
              <a:ea typeface="Calibri"/>
              <a:cs typeface="Calibri"/>
              <a:sym typeface="Calibri"/>
            </a:endParaRPr>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Researchers at Pennsylvania State University have been considering how quickly a glacial ice melt in Antarctica would raise sea levels. By updating models with new discoveries and comparing them with past sea-level rise events they predict that a melting Antarctica could raise oceans by more than 3 feet by the end of the century if greenhouse gas emissions continued unabated, roughly doubling previous total sea-level rise estimates. Rising seas could put many of the world’s coastlines underwater or at risk of flooding and storm surges.</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Divider_1">
  <p:cSld name="Section Divider_1">
    <p:bg>
      <p:bgPr>
        <a:solidFill>
          <a:schemeClr val="lt1"/>
        </a:solidFill>
        <a:effectLst/>
      </p:bgPr>
    </p:bg>
    <p:spTree>
      <p:nvGrpSpPr>
        <p:cNvPr id="1" name="Shape 196"/>
        <p:cNvGrpSpPr/>
        <p:nvPr/>
      </p:nvGrpSpPr>
      <p:grpSpPr>
        <a:xfrm>
          <a:off x="0" y="0"/>
          <a:ext cx="0" cy="0"/>
          <a:chOff x="0" y="0"/>
          <a:chExt cx="0" cy="0"/>
        </a:xfrm>
      </p:grpSpPr>
      <p:sp>
        <p:nvSpPr>
          <p:cNvPr id="197" name="Google Shape;197;p21"/>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4"/>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198" name="Google Shape;198;p21"/>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199" name="Google Shape;199;p21"/>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00" name="Google Shape;200;p21"/>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Divider_2">
  <p:cSld name="Section Divider_2">
    <p:bg>
      <p:bgPr>
        <a:solidFill>
          <a:schemeClr val="lt1"/>
        </a:solidFill>
        <a:effectLst/>
      </p:bgPr>
    </p:bg>
    <p:spTree>
      <p:nvGrpSpPr>
        <p:cNvPr id="1" name="Shape 201"/>
        <p:cNvGrpSpPr/>
        <p:nvPr/>
      </p:nvGrpSpPr>
      <p:grpSpPr>
        <a:xfrm>
          <a:off x="0" y="0"/>
          <a:ext cx="0" cy="0"/>
          <a:chOff x="0" y="0"/>
          <a:chExt cx="0" cy="0"/>
        </a:xfrm>
      </p:grpSpPr>
      <p:sp>
        <p:nvSpPr>
          <p:cNvPr id="202" name="Google Shape;202;p22"/>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F58220"/>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03" name="Google Shape;203;p22"/>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04" name="Google Shape;204;p22"/>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05" name="Google Shape;205;p22"/>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Divider_3">
  <p:cSld name="Section Divider_3">
    <p:bg>
      <p:bgPr>
        <a:solidFill>
          <a:schemeClr val="lt1"/>
        </a:solidFill>
        <a:effectLst/>
      </p:bgPr>
    </p:bg>
    <p:spTree>
      <p:nvGrpSpPr>
        <p:cNvPr id="1" name="Shape 206"/>
        <p:cNvGrpSpPr/>
        <p:nvPr/>
      </p:nvGrpSpPr>
      <p:grpSpPr>
        <a:xfrm>
          <a:off x="0" y="0"/>
          <a:ext cx="0" cy="0"/>
          <a:chOff x="0" y="0"/>
          <a:chExt cx="0" cy="0"/>
        </a:xfrm>
      </p:grpSpPr>
      <p:sp>
        <p:nvSpPr>
          <p:cNvPr id="207" name="Google Shape;207;p23"/>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C4D82E"/>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08" name="Google Shape;208;p23"/>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09" name="Google Shape;209;p23"/>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10" name="Google Shape;210;p23"/>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Divider_4">
  <p:cSld name="Section Divider_4">
    <p:bg>
      <p:bgPr>
        <a:solidFill>
          <a:schemeClr val="lt1"/>
        </a:solidFill>
        <a:effectLst/>
      </p:bgPr>
    </p:bg>
    <p:spTree>
      <p:nvGrpSpPr>
        <p:cNvPr id="1" name="Shape 211"/>
        <p:cNvGrpSpPr/>
        <p:nvPr/>
      </p:nvGrpSpPr>
      <p:grpSpPr>
        <a:xfrm>
          <a:off x="0" y="0"/>
          <a:ext cx="0" cy="0"/>
          <a:chOff x="0" y="0"/>
          <a:chExt cx="0" cy="0"/>
        </a:xfrm>
      </p:grpSpPr>
      <p:sp>
        <p:nvSpPr>
          <p:cNvPr id="212" name="Google Shape;212;p24"/>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937CB9"/>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13" name="Google Shape;213;p24"/>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14" name="Google Shape;214;p24"/>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15" name="Google Shape;215;p24"/>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Divider_5">
  <p:cSld name="Section Divider_5">
    <p:bg>
      <p:bgPr>
        <a:solidFill>
          <a:schemeClr val="lt1"/>
        </a:solidFill>
        <a:effectLst/>
      </p:bgPr>
    </p:bg>
    <p:spTree>
      <p:nvGrpSpPr>
        <p:cNvPr id="1" name="Shape 216"/>
        <p:cNvGrpSpPr/>
        <p:nvPr/>
      </p:nvGrpSpPr>
      <p:grpSpPr>
        <a:xfrm>
          <a:off x="0" y="0"/>
          <a:ext cx="0" cy="0"/>
          <a:chOff x="0" y="0"/>
          <a:chExt cx="0" cy="0"/>
        </a:xfrm>
      </p:grpSpPr>
      <p:sp>
        <p:nvSpPr>
          <p:cNvPr id="217" name="Google Shape;217;p25"/>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rgbClr val="00B8B0"/>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18" name="Google Shape;218;p25"/>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19" name="Google Shape;219;p25"/>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20" name="Google Shape;220;p25"/>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Divider_6">
  <p:cSld name="Section Divider_6">
    <p:bg>
      <p:bgPr>
        <a:solidFill>
          <a:schemeClr val="lt1"/>
        </a:solidFill>
        <a:effectLst/>
      </p:bgPr>
    </p:bg>
    <p:spTree>
      <p:nvGrpSpPr>
        <p:cNvPr id="1" name="Shape 221"/>
        <p:cNvGrpSpPr/>
        <p:nvPr/>
      </p:nvGrpSpPr>
      <p:grpSpPr>
        <a:xfrm>
          <a:off x="0" y="0"/>
          <a:ext cx="0" cy="0"/>
          <a:chOff x="0" y="0"/>
          <a:chExt cx="0" cy="0"/>
        </a:xfrm>
      </p:grpSpPr>
      <p:sp>
        <p:nvSpPr>
          <p:cNvPr id="222" name="Google Shape;222;p26"/>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23" name="Google Shape;223;p26"/>
          <p:cNvSpPr txBox="1">
            <a:spLocks noGrp="1"/>
          </p:cNvSpPr>
          <p:nvPr>
            <p:ph type="body" idx="1"/>
          </p:nvPr>
        </p:nvSpPr>
        <p:spPr>
          <a:xfrm>
            <a:off x="762000" y="3808677"/>
            <a:ext cx="2086500" cy="6828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SzPts val="9600"/>
              <a:buNone/>
              <a:defRPr sz="9600" b="1">
                <a:solidFill>
                  <a:schemeClr val="lt1"/>
                </a:solidFill>
              </a:defRPr>
            </a:lvl1pPr>
            <a:lvl2pPr marL="914400" lvl="1" indent="-228600" algn="l">
              <a:spcBef>
                <a:spcPts val="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24" name="Google Shape;224;p26"/>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25" name="Google Shape;225;p26"/>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chemeClr val="lt1"/>
              </a:buClr>
              <a:buSzPts val="2300"/>
              <a:buFont typeface="Calibri"/>
              <a:buNone/>
              <a:defRPr>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tatement/quotes">
  <p:cSld name="Statement/quotes">
    <p:bg>
      <p:bgPr>
        <a:solidFill>
          <a:schemeClr val="lt1"/>
        </a:solidFill>
        <a:effectLst/>
      </p:bgPr>
    </p:bg>
    <p:spTree>
      <p:nvGrpSpPr>
        <p:cNvPr id="1" name="Shape 226"/>
        <p:cNvGrpSpPr/>
        <p:nvPr/>
      </p:nvGrpSpPr>
      <p:grpSpPr>
        <a:xfrm>
          <a:off x="0" y="0"/>
          <a:ext cx="0" cy="0"/>
          <a:chOff x="0" y="0"/>
          <a:chExt cx="0" cy="0"/>
        </a:xfrm>
      </p:grpSpPr>
      <p:sp>
        <p:nvSpPr>
          <p:cNvPr id="227" name="Google Shape;227;p27"/>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lt2"/>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28" name="Google Shape;228;p27"/>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229" name="Google Shape;229;p27"/>
          <p:cNvSpPr txBox="1">
            <a:spLocks noGrp="1"/>
          </p:cNvSpPr>
          <p:nvPr>
            <p:ph type="body" idx="1"/>
          </p:nvPr>
        </p:nvSpPr>
        <p:spPr>
          <a:xfrm>
            <a:off x="762000" y="1197240"/>
            <a:ext cx="7605300" cy="1410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30" name="Google Shape;230;p27"/>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p:cSld name="One column">
    <p:spTree>
      <p:nvGrpSpPr>
        <p:cNvPr id="1" name="Shape 231"/>
        <p:cNvGrpSpPr/>
        <p:nvPr/>
      </p:nvGrpSpPr>
      <p:grpSpPr>
        <a:xfrm>
          <a:off x="0" y="0"/>
          <a:ext cx="0" cy="0"/>
          <a:chOff x="0" y="0"/>
          <a:chExt cx="0" cy="0"/>
        </a:xfrm>
      </p:grpSpPr>
      <p:sp>
        <p:nvSpPr>
          <p:cNvPr id="232" name="Google Shape;232;p28"/>
          <p:cNvSpPr txBox="1">
            <a:spLocks noGrp="1"/>
          </p:cNvSpPr>
          <p:nvPr>
            <p:ph type="body" idx="1"/>
          </p:nvPr>
        </p:nvSpPr>
        <p:spPr>
          <a:xfrm>
            <a:off x="762000" y="1197240"/>
            <a:ext cx="7605300" cy="1410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33" name="Google Shape;233;p28"/>
          <p:cNvSpPr txBox="1">
            <a:spLocks noGrp="1"/>
          </p:cNvSpPr>
          <p:nvPr>
            <p:ph type="title"/>
          </p:nvPr>
        </p:nvSpPr>
        <p:spPr>
          <a:xfrm>
            <a:off x="762000"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34"/>
        <p:cNvGrpSpPr/>
        <p:nvPr/>
      </p:nvGrpSpPr>
      <p:grpSpPr>
        <a:xfrm>
          <a:off x="0" y="0"/>
          <a:ext cx="0" cy="0"/>
          <a:chOff x="0" y="0"/>
          <a:chExt cx="0" cy="0"/>
        </a:xfrm>
      </p:grpSpPr>
      <p:sp>
        <p:nvSpPr>
          <p:cNvPr id="235" name="Google Shape;235;p29"/>
          <p:cNvSpPr txBox="1">
            <a:spLocks noGrp="1"/>
          </p:cNvSpPr>
          <p:nvPr>
            <p:ph type="title"/>
          </p:nvPr>
        </p:nvSpPr>
        <p:spPr>
          <a:xfrm>
            <a:off x="762000"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 image">
  <p:cSld name="One column + image">
    <p:spTree>
      <p:nvGrpSpPr>
        <p:cNvPr id="1" name="Shape 236"/>
        <p:cNvGrpSpPr/>
        <p:nvPr/>
      </p:nvGrpSpPr>
      <p:grpSpPr>
        <a:xfrm>
          <a:off x="0" y="0"/>
          <a:ext cx="0" cy="0"/>
          <a:chOff x="0" y="0"/>
          <a:chExt cx="0" cy="0"/>
        </a:xfrm>
      </p:grpSpPr>
      <p:sp>
        <p:nvSpPr>
          <p:cNvPr id="237" name="Google Shape;237;p30"/>
          <p:cNvSpPr>
            <a:spLocks noGrp="1"/>
          </p:cNvSpPr>
          <p:nvPr>
            <p:ph type="pic" idx="2"/>
          </p:nvPr>
        </p:nvSpPr>
        <p:spPr>
          <a:xfrm>
            <a:off x="4718636" y="1197240"/>
            <a:ext cx="3642000" cy="35865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R="0" lvl="1" algn="l" rtl="0">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R="0" lvl="2" algn="l" rtl="0">
              <a:spcBef>
                <a:spcPts val="500"/>
              </a:spcBef>
              <a:spcAft>
                <a:spcPts val="0"/>
              </a:spcAft>
              <a:buClr>
                <a:srgbClr val="95AABA"/>
              </a:buClr>
              <a:buSzPts val="1600"/>
              <a:buFont typeface="Calibri"/>
              <a:buChar char="•"/>
              <a:defRPr sz="1600" b="0" i="0" u="none" strike="noStrike" cap="none">
                <a:solidFill>
                  <a:schemeClr val="dk1"/>
                </a:solidFill>
                <a:latin typeface="Calibri"/>
                <a:ea typeface="Calibri"/>
                <a:cs typeface="Calibri"/>
                <a:sym typeface="Calibri"/>
              </a:defRPr>
            </a:lvl3pPr>
            <a:lvl4pPr marR="0" lvl="3"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4pPr>
            <a:lvl5pPr marR="0" lvl="4"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5pPr>
            <a:lvl6pPr marR="0" lvl="5"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6pPr>
            <a:lvl7pPr marR="0" lvl="6" algn="l" rtl="0">
              <a:spcBef>
                <a:spcPts val="50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7pPr>
            <a:lvl8pPr marR="0" lvl="7" algn="l" rtl="0">
              <a:spcBef>
                <a:spcPts val="500"/>
              </a:spcBef>
              <a:spcAft>
                <a:spcPts val="0"/>
              </a:spcAft>
              <a:buClr>
                <a:schemeClr val="dk1"/>
              </a:buClr>
              <a:buSzPts val="1600"/>
              <a:buFont typeface="Calibri"/>
              <a:buAutoNum type="arabicPeriod"/>
              <a:defRPr sz="1600" b="0" i="0" u="none" strike="noStrike" cap="none">
                <a:solidFill>
                  <a:schemeClr val="dk1"/>
                </a:solidFill>
                <a:latin typeface="Calibri"/>
                <a:ea typeface="Calibri"/>
                <a:cs typeface="Calibri"/>
                <a:sym typeface="Calibri"/>
              </a:defRPr>
            </a:lvl8pPr>
            <a:lvl9pPr marR="0" lvl="8" algn="l" rtl="0">
              <a:spcBef>
                <a:spcPts val="500"/>
              </a:spcBef>
              <a:spcAft>
                <a:spcPts val="500"/>
              </a:spcAft>
              <a:buClr>
                <a:schemeClr val="dk1"/>
              </a:buClr>
              <a:buSzPts val="1600"/>
              <a:buFont typeface="Calibri"/>
              <a:buAutoNum type="alphaLcPeriod"/>
              <a:defRPr sz="1600" b="0" i="0" u="none" strike="noStrike" cap="none">
                <a:solidFill>
                  <a:schemeClr val="dk1"/>
                </a:solidFill>
                <a:latin typeface="Calibri"/>
                <a:ea typeface="Calibri"/>
                <a:cs typeface="Calibri"/>
                <a:sym typeface="Calibri"/>
              </a:defRPr>
            </a:lvl9pPr>
          </a:lstStyle>
          <a:p>
            <a:endParaRPr/>
          </a:p>
        </p:txBody>
      </p:sp>
      <p:sp>
        <p:nvSpPr>
          <p:cNvPr id="238" name="Google Shape;238;p30"/>
          <p:cNvSpPr txBox="1">
            <a:spLocks noGrp="1"/>
          </p:cNvSpPr>
          <p:nvPr>
            <p:ph type="title"/>
          </p:nvPr>
        </p:nvSpPr>
        <p:spPr>
          <a:xfrm>
            <a:off x="762000"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239" name="Google Shape;239;p30"/>
          <p:cNvSpPr txBox="1">
            <a:spLocks noGrp="1"/>
          </p:cNvSpPr>
          <p:nvPr>
            <p:ph type="body" idx="1"/>
          </p:nvPr>
        </p:nvSpPr>
        <p:spPr>
          <a:xfrm>
            <a:off x="762000" y="1197240"/>
            <a:ext cx="3642000" cy="1410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 Page_2">
  <p:cSld name="Back Page_2">
    <p:bg>
      <p:bgPr>
        <a:solidFill>
          <a:schemeClr val="lt1"/>
        </a:solidFill>
        <a:effectLst/>
      </p:bgPr>
    </p:bg>
    <p:spTree>
      <p:nvGrpSpPr>
        <p:cNvPr id="1" name="Shape 27"/>
        <p:cNvGrpSpPr/>
        <p:nvPr/>
      </p:nvGrpSpPr>
      <p:grpSpPr>
        <a:xfrm>
          <a:off x="0" y="0"/>
          <a:ext cx="0" cy="0"/>
          <a:chOff x="0" y="0"/>
          <a:chExt cx="0" cy="0"/>
        </a:xfrm>
      </p:grpSpPr>
      <p:sp>
        <p:nvSpPr>
          <p:cNvPr id="28" name="Google Shape;28;p4"/>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29" name="Google Shape;29;p4"/>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30" name="Google Shape;30;p4"/>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31" name="Google Shape;31;p4"/>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32" name="Google Shape;32;p4"/>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33" name="Google Shape;33;p4"/>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34" name="Google Shape;34;p4"/>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35" name="Google Shape;35;p4"/>
          <p:cNvPicPr preferRelativeResize="0"/>
          <p:nvPr/>
        </p:nvPicPr>
        <p:blipFill rotWithShape="1">
          <a:blip r:embed="rId2">
            <a:alphaModFix/>
          </a:blip>
          <a:srcRect/>
          <a:stretch/>
        </p:blipFill>
        <p:spPr>
          <a:xfrm>
            <a:off x="5751214" y="5031375"/>
            <a:ext cx="2641717" cy="255000"/>
          </a:xfrm>
          <a:prstGeom prst="rect">
            <a:avLst/>
          </a:prstGeom>
          <a:noFill/>
          <a:ln>
            <a:noFill/>
          </a:ln>
        </p:spPr>
      </p:pic>
      <p:pic>
        <p:nvPicPr>
          <p:cNvPr id="36" name="Google Shape;36;p4"/>
          <p:cNvPicPr preferRelativeResize="0"/>
          <p:nvPr/>
        </p:nvPicPr>
        <p:blipFill rotWithShape="1">
          <a:blip r:embed="rId3">
            <a:alphaModFix/>
          </a:blip>
          <a:srcRect l="1124" r="1114"/>
          <a:stretch/>
        </p:blipFill>
        <p:spPr>
          <a:xfrm>
            <a:off x="5582281" y="1499616"/>
            <a:ext cx="1086024" cy="740420"/>
          </a:xfrm>
          <a:prstGeom prst="rect">
            <a:avLst/>
          </a:prstGeom>
          <a:noFill/>
          <a:ln>
            <a:noFill/>
          </a:ln>
        </p:spPr>
      </p:pic>
      <p:sp>
        <p:nvSpPr>
          <p:cNvPr id="37" name="Google Shape;37;p4"/>
          <p:cNvSpPr txBox="1"/>
          <p:nvPr/>
        </p:nvSpPr>
        <p:spPr>
          <a:xfrm>
            <a:off x="6684438" y="1435340"/>
            <a:ext cx="1992900" cy="18174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Understanding past </a:t>
            </a:r>
            <a:br>
              <a:rPr lang="en-US" sz="900" b="1">
                <a:solidFill>
                  <a:schemeClr val="lt1"/>
                </a:solidFill>
                <a:latin typeface="Calibri"/>
                <a:ea typeface="Calibri"/>
                <a:cs typeface="Calibri"/>
                <a:sym typeface="Calibri"/>
              </a:rPr>
            </a:br>
            <a:r>
              <a:rPr lang="en-US" sz="900" b="1">
                <a:solidFill>
                  <a:schemeClr val="lt1"/>
                </a:solidFill>
                <a:latin typeface="Calibri"/>
                <a:ea typeface="Calibri"/>
                <a:cs typeface="Calibri"/>
                <a:sym typeface="Calibri"/>
              </a:rPr>
              <a:t>climates in Antarctica</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The permafrost at Table Mountain in Antarctica is thought to be up to 20 million years old and holds valuable clues to what the environment was like in eras when temperatures and sea levels were higher than they are today. With recent studies showing that the environmental temperature in which an organism lives is encoded in their DNA, a research  team from New Zealand set out to sample sediment cores </a:t>
            </a:r>
            <a:br>
              <a:rPr lang="en-US" sz="700" b="0">
                <a:solidFill>
                  <a:schemeClr val="lt1"/>
                </a:solidFill>
                <a:latin typeface="Calibri"/>
                <a:ea typeface="Calibri"/>
                <a:cs typeface="Calibri"/>
                <a:sym typeface="Calibri"/>
              </a:rPr>
            </a:br>
            <a:r>
              <a:rPr lang="en-US" sz="700" b="0">
                <a:solidFill>
                  <a:schemeClr val="lt1"/>
                </a:solidFill>
                <a:latin typeface="Calibri"/>
                <a:ea typeface="Calibri"/>
                <a:cs typeface="Calibri"/>
                <a:sym typeface="Calibri"/>
              </a:rPr>
              <a:t>to obtain ancient bacteria. These individual bacterial cells were then sequenced, reconstructed and analysed in order help</a:t>
            </a:r>
            <a:br>
              <a:rPr lang="en-US" sz="700" b="0">
                <a:solidFill>
                  <a:schemeClr val="lt1"/>
                </a:solidFill>
                <a:latin typeface="Calibri"/>
                <a:ea typeface="Calibri"/>
                <a:cs typeface="Calibri"/>
                <a:sym typeface="Calibri"/>
              </a:rPr>
            </a:br>
            <a:r>
              <a:rPr lang="en-US" sz="700" b="0">
                <a:solidFill>
                  <a:schemeClr val="lt1"/>
                </a:solidFill>
                <a:latin typeface="Calibri"/>
                <a:ea typeface="Calibri"/>
                <a:cs typeface="Calibri"/>
                <a:sym typeface="Calibri"/>
              </a:rPr>
              <a:t>to identify the temperatures under </a:t>
            </a:r>
            <a:br>
              <a:rPr lang="en-US" sz="700" b="0">
                <a:solidFill>
                  <a:schemeClr val="lt1"/>
                </a:solidFill>
                <a:latin typeface="Calibri"/>
                <a:ea typeface="Calibri"/>
                <a:cs typeface="Calibri"/>
                <a:sym typeface="Calibri"/>
              </a:rPr>
            </a:br>
            <a:r>
              <a:rPr lang="en-US" sz="700" b="0">
                <a:solidFill>
                  <a:schemeClr val="lt1"/>
                </a:solidFill>
                <a:latin typeface="Calibri"/>
                <a:ea typeface="Calibri"/>
                <a:cs typeface="Calibri"/>
                <a:sym typeface="Calibri"/>
              </a:rPr>
              <a:t>which the bacteria lived. </a:t>
            </a:r>
            <a:endParaRPr sz="1300"/>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lumn">
  <p:cSld name="Two column">
    <p:spTree>
      <p:nvGrpSpPr>
        <p:cNvPr id="1" name="Shape 240"/>
        <p:cNvGrpSpPr/>
        <p:nvPr/>
      </p:nvGrpSpPr>
      <p:grpSpPr>
        <a:xfrm>
          <a:off x="0" y="0"/>
          <a:ext cx="0" cy="0"/>
          <a:chOff x="0" y="0"/>
          <a:chExt cx="0" cy="0"/>
        </a:xfrm>
      </p:grpSpPr>
      <p:sp>
        <p:nvSpPr>
          <p:cNvPr id="241" name="Google Shape;241;p31"/>
          <p:cNvSpPr txBox="1">
            <a:spLocks noGrp="1"/>
          </p:cNvSpPr>
          <p:nvPr>
            <p:ph type="body" idx="1"/>
          </p:nvPr>
        </p:nvSpPr>
        <p:spPr>
          <a:xfrm>
            <a:off x="761772" y="1197240"/>
            <a:ext cx="3641100" cy="1410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42" name="Google Shape;242;p31"/>
          <p:cNvSpPr txBox="1">
            <a:spLocks noGrp="1"/>
          </p:cNvSpPr>
          <p:nvPr>
            <p:ph type="body" idx="2"/>
          </p:nvPr>
        </p:nvSpPr>
        <p:spPr>
          <a:xfrm>
            <a:off x="4726227" y="1197240"/>
            <a:ext cx="3641100" cy="14109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43" name="Google Shape;243;p31"/>
          <p:cNvSpPr txBox="1">
            <a:spLocks noGrp="1"/>
          </p:cNvSpPr>
          <p:nvPr>
            <p:ph type="title"/>
          </p:nvPr>
        </p:nvSpPr>
        <p:spPr>
          <a:xfrm>
            <a:off x="762000"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ree column">
  <p:cSld name="Three column">
    <p:spTree>
      <p:nvGrpSpPr>
        <p:cNvPr id="1" name="Shape 244"/>
        <p:cNvGrpSpPr/>
        <p:nvPr/>
      </p:nvGrpSpPr>
      <p:grpSpPr>
        <a:xfrm>
          <a:off x="0" y="0"/>
          <a:ext cx="0" cy="0"/>
          <a:chOff x="0" y="0"/>
          <a:chExt cx="0" cy="0"/>
        </a:xfrm>
      </p:grpSpPr>
      <p:sp>
        <p:nvSpPr>
          <p:cNvPr id="245" name="Google Shape;245;p32"/>
          <p:cNvSpPr txBox="1">
            <a:spLocks noGrp="1"/>
          </p:cNvSpPr>
          <p:nvPr>
            <p:ph type="title"/>
          </p:nvPr>
        </p:nvSpPr>
        <p:spPr>
          <a:xfrm>
            <a:off x="762000" y="448469"/>
            <a:ext cx="7605300" cy="308700"/>
          </a:xfrm>
          <a:prstGeom prst="rect">
            <a:avLst/>
          </a:prstGeom>
          <a:noFill/>
          <a:ln>
            <a:noFill/>
          </a:ln>
        </p:spPr>
        <p:txBody>
          <a:bodyPr spcFirstLastPara="1" wrap="square" lIns="0" tIns="0" rIns="0" bIns="0" anchor="t" anchorCtr="0">
            <a:noAutofit/>
          </a:bodyPr>
          <a:lstStyle>
            <a:lvl1pPr lvl="0" algn="l">
              <a:spcBef>
                <a:spcPts val="0"/>
              </a:spcBef>
              <a:spcAft>
                <a:spcPts val="0"/>
              </a:spcAft>
              <a:buClr>
                <a:srgbClr val="486A7E"/>
              </a:buClr>
              <a:buSzPts val="1600"/>
              <a:buNone/>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246" name="Google Shape;246;p32"/>
          <p:cNvSpPr txBox="1">
            <a:spLocks noGrp="1"/>
          </p:cNvSpPr>
          <p:nvPr>
            <p:ph type="body" idx="1"/>
          </p:nvPr>
        </p:nvSpPr>
        <p:spPr>
          <a:xfrm>
            <a:off x="762000" y="1197240"/>
            <a:ext cx="2309400" cy="16671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47" name="Google Shape;247;p32"/>
          <p:cNvSpPr txBox="1">
            <a:spLocks noGrp="1"/>
          </p:cNvSpPr>
          <p:nvPr>
            <p:ph type="body" idx="2"/>
          </p:nvPr>
        </p:nvSpPr>
        <p:spPr>
          <a:xfrm>
            <a:off x="3404089" y="1197240"/>
            <a:ext cx="2309400" cy="16671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248" name="Google Shape;248;p32"/>
          <p:cNvSpPr txBox="1">
            <a:spLocks noGrp="1"/>
          </p:cNvSpPr>
          <p:nvPr>
            <p:ph type="body" idx="3"/>
          </p:nvPr>
        </p:nvSpPr>
        <p:spPr>
          <a:xfrm>
            <a:off x="6046177" y="1197240"/>
            <a:ext cx="2309400" cy="1667100"/>
          </a:xfrm>
          <a:prstGeom prst="rect">
            <a:avLst/>
          </a:prstGeom>
          <a:noFill/>
          <a:ln>
            <a:noFill/>
          </a:ln>
        </p:spPr>
        <p:txBody>
          <a:bodyPr spcFirstLastPara="1" wrap="square" lIns="0" tIns="0" rIns="0" bIns="0" anchor="t" anchorCtr="0">
            <a:noAutofit/>
          </a:bodyPr>
          <a:lstStyle>
            <a:lvl1pPr marL="457200" lvl="0" indent="-228600" algn="l">
              <a:spcBef>
                <a:spcPts val="0"/>
              </a:spcBef>
              <a:spcAft>
                <a:spcPts val="0"/>
              </a:spcAft>
              <a:buSzPts val="1600"/>
              <a:buNone/>
              <a:defRPr/>
            </a:lvl1pPr>
            <a:lvl2pPr marL="914400" lvl="1" indent="-228600" algn="l">
              <a:spcBef>
                <a:spcPts val="500"/>
              </a:spcBef>
              <a:spcAft>
                <a:spcPts val="0"/>
              </a:spcAft>
              <a:buSzPts val="1600"/>
              <a:buNone/>
              <a:defRPr/>
            </a:lvl2pPr>
            <a:lvl3pPr marL="1371600" lvl="2" indent="-330200" algn="l">
              <a:spcBef>
                <a:spcPts val="500"/>
              </a:spcBef>
              <a:spcAft>
                <a:spcPts val="0"/>
              </a:spcAft>
              <a:buSzPts val="1600"/>
              <a:buChar char="•"/>
              <a:defRPr/>
            </a:lvl3pPr>
            <a:lvl4pPr marL="1828800" lvl="3" indent="-330200" algn="l">
              <a:spcBef>
                <a:spcPts val="500"/>
              </a:spcBef>
              <a:spcAft>
                <a:spcPts val="0"/>
              </a:spcAft>
              <a:buSzPts val="1600"/>
              <a:buChar char="•"/>
              <a:defRPr/>
            </a:lvl4pPr>
            <a:lvl5pPr marL="2286000" lvl="4" indent="-330200" algn="l">
              <a:spcBef>
                <a:spcPts val="500"/>
              </a:spcBef>
              <a:spcAft>
                <a:spcPts val="0"/>
              </a:spcAft>
              <a:buSzPts val="1600"/>
              <a:buChar char="─"/>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Blank 1">
  <p:cSld name="Blank_1">
    <p:spTree>
      <p:nvGrpSpPr>
        <p:cNvPr id="1" name="Shape 249"/>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orient="horz" pos="388">
          <p15:clr>
            <a:srgbClr val="FBAE40"/>
          </p15:clr>
        </p15:guide>
        <p15:guide id="3" pos="313">
          <p15:clr>
            <a:srgbClr val="FBAE40"/>
          </p15:clr>
        </p15:guide>
        <p15:guide id="4" pos="5466">
          <p15:clr>
            <a:srgbClr val="FBAE40"/>
          </p15:clr>
        </p15:guide>
        <p15:guide id="5" orient="horz" pos="33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 Page_3">
  <p:cSld name="Back Page_3">
    <p:bg>
      <p:bgPr>
        <a:solidFill>
          <a:schemeClr val="lt1"/>
        </a:solidFill>
        <a:effectLst/>
      </p:bgPr>
    </p:bg>
    <p:spTree>
      <p:nvGrpSpPr>
        <p:cNvPr id="1" name="Shape 38"/>
        <p:cNvGrpSpPr/>
        <p:nvPr/>
      </p:nvGrpSpPr>
      <p:grpSpPr>
        <a:xfrm>
          <a:off x="0" y="0"/>
          <a:ext cx="0" cy="0"/>
          <a:chOff x="0" y="0"/>
          <a:chExt cx="0" cy="0"/>
        </a:xfrm>
      </p:grpSpPr>
      <p:sp>
        <p:nvSpPr>
          <p:cNvPr id="39" name="Google Shape;39;p5"/>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40" name="Google Shape;40;p5"/>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41" name="Google Shape;41;p5"/>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42" name="Google Shape;42;p5"/>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43" name="Google Shape;43;p5"/>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44" name="Google Shape;44;p5"/>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45" name="Google Shape;45;p5"/>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46" name="Google Shape;46;p5"/>
          <p:cNvPicPr preferRelativeResize="0"/>
          <p:nvPr/>
        </p:nvPicPr>
        <p:blipFill rotWithShape="1">
          <a:blip r:embed="rId2">
            <a:alphaModFix/>
          </a:blip>
          <a:srcRect/>
          <a:stretch/>
        </p:blipFill>
        <p:spPr>
          <a:xfrm>
            <a:off x="5751214" y="5031375"/>
            <a:ext cx="2641717" cy="255000"/>
          </a:xfrm>
          <a:prstGeom prst="rect">
            <a:avLst/>
          </a:prstGeom>
          <a:noFill/>
          <a:ln>
            <a:noFill/>
          </a:ln>
        </p:spPr>
      </p:pic>
      <p:pic>
        <p:nvPicPr>
          <p:cNvPr id="47" name="Google Shape;47;p5"/>
          <p:cNvPicPr preferRelativeResize="0"/>
          <p:nvPr/>
        </p:nvPicPr>
        <p:blipFill rotWithShape="1">
          <a:blip r:embed="rId3">
            <a:alphaModFix/>
          </a:blip>
          <a:srcRect l="1104" r="1114"/>
          <a:stretch/>
        </p:blipFill>
        <p:spPr>
          <a:xfrm flipH="1">
            <a:off x="5577765" y="1499521"/>
            <a:ext cx="1088138" cy="740600"/>
          </a:xfrm>
          <a:prstGeom prst="rect">
            <a:avLst/>
          </a:prstGeom>
          <a:noFill/>
          <a:ln>
            <a:noFill/>
          </a:ln>
        </p:spPr>
      </p:pic>
      <p:sp>
        <p:nvSpPr>
          <p:cNvPr id="48" name="Google Shape;48;p5"/>
          <p:cNvSpPr txBox="1"/>
          <p:nvPr/>
        </p:nvSpPr>
        <p:spPr>
          <a:xfrm>
            <a:off x="6684438" y="1435340"/>
            <a:ext cx="2043300" cy="12786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Following the progress of Dolly’s clones</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When Dolly, the cloned sheep, had to be put down halfway through her expected lifespan there was concern that the cloning process might create animals that aged prematurely. Twenty years on a team from the University of Nottingham have led a study on a small flock of Dolly clones that show that they are ageing no differently to naturally conceived sheep and were not suffering from any particular health problems when compared to a control group of non cloned animals.</a:t>
            </a:r>
            <a:endParaRPr sz="1300"/>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 Page_4">
  <p:cSld name="Back Page_4">
    <p:bg>
      <p:bgPr>
        <a:solidFill>
          <a:schemeClr val="lt1"/>
        </a:solidFill>
        <a:effectLst/>
      </p:bgPr>
    </p:bg>
    <p:spTree>
      <p:nvGrpSpPr>
        <p:cNvPr id="1" name="Shape 49"/>
        <p:cNvGrpSpPr/>
        <p:nvPr/>
      </p:nvGrpSpPr>
      <p:grpSpPr>
        <a:xfrm>
          <a:off x="0" y="0"/>
          <a:ext cx="0" cy="0"/>
          <a:chOff x="0" y="0"/>
          <a:chExt cx="0" cy="0"/>
        </a:xfrm>
      </p:grpSpPr>
      <p:sp>
        <p:nvSpPr>
          <p:cNvPr id="50" name="Google Shape;50;p6"/>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51" name="Google Shape;51;p6"/>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52" name="Google Shape;52;p6"/>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53" name="Google Shape;53;p6"/>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54" name="Google Shape;54;p6"/>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55" name="Google Shape;55;p6"/>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56" name="Google Shape;56;p6"/>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57" name="Google Shape;57;p6"/>
          <p:cNvPicPr preferRelativeResize="0"/>
          <p:nvPr/>
        </p:nvPicPr>
        <p:blipFill rotWithShape="1">
          <a:blip r:embed="rId2">
            <a:alphaModFix/>
          </a:blip>
          <a:srcRect/>
          <a:stretch/>
        </p:blipFill>
        <p:spPr>
          <a:xfrm>
            <a:off x="5751214" y="5031375"/>
            <a:ext cx="2641717" cy="255000"/>
          </a:xfrm>
          <a:prstGeom prst="rect">
            <a:avLst/>
          </a:prstGeom>
          <a:noFill/>
          <a:ln>
            <a:noFill/>
          </a:ln>
        </p:spPr>
      </p:pic>
      <p:sp>
        <p:nvSpPr>
          <p:cNvPr id="58" name="Google Shape;58;p6"/>
          <p:cNvSpPr txBox="1"/>
          <p:nvPr/>
        </p:nvSpPr>
        <p:spPr>
          <a:xfrm>
            <a:off x="6684438" y="1435340"/>
            <a:ext cx="1992900" cy="12786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Frogs catch flies with sticky tongues</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Scientists have discovered what makes the frog’s tongue uniquely sticky, allowing the amphibian to snag passing flies while squatting motionless by the water’s edge. Researchers at the Georgia Institute of Technology in Atlanta have found that frog saliva is able to switch between thin and watery as the whip-like tongue hits its target, to thick and sticky as the insect is reeled in, creating an almost inescapable trap. This makes the saliva a so-called non-Newtonian fluid. </a:t>
            </a:r>
            <a:endParaRPr sz="1300"/>
          </a:p>
        </p:txBody>
      </p:sp>
      <p:pic>
        <p:nvPicPr>
          <p:cNvPr id="59" name="Google Shape;59;p6"/>
          <p:cNvPicPr preferRelativeResize="0"/>
          <p:nvPr/>
        </p:nvPicPr>
        <p:blipFill rotWithShape="1">
          <a:blip r:embed="rId3">
            <a:alphaModFix/>
          </a:blip>
          <a:srcRect l="8711" r="8711"/>
          <a:stretch/>
        </p:blipFill>
        <p:spPr>
          <a:xfrm>
            <a:off x="5579972" y="1512707"/>
            <a:ext cx="1087286" cy="740664"/>
          </a:xfrm>
          <a:prstGeom prst="rect">
            <a:avLst/>
          </a:prstGeom>
          <a:noFill/>
          <a:ln>
            <a:noFill/>
          </a:ln>
        </p:spPr>
      </p:pic>
      <p:sp>
        <p:nvSpPr>
          <p:cNvPr id="60" name="Google Shape;60;p6"/>
          <p:cNvSpPr txBox="1"/>
          <p:nvPr/>
        </p:nvSpPr>
        <p:spPr>
          <a:xfrm>
            <a:off x="5512372" y="2286569"/>
            <a:ext cx="1213800" cy="2658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700"/>
              <a:buFont typeface="Arial"/>
              <a:buNone/>
            </a:pPr>
            <a:r>
              <a:rPr lang="en-US" sz="700" b="0">
                <a:solidFill>
                  <a:schemeClr val="lt1"/>
                </a:solidFill>
                <a:latin typeface="Calibri"/>
                <a:ea typeface="Calibri"/>
                <a:cs typeface="Calibri"/>
                <a:sym typeface="Calibri"/>
              </a:rPr>
              <a:t>Mark Mandica /</a:t>
            </a:r>
            <a:br>
              <a:rPr lang="en-US" sz="700" b="0">
                <a:solidFill>
                  <a:schemeClr val="lt1"/>
                </a:solidFill>
                <a:latin typeface="Calibri"/>
                <a:ea typeface="Calibri"/>
                <a:cs typeface="Calibri"/>
                <a:sym typeface="Calibri"/>
              </a:rPr>
            </a:br>
            <a:r>
              <a:rPr lang="en-US" sz="700" b="0">
                <a:solidFill>
                  <a:schemeClr val="lt1"/>
                </a:solidFill>
                <a:latin typeface="Calibri"/>
                <a:ea typeface="Calibri"/>
                <a:cs typeface="Calibri"/>
                <a:sym typeface="Calibri"/>
              </a:rPr>
              <a:t>The Amphibian Foundation</a:t>
            </a:r>
            <a:endParaRPr sz="1300"/>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 Page_5">
  <p:cSld name="Back Page_5">
    <p:bg>
      <p:bgPr>
        <a:solidFill>
          <a:schemeClr val="lt1"/>
        </a:solidFill>
        <a:effectLst/>
      </p:bgPr>
    </p:bg>
    <p:spTree>
      <p:nvGrpSpPr>
        <p:cNvPr id="1" name="Shape 61"/>
        <p:cNvGrpSpPr/>
        <p:nvPr/>
      </p:nvGrpSpPr>
      <p:grpSpPr>
        <a:xfrm>
          <a:off x="0" y="0"/>
          <a:ext cx="0" cy="0"/>
          <a:chOff x="0" y="0"/>
          <a:chExt cx="0" cy="0"/>
        </a:xfrm>
      </p:grpSpPr>
      <p:sp>
        <p:nvSpPr>
          <p:cNvPr id="62" name="Google Shape;62;p7"/>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63" name="Google Shape;63;p7"/>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64" name="Google Shape;64;p7"/>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65" name="Google Shape;65;p7"/>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66" name="Google Shape;66;p7"/>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67" name="Google Shape;67;p7"/>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68" name="Google Shape;68;p7"/>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69" name="Google Shape;69;p7"/>
          <p:cNvPicPr preferRelativeResize="0"/>
          <p:nvPr/>
        </p:nvPicPr>
        <p:blipFill rotWithShape="1">
          <a:blip r:embed="rId2">
            <a:alphaModFix/>
          </a:blip>
          <a:srcRect/>
          <a:stretch/>
        </p:blipFill>
        <p:spPr>
          <a:xfrm>
            <a:off x="5751214" y="5031375"/>
            <a:ext cx="2641717" cy="255000"/>
          </a:xfrm>
          <a:prstGeom prst="rect">
            <a:avLst/>
          </a:prstGeom>
          <a:noFill/>
          <a:ln>
            <a:noFill/>
          </a:ln>
        </p:spPr>
      </p:pic>
      <p:pic>
        <p:nvPicPr>
          <p:cNvPr id="70" name="Google Shape;70;p7"/>
          <p:cNvPicPr preferRelativeResize="0"/>
          <p:nvPr/>
        </p:nvPicPr>
        <p:blipFill rotWithShape="1">
          <a:blip r:embed="rId3">
            <a:alphaModFix/>
          </a:blip>
          <a:srcRect l="1028" r="1028"/>
          <a:stretch/>
        </p:blipFill>
        <p:spPr>
          <a:xfrm>
            <a:off x="5582280" y="1496239"/>
            <a:ext cx="1088138" cy="740482"/>
          </a:xfrm>
          <a:prstGeom prst="rect">
            <a:avLst/>
          </a:prstGeom>
          <a:noFill/>
          <a:ln>
            <a:noFill/>
          </a:ln>
        </p:spPr>
      </p:pic>
      <p:sp>
        <p:nvSpPr>
          <p:cNvPr id="71" name="Google Shape;71;p7"/>
          <p:cNvSpPr txBox="1"/>
          <p:nvPr/>
        </p:nvSpPr>
        <p:spPr>
          <a:xfrm>
            <a:off x="6684438" y="1435340"/>
            <a:ext cx="1992900" cy="16764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Cataloging homegarden </a:t>
            </a:r>
            <a:br>
              <a:rPr lang="en-US" sz="900" b="1">
                <a:solidFill>
                  <a:schemeClr val="lt1"/>
                </a:solidFill>
                <a:latin typeface="Calibri"/>
                <a:ea typeface="Calibri"/>
                <a:cs typeface="Calibri"/>
                <a:sym typeface="Calibri"/>
              </a:rPr>
            </a:br>
            <a:r>
              <a:rPr lang="en-US" sz="900" b="1">
                <a:solidFill>
                  <a:schemeClr val="lt1"/>
                </a:solidFill>
                <a:latin typeface="Calibri"/>
                <a:ea typeface="Calibri"/>
                <a:cs typeface="Calibri"/>
                <a:sym typeface="Calibri"/>
              </a:rPr>
              <a:t>biodiversity in Uganda</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Creating food security in countries such as Uganda often relies on the roll out of a national plan, and yet these don’t necessarily take account of the farmers’ voices or traditional food systems that have adapted over many generations to fit local cultural and ecological conditions. This research followed a human ecology approach to catalogue homegarden biodiversity and related ethnobotany knowledge in order to propose a more sustainable food security model.</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 Page_6">
  <p:cSld name="Back Page_6">
    <p:bg>
      <p:bgPr>
        <a:solidFill>
          <a:schemeClr val="lt1"/>
        </a:solidFill>
        <a:effectLst/>
      </p:bgPr>
    </p:bg>
    <p:spTree>
      <p:nvGrpSpPr>
        <p:cNvPr id="1" name="Shape 72"/>
        <p:cNvGrpSpPr/>
        <p:nvPr/>
      </p:nvGrpSpPr>
      <p:grpSpPr>
        <a:xfrm>
          <a:off x="0" y="0"/>
          <a:ext cx="0" cy="0"/>
          <a:chOff x="0" y="0"/>
          <a:chExt cx="0" cy="0"/>
        </a:xfrm>
      </p:grpSpPr>
      <p:sp>
        <p:nvSpPr>
          <p:cNvPr id="73" name="Google Shape;73;p8"/>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74" name="Google Shape;74;p8"/>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75" name="Google Shape;75;p8"/>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76" name="Google Shape;76;p8"/>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77" name="Google Shape;77;p8"/>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78" name="Google Shape;78;p8"/>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79" name="Google Shape;79;p8"/>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80" name="Google Shape;80;p8"/>
          <p:cNvPicPr preferRelativeResize="0"/>
          <p:nvPr/>
        </p:nvPicPr>
        <p:blipFill>
          <a:blip r:embed="rId2">
            <a:alphaModFix/>
          </a:blip>
          <a:stretch>
            <a:fillRect/>
          </a:stretch>
        </p:blipFill>
        <p:spPr>
          <a:xfrm>
            <a:off x="5586188" y="1499966"/>
            <a:ext cx="646869" cy="1685421"/>
          </a:xfrm>
          <a:prstGeom prst="rect">
            <a:avLst/>
          </a:prstGeom>
          <a:noFill/>
          <a:ln>
            <a:noFill/>
          </a:ln>
        </p:spPr>
      </p:pic>
      <p:pic>
        <p:nvPicPr>
          <p:cNvPr id="81" name="Google Shape;81;p8"/>
          <p:cNvPicPr preferRelativeResize="0"/>
          <p:nvPr/>
        </p:nvPicPr>
        <p:blipFill rotWithShape="1">
          <a:blip r:embed="rId3">
            <a:alphaModFix/>
          </a:blip>
          <a:srcRect/>
          <a:stretch/>
        </p:blipFill>
        <p:spPr>
          <a:xfrm>
            <a:off x="5751214" y="5031375"/>
            <a:ext cx="2641717" cy="255000"/>
          </a:xfrm>
          <a:prstGeom prst="rect">
            <a:avLst/>
          </a:prstGeom>
          <a:noFill/>
          <a:ln>
            <a:noFill/>
          </a:ln>
        </p:spPr>
      </p:pic>
      <p:sp>
        <p:nvSpPr>
          <p:cNvPr id="82" name="Google Shape;82;p8"/>
          <p:cNvSpPr txBox="1"/>
          <p:nvPr/>
        </p:nvSpPr>
        <p:spPr>
          <a:xfrm>
            <a:off x="6314942" y="1435340"/>
            <a:ext cx="2371500" cy="16509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Marie Curie (1867–1934)</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In a scientific world still dominated by men, Marie Curie shone not only as an extraordinary pioneer in the field of radioactivity, but also as a trailblazing female scientist. A French-Polish chemist and physicist, Curie discovered two new elements, polonium and radium, and revolutionised our understanding of radioactivity, the process by which unstable atoms decay by emitting energy in the form of radiation. The first person of either gender to win or share two Nobel Prizes, Curie is one of the most renowned scientists of a generation, whose influences can be seen throughout many areas of modern science, from particle physics to medicine. </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 Page_7">
  <p:cSld name="Back Page_7">
    <p:bg>
      <p:bgPr>
        <a:solidFill>
          <a:schemeClr val="lt1"/>
        </a:solidFill>
        <a:effectLst/>
      </p:bgPr>
    </p:bg>
    <p:spTree>
      <p:nvGrpSpPr>
        <p:cNvPr id="1" name="Shape 83"/>
        <p:cNvGrpSpPr/>
        <p:nvPr/>
      </p:nvGrpSpPr>
      <p:grpSpPr>
        <a:xfrm>
          <a:off x="0" y="0"/>
          <a:ext cx="0" cy="0"/>
          <a:chOff x="0" y="0"/>
          <a:chExt cx="0" cy="0"/>
        </a:xfrm>
      </p:grpSpPr>
      <p:sp>
        <p:nvSpPr>
          <p:cNvPr id="84" name="Google Shape;84;p9"/>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85" name="Google Shape;85;p9"/>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86" name="Google Shape;86;p9"/>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87" name="Google Shape;87;p9"/>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88" name="Google Shape;88;p9"/>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89" name="Google Shape;89;p9"/>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90" name="Google Shape;90;p9"/>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91" name="Google Shape;91;p9"/>
          <p:cNvPicPr preferRelativeResize="0"/>
          <p:nvPr/>
        </p:nvPicPr>
        <p:blipFill>
          <a:blip r:embed="rId2">
            <a:alphaModFix/>
          </a:blip>
          <a:stretch>
            <a:fillRect/>
          </a:stretch>
        </p:blipFill>
        <p:spPr>
          <a:xfrm>
            <a:off x="5582280" y="1502490"/>
            <a:ext cx="646869" cy="1680373"/>
          </a:xfrm>
          <a:prstGeom prst="rect">
            <a:avLst/>
          </a:prstGeom>
          <a:noFill/>
          <a:ln>
            <a:noFill/>
          </a:ln>
        </p:spPr>
      </p:pic>
      <p:pic>
        <p:nvPicPr>
          <p:cNvPr id="92" name="Google Shape;92;p9"/>
          <p:cNvPicPr preferRelativeResize="0"/>
          <p:nvPr/>
        </p:nvPicPr>
        <p:blipFill rotWithShape="1">
          <a:blip r:embed="rId3">
            <a:alphaModFix/>
          </a:blip>
          <a:srcRect/>
          <a:stretch/>
        </p:blipFill>
        <p:spPr>
          <a:xfrm>
            <a:off x="5751214" y="5031375"/>
            <a:ext cx="2641717" cy="255000"/>
          </a:xfrm>
          <a:prstGeom prst="rect">
            <a:avLst/>
          </a:prstGeom>
          <a:noFill/>
          <a:ln>
            <a:noFill/>
          </a:ln>
        </p:spPr>
      </p:pic>
      <p:sp>
        <p:nvSpPr>
          <p:cNvPr id="93" name="Google Shape;93;p9"/>
          <p:cNvSpPr txBox="1"/>
          <p:nvPr/>
        </p:nvSpPr>
        <p:spPr>
          <a:xfrm>
            <a:off x="6314942" y="1435340"/>
            <a:ext cx="2371500" cy="12405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Chien Shiung Wu (1912–1997)</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Chien Shiung Wu was a Chinese American experimental physicist best known for conducting The Wu experiment that bears her name. This experiment showed that the conservation of parity was violated by a weak interaction and it was possible to distinguish between a mirrored variation of the world and the mirror image of the current world. This discovery earned Wu the Wolf Prize in Physics in 1978.</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 Page_8">
  <p:cSld name="Back Page_8">
    <p:bg>
      <p:bgPr>
        <a:solidFill>
          <a:schemeClr val="lt1"/>
        </a:solidFill>
        <a:effectLst/>
      </p:bgPr>
    </p:bg>
    <p:spTree>
      <p:nvGrpSpPr>
        <p:cNvPr id="1" name="Shape 94"/>
        <p:cNvGrpSpPr/>
        <p:nvPr/>
      </p:nvGrpSpPr>
      <p:grpSpPr>
        <a:xfrm>
          <a:off x="0" y="0"/>
          <a:ext cx="0" cy="0"/>
          <a:chOff x="0" y="0"/>
          <a:chExt cx="0" cy="0"/>
        </a:xfrm>
      </p:grpSpPr>
      <p:sp>
        <p:nvSpPr>
          <p:cNvPr id="95" name="Google Shape;95;p10"/>
          <p:cNvSpPr/>
          <p:nvPr/>
        </p:nvSpPr>
        <p:spPr>
          <a:xfrm>
            <a:off x="492369" y="2"/>
            <a:ext cx="8645117" cy="4960140"/>
          </a:xfrm>
          <a:custGeom>
            <a:avLst/>
            <a:gdLst/>
            <a:ahLst/>
            <a:cxnLst/>
            <a:rect l="l" t="t" r="r" b="b"/>
            <a:pathLst>
              <a:path w="9371400" h="5958126" extrusionOk="0">
                <a:moveTo>
                  <a:pt x="0" y="0"/>
                </a:moveTo>
                <a:lnTo>
                  <a:pt x="9371400" y="0"/>
                </a:lnTo>
                <a:lnTo>
                  <a:pt x="9371400" y="3503614"/>
                </a:lnTo>
                <a:lnTo>
                  <a:pt x="773906" y="5936455"/>
                </a:lnTo>
                <a:cubicBezTo>
                  <a:pt x="728663" y="5941482"/>
                  <a:pt x="626930" y="5968337"/>
                  <a:pt x="535782" y="5953918"/>
                </a:cubicBezTo>
                <a:cubicBezTo>
                  <a:pt x="444634" y="5939499"/>
                  <a:pt x="337741" y="5917010"/>
                  <a:pt x="198438" y="5792788"/>
                </a:cubicBezTo>
                <a:cubicBezTo>
                  <a:pt x="59135" y="5668566"/>
                  <a:pt x="3016" y="5434703"/>
                  <a:pt x="0" y="5322889"/>
                </a:cubicBezTo>
                <a:lnTo>
                  <a:pt x="0" y="0"/>
                </a:lnTo>
                <a:close/>
              </a:path>
            </a:pathLst>
          </a:custGeom>
          <a:solidFill>
            <a:schemeClr val="accent5"/>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sp>
        <p:nvSpPr>
          <p:cNvPr id="96" name="Google Shape;96;p10"/>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200"/>
              <a:buFont typeface="Calibri"/>
              <a:buNone/>
              <a:defRPr sz="3200" b="1">
                <a:solidFill>
                  <a:schemeClr val="lt1"/>
                </a:solidFill>
              </a:defRPr>
            </a:lvl1pPr>
            <a:lvl2pPr lvl="1">
              <a:spcBef>
                <a:spcPts val="0"/>
              </a:spcBef>
              <a:spcAft>
                <a:spcPts val="0"/>
              </a:spcAft>
              <a:buSzPts val="1300"/>
              <a:buNone/>
              <a:defRPr/>
            </a:lvl2pPr>
            <a:lvl3pPr lvl="2">
              <a:spcBef>
                <a:spcPts val="0"/>
              </a:spcBef>
              <a:spcAft>
                <a:spcPts val="0"/>
              </a:spcAft>
              <a:buSzPts val="1300"/>
              <a:buNone/>
              <a:defRPr/>
            </a:lvl3pPr>
            <a:lvl4pPr lvl="3">
              <a:spcBef>
                <a:spcPts val="0"/>
              </a:spcBef>
              <a:spcAft>
                <a:spcPts val="0"/>
              </a:spcAft>
              <a:buSzPts val="1300"/>
              <a:buNone/>
              <a:defRPr/>
            </a:lvl4pPr>
            <a:lvl5pPr lvl="4">
              <a:spcBef>
                <a:spcPts val="0"/>
              </a:spcBef>
              <a:spcAft>
                <a:spcPts val="0"/>
              </a:spcAft>
              <a:buSzPts val="1300"/>
              <a:buNone/>
              <a:defRPr/>
            </a:lvl5pPr>
            <a:lvl6pPr lvl="5">
              <a:spcBef>
                <a:spcPts val="0"/>
              </a:spcBef>
              <a:spcAft>
                <a:spcPts val="0"/>
              </a:spcAft>
              <a:buSzPts val="1300"/>
              <a:buNone/>
              <a:defRPr/>
            </a:lvl6pPr>
            <a:lvl7pPr lvl="6">
              <a:spcBef>
                <a:spcPts val="0"/>
              </a:spcBef>
              <a:spcAft>
                <a:spcPts val="0"/>
              </a:spcAft>
              <a:buSzPts val="1300"/>
              <a:buNone/>
              <a:defRPr/>
            </a:lvl7pPr>
            <a:lvl8pPr lvl="7">
              <a:spcBef>
                <a:spcPts val="0"/>
              </a:spcBef>
              <a:spcAft>
                <a:spcPts val="0"/>
              </a:spcAft>
              <a:buSzPts val="1300"/>
              <a:buNone/>
              <a:defRPr/>
            </a:lvl8pPr>
            <a:lvl9pPr lvl="8">
              <a:spcBef>
                <a:spcPts val="0"/>
              </a:spcBef>
              <a:spcAft>
                <a:spcPts val="0"/>
              </a:spcAft>
              <a:buSzPts val="1300"/>
              <a:buNone/>
              <a:defRPr/>
            </a:lvl9pPr>
          </a:lstStyle>
          <a:p>
            <a:endParaRPr/>
          </a:p>
        </p:txBody>
      </p:sp>
      <p:sp>
        <p:nvSpPr>
          <p:cNvPr id="97" name="Google Shape;97;p10"/>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1"/>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
        <p:nvSpPr>
          <p:cNvPr id="98" name="Google Shape;98;p10"/>
          <p:cNvSpPr txBox="1">
            <a:spLocks noGrp="1"/>
          </p:cNvSpPr>
          <p:nvPr>
            <p:ph type="body" idx="1"/>
          </p:nvPr>
        </p:nvSpPr>
        <p:spPr>
          <a:xfrm>
            <a:off x="762000" y="1177396"/>
            <a:ext cx="4161600" cy="16311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SzPts val="2000"/>
              <a:buNone/>
              <a:defRPr sz="2000" b="0">
                <a:solidFill>
                  <a:schemeClr val="lt1"/>
                </a:solidFill>
              </a:defRPr>
            </a:lvl1pPr>
            <a:lvl2pPr marL="914400" lvl="1" indent="-228600" algn="l">
              <a:spcBef>
                <a:spcPts val="1600"/>
              </a:spcBef>
              <a:spcAft>
                <a:spcPts val="0"/>
              </a:spcAft>
              <a:buSzPts val="1600"/>
              <a:buNone/>
              <a:defRPr>
                <a:solidFill>
                  <a:schemeClr val="lt1"/>
                </a:solidFill>
              </a:defRPr>
            </a:lvl2pPr>
            <a:lvl3pPr marL="1371600" lvl="2" indent="-330200" algn="l">
              <a:spcBef>
                <a:spcPts val="500"/>
              </a:spcBef>
              <a:spcAft>
                <a:spcPts val="0"/>
              </a:spcAft>
              <a:buClr>
                <a:schemeClr val="lt1"/>
              </a:buClr>
              <a:buSzPts val="1600"/>
              <a:buChar char="•"/>
              <a:defRPr>
                <a:solidFill>
                  <a:schemeClr val="lt1"/>
                </a:solidFill>
              </a:defRPr>
            </a:lvl3pPr>
            <a:lvl4pPr marL="1828800" lvl="3" indent="-330200" algn="l">
              <a:spcBef>
                <a:spcPts val="500"/>
              </a:spcBef>
              <a:spcAft>
                <a:spcPts val="0"/>
              </a:spcAft>
              <a:buClr>
                <a:schemeClr val="lt1"/>
              </a:buClr>
              <a:buSzPts val="1600"/>
              <a:buChar char="•"/>
              <a:defRPr>
                <a:solidFill>
                  <a:schemeClr val="lt1"/>
                </a:solidFill>
              </a:defRPr>
            </a:lvl4pPr>
            <a:lvl5pPr marL="2286000" lvl="4" indent="-330200" algn="l">
              <a:spcBef>
                <a:spcPts val="500"/>
              </a:spcBef>
              <a:spcAft>
                <a:spcPts val="0"/>
              </a:spcAft>
              <a:buClr>
                <a:schemeClr val="lt1"/>
              </a:buClr>
              <a:buSzPts val="1600"/>
              <a:buChar char="─"/>
              <a:defRPr>
                <a:solidFill>
                  <a:schemeClr val="lt1"/>
                </a:solidFill>
              </a:defRPr>
            </a:lvl5pPr>
            <a:lvl6pPr marL="2743200" lvl="5" indent="-330200" algn="l">
              <a:spcBef>
                <a:spcPts val="500"/>
              </a:spcBef>
              <a:spcAft>
                <a:spcPts val="0"/>
              </a:spcAft>
              <a:buSzPts val="1600"/>
              <a:buChar char="−"/>
              <a:defRPr/>
            </a:lvl6pPr>
            <a:lvl7pPr marL="3200400" lvl="6" indent="-228600" algn="l">
              <a:spcBef>
                <a:spcPts val="500"/>
              </a:spcBef>
              <a:spcAft>
                <a:spcPts val="0"/>
              </a:spcAft>
              <a:buSzPts val="1600"/>
              <a:buNone/>
              <a:defRPr/>
            </a:lvl7pPr>
            <a:lvl8pPr marL="3657600" lvl="7" indent="-330200" algn="l">
              <a:spcBef>
                <a:spcPts val="500"/>
              </a:spcBef>
              <a:spcAft>
                <a:spcPts val="0"/>
              </a:spcAft>
              <a:buSzPts val="1600"/>
              <a:buAutoNum type="arabicPeriod"/>
              <a:defRPr/>
            </a:lvl8pPr>
            <a:lvl9pPr marL="4114800" lvl="8" indent="-330200" algn="l">
              <a:spcBef>
                <a:spcPts val="500"/>
              </a:spcBef>
              <a:spcAft>
                <a:spcPts val="500"/>
              </a:spcAft>
              <a:buSzPts val="1600"/>
              <a:buAutoNum type="alphaLcPeriod"/>
              <a:defRPr/>
            </a:lvl9pPr>
          </a:lstStyle>
          <a:p>
            <a:endParaRPr/>
          </a:p>
        </p:txBody>
      </p:sp>
      <p:sp>
        <p:nvSpPr>
          <p:cNvPr id="99" name="Google Shape;99;p10"/>
          <p:cNvSpPr/>
          <p:nvPr/>
        </p:nvSpPr>
        <p:spPr>
          <a:xfrm>
            <a:off x="5399203" y="4697950"/>
            <a:ext cx="3487800" cy="1017000"/>
          </a:xfrm>
          <a:prstGeom prst="rect">
            <a:avLst/>
          </a:prstGeom>
          <a:solidFill>
            <a:schemeClr val="lt1"/>
          </a:solidFill>
          <a:ln>
            <a:noFill/>
          </a:ln>
        </p:spPr>
        <p:txBody>
          <a:bodyPr spcFirstLastPara="1" wrap="square" lIns="64300" tIns="64300" rIns="64300" bIns="64300" anchor="ctr" anchorCtr="1">
            <a:noAutofit/>
          </a:bodyPr>
          <a:lstStyle/>
          <a:p>
            <a:pPr marL="0" marR="0" lvl="0" indent="0" algn="ctr" rtl="0">
              <a:spcBef>
                <a:spcPts val="0"/>
              </a:spcBef>
              <a:spcAft>
                <a:spcPts val="0"/>
              </a:spcAft>
              <a:buNone/>
            </a:pPr>
            <a:endParaRPr sz="1300">
              <a:solidFill>
                <a:schemeClr val="lt1"/>
              </a:solidFill>
              <a:latin typeface="Calibri"/>
              <a:ea typeface="Calibri"/>
              <a:cs typeface="Calibri"/>
              <a:sym typeface="Calibri"/>
            </a:endParaRPr>
          </a:p>
        </p:txBody>
      </p:sp>
      <p:cxnSp>
        <p:nvCxnSpPr>
          <p:cNvPr id="100" name="Google Shape;100;p10"/>
          <p:cNvCxnSpPr/>
          <p:nvPr/>
        </p:nvCxnSpPr>
        <p:spPr>
          <a:xfrm>
            <a:off x="5582280" y="1413167"/>
            <a:ext cx="3104100" cy="0"/>
          </a:xfrm>
          <a:prstGeom prst="straightConnector1">
            <a:avLst/>
          </a:prstGeom>
          <a:noFill/>
          <a:ln w="9525" cap="flat" cmpd="sng">
            <a:solidFill>
              <a:srgbClr val="FFFFFF"/>
            </a:solidFill>
            <a:prstDash val="solid"/>
            <a:round/>
            <a:headEnd type="none" w="sm" len="sm"/>
            <a:tailEnd type="none" w="sm" len="sm"/>
          </a:ln>
        </p:spPr>
      </p:cxnSp>
      <p:sp>
        <p:nvSpPr>
          <p:cNvPr id="101" name="Google Shape;101;p10"/>
          <p:cNvSpPr txBox="1"/>
          <p:nvPr/>
        </p:nvSpPr>
        <p:spPr>
          <a:xfrm>
            <a:off x="5582280" y="1215181"/>
            <a:ext cx="1586100" cy="1539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a:solidFill>
                  <a:srgbClr val="FFFFFF"/>
                </a:solidFill>
                <a:latin typeface="Calibri"/>
                <a:ea typeface="Calibri"/>
                <a:cs typeface="Calibri"/>
                <a:sym typeface="Calibri"/>
              </a:rPr>
              <a:t>The story behind the image</a:t>
            </a:r>
            <a:endParaRPr sz="1300"/>
          </a:p>
        </p:txBody>
      </p:sp>
      <p:pic>
        <p:nvPicPr>
          <p:cNvPr id="102" name="Google Shape;102;p10"/>
          <p:cNvPicPr preferRelativeResize="0"/>
          <p:nvPr/>
        </p:nvPicPr>
        <p:blipFill rotWithShape="1">
          <a:blip r:embed="rId2">
            <a:alphaModFix/>
          </a:blip>
          <a:srcRect/>
          <a:stretch/>
        </p:blipFill>
        <p:spPr>
          <a:xfrm>
            <a:off x="5751214" y="5031375"/>
            <a:ext cx="2641717" cy="255000"/>
          </a:xfrm>
          <a:prstGeom prst="rect">
            <a:avLst/>
          </a:prstGeom>
          <a:noFill/>
          <a:ln>
            <a:noFill/>
          </a:ln>
        </p:spPr>
      </p:pic>
      <p:pic>
        <p:nvPicPr>
          <p:cNvPr id="103" name="Google Shape;103;p10" descr="A blue and white text&#10;&#10;Description generated with very high confidence"/>
          <p:cNvPicPr preferRelativeResize="0"/>
          <p:nvPr/>
        </p:nvPicPr>
        <p:blipFill>
          <a:blip r:embed="rId3">
            <a:alphaModFix/>
          </a:blip>
          <a:stretch>
            <a:fillRect/>
          </a:stretch>
        </p:blipFill>
        <p:spPr>
          <a:xfrm>
            <a:off x="5586984" y="1499616"/>
            <a:ext cx="649224" cy="1682496"/>
          </a:xfrm>
          <a:prstGeom prst="rect">
            <a:avLst/>
          </a:prstGeom>
          <a:noFill/>
          <a:ln>
            <a:noFill/>
          </a:ln>
        </p:spPr>
      </p:pic>
      <p:sp>
        <p:nvSpPr>
          <p:cNvPr id="104" name="Google Shape;104;p10"/>
          <p:cNvSpPr txBox="1"/>
          <p:nvPr/>
        </p:nvSpPr>
        <p:spPr>
          <a:xfrm>
            <a:off x="6314942" y="1435340"/>
            <a:ext cx="2371500" cy="1445400"/>
          </a:xfrm>
          <a:prstGeom prst="rect">
            <a:avLst/>
          </a:prstGeom>
          <a:noFill/>
          <a:ln>
            <a:noFill/>
          </a:ln>
        </p:spPr>
        <p:txBody>
          <a:bodyPr spcFirstLastPara="1" wrap="square" lIns="64300" tIns="32150" rIns="32150" bIns="32150" anchor="t" anchorCtr="0">
            <a:noAutofit/>
          </a:bodyPr>
          <a:lstStyle/>
          <a:p>
            <a:pPr marL="0" marR="0" lvl="0" indent="0" algn="l" rtl="0">
              <a:lnSpc>
                <a:spcPct val="100000"/>
              </a:lnSpc>
              <a:spcBef>
                <a:spcPts val="0"/>
              </a:spcBef>
              <a:spcAft>
                <a:spcPts val="0"/>
              </a:spcAft>
              <a:buClr>
                <a:schemeClr val="dk1"/>
              </a:buClr>
              <a:buSzPts val="900"/>
              <a:buFont typeface="Arial"/>
              <a:buNone/>
            </a:pPr>
            <a:r>
              <a:rPr lang="en-US" sz="900" b="1">
                <a:solidFill>
                  <a:schemeClr val="lt1"/>
                </a:solidFill>
                <a:latin typeface="Calibri"/>
                <a:ea typeface="Calibri"/>
                <a:cs typeface="Calibri"/>
                <a:sym typeface="Calibri"/>
              </a:rPr>
              <a:t>Alan Turing (1867–1934)</a:t>
            </a:r>
            <a:endParaRPr sz="1300"/>
          </a:p>
          <a:p>
            <a:pPr marL="0" marR="0" lvl="0" indent="0" algn="l" rtl="0">
              <a:lnSpc>
                <a:spcPct val="100000"/>
              </a:lnSpc>
              <a:spcBef>
                <a:spcPts val="500"/>
              </a:spcBef>
              <a:spcAft>
                <a:spcPts val="0"/>
              </a:spcAft>
              <a:buClr>
                <a:schemeClr val="dk1"/>
              </a:buClr>
              <a:buSzPts val="700"/>
              <a:buFont typeface="Arial"/>
              <a:buNone/>
            </a:pPr>
            <a:r>
              <a:rPr lang="en-US" sz="700" b="0">
                <a:solidFill>
                  <a:schemeClr val="lt1"/>
                </a:solidFill>
                <a:latin typeface="Calibri"/>
                <a:ea typeface="Calibri"/>
                <a:cs typeface="Calibri"/>
                <a:sym typeface="Calibri"/>
              </a:rPr>
              <a:t>The scope of the achievements of Alan Turing, computer pioneer, wartime code-breaker and polymath, cannot be overstated. Renowned as the man who broke the Enigma code, Turing is also considered the father of computer science and artificial intelligence. His legacy is represented here with a visualisation of a “Turing Machine”, a hypothetical device he devised to represent the logic of a computer. The binary code depicted translates to one of Turing’s memorable quotes: Science is a differential equation. Religion is a boundary condition. </a:t>
            </a:r>
            <a:endParaRPr sz="1300"/>
          </a:p>
          <a:p>
            <a:pPr marL="0" marR="0" lvl="0" indent="0" algn="l" rtl="0">
              <a:lnSpc>
                <a:spcPct val="100000"/>
              </a:lnSpc>
              <a:spcBef>
                <a:spcPts val="500"/>
              </a:spcBef>
              <a:spcAft>
                <a:spcPts val="0"/>
              </a:spcAft>
              <a:buClr>
                <a:schemeClr val="dk1"/>
              </a:buClr>
              <a:buSzPts val="700"/>
              <a:buFont typeface="Arial"/>
              <a:buNone/>
            </a:pPr>
            <a:endParaRPr sz="700" b="0">
              <a:solidFill>
                <a:schemeClr val="lt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pos="996">
          <p15:clr>
            <a:srgbClr val="FBAE40"/>
          </p15:clr>
        </p15:guide>
        <p15:guide id="2" pos="547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62001" y="448469"/>
            <a:ext cx="7605300" cy="3087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rgbClr val="486A7E"/>
              </a:buClr>
              <a:buSzPts val="2300"/>
              <a:buFont typeface="Calibri"/>
              <a:buNone/>
              <a:defRPr sz="2300" b="1" i="0" u="none" strike="noStrike" cap="none">
                <a:solidFill>
                  <a:srgbClr val="486A7E"/>
                </a:solidFill>
                <a:latin typeface="Calibri"/>
                <a:ea typeface="Calibri"/>
                <a:cs typeface="Calibri"/>
                <a:sym typeface="Calibri"/>
              </a:defRPr>
            </a:lvl1pPr>
            <a:lvl2pPr lvl="1">
              <a:spcBef>
                <a:spcPts val="0"/>
              </a:spcBef>
              <a:spcAft>
                <a:spcPts val="0"/>
              </a:spcAft>
              <a:buSzPts val="1300"/>
              <a:buNone/>
              <a:defRPr sz="1600"/>
            </a:lvl2pPr>
            <a:lvl3pPr lvl="2">
              <a:spcBef>
                <a:spcPts val="0"/>
              </a:spcBef>
              <a:spcAft>
                <a:spcPts val="0"/>
              </a:spcAft>
              <a:buSzPts val="1300"/>
              <a:buNone/>
              <a:defRPr sz="1600"/>
            </a:lvl3pPr>
            <a:lvl4pPr lvl="3">
              <a:spcBef>
                <a:spcPts val="0"/>
              </a:spcBef>
              <a:spcAft>
                <a:spcPts val="0"/>
              </a:spcAft>
              <a:buSzPts val="1300"/>
              <a:buNone/>
              <a:defRPr sz="1600"/>
            </a:lvl4pPr>
            <a:lvl5pPr lvl="4">
              <a:spcBef>
                <a:spcPts val="0"/>
              </a:spcBef>
              <a:spcAft>
                <a:spcPts val="0"/>
              </a:spcAft>
              <a:buSzPts val="1300"/>
              <a:buNone/>
              <a:defRPr sz="1600"/>
            </a:lvl5pPr>
            <a:lvl6pPr lvl="5">
              <a:spcBef>
                <a:spcPts val="0"/>
              </a:spcBef>
              <a:spcAft>
                <a:spcPts val="0"/>
              </a:spcAft>
              <a:buSzPts val="1300"/>
              <a:buNone/>
              <a:defRPr sz="1600"/>
            </a:lvl6pPr>
            <a:lvl7pPr lvl="6">
              <a:spcBef>
                <a:spcPts val="0"/>
              </a:spcBef>
              <a:spcAft>
                <a:spcPts val="0"/>
              </a:spcAft>
              <a:buSzPts val="1300"/>
              <a:buNone/>
              <a:defRPr sz="1600"/>
            </a:lvl7pPr>
            <a:lvl8pPr lvl="7">
              <a:spcBef>
                <a:spcPts val="0"/>
              </a:spcBef>
              <a:spcAft>
                <a:spcPts val="0"/>
              </a:spcAft>
              <a:buSzPts val="1300"/>
              <a:buNone/>
              <a:defRPr sz="1600"/>
            </a:lvl8pPr>
            <a:lvl9pPr lvl="8">
              <a:spcBef>
                <a:spcPts val="0"/>
              </a:spcBef>
              <a:spcAft>
                <a:spcPts val="0"/>
              </a:spcAft>
              <a:buSzPts val="1300"/>
              <a:buNone/>
              <a:defRPr sz="1600"/>
            </a:lvl9pPr>
          </a:lstStyle>
          <a:p>
            <a:endParaRPr/>
          </a:p>
        </p:txBody>
      </p:sp>
      <p:sp>
        <p:nvSpPr>
          <p:cNvPr id="11" name="Google Shape;11;p1"/>
          <p:cNvSpPr txBox="1">
            <a:spLocks noGrp="1"/>
          </p:cNvSpPr>
          <p:nvPr>
            <p:ph type="body" idx="1"/>
          </p:nvPr>
        </p:nvSpPr>
        <p:spPr>
          <a:xfrm>
            <a:off x="762000" y="1197240"/>
            <a:ext cx="7605300" cy="260310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1pPr>
            <a:lvl2pPr marL="914400" marR="0" lvl="1" indent="-228600" algn="l" rtl="0">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2pPr>
            <a:lvl3pPr marL="1371600" marR="0" lvl="2" indent="-330200" algn="l" rtl="0">
              <a:spcBef>
                <a:spcPts val="500"/>
              </a:spcBef>
              <a:spcAft>
                <a:spcPts val="0"/>
              </a:spcAft>
              <a:buClr>
                <a:srgbClr val="95AABA"/>
              </a:buClr>
              <a:buSzPts val="1600"/>
              <a:buFont typeface="Calibri"/>
              <a:buChar char="•"/>
              <a:defRPr sz="1600" b="0" i="0" u="none" strike="noStrike" cap="none">
                <a:solidFill>
                  <a:schemeClr val="dk1"/>
                </a:solidFill>
                <a:latin typeface="Calibri"/>
                <a:ea typeface="Calibri"/>
                <a:cs typeface="Calibri"/>
                <a:sym typeface="Calibri"/>
              </a:defRPr>
            </a:lvl3pPr>
            <a:lvl4pPr marL="1828800" marR="0" lvl="3" indent="-330200"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500"/>
              </a:spcBef>
              <a:spcAft>
                <a:spcPts val="0"/>
              </a:spcAft>
              <a:buClr>
                <a:schemeClr val="dk2"/>
              </a:buClr>
              <a:buSzPts val="1600"/>
              <a:buFont typeface="Calibri"/>
              <a:buChar char="−"/>
              <a:defRPr sz="1600" b="0" i="0" u="none" strike="noStrike" cap="none">
                <a:solidFill>
                  <a:schemeClr val="dk1"/>
                </a:solidFill>
                <a:latin typeface="Calibri"/>
                <a:ea typeface="Calibri"/>
                <a:cs typeface="Calibri"/>
                <a:sym typeface="Calibri"/>
              </a:defRPr>
            </a:lvl6pPr>
            <a:lvl7pPr marL="3200400" marR="0" lvl="6" indent="-228600" algn="l" rtl="0">
              <a:spcBef>
                <a:spcPts val="500"/>
              </a:spcBef>
              <a:spcAft>
                <a:spcPts val="0"/>
              </a:spcAft>
              <a:buClr>
                <a:schemeClr val="dk1"/>
              </a:buClr>
              <a:buSzPts val="1600"/>
              <a:buFont typeface="Calibri"/>
              <a:buNone/>
              <a:defRPr sz="1600" b="0" i="0" u="none" strike="noStrike" cap="none">
                <a:solidFill>
                  <a:schemeClr val="dk1"/>
                </a:solidFill>
                <a:latin typeface="Calibri"/>
                <a:ea typeface="Calibri"/>
                <a:cs typeface="Calibri"/>
                <a:sym typeface="Calibri"/>
              </a:defRPr>
            </a:lvl7pPr>
            <a:lvl8pPr marL="3657600" marR="0" lvl="7" indent="-330200" algn="l" rtl="0">
              <a:spcBef>
                <a:spcPts val="500"/>
              </a:spcBef>
              <a:spcAft>
                <a:spcPts val="0"/>
              </a:spcAft>
              <a:buClr>
                <a:schemeClr val="dk1"/>
              </a:buClr>
              <a:buSzPts val="1600"/>
              <a:buFont typeface="Calibri"/>
              <a:buAutoNum type="arabicPeriod"/>
              <a:defRPr sz="1600" b="0" i="0" u="none" strike="noStrike" cap="none">
                <a:solidFill>
                  <a:schemeClr val="dk1"/>
                </a:solidFill>
                <a:latin typeface="Calibri"/>
                <a:ea typeface="Calibri"/>
                <a:cs typeface="Calibri"/>
                <a:sym typeface="Calibri"/>
              </a:defRPr>
            </a:lvl8pPr>
            <a:lvl9pPr marL="4114800" marR="0" lvl="8" indent="-330200" algn="l" rtl="0">
              <a:spcBef>
                <a:spcPts val="500"/>
              </a:spcBef>
              <a:spcAft>
                <a:spcPts val="500"/>
              </a:spcAft>
              <a:buClr>
                <a:schemeClr val="dk1"/>
              </a:buClr>
              <a:buSzPts val="1600"/>
              <a:buFont typeface="Calibri"/>
              <a:buAutoNum type="alphaLcPeriod"/>
              <a:defRPr sz="1600" b="0" i="0" u="none" strike="noStrike" cap="none">
                <a:solidFill>
                  <a:schemeClr val="dk1"/>
                </a:solidFill>
                <a:latin typeface="Calibri"/>
                <a:ea typeface="Calibri"/>
                <a:cs typeface="Calibri"/>
                <a:sym typeface="Calibri"/>
              </a:defRPr>
            </a:lvl9pPr>
          </a:lstStyle>
          <a:p>
            <a:endParaRPr/>
          </a:p>
        </p:txBody>
      </p:sp>
      <p:sp>
        <p:nvSpPr>
          <p:cNvPr id="12" name="Google Shape;12;p1"/>
          <p:cNvSpPr/>
          <p:nvPr/>
        </p:nvSpPr>
        <p:spPr>
          <a:xfrm>
            <a:off x="8367345" y="-1"/>
            <a:ext cx="320920" cy="401701"/>
          </a:xfrm>
          <a:custGeom>
            <a:avLst/>
            <a:gdLst/>
            <a:ahLst/>
            <a:cxnLst/>
            <a:rect l="l" t="t" r="r" b="b"/>
            <a:pathLst>
              <a:path w="120" h="164" extrusionOk="0">
                <a:moveTo>
                  <a:pt x="0" y="0"/>
                </a:moveTo>
                <a:cubicBezTo>
                  <a:pt x="120" y="0"/>
                  <a:pt x="120" y="0"/>
                  <a:pt x="120" y="0"/>
                </a:cubicBezTo>
                <a:cubicBezTo>
                  <a:pt x="120" y="138"/>
                  <a:pt x="120" y="138"/>
                  <a:pt x="120" y="138"/>
                </a:cubicBezTo>
                <a:cubicBezTo>
                  <a:pt x="13" y="164"/>
                  <a:pt x="13" y="164"/>
                  <a:pt x="13" y="164"/>
                </a:cubicBezTo>
                <a:cubicBezTo>
                  <a:pt x="12" y="164"/>
                  <a:pt x="11" y="164"/>
                  <a:pt x="10" y="164"/>
                </a:cubicBezTo>
                <a:cubicBezTo>
                  <a:pt x="4" y="164"/>
                  <a:pt x="0" y="160"/>
                  <a:pt x="0" y="156"/>
                </a:cubicBezTo>
                <a:lnTo>
                  <a:pt x="0" y="0"/>
                </a:lnTo>
                <a:close/>
              </a:path>
            </a:pathLst>
          </a:custGeom>
          <a:solidFill>
            <a:schemeClr val="lt2"/>
          </a:solidFill>
          <a:ln>
            <a:noFill/>
          </a:ln>
        </p:spPr>
        <p:txBody>
          <a:bodyPr spcFirstLastPara="1" wrap="square" lIns="0" tIns="0" rIns="0" bIns="32150" anchor="ctr" anchorCtr="1">
            <a:noAutofit/>
          </a:bodyPr>
          <a:lstStyle/>
          <a:p>
            <a:pPr marL="0" marR="0" lvl="0" indent="0" algn="ctr" rtl="0">
              <a:lnSpc>
                <a:spcPct val="100000"/>
              </a:lnSpc>
              <a:spcBef>
                <a:spcPts val="0"/>
              </a:spcBef>
              <a:spcAft>
                <a:spcPts val="0"/>
              </a:spcAft>
              <a:buClr>
                <a:schemeClr val="dk1"/>
              </a:buClr>
              <a:buSzPts val="1100"/>
              <a:buFont typeface="Calibri"/>
              <a:buNone/>
            </a:pPr>
            <a:fld id="{00000000-1234-1234-1234-123412341234}" type="slidenum">
              <a:rPr lang="en-US" sz="1100" b="0" i="0" u="none" strike="noStrike" cap="none">
                <a:solidFill>
                  <a:schemeClr val="dk1"/>
                </a:solidFill>
                <a:latin typeface="Calibri"/>
                <a:ea typeface="Calibri"/>
                <a:cs typeface="Calibri"/>
                <a:sym typeface="Calibri"/>
              </a:rPr>
              <a:t>‹#›</a:t>
            </a:fld>
            <a:endParaRPr sz="1100" b="0" i="0" u="none" strike="noStrike" cap="none">
              <a:solidFill>
                <a:schemeClr val="dk1"/>
              </a:solidFill>
              <a:latin typeface="Calibri"/>
              <a:ea typeface="Calibri"/>
              <a:cs typeface="Calibri"/>
              <a:sym typeface="Calibri"/>
            </a:endParaRPr>
          </a:p>
        </p:txBody>
      </p:sp>
      <p:sp>
        <p:nvSpPr>
          <p:cNvPr id="13" name="Google Shape;13;p1"/>
          <p:cNvSpPr/>
          <p:nvPr/>
        </p:nvSpPr>
        <p:spPr>
          <a:xfrm>
            <a:off x="762000" y="5322775"/>
            <a:ext cx="5409300" cy="1857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900">
                <a:solidFill>
                  <a:schemeClr val="dk1"/>
                </a:solidFill>
                <a:latin typeface="Calibri"/>
                <a:ea typeface="Calibri"/>
                <a:cs typeface="Calibri"/>
                <a:sym typeface="Calibri"/>
              </a:rPr>
              <a:t>Beyond article publishing - support and opportunities for researchers in FAIR data sharing   |  EGU online 2020</a:t>
            </a:r>
            <a:endParaRPr sz="1300"/>
          </a:p>
        </p:txBody>
      </p:sp>
      <p:pic>
        <p:nvPicPr>
          <p:cNvPr id="14" name="Google Shape;14;p1"/>
          <p:cNvPicPr preferRelativeResize="0"/>
          <p:nvPr/>
        </p:nvPicPr>
        <p:blipFill rotWithShape="1">
          <a:blip r:embed="rId34">
            <a:alphaModFix/>
          </a:blip>
          <a:srcRect/>
          <a:stretch/>
        </p:blipFill>
        <p:spPr>
          <a:xfrm>
            <a:off x="7392986" y="5344438"/>
            <a:ext cx="879630" cy="849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742">
          <p15:clr>
            <a:srgbClr val="F26B43"/>
          </p15:clr>
        </p15:guide>
        <p15:guide id="2" pos="473">
          <p15:clr>
            <a:srgbClr val="F26B43"/>
          </p15:clr>
        </p15:guide>
        <p15:guide id="3" pos="2971">
          <p15:clr>
            <a:srgbClr val="F26B43"/>
          </p15:clr>
        </p15:guide>
        <p15:guide id="4" pos="2789">
          <p15:clr>
            <a:srgbClr val="F26B43"/>
          </p15:clr>
        </p15:guide>
        <p15:guide id="5" pos="5266">
          <p15:clr>
            <a:srgbClr val="F26B43"/>
          </p15:clr>
        </p15:guide>
        <p15:guide id="6" orient="horz" pos="3350">
          <p15:clr>
            <a:srgbClr val="F26B43"/>
          </p15:clr>
        </p15:guide>
        <p15:guide id="7" orient="horz" pos="48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hyperlink" Target="https://www.springernature.com/gp/authors/research-data/research-data-support" TargetMode="External"/><Relationship Id="rId11" Type="http://schemas.openxmlformats.org/officeDocument/2006/relationships/image" Target="../media/image41.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hyperlink" Target="https://www.springernature.com/gp/authors/research-data/helpdesk"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hyperlink" Target="https://bit.ly/2SqldVP" TargetMode="External"/><Relationship Id="rId7" Type="http://schemas.openxmlformats.org/officeDocument/2006/relationships/image" Target="../media/image28.jp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hyperlink" Target="https://urldefense.proofpoint.com/v2/url?u=http-3A__bit.ly_DataHelpEGU20&amp;d=DwMFaQ&amp;c=vh6FgFnduejNhPPD0fl_yRaSfZy8CWbWnIf4XJhSqx8&amp;r=pB29h9KlTdgs3y_h6HX-5CtFbAMg-DjLJPkFwodlk-w&amp;m=0yfdhv20VtM3igycatnMskNAIeS4mxsiguENp59NFjg&amp;s=kvG-P9Yc2byoe5mAUQ0NVkTIao-k85TVpLAvCC_Xb78&amp;e=" TargetMode="External"/><Relationship Id="rId5" Type="http://schemas.openxmlformats.org/officeDocument/2006/relationships/hyperlink" Target="https://www.springernature.com/gp/authors/research-data/research-data-support/pricing-for-research-data-support" TargetMode="External"/><Relationship Id="rId4" Type="http://schemas.openxmlformats.org/officeDocument/2006/relationships/hyperlink" Target="http://www.nature.com/sdata/"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hyperlink" Target="https://doi.org/10.1038/sdata.2018.214" TargetMode="External"/><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image" Target="../media/image59.png"/><Relationship Id="rId5" Type="http://schemas.openxmlformats.org/officeDocument/2006/relationships/image" Target="../media/image58.gif"/><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hyperlink" Target="https://copdess.org/enabling-fair-data-project/commitment-statement-in-the-earth-space-and-environmental-sciences/" TargetMode="External"/><Relationship Id="rId3" Type="http://schemas.openxmlformats.org/officeDocument/2006/relationships/hyperlink" Target="https://doi.org/10.2777/02999" TargetMode="External"/><Relationship Id="rId7" Type="http://schemas.openxmlformats.org/officeDocument/2006/relationships/hyperlink" Target="https://doi.org/10.1038/sdata.2018.259" TargetMode="External"/><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hyperlink" Target="https://doi.org/10.6084/m9.figshare.7807949.v2" TargetMode="External"/><Relationship Id="rId5" Type="http://schemas.openxmlformats.org/officeDocument/2006/relationships/hyperlink" Target="https://doi.org/10.1371/journal.pone.0230416" TargetMode="External"/><Relationship Id="rId4" Type="http://schemas.openxmlformats.org/officeDocument/2006/relationships/hyperlink" Target="https://doi.org/10.1038/533452a"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4"/>
          <p:cNvPicPr preferRelativeResize="0"/>
          <p:nvPr/>
        </p:nvPicPr>
        <p:blipFill rotWithShape="1">
          <a:blip r:embed="rId3">
            <a:alphaModFix/>
          </a:blip>
          <a:srcRect l="5662" r="1044" b="734"/>
          <a:stretch/>
        </p:blipFill>
        <p:spPr>
          <a:xfrm>
            <a:off x="17959" y="23090"/>
            <a:ext cx="9123047" cy="5691912"/>
          </a:xfrm>
          <a:prstGeom prst="rect">
            <a:avLst/>
          </a:prstGeom>
          <a:noFill/>
          <a:ln>
            <a:noFill/>
          </a:ln>
        </p:spPr>
      </p:pic>
      <p:pic>
        <p:nvPicPr>
          <p:cNvPr id="255" name="Google Shape;255;p34"/>
          <p:cNvPicPr preferRelativeResize="0"/>
          <p:nvPr/>
        </p:nvPicPr>
        <p:blipFill rotWithShape="1">
          <a:blip r:embed="rId4">
            <a:alphaModFix/>
          </a:blip>
          <a:srcRect/>
          <a:stretch/>
        </p:blipFill>
        <p:spPr>
          <a:xfrm>
            <a:off x="4049" y="0"/>
            <a:ext cx="9144001" cy="5714999"/>
          </a:xfrm>
          <a:prstGeom prst="rect">
            <a:avLst/>
          </a:prstGeom>
          <a:noFill/>
          <a:ln>
            <a:noFill/>
          </a:ln>
        </p:spPr>
      </p:pic>
      <p:sp>
        <p:nvSpPr>
          <p:cNvPr id="256" name="Google Shape;256;p34"/>
          <p:cNvSpPr txBox="1"/>
          <p:nvPr/>
        </p:nvSpPr>
        <p:spPr>
          <a:xfrm>
            <a:off x="4728396" y="769938"/>
            <a:ext cx="3631500" cy="540600"/>
          </a:xfrm>
          <a:prstGeom prst="rect">
            <a:avLst/>
          </a:prstGeom>
          <a:noFill/>
          <a:ln>
            <a:noFill/>
          </a:ln>
        </p:spPr>
        <p:txBody>
          <a:bodyPr spcFirstLastPara="1" wrap="square" lIns="81650" tIns="40825" rIns="81650" bIns="40825" anchor="t" anchorCtr="0">
            <a:noAutofit/>
          </a:bodyPr>
          <a:lstStyle/>
          <a:p>
            <a:pPr marL="0" marR="0" lvl="0" indent="0" algn="l" rtl="0">
              <a:spcBef>
                <a:spcPts val="0"/>
              </a:spcBef>
              <a:spcAft>
                <a:spcPts val="0"/>
              </a:spcAft>
              <a:buClr>
                <a:srgbClr val="486A7E"/>
              </a:buClr>
              <a:buSzPts val="2100"/>
              <a:buFont typeface="Calibri"/>
              <a:buNone/>
            </a:pPr>
            <a:r>
              <a:rPr lang="en-US" sz="2000" b="1">
                <a:solidFill>
                  <a:srgbClr val="486A7E"/>
                </a:solidFill>
                <a:latin typeface="Calibri"/>
                <a:ea typeface="Calibri"/>
                <a:cs typeface="Calibri"/>
                <a:sym typeface="Calibri"/>
              </a:rPr>
              <a:t>Beyond article publishing - support and opportunities for researchers in FAIR data sharing</a:t>
            </a:r>
            <a:endParaRPr sz="2000" b="1">
              <a:solidFill>
                <a:srgbClr val="486A7E"/>
              </a:solidFill>
              <a:latin typeface="Calibri"/>
              <a:ea typeface="Calibri"/>
              <a:cs typeface="Calibri"/>
              <a:sym typeface="Calibri"/>
            </a:endParaRPr>
          </a:p>
        </p:txBody>
      </p:sp>
      <p:sp>
        <p:nvSpPr>
          <p:cNvPr id="257" name="Google Shape;257;p34"/>
          <p:cNvSpPr txBox="1"/>
          <p:nvPr/>
        </p:nvSpPr>
        <p:spPr>
          <a:xfrm>
            <a:off x="4728391" y="1791030"/>
            <a:ext cx="3631500" cy="525600"/>
          </a:xfrm>
          <a:prstGeom prst="rect">
            <a:avLst/>
          </a:prstGeom>
          <a:noFill/>
          <a:ln>
            <a:noFill/>
          </a:ln>
        </p:spPr>
        <p:txBody>
          <a:bodyPr spcFirstLastPara="1" wrap="square" lIns="81650" tIns="40825" rIns="81650" bIns="40825" anchor="t" anchorCtr="0">
            <a:noAutofit/>
          </a:bodyPr>
          <a:lstStyle/>
          <a:p>
            <a:pPr marL="0" marR="0" lvl="1" indent="0" algn="l" rtl="0">
              <a:spcBef>
                <a:spcPts val="500"/>
              </a:spcBef>
              <a:spcAft>
                <a:spcPts val="0"/>
              </a:spcAft>
              <a:buClr>
                <a:schemeClr val="dk1"/>
              </a:buClr>
              <a:buSzPts val="1400"/>
              <a:buFont typeface="Arial"/>
              <a:buNone/>
            </a:pPr>
            <a:r>
              <a:rPr lang="en-US" sz="1300">
                <a:solidFill>
                  <a:schemeClr val="dk1"/>
                </a:solidFill>
              </a:rPr>
              <a:t>Graham Smith &amp; Andrew Hufton</a:t>
            </a:r>
            <a:endParaRPr sz="1300">
              <a:solidFill>
                <a:schemeClr val="dk1"/>
              </a:solidFill>
            </a:endParaRPr>
          </a:p>
          <a:p>
            <a:pPr marL="0" lvl="0" indent="0" algn="l" rtl="0">
              <a:lnSpc>
                <a:spcPct val="133181"/>
              </a:lnSpc>
              <a:spcBef>
                <a:spcPts val="1200"/>
              </a:spcBef>
              <a:spcAft>
                <a:spcPts val="1200"/>
              </a:spcAft>
              <a:buNone/>
            </a:pPr>
            <a:r>
              <a:rPr lang="en-US" sz="1100" b="1">
                <a:solidFill>
                  <a:srgbClr val="002060"/>
                </a:solidFill>
                <a:highlight>
                  <a:srgbClr val="FFFFFF"/>
                </a:highlight>
              </a:rPr>
              <a:t>Springer</a:t>
            </a:r>
            <a:r>
              <a:rPr lang="en-US" sz="1100" b="1">
                <a:solidFill>
                  <a:srgbClr val="3D3D3D"/>
                </a:solidFill>
                <a:highlight>
                  <a:srgbClr val="FFFFFF"/>
                </a:highlight>
              </a:rPr>
              <a:t> </a:t>
            </a:r>
            <a:r>
              <a:rPr lang="en-US" sz="1100" b="1">
                <a:solidFill>
                  <a:srgbClr val="FF0000"/>
                </a:solidFill>
                <a:highlight>
                  <a:srgbClr val="FFFFFF"/>
                </a:highlight>
              </a:rPr>
              <a:t>Nature</a:t>
            </a:r>
            <a:endParaRPr sz="1300"/>
          </a:p>
        </p:txBody>
      </p:sp>
      <p:pic>
        <p:nvPicPr>
          <p:cNvPr id="258" name="Google Shape;258;p34"/>
          <p:cNvPicPr preferRelativeResize="0"/>
          <p:nvPr/>
        </p:nvPicPr>
        <p:blipFill rotWithShape="1">
          <a:blip r:embed="rId5">
            <a:alphaModFix/>
          </a:blip>
          <a:srcRect/>
          <a:stretch/>
        </p:blipFill>
        <p:spPr>
          <a:xfrm>
            <a:off x="496766" y="244702"/>
            <a:ext cx="2246450" cy="217873"/>
          </a:xfrm>
          <a:prstGeom prst="rect">
            <a:avLst/>
          </a:prstGeom>
          <a:noFill/>
          <a:ln>
            <a:noFill/>
          </a:ln>
        </p:spPr>
      </p:pic>
      <p:sp>
        <p:nvSpPr>
          <p:cNvPr id="259" name="Google Shape;259;p34"/>
          <p:cNvSpPr txBox="1"/>
          <p:nvPr/>
        </p:nvSpPr>
        <p:spPr>
          <a:xfrm rot="5400000">
            <a:off x="-1796141" y="2587193"/>
            <a:ext cx="4137300" cy="306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1000"/>
              <a:buFont typeface="Arial"/>
              <a:buNone/>
            </a:pPr>
            <a:r>
              <a:rPr lang="en-US" sz="1000" b="0">
                <a:solidFill>
                  <a:schemeClr val="dk1"/>
                </a:solidFill>
                <a:latin typeface="Calibri"/>
                <a:ea typeface="Calibri"/>
                <a:cs typeface="Calibri"/>
                <a:sym typeface="Calibri"/>
              </a:rPr>
              <a:t>Illustration inspired by the work of Chien Shiung Wu </a:t>
            </a:r>
            <a:endParaRPr sz="1300"/>
          </a:p>
        </p:txBody>
      </p:sp>
      <p:pic>
        <p:nvPicPr>
          <p:cNvPr id="260" name="Google Shape;260;p34" descr="AD_bookmark_orange_RGB.png"/>
          <p:cNvPicPr preferRelativeResize="0"/>
          <p:nvPr/>
        </p:nvPicPr>
        <p:blipFill rotWithShape="1">
          <a:blip r:embed="rId6">
            <a:alphaModFix/>
          </a:blip>
          <a:srcRect/>
          <a:stretch/>
        </p:blipFill>
        <p:spPr>
          <a:xfrm>
            <a:off x="7169908" y="4476723"/>
            <a:ext cx="1361479" cy="809651"/>
          </a:xfrm>
          <a:prstGeom prst="rect">
            <a:avLst/>
          </a:prstGeom>
          <a:noFill/>
          <a:ln>
            <a:noFill/>
          </a:ln>
        </p:spPr>
      </p:pic>
      <p:sp>
        <p:nvSpPr>
          <p:cNvPr id="261" name="Google Shape;261;p34"/>
          <p:cNvSpPr/>
          <p:nvPr/>
        </p:nvSpPr>
        <p:spPr>
          <a:xfrm>
            <a:off x="9357762" y="1"/>
            <a:ext cx="2177700" cy="2558700"/>
          </a:xfrm>
          <a:prstGeom prst="rect">
            <a:avLst/>
          </a:prstGeom>
          <a:solidFill>
            <a:srgbClr val="F2F2F2"/>
          </a:solidFill>
          <a:ln>
            <a:noFill/>
          </a:ln>
        </p:spPr>
        <p:txBody>
          <a:bodyPr spcFirstLastPara="1" wrap="square" lIns="76500" tIns="76500" rIns="76500" bIns="76500" anchor="t" anchorCtr="0">
            <a:noAutofit/>
          </a:bodyPr>
          <a:lstStyle/>
          <a:p>
            <a:pPr marL="0" marR="0" lvl="0" indent="0" algn="l" rtl="0">
              <a:spcBef>
                <a:spcPts val="0"/>
              </a:spcBef>
              <a:spcAft>
                <a:spcPts val="0"/>
              </a:spcAft>
              <a:buNone/>
            </a:pPr>
            <a:r>
              <a:rPr lang="en-US" sz="1000" b="1">
                <a:solidFill>
                  <a:schemeClr val="accent6"/>
                </a:solidFill>
                <a:latin typeface="Calibri"/>
                <a:ea typeface="Calibri"/>
                <a:cs typeface="Calibri"/>
                <a:sym typeface="Calibri"/>
              </a:rPr>
              <a:t>Cover image</a:t>
            </a:r>
            <a:endParaRPr sz="1300"/>
          </a:p>
          <a:p>
            <a:pPr marL="0" marR="0" lvl="0" indent="0" algn="l" rtl="0">
              <a:spcBef>
                <a:spcPts val="0"/>
              </a:spcBef>
              <a:spcAft>
                <a:spcPts val="0"/>
              </a:spcAft>
              <a:buNone/>
            </a:pPr>
            <a:r>
              <a:rPr lang="en-US" sz="1000" b="0">
                <a:solidFill>
                  <a:schemeClr val="accent6"/>
                </a:solidFill>
                <a:latin typeface="Calibri"/>
                <a:ea typeface="Calibri"/>
                <a:cs typeface="Calibri"/>
                <a:sym typeface="Calibri"/>
              </a:rPr>
              <a:t>Please select the cover image you require from the following selection:</a:t>
            </a:r>
            <a:endParaRPr sz="1300"/>
          </a:p>
          <a:p>
            <a:pPr marL="165100" marR="0" lvl="0" indent="-165100" algn="l" rtl="0">
              <a:spcBef>
                <a:spcPts val="0"/>
              </a:spcBef>
              <a:spcAft>
                <a:spcPts val="0"/>
              </a:spcAft>
              <a:buClr>
                <a:schemeClr val="accent6"/>
              </a:buClr>
              <a:buSzPts val="1000"/>
              <a:buFont typeface="Arial"/>
              <a:buChar char="•"/>
            </a:pPr>
            <a:r>
              <a:rPr lang="en-US" sz="1000" b="0">
                <a:solidFill>
                  <a:schemeClr val="accent6"/>
                </a:solidFill>
                <a:latin typeface="Calibri"/>
                <a:ea typeface="Calibri"/>
                <a:cs typeface="Calibri"/>
                <a:sym typeface="Calibri"/>
              </a:rPr>
              <a:t>5 x Discovery stories (SN)</a:t>
            </a:r>
            <a:endParaRPr sz="1300"/>
          </a:p>
          <a:p>
            <a:pPr marL="165100" marR="0" lvl="0" indent="-165100" algn="l" rtl="0">
              <a:spcBef>
                <a:spcPts val="0"/>
              </a:spcBef>
              <a:spcAft>
                <a:spcPts val="0"/>
              </a:spcAft>
              <a:buClr>
                <a:schemeClr val="accent6"/>
              </a:buClr>
              <a:buSzPts val="1000"/>
              <a:buFont typeface="Arial"/>
              <a:buChar char="•"/>
            </a:pPr>
            <a:r>
              <a:rPr lang="en-US" sz="1000">
                <a:solidFill>
                  <a:schemeClr val="accent6"/>
                </a:solidFill>
                <a:latin typeface="Calibri"/>
                <a:ea typeface="Calibri"/>
                <a:cs typeface="Calibri"/>
                <a:sym typeface="Calibri"/>
              </a:rPr>
              <a:t>5 X Transformer images (SN)</a:t>
            </a:r>
            <a:endParaRPr sz="1300"/>
          </a:p>
          <a:p>
            <a:pPr marL="165100" marR="0" lvl="0" indent="-101600" algn="l" rtl="0">
              <a:spcBef>
                <a:spcPts val="0"/>
              </a:spcBef>
              <a:spcAft>
                <a:spcPts val="0"/>
              </a:spcAft>
              <a:buClr>
                <a:schemeClr val="dk1"/>
              </a:buClr>
              <a:buSzPts val="1000"/>
              <a:buFont typeface="Arial"/>
              <a:buNone/>
            </a:pPr>
            <a:endParaRPr sz="1000">
              <a:solidFill>
                <a:schemeClr val="accent6"/>
              </a:solidFill>
              <a:latin typeface="Calibri"/>
              <a:ea typeface="Calibri"/>
              <a:cs typeface="Calibri"/>
              <a:sym typeface="Calibri"/>
            </a:endParaRPr>
          </a:p>
          <a:p>
            <a:pPr marL="0" marR="0" lvl="0" indent="0" algn="l" rtl="0">
              <a:spcBef>
                <a:spcPts val="0"/>
              </a:spcBef>
              <a:spcAft>
                <a:spcPts val="0"/>
              </a:spcAft>
              <a:buNone/>
            </a:pPr>
            <a:r>
              <a:rPr lang="en-US" sz="1000" b="0">
                <a:solidFill>
                  <a:schemeClr val="accent6"/>
                </a:solidFill>
                <a:latin typeface="Calibri"/>
                <a:ea typeface="Calibri"/>
                <a:cs typeface="Calibri"/>
                <a:sym typeface="Calibri"/>
              </a:rPr>
              <a:t>Once you have chosen the cover image move the associated Thank you page to the end of the presentation and delete all the other cover and thank you pages.</a:t>
            </a:r>
            <a:endParaRPr sz="1300"/>
          </a:p>
          <a:p>
            <a:pPr marL="0" marR="0" lvl="0" indent="0" algn="l" rtl="0">
              <a:spcBef>
                <a:spcPts val="0"/>
              </a:spcBef>
              <a:spcAft>
                <a:spcPts val="0"/>
              </a:spcAft>
              <a:buNone/>
            </a:pPr>
            <a:endParaRPr sz="1000">
              <a:solidFill>
                <a:schemeClr val="accent6"/>
              </a:solidFill>
              <a:latin typeface="Calibri"/>
              <a:ea typeface="Calibri"/>
              <a:cs typeface="Calibri"/>
              <a:sym typeface="Calibri"/>
            </a:endParaRPr>
          </a:p>
          <a:p>
            <a:pPr marL="0" marR="0" lvl="0" indent="0" algn="l" rtl="0">
              <a:spcBef>
                <a:spcPts val="0"/>
              </a:spcBef>
              <a:spcAft>
                <a:spcPts val="0"/>
              </a:spcAft>
              <a:buNone/>
            </a:pPr>
            <a:r>
              <a:rPr lang="en-US" sz="1000" b="1">
                <a:solidFill>
                  <a:schemeClr val="accent6"/>
                </a:solidFill>
                <a:latin typeface="Calibri"/>
                <a:ea typeface="Calibri"/>
                <a:cs typeface="Calibri"/>
                <a:sym typeface="Calibri"/>
              </a:rPr>
              <a:t>Printing</a:t>
            </a:r>
            <a:endParaRPr sz="1300"/>
          </a:p>
          <a:p>
            <a:pPr marL="0" marR="0" lvl="0" indent="0" algn="l" rtl="0">
              <a:spcBef>
                <a:spcPts val="0"/>
              </a:spcBef>
              <a:spcAft>
                <a:spcPts val="0"/>
              </a:spcAft>
              <a:buNone/>
            </a:pPr>
            <a:r>
              <a:rPr lang="en-US" sz="1000">
                <a:solidFill>
                  <a:schemeClr val="accent6"/>
                </a:solidFill>
                <a:latin typeface="Calibri"/>
                <a:ea typeface="Calibri"/>
                <a:cs typeface="Calibri"/>
                <a:sym typeface="Calibri"/>
              </a:rPr>
              <a:t>When printing the deck you can reduce ink use by selecting:</a:t>
            </a:r>
            <a:endParaRPr sz="1300"/>
          </a:p>
          <a:p>
            <a:pPr marL="152400" marR="0" lvl="0" indent="-152400" algn="l" rtl="0">
              <a:spcBef>
                <a:spcPts val="0"/>
              </a:spcBef>
              <a:spcAft>
                <a:spcPts val="0"/>
              </a:spcAft>
              <a:buClr>
                <a:schemeClr val="accent6"/>
              </a:buClr>
              <a:buSzPts val="1000"/>
              <a:buFont typeface="Arial"/>
              <a:buChar char="•"/>
            </a:pPr>
            <a:r>
              <a:rPr lang="en-US" sz="1000">
                <a:solidFill>
                  <a:schemeClr val="accent6"/>
                </a:solidFill>
                <a:latin typeface="Calibri"/>
                <a:ea typeface="Calibri"/>
                <a:cs typeface="Calibri"/>
                <a:sym typeface="Calibri"/>
              </a:rPr>
              <a:t>Ctrl p (print)</a:t>
            </a:r>
            <a:endParaRPr sz="1300"/>
          </a:p>
          <a:p>
            <a:pPr marL="152400" marR="0" lvl="0" indent="-152400" algn="l" rtl="0">
              <a:spcBef>
                <a:spcPts val="0"/>
              </a:spcBef>
              <a:spcAft>
                <a:spcPts val="0"/>
              </a:spcAft>
              <a:buClr>
                <a:schemeClr val="accent6"/>
              </a:buClr>
              <a:buSzPts val="1000"/>
              <a:buFont typeface="Arial"/>
              <a:buChar char="•"/>
            </a:pPr>
            <a:r>
              <a:rPr lang="en-US" sz="1000">
                <a:solidFill>
                  <a:schemeClr val="accent6"/>
                </a:solidFill>
                <a:latin typeface="Calibri"/>
                <a:ea typeface="Calibri"/>
                <a:cs typeface="Calibri"/>
                <a:sym typeface="Calibri"/>
              </a:rPr>
              <a:t>Change the option to greyscale</a:t>
            </a:r>
            <a:endParaRPr sz="1300"/>
          </a:p>
          <a:p>
            <a:pPr marL="0" marR="0" lvl="0" indent="0" algn="l" rtl="0">
              <a:spcBef>
                <a:spcPts val="0"/>
              </a:spcBef>
              <a:spcAft>
                <a:spcPts val="0"/>
              </a:spcAft>
              <a:buNone/>
            </a:pPr>
            <a:endParaRPr sz="1000" b="0">
              <a:solidFill>
                <a:schemeClr val="accent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grpSp>
        <p:nvGrpSpPr>
          <p:cNvPr id="345" name="Google Shape;345;p43"/>
          <p:cNvGrpSpPr/>
          <p:nvPr/>
        </p:nvGrpSpPr>
        <p:grpSpPr>
          <a:xfrm>
            <a:off x="5109375" y="634275"/>
            <a:ext cx="2760600" cy="2402400"/>
            <a:chOff x="5094725" y="954975"/>
            <a:chExt cx="2760600" cy="2402400"/>
          </a:xfrm>
        </p:grpSpPr>
        <p:sp>
          <p:nvSpPr>
            <p:cNvPr id="346" name="Google Shape;346;p43"/>
            <p:cNvSpPr/>
            <p:nvPr/>
          </p:nvSpPr>
          <p:spPr>
            <a:xfrm>
              <a:off x="5094725" y="954975"/>
              <a:ext cx="2760600" cy="2402400"/>
            </a:xfrm>
            <a:prstGeom prst="ellipse">
              <a:avLst/>
            </a:prstGeom>
            <a:solidFill>
              <a:srgbClr val="F5822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3"/>
            <p:cNvSpPr txBox="1"/>
            <p:nvPr/>
          </p:nvSpPr>
          <p:spPr>
            <a:xfrm>
              <a:off x="5565750" y="1775675"/>
              <a:ext cx="1978200" cy="656400"/>
            </a:xfrm>
            <a:prstGeom prst="rect">
              <a:avLst/>
            </a:prstGeom>
            <a:solidFill>
              <a:srgbClr val="F5822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Credit mechanism</a:t>
              </a:r>
              <a:endParaRPr sz="1800" b="1">
                <a:solidFill>
                  <a:srgbClr val="FFFFFF"/>
                </a:solidFill>
                <a:latin typeface="Calibri"/>
                <a:ea typeface="Calibri"/>
                <a:cs typeface="Calibri"/>
                <a:sym typeface="Calibri"/>
              </a:endParaRPr>
            </a:p>
          </p:txBody>
        </p:sp>
      </p:grpSp>
      <p:sp>
        <p:nvSpPr>
          <p:cNvPr id="348" name="Google Shape;348;p43"/>
          <p:cNvSpPr txBox="1"/>
          <p:nvPr/>
        </p:nvSpPr>
        <p:spPr>
          <a:xfrm>
            <a:off x="626350" y="856700"/>
            <a:ext cx="3960300" cy="13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A recent study of over </a:t>
            </a:r>
            <a:r>
              <a:rPr lang="en-US" sz="1600" b="1">
                <a:solidFill>
                  <a:schemeClr val="dk1"/>
                </a:solidFill>
                <a:latin typeface="Calibri"/>
                <a:ea typeface="Calibri"/>
                <a:cs typeface="Calibri"/>
                <a:sym typeface="Calibri"/>
              </a:rPr>
              <a:t>half a million articles </a:t>
            </a:r>
            <a:r>
              <a:rPr lang="en-US" sz="1600">
                <a:solidFill>
                  <a:schemeClr val="dk1"/>
                </a:solidFill>
                <a:latin typeface="Calibri"/>
                <a:ea typeface="Calibri"/>
                <a:cs typeface="Calibri"/>
                <a:sym typeface="Calibri"/>
              </a:rPr>
              <a:t>found an average </a:t>
            </a:r>
            <a:r>
              <a:rPr lang="en-US" sz="2600" b="1">
                <a:solidFill>
                  <a:schemeClr val="dk1"/>
                </a:solidFill>
                <a:latin typeface="Calibri"/>
                <a:ea typeface="Calibri"/>
                <a:cs typeface="Calibri"/>
                <a:sym typeface="Calibri"/>
              </a:rPr>
              <a:t>25%</a:t>
            </a:r>
            <a:r>
              <a:rPr lang="en-US" sz="1600">
                <a:solidFill>
                  <a:schemeClr val="dk1"/>
                </a:solidFill>
                <a:latin typeface="Calibri"/>
                <a:ea typeface="Calibri"/>
                <a:cs typeface="Calibri"/>
                <a:sym typeface="Calibri"/>
              </a:rPr>
              <a:t> more citations for papers with open data</a:t>
            </a:r>
            <a:r>
              <a:rPr lang="en-US" sz="1600" baseline="30000">
                <a:solidFill>
                  <a:schemeClr val="dk1"/>
                </a:solidFill>
                <a:latin typeface="Calibri"/>
                <a:ea typeface="Calibri"/>
                <a:cs typeface="Calibri"/>
                <a:sym typeface="Calibri"/>
              </a:rPr>
              <a:t>3</a:t>
            </a:r>
            <a:endParaRPr sz="1600" baseline="300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49" name="Google Shape;349;p43"/>
          <p:cNvSpPr txBox="1"/>
          <p:nvPr/>
        </p:nvSpPr>
        <p:spPr>
          <a:xfrm>
            <a:off x="4267250" y="3234463"/>
            <a:ext cx="3960300" cy="133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solidFill>
                  <a:schemeClr val="dk1"/>
                </a:solidFill>
                <a:latin typeface="Calibri"/>
                <a:ea typeface="Calibri"/>
                <a:cs typeface="Calibri"/>
                <a:sym typeface="Calibri"/>
              </a:rPr>
              <a:t>Data sharing also presents new opportunities for researchers to receive credit for their research outputs</a:t>
            </a:r>
            <a:endParaRPr sz="1600" baseline="30000" dirty="0">
              <a:solidFill>
                <a:schemeClr val="dk1"/>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350" name="Google Shape;350;p43"/>
          <p:cNvPicPr preferRelativeResize="0"/>
          <p:nvPr/>
        </p:nvPicPr>
        <p:blipFill>
          <a:blip r:embed="rId3">
            <a:alphaModFix/>
          </a:blip>
          <a:stretch>
            <a:fillRect/>
          </a:stretch>
        </p:blipFill>
        <p:spPr>
          <a:xfrm>
            <a:off x="626350" y="2544113"/>
            <a:ext cx="3438525" cy="1743075"/>
          </a:xfrm>
          <a:prstGeom prst="rect">
            <a:avLst/>
          </a:prstGeom>
          <a:noFill/>
          <a:ln>
            <a:noFill/>
          </a:ln>
        </p:spPr>
      </p:pic>
      <p:sp>
        <p:nvSpPr>
          <p:cNvPr id="351" name="Google Shape;351;p43"/>
          <p:cNvSpPr txBox="1"/>
          <p:nvPr/>
        </p:nvSpPr>
        <p:spPr>
          <a:xfrm>
            <a:off x="626349" y="4243074"/>
            <a:ext cx="3438525" cy="51180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i="1" dirty="0" err="1" smtClean="0">
                <a:solidFill>
                  <a:schemeClr val="tx1">
                    <a:lumMod val="50000"/>
                  </a:schemeClr>
                </a:solidFill>
                <a:latin typeface="Calibri"/>
                <a:ea typeface="Calibri"/>
                <a:cs typeface="Calibri"/>
                <a:sym typeface="Calibri"/>
              </a:rPr>
              <a:t>Altmetrics</a:t>
            </a:r>
            <a:r>
              <a:rPr lang="en-US" i="1" dirty="0">
                <a:solidFill>
                  <a:schemeClr val="tx1">
                    <a:lumMod val="50000"/>
                  </a:schemeClr>
                </a:solidFill>
                <a:latin typeface="Calibri"/>
                <a:ea typeface="Calibri"/>
                <a:cs typeface="Calibri"/>
                <a:sym typeface="Calibri"/>
              </a:rPr>
              <a:t> </a:t>
            </a:r>
            <a:r>
              <a:rPr lang="en-US" i="1" dirty="0" smtClean="0">
                <a:solidFill>
                  <a:schemeClr val="tx1">
                    <a:lumMod val="50000"/>
                  </a:schemeClr>
                </a:solidFill>
                <a:latin typeface="Calibri"/>
                <a:ea typeface="Calibri"/>
                <a:cs typeface="Calibri"/>
                <a:sym typeface="Calibri"/>
              </a:rPr>
              <a:t>present a range of interactions beyond citations alone</a:t>
            </a:r>
            <a:endParaRPr i="1" dirty="0">
              <a:solidFill>
                <a:schemeClr val="tx1">
                  <a:lumMod val="50000"/>
                </a:schemeClr>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p:cTn id="7" dur="1000"/>
                                        <p:tgtEl>
                                          <p:spTgt spid="3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0"/>
                                        </p:tgtEl>
                                        <p:attrNameLst>
                                          <p:attrName>style.visibility</p:attrName>
                                        </p:attrNameLst>
                                      </p:cBhvr>
                                      <p:to>
                                        <p:strVal val="visible"/>
                                      </p:to>
                                    </p:set>
                                    <p:animEffect transition="in" filter="fade">
                                      <p:cBhvr>
                                        <p:cTn id="12" dur="1000"/>
                                        <p:tgtEl>
                                          <p:spTgt spid="350"/>
                                        </p:tgtEl>
                                      </p:cBhvr>
                                    </p:animEffect>
                                  </p:childTnLst>
                                </p:cTn>
                              </p:par>
                              <p:par>
                                <p:cTn id="13" presetID="10" presetClass="entr" presetSubtype="0" fill="hold" nodeType="withEffect">
                                  <p:stCondLst>
                                    <p:cond delay="0"/>
                                  </p:stCondLst>
                                  <p:childTnLst>
                                    <p:set>
                                      <p:cBhvr>
                                        <p:cTn id="14" dur="1" fill="hold">
                                          <p:stCondLst>
                                            <p:cond delay="0"/>
                                          </p:stCondLst>
                                        </p:cTn>
                                        <p:tgtEl>
                                          <p:spTgt spid="349"/>
                                        </p:tgtEl>
                                        <p:attrNameLst>
                                          <p:attrName>style.visibility</p:attrName>
                                        </p:attrNameLst>
                                      </p:cBhvr>
                                      <p:to>
                                        <p:strVal val="visible"/>
                                      </p:to>
                                    </p:set>
                                    <p:animEffect transition="in" filter="fade">
                                      <p:cBhvr>
                                        <p:cTn id="15" dur="1000"/>
                                        <p:tgtEl>
                                          <p:spTgt spid="34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4"/>
          <p:cNvSpPr/>
          <p:nvPr/>
        </p:nvSpPr>
        <p:spPr>
          <a:xfrm>
            <a:off x="3217225" y="2405225"/>
            <a:ext cx="2760600" cy="2402400"/>
          </a:xfrm>
          <a:prstGeom prst="ellipse">
            <a:avLst/>
          </a:prstGeom>
          <a:solidFill>
            <a:srgbClr val="C4D8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4"/>
          <p:cNvSpPr txBox="1"/>
          <p:nvPr/>
        </p:nvSpPr>
        <p:spPr>
          <a:xfrm>
            <a:off x="3709525" y="3278225"/>
            <a:ext cx="1889100" cy="6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Policy compliance</a:t>
            </a:r>
            <a:endParaRPr sz="1800" b="1">
              <a:solidFill>
                <a:srgbClr val="FFFFFF"/>
              </a:solidFill>
              <a:latin typeface="Calibri"/>
              <a:ea typeface="Calibri"/>
              <a:cs typeface="Calibri"/>
              <a:sym typeface="Calibri"/>
            </a:endParaRPr>
          </a:p>
        </p:txBody>
      </p:sp>
      <p:sp>
        <p:nvSpPr>
          <p:cNvPr id="359" name="Google Shape;359;p44"/>
          <p:cNvSpPr txBox="1"/>
          <p:nvPr/>
        </p:nvSpPr>
        <p:spPr>
          <a:xfrm>
            <a:off x="499525" y="687850"/>
            <a:ext cx="3383100" cy="1882500"/>
          </a:xfrm>
          <a:prstGeom prst="rect">
            <a:avLst/>
          </a:prstGeom>
          <a:noFill/>
          <a:ln>
            <a:noFill/>
          </a:ln>
        </p:spPr>
        <p:txBody>
          <a:bodyPr spcFirstLastPara="1" wrap="square" lIns="91425" tIns="91425" rIns="91425" bIns="91425" anchor="t" anchorCtr="0">
            <a:noAutofit/>
          </a:bodyPr>
          <a:lstStyle/>
          <a:p>
            <a:pPr marL="514350" lvl="0" indent="-514350" algn="l" rtl="0">
              <a:spcBef>
                <a:spcPts val="0"/>
              </a:spcBef>
              <a:spcAft>
                <a:spcPts val="0"/>
              </a:spcAft>
              <a:buNone/>
            </a:pPr>
            <a:r>
              <a:rPr lang="en-US" sz="4800">
                <a:solidFill>
                  <a:schemeClr val="dk1"/>
                </a:solidFill>
                <a:latin typeface="Calibri"/>
                <a:ea typeface="Calibri"/>
                <a:cs typeface="Calibri"/>
                <a:sym typeface="Calibri"/>
              </a:rPr>
              <a:t>✔</a:t>
            </a:r>
            <a:r>
              <a:rPr lang="en-US" sz="2400" b="1">
                <a:solidFill>
                  <a:schemeClr val="dk1"/>
                </a:solidFill>
                <a:latin typeface="Calibri"/>
                <a:ea typeface="Calibri"/>
                <a:cs typeface="Calibri"/>
                <a:sym typeface="Calibri"/>
              </a:rPr>
              <a:t>Funder data policies</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Many major funders have data sharing requirements as a condition of ongoing funding, including UKRI councils, Wellcome, Bill &amp; Melinda Gates Foundation</a:t>
            </a:r>
            <a:endParaRPr sz="1600" baseline="300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360" name="Google Shape;360;p44"/>
          <p:cNvSpPr txBox="1"/>
          <p:nvPr/>
        </p:nvSpPr>
        <p:spPr>
          <a:xfrm>
            <a:off x="5598625" y="687850"/>
            <a:ext cx="3443100" cy="1882500"/>
          </a:xfrm>
          <a:prstGeom prst="rect">
            <a:avLst/>
          </a:prstGeom>
          <a:noFill/>
          <a:ln>
            <a:noFill/>
          </a:ln>
        </p:spPr>
        <p:txBody>
          <a:bodyPr spcFirstLastPara="1" wrap="square" lIns="91425" tIns="91425" rIns="91425" bIns="91425" anchor="t" anchorCtr="0">
            <a:noAutofit/>
          </a:bodyPr>
          <a:lstStyle/>
          <a:p>
            <a:pPr marL="514350" lvl="0" indent="-514350" algn="l" rtl="0">
              <a:spcBef>
                <a:spcPts val="0"/>
              </a:spcBef>
              <a:spcAft>
                <a:spcPts val="0"/>
              </a:spcAft>
              <a:buNone/>
            </a:pPr>
            <a:r>
              <a:rPr lang="en-US" sz="4800">
                <a:solidFill>
                  <a:schemeClr val="dk1"/>
                </a:solidFill>
                <a:latin typeface="Calibri"/>
                <a:ea typeface="Calibri"/>
                <a:cs typeface="Calibri"/>
                <a:sym typeface="Calibri"/>
              </a:rPr>
              <a:t>✔</a:t>
            </a:r>
            <a:r>
              <a:rPr lang="en-US" sz="2400" b="1">
                <a:solidFill>
                  <a:schemeClr val="dk1"/>
                </a:solidFill>
                <a:latin typeface="Calibri"/>
                <a:ea typeface="Calibri"/>
                <a:cs typeface="Calibri"/>
                <a:sym typeface="Calibri"/>
              </a:rPr>
              <a:t>Journal data policies</a:t>
            </a:r>
            <a:endParaRPr sz="2400" b="1">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Publishers increasingly require transparency around data availability, or data sharing, to publish in their journals.</a:t>
            </a:r>
            <a:endParaRPr sz="1600">
              <a:solidFill>
                <a:schemeClr val="dk1"/>
              </a:solidFill>
              <a:latin typeface="Calibri"/>
              <a:ea typeface="Calibri"/>
              <a:cs typeface="Calibri"/>
              <a:sym typeface="Calibri"/>
            </a:endParaRPr>
          </a:p>
          <a:p>
            <a:pPr marL="571500" lvl="0" indent="0" algn="l" rtl="0">
              <a:spcBef>
                <a:spcPts val="0"/>
              </a:spcBef>
              <a:spcAft>
                <a:spcPts val="0"/>
              </a:spcAft>
              <a:buNone/>
            </a:pPr>
            <a:r>
              <a:rPr lang="en-US" sz="1600">
                <a:solidFill>
                  <a:schemeClr val="dk1"/>
                </a:solidFill>
                <a:latin typeface="Calibri"/>
                <a:ea typeface="Calibri"/>
                <a:cs typeface="Calibri"/>
                <a:sym typeface="Calibri"/>
              </a:rPr>
              <a:t>Over </a:t>
            </a:r>
            <a:r>
              <a:rPr lang="en-US" sz="2400" b="1">
                <a:solidFill>
                  <a:schemeClr val="dk1"/>
                </a:solidFill>
                <a:latin typeface="Calibri"/>
                <a:ea typeface="Calibri"/>
                <a:cs typeface="Calibri"/>
                <a:sym typeface="Calibri"/>
              </a:rPr>
              <a:t>1,600 </a:t>
            </a:r>
            <a:r>
              <a:rPr lang="en-US" sz="1600">
                <a:solidFill>
                  <a:schemeClr val="dk1"/>
                </a:solidFill>
                <a:latin typeface="Calibri"/>
                <a:ea typeface="Calibri"/>
                <a:cs typeface="Calibri"/>
                <a:sym typeface="Calibri"/>
              </a:rPr>
              <a:t>Springer Nature journals now have data policies</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365"/>
        <p:cNvGrpSpPr/>
        <p:nvPr/>
      </p:nvGrpSpPr>
      <p:grpSpPr>
        <a:xfrm>
          <a:off x="0" y="0"/>
          <a:ext cx="0" cy="0"/>
          <a:chOff x="0" y="0"/>
          <a:chExt cx="0" cy="0"/>
        </a:xfrm>
      </p:grpSpPr>
      <p:sp>
        <p:nvSpPr>
          <p:cNvPr id="366" name="Google Shape;366;p45"/>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Calibri"/>
                <a:ea typeface="Calibri"/>
                <a:cs typeface="Calibri"/>
                <a:sym typeface="Calibri"/>
              </a:rPr>
              <a:t>how can publishers support researchers with these opportunities?</a:t>
            </a:r>
            <a:r>
              <a:rPr lang="en-US" sz="6000">
                <a:solidFill>
                  <a:srgbClr val="FFFFFF"/>
                </a:solidFill>
                <a:latin typeface="Calibri"/>
                <a:ea typeface="Calibri"/>
                <a:cs typeface="Calibri"/>
                <a:sym typeface="Calibri"/>
              </a:rPr>
              <a:t> </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grpSp>
        <p:nvGrpSpPr>
          <p:cNvPr id="372" name="Google Shape;372;p46"/>
          <p:cNvGrpSpPr/>
          <p:nvPr/>
        </p:nvGrpSpPr>
        <p:grpSpPr>
          <a:xfrm>
            <a:off x="965675" y="773525"/>
            <a:ext cx="2760600" cy="2402400"/>
            <a:chOff x="1283225" y="954975"/>
            <a:chExt cx="2760600" cy="2402400"/>
          </a:xfrm>
        </p:grpSpPr>
        <p:sp>
          <p:nvSpPr>
            <p:cNvPr id="373" name="Google Shape;373;p46"/>
            <p:cNvSpPr/>
            <p:nvPr/>
          </p:nvSpPr>
          <p:spPr>
            <a:xfrm>
              <a:off x="1283225" y="954975"/>
              <a:ext cx="2760600" cy="2402400"/>
            </a:xfrm>
            <a:prstGeom prst="ellipse">
              <a:avLst/>
            </a:prstGeom>
            <a:solidFill>
              <a:srgbClr val="40C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6"/>
            <p:cNvSpPr txBox="1"/>
            <p:nvPr/>
          </p:nvSpPr>
          <p:spPr>
            <a:xfrm>
              <a:off x="1768175" y="1775675"/>
              <a:ext cx="1790700" cy="656400"/>
            </a:xfrm>
            <a:prstGeom prst="rect">
              <a:avLst/>
            </a:prstGeom>
            <a:solidFill>
              <a:srgbClr val="40CAC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Societal benefit</a:t>
              </a:r>
              <a:endParaRPr sz="1800" b="1">
                <a:solidFill>
                  <a:srgbClr val="FFFFFF"/>
                </a:solidFill>
                <a:latin typeface="Calibri"/>
                <a:ea typeface="Calibri"/>
                <a:cs typeface="Calibri"/>
                <a:sym typeface="Calibri"/>
              </a:endParaRPr>
            </a:p>
          </p:txBody>
        </p:sp>
      </p:grpSp>
      <p:grpSp>
        <p:nvGrpSpPr>
          <p:cNvPr id="375" name="Google Shape;375;p46"/>
          <p:cNvGrpSpPr/>
          <p:nvPr/>
        </p:nvGrpSpPr>
        <p:grpSpPr>
          <a:xfrm>
            <a:off x="5259175" y="773525"/>
            <a:ext cx="2760600" cy="2402400"/>
            <a:chOff x="5094725" y="954975"/>
            <a:chExt cx="2760600" cy="2402400"/>
          </a:xfrm>
        </p:grpSpPr>
        <p:sp>
          <p:nvSpPr>
            <p:cNvPr id="376" name="Google Shape;376;p46"/>
            <p:cNvSpPr/>
            <p:nvPr/>
          </p:nvSpPr>
          <p:spPr>
            <a:xfrm>
              <a:off x="5094725" y="954975"/>
              <a:ext cx="2760600" cy="2402400"/>
            </a:xfrm>
            <a:prstGeom prst="ellipse">
              <a:avLst/>
            </a:prstGeom>
            <a:solidFill>
              <a:srgbClr val="F5822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6"/>
            <p:cNvSpPr txBox="1"/>
            <p:nvPr/>
          </p:nvSpPr>
          <p:spPr>
            <a:xfrm>
              <a:off x="5565750" y="1775675"/>
              <a:ext cx="1978200" cy="656400"/>
            </a:xfrm>
            <a:prstGeom prst="rect">
              <a:avLst/>
            </a:prstGeom>
            <a:solidFill>
              <a:srgbClr val="F5822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Credit mechanism</a:t>
              </a:r>
              <a:endParaRPr sz="1800" b="1">
                <a:solidFill>
                  <a:srgbClr val="FFFFFF"/>
                </a:solidFill>
                <a:latin typeface="Calibri"/>
                <a:ea typeface="Calibri"/>
                <a:cs typeface="Calibri"/>
                <a:sym typeface="Calibri"/>
              </a:endParaRPr>
            </a:p>
          </p:txBody>
        </p:sp>
      </p:grpSp>
      <p:grpSp>
        <p:nvGrpSpPr>
          <p:cNvPr id="378" name="Google Shape;378;p46"/>
          <p:cNvGrpSpPr/>
          <p:nvPr/>
        </p:nvGrpSpPr>
        <p:grpSpPr>
          <a:xfrm>
            <a:off x="3046638" y="2539063"/>
            <a:ext cx="2760600" cy="2402400"/>
            <a:chOff x="3184350" y="2808175"/>
            <a:chExt cx="2760600" cy="2402400"/>
          </a:xfrm>
        </p:grpSpPr>
        <p:sp>
          <p:nvSpPr>
            <p:cNvPr id="379" name="Google Shape;379;p46"/>
            <p:cNvSpPr/>
            <p:nvPr/>
          </p:nvSpPr>
          <p:spPr>
            <a:xfrm>
              <a:off x="3184350" y="2808175"/>
              <a:ext cx="2760600" cy="2402400"/>
            </a:xfrm>
            <a:prstGeom prst="ellipse">
              <a:avLst/>
            </a:prstGeom>
            <a:solidFill>
              <a:srgbClr val="C4D82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6"/>
            <p:cNvSpPr txBox="1"/>
            <p:nvPr/>
          </p:nvSpPr>
          <p:spPr>
            <a:xfrm>
              <a:off x="3676650" y="3730500"/>
              <a:ext cx="1889100" cy="65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Policy compliance</a:t>
              </a:r>
              <a:endParaRPr sz="1800" b="1">
                <a:solidFill>
                  <a:srgbClr val="FFFFFF"/>
                </a:solidFill>
                <a:latin typeface="Calibri"/>
                <a:ea typeface="Calibri"/>
                <a:cs typeface="Calibri"/>
                <a:sym typeface="Calibri"/>
              </a:endParaRPr>
            </a:p>
          </p:txBody>
        </p:sp>
      </p:grpSp>
      <p:pic>
        <p:nvPicPr>
          <p:cNvPr id="381" name="Google Shape;381;p46"/>
          <p:cNvPicPr preferRelativeResize="0"/>
          <p:nvPr/>
        </p:nvPicPr>
        <p:blipFill>
          <a:blip r:embed="rId3">
            <a:alphaModFix/>
          </a:blip>
          <a:stretch>
            <a:fillRect/>
          </a:stretch>
        </p:blipFill>
        <p:spPr>
          <a:xfrm>
            <a:off x="3134100" y="1226238"/>
            <a:ext cx="2585686" cy="2052825"/>
          </a:xfrm>
          <a:prstGeom prst="rect">
            <a:avLst/>
          </a:prstGeom>
          <a:noFill/>
          <a:ln w="9525" cap="flat" cmpd="sng">
            <a:solidFill>
              <a:srgbClr val="A2C4C9"/>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1"/>
                                        </p:tgtEl>
                                        <p:attrNameLst>
                                          <p:attrName>style.visibility</p:attrName>
                                        </p:attrNameLst>
                                      </p:cBhvr>
                                      <p:to>
                                        <p:strVal val="visible"/>
                                      </p:to>
                                    </p:set>
                                    <p:animEffect transition="in" filter="fade">
                                      <p:cBhvr>
                                        <p:cTn id="7" dur="10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386"/>
        <p:cNvGrpSpPr/>
        <p:nvPr/>
      </p:nvGrpSpPr>
      <p:grpSpPr>
        <a:xfrm>
          <a:off x="0" y="0"/>
          <a:ext cx="0" cy="0"/>
          <a:chOff x="0" y="0"/>
          <a:chExt cx="0" cy="0"/>
        </a:xfrm>
      </p:grpSpPr>
      <p:sp>
        <p:nvSpPr>
          <p:cNvPr id="387" name="Google Shape;387;p47"/>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we’re putting FAIR data into practice across our journals, policies and services</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8"/>
          <p:cNvSpPr/>
          <p:nvPr/>
        </p:nvSpPr>
        <p:spPr>
          <a:xfrm>
            <a:off x="4970550" y="2996650"/>
            <a:ext cx="4018800" cy="2235900"/>
          </a:xfrm>
          <a:prstGeom prst="roundRect">
            <a:avLst>
              <a:gd name="adj" fmla="val 16667"/>
            </a:avLst>
          </a:prstGeom>
          <a:noFill/>
          <a:ln w="9525"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8"/>
          <p:cNvSpPr/>
          <p:nvPr/>
        </p:nvSpPr>
        <p:spPr>
          <a:xfrm>
            <a:off x="4970400" y="1291875"/>
            <a:ext cx="4018800" cy="1417800"/>
          </a:xfrm>
          <a:prstGeom prst="roundRect">
            <a:avLst>
              <a:gd name="adj" fmla="val 16667"/>
            </a:avLst>
          </a:prstGeom>
          <a:noFill/>
          <a:ln w="9525"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8"/>
          <p:cNvSpPr/>
          <p:nvPr/>
        </p:nvSpPr>
        <p:spPr>
          <a:xfrm>
            <a:off x="349325" y="2996651"/>
            <a:ext cx="4447800" cy="2235900"/>
          </a:xfrm>
          <a:prstGeom prst="roundRect">
            <a:avLst>
              <a:gd name="adj" fmla="val 16667"/>
            </a:avLst>
          </a:prstGeom>
          <a:noFill/>
          <a:ln w="9525"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8"/>
          <p:cNvSpPr/>
          <p:nvPr/>
        </p:nvSpPr>
        <p:spPr>
          <a:xfrm>
            <a:off x="269450" y="1257000"/>
            <a:ext cx="4447800" cy="1417800"/>
          </a:xfrm>
          <a:prstGeom prst="roundRect">
            <a:avLst>
              <a:gd name="adj" fmla="val 16667"/>
            </a:avLst>
          </a:prstGeom>
          <a:noFill/>
          <a:ln w="9525"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8"/>
          <p:cNvSpPr txBox="1">
            <a:spLocks noGrp="1"/>
          </p:cNvSpPr>
          <p:nvPr>
            <p:ph type="body" idx="1"/>
          </p:nvPr>
        </p:nvSpPr>
        <p:spPr>
          <a:xfrm>
            <a:off x="908513" y="1105675"/>
            <a:ext cx="3297900" cy="308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a:solidFill>
                  <a:schemeClr val="lt1"/>
                </a:solidFill>
              </a:rPr>
              <a:t>Commitments in Earth Sciences</a:t>
            </a:r>
            <a:endParaRPr>
              <a:solidFill>
                <a:schemeClr val="lt1"/>
              </a:solidFill>
            </a:endParaRPr>
          </a:p>
        </p:txBody>
      </p:sp>
      <p:sp>
        <p:nvSpPr>
          <p:cNvPr id="398" name="Google Shape;398;p48"/>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Supporting FAIR data sharing at Springer Nature</a:t>
            </a:r>
            <a:endParaRPr/>
          </a:p>
        </p:txBody>
      </p:sp>
      <p:pic>
        <p:nvPicPr>
          <p:cNvPr id="399" name="Google Shape;399;p48"/>
          <p:cNvPicPr preferRelativeResize="0"/>
          <p:nvPr/>
        </p:nvPicPr>
        <p:blipFill rotWithShape="1">
          <a:blip r:embed="rId3">
            <a:alphaModFix/>
          </a:blip>
          <a:srcRect l="12085" t="55271" r="12709" b="22697"/>
          <a:stretch/>
        </p:blipFill>
        <p:spPr>
          <a:xfrm>
            <a:off x="531138" y="1521675"/>
            <a:ext cx="3861500" cy="422427"/>
          </a:xfrm>
          <a:prstGeom prst="rect">
            <a:avLst/>
          </a:prstGeom>
          <a:noFill/>
          <a:ln>
            <a:noFill/>
          </a:ln>
        </p:spPr>
      </p:pic>
      <p:pic>
        <p:nvPicPr>
          <p:cNvPr id="400" name="Google Shape;400;p48"/>
          <p:cNvPicPr preferRelativeResize="0"/>
          <p:nvPr/>
        </p:nvPicPr>
        <p:blipFill>
          <a:blip r:embed="rId4">
            <a:alphaModFix/>
          </a:blip>
          <a:stretch>
            <a:fillRect/>
          </a:stretch>
        </p:blipFill>
        <p:spPr>
          <a:xfrm>
            <a:off x="531138" y="2073300"/>
            <a:ext cx="3933825" cy="466725"/>
          </a:xfrm>
          <a:prstGeom prst="rect">
            <a:avLst/>
          </a:prstGeom>
          <a:noFill/>
          <a:ln>
            <a:noFill/>
          </a:ln>
        </p:spPr>
      </p:pic>
      <p:sp>
        <p:nvSpPr>
          <p:cNvPr id="401" name="Google Shape;401;p48"/>
          <p:cNvSpPr txBox="1"/>
          <p:nvPr/>
        </p:nvSpPr>
        <p:spPr>
          <a:xfrm>
            <a:off x="464400" y="3073472"/>
            <a:ext cx="4297500" cy="68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latin typeface="Calibri"/>
                <a:ea typeface="Calibri"/>
                <a:cs typeface="Calibri"/>
                <a:sym typeface="Calibri"/>
              </a:rPr>
              <a:t>Over </a:t>
            </a:r>
            <a:r>
              <a:rPr lang="en-US" sz="2000" b="1">
                <a:solidFill>
                  <a:schemeClr val="dk1"/>
                </a:solidFill>
                <a:latin typeface="Calibri"/>
                <a:ea typeface="Calibri"/>
                <a:cs typeface="Calibri"/>
                <a:sym typeface="Calibri"/>
              </a:rPr>
              <a:t>1,600</a:t>
            </a:r>
            <a:r>
              <a:rPr lang="en-US" b="1">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Springer Nature journals now have data policies, making data requirements easy to follow</a:t>
            </a:r>
            <a:endParaRPr>
              <a:solidFill>
                <a:schemeClr val="dk1"/>
              </a:solidFill>
              <a:latin typeface="Calibri"/>
              <a:ea typeface="Calibri"/>
              <a:cs typeface="Calibri"/>
              <a:sym typeface="Calibri"/>
            </a:endParaRPr>
          </a:p>
          <a:p>
            <a:pPr marL="0" lvl="0" indent="0" algn="l" rtl="0">
              <a:spcBef>
                <a:spcPts val="0"/>
              </a:spcBef>
              <a:spcAft>
                <a:spcPts val="0"/>
              </a:spcAft>
              <a:buNone/>
            </a:pPr>
            <a:endParaRPr>
              <a:solidFill>
                <a:schemeClr val="dk1"/>
              </a:solidFill>
              <a:latin typeface="Calibri"/>
              <a:ea typeface="Calibri"/>
              <a:cs typeface="Calibri"/>
              <a:sym typeface="Calibri"/>
            </a:endParaRPr>
          </a:p>
          <a:p>
            <a:pPr marL="0" lvl="0" indent="0" algn="l" rtl="0">
              <a:spcBef>
                <a:spcPts val="0"/>
              </a:spcBef>
              <a:spcAft>
                <a:spcPts val="0"/>
              </a:spcAft>
              <a:buNone/>
            </a:pPr>
            <a:r>
              <a:rPr lang="en-US">
                <a:solidFill>
                  <a:schemeClr val="dk1"/>
                </a:solidFill>
                <a:latin typeface="Calibri"/>
                <a:ea typeface="Calibri"/>
                <a:cs typeface="Calibri"/>
                <a:sym typeface="Calibri"/>
              </a:rPr>
              <a:t>					       </a:t>
            </a:r>
            <a:r>
              <a:rPr lang="en-US" sz="600">
                <a:solidFill>
                  <a:schemeClr val="dk1"/>
                </a:solidFill>
                <a:latin typeface="Calibri"/>
                <a:ea typeface="Calibri"/>
                <a:cs typeface="Calibri"/>
                <a:sym typeface="Calibri"/>
              </a:rPr>
              <a:t>4</a:t>
            </a:r>
            <a:endParaRPr sz="6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endParaRPr sz="1000">
              <a:solidFill>
                <a:schemeClr val="dk1"/>
              </a:solidFill>
              <a:latin typeface="Calibri"/>
              <a:ea typeface="Calibri"/>
              <a:cs typeface="Calibri"/>
              <a:sym typeface="Calibri"/>
            </a:endParaRPr>
          </a:p>
          <a:p>
            <a:pPr marL="0" lvl="0" indent="0" algn="l" rtl="0">
              <a:spcBef>
                <a:spcPts val="0"/>
              </a:spcBef>
              <a:spcAft>
                <a:spcPts val="0"/>
              </a:spcAft>
              <a:buNone/>
            </a:pPr>
            <a:r>
              <a:rPr lang="en-US" sz="1000">
                <a:solidFill>
                  <a:schemeClr val="dk1"/>
                </a:solidFill>
                <a:latin typeface="Calibri"/>
                <a:ea typeface="Calibri"/>
                <a:cs typeface="Calibri"/>
                <a:sym typeface="Calibri"/>
              </a:rPr>
              <a:t>						</a:t>
            </a:r>
            <a:r>
              <a:rPr lang="en-US" sz="600">
                <a:solidFill>
                  <a:schemeClr val="dk1"/>
                </a:solidFill>
                <a:latin typeface="Calibri"/>
                <a:ea typeface="Calibri"/>
                <a:cs typeface="Calibri"/>
                <a:sym typeface="Calibri"/>
              </a:rPr>
              <a:t>5</a:t>
            </a:r>
            <a:endParaRPr sz="600">
              <a:solidFill>
                <a:schemeClr val="dk1"/>
              </a:solidFill>
              <a:latin typeface="Calibri"/>
              <a:ea typeface="Calibri"/>
              <a:cs typeface="Calibri"/>
              <a:sym typeface="Calibri"/>
            </a:endParaRPr>
          </a:p>
        </p:txBody>
      </p:sp>
      <p:pic>
        <p:nvPicPr>
          <p:cNvPr id="402" name="Google Shape;402;p48"/>
          <p:cNvPicPr preferRelativeResize="0"/>
          <p:nvPr/>
        </p:nvPicPr>
        <p:blipFill rotWithShape="1">
          <a:blip r:embed="rId5">
            <a:alphaModFix/>
          </a:blip>
          <a:srcRect l="-4460" t="-13540" r="4460" b="13540"/>
          <a:stretch/>
        </p:blipFill>
        <p:spPr>
          <a:xfrm>
            <a:off x="5001561" y="1414292"/>
            <a:ext cx="3297900" cy="637048"/>
          </a:xfrm>
          <a:prstGeom prst="rect">
            <a:avLst/>
          </a:prstGeom>
          <a:noFill/>
          <a:ln>
            <a:noFill/>
          </a:ln>
        </p:spPr>
      </p:pic>
      <p:sp>
        <p:nvSpPr>
          <p:cNvPr id="403" name="Google Shape;403;p48"/>
          <p:cNvSpPr txBox="1">
            <a:spLocks noGrp="1"/>
          </p:cNvSpPr>
          <p:nvPr>
            <p:ph type="body" idx="1"/>
          </p:nvPr>
        </p:nvSpPr>
        <p:spPr>
          <a:xfrm>
            <a:off x="682350" y="2812188"/>
            <a:ext cx="3861600" cy="308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a:solidFill>
                  <a:schemeClr val="lt1"/>
                </a:solidFill>
              </a:rPr>
              <a:t>Standardised data policies &amp; initiatives</a:t>
            </a:r>
            <a:endParaRPr>
              <a:solidFill>
                <a:schemeClr val="lt1"/>
              </a:solidFill>
            </a:endParaRPr>
          </a:p>
        </p:txBody>
      </p:sp>
      <p:sp>
        <p:nvSpPr>
          <p:cNvPr id="404" name="Google Shape;404;p48"/>
          <p:cNvSpPr txBox="1">
            <a:spLocks noGrp="1"/>
          </p:cNvSpPr>
          <p:nvPr>
            <p:ph type="body" idx="1"/>
          </p:nvPr>
        </p:nvSpPr>
        <p:spPr>
          <a:xfrm>
            <a:off x="5659338" y="1105663"/>
            <a:ext cx="2641200" cy="308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a:solidFill>
                  <a:schemeClr val="lt1"/>
                </a:solidFill>
              </a:rPr>
              <a:t>Data journals &amp; articles</a:t>
            </a:r>
            <a:endParaRPr>
              <a:solidFill>
                <a:schemeClr val="lt1"/>
              </a:solidFill>
            </a:endParaRPr>
          </a:p>
        </p:txBody>
      </p:sp>
      <p:sp>
        <p:nvSpPr>
          <p:cNvPr id="405" name="Google Shape;405;p48"/>
          <p:cNvSpPr txBox="1">
            <a:spLocks noGrp="1"/>
          </p:cNvSpPr>
          <p:nvPr>
            <p:ph type="body" idx="1"/>
          </p:nvPr>
        </p:nvSpPr>
        <p:spPr>
          <a:xfrm>
            <a:off x="5659338" y="2822650"/>
            <a:ext cx="2641200" cy="308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a:solidFill>
                  <a:schemeClr val="lt1"/>
                </a:solidFill>
              </a:rPr>
              <a:t>Support &amp; services</a:t>
            </a:r>
            <a:endParaRPr>
              <a:solidFill>
                <a:schemeClr val="lt1"/>
              </a:solidFill>
            </a:endParaRPr>
          </a:p>
        </p:txBody>
      </p:sp>
      <p:pic>
        <p:nvPicPr>
          <p:cNvPr id="406" name="Google Shape;406;p48">
            <a:hlinkClick r:id="rId6"/>
          </p:cNvPr>
          <p:cNvPicPr preferRelativeResize="0"/>
          <p:nvPr/>
        </p:nvPicPr>
        <p:blipFill>
          <a:blip r:embed="rId7">
            <a:alphaModFix/>
          </a:blip>
          <a:stretch>
            <a:fillRect/>
          </a:stretch>
        </p:blipFill>
        <p:spPr>
          <a:xfrm>
            <a:off x="5413166" y="3244341"/>
            <a:ext cx="3226305" cy="516454"/>
          </a:xfrm>
          <a:prstGeom prst="rect">
            <a:avLst/>
          </a:prstGeom>
          <a:noFill/>
          <a:ln>
            <a:noFill/>
          </a:ln>
        </p:spPr>
      </p:pic>
      <p:pic>
        <p:nvPicPr>
          <p:cNvPr id="407" name="Google Shape;407;p48"/>
          <p:cNvPicPr preferRelativeResize="0"/>
          <p:nvPr/>
        </p:nvPicPr>
        <p:blipFill>
          <a:blip r:embed="rId8">
            <a:alphaModFix/>
          </a:blip>
          <a:stretch>
            <a:fillRect/>
          </a:stretch>
        </p:blipFill>
        <p:spPr>
          <a:xfrm>
            <a:off x="589588" y="4451712"/>
            <a:ext cx="2641200" cy="611339"/>
          </a:xfrm>
          <a:prstGeom prst="rect">
            <a:avLst/>
          </a:prstGeom>
          <a:noFill/>
          <a:ln>
            <a:noFill/>
          </a:ln>
        </p:spPr>
      </p:pic>
      <p:sp>
        <p:nvSpPr>
          <p:cNvPr id="408" name="Google Shape;408;p48"/>
          <p:cNvSpPr txBox="1"/>
          <p:nvPr/>
        </p:nvSpPr>
        <p:spPr>
          <a:xfrm>
            <a:off x="5001561" y="1965900"/>
            <a:ext cx="3788109" cy="870900"/>
          </a:xfrm>
          <a:prstGeom prst="rect">
            <a:avLst/>
          </a:prstGeom>
          <a:noFill/>
          <a:ln>
            <a:noFill/>
          </a:ln>
        </p:spPr>
        <p:txBody>
          <a:bodyPr spcFirstLastPara="1" wrap="square" lIns="91425" tIns="91425" rIns="91425" bIns="91425" anchor="t" anchorCtr="0">
            <a:noAutofit/>
          </a:bodyPr>
          <a:lstStyle/>
          <a:p>
            <a:pPr lvl="0"/>
            <a:r>
              <a:rPr lang="en-GB" sz="1300" dirty="0" smtClean="0">
                <a:solidFill>
                  <a:schemeClr val="dk1"/>
                </a:solidFill>
                <a:latin typeface="Calibri"/>
                <a:ea typeface="Calibri"/>
                <a:cs typeface="Calibri"/>
                <a:sym typeface="Calibri"/>
              </a:rPr>
              <a:t>there are Springer </a:t>
            </a:r>
            <a:r>
              <a:rPr lang="en-GB" sz="1300" dirty="0">
                <a:solidFill>
                  <a:schemeClr val="dk1"/>
                </a:solidFill>
                <a:latin typeface="Calibri"/>
                <a:ea typeface="Calibri"/>
                <a:cs typeface="Calibri"/>
                <a:sym typeface="Calibri"/>
              </a:rPr>
              <a:t>Nature journals, like Scientific Data, that are glad to publish data articles from the Earth and climate sciences</a:t>
            </a:r>
            <a:endParaRPr sz="1300" dirty="0"/>
          </a:p>
        </p:txBody>
      </p:sp>
      <p:pic>
        <p:nvPicPr>
          <p:cNvPr id="409" name="Google Shape;409;p48">
            <a:hlinkClick r:id="rId9"/>
          </p:cNvPr>
          <p:cNvPicPr preferRelativeResize="0"/>
          <p:nvPr/>
        </p:nvPicPr>
        <p:blipFill rotWithShape="1">
          <a:blip r:embed="rId10">
            <a:alphaModFix/>
          </a:blip>
          <a:srcRect/>
          <a:stretch/>
        </p:blipFill>
        <p:spPr>
          <a:xfrm>
            <a:off x="5655659" y="3946225"/>
            <a:ext cx="641700" cy="5883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410" name="Google Shape;410;p48"/>
          <p:cNvPicPr preferRelativeResize="0"/>
          <p:nvPr/>
        </p:nvPicPr>
        <p:blipFill>
          <a:blip r:embed="rId11">
            <a:alphaModFix/>
          </a:blip>
          <a:stretch>
            <a:fillRect/>
          </a:stretch>
        </p:blipFill>
        <p:spPr>
          <a:xfrm>
            <a:off x="5503188" y="4615888"/>
            <a:ext cx="1186020" cy="308637"/>
          </a:xfrm>
          <a:prstGeom prst="rect">
            <a:avLst/>
          </a:prstGeom>
          <a:noFill/>
          <a:ln>
            <a:noFill/>
          </a:ln>
        </p:spPr>
      </p:pic>
      <p:grpSp>
        <p:nvGrpSpPr>
          <p:cNvPr id="411" name="Google Shape;411;p48"/>
          <p:cNvGrpSpPr/>
          <p:nvPr/>
        </p:nvGrpSpPr>
        <p:grpSpPr>
          <a:xfrm>
            <a:off x="6788963" y="4029175"/>
            <a:ext cx="1665550" cy="758773"/>
            <a:chOff x="6802775" y="3880350"/>
            <a:chExt cx="1665550" cy="758773"/>
          </a:xfrm>
        </p:grpSpPr>
        <p:pic>
          <p:nvPicPr>
            <p:cNvPr id="412" name="Google Shape;412;p48"/>
            <p:cNvPicPr preferRelativeResize="0"/>
            <p:nvPr/>
          </p:nvPicPr>
          <p:blipFill rotWithShape="1">
            <a:blip r:embed="rId12">
              <a:alphaModFix/>
            </a:blip>
            <a:srcRect r="46521" b="10"/>
            <a:stretch/>
          </p:blipFill>
          <p:spPr>
            <a:xfrm>
              <a:off x="6802775" y="3880350"/>
              <a:ext cx="1665550" cy="422400"/>
            </a:xfrm>
            <a:prstGeom prst="rect">
              <a:avLst/>
            </a:prstGeom>
            <a:noFill/>
            <a:ln>
              <a:noFill/>
            </a:ln>
          </p:spPr>
        </p:pic>
        <p:pic>
          <p:nvPicPr>
            <p:cNvPr id="413" name="Google Shape;413;p48"/>
            <p:cNvPicPr preferRelativeResize="0"/>
            <p:nvPr/>
          </p:nvPicPr>
          <p:blipFill rotWithShape="1">
            <a:blip r:embed="rId12">
              <a:alphaModFix/>
            </a:blip>
            <a:srcRect l="53645" b="10"/>
            <a:stretch/>
          </p:blipFill>
          <p:spPr>
            <a:xfrm>
              <a:off x="6913738" y="4216723"/>
              <a:ext cx="1443625" cy="422400"/>
            </a:xfrm>
            <a:prstGeom prst="rect">
              <a:avLst/>
            </a:prstGeom>
            <a:noFill/>
            <a:ln>
              <a:noFill/>
            </a:ln>
          </p:spPr>
        </p:pic>
      </p:grpSp>
      <p:pic>
        <p:nvPicPr>
          <p:cNvPr id="414" name="Google Shape;414;p48"/>
          <p:cNvPicPr preferRelativeResize="0"/>
          <p:nvPr/>
        </p:nvPicPr>
        <p:blipFill>
          <a:blip r:embed="rId13">
            <a:alphaModFix/>
          </a:blip>
          <a:stretch>
            <a:fillRect/>
          </a:stretch>
        </p:blipFill>
        <p:spPr>
          <a:xfrm>
            <a:off x="638175" y="3763350"/>
            <a:ext cx="2475010" cy="637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7"/>
                                        </p:tgtEl>
                                        <p:attrNameLst>
                                          <p:attrName>style.visibility</p:attrName>
                                        </p:attrNameLst>
                                      </p:cBhvr>
                                      <p:to>
                                        <p:strVal val="visible"/>
                                      </p:to>
                                    </p:set>
                                    <p:animEffect transition="in" filter="fade">
                                      <p:cBhvr>
                                        <p:cTn id="7" dur="1000"/>
                                        <p:tgtEl>
                                          <p:spTgt spid="397"/>
                                        </p:tgtEl>
                                      </p:cBhvr>
                                    </p:animEffect>
                                  </p:childTnLst>
                                </p:cTn>
                              </p:par>
                              <p:par>
                                <p:cTn id="8" presetID="10" presetClass="entr" presetSubtype="0" fill="hold" nodeType="withEffect">
                                  <p:stCondLst>
                                    <p:cond delay="0"/>
                                  </p:stCondLst>
                                  <p:childTnLst>
                                    <p:set>
                                      <p:cBhvr>
                                        <p:cTn id="9" dur="1" fill="hold">
                                          <p:stCondLst>
                                            <p:cond delay="0"/>
                                          </p:stCondLst>
                                        </p:cTn>
                                        <p:tgtEl>
                                          <p:spTgt spid="399"/>
                                        </p:tgtEl>
                                        <p:attrNameLst>
                                          <p:attrName>style.visibility</p:attrName>
                                        </p:attrNameLst>
                                      </p:cBhvr>
                                      <p:to>
                                        <p:strVal val="visible"/>
                                      </p:to>
                                    </p:set>
                                    <p:animEffect transition="in" filter="fade">
                                      <p:cBhvr>
                                        <p:cTn id="10" dur="1000"/>
                                        <p:tgtEl>
                                          <p:spTgt spid="399"/>
                                        </p:tgtEl>
                                      </p:cBhvr>
                                    </p:animEffect>
                                  </p:childTnLst>
                                </p:cTn>
                              </p:par>
                              <p:par>
                                <p:cTn id="11" presetID="10" presetClass="entr" presetSubtype="0" fill="hold" nodeType="withEffect">
                                  <p:stCondLst>
                                    <p:cond delay="0"/>
                                  </p:stCondLst>
                                  <p:childTnLst>
                                    <p:set>
                                      <p:cBhvr>
                                        <p:cTn id="12" dur="1" fill="hold">
                                          <p:stCondLst>
                                            <p:cond delay="0"/>
                                          </p:stCondLst>
                                        </p:cTn>
                                        <p:tgtEl>
                                          <p:spTgt spid="396"/>
                                        </p:tgtEl>
                                        <p:attrNameLst>
                                          <p:attrName>style.visibility</p:attrName>
                                        </p:attrNameLst>
                                      </p:cBhvr>
                                      <p:to>
                                        <p:strVal val="visible"/>
                                      </p:to>
                                    </p:set>
                                    <p:animEffect transition="in" filter="fade">
                                      <p:cBhvr>
                                        <p:cTn id="13" dur="1000"/>
                                        <p:tgtEl>
                                          <p:spTgt spid="396"/>
                                        </p:tgtEl>
                                      </p:cBhvr>
                                    </p:animEffect>
                                  </p:childTnLst>
                                </p:cTn>
                              </p:par>
                              <p:par>
                                <p:cTn id="14" presetID="10" presetClass="entr" presetSubtype="0" fill="hold" nodeType="withEffect">
                                  <p:stCondLst>
                                    <p:cond delay="0"/>
                                  </p:stCondLst>
                                  <p:childTnLst>
                                    <p:set>
                                      <p:cBhvr>
                                        <p:cTn id="15" dur="1" fill="hold">
                                          <p:stCondLst>
                                            <p:cond delay="0"/>
                                          </p:stCondLst>
                                        </p:cTn>
                                        <p:tgtEl>
                                          <p:spTgt spid="400"/>
                                        </p:tgtEl>
                                        <p:attrNameLst>
                                          <p:attrName>style.visibility</p:attrName>
                                        </p:attrNameLst>
                                      </p:cBhvr>
                                      <p:to>
                                        <p:strVal val="visible"/>
                                      </p:to>
                                    </p:set>
                                    <p:animEffect transition="in" filter="fade">
                                      <p:cBhvr>
                                        <p:cTn id="16" dur="1000"/>
                                        <p:tgtEl>
                                          <p:spTgt spid="400"/>
                                        </p:tgtEl>
                                      </p:cBhvr>
                                    </p:animEffect>
                                  </p:childTnLst>
                                </p:cTn>
                              </p:par>
                              <p:par>
                                <p:cTn id="17" presetID="10" presetClass="entr" presetSubtype="0" fill="hold" nodeType="withEffect">
                                  <p:stCondLst>
                                    <p:cond delay="0"/>
                                  </p:stCondLst>
                                  <p:childTnLst>
                                    <p:set>
                                      <p:cBhvr>
                                        <p:cTn id="18" dur="1" fill="hold">
                                          <p:stCondLst>
                                            <p:cond delay="0"/>
                                          </p:stCondLst>
                                        </p:cTn>
                                        <p:tgtEl>
                                          <p:spTgt spid="401"/>
                                        </p:tgtEl>
                                        <p:attrNameLst>
                                          <p:attrName>style.visibility</p:attrName>
                                        </p:attrNameLst>
                                      </p:cBhvr>
                                      <p:to>
                                        <p:strVal val="visible"/>
                                      </p:to>
                                    </p:set>
                                    <p:animEffect transition="in" filter="fade">
                                      <p:cBhvr>
                                        <p:cTn id="19" dur="1000"/>
                                        <p:tgtEl>
                                          <p:spTgt spid="401"/>
                                        </p:tgtEl>
                                      </p:cBhvr>
                                    </p:animEffect>
                                  </p:childTnLst>
                                </p:cTn>
                              </p:par>
                              <p:par>
                                <p:cTn id="20" presetID="10" presetClass="entr" presetSubtype="0" fill="hold" nodeType="withEffect">
                                  <p:stCondLst>
                                    <p:cond delay="0"/>
                                  </p:stCondLst>
                                  <p:childTnLst>
                                    <p:set>
                                      <p:cBhvr>
                                        <p:cTn id="21" dur="1" fill="hold">
                                          <p:stCondLst>
                                            <p:cond delay="0"/>
                                          </p:stCondLst>
                                        </p:cTn>
                                        <p:tgtEl>
                                          <p:spTgt spid="401"/>
                                        </p:tgtEl>
                                        <p:attrNameLst>
                                          <p:attrName>style.visibility</p:attrName>
                                        </p:attrNameLst>
                                      </p:cBhvr>
                                      <p:to>
                                        <p:strVal val="visible"/>
                                      </p:to>
                                    </p:set>
                                    <p:animEffect transition="in" filter="fade">
                                      <p:cBhvr>
                                        <p:cTn id="22" dur="1000"/>
                                        <p:tgtEl>
                                          <p:spTgt spid="401"/>
                                        </p:tgtEl>
                                      </p:cBhvr>
                                    </p:animEffect>
                                  </p:childTnLst>
                                </p:cTn>
                              </p:par>
                              <p:par>
                                <p:cTn id="23" presetID="10" presetClass="entr" presetSubtype="0" fill="hold" nodeType="withEffect">
                                  <p:stCondLst>
                                    <p:cond delay="0"/>
                                  </p:stCondLst>
                                  <p:childTnLst>
                                    <p:set>
                                      <p:cBhvr>
                                        <p:cTn id="24" dur="1" fill="hold">
                                          <p:stCondLst>
                                            <p:cond delay="0"/>
                                          </p:stCondLst>
                                        </p:cTn>
                                        <p:tgtEl>
                                          <p:spTgt spid="414"/>
                                        </p:tgtEl>
                                        <p:attrNameLst>
                                          <p:attrName>style.visibility</p:attrName>
                                        </p:attrNameLst>
                                      </p:cBhvr>
                                      <p:to>
                                        <p:strVal val="visible"/>
                                      </p:to>
                                    </p:set>
                                    <p:animEffect transition="in" filter="fade">
                                      <p:cBhvr>
                                        <p:cTn id="25" dur="1000"/>
                                        <p:tgtEl>
                                          <p:spTgt spid="414"/>
                                        </p:tgtEl>
                                      </p:cBhvr>
                                    </p:animEffect>
                                  </p:childTnLst>
                                </p:cTn>
                              </p:par>
                              <p:par>
                                <p:cTn id="26" presetID="10" presetClass="entr" presetSubtype="0" fill="hold" nodeType="withEffect">
                                  <p:stCondLst>
                                    <p:cond delay="0"/>
                                  </p:stCondLst>
                                  <p:childTnLst>
                                    <p:set>
                                      <p:cBhvr>
                                        <p:cTn id="27" dur="1" fill="hold">
                                          <p:stCondLst>
                                            <p:cond delay="0"/>
                                          </p:stCondLst>
                                        </p:cTn>
                                        <p:tgtEl>
                                          <p:spTgt spid="403"/>
                                        </p:tgtEl>
                                        <p:attrNameLst>
                                          <p:attrName>style.visibility</p:attrName>
                                        </p:attrNameLst>
                                      </p:cBhvr>
                                      <p:to>
                                        <p:strVal val="visible"/>
                                      </p:to>
                                    </p:set>
                                    <p:animEffect transition="in" filter="fade">
                                      <p:cBhvr>
                                        <p:cTn id="28" dur="1000"/>
                                        <p:tgtEl>
                                          <p:spTgt spid="403"/>
                                        </p:tgtEl>
                                      </p:cBhvr>
                                    </p:animEffect>
                                  </p:childTnLst>
                                </p:cTn>
                              </p:par>
                              <p:par>
                                <p:cTn id="29" presetID="10" presetClass="entr" presetSubtype="0" fill="hold" nodeType="withEffect">
                                  <p:stCondLst>
                                    <p:cond delay="0"/>
                                  </p:stCondLst>
                                  <p:childTnLst>
                                    <p:set>
                                      <p:cBhvr>
                                        <p:cTn id="30" dur="1" fill="hold">
                                          <p:stCondLst>
                                            <p:cond delay="0"/>
                                          </p:stCondLst>
                                        </p:cTn>
                                        <p:tgtEl>
                                          <p:spTgt spid="407"/>
                                        </p:tgtEl>
                                        <p:attrNameLst>
                                          <p:attrName>style.visibility</p:attrName>
                                        </p:attrNameLst>
                                      </p:cBhvr>
                                      <p:to>
                                        <p:strVal val="visible"/>
                                      </p:to>
                                    </p:set>
                                    <p:animEffect transition="in" filter="fade">
                                      <p:cBhvr>
                                        <p:cTn id="31" dur="1000"/>
                                        <p:tgtEl>
                                          <p:spTgt spid="407"/>
                                        </p:tgtEl>
                                      </p:cBhvr>
                                    </p:animEffect>
                                  </p:childTnLst>
                                </p:cTn>
                              </p:par>
                              <p:par>
                                <p:cTn id="32" presetID="10" presetClass="entr" presetSubtype="0" fill="hold" nodeType="withEffect">
                                  <p:stCondLst>
                                    <p:cond delay="0"/>
                                  </p:stCondLst>
                                  <p:childTnLst>
                                    <p:set>
                                      <p:cBhvr>
                                        <p:cTn id="33" dur="1" fill="hold">
                                          <p:stCondLst>
                                            <p:cond delay="0"/>
                                          </p:stCondLst>
                                        </p:cTn>
                                        <p:tgtEl>
                                          <p:spTgt spid="395"/>
                                        </p:tgtEl>
                                        <p:attrNameLst>
                                          <p:attrName>style.visibility</p:attrName>
                                        </p:attrNameLst>
                                      </p:cBhvr>
                                      <p:to>
                                        <p:strVal val="visible"/>
                                      </p:to>
                                    </p:set>
                                    <p:animEffect transition="in" filter="fade">
                                      <p:cBhvr>
                                        <p:cTn id="34" dur="1000"/>
                                        <p:tgtEl>
                                          <p:spTgt spid="395"/>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02"/>
                                        </p:tgtEl>
                                        <p:attrNameLst>
                                          <p:attrName>style.visibility</p:attrName>
                                        </p:attrNameLst>
                                      </p:cBhvr>
                                      <p:to>
                                        <p:strVal val="visible"/>
                                      </p:to>
                                    </p:set>
                                    <p:animEffect transition="in" filter="fade">
                                      <p:cBhvr>
                                        <p:cTn id="39" dur="1000"/>
                                        <p:tgtEl>
                                          <p:spTgt spid="402"/>
                                        </p:tgtEl>
                                      </p:cBhvr>
                                    </p:animEffect>
                                  </p:childTnLst>
                                </p:cTn>
                              </p:par>
                              <p:par>
                                <p:cTn id="40" presetID="10" presetClass="entr" presetSubtype="0" fill="hold" nodeType="withEffect">
                                  <p:stCondLst>
                                    <p:cond delay="0"/>
                                  </p:stCondLst>
                                  <p:childTnLst>
                                    <p:set>
                                      <p:cBhvr>
                                        <p:cTn id="41" dur="1" fill="hold">
                                          <p:stCondLst>
                                            <p:cond delay="0"/>
                                          </p:stCondLst>
                                        </p:cTn>
                                        <p:tgtEl>
                                          <p:spTgt spid="394"/>
                                        </p:tgtEl>
                                        <p:attrNameLst>
                                          <p:attrName>style.visibility</p:attrName>
                                        </p:attrNameLst>
                                      </p:cBhvr>
                                      <p:to>
                                        <p:strVal val="visible"/>
                                      </p:to>
                                    </p:set>
                                    <p:animEffect transition="in" filter="fade">
                                      <p:cBhvr>
                                        <p:cTn id="42" dur="1000"/>
                                        <p:tgtEl>
                                          <p:spTgt spid="394"/>
                                        </p:tgtEl>
                                      </p:cBhvr>
                                    </p:animEffect>
                                  </p:childTnLst>
                                </p:cTn>
                              </p:par>
                              <p:par>
                                <p:cTn id="43" presetID="10" presetClass="entr" presetSubtype="0" fill="hold" nodeType="withEffect">
                                  <p:stCondLst>
                                    <p:cond delay="0"/>
                                  </p:stCondLst>
                                  <p:childTnLst>
                                    <p:set>
                                      <p:cBhvr>
                                        <p:cTn id="44" dur="1" fill="hold">
                                          <p:stCondLst>
                                            <p:cond delay="0"/>
                                          </p:stCondLst>
                                        </p:cTn>
                                        <p:tgtEl>
                                          <p:spTgt spid="404"/>
                                        </p:tgtEl>
                                        <p:attrNameLst>
                                          <p:attrName>style.visibility</p:attrName>
                                        </p:attrNameLst>
                                      </p:cBhvr>
                                      <p:to>
                                        <p:strVal val="visible"/>
                                      </p:to>
                                    </p:set>
                                    <p:animEffect transition="in" filter="fade">
                                      <p:cBhvr>
                                        <p:cTn id="45" dur="1000"/>
                                        <p:tgtEl>
                                          <p:spTgt spid="404"/>
                                        </p:tgtEl>
                                      </p:cBhvr>
                                    </p:animEffect>
                                  </p:childTnLst>
                                </p:cTn>
                              </p:par>
                              <p:par>
                                <p:cTn id="46" presetID="10" presetClass="entr" presetSubtype="0" fill="hold" nodeType="withEffect">
                                  <p:stCondLst>
                                    <p:cond delay="0"/>
                                  </p:stCondLst>
                                  <p:childTnLst>
                                    <p:set>
                                      <p:cBhvr>
                                        <p:cTn id="47" dur="1" fill="hold">
                                          <p:stCondLst>
                                            <p:cond delay="0"/>
                                          </p:stCondLst>
                                        </p:cTn>
                                        <p:tgtEl>
                                          <p:spTgt spid="408"/>
                                        </p:tgtEl>
                                        <p:attrNameLst>
                                          <p:attrName>style.visibility</p:attrName>
                                        </p:attrNameLst>
                                      </p:cBhvr>
                                      <p:to>
                                        <p:strVal val="visible"/>
                                      </p:to>
                                    </p:set>
                                    <p:animEffect transition="in" filter="fade">
                                      <p:cBhvr>
                                        <p:cTn id="48" dur="1000"/>
                                        <p:tgtEl>
                                          <p:spTgt spid="40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05"/>
                                        </p:tgtEl>
                                        <p:attrNameLst>
                                          <p:attrName>style.visibility</p:attrName>
                                        </p:attrNameLst>
                                      </p:cBhvr>
                                      <p:to>
                                        <p:strVal val="visible"/>
                                      </p:to>
                                    </p:set>
                                    <p:animEffect transition="in" filter="fade">
                                      <p:cBhvr>
                                        <p:cTn id="53" dur="1000"/>
                                        <p:tgtEl>
                                          <p:spTgt spid="405"/>
                                        </p:tgtEl>
                                      </p:cBhvr>
                                    </p:animEffect>
                                  </p:childTnLst>
                                </p:cTn>
                              </p:par>
                              <p:par>
                                <p:cTn id="54" presetID="10" presetClass="entr" presetSubtype="0" fill="hold" nodeType="withEffect">
                                  <p:stCondLst>
                                    <p:cond delay="0"/>
                                  </p:stCondLst>
                                  <p:childTnLst>
                                    <p:set>
                                      <p:cBhvr>
                                        <p:cTn id="55" dur="1" fill="hold">
                                          <p:stCondLst>
                                            <p:cond delay="0"/>
                                          </p:stCondLst>
                                        </p:cTn>
                                        <p:tgtEl>
                                          <p:spTgt spid="406"/>
                                        </p:tgtEl>
                                        <p:attrNameLst>
                                          <p:attrName>style.visibility</p:attrName>
                                        </p:attrNameLst>
                                      </p:cBhvr>
                                      <p:to>
                                        <p:strVal val="visible"/>
                                      </p:to>
                                    </p:set>
                                    <p:animEffect transition="in" filter="fade">
                                      <p:cBhvr>
                                        <p:cTn id="56" dur="1000"/>
                                        <p:tgtEl>
                                          <p:spTgt spid="406"/>
                                        </p:tgtEl>
                                      </p:cBhvr>
                                    </p:animEffect>
                                  </p:childTnLst>
                                </p:cTn>
                              </p:par>
                              <p:par>
                                <p:cTn id="57" presetID="10" presetClass="entr" presetSubtype="0" fill="hold" nodeType="withEffect">
                                  <p:stCondLst>
                                    <p:cond delay="0"/>
                                  </p:stCondLst>
                                  <p:childTnLst>
                                    <p:set>
                                      <p:cBhvr>
                                        <p:cTn id="58" dur="1" fill="hold">
                                          <p:stCondLst>
                                            <p:cond delay="0"/>
                                          </p:stCondLst>
                                        </p:cTn>
                                        <p:tgtEl>
                                          <p:spTgt spid="393"/>
                                        </p:tgtEl>
                                        <p:attrNameLst>
                                          <p:attrName>style.visibility</p:attrName>
                                        </p:attrNameLst>
                                      </p:cBhvr>
                                      <p:to>
                                        <p:strVal val="visible"/>
                                      </p:to>
                                    </p:set>
                                    <p:animEffect transition="in" filter="fade">
                                      <p:cBhvr>
                                        <p:cTn id="59" dur="1000"/>
                                        <p:tgtEl>
                                          <p:spTgt spid="393"/>
                                        </p:tgtEl>
                                      </p:cBhvr>
                                    </p:animEffect>
                                  </p:childTnLst>
                                </p:cTn>
                              </p:par>
                              <p:par>
                                <p:cTn id="60" presetID="10" presetClass="entr" presetSubtype="0" fill="hold" nodeType="withEffect">
                                  <p:stCondLst>
                                    <p:cond delay="0"/>
                                  </p:stCondLst>
                                  <p:childTnLst>
                                    <p:set>
                                      <p:cBhvr>
                                        <p:cTn id="61" dur="1" fill="hold">
                                          <p:stCondLst>
                                            <p:cond delay="0"/>
                                          </p:stCondLst>
                                        </p:cTn>
                                        <p:tgtEl>
                                          <p:spTgt spid="410"/>
                                        </p:tgtEl>
                                        <p:attrNameLst>
                                          <p:attrName>style.visibility</p:attrName>
                                        </p:attrNameLst>
                                      </p:cBhvr>
                                      <p:to>
                                        <p:strVal val="visible"/>
                                      </p:to>
                                    </p:set>
                                    <p:animEffect transition="in" filter="fade">
                                      <p:cBhvr>
                                        <p:cTn id="62" dur="1000"/>
                                        <p:tgtEl>
                                          <p:spTgt spid="410"/>
                                        </p:tgtEl>
                                      </p:cBhvr>
                                    </p:animEffect>
                                  </p:childTnLst>
                                </p:cTn>
                              </p:par>
                              <p:par>
                                <p:cTn id="63" presetID="10" presetClass="entr" presetSubtype="0" fill="hold" nodeType="withEffect">
                                  <p:stCondLst>
                                    <p:cond delay="0"/>
                                  </p:stCondLst>
                                  <p:childTnLst>
                                    <p:set>
                                      <p:cBhvr>
                                        <p:cTn id="64" dur="1" fill="hold">
                                          <p:stCondLst>
                                            <p:cond delay="0"/>
                                          </p:stCondLst>
                                        </p:cTn>
                                        <p:tgtEl>
                                          <p:spTgt spid="411"/>
                                        </p:tgtEl>
                                        <p:attrNameLst>
                                          <p:attrName>style.visibility</p:attrName>
                                        </p:attrNameLst>
                                      </p:cBhvr>
                                      <p:to>
                                        <p:strVal val="visible"/>
                                      </p:to>
                                    </p:set>
                                    <p:animEffect transition="in" filter="fade">
                                      <p:cBhvr>
                                        <p:cTn id="65" dur="1000"/>
                                        <p:tgtEl>
                                          <p:spTgt spid="411"/>
                                        </p:tgtEl>
                                      </p:cBhvr>
                                    </p:animEffect>
                                  </p:childTnLst>
                                </p:cTn>
                              </p:par>
                              <p:par>
                                <p:cTn id="66" presetID="10" presetClass="entr" presetSubtype="0" fill="hold" nodeType="withEffect">
                                  <p:stCondLst>
                                    <p:cond delay="0"/>
                                  </p:stCondLst>
                                  <p:childTnLst>
                                    <p:set>
                                      <p:cBhvr>
                                        <p:cTn id="67" dur="1" fill="hold">
                                          <p:stCondLst>
                                            <p:cond delay="0"/>
                                          </p:stCondLst>
                                        </p:cTn>
                                        <p:tgtEl>
                                          <p:spTgt spid="409"/>
                                        </p:tgtEl>
                                        <p:attrNameLst>
                                          <p:attrName>style.visibility</p:attrName>
                                        </p:attrNameLst>
                                      </p:cBhvr>
                                      <p:to>
                                        <p:strVal val="visible"/>
                                      </p:to>
                                    </p:set>
                                    <p:animEffect transition="in" filter="fade">
                                      <p:cBhvr>
                                        <p:cTn id="68" dur="10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419"/>
        <p:cNvGrpSpPr/>
        <p:nvPr/>
      </p:nvGrpSpPr>
      <p:grpSpPr>
        <a:xfrm>
          <a:off x="0" y="0"/>
          <a:ext cx="0" cy="0"/>
          <a:chOff x="0" y="0"/>
          <a:chExt cx="0" cy="0"/>
        </a:xfrm>
      </p:grpSpPr>
      <p:sp>
        <p:nvSpPr>
          <p:cNvPr id="420" name="Google Shape;420;p49"/>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and data sharing in Earth Sciences is growing at Springer Nature</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0"/>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Earth Sciences articles </a:t>
            </a:r>
            <a:r>
              <a:rPr lang="en-US" dirty="0" smtClean="0"/>
              <a:t>declaring </a:t>
            </a:r>
            <a:r>
              <a:rPr lang="en-US" dirty="0"/>
              <a:t>data in repositories</a:t>
            </a:r>
            <a:endParaRPr dirty="0"/>
          </a:p>
        </p:txBody>
      </p:sp>
      <p:pic>
        <p:nvPicPr>
          <p:cNvPr id="427" name="Google Shape;427;p50" title="Chart"/>
          <p:cNvPicPr preferRelativeResize="0"/>
          <p:nvPr/>
        </p:nvPicPr>
        <p:blipFill>
          <a:blip r:embed="rId3">
            <a:alphaModFix/>
          </a:blip>
          <a:stretch>
            <a:fillRect/>
          </a:stretch>
        </p:blipFill>
        <p:spPr>
          <a:xfrm>
            <a:off x="283497" y="1005850"/>
            <a:ext cx="2559727" cy="1943926"/>
          </a:xfrm>
          <a:prstGeom prst="rect">
            <a:avLst/>
          </a:prstGeom>
          <a:noFill/>
          <a:ln>
            <a:noFill/>
          </a:ln>
        </p:spPr>
      </p:pic>
      <p:pic>
        <p:nvPicPr>
          <p:cNvPr id="428" name="Google Shape;428;p50" title="Chart"/>
          <p:cNvPicPr preferRelativeResize="0"/>
          <p:nvPr/>
        </p:nvPicPr>
        <p:blipFill>
          <a:blip r:embed="rId4">
            <a:alphaModFix/>
          </a:blip>
          <a:stretch>
            <a:fillRect/>
          </a:stretch>
        </p:blipFill>
        <p:spPr>
          <a:xfrm>
            <a:off x="2969006" y="1005844"/>
            <a:ext cx="2559743" cy="1943929"/>
          </a:xfrm>
          <a:prstGeom prst="rect">
            <a:avLst/>
          </a:prstGeom>
          <a:noFill/>
          <a:ln>
            <a:noFill/>
          </a:ln>
        </p:spPr>
      </p:pic>
      <p:pic>
        <p:nvPicPr>
          <p:cNvPr id="429" name="Google Shape;429;p50" title="Chart"/>
          <p:cNvPicPr preferRelativeResize="0"/>
          <p:nvPr/>
        </p:nvPicPr>
        <p:blipFill>
          <a:blip r:embed="rId5">
            <a:alphaModFix/>
          </a:blip>
          <a:stretch>
            <a:fillRect/>
          </a:stretch>
        </p:blipFill>
        <p:spPr>
          <a:xfrm>
            <a:off x="3055481" y="3102948"/>
            <a:ext cx="2559743" cy="1943929"/>
          </a:xfrm>
          <a:prstGeom prst="rect">
            <a:avLst/>
          </a:prstGeom>
          <a:noFill/>
          <a:ln>
            <a:noFill/>
          </a:ln>
        </p:spPr>
      </p:pic>
      <p:pic>
        <p:nvPicPr>
          <p:cNvPr id="430" name="Google Shape;430;p50" title="Chart"/>
          <p:cNvPicPr preferRelativeResize="0"/>
          <p:nvPr/>
        </p:nvPicPr>
        <p:blipFill>
          <a:blip r:embed="rId6">
            <a:alphaModFix/>
          </a:blip>
          <a:stretch>
            <a:fillRect/>
          </a:stretch>
        </p:blipFill>
        <p:spPr>
          <a:xfrm>
            <a:off x="283500" y="3007453"/>
            <a:ext cx="2685500" cy="2039421"/>
          </a:xfrm>
          <a:prstGeom prst="rect">
            <a:avLst/>
          </a:prstGeom>
          <a:noFill/>
          <a:ln>
            <a:noFill/>
          </a:ln>
        </p:spPr>
      </p:pic>
      <p:pic>
        <p:nvPicPr>
          <p:cNvPr id="431" name="Google Shape;431;p50" title="Chart"/>
          <p:cNvPicPr preferRelativeResize="0"/>
          <p:nvPr/>
        </p:nvPicPr>
        <p:blipFill>
          <a:blip r:embed="rId7">
            <a:alphaModFix/>
          </a:blip>
          <a:stretch>
            <a:fillRect/>
          </a:stretch>
        </p:blipFill>
        <p:spPr>
          <a:xfrm>
            <a:off x="5701700" y="3043650"/>
            <a:ext cx="2780825" cy="2039425"/>
          </a:xfrm>
          <a:prstGeom prst="rect">
            <a:avLst/>
          </a:prstGeom>
          <a:noFill/>
          <a:ln>
            <a:noFill/>
          </a:ln>
        </p:spPr>
      </p:pic>
      <p:sp>
        <p:nvSpPr>
          <p:cNvPr id="432" name="Google Shape;432;p50"/>
          <p:cNvSpPr txBox="1"/>
          <p:nvPr/>
        </p:nvSpPr>
        <p:spPr>
          <a:xfrm>
            <a:off x="5800675" y="912900"/>
            <a:ext cx="2967900" cy="19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Springer Nature articles are increasingly citing and/or linking to data repositories for Earth, Environmental and Planetary Sciences </a:t>
            </a:r>
            <a:endParaRPr sz="1600">
              <a:solidFill>
                <a:schemeClr val="dk1"/>
              </a:solidFill>
              <a:latin typeface="Calibri"/>
              <a:ea typeface="Calibri"/>
              <a:cs typeface="Calibri"/>
              <a:sym typeface="Calibri"/>
            </a:endParaRPr>
          </a:p>
          <a:p>
            <a:pPr marL="0" lvl="0" indent="0" algn="l" rtl="0">
              <a:spcBef>
                <a:spcPts val="500"/>
              </a:spcBef>
              <a:spcAft>
                <a:spcPts val="500"/>
              </a:spcAft>
              <a:buNone/>
            </a:pPr>
            <a:r>
              <a:rPr lang="en-US" i="1">
                <a:solidFill>
                  <a:schemeClr val="dk1"/>
                </a:solidFill>
                <a:latin typeface="Calibri"/>
                <a:ea typeface="Calibri"/>
                <a:cs typeface="Calibri"/>
                <a:sym typeface="Calibri"/>
              </a:rPr>
              <a:t>*links to generalist repositories included for these disciplines only (based on article FOR codes)</a:t>
            </a:r>
            <a:endParaRPr i="1">
              <a:solidFill>
                <a:schemeClr val="dk1"/>
              </a:solidFill>
              <a:latin typeface="Calibri"/>
              <a:ea typeface="Calibri"/>
              <a:cs typeface="Calibri"/>
              <a:sym typeface="Calibri"/>
            </a:endParaRPr>
          </a:p>
        </p:txBody>
      </p:sp>
      <p:sp>
        <p:nvSpPr>
          <p:cNvPr id="433" name="Google Shape;433;p50"/>
          <p:cNvSpPr txBox="1"/>
          <p:nvPr/>
        </p:nvSpPr>
        <p:spPr>
          <a:xfrm rot="-5400000">
            <a:off x="-343300" y="1226463"/>
            <a:ext cx="1554300" cy="80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434343"/>
                </a:solidFill>
                <a:latin typeface="Calibri"/>
                <a:ea typeface="Calibri"/>
                <a:cs typeface="Calibri"/>
                <a:sym typeface="Calibri"/>
              </a:rPr>
              <a:t>articles</a:t>
            </a:r>
            <a:endParaRPr sz="1100">
              <a:solidFill>
                <a:srgbClr val="434343"/>
              </a:solidFill>
              <a:latin typeface="Calibri"/>
              <a:ea typeface="Calibri"/>
              <a:cs typeface="Calibri"/>
              <a:sym typeface="Calibri"/>
            </a:endParaRPr>
          </a:p>
        </p:txBody>
      </p:sp>
      <p:sp>
        <p:nvSpPr>
          <p:cNvPr id="434" name="Google Shape;434;p50"/>
          <p:cNvSpPr txBox="1"/>
          <p:nvPr/>
        </p:nvSpPr>
        <p:spPr>
          <a:xfrm rot="-5400000">
            <a:off x="-124150" y="4009900"/>
            <a:ext cx="708900" cy="3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434343"/>
                </a:solidFill>
                <a:latin typeface="Calibri"/>
                <a:ea typeface="Calibri"/>
                <a:cs typeface="Calibri"/>
                <a:sym typeface="Calibri"/>
              </a:rPr>
              <a:t>articles</a:t>
            </a:r>
            <a:endParaRPr sz="1100">
              <a:solidFill>
                <a:srgbClr val="434343"/>
              </a:solidFill>
              <a:latin typeface="Calibri"/>
              <a:ea typeface="Calibri"/>
              <a:cs typeface="Calibri"/>
              <a:sym typeface="Calibri"/>
            </a:endParaRPr>
          </a:p>
        </p:txBody>
      </p:sp>
      <p:sp>
        <p:nvSpPr>
          <p:cNvPr id="435" name="Google Shape;435;p50"/>
          <p:cNvSpPr txBox="1"/>
          <p:nvPr/>
        </p:nvSpPr>
        <p:spPr>
          <a:xfrm>
            <a:off x="3351175" y="970475"/>
            <a:ext cx="2424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sz="1100" i="1">
                <a:solidFill>
                  <a:schemeClr val="dk1"/>
                </a:solidFill>
                <a:latin typeface="Calibri"/>
                <a:ea typeface="Calibri"/>
                <a:cs typeface="Calibri"/>
                <a:sym typeface="Calibri"/>
              </a:rPr>
              <a:t>*</a:t>
            </a:r>
            <a:endParaRPr sz="1100"/>
          </a:p>
        </p:txBody>
      </p:sp>
      <p:sp>
        <p:nvSpPr>
          <p:cNvPr id="436" name="Google Shape;436;p50"/>
          <p:cNvSpPr txBox="1"/>
          <p:nvPr/>
        </p:nvSpPr>
        <p:spPr>
          <a:xfrm>
            <a:off x="3462475" y="3045375"/>
            <a:ext cx="2424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sz="1100" i="1">
                <a:solidFill>
                  <a:schemeClr val="dk1"/>
                </a:solidFill>
                <a:latin typeface="Calibri"/>
                <a:ea typeface="Calibri"/>
                <a:cs typeface="Calibri"/>
                <a:sym typeface="Calibri"/>
              </a:rPr>
              <a:t>*</a:t>
            </a:r>
            <a:endParaRPr sz="1100"/>
          </a:p>
        </p:txBody>
      </p:sp>
      <p:sp>
        <p:nvSpPr>
          <p:cNvPr id="437" name="Google Shape;437;p50"/>
          <p:cNvSpPr txBox="1"/>
          <p:nvPr/>
        </p:nvSpPr>
        <p:spPr>
          <a:xfrm>
            <a:off x="6050200" y="2971225"/>
            <a:ext cx="2424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sz="1100" i="1">
                <a:solidFill>
                  <a:schemeClr val="dk1"/>
                </a:solidFill>
                <a:latin typeface="Calibri"/>
                <a:ea typeface="Calibri"/>
                <a:cs typeface="Calibri"/>
                <a:sym typeface="Calibri"/>
              </a:rPr>
              <a:t>*</a:t>
            </a:r>
            <a:endParaRPr sz="1100"/>
          </a:p>
        </p:txBody>
      </p:sp>
      <p:sp>
        <p:nvSpPr>
          <p:cNvPr id="438" name="Google Shape;438;p50"/>
          <p:cNvSpPr txBox="1"/>
          <p:nvPr/>
        </p:nvSpPr>
        <p:spPr>
          <a:xfrm>
            <a:off x="488350" y="5009425"/>
            <a:ext cx="2275800" cy="30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a:solidFill>
                  <a:schemeClr val="accent2">
                    <a:lumMod val="50000"/>
                    <a:lumOff val="50000"/>
                  </a:schemeClr>
                </a:solidFill>
                <a:latin typeface="Calibri"/>
                <a:ea typeface="Calibri"/>
                <a:cs typeface="Calibri"/>
                <a:sym typeface="Calibri"/>
              </a:rPr>
              <a:t>source: dimensions.ai</a:t>
            </a:r>
            <a:endParaRPr sz="1100" dirty="0">
              <a:solidFill>
                <a:schemeClr val="accent2">
                  <a:lumMod val="50000"/>
                  <a:lumOff val="50000"/>
                </a:schemeClr>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443"/>
        <p:cNvGrpSpPr/>
        <p:nvPr/>
      </p:nvGrpSpPr>
      <p:grpSpPr>
        <a:xfrm>
          <a:off x="0" y="0"/>
          <a:ext cx="0" cy="0"/>
          <a:chOff x="0" y="0"/>
          <a:chExt cx="0" cy="0"/>
        </a:xfrm>
      </p:grpSpPr>
      <p:sp>
        <p:nvSpPr>
          <p:cNvPr id="444" name="Google Shape;444;p51"/>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1. data sharing through community-led initiatives</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2"/>
          <p:cNvSpPr txBox="1">
            <a:spLocks noGrp="1"/>
          </p:cNvSpPr>
          <p:nvPr>
            <p:ph type="body" idx="1"/>
          </p:nvPr>
        </p:nvSpPr>
        <p:spPr>
          <a:xfrm>
            <a:off x="762000" y="3271565"/>
            <a:ext cx="7605300" cy="1410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b="0"/>
              <a:t>Authors in these fields must make supporting data available to others through community repositories where available, and generalist repositories otherwise.</a:t>
            </a:r>
            <a:endParaRPr b="0"/>
          </a:p>
          <a:p>
            <a:pPr marL="0" lvl="0" indent="0" algn="l" rtl="0">
              <a:spcBef>
                <a:spcPts val="500"/>
              </a:spcBef>
              <a:spcAft>
                <a:spcPts val="0"/>
              </a:spcAft>
              <a:buNone/>
            </a:pPr>
            <a:r>
              <a:rPr lang="en-US" b="0"/>
              <a:t>The project aims for: </a:t>
            </a:r>
            <a:endParaRPr b="0"/>
          </a:p>
          <a:p>
            <a:pPr marL="457200" lvl="0" indent="-330200" algn="l" rtl="0">
              <a:spcBef>
                <a:spcPts val="500"/>
              </a:spcBef>
              <a:spcAft>
                <a:spcPts val="0"/>
              </a:spcAft>
              <a:buSzPts val="1600"/>
              <a:buChar char="●"/>
            </a:pPr>
            <a:r>
              <a:rPr lang="en-US" b="0"/>
              <a:t>easy </a:t>
            </a:r>
            <a:r>
              <a:rPr lang="en-US">
                <a:solidFill>
                  <a:srgbClr val="F58220"/>
                </a:solidFill>
              </a:rPr>
              <a:t>discovery, recombination, reuse</a:t>
            </a:r>
            <a:r>
              <a:rPr lang="en-US" b="0">
                <a:solidFill>
                  <a:srgbClr val="F58220"/>
                </a:solidFill>
              </a:rPr>
              <a:t>,</a:t>
            </a:r>
            <a:r>
              <a:rPr lang="en-US" b="0"/>
              <a:t> and reliability testing of research data</a:t>
            </a:r>
            <a:endParaRPr b="0"/>
          </a:p>
          <a:p>
            <a:pPr marL="457200" lvl="0" indent="-330200" algn="l" rtl="0">
              <a:spcBef>
                <a:spcPts val="0"/>
              </a:spcBef>
              <a:spcAft>
                <a:spcPts val="0"/>
              </a:spcAft>
              <a:buSzPts val="1600"/>
              <a:buChar char="●"/>
            </a:pPr>
            <a:r>
              <a:rPr lang="en-US" b="0"/>
              <a:t>generation of </a:t>
            </a:r>
            <a:r>
              <a:rPr lang="en-US">
                <a:solidFill>
                  <a:srgbClr val="F58220"/>
                </a:solidFill>
              </a:rPr>
              <a:t>credit </a:t>
            </a:r>
            <a:r>
              <a:rPr lang="en-US" b="0"/>
              <a:t>and </a:t>
            </a:r>
            <a:r>
              <a:rPr lang="en-US">
                <a:solidFill>
                  <a:srgbClr val="F58220"/>
                </a:solidFill>
              </a:rPr>
              <a:t>recognition</a:t>
            </a:r>
            <a:r>
              <a:rPr lang="en-US" b="0">
                <a:solidFill>
                  <a:srgbClr val="FF0000"/>
                </a:solidFill>
              </a:rPr>
              <a:t> </a:t>
            </a:r>
            <a:r>
              <a:rPr lang="en-US" b="0"/>
              <a:t>for researchers</a:t>
            </a:r>
            <a:endParaRPr/>
          </a:p>
          <a:p>
            <a:pPr marL="457200" lvl="0" indent="-330200" algn="l" rtl="0">
              <a:spcBef>
                <a:spcPts val="0"/>
              </a:spcBef>
              <a:spcAft>
                <a:spcPts val="0"/>
              </a:spcAft>
              <a:buSzPts val="1600"/>
              <a:buChar char="●"/>
            </a:pPr>
            <a:r>
              <a:rPr lang="en-US">
                <a:solidFill>
                  <a:srgbClr val="F58220"/>
                </a:solidFill>
              </a:rPr>
              <a:t>increased</a:t>
            </a:r>
            <a:r>
              <a:rPr lang="en-US" b="0">
                <a:solidFill>
                  <a:srgbClr val="F58220"/>
                </a:solidFill>
              </a:rPr>
              <a:t> </a:t>
            </a:r>
            <a:r>
              <a:rPr lang="en-US">
                <a:solidFill>
                  <a:srgbClr val="F58220"/>
                </a:solidFill>
              </a:rPr>
              <a:t>public confidence</a:t>
            </a:r>
            <a:r>
              <a:rPr lang="en-US" b="0"/>
              <a:t> in scientific research, and public access to digital research products</a:t>
            </a:r>
            <a:endParaRPr b="0"/>
          </a:p>
          <a:p>
            <a:pPr marL="0" lvl="0" indent="0" algn="l" rtl="0">
              <a:spcBef>
                <a:spcPts val="500"/>
              </a:spcBef>
              <a:spcAft>
                <a:spcPts val="0"/>
              </a:spcAft>
              <a:buNone/>
            </a:pPr>
            <a:endParaRPr b="0"/>
          </a:p>
          <a:p>
            <a:pPr marL="0" lvl="0" indent="0" algn="l" rtl="0">
              <a:spcBef>
                <a:spcPts val="500"/>
              </a:spcBef>
              <a:spcAft>
                <a:spcPts val="0"/>
              </a:spcAft>
              <a:buNone/>
            </a:pPr>
            <a:endParaRPr b="0"/>
          </a:p>
          <a:p>
            <a:pPr marL="0" lvl="0" indent="0" algn="l" rtl="0">
              <a:spcBef>
                <a:spcPts val="500"/>
              </a:spcBef>
              <a:spcAft>
                <a:spcPts val="0"/>
              </a:spcAft>
              <a:buNone/>
            </a:pPr>
            <a:endParaRPr b="0"/>
          </a:p>
          <a:p>
            <a:pPr marL="0" lvl="0" indent="0" algn="l" rtl="0">
              <a:spcBef>
                <a:spcPts val="500"/>
              </a:spcBef>
              <a:spcAft>
                <a:spcPts val="0"/>
              </a:spcAft>
              <a:buNone/>
            </a:pPr>
            <a:endParaRPr b="0"/>
          </a:p>
          <a:p>
            <a:pPr marL="0" lvl="0" indent="0" algn="l" rtl="0">
              <a:spcBef>
                <a:spcPts val="500"/>
              </a:spcBef>
              <a:spcAft>
                <a:spcPts val="500"/>
              </a:spcAft>
              <a:buNone/>
            </a:pPr>
            <a:endParaRPr b="0"/>
          </a:p>
        </p:txBody>
      </p:sp>
      <p:sp>
        <p:nvSpPr>
          <p:cNvPr id="451" name="Google Shape;451;p52"/>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Commitments to data sharing in Earth Sciences</a:t>
            </a:r>
            <a:endParaRPr/>
          </a:p>
        </p:txBody>
      </p:sp>
      <p:pic>
        <p:nvPicPr>
          <p:cNvPr id="452" name="Google Shape;452;p52"/>
          <p:cNvPicPr preferRelativeResize="0"/>
          <p:nvPr/>
        </p:nvPicPr>
        <p:blipFill rotWithShape="1">
          <a:blip r:embed="rId3">
            <a:alphaModFix/>
          </a:blip>
          <a:srcRect/>
          <a:stretch/>
        </p:blipFill>
        <p:spPr>
          <a:xfrm>
            <a:off x="3283000" y="1283275"/>
            <a:ext cx="4849490" cy="1810913"/>
          </a:xfrm>
          <a:prstGeom prst="rect">
            <a:avLst/>
          </a:prstGeom>
          <a:noFill/>
          <a:ln>
            <a:noFill/>
          </a:ln>
        </p:spPr>
      </p:pic>
      <p:sp>
        <p:nvSpPr>
          <p:cNvPr id="453" name="Google Shape;453;p52"/>
          <p:cNvSpPr txBox="1"/>
          <p:nvPr/>
        </p:nvSpPr>
        <p:spPr>
          <a:xfrm>
            <a:off x="709175" y="1327875"/>
            <a:ext cx="2357700" cy="190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sz="1600" b="1" i="1" dirty="0">
                <a:solidFill>
                  <a:srgbClr val="00B8B0"/>
                </a:solidFill>
                <a:latin typeface="Calibri"/>
                <a:ea typeface="Calibri"/>
                <a:cs typeface="Calibri"/>
                <a:sym typeface="Calibri"/>
              </a:rPr>
              <a:t>Nature, Nature Geoscience,</a:t>
            </a:r>
            <a:r>
              <a:rPr lang="en-US" sz="1600" b="1" i="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and </a:t>
            </a:r>
            <a:r>
              <a:rPr lang="en-US" sz="1600" b="1" i="1" dirty="0">
                <a:solidFill>
                  <a:srgbClr val="00B8B0"/>
                </a:solidFill>
                <a:latin typeface="Calibri"/>
                <a:ea typeface="Calibri"/>
                <a:cs typeface="Calibri"/>
                <a:sym typeface="Calibri"/>
              </a:rPr>
              <a:t>Scientific Data</a:t>
            </a:r>
            <a:r>
              <a:rPr lang="en-US" sz="1600" b="1" i="1" dirty="0">
                <a:solidFill>
                  <a:schemeClr val="dk1"/>
                </a:solidFill>
                <a:latin typeface="Calibri"/>
                <a:ea typeface="Calibri"/>
                <a:cs typeface="Calibri"/>
                <a:sym typeface="Calibri"/>
              </a:rPr>
              <a:t> </a:t>
            </a:r>
            <a:r>
              <a:rPr lang="en-US" sz="1600" dirty="0">
                <a:solidFill>
                  <a:schemeClr val="dk1"/>
                </a:solidFill>
                <a:latin typeface="Calibri"/>
                <a:ea typeface="Calibri"/>
                <a:cs typeface="Calibri"/>
                <a:sym typeface="Calibri"/>
              </a:rPr>
              <a:t>endorse the Enabling FAIR Data initiative in the Earth, space and environmental </a:t>
            </a:r>
            <a:r>
              <a:rPr lang="en-US" sz="1600" dirty="0" smtClean="0">
                <a:solidFill>
                  <a:schemeClr val="dk1"/>
                </a:solidFill>
                <a:latin typeface="Calibri"/>
                <a:ea typeface="Calibri"/>
                <a:cs typeface="Calibri"/>
                <a:sym typeface="Calibri"/>
              </a:rPr>
              <a:t>sciences</a:t>
            </a:r>
            <a:r>
              <a:rPr lang="en-US" sz="1600" baseline="30000" dirty="0" smtClean="0">
                <a:solidFill>
                  <a:schemeClr val="dk1"/>
                </a:solidFill>
                <a:latin typeface="Calibri"/>
                <a:ea typeface="Calibri"/>
                <a:cs typeface="Calibri"/>
                <a:sym typeface="Calibri"/>
              </a:rPr>
              <a:t>6</a:t>
            </a:r>
            <a:r>
              <a:rPr lang="en-US" sz="1600" dirty="0">
                <a:solidFill>
                  <a:schemeClr val="dk1"/>
                </a:solidFill>
                <a:latin typeface="Calibri"/>
                <a:ea typeface="Calibri"/>
                <a:cs typeface="Calibri"/>
                <a:sym typeface="Calibri"/>
              </a:rPr>
              <a:t>.</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5"/>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Talk data with Springer Nature at EGU 2020</a:t>
            </a:r>
            <a:endParaRPr/>
          </a:p>
        </p:txBody>
      </p:sp>
      <p:sp>
        <p:nvSpPr>
          <p:cNvPr id="268" name="Google Shape;268;p35"/>
          <p:cNvSpPr txBox="1">
            <a:spLocks noGrp="1"/>
          </p:cNvSpPr>
          <p:nvPr>
            <p:ph type="body" idx="1"/>
          </p:nvPr>
        </p:nvSpPr>
        <p:spPr>
          <a:xfrm>
            <a:off x="514350" y="935620"/>
            <a:ext cx="7715250" cy="3712200"/>
          </a:xfrm>
          <a:prstGeom prst="rect">
            <a:avLst/>
          </a:prstGeom>
        </p:spPr>
        <p:txBody>
          <a:bodyPr spcFirstLastPara="1" wrap="square" lIns="0" tIns="0" rIns="0" bIns="0" anchor="t" anchorCtr="0">
            <a:noAutofit/>
          </a:bodyPr>
          <a:lstStyle/>
          <a:p>
            <a:pPr marL="0" lvl="0" indent="0"/>
            <a:r>
              <a:rPr lang="en-US" b="0" dirty="0"/>
              <a:t>As part of EGU 2020 online we are hosting an open office hour on Thursday May 7th at 11:00 CEST/ 10:00 BST</a:t>
            </a:r>
            <a:r>
              <a:rPr lang="en-US" b="0"/>
              <a:t>: </a:t>
            </a:r>
            <a:r>
              <a:rPr lang="en-US" b="0">
                <a:hlinkClick r:id="rId3"/>
              </a:rPr>
              <a:t>https</a:t>
            </a:r>
            <a:r>
              <a:rPr lang="en-US" b="0">
                <a:hlinkClick r:id="rId3"/>
              </a:rPr>
              <a:t>://</a:t>
            </a:r>
            <a:r>
              <a:rPr lang="en-US" b="0" smtClean="0">
                <a:hlinkClick r:id="rId3"/>
              </a:rPr>
              <a:t>bit.ly/2SqldVP</a:t>
            </a:r>
            <a:endParaRPr b="0" dirty="0"/>
          </a:p>
          <a:p>
            <a:pPr marL="0" lvl="0" indent="0" algn="l" rtl="0">
              <a:spcBef>
                <a:spcPts val="500"/>
              </a:spcBef>
              <a:spcAft>
                <a:spcPts val="0"/>
              </a:spcAft>
              <a:buNone/>
            </a:pPr>
            <a:endParaRPr b="0" dirty="0"/>
          </a:p>
          <a:p>
            <a:pPr marL="0" lvl="0" indent="0" algn="l" rtl="0">
              <a:spcBef>
                <a:spcPts val="500"/>
              </a:spcBef>
              <a:spcAft>
                <a:spcPts val="0"/>
              </a:spcAft>
              <a:buNone/>
            </a:pPr>
            <a:r>
              <a:rPr lang="en-US" b="0" dirty="0"/>
              <a:t>Drop in to talk to us about anything in these slides or:</a:t>
            </a:r>
            <a:endParaRPr b="0" dirty="0"/>
          </a:p>
          <a:p>
            <a:pPr marL="285750" lvl="0" indent="-285750" algn="l" rtl="0">
              <a:spcBef>
                <a:spcPts val="500"/>
              </a:spcBef>
              <a:spcAft>
                <a:spcPts val="0"/>
              </a:spcAft>
              <a:buFont typeface="Arial" panose="020B0604020202020204" pitchFamily="34" charset="0"/>
              <a:buChar char="•"/>
            </a:pPr>
            <a:r>
              <a:rPr lang="en-US" b="0" dirty="0" smtClean="0"/>
              <a:t>Publishing </a:t>
            </a:r>
            <a:r>
              <a:rPr lang="en-US" b="0" dirty="0"/>
              <a:t>in data journals or articles, such as flagship data journal </a:t>
            </a:r>
            <a:r>
              <a:rPr lang="en-US" b="0" i="1" u="sng" dirty="0">
                <a:solidFill>
                  <a:schemeClr val="hlink"/>
                </a:solidFill>
                <a:hlinkClick r:id="rId4"/>
              </a:rPr>
              <a:t>Scientific Data</a:t>
            </a:r>
            <a:endParaRPr b="0" i="1" dirty="0"/>
          </a:p>
          <a:p>
            <a:pPr marL="285750" lvl="0" indent="-285750" algn="l" rtl="0">
              <a:spcBef>
                <a:spcPts val="500"/>
              </a:spcBef>
              <a:spcAft>
                <a:spcPts val="0"/>
              </a:spcAft>
              <a:buFont typeface="Arial" panose="020B0604020202020204" pitchFamily="34" charset="0"/>
              <a:buChar char="•"/>
            </a:pPr>
            <a:r>
              <a:rPr lang="en-US" b="0" dirty="0" smtClean="0"/>
              <a:t>Sharing </a:t>
            </a:r>
            <a:r>
              <a:rPr lang="en-US" b="0" dirty="0"/>
              <a:t>data that support your research publications: requirements and best practice</a:t>
            </a:r>
            <a:endParaRPr b="0" dirty="0"/>
          </a:p>
          <a:p>
            <a:pPr marL="285750" lvl="0" indent="-285750" algn="l" rtl="0">
              <a:spcBef>
                <a:spcPts val="500"/>
              </a:spcBef>
              <a:spcAft>
                <a:spcPts val="0"/>
              </a:spcAft>
              <a:buFont typeface="Arial" panose="020B0604020202020204" pitchFamily="34" charset="0"/>
              <a:buChar char="•"/>
            </a:pPr>
            <a:r>
              <a:rPr lang="en-US" b="0" dirty="0" smtClean="0"/>
              <a:t>Data </a:t>
            </a:r>
            <a:r>
              <a:rPr lang="en-US" b="0" dirty="0"/>
              <a:t>curation (</a:t>
            </a:r>
            <a:r>
              <a:rPr lang="en-US" b="0" dirty="0" err="1"/>
              <a:t>inc.</a:t>
            </a:r>
            <a:r>
              <a:rPr lang="en-US" b="0" dirty="0"/>
              <a:t> our </a:t>
            </a:r>
            <a:r>
              <a:rPr lang="en-US" b="0" u="sng" dirty="0">
                <a:solidFill>
                  <a:schemeClr val="hlink"/>
                </a:solidFill>
                <a:hlinkClick r:id="rId5"/>
              </a:rPr>
              <a:t>Research Data Support</a:t>
            </a:r>
            <a:r>
              <a:rPr lang="en-US" b="0" dirty="0"/>
              <a:t> service), repositories and metadata</a:t>
            </a:r>
            <a:endParaRPr b="0" dirty="0"/>
          </a:p>
          <a:p>
            <a:pPr marL="0" lvl="0" indent="0" algn="l" rtl="0">
              <a:spcBef>
                <a:spcPts val="500"/>
              </a:spcBef>
              <a:spcAft>
                <a:spcPts val="0"/>
              </a:spcAft>
              <a:buNone/>
            </a:pPr>
            <a:endParaRPr b="0" dirty="0"/>
          </a:p>
          <a:p>
            <a:pPr marL="0" lvl="0" indent="0" algn="l" rtl="0">
              <a:spcBef>
                <a:spcPts val="500"/>
              </a:spcBef>
              <a:spcAft>
                <a:spcPts val="0"/>
              </a:spcAft>
              <a:buNone/>
            </a:pPr>
            <a:r>
              <a:rPr lang="en-US" b="0" dirty="0">
                <a:solidFill>
                  <a:srgbClr val="666666"/>
                </a:solidFill>
              </a:rPr>
              <a:t>We are also participating in the</a:t>
            </a:r>
            <a:r>
              <a:rPr lang="en-US" b="0" dirty="0">
                <a:solidFill>
                  <a:srgbClr val="000000"/>
                </a:solidFill>
                <a:uFill>
                  <a:noFill/>
                </a:uFill>
                <a:hlinkClick r:id="rId6"/>
              </a:rPr>
              <a:t> </a:t>
            </a:r>
            <a:endParaRPr dirty="0"/>
          </a:p>
          <a:p>
            <a:pPr marL="0" lvl="0" indent="0" algn="l" rtl="0">
              <a:spcBef>
                <a:spcPts val="500"/>
              </a:spcBef>
              <a:spcAft>
                <a:spcPts val="0"/>
              </a:spcAft>
              <a:buNone/>
            </a:pPr>
            <a:r>
              <a:rPr lang="en-US" b="0" u="sng" dirty="0">
                <a:solidFill>
                  <a:schemeClr val="hlink"/>
                </a:solidFill>
                <a:hlinkClick r:id="rId6"/>
              </a:rPr>
              <a:t>Virtual Data Help Desk</a:t>
            </a:r>
            <a:r>
              <a:rPr lang="en-US" b="0" dirty="0">
                <a:solidFill>
                  <a:srgbClr val="000000"/>
                </a:solidFill>
              </a:rPr>
              <a:t> </a:t>
            </a:r>
            <a:r>
              <a:rPr lang="en-US" b="0" dirty="0">
                <a:solidFill>
                  <a:srgbClr val="666666"/>
                </a:solidFill>
              </a:rPr>
              <a:t>throughout the</a:t>
            </a:r>
            <a:endParaRPr b="0" dirty="0">
              <a:solidFill>
                <a:srgbClr val="666666"/>
              </a:solidFill>
            </a:endParaRPr>
          </a:p>
          <a:p>
            <a:pPr marL="0" lvl="0" indent="0" algn="l" rtl="0">
              <a:spcBef>
                <a:spcPts val="500"/>
              </a:spcBef>
              <a:spcAft>
                <a:spcPts val="0"/>
              </a:spcAft>
              <a:buNone/>
            </a:pPr>
            <a:r>
              <a:rPr lang="en-US" b="0" dirty="0">
                <a:solidFill>
                  <a:srgbClr val="666666"/>
                </a:solidFill>
              </a:rPr>
              <a:t>week (tweet #</a:t>
            </a:r>
            <a:r>
              <a:rPr lang="en-US" b="0" dirty="0" err="1">
                <a:solidFill>
                  <a:srgbClr val="666666"/>
                </a:solidFill>
              </a:rPr>
              <a:t>DataHelpDesk</a:t>
            </a:r>
            <a:r>
              <a:rPr lang="en-US" b="0" dirty="0">
                <a:solidFill>
                  <a:srgbClr val="666666"/>
                </a:solidFill>
              </a:rPr>
              <a:t>) and </a:t>
            </a:r>
            <a:endParaRPr b="0" dirty="0">
              <a:solidFill>
                <a:srgbClr val="666666"/>
              </a:solidFill>
            </a:endParaRPr>
          </a:p>
          <a:p>
            <a:pPr marL="0" lvl="0" indent="0" algn="l" rtl="0">
              <a:spcBef>
                <a:spcPts val="500"/>
              </a:spcBef>
              <a:spcAft>
                <a:spcPts val="0"/>
              </a:spcAft>
              <a:buNone/>
            </a:pPr>
            <a:r>
              <a:rPr lang="en-US" b="0" dirty="0">
                <a:solidFill>
                  <a:srgbClr val="666666"/>
                </a:solidFill>
              </a:rPr>
              <a:t>look forward to hearing from you!</a:t>
            </a:r>
            <a:endParaRPr b="0" dirty="0">
              <a:solidFill>
                <a:srgbClr val="666666"/>
              </a:solidFill>
            </a:endParaRPr>
          </a:p>
          <a:p>
            <a:pPr marL="0" lvl="0" indent="0" algn="l" rtl="0">
              <a:spcBef>
                <a:spcPts val="500"/>
              </a:spcBef>
              <a:spcAft>
                <a:spcPts val="0"/>
              </a:spcAft>
              <a:buNone/>
            </a:pPr>
            <a:endParaRPr b="0" dirty="0"/>
          </a:p>
          <a:p>
            <a:pPr marL="0" lvl="0" indent="0" algn="l" rtl="0">
              <a:spcBef>
                <a:spcPts val="500"/>
              </a:spcBef>
              <a:spcAft>
                <a:spcPts val="500"/>
              </a:spcAft>
              <a:buNone/>
            </a:pPr>
            <a:endParaRPr b="0" dirty="0"/>
          </a:p>
        </p:txBody>
      </p:sp>
      <p:pic>
        <p:nvPicPr>
          <p:cNvPr id="269" name="Google Shape;269;p35"/>
          <p:cNvPicPr preferRelativeResize="0"/>
          <p:nvPr/>
        </p:nvPicPr>
        <p:blipFill>
          <a:blip r:embed="rId7">
            <a:alphaModFix/>
          </a:blip>
          <a:stretch>
            <a:fillRect/>
          </a:stretch>
        </p:blipFill>
        <p:spPr>
          <a:xfrm>
            <a:off x="4180653" y="3066970"/>
            <a:ext cx="3746975" cy="2107676"/>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3"/>
          <p:cNvSpPr txBox="1">
            <a:spLocks noGrp="1"/>
          </p:cNvSpPr>
          <p:nvPr>
            <p:ph type="title"/>
          </p:nvPr>
        </p:nvSpPr>
        <p:spPr>
          <a:xfrm>
            <a:off x="762000" y="448483"/>
            <a:ext cx="7605300" cy="729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Assessing and outlining practical steps for data sharing across the scientific community</a:t>
            </a:r>
            <a:endParaRPr/>
          </a:p>
        </p:txBody>
      </p:sp>
      <p:pic>
        <p:nvPicPr>
          <p:cNvPr id="460" name="Google Shape;460;p53"/>
          <p:cNvPicPr preferRelativeResize="0"/>
          <p:nvPr/>
        </p:nvPicPr>
        <p:blipFill>
          <a:blip r:embed="rId3">
            <a:alphaModFix/>
          </a:blip>
          <a:stretch>
            <a:fillRect/>
          </a:stretch>
        </p:blipFill>
        <p:spPr>
          <a:xfrm>
            <a:off x="5497225" y="1090338"/>
            <a:ext cx="3202337" cy="3232725"/>
          </a:xfrm>
          <a:prstGeom prst="rect">
            <a:avLst/>
          </a:prstGeom>
          <a:noFill/>
          <a:ln>
            <a:noFill/>
          </a:ln>
        </p:spPr>
      </p:pic>
      <p:pic>
        <p:nvPicPr>
          <p:cNvPr id="461" name="Google Shape;461;p53"/>
          <p:cNvPicPr preferRelativeResize="0"/>
          <p:nvPr/>
        </p:nvPicPr>
        <p:blipFill>
          <a:blip r:embed="rId4">
            <a:alphaModFix/>
          </a:blip>
          <a:stretch>
            <a:fillRect/>
          </a:stretch>
        </p:blipFill>
        <p:spPr>
          <a:xfrm>
            <a:off x="357725" y="1407900"/>
            <a:ext cx="2927550" cy="3042500"/>
          </a:xfrm>
          <a:prstGeom prst="rect">
            <a:avLst/>
          </a:prstGeom>
          <a:noFill/>
          <a:ln>
            <a:noFill/>
          </a:ln>
        </p:spPr>
      </p:pic>
      <p:pic>
        <p:nvPicPr>
          <p:cNvPr id="462" name="Google Shape;462;p53"/>
          <p:cNvPicPr preferRelativeResize="0"/>
          <p:nvPr/>
        </p:nvPicPr>
        <p:blipFill rotWithShape="1">
          <a:blip r:embed="rId5">
            <a:alphaModFix/>
          </a:blip>
          <a:srcRect l="3495" r="3290"/>
          <a:stretch/>
        </p:blipFill>
        <p:spPr>
          <a:xfrm>
            <a:off x="2775375" y="2660025"/>
            <a:ext cx="3593250" cy="2029900"/>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467"/>
        <p:cNvGrpSpPr/>
        <p:nvPr/>
      </p:nvGrpSpPr>
      <p:grpSpPr>
        <a:xfrm>
          <a:off x="0" y="0"/>
          <a:ext cx="0" cy="0"/>
          <a:chOff x="0" y="0"/>
          <a:chExt cx="0" cy="0"/>
        </a:xfrm>
      </p:grpSpPr>
      <p:sp>
        <p:nvSpPr>
          <p:cNvPr id="468" name="Google Shape;468;p54"/>
          <p:cNvSpPr txBox="1"/>
          <p:nvPr/>
        </p:nvSpPr>
        <p:spPr>
          <a:xfrm>
            <a:off x="671550" y="1128100"/>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Calibri"/>
                <a:ea typeface="Calibri"/>
                <a:cs typeface="Calibri"/>
                <a:sym typeface="Calibri"/>
              </a:rPr>
              <a:t>2. </a:t>
            </a:r>
            <a:r>
              <a:rPr lang="en-US" sz="6000">
                <a:solidFill>
                  <a:srgbClr val="FFFFFF"/>
                </a:solidFill>
                <a:latin typeface="Calibri"/>
                <a:ea typeface="Calibri"/>
                <a:cs typeface="Calibri"/>
                <a:sym typeface="Calibri"/>
              </a:rPr>
              <a:t>specialist data publications provide credit and best practice</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54"/>
          <p:cNvSpPr txBox="1">
            <a:spLocks noGrp="1"/>
          </p:cNvSpPr>
          <p:nvPr>
            <p:ph type="title"/>
          </p:nvPr>
        </p:nvSpPr>
        <p:spPr>
          <a:xfrm>
            <a:off x="399910" y="289443"/>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dirty="0"/>
              <a:t>Data journals and articles: </a:t>
            </a:r>
            <a:r>
              <a:rPr lang="en-US" i="1" dirty="0"/>
              <a:t>Scientific Data </a:t>
            </a:r>
            <a:endParaRPr i="1" dirty="0"/>
          </a:p>
        </p:txBody>
      </p:sp>
      <p:pic>
        <p:nvPicPr>
          <p:cNvPr id="466" name="Google Shape;466;p54"/>
          <p:cNvPicPr preferRelativeResize="0"/>
          <p:nvPr/>
        </p:nvPicPr>
        <p:blipFill>
          <a:blip r:embed="rId3">
            <a:alphaModFix/>
          </a:blip>
          <a:stretch>
            <a:fillRect/>
          </a:stretch>
        </p:blipFill>
        <p:spPr>
          <a:xfrm>
            <a:off x="399910" y="897289"/>
            <a:ext cx="4125814" cy="2802060"/>
          </a:xfrm>
          <a:prstGeom prst="rect">
            <a:avLst/>
          </a:prstGeom>
          <a:ln>
            <a:noFill/>
          </a:ln>
          <a:effectLst>
            <a:outerShdw blurRad="292100" dist="139700" dir="2700000" algn="tl" rotWithShape="0">
              <a:srgbClr val="333333">
                <a:alpha val="65000"/>
              </a:srgbClr>
            </a:outerShdw>
          </a:effectLst>
        </p:spPr>
      </p:pic>
      <p:pic>
        <p:nvPicPr>
          <p:cNvPr id="467" name="Google Shape;467;p54"/>
          <p:cNvPicPr preferRelativeResize="0"/>
          <p:nvPr/>
        </p:nvPicPr>
        <p:blipFill rotWithShape="1">
          <a:blip r:embed="rId4">
            <a:alphaModFix/>
          </a:blip>
          <a:srcRect b="35136"/>
          <a:stretch/>
        </p:blipFill>
        <p:spPr>
          <a:xfrm>
            <a:off x="2604497" y="3696137"/>
            <a:ext cx="6169719" cy="1172200"/>
          </a:xfrm>
          <a:prstGeom prst="rect">
            <a:avLst/>
          </a:prstGeom>
          <a:ln>
            <a:noFill/>
          </a:ln>
          <a:effectLst>
            <a:outerShdw blurRad="292100" dist="139700" dir="2700000" algn="tl" rotWithShape="0">
              <a:srgbClr val="333333">
                <a:alpha val="65000"/>
              </a:srgbClr>
            </a:outerShdw>
          </a:effectLst>
        </p:spPr>
      </p:pic>
      <p:pic>
        <p:nvPicPr>
          <p:cNvPr id="468" name="Google Shape;468;p54"/>
          <p:cNvPicPr preferRelativeResize="0"/>
          <p:nvPr/>
        </p:nvPicPr>
        <p:blipFill>
          <a:blip r:embed="rId5">
            <a:alphaModFix/>
          </a:blip>
          <a:stretch>
            <a:fillRect/>
          </a:stretch>
        </p:blipFill>
        <p:spPr>
          <a:xfrm>
            <a:off x="4175170" y="2907175"/>
            <a:ext cx="4599046" cy="88315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4777741" y="676628"/>
            <a:ext cx="3996476" cy="2492990"/>
          </a:xfrm>
          <a:prstGeom prst="rect">
            <a:avLst/>
          </a:prstGeom>
          <a:noFill/>
        </p:spPr>
        <p:txBody>
          <a:bodyPr wrap="square" rtlCol="0">
            <a:spAutoFit/>
          </a:bodyPr>
          <a:lstStyle/>
          <a:p>
            <a:pPr marL="285750" indent="-285750">
              <a:buFont typeface="Arial" panose="020B0604020202020204" pitchFamily="34" charset="0"/>
              <a:buChar char="•"/>
            </a:pPr>
            <a:r>
              <a:rPr lang="en-US" sz="1300" dirty="0">
                <a:latin typeface="Calibri" panose="020F0502020204030204" pitchFamily="34" charset="0"/>
              </a:rPr>
              <a:t>A clear, </a:t>
            </a:r>
            <a:r>
              <a:rPr lang="en-US" sz="1300" dirty="0" smtClean="0">
                <a:latin typeface="Calibri" panose="020F0502020204030204" pitchFamily="34" charset="0"/>
              </a:rPr>
              <a:t>peer-reviewed description </a:t>
            </a:r>
            <a:r>
              <a:rPr lang="en-US" sz="1300" dirty="0">
                <a:latin typeface="Calibri" panose="020F0502020204030204" pitchFamily="34" charset="0"/>
              </a:rPr>
              <a:t>of data, to </a:t>
            </a:r>
            <a:r>
              <a:rPr lang="en-US" sz="1300" dirty="0" smtClean="0">
                <a:latin typeface="Calibri" panose="020F0502020204030204" pitchFamily="34" charset="0"/>
              </a:rPr>
              <a:t>maximize usage</a:t>
            </a:r>
          </a:p>
          <a:p>
            <a:pPr marL="285750" indent="-285750">
              <a:buFont typeface="Arial" panose="020B0604020202020204" pitchFamily="34" charset="0"/>
              <a:buChar char="•"/>
            </a:pPr>
            <a:endParaRPr lang="en-US" sz="1300" dirty="0" smtClean="0">
              <a:latin typeface="Calibri" panose="020F0502020204030204" pitchFamily="34" charset="0"/>
            </a:endParaRPr>
          </a:p>
          <a:p>
            <a:pPr marL="285750" indent="-285750">
              <a:buFont typeface="Arial" panose="020B0604020202020204" pitchFamily="34" charset="0"/>
              <a:buChar char="•"/>
            </a:pPr>
            <a:r>
              <a:rPr lang="en-US" sz="1300" dirty="0">
                <a:latin typeface="Calibri" panose="020F0502020204030204" pitchFamily="34" charset="0"/>
              </a:rPr>
              <a:t>D</a:t>
            </a:r>
            <a:r>
              <a:rPr lang="en-US" sz="1300" dirty="0" smtClean="0">
                <a:latin typeface="Calibri" panose="020F0502020204030204" pitchFamily="34" charset="0"/>
              </a:rPr>
              <a:t>ata are hosted in community repositories</a:t>
            </a:r>
          </a:p>
          <a:p>
            <a:pPr marL="285750" indent="-285750">
              <a:buFont typeface="Arial" panose="020B0604020202020204" pitchFamily="34" charset="0"/>
              <a:buChar char="•"/>
            </a:pPr>
            <a:endParaRPr lang="en-US" sz="1300" dirty="0">
              <a:latin typeface="Calibri" panose="020F0502020204030204" pitchFamily="34" charset="0"/>
            </a:endParaRPr>
          </a:p>
          <a:p>
            <a:pPr marL="285750" indent="-285750">
              <a:buFont typeface="Arial" panose="020B0604020202020204" pitchFamily="34" charset="0"/>
              <a:buChar char="•"/>
            </a:pPr>
            <a:r>
              <a:rPr lang="en-US" sz="1300" dirty="0" smtClean="0">
                <a:latin typeface="Calibri" panose="020F0502020204030204" pitchFamily="34" charset="0"/>
              </a:rPr>
              <a:t>Formal data citation robustly links the data paper to its data records</a:t>
            </a:r>
          </a:p>
          <a:p>
            <a:pPr marL="285750" indent="-285750">
              <a:buFont typeface="Arial" panose="020B0604020202020204" pitchFamily="34" charset="0"/>
              <a:buChar char="•"/>
            </a:pPr>
            <a:endParaRPr lang="en-US" sz="1300" dirty="0">
              <a:latin typeface="Calibri" panose="020F0502020204030204" pitchFamily="34" charset="0"/>
            </a:endParaRPr>
          </a:p>
          <a:p>
            <a:pPr marL="285750" indent="-285750">
              <a:buFont typeface="Arial" panose="020B0604020202020204" pitchFamily="34" charset="0"/>
              <a:buChar char="•"/>
            </a:pPr>
            <a:r>
              <a:rPr lang="en-US" sz="1300" dirty="0" smtClean="0">
                <a:latin typeface="Calibri" panose="020F0502020204030204" pitchFamily="34" charset="0"/>
              </a:rPr>
              <a:t>Data are </a:t>
            </a:r>
            <a:r>
              <a:rPr lang="en-US" sz="1300" dirty="0" err="1" smtClean="0">
                <a:latin typeface="Calibri" panose="020F0502020204030204" pitchFamily="34" charset="0"/>
              </a:rPr>
              <a:t>previewable</a:t>
            </a:r>
            <a:r>
              <a:rPr lang="en-US" sz="1300" dirty="0" smtClean="0">
                <a:latin typeface="Calibri" panose="020F0502020204030204" pitchFamily="34" charset="0"/>
              </a:rPr>
              <a:t> in-article when hosted at </a:t>
            </a:r>
            <a:r>
              <a:rPr lang="en-US" sz="1300" dirty="0" err="1" smtClean="0">
                <a:latin typeface="Calibri" panose="020F0502020204030204" pitchFamily="34" charset="0"/>
              </a:rPr>
              <a:t>figshare</a:t>
            </a:r>
            <a:endParaRPr lang="en-US" sz="1300" dirty="0" smtClean="0">
              <a:latin typeface="Calibri" panose="020F0502020204030204" pitchFamily="34" charset="0"/>
            </a:endParaRPr>
          </a:p>
          <a:p>
            <a:pPr marL="285750" indent="-285750">
              <a:buFont typeface="Arial" panose="020B0604020202020204" pitchFamily="34" charset="0"/>
              <a:buChar char="•"/>
            </a:pPr>
            <a:endParaRPr lang="en-US" sz="1300" dirty="0">
              <a:latin typeface="Lucida Sans" panose="020B0602030504020204" pitchFamily="34" charset="0"/>
            </a:endParaRPr>
          </a:p>
          <a:p>
            <a:endParaRPr lang="en-US" sz="1300" dirty="0">
              <a:latin typeface="Lucida Sans" panose="020B0602030504020204" pitchFamily="34" charset="0"/>
            </a:endParaRPr>
          </a:p>
        </p:txBody>
      </p:sp>
      <p:sp>
        <p:nvSpPr>
          <p:cNvPr id="3" name="TextBox 2"/>
          <p:cNvSpPr txBox="1"/>
          <p:nvPr/>
        </p:nvSpPr>
        <p:spPr>
          <a:xfrm>
            <a:off x="320397" y="3866663"/>
            <a:ext cx="2142420" cy="954107"/>
          </a:xfrm>
          <a:prstGeom prst="rect">
            <a:avLst/>
          </a:prstGeom>
          <a:solidFill>
            <a:schemeClr val="accent2">
              <a:lumMod val="10000"/>
              <a:lumOff val="90000"/>
            </a:schemeClr>
          </a:solidFill>
        </p:spPr>
        <p:txBody>
          <a:bodyPr wrap="square" rtlCol="0">
            <a:spAutoFit/>
          </a:bodyPr>
          <a:lstStyle/>
          <a:p>
            <a:r>
              <a:rPr lang="en-US" dirty="0" smtClean="0"/>
              <a:t>Explore online: </a:t>
            </a:r>
            <a:r>
              <a:rPr lang="en-US" u="sng" dirty="0">
                <a:hlinkClick r:id="rId6"/>
              </a:rPr>
              <a:t>https://doi.org/10.1038/sdata.2018.214</a:t>
            </a:r>
            <a:endParaRPr lang="en-US" dirty="0"/>
          </a:p>
          <a:p>
            <a:endParaRPr lang="en-US" dirty="0"/>
          </a:p>
        </p:txBody>
      </p:sp>
    </p:spTree>
    <p:extLst>
      <p:ext uri="{BB962C8B-B14F-4D97-AF65-F5344CB8AC3E}">
        <p14:creationId xmlns:p14="http://schemas.microsoft.com/office/powerpoint/2010/main" val="13306786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483"/>
        <p:cNvGrpSpPr/>
        <p:nvPr/>
      </p:nvGrpSpPr>
      <p:grpSpPr>
        <a:xfrm>
          <a:off x="0" y="0"/>
          <a:ext cx="0" cy="0"/>
          <a:chOff x="0" y="0"/>
          <a:chExt cx="0" cy="0"/>
        </a:xfrm>
      </p:grpSpPr>
      <p:sp>
        <p:nvSpPr>
          <p:cNvPr id="484" name="Google Shape;484;p56"/>
          <p:cNvSpPr txBox="1"/>
          <p:nvPr/>
        </p:nvSpPr>
        <p:spPr>
          <a:xfrm>
            <a:off x="597550" y="7087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Calibri"/>
                <a:ea typeface="Calibri"/>
                <a:cs typeface="Calibri"/>
                <a:sym typeface="Calibri"/>
              </a:rPr>
              <a:t>3. </a:t>
            </a:r>
            <a:r>
              <a:rPr lang="en-US" sz="6000">
                <a:solidFill>
                  <a:srgbClr val="FFFFFF"/>
                </a:solidFill>
                <a:latin typeface="Calibri"/>
                <a:ea typeface="Calibri"/>
                <a:cs typeface="Calibri"/>
                <a:sym typeface="Calibri"/>
              </a:rPr>
              <a:t>policies to standardise what’s expected from researchers</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57"/>
          <p:cNvSpPr txBox="1">
            <a:spLocks noGrp="1"/>
          </p:cNvSpPr>
          <p:nvPr>
            <p:ph type="title"/>
          </p:nvPr>
        </p:nvSpPr>
        <p:spPr>
          <a:xfrm>
            <a:off x="703385" y="373724"/>
            <a:ext cx="7020300" cy="2574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86A7E"/>
              </a:buClr>
              <a:buSzPts val="2300"/>
              <a:buFont typeface="Calibri"/>
              <a:buNone/>
            </a:pPr>
            <a:r>
              <a:rPr lang="en-US"/>
              <a:t>Standard research data policies at Springer Nature</a:t>
            </a:r>
            <a:endParaRPr/>
          </a:p>
        </p:txBody>
      </p:sp>
      <p:sp>
        <p:nvSpPr>
          <p:cNvPr id="490" name="Google Shape;490;p57"/>
          <p:cNvSpPr txBox="1"/>
          <p:nvPr/>
        </p:nvSpPr>
        <p:spPr>
          <a:xfrm>
            <a:off x="539990" y="937742"/>
            <a:ext cx="8064000" cy="2352600"/>
          </a:xfrm>
          <a:prstGeom prst="rect">
            <a:avLst/>
          </a:prstGeom>
          <a:solidFill>
            <a:srgbClr val="FFFFFF"/>
          </a:solidFill>
          <a:ln>
            <a:noFill/>
          </a:ln>
        </p:spPr>
        <p:txBody>
          <a:bodyPr spcFirstLastPara="1" wrap="square" lIns="64300" tIns="64300" rIns="64300" bIns="64300" anchor="t" anchorCtr="0">
            <a:noAutofit/>
          </a:bodyPr>
          <a:lstStyle/>
          <a:p>
            <a:pPr marL="304800" marR="0" lvl="0" indent="-3048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Rolling out standard research data policies since 2016.</a:t>
            </a:r>
            <a:endParaRPr sz="1300" dirty="0"/>
          </a:p>
          <a:p>
            <a:pPr marL="304800" marR="0" lvl="0" indent="-1778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04800" marR="0" lvl="0" indent="-3048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More than 1,600 (~65%) Springer Nature journals have one of these policies.</a:t>
            </a:r>
            <a:endParaRPr sz="1300" dirty="0"/>
          </a:p>
          <a:p>
            <a:pPr marL="304800" marR="0" lvl="0" indent="-177800" algn="l" rtl="0">
              <a:spcBef>
                <a:spcPts val="0"/>
              </a:spcBef>
              <a:spcAft>
                <a:spcPts val="0"/>
              </a:spcAft>
              <a:buClr>
                <a:schemeClr val="dk1"/>
              </a:buClr>
              <a:buSzPts val="2000"/>
              <a:buFont typeface="Arial"/>
              <a:buNone/>
            </a:pPr>
            <a:endParaRPr sz="2000" dirty="0">
              <a:solidFill>
                <a:schemeClr val="dk1"/>
              </a:solidFill>
              <a:latin typeface="Calibri"/>
              <a:ea typeface="Calibri"/>
              <a:cs typeface="Calibri"/>
              <a:sym typeface="Calibri"/>
            </a:endParaRPr>
          </a:p>
          <a:p>
            <a:pPr marL="304800" marR="0" lvl="0" indent="-304800" algn="l" rtl="0">
              <a:spcBef>
                <a:spcPts val="0"/>
              </a:spcBef>
              <a:spcAft>
                <a:spcPts val="0"/>
              </a:spcAft>
              <a:buClr>
                <a:schemeClr val="dk1"/>
              </a:buClr>
              <a:buSzPts val="2000"/>
              <a:buFont typeface="Arial"/>
              <a:buChar char="•"/>
            </a:pPr>
            <a:r>
              <a:rPr lang="en-US" sz="2000" dirty="0">
                <a:solidFill>
                  <a:schemeClr val="dk1"/>
                </a:solidFill>
                <a:latin typeface="Calibri"/>
                <a:ea typeface="Calibri"/>
                <a:cs typeface="Calibri"/>
                <a:sym typeface="Calibri"/>
              </a:rPr>
              <a:t>Approach is practical and pragmatic, enabling researchers to easily understand ‘what’, ‘where’ and ‘how’ of data sharing requirements</a:t>
            </a:r>
            <a:endParaRPr sz="1300" dirty="0"/>
          </a:p>
          <a:p>
            <a:pPr marL="304800" marR="0" lvl="0" indent="-190500"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p:txBody>
      </p:sp>
      <p:pic>
        <p:nvPicPr>
          <p:cNvPr id="491" name="Google Shape;491;p57"/>
          <p:cNvPicPr preferRelativeResize="0"/>
          <p:nvPr/>
        </p:nvPicPr>
        <p:blipFill rotWithShape="1">
          <a:blip r:embed="rId3">
            <a:alphaModFix/>
          </a:blip>
          <a:srcRect/>
          <a:stretch/>
        </p:blipFill>
        <p:spPr>
          <a:xfrm>
            <a:off x="916209" y="3409368"/>
            <a:ext cx="7123533" cy="1728385"/>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496"/>
        <p:cNvGrpSpPr/>
        <p:nvPr/>
      </p:nvGrpSpPr>
      <p:grpSpPr>
        <a:xfrm>
          <a:off x="0" y="0"/>
          <a:ext cx="0" cy="0"/>
          <a:chOff x="0" y="0"/>
          <a:chExt cx="0" cy="0"/>
        </a:xfrm>
      </p:grpSpPr>
      <p:sp>
        <p:nvSpPr>
          <p:cNvPr id="497" name="Google Shape;497;p58"/>
          <p:cNvSpPr txBox="1"/>
          <p:nvPr/>
        </p:nvSpPr>
        <p:spPr>
          <a:xfrm>
            <a:off x="750275" y="615175"/>
            <a:ext cx="6942900" cy="40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4. expert support for researchers submitting to our journals</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9"/>
          <p:cNvSpPr txBox="1">
            <a:spLocks noGrp="1"/>
          </p:cNvSpPr>
          <p:nvPr>
            <p:ph type="title"/>
          </p:nvPr>
        </p:nvSpPr>
        <p:spPr>
          <a:xfrm>
            <a:off x="762000" y="498299"/>
            <a:ext cx="7605300" cy="342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86A7E"/>
              </a:buClr>
              <a:buSzPts val="2300"/>
              <a:buFont typeface="Calibri"/>
              <a:buNone/>
            </a:pPr>
            <a:r>
              <a:rPr lang="en-US" dirty="0"/>
              <a:t>Research Data </a:t>
            </a:r>
            <a:r>
              <a:rPr lang="en-US" dirty="0" smtClean="0"/>
              <a:t>Support: </a:t>
            </a:r>
            <a:r>
              <a:rPr lang="en-US" dirty="0"/>
              <a:t>hands-on assistance</a:t>
            </a:r>
            <a:endParaRPr dirty="0"/>
          </a:p>
        </p:txBody>
      </p:sp>
      <p:grpSp>
        <p:nvGrpSpPr>
          <p:cNvPr id="503" name="Google Shape;503;p59"/>
          <p:cNvGrpSpPr/>
          <p:nvPr/>
        </p:nvGrpSpPr>
        <p:grpSpPr>
          <a:xfrm>
            <a:off x="-624210" y="498288"/>
            <a:ext cx="9069275" cy="5126555"/>
            <a:chOff x="-5773754" y="-883710"/>
            <a:chExt cx="14177388" cy="6873900"/>
          </a:xfrm>
        </p:grpSpPr>
        <p:sp>
          <p:nvSpPr>
            <p:cNvPr id="504" name="Google Shape;504;p59"/>
            <p:cNvSpPr/>
            <p:nvPr/>
          </p:nvSpPr>
          <p:spPr>
            <a:xfrm>
              <a:off x="-5773754" y="-883710"/>
              <a:ext cx="6873900" cy="6873900"/>
            </a:xfrm>
            <a:prstGeom prst="blockArc">
              <a:avLst>
                <a:gd name="adj1" fmla="val 18900000"/>
                <a:gd name="adj2" fmla="val 2700000"/>
                <a:gd name="adj3" fmla="val 314"/>
              </a:avLst>
            </a:prstGeom>
            <a:noFill/>
            <a:ln w="25400" cap="flat" cmpd="sng">
              <a:solidFill>
                <a:srgbClr val="F582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9"/>
            <p:cNvSpPr/>
            <p:nvPr/>
          </p:nvSpPr>
          <p:spPr>
            <a:xfrm>
              <a:off x="480867" y="319051"/>
              <a:ext cx="7922700" cy="638400"/>
            </a:xfrm>
            <a:prstGeom prst="rect">
              <a:avLst/>
            </a:prstGeom>
            <a:solidFill>
              <a:srgbClr val="153642"/>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9"/>
            <p:cNvSpPr txBox="1"/>
            <p:nvPr/>
          </p:nvSpPr>
          <p:spPr>
            <a:xfrm>
              <a:off x="480867" y="319051"/>
              <a:ext cx="7922700" cy="638400"/>
            </a:xfrm>
            <a:prstGeom prst="rect">
              <a:avLst/>
            </a:prstGeom>
            <a:solidFill>
              <a:srgbClr val="40CAC4"/>
            </a:solidFill>
            <a:ln>
              <a:noFill/>
            </a:ln>
          </p:spPr>
          <p:txBody>
            <a:bodyPr spcFirstLastPara="1" wrap="square" lIns="506800" tIns="48250" rIns="48250" bIns="48250" anchor="ctr" anchorCtr="0">
              <a:noAutofit/>
            </a:bodyPr>
            <a:lstStyle/>
            <a:p>
              <a:pPr marL="0" marR="0" lvl="0" indent="0" algn="l" rtl="0">
                <a:lnSpc>
                  <a:spcPct val="90000"/>
                </a:lnSpc>
                <a:spcBef>
                  <a:spcPts val="0"/>
                </a:spcBef>
                <a:spcAft>
                  <a:spcPts val="0"/>
                </a:spcAft>
                <a:buNone/>
              </a:pPr>
              <a:r>
                <a:rPr lang="en-US">
                  <a:solidFill>
                    <a:srgbClr val="FFFFFF"/>
                  </a:solidFill>
                  <a:latin typeface="Calibri"/>
                  <a:ea typeface="Calibri"/>
                  <a:cs typeface="Calibri"/>
                  <a:sym typeface="Calibri"/>
                </a:rPr>
                <a:t>Check for presence of sensitive information and human identifiers and provide appropriate guidance</a:t>
              </a:r>
              <a:endParaRPr>
                <a:solidFill>
                  <a:srgbClr val="FFFFFF"/>
                </a:solidFill>
                <a:latin typeface="Calibri"/>
                <a:ea typeface="Calibri"/>
                <a:cs typeface="Calibri"/>
                <a:sym typeface="Calibri"/>
              </a:endParaRPr>
            </a:p>
          </p:txBody>
        </p:sp>
        <p:sp>
          <p:nvSpPr>
            <p:cNvPr id="507" name="Google Shape;507;p59"/>
            <p:cNvSpPr/>
            <p:nvPr/>
          </p:nvSpPr>
          <p:spPr>
            <a:xfrm>
              <a:off x="81797" y="239237"/>
              <a:ext cx="798000" cy="798000"/>
            </a:xfrm>
            <a:prstGeom prst="ellipse">
              <a:avLst/>
            </a:prstGeom>
            <a:solidFill>
              <a:srgbClr val="FFFFFF"/>
            </a:solidFill>
            <a:ln w="25400" cap="flat" cmpd="sng">
              <a:solidFill>
                <a:srgbClr val="00B8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highlight>
                  <a:srgbClr val="40CAC4"/>
                </a:highlight>
              </a:endParaRPr>
            </a:p>
          </p:txBody>
        </p:sp>
        <p:sp>
          <p:nvSpPr>
            <p:cNvPr id="508" name="Google Shape;508;p59"/>
            <p:cNvSpPr/>
            <p:nvPr/>
          </p:nvSpPr>
          <p:spPr>
            <a:xfrm>
              <a:off x="938406" y="1276512"/>
              <a:ext cx="7465200" cy="638400"/>
            </a:xfrm>
            <a:prstGeom prst="rect">
              <a:avLst/>
            </a:prstGeom>
            <a:solidFill>
              <a:srgbClr val="DB152F"/>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59"/>
            <p:cNvSpPr txBox="1"/>
            <p:nvPr/>
          </p:nvSpPr>
          <p:spPr>
            <a:xfrm>
              <a:off x="938406" y="1276512"/>
              <a:ext cx="7465200" cy="638400"/>
            </a:xfrm>
            <a:prstGeom prst="rect">
              <a:avLst/>
            </a:prstGeom>
            <a:solidFill>
              <a:srgbClr val="937CB9"/>
            </a:solidFill>
            <a:ln>
              <a:noFill/>
            </a:ln>
          </p:spPr>
          <p:txBody>
            <a:bodyPr spcFirstLastPara="1" wrap="square" lIns="506800" tIns="48250" rIns="48250" bIns="48250" anchor="ctr" anchorCtr="0">
              <a:noAutofit/>
            </a:bodyPr>
            <a:lstStyle/>
            <a:p>
              <a:pPr marL="0" marR="0" lvl="0" indent="0" algn="l" rtl="0">
                <a:lnSpc>
                  <a:spcPct val="90000"/>
                </a:lnSpc>
                <a:spcBef>
                  <a:spcPts val="0"/>
                </a:spcBef>
                <a:spcAft>
                  <a:spcPts val="0"/>
                </a:spcAft>
                <a:buNone/>
              </a:pPr>
              <a:r>
                <a:rPr lang="en-US" b="0" i="0">
                  <a:solidFill>
                    <a:srgbClr val="FFFFFF"/>
                  </a:solidFill>
                  <a:latin typeface="Calibri"/>
                  <a:ea typeface="Calibri"/>
                  <a:cs typeface="Calibri"/>
                  <a:sym typeface="Calibri"/>
                </a:rPr>
                <a:t>Enhance metadata of dataset(s) to improve findability and encourage reuse</a:t>
              </a:r>
              <a:endParaRPr>
                <a:solidFill>
                  <a:srgbClr val="FFFFFF"/>
                </a:solidFill>
                <a:latin typeface="Calibri"/>
                <a:ea typeface="Calibri"/>
                <a:cs typeface="Calibri"/>
                <a:sym typeface="Calibri"/>
              </a:endParaRPr>
            </a:p>
          </p:txBody>
        </p:sp>
        <p:sp>
          <p:nvSpPr>
            <p:cNvPr id="510" name="Google Shape;510;p59"/>
            <p:cNvSpPr/>
            <p:nvPr/>
          </p:nvSpPr>
          <p:spPr>
            <a:xfrm>
              <a:off x="539336" y="1196698"/>
              <a:ext cx="798000" cy="798000"/>
            </a:xfrm>
            <a:prstGeom prst="ellipse">
              <a:avLst/>
            </a:prstGeom>
            <a:solidFill>
              <a:srgbClr val="FFFFFF"/>
            </a:solidFill>
            <a:ln w="25400"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9"/>
            <p:cNvSpPr/>
            <p:nvPr/>
          </p:nvSpPr>
          <p:spPr>
            <a:xfrm>
              <a:off x="1078834" y="2233973"/>
              <a:ext cx="7324800" cy="638400"/>
            </a:xfrm>
            <a:prstGeom prst="rect">
              <a:avLst/>
            </a:prstGeom>
            <a:solidFill>
              <a:srgbClr val="399CD7"/>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9"/>
            <p:cNvSpPr txBox="1"/>
            <p:nvPr/>
          </p:nvSpPr>
          <p:spPr>
            <a:xfrm>
              <a:off x="1078834" y="2233973"/>
              <a:ext cx="7324800" cy="638400"/>
            </a:xfrm>
            <a:prstGeom prst="rect">
              <a:avLst/>
            </a:prstGeom>
            <a:solidFill>
              <a:srgbClr val="F58220"/>
            </a:solidFill>
            <a:ln>
              <a:noFill/>
            </a:ln>
          </p:spPr>
          <p:txBody>
            <a:bodyPr spcFirstLastPara="1" wrap="square" lIns="506800" tIns="48250" rIns="48250" bIns="48250" anchor="ctr" anchorCtr="0">
              <a:noAutofit/>
            </a:bodyPr>
            <a:lstStyle/>
            <a:p>
              <a:pPr marL="0" marR="0" lvl="0" indent="0" algn="l" rtl="0">
                <a:lnSpc>
                  <a:spcPct val="90000"/>
                </a:lnSpc>
                <a:spcBef>
                  <a:spcPts val="0"/>
                </a:spcBef>
                <a:spcAft>
                  <a:spcPts val="0"/>
                </a:spcAft>
                <a:buNone/>
              </a:pPr>
              <a:r>
                <a:rPr lang="en-US" b="0" i="0">
                  <a:solidFill>
                    <a:srgbClr val="FFFFFF"/>
                  </a:solidFill>
                  <a:latin typeface="Calibri"/>
                  <a:ea typeface="Calibri"/>
                  <a:cs typeface="Calibri"/>
                  <a:sym typeface="Calibri"/>
                </a:rPr>
                <a:t>Apply DOIs to provide unique persistent links to dataset(s) and enable citation of them</a:t>
              </a:r>
              <a:endParaRPr>
                <a:solidFill>
                  <a:srgbClr val="FFFFFF"/>
                </a:solidFill>
                <a:latin typeface="Calibri"/>
                <a:ea typeface="Calibri"/>
                <a:cs typeface="Calibri"/>
                <a:sym typeface="Calibri"/>
              </a:endParaRPr>
            </a:p>
          </p:txBody>
        </p:sp>
        <p:sp>
          <p:nvSpPr>
            <p:cNvPr id="513" name="Google Shape;513;p59"/>
            <p:cNvSpPr/>
            <p:nvPr/>
          </p:nvSpPr>
          <p:spPr>
            <a:xfrm>
              <a:off x="679764" y="2154159"/>
              <a:ext cx="798000" cy="798000"/>
            </a:xfrm>
            <a:prstGeom prst="ellipse">
              <a:avLst/>
            </a:prstGeom>
            <a:solidFill>
              <a:srgbClr val="FFFFFF"/>
            </a:solidFill>
            <a:ln w="25400" cap="flat" cmpd="sng">
              <a:solidFill>
                <a:srgbClr val="F5822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9"/>
            <p:cNvSpPr/>
            <p:nvPr/>
          </p:nvSpPr>
          <p:spPr>
            <a:xfrm>
              <a:off x="938406" y="3191434"/>
              <a:ext cx="7465200" cy="638400"/>
            </a:xfrm>
            <a:prstGeom prst="rect">
              <a:avLst/>
            </a:prstGeom>
            <a:solidFill>
              <a:srgbClr val="8FAEC1"/>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9"/>
            <p:cNvSpPr txBox="1"/>
            <p:nvPr/>
          </p:nvSpPr>
          <p:spPr>
            <a:xfrm>
              <a:off x="938406" y="3191434"/>
              <a:ext cx="7465200" cy="638400"/>
            </a:xfrm>
            <a:prstGeom prst="rect">
              <a:avLst/>
            </a:prstGeom>
            <a:solidFill>
              <a:srgbClr val="00B8B0"/>
            </a:solidFill>
            <a:ln>
              <a:noFill/>
            </a:ln>
          </p:spPr>
          <p:txBody>
            <a:bodyPr spcFirstLastPara="1" wrap="square" lIns="506800" tIns="48250" rIns="48250" bIns="48250" anchor="ctr" anchorCtr="0">
              <a:noAutofit/>
            </a:bodyPr>
            <a:lstStyle/>
            <a:p>
              <a:pPr marL="0" marR="0" lvl="0" indent="0" algn="l" rtl="0">
                <a:lnSpc>
                  <a:spcPct val="90000"/>
                </a:lnSpc>
                <a:spcBef>
                  <a:spcPts val="0"/>
                </a:spcBef>
                <a:spcAft>
                  <a:spcPts val="0"/>
                </a:spcAft>
                <a:buNone/>
              </a:pPr>
              <a:r>
                <a:rPr lang="en-US" b="0" i="0">
                  <a:solidFill>
                    <a:srgbClr val="FFFFFF"/>
                  </a:solidFill>
                  <a:latin typeface="Calibri"/>
                  <a:ea typeface="Calibri"/>
                  <a:cs typeface="Calibri"/>
                  <a:sym typeface="Calibri"/>
                </a:rPr>
                <a:t>Link data to their associated article(s) and coordinate publication with the article</a:t>
              </a:r>
              <a:endParaRPr>
                <a:solidFill>
                  <a:srgbClr val="FFFFFF"/>
                </a:solidFill>
                <a:latin typeface="Calibri"/>
                <a:ea typeface="Calibri"/>
                <a:cs typeface="Calibri"/>
                <a:sym typeface="Calibri"/>
              </a:endParaRPr>
            </a:p>
          </p:txBody>
        </p:sp>
        <p:sp>
          <p:nvSpPr>
            <p:cNvPr id="516" name="Google Shape;516;p59"/>
            <p:cNvSpPr/>
            <p:nvPr/>
          </p:nvSpPr>
          <p:spPr>
            <a:xfrm>
              <a:off x="539336" y="3111620"/>
              <a:ext cx="798000" cy="798000"/>
            </a:xfrm>
            <a:prstGeom prst="ellipse">
              <a:avLst/>
            </a:prstGeom>
            <a:solidFill>
              <a:srgbClr val="FFFFFF"/>
            </a:solidFill>
            <a:ln w="25400" cap="flat" cmpd="sng">
              <a:solidFill>
                <a:srgbClr val="00B8B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9"/>
            <p:cNvSpPr/>
            <p:nvPr/>
          </p:nvSpPr>
          <p:spPr>
            <a:xfrm>
              <a:off x="480867" y="4148895"/>
              <a:ext cx="7922700" cy="638400"/>
            </a:xfrm>
            <a:prstGeom prst="rect">
              <a:avLst/>
            </a:prstGeom>
            <a:solidFill>
              <a:srgbClr val="486A7E"/>
            </a:solidFill>
            <a:ln w="254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9"/>
            <p:cNvSpPr txBox="1"/>
            <p:nvPr/>
          </p:nvSpPr>
          <p:spPr>
            <a:xfrm>
              <a:off x="480867" y="4148895"/>
              <a:ext cx="7922700" cy="638400"/>
            </a:xfrm>
            <a:prstGeom prst="rect">
              <a:avLst/>
            </a:prstGeom>
            <a:solidFill>
              <a:srgbClr val="937CB9"/>
            </a:solidFill>
            <a:ln>
              <a:noFill/>
            </a:ln>
          </p:spPr>
          <p:txBody>
            <a:bodyPr spcFirstLastPara="1" wrap="square" lIns="506800" tIns="48250" rIns="48250" bIns="48250" anchor="ctr" anchorCtr="0">
              <a:noAutofit/>
            </a:bodyPr>
            <a:lstStyle/>
            <a:p>
              <a:pPr marL="0" marR="0" lvl="0" indent="0" algn="l" rtl="0">
                <a:lnSpc>
                  <a:spcPct val="90000"/>
                </a:lnSpc>
                <a:spcBef>
                  <a:spcPts val="0"/>
                </a:spcBef>
                <a:spcAft>
                  <a:spcPts val="0"/>
                </a:spcAft>
                <a:buNone/>
              </a:pPr>
              <a:r>
                <a:rPr lang="en-US" b="0" i="0">
                  <a:solidFill>
                    <a:srgbClr val="FFFFFF"/>
                  </a:solidFill>
                  <a:latin typeface="Calibri"/>
                  <a:ea typeface="Calibri"/>
                  <a:cs typeface="Calibri"/>
                  <a:sym typeface="Calibri"/>
                </a:rPr>
                <a:t>Store data in the Springer Nature portal in the figshare repository</a:t>
              </a:r>
              <a:endParaRPr b="0" i="0">
                <a:solidFill>
                  <a:srgbClr val="FFFFFF"/>
                </a:solidFill>
                <a:latin typeface="Calibri"/>
                <a:ea typeface="Calibri"/>
                <a:cs typeface="Calibri"/>
                <a:sym typeface="Calibri"/>
              </a:endParaRPr>
            </a:p>
          </p:txBody>
        </p:sp>
        <p:sp>
          <p:nvSpPr>
            <p:cNvPr id="519" name="Google Shape;519;p59"/>
            <p:cNvSpPr/>
            <p:nvPr/>
          </p:nvSpPr>
          <p:spPr>
            <a:xfrm>
              <a:off x="81797" y="4069081"/>
              <a:ext cx="798000" cy="798000"/>
            </a:xfrm>
            <a:prstGeom prst="ellipse">
              <a:avLst/>
            </a:prstGeom>
            <a:solidFill>
              <a:srgbClr val="FFFFFF"/>
            </a:solidFill>
            <a:ln w="25400" cap="flat" cmpd="sng">
              <a:solidFill>
                <a:srgbClr val="937C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59"/>
          <p:cNvSpPr txBox="1"/>
          <p:nvPr/>
        </p:nvSpPr>
        <p:spPr>
          <a:xfrm>
            <a:off x="234250" y="1538475"/>
            <a:ext cx="2742300" cy="304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a:solidFill>
                  <a:schemeClr val="dk1"/>
                </a:solidFill>
                <a:latin typeface="Calibri"/>
                <a:ea typeface="Calibri"/>
                <a:cs typeface="Calibri"/>
                <a:sym typeface="Calibri"/>
              </a:rPr>
              <a:t>Researchers submit data for curation and sharing in our Springer Nature figshare repository.</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Our curation team perform a series of checks and enhancements, taking on the legwork in curation and providing expert guidance.</a:t>
            </a: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sz="1600">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0"/>
          <p:cNvSpPr txBox="1">
            <a:spLocks noGrp="1"/>
          </p:cNvSpPr>
          <p:nvPr>
            <p:ph type="title"/>
          </p:nvPr>
        </p:nvSpPr>
        <p:spPr>
          <a:xfrm>
            <a:off x="363290" y="353385"/>
            <a:ext cx="5501100" cy="308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486A7E"/>
              </a:buClr>
              <a:buSzPts val="2300"/>
              <a:buFont typeface="Calibri"/>
              <a:buNone/>
            </a:pPr>
            <a:r>
              <a:rPr lang="en-US" dirty="0"/>
              <a:t>The result: data shared openly, </a:t>
            </a:r>
            <a:r>
              <a:rPr lang="en-US" dirty="0" smtClean="0"/>
              <a:t/>
            </a:r>
            <a:br>
              <a:rPr lang="en-US" dirty="0" smtClean="0"/>
            </a:br>
            <a:r>
              <a:rPr lang="en-US" dirty="0" err="1" smtClean="0"/>
              <a:t>previewable</a:t>
            </a:r>
            <a:r>
              <a:rPr lang="en-US" dirty="0" smtClean="0"/>
              <a:t> </a:t>
            </a:r>
            <a:r>
              <a:rPr lang="en-US" dirty="0"/>
              <a:t>and linked to the research article</a:t>
            </a:r>
            <a:endParaRPr dirty="0"/>
          </a:p>
        </p:txBody>
      </p:sp>
      <p:pic>
        <p:nvPicPr>
          <p:cNvPr id="527" name="Google Shape;527;p60"/>
          <p:cNvPicPr preferRelativeResize="0"/>
          <p:nvPr/>
        </p:nvPicPr>
        <p:blipFill rotWithShape="1">
          <a:blip r:embed="rId3">
            <a:alphaModFix/>
          </a:blip>
          <a:srcRect/>
          <a:stretch/>
        </p:blipFill>
        <p:spPr>
          <a:xfrm>
            <a:off x="311801" y="1534200"/>
            <a:ext cx="2377125" cy="3592850"/>
          </a:xfrm>
          <a:prstGeom prst="rect">
            <a:avLst/>
          </a:prstGeom>
          <a:noFill/>
          <a:ln>
            <a:noFill/>
          </a:ln>
          <a:effectLst>
            <a:outerShdw blurRad="142875" dist="28575" algn="tl" rotWithShape="0">
              <a:srgbClr val="333333">
                <a:alpha val="47000"/>
              </a:srgbClr>
            </a:outerShdw>
          </a:effectLst>
        </p:spPr>
      </p:pic>
      <p:pic>
        <p:nvPicPr>
          <p:cNvPr id="528" name="Google Shape;528;p60"/>
          <p:cNvPicPr preferRelativeResize="0"/>
          <p:nvPr/>
        </p:nvPicPr>
        <p:blipFill rotWithShape="1">
          <a:blip r:embed="rId4">
            <a:alphaModFix/>
          </a:blip>
          <a:srcRect/>
          <a:stretch/>
        </p:blipFill>
        <p:spPr>
          <a:xfrm>
            <a:off x="5729247" y="1351192"/>
            <a:ext cx="2774488" cy="2392649"/>
          </a:xfrm>
          <a:prstGeom prst="rect">
            <a:avLst/>
          </a:prstGeom>
          <a:noFill/>
          <a:ln>
            <a:noFill/>
          </a:ln>
          <a:effectLst>
            <a:outerShdw blurRad="142875" dist="28575" algn="tl" rotWithShape="0">
              <a:srgbClr val="333333">
                <a:alpha val="47000"/>
              </a:srgbClr>
            </a:outerShdw>
          </a:effectLst>
        </p:spPr>
      </p:pic>
      <p:pic>
        <p:nvPicPr>
          <p:cNvPr id="529" name="Google Shape;529;p60"/>
          <p:cNvPicPr preferRelativeResize="0"/>
          <p:nvPr/>
        </p:nvPicPr>
        <p:blipFill rotWithShape="1">
          <a:blip r:embed="rId5">
            <a:alphaModFix/>
          </a:blip>
          <a:srcRect/>
          <a:stretch/>
        </p:blipFill>
        <p:spPr>
          <a:xfrm>
            <a:off x="5330739" y="3776741"/>
            <a:ext cx="2913629" cy="1399560"/>
          </a:xfrm>
          <a:prstGeom prst="rect">
            <a:avLst/>
          </a:prstGeom>
          <a:noFill/>
          <a:ln>
            <a:noFill/>
          </a:ln>
        </p:spPr>
      </p:pic>
      <p:sp>
        <p:nvSpPr>
          <p:cNvPr id="530" name="Google Shape;530;p60"/>
          <p:cNvSpPr/>
          <p:nvPr/>
        </p:nvSpPr>
        <p:spPr>
          <a:xfrm>
            <a:off x="1239627" y="1172049"/>
            <a:ext cx="2200800" cy="815100"/>
          </a:xfrm>
          <a:prstGeom prst="roundRect">
            <a:avLst>
              <a:gd name="adj" fmla="val 16667"/>
            </a:avLst>
          </a:prstGeom>
          <a:solidFill>
            <a:srgbClr val="00B8B0"/>
          </a:solidFill>
          <a:ln>
            <a:noFill/>
          </a:ln>
          <a:effectLst>
            <a:outerShdw blurRad="40000" dist="20000" dir="5400000" rotWithShape="0">
              <a:srgbClr val="000000">
                <a:alpha val="37650"/>
              </a:srgbClr>
            </a:outerShdw>
          </a:effectLst>
        </p:spPr>
        <p:txBody>
          <a:bodyPr spcFirstLastPara="1" wrap="square" lIns="62300" tIns="62300" rIns="62300" bIns="62300" anchor="t" anchorCtr="0">
            <a:noAutofit/>
          </a:bodyPr>
          <a:lstStyle/>
          <a:p>
            <a:pPr marL="0" marR="0" lvl="0" indent="0" algn="l" rtl="0">
              <a:spcBef>
                <a:spcPts val="0"/>
              </a:spcBef>
              <a:spcAft>
                <a:spcPts val="0"/>
              </a:spcAft>
              <a:buNone/>
            </a:pPr>
            <a:r>
              <a:rPr lang="en-US" sz="1400" b="1">
                <a:solidFill>
                  <a:schemeClr val="lt1"/>
                </a:solidFill>
                <a:latin typeface="Calibri"/>
                <a:ea typeface="Calibri"/>
                <a:cs typeface="Calibri"/>
                <a:sym typeface="Calibri"/>
              </a:rPr>
              <a:t>Paper</a:t>
            </a:r>
            <a:r>
              <a:rPr lang="en-US" sz="1400">
                <a:solidFill>
                  <a:schemeClr val="lt1"/>
                </a:solidFill>
                <a:latin typeface="Calibri"/>
                <a:ea typeface="Calibri"/>
                <a:cs typeface="Calibri"/>
                <a:sym typeface="Calibri"/>
              </a:rPr>
              <a:t> published in </a:t>
            </a:r>
            <a:r>
              <a:rPr lang="en-US" sz="1400" b="1">
                <a:solidFill>
                  <a:schemeClr val="lt1"/>
                </a:solidFill>
                <a:latin typeface="Calibri"/>
                <a:ea typeface="Calibri"/>
                <a:cs typeface="Calibri"/>
                <a:sym typeface="Calibri"/>
              </a:rPr>
              <a:t>Nature</a:t>
            </a:r>
            <a:r>
              <a:rPr lang="en-US" sz="1400">
                <a:solidFill>
                  <a:schemeClr val="lt1"/>
                </a:solidFill>
                <a:latin typeface="Calibri"/>
                <a:ea typeface="Calibri"/>
                <a:cs typeface="Calibri"/>
                <a:sym typeface="Calibri"/>
              </a:rPr>
              <a:t> (https://doi.org/ 10.1038/nature23654)</a:t>
            </a:r>
            <a:endParaRPr sz="1200"/>
          </a:p>
        </p:txBody>
      </p:sp>
      <p:sp>
        <p:nvSpPr>
          <p:cNvPr id="531" name="Google Shape;531;p60"/>
          <p:cNvSpPr/>
          <p:nvPr/>
        </p:nvSpPr>
        <p:spPr>
          <a:xfrm>
            <a:off x="5729288" y="447400"/>
            <a:ext cx="2774400" cy="870900"/>
          </a:xfrm>
          <a:prstGeom prst="roundRect">
            <a:avLst>
              <a:gd name="adj" fmla="val 16667"/>
            </a:avLst>
          </a:prstGeom>
          <a:solidFill>
            <a:srgbClr val="00B8B0"/>
          </a:solidFill>
          <a:ln>
            <a:noFill/>
          </a:ln>
          <a:effectLst>
            <a:outerShdw blurRad="40000" dist="20000" dir="5400000" rotWithShape="0">
              <a:srgbClr val="000000">
                <a:alpha val="37650"/>
              </a:srgbClr>
            </a:outerShdw>
          </a:effectLst>
        </p:spPr>
        <p:txBody>
          <a:bodyPr spcFirstLastPara="1" wrap="square" lIns="62300" tIns="62300" rIns="62300" bIns="62300" anchor="t" anchorCtr="0">
            <a:noAutofit/>
          </a:bodyPr>
          <a:lstStyle/>
          <a:p>
            <a:pPr marL="0" marR="0" lvl="0" indent="0" algn="l" rtl="0">
              <a:spcBef>
                <a:spcPts val="0"/>
              </a:spcBef>
              <a:spcAft>
                <a:spcPts val="0"/>
              </a:spcAft>
              <a:buNone/>
            </a:pPr>
            <a:r>
              <a:rPr lang="en-US" sz="1200" b="1">
                <a:solidFill>
                  <a:schemeClr val="lt1"/>
                </a:solidFill>
                <a:latin typeface="Calibri"/>
                <a:ea typeface="Calibri"/>
                <a:cs typeface="Calibri"/>
                <a:sym typeface="Calibri"/>
              </a:rPr>
              <a:t>Dataset</a:t>
            </a:r>
            <a:r>
              <a:rPr lang="en-US" sz="1200">
                <a:solidFill>
                  <a:schemeClr val="lt1"/>
                </a:solidFill>
                <a:latin typeface="Calibri"/>
                <a:ea typeface="Calibri"/>
                <a:cs typeface="Calibri"/>
                <a:sym typeface="Calibri"/>
              </a:rPr>
              <a:t> published in the </a:t>
            </a:r>
            <a:r>
              <a:rPr lang="en-US" sz="1200" b="1">
                <a:solidFill>
                  <a:schemeClr val="lt1"/>
                </a:solidFill>
                <a:latin typeface="Calibri"/>
                <a:ea typeface="Calibri"/>
                <a:cs typeface="Calibri"/>
                <a:sym typeface="Calibri"/>
              </a:rPr>
              <a:t>Springer Nature figshare repository </a:t>
            </a:r>
            <a:r>
              <a:rPr lang="en-US" sz="1200">
                <a:solidFill>
                  <a:schemeClr val="lt1"/>
                </a:solidFill>
                <a:latin typeface="Calibri"/>
                <a:ea typeface="Calibri"/>
                <a:cs typeface="Calibri"/>
                <a:sym typeface="Calibri"/>
              </a:rPr>
              <a:t>(https://doi.org/10.6084/m9.figshare.c.3814360)</a:t>
            </a:r>
            <a:endParaRPr sz="1200"/>
          </a:p>
        </p:txBody>
      </p:sp>
      <p:pic>
        <p:nvPicPr>
          <p:cNvPr id="532" name="Google Shape;532;p60"/>
          <p:cNvPicPr preferRelativeResize="0"/>
          <p:nvPr/>
        </p:nvPicPr>
        <p:blipFill rotWithShape="1">
          <a:blip r:embed="rId6">
            <a:alphaModFix/>
          </a:blip>
          <a:srcRect/>
          <a:stretch/>
        </p:blipFill>
        <p:spPr>
          <a:xfrm>
            <a:off x="2604364" y="2497136"/>
            <a:ext cx="3260034" cy="1404656"/>
          </a:xfrm>
          <a:prstGeom prst="rect">
            <a:avLst/>
          </a:prstGeom>
          <a:noFill/>
          <a:ln>
            <a:noFill/>
          </a:ln>
          <a:effectLst>
            <a:outerShdw blurRad="142875" dist="28575" algn="tl" rotWithShape="0">
              <a:srgbClr val="333333">
                <a:alpha val="47000"/>
              </a:srgbClr>
            </a:outerShdw>
          </a:effectLst>
        </p:spPr>
      </p:pic>
      <p:sp>
        <p:nvSpPr>
          <p:cNvPr id="533" name="Google Shape;533;p60"/>
          <p:cNvSpPr/>
          <p:nvPr/>
        </p:nvSpPr>
        <p:spPr>
          <a:xfrm>
            <a:off x="3138961" y="3986713"/>
            <a:ext cx="2057400" cy="531300"/>
          </a:xfrm>
          <a:prstGeom prst="roundRect">
            <a:avLst>
              <a:gd name="adj" fmla="val 16667"/>
            </a:avLst>
          </a:prstGeom>
          <a:solidFill>
            <a:srgbClr val="00B8B0"/>
          </a:solidFill>
          <a:ln>
            <a:noFill/>
          </a:ln>
          <a:effectLst>
            <a:outerShdw blurRad="40000" dist="20000" dir="5400000" rotWithShape="0">
              <a:srgbClr val="000000">
                <a:alpha val="37650"/>
              </a:srgbClr>
            </a:outerShdw>
          </a:effectLst>
        </p:spPr>
        <p:txBody>
          <a:bodyPr spcFirstLastPara="1" wrap="square" lIns="62300" tIns="62300" rIns="62300" bIns="62300" anchor="t" anchorCtr="0">
            <a:noAutofit/>
          </a:bodyPr>
          <a:lstStyle/>
          <a:p>
            <a:pPr marL="0" marR="0" lvl="0" indent="0" algn="l" rtl="0">
              <a:spcBef>
                <a:spcPts val="0"/>
              </a:spcBef>
              <a:spcAft>
                <a:spcPts val="0"/>
              </a:spcAft>
              <a:buNone/>
            </a:pPr>
            <a:r>
              <a:rPr lang="en-US" sz="1200" b="1">
                <a:solidFill>
                  <a:schemeClr val="lt1"/>
                </a:solidFill>
                <a:latin typeface="Calibri"/>
                <a:ea typeface="Calibri"/>
                <a:cs typeface="Calibri"/>
                <a:sym typeface="Calibri"/>
              </a:rPr>
              <a:t>Data availability statement </a:t>
            </a:r>
            <a:r>
              <a:rPr lang="en-US" sz="1200">
                <a:solidFill>
                  <a:schemeClr val="lt1"/>
                </a:solidFill>
                <a:latin typeface="Calibri"/>
                <a:ea typeface="Calibri"/>
                <a:cs typeface="Calibri"/>
                <a:sym typeface="Calibri"/>
              </a:rPr>
              <a:t>included with the paper</a:t>
            </a:r>
            <a:endParaRPr sz="1200"/>
          </a:p>
        </p:txBody>
      </p:sp>
      <p:cxnSp>
        <p:nvCxnSpPr>
          <p:cNvPr id="534" name="Google Shape;534;p60"/>
          <p:cNvCxnSpPr/>
          <p:nvPr/>
        </p:nvCxnSpPr>
        <p:spPr>
          <a:xfrm rot="10800000">
            <a:off x="3012925" y="1916700"/>
            <a:ext cx="498300" cy="870900"/>
          </a:xfrm>
          <a:prstGeom prst="straightConnector1">
            <a:avLst/>
          </a:prstGeom>
          <a:noFill/>
          <a:ln w="38100" cap="flat" cmpd="sng">
            <a:solidFill>
              <a:srgbClr val="153642"/>
            </a:solidFill>
            <a:prstDash val="solid"/>
            <a:round/>
            <a:headEnd type="stealth" w="med" len="med"/>
            <a:tailEnd type="stealth" w="med" len="med"/>
          </a:ln>
          <a:effectLst>
            <a:outerShdw blurRad="40000" dist="23000" dir="5400000" rotWithShape="0">
              <a:srgbClr val="000000">
                <a:alpha val="34900"/>
              </a:srgbClr>
            </a:outerShdw>
          </a:effectLst>
        </p:spPr>
      </p:cxnSp>
      <p:cxnSp>
        <p:nvCxnSpPr>
          <p:cNvPr id="535" name="Google Shape;535;p60"/>
          <p:cNvCxnSpPr/>
          <p:nvPr/>
        </p:nvCxnSpPr>
        <p:spPr>
          <a:xfrm rot="10800000" flipH="1">
            <a:off x="4177300" y="1534125"/>
            <a:ext cx="1554000" cy="1368600"/>
          </a:xfrm>
          <a:prstGeom prst="straightConnector1">
            <a:avLst/>
          </a:prstGeom>
          <a:noFill/>
          <a:ln w="38100" cap="flat" cmpd="sng">
            <a:solidFill>
              <a:srgbClr val="153642"/>
            </a:solidFill>
            <a:prstDash val="solid"/>
            <a:round/>
            <a:headEnd type="stealth" w="med" len="med"/>
            <a:tailEnd type="stealth" w="med" len="med"/>
          </a:ln>
          <a:effectLst>
            <a:outerShdw blurRad="40000" dist="23000" dir="5400000" rotWithShape="0">
              <a:srgbClr val="000000">
                <a:alpha val="34900"/>
              </a:srgbClr>
            </a:outerShdw>
          </a:effectLst>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61"/>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Guidance in data repositories, policies and sharing </a:t>
            </a:r>
            <a:endParaRPr/>
          </a:p>
        </p:txBody>
      </p:sp>
      <p:graphicFrame>
        <p:nvGraphicFramePr>
          <p:cNvPr id="542" name="Google Shape;542;p61"/>
          <p:cNvGraphicFramePr/>
          <p:nvPr/>
        </p:nvGraphicFramePr>
        <p:xfrm>
          <a:off x="293094" y="1177400"/>
          <a:ext cx="4007325" cy="3597865"/>
        </p:xfrm>
        <a:graphic>
          <a:graphicData uri="http://schemas.openxmlformats.org/drawingml/2006/table">
            <a:tbl>
              <a:tblPr firstRow="1" bandRow="1">
                <a:noFill/>
                <a:tableStyleId>{5443475E-2834-460F-97D1-2612EAE213A8}</a:tableStyleId>
              </a:tblPr>
              <a:tblGrid>
                <a:gridCol w="4007325"/>
              </a:tblGrid>
              <a:tr h="498650">
                <a:tc>
                  <a:txBody>
                    <a:bodyPr/>
                    <a:lstStyle/>
                    <a:p>
                      <a:pPr marL="0" marR="0" lvl="0" indent="0" algn="ctr" rtl="0">
                        <a:spcBef>
                          <a:spcPts val="0"/>
                        </a:spcBef>
                        <a:spcAft>
                          <a:spcPts val="0"/>
                        </a:spcAft>
                        <a:buNone/>
                      </a:pPr>
                      <a:r>
                        <a:rPr lang="en-US" sz="2400">
                          <a:solidFill>
                            <a:schemeClr val="lt1"/>
                          </a:solidFill>
                        </a:rPr>
                        <a:t>Free </a:t>
                      </a:r>
                      <a:r>
                        <a:rPr lang="en-US" sz="2400" u="none" strike="noStrike" cap="none"/>
                        <a:t>Research Data Helpdesk</a:t>
                      </a:r>
                      <a:endParaRPr sz="2400" u="none" strike="noStrike" cap="none"/>
                    </a:p>
                  </a:txBody>
                  <a:tcPr marL="91450" marR="91450" marT="45725" marB="45725">
                    <a:solidFill>
                      <a:srgbClr val="44B2C8"/>
                    </a:solidFill>
                  </a:tcPr>
                </a:tc>
              </a:tr>
              <a:tr h="516750">
                <a:tc>
                  <a:txBody>
                    <a:bodyPr/>
                    <a:lstStyle/>
                    <a:p>
                      <a:pPr marL="0" marR="0" lvl="3" indent="0" algn="l" rtl="0">
                        <a:spcBef>
                          <a:spcPts val="0"/>
                        </a:spcBef>
                        <a:spcAft>
                          <a:spcPts val="0"/>
                        </a:spcAft>
                        <a:buClr>
                          <a:srgbClr val="58595B"/>
                        </a:buClr>
                        <a:buSzPts val="1800"/>
                        <a:buFont typeface="Arial"/>
                        <a:buNone/>
                      </a:pPr>
                      <a:r>
                        <a:rPr lang="en-US" u="none" strike="noStrike" cap="none"/>
                        <a:t>Queries are answered within two business days</a:t>
                      </a:r>
                      <a:endParaRPr/>
                    </a:p>
                    <a:p>
                      <a:pPr marL="436360" marR="0" lvl="1" indent="0" algn="l" rtl="0">
                        <a:spcBef>
                          <a:spcPts val="0"/>
                        </a:spcBef>
                        <a:spcAft>
                          <a:spcPts val="0"/>
                        </a:spcAft>
                        <a:buNone/>
                      </a:pPr>
                      <a:endParaRPr u="none" strike="noStrike" cap="none"/>
                    </a:p>
                  </a:txBody>
                  <a:tcPr marL="91450" marR="91450" marT="45725" marB="45725"/>
                </a:tc>
              </a:tr>
              <a:tr h="738425">
                <a:tc>
                  <a:txBody>
                    <a:bodyPr/>
                    <a:lstStyle/>
                    <a:p>
                      <a:pPr marL="0" marR="0" lvl="3" indent="0" algn="l" rtl="0">
                        <a:spcBef>
                          <a:spcPts val="0"/>
                        </a:spcBef>
                        <a:spcAft>
                          <a:spcPts val="0"/>
                        </a:spcAft>
                        <a:buClr>
                          <a:srgbClr val="58595B"/>
                        </a:buClr>
                        <a:buSzPts val="1800"/>
                        <a:buFont typeface="Arial"/>
                        <a:buNone/>
                      </a:pPr>
                      <a:r>
                        <a:rPr lang="en-US" u="none" strike="noStrike" cap="none"/>
                        <a:t>Run by members of the Springer Nature Data Publishing team </a:t>
                      </a:r>
                      <a:endParaRPr/>
                    </a:p>
                    <a:p>
                      <a:pPr marL="436360" marR="0" lvl="1" indent="0" algn="l" rtl="0">
                        <a:spcBef>
                          <a:spcPts val="0"/>
                        </a:spcBef>
                        <a:spcAft>
                          <a:spcPts val="0"/>
                        </a:spcAft>
                        <a:buNone/>
                      </a:pPr>
                      <a:endParaRPr u="none" strike="noStrike" cap="none"/>
                    </a:p>
                  </a:txBody>
                  <a:tcPr marL="91450" marR="91450" marT="45725" marB="45725"/>
                </a:tc>
              </a:tr>
              <a:tr h="738425">
                <a:tc>
                  <a:txBody>
                    <a:bodyPr/>
                    <a:lstStyle/>
                    <a:p>
                      <a:pPr marL="0" marR="0" lvl="3" indent="0" algn="l" rtl="0">
                        <a:spcBef>
                          <a:spcPts val="0"/>
                        </a:spcBef>
                        <a:spcAft>
                          <a:spcPts val="0"/>
                        </a:spcAft>
                        <a:buClr>
                          <a:srgbClr val="58595B"/>
                        </a:buClr>
                        <a:buSzPts val="1800"/>
                        <a:buFont typeface="Arial"/>
                        <a:buNone/>
                      </a:pPr>
                      <a:r>
                        <a:rPr lang="en-US" u="none" strike="noStrike" cap="none"/>
                        <a:t>Expertise in data curation and management, archiving and digital preservation, copyright and licensing, Open Access publishing</a:t>
                      </a:r>
                      <a:endParaRPr/>
                    </a:p>
                  </a:txBody>
                  <a:tcPr marL="91450" marR="91450" marT="45725" marB="45725"/>
                </a:tc>
              </a:tr>
              <a:tr h="738425">
                <a:tc>
                  <a:txBody>
                    <a:bodyPr/>
                    <a:lstStyle/>
                    <a:p>
                      <a:pPr marL="0" marR="0" lvl="3" indent="0" algn="l" rtl="0">
                        <a:spcBef>
                          <a:spcPts val="0"/>
                        </a:spcBef>
                        <a:spcAft>
                          <a:spcPts val="0"/>
                        </a:spcAft>
                        <a:buClr>
                          <a:srgbClr val="58595B"/>
                        </a:buClr>
                        <a:buSzPts val="1800"/>
                        <a:buFont typeface="Arial"/>
                        <a:buNone/>
                      </a:pPr>
                      <a:r>
                        <a:rPr lang="en-US" u="none" strike="noStrike" cap="none"/>
                        <a:t>Always encourage best practices, e.g. the use of community repositories for specific data types</a:t>
                      </a:r>
                      <a:endParaRPr/>
                    </a:p>
                    <a:p>
                      <a:pPr marL="944360" marR="0" lvl="3" indent="-171450" algn="l" rtl="0">
                        <a:spcBef>
                          <a:spcPts val="0"/>
                        </a:spcBef>
                        <a:spcAft>
                          <a:spcPts val="0"/>
                        </a:spcAft>
                        <a:buClr>
                          <a:srgbClr val="58595B"/>
                        </a:buClr>
                        <a:buSzPts val="1800"/>
                        <a:buFont typeface="Arial"/>
                        <a:buNone/>
                      </a:pPr>
                      <a:endParaRPr u="none" strike="noStrike" cap="none"/>
                    </a:p>
                  </a:txBody>
                  <a:tcPr marL="91450" marR="91450" marT="45725" marB="45725"/>
                </a:tc>
              </a:tr>
              <a:tr h="352675">
                <a:tc>
                  <a:txBody>
                    <a:bodyPr/>
                    <a:lstStyle/>
                    <a:p>
                      <a:pPr marL="0" marR="0" lvl="0" indent="0" algn="ctr" rtl="0">
                        <a:spcBef>
                          <a:spcPts val="0"/>
                        </a:spcBef>
                        <a:spcAft>
                          <a:spcPts val="0"/>
                        </a:spcAft>
                        <a:buNone/>
                      </a:pPr>
                      <a:endParaRPr sz="1800" b="1" u="none" strike="noStrike" cap="none">
                        <a:solidFill>
                          <a:srgbClr val="58595B"/>
                        </a:solidFill>
                      </a:endParaRPr>
                    </a:p>
                  </a:txBody>
                  <a:tcPr marL="91450" marR="91450" marT="45725" marB="45725"/>
                </a:tc>
              </a:tr>
            </a:tbl>
          </a:graphicData>
        </a:graphic>
      </p:graphicFrame>
      <p:pic>
        <p:nvPicPr>
          <p:cNvPr id="543" name="Google Shape;543;p61"/>
          <p:cNvPicPr preferRelativeResize="0"/>
          <p:nvPr/>
        </p:nvPicPr>
        <p:blipFill rotWithShape="1">
          <a:blip r:embed="rId3">
            <a:alphaModFix/>
          </a:blip>
          <a:srcRect/>
          <a:stretch/>
        </p:blipFill>
        <p:spPr>
          <a:xfrm>
            <a:off x="3090030" y="4303631"/>
            <a:ext cx="946500" cy="867600"/>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544" name="Google Shape;544;p61"/>
          <p:cNvPicPr preferRelativeResize="0"/>
          <p:nvPr/>
        </p:nvPicPr>
        <p:blipFill>
          <a:blip r:embed="rId4">
            <a:alphaModFix/>
          </a:blip>
          <a:stretch>
            <a:fillRect/>
          </a:stretch>
        </p:blipFill>
        <p:spPr>
          <a:xfrm>
            <a:off x="4571994" y="1850244"/>
            <a:ext cx="4538781" cy="2923601"/>
          </a:xfrm>
          <a:prstGeom prst="rect">
            <a:avLst/>
          </a:prstGeom>
          <a:noFill/>
          <a:ln>
            <a:noFill/>
          </a:ln>
        </p:spPr>
      </p:pic>
      <p:pic>
        <p:nvPicPr>
          <p:cNvPr id="545" name="Google Shape;545;p61"/>
          <p:cNvPicPr preferRelativeResize="0"/>
          <p:nvPr/>
        </p:nvPicPr>
        <p:blipFill>
          <a:blip r:embed="rId5">
            <a:alphaModFix/>
          </a:blip>
          <a:stretch>
            <a:fillRect/>
          </a:stretch>
        </p:blipFill>
        <p:spPr>
          <a:xfrm>
            <a:off x="4571994" y="1180744"/>
            <a:ext cx="4162425" cy="4953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62"/>
          <p:cNvSpPr txBox="1"/>
          <p:nvPr/>
        </p:nvSpPr>
        <p:spPr>
          <a:xfrm>
            <a:off x="539990" y="629742"/>
            <a:ext cx="8064000" cy="2352600"/>
          </a:xfrm>
          <a:prstGeom prst="rect">
            <a:avLst/>
          </a:prstGeom>
          <a:solidFill>
            <a:srgbClr val="FFFFFF"/>
          </a:solidFill>
          <a:ln>
            <a:noFill/>
          </a:ln>
        </p:spPr>
        <p:txBody>
          <a:bodyPr spcFirstLastPara="1" wrap="square" lIns="64300" tIns="64300" rIns="64300" bIns="64300" anchor="t" anchorCtr="0">
            <a:noAutofit/>
          </a:bodyPr>
          <a:lstStyle/>
          <a:p>
            <a:pPr marL="114300" marR="0" lvl="0" indent="0" algn="l" rtl="0">
              <a:spcBef>
                <a:spcPts val="0"/>
              </a:spcBef>
              <a:spcAft>
                <a:spcPts val="0"/>
              </a:spcAft>
              <a:buClr>
                <a:schemeClr val="dk1"/>
              </a:buClr>
              <a:buSzPts val="1800"/>
              <a:buFont typeface="Arial"/>
              <a:buNone/>
            </a:pPr>
            <a:r>
              <a:rPr lang="en-US" sz="2000">
                <a:solidFill>
                  <a:schemeClr val="dk1"/>
                </a:solidFill>
                <a:latin typeface="Calibri"/>
                <a:ea typeface="Calibri"/>
                <a:cs typeface="Calibri"/>
                <a:sym typeface="Calibri"/>
              </a:rPr>
              <a:t>A FAIR-led data approach from publishers can help researchers in the Earth and environmental sciences to capitalise on new expectations around data sharing.</a:t>
            </a:r>
            <a:endParaRPr sz="2000">
              <a:solidFill>
                <a:schemeClr val="dk1"/>
              </a:solidFill>
              <a:latin typeface="Calibri"/>
              <a:ea typeface="Calibri"/>
              <a:cs typeface="Calibri"/>
              <a:sym typeface="Calibri"/>
            </a:endParaRPr>
          </a:p>
          <a:p>
            <a:pPr marL="114300" marR="0" lvl="0" indent="0" algn="l" rtl="0">
              <a:spcBef>
                <a:spcPts val="0"/>
              </a:spcBef>
              <a:spcAft>
                <a:spcPts val="0"/>
              </a:spcAft>
              <a:buClr>
                <a:schemeClr val="dk1"/>
              </a:buClr>
              <a:buSzPts val="1800"/>
              <a:buFont typeface="Arial"/>
              <a:buNone/>
            </a:pPr>
            <a:endParaRPr sz="2000">
              <a:solidFill>
                <a:schemeClr val="dk1"/>
              </a:solidFill>
              <a:latin typeface="Calibri"/>
              <a:ea typeface="Calibri"/>
              <a:cs typeface="Calibri"/>
              <a:sym typeface="Calibri"/>
            </a:endParaRPr>
          </a:p>
          <a:p>
            <a:pPr marL="114300" marR="0" lvl="0" indent="0" algn="l" rtl="0">
              <a:spcBef>
                <a:spcPts val="0"/>
              </a:spcBef>
              <a:spcAft>
                <a:spcPts val="0"/>
              </a:spcAft>
              <a:buClr>
                <a:schemeClr val="dk1"/>
              </a:buClr>
              <a:buSzPts val="1800"/>
              <a:buFont typeface="Arial"/>
              <a:buNone/>
            </a:pPr>
            <a:r>
              <a:rPr lang="en-US" sz="2000">
                <a:solidFill>
                  <a:schemeClr val="dk1"/>
                </a:solidFill>
                <a:latin typeface="Calibri"/>
                <a:ea typeface="Calibri"/>
                <a:cs typeface="Calibri"/>
                <a:sym typeface="Calibri"/>
              </a:rPr>
              <a:t>Reframing data as a first class research output, equal in stature to research articles, presents researchers with opportunities in generating credit, driving further research and addressing wider social and economic challenges.</a:t>
            </a:r>
            <a:endParaRPr sz="2000">
              <a:solidFill>
                <a:schemeClr val="dk1"/>
              </a:solidFill>
              <a:latin typeface="Calibri"/>
              <a:ea typeface="Calibri"/>
              <a:cs typeface="Calibri"/>
              <a:sym typeface="Calibri"/>
            </a:endParaRPr>
          </a:p>
          <a:p>
            <a:pPr marL="114300" marR="0" lvl="0" indent="0" algn="l" rtl="0">
              <a:spcBef>
                <a:spcPts val="0"/>
              </a:spcBef>
              <a:spcAft>
                <a:spcPts val="0"/>
              </a:spcAft>
              <a:buClr>
                <a:schemeClr val="dk1"/>
              </a:buClr>
              <a:buSzPts val="1800"/>
              <a:buFont typeface="Arial"/>
              <a:buNone/>
            </a:pPr>
            <a:endParaRPr sz="20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Arial"/>
              <a:buNone/>
            </a:pPr>
            <a:endParaRPr sz="2000">
              <a:solidFill>
                <a:schemeClr val="dk1"/>
              </a:solidFill>
              <a:latin typeface="Calibri"/>
              <a:ea typeface="Calibri"/>
              <a:cs typeface="Calibri"/>
              <a:sym typeface="Calibri"/>
            </a:endParaRPr>
          </a:p>
        </p:txBody>
      </p:sp>
      <p:sp>
        <p:nvSpPr>
          <p:cNvPr id="552" name="Google Shape;552;p62"/>
          <p:cNvSpPr txBox="1"/>
          <p:nvPr/>
        </p:nvSpPr>
        <p:spPr>
          <a:xfrm>
            <a:off x="757950" y="3527675"/>
            <a:ext cx="7628100" cy="124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References</a:t>
            </a:r>
            <a:endParaRPr sz="10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n-US" sz="1000" u="sng">
                <a:solidFill>
                  <a:schemeClr val="hlink"/>
                </a:solidFill>
                <a:latin typeface="Calibri"/>
                <a:ea typeface="Calibri"/>
                <a:cs typeface="Calibri"/>
                <a:sym typeface="Calibri"/>
                <a:hlinkClick r:id="rId3"/>
              </a:rPr>
              <a:t>https://doi.org/</a:t>
            </a:r>
            <a:r>
              <a:rPr lang="en-US" sz="1000" u="sng">
                <a:solidFill>
                  <a:schemeClr val="hlink"/>
                </a:solidFill>
                <a:highlight>
                  <a:srgbClr val="FFFFFF"/>
                </a:highlight>
                <a:latin typeface="Calibri"/>
                <a:ea typeface="Calibri"/>
                <a:cs typeface="Calibri"/>
                <a:sym typeface="Calibri"/>
                <a:hlinkClick r:id="rId3"/>
              </a:rPr>
              <a:t>10.2777/02999</a:t>
            </a:r>
            <a:endParaRPr sz="10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n-US" sz="1000" u="sng">
                <a:solidFill>
                  <a:schemeClr val="hlink"/>
                </a:solidFill>
                <a:latin typeface="Calibri"/>
                <a:ea typeface="Calibri"/>
                <a:cs typeface="Calibri"/>
                <a:sym typeface="Calibri"/>
                <a:hlinkClick r:id="rId4"/>
              </a:rPr>
              <a:t>https://doi.org/10.1038/533452a</a:t>
            </a:r>
            <a:endParaRPr sz="1000">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n-US" sz="1000">
                <a:solidFill>
                  <a:srgbClr val="202020"/>
                </a:solidFill>
                <a:highlight>
                  <a:srgbClr val="FFFFFF"/>
                </a:highlight>
                <a:latin typeface="Calibri"/>
                <a:ea typeface="Calibri"/>
                <a:cs typeface="Calibri"/>
                <a:sym typeface="Calibri"/>
              </a:rPr>
              <a:t>Colavizza G, Hrynaszkiewicz I, Staden I, Whitaker K, McGillivray B (2020) The citation advantage of linking publications to research data. PLoS ONE 15(4): e0230416. </a:t>
            </a:r>
            <a:r>
              <a:rPr lang="en-US" sz="1000" u="sng">
                <a:solidFill>
                  <a:schemeClr val="hlink"/>
                </a:solidFill>
                <a:highlight>
                  <a:srgbClr val="FFFFFF"/>
                </a:highlight>
                <a:latin typeface="Calibri"/>
                <a:ea typeface="Calibri"/>
                <a:cs typeface="Calibri"/>
                <a:sym typeface="Calibri"/>
                <a:hlinkClick r:id="rId5"/>
              </a:rPr>
              <a:t>https://doi.org/10.1371/journal.pone.0230416</a:t>
            </a:r>
            <a:endParaRPr sz="1000">
              <a:solidFill>
                <a:srgbClr val="202020"/>
              </a:solidFill>
              <a:highlight>
                <a:srgbClr val="FFFFFF"/>
              </a:highlight>
              <a:latin typeface="Calibri"/>
              <a:ea typeface="Calibri"/>
              <a:cs typeface="Calibri"/>
              <a:sym typeface="Calibri"/>
            </a:endParaRPr>
          </a:p>
          <a:p>
            <a:pPr marL="457200" lvl="0" indent="-292100" algn="l" rtl="0">
              <a:spcBef>
                <a:spcPts val="0"/>
              </a:spcBef>
              <a:spcAft>
                <a:spcPts val="0"/>
              </a:spcAft>
              <a:buClr>
                <a:srgbClr val="202020"/>
              </a:buClr>
              <a:buSzPts val="1000"/>
              <a:buFont typeface="Calibri"/>
              <a:buAutoNum type="arabicPeriod"/>
            </a:pPr>
            <a:r>
              <a:rPr lang="en-US" sz="1000">
                <a:solidFill>
                  <a:srgbClr val="202020"/>
                </a:solidFill>
                <a:highlight>
                  <a:srgbClr val="FFFFFF"/>
                </a:highlight>
                <a:latin typeface="Calibri"/>
                <a:ea typeface="Calibri"/>
                <a:cs typeface="Calibri"/>
                <a:sym typeface="Calibri"/>
              </a:rPr>
              <a:t>Lucraft, Mithu; Baynes, Grace; Allin, Katie; Hrynaszkiewicz, Iain; Khodiyar, Varsha (2019): Five Essential Factors for Data Sharing. figshare. Journal contribution. </a:t>
            </a:r>
            <a:r>
              <a:rPr lang="en-US" sz="1000" u="sng">
                <a:solidFill>
                  <a:schemeClr val="hlink"/>
                </a:solidFill>
                <a:highlight>
                  <a:srgbClr val="FFFFFF"/>
                </a:highlight>
                <a:latin typeface="Calibri"/>
                <a:ea typeface="Calibri"/>
                <a:cs typeface="Calibri"/>
                <a:sym typeface="Calibri"/>
                <a:hlinkClick r:id="rId6"/>
              </a:rPr>
              <a:t>https://doi.org/10.6084/m9.figshare.7807949.v2</a:t>
            </a:r>
            <a:endParaRPr sz="1000">
              <a:solidFill>
                <a:srgbClr val="202020"/>
              </a:solidFill>
              <a:highlight>
                <a:srgbClr val="FFFFFF"/>
              </a:highlight>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n-US" sz="1000">
                <a:solidFill>
                  <a:srgbClr val="202020"/>
                </a:solidFill>
                <a:highlight>
                  <a:srgbClr val="FFFFFF"/>
                </a:highlight>
                <a:latin typeface="Calibri"/>
                <a:ea typeface="Calibri"/>
                <a:cs typeface="Calibri"/>
                <a:sym typeface="Calibri"/>
              </a:rPr>
              <a:t>Cousijn, H., Kenall, A., Ganley, E. et al. A data citation roadmap for scientific publishers. Sci Data 5, 180259 (2018). </a:t>
            </a:r>
            <a:r>
              <a:rPr lang="en-US" sz="1000" u="sng">
                <a:solidFill>
                  <a:schemeClr val="hlink"/>
                </a:solidFill>
                <a:highlight>
                  <a:srgbClr val="FFFFFF"/>
                </a:highlight>
                <a:latin typeface="Calibri"/>
                <a:ea typeface="Calibri"/>
                <a:cs typeface="Calibri"/>
                <a:sym typeface="Calibri"/>
                <a:hlinkClick r:id="rId7"/>
              </a:rPr>
              <a:t>https://doi.org/10.1038/sdata.2018.259</a:t>
            </a:r>
            <a:r>
              <a:rPr lang="en-US" sz="1000">
                <a:solidFill>
                  <a:srgbClr val="202020"/>
                </a:solidFill>
                <a:highlight>
                  <a:srgbClr val="FFFFFF"/>
                </a:highlight>
                <a:latin typeface="Calibri"/>
                <a:ea typeface="Calibri"/>
                <a:cs typeface="Calibri"/>
                <a:sym typeface="Calibri"/>
              </a:rPr>
              <a:t> </a:t>
            </a:r>
            <a:endParaRPr sz="1000">
              <a:solidFill>
                <a:srgbClr val="202020"/>
              </a:solidFill>
              <a:highlight>
                <a:srgbClr val="FFFFFF"/>
              </a:highlight>
              <a:latin typeface="Calibri"/>
              <a:ea typeface="Calibri"/>
              <a:cs typeface="Calibri"/>
              <a:sym typeface="Calibri"/>
            </a:endParaRPr>
          </a:p>
          <a:p>
            <a:pPr marL="457200" lvl="0" indent="-292100" algn="l" rtl="0">
              <a:spcBef>
                <a:spcPts val="0"/>
              </a:spcBef>
              <a:spcAft>
                <a:spcPts val="0"/>
              </a:spcAft>
              <a:buSzPts val="1000"/>
              <a:buFont typeface="Calibri"/>
              <a:buAutoNum type="arabicPeriod"/>
            </a:pPr>
            <a:r>
              <a:rPr lang="en-US" sz="1000" u="sng">
                <a:solidFill>
                  <a:schemeClr val="hlink"/>
                </a:solidFill>
                <a:latin typeface="Calibri"/>
                <a:ea typeface="Calibri"/>
                <a:cs typeface="Calibri"/>
                <a:sym typeface="Calibri"/>
                <a:hlinkClick r:id="rId8"/>
              </a:rPr>
              <a:t>https://copdess.org/enabling-fair-data-project/commitment-statement-in-the-earth-space-and-environmental-sciences/</a:t>
            </a:r>
            <a:endParaRPr sz="1000">
              <a:latin typeface="Calibri"/>
              <a:ea typeface="Calibri"/>
              <a:cs typeface="Calibri"/>
              <a:sym typeface="Calibri"/>
            </a:endParaRPr>
          </a:p>
          <a:p>
            <a:pPr marL="457200" lvl="0" indent="0" algn="l" rtl="0">
              <a:spcBef>
                <a:spcPts val="0"/>
              </a:spcBef>
              <a:spcAft>
                <a:spcPts val="0"/>
              </a:spcAft>
              <a:buNone/>
            </a:pPr>
            <a:endParaRPr sz="1000">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274"/>
        <p:cNvGrpSpPr/>
        <p:nvPr/>
      </p:nvGrpSpPr>
      <p:grpSpPr>
        <a:xfrm>
          <a:off x="0" y="0"/>
          <a:ext cx="0" cy="0"/>
          <a:chOff x="0" y="0"/>
          <a:chExt cx="0" cy="0"/>
        </a:xfrm>
      </p:grpSpPr>
      <p:sp>
        <p:nvSpPr>
          <p:cNvPr id="275" name="Google Shape;275;p36"/>
          <p:cNvSpPr txBox="1"/>
          <p:nvPr/>
        </p:nvSpPr>
        <p:spPr>
          <a:xfrm>
            <a:off x="671550" y="1243225"/>
            <a:ext cx="6942900" cy="37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We are working to support FAIR data sharing across Springer Nature</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3"/>
          <p:cNvSpPr txBox="1">
            <a:spLocks noGrp="1"/>
          </p:cNvSpPr>
          <p:nvPr>
            <p:ph type="title"/>
          </p:nvPr>
        </p:nvSpPr>
        <p:spPr>
          <a:xfrm>
            <a:off x="762001" y="469636"/>
            <a:ext cx="7605300" cy="308700"/>
          </a:xfrm>
          <a:prstGeom prst="rect">
            <a:avLst/>
          </a:prstGeom>
          <a:noFill/>
          <a:ln>
            <a:noFill/>
          </a:ln>
        </p:spPr>
        <p:txBody>
          <a:bodyPr spcFirstLastPara="1" wrap="square" lIns="0" tIns="0" rIns="0" bIns="0" anchor="t" anchorCtr="0">
            <a:noAutofit/>
          </a:bodyPr>
          <a:lstStyle/>
          <a:p>
            <a:pPr marL="0" lvl="0" indent="0" algn="l" rtl="0">
              <a:lnSpc>
                <a:spcPct val="85000"/>
              </a:lnSpc>
              <a:spcBef>
                <a:spcPts val="0"/>
              </a:spcBef>
              <a:spcAft>
                <a:spcPts val="0"/>
              </a:spcAft>
              <a:buClr>
                <a:schemeClr val="lt1"/>
              </a:buClr>
              <a:buSzPts val="3200"/>
              <a:buFont typeface="Calibri"/>
              <a:buNone/>
            </a:pPr>
            <a:r>
              <a:rPr lang="en-US"/>
              <a:t>Thank you</a:t>
            </a:r>
            <a:endParaRPr/>
          </a:p>
        </p:txBody>
      </p:sp>
      <p:sp>
        <p:nvSpPr>
          <p:cNvPr id="558" name="Google Shape;558;p63"/>
          <p:cNvSpPr/>
          <p:nvPr/>
        </p:nvSpPr>
        <p:spPr>
          <a:xfrm>
            <a:off x="9357762" y="2"/>
            <a:ext cx="2177700" cy="1793700"/>
          </a:xfrm>
          <a:prstGeom prst="rect">
            <a:avLst/>
          </a:prstGeom>
          <a:solidFill>
            <a:srgbClr val="F2F2F2"/>
          </a:solidFill>
          <a:ln>
            <a:noFill/>
          </a:ln>
        </p:spPr>
        <p:txBody>
          <a:bodyPr spcFirstLastPara="1" wrap="square" lIns="76500" tIns="76500" rIns="76500" bIns="76500" anchor="t" anchorCtr="0">
            <a:noAutofit/>
          </a:bodyPr>
          <a:lstStyle/>
          <a:p>
            <a:pPr marL="0" marR="0" lvl="0" indent="0" algn="l" rtl="0">
              <a:spcBef>
                <a:spcPts val="0"/>
              </a:spcBef>
              <a:spcAft>
                <a:spcPts val="0"/>
              </a:spcAft>
              <a:buNone/>
            </a:pPr>
            <a:r>
              <a:rPr lang="en-US" sz="900" b="1">
                <a:solidFill>
                  <a:schemeClr val="accent6"/>
                </a:solidFill>
                <a:latin typeface="Calibri"/>
                <a:ea typeface="Calibri"/>
                <a:cs typeface="Calibri"/>
                <a:sym typeface="Calibri"/>
              </a:rPr>
              <a:t>Thank you page</a:t>
            </a:r>
            <a:endParaRPr sz="1300"/>
          </a:p>
          <a:p>
            <a:pPr marL="0" marR="0" lvl="0" indent="0" algn="l" rtl="0">
              <a:spcBef>
                <a:spcPts val="0"/>
              </a:spcBef>
              <a:spcAft>
                <a:spcPts val="0"/>
              </a:spcAft>
              <a:buNone/>
            </a:pPr>
            <a:r>
              <a:rPr lang="en-US" sz="900">
                <a:solidFill>
                  <a:schemeClr val="accent6"/>
                </a:solidFill>
                <a:latin typeface="Calibri"/>
                <a:ea typeface="Calibri"/>
                <a:cs typeface="Calibri"/>
                <a:sym typeface="Calibri"/>
              </a:rPr>
              <a:t>Make sure you have the thank you page associated with the cover image you have chosen and move this slide to the end of your presentation</a:t>
            </a:r>
            <a:endParaRPr sz="1300"/>
          </a:p>
          <a:p>
            <a:pPr marL="0" marR="0" lvl="0" indent="0" algn="l" rtl="0">
              <a:spcBef>
                <a:spcPts val="0"/>
              </a:spcBef>
              <a:spcAft>
                <a:spcPts val="0"/>
              </a:spcAft>
              <a:buNone/>
            </a:pPr>
            <a:endParaRPr sz="900" b="1">
              <a:solidFill>
                <a:schemeClr val="accent6"/>
              </a:solidFill>
              <a:latin typeface="Calibri"/>
              <a:ea typeface="Calibri"/>
              <a:cs typeface="Calibri"/>
              <a:sym typeface="Calibri"/>
            </a:endParaRPr>
          </a:p>
          <a:p>
            <a:pPr marL="0" marR="0" lvl="0" indent="0" algn="l" rtl="0">
              <a:spcBef>
                <a:spcPts val="0"/>
              </a:spcBef>
              <a:spcAft>
                <a:spcPts val="0"/>
              </a:spcAft>
              <a:buNone/>
            </a:pPr>
            <a:r>
              <a:rPr lang="en-US" sz="900" b="1">
                <a:solidFill>
                  <a:schemeClr val="accent6"/>
                </a:solidFill>
                <a:latin typeface="Calibri"/>
                <a:ea typeface="Calibri"/>
                <a:cs typeface="Calibri"/>
                <a:sym typeface="Calibri"/>
              </a:rPr>
              <a:t>Updating the footer</a:t>
            </a:r>
            <a:endParaRPr sz="1300"/>
          </a:p>
          <a:p>
            <a:pPr marL="0" marR="0" lvl="0" indent="0" algn="l" rtl="0">
              <a:spcBef>
                <a:spcPts val="0"/>
              </a:spcBef>
              <a:spcAft>
                <a:spcPts val="0"/>
              </a:spcAft>
              <a:buNone/>
            </a:pPr>
            <a:r>
              <a:rPr lang="en-US" sz="900" b="0">
                <a:solidFill>
                  <a:schemeClr val="accent6"/>
                </a:solidFill>
                <a:latin typeface="Calibri"/>
                <a:ea typeface="Calibri"/>
                <a:cs typeface="Calibri"/>
                <a:sym typeface="Calibri"/>
              </a:rPr>
              <a:t>To update the footer:</a:t>
            </a:r>
            <a:endParaRPr sz="1300"/>
          </a:p>
          <a:p>
            <a:pPr marL="165100" marR="0" lvl="0" indent="-158750" algn="l" rtl="0">
              <a:spcBef>
                <a:spcPts val="0"/>
              </a:spcBef>
              <a:spcAft>
                <a:spcPts val="0"/>
              </a:spcAft>
              <a:buClr>
                <a:schemeClr val="accent6"/>
              </a:buClr>
              <a:buSzPts val="900"/>
              <a:buFont typeface="Arial"/>
              <a:buChar char="•"/>
            </a:pPr>
            <a:r>
              <a:rPr lang="en-US" sz="900" b="0">
                <a:solidFill>
                  <a:schemeClr val="accent6"/>
                </a:solidFill>
                <a:latin typeface="Calibri"/>
                <a:ea typeface="Calibri"/>
                <a:cs typeface="Calibri"/>
                <a:sym typeface="Calibri"/>
              </a:rPr>
              <a:t>Go the slide master via View</a:t>
            </a:r>
            <a:endParaRPr sz="1300"/>
          </a:p>
          <a:p>
            <a:pPr marL="165100" marR="0" lvl="0" indent="-158750" algn="l" rtl="0">
              <a:spcBef>
                <a:spcPts val="0"/>
              </a:spcBef>
              <a:spcAft>
                <a:spcPts val="0"/>
              </a:spcAft>
              <a:buClr>
                <a:schemeClr val="accent6"/>
              </a:buClr>
              <a:buSzPts val="900"/>
              <a:buFont typeface="Arial"/>
              <a:buChar char="•"/>
            </a:pPr>
            <a:r>
              <a:rPr lang="en-US" sz="900">
                <a:solidFill>
                  <a:schemeClr val="accent6"/>
                </a:solidFill>
                <a:latin typeface="Calibri"/>
                <a:ea typeface="Calibri"/>
                <a:cs typeface="Calibri"/>
                <a:sym typeface="Calibri"/>
              </a:rPr>
              <a:t>Scroll to the first page</a:t>
            </a:r>
            <a:endParaRPr sz="1300"/>
          </a:p>
          <a:p>
            <a:pPr marL="165100" marR="0" lvl="0" indent="-158750" algn="l" rtl="0">
              <a:spcBef>
                <a:spcPts val="0"/>
              </a:spcBef>
              <a:spcAft>
                <a:spcPts val="0"/>
              </a:spcAft>
              <a:buClr>
                <a:schemeClr val="accent6"/>
              </a:buClr>
              <a:buSzPts val="900"/>
              <a:buFont typeface="Arial"/>
              <a:buChar char="•"/>
            </a:pPr>
            <a:r>
              <a:rPr lang="en-US" sz="900" b="0">
                <a:solidFill>
                  <a:schemeClr val="accent6"/>
                </a:solidFill>
                <a:latin typeface="Calibri"/>
                <a:ea typeface="Calibri"/>
                <a:cs typeface="Calibri"/>
                <a:sym typeface="Calibri"/>
              </a:rPr>
              <a:t>Change text in the footer</a:t>
            </a:r>
            <a:endParaRPr sz="1300"/>
          </a:p>
          <a:p>
            <a:pPr marL="165100" marR="0" lvl="0" indent="-158750" algn="l" rtl="0">
              <a:spcBef>
                <a:spcPts val="0"/>
              </a:spcBef>
              <a:spcAft>
                <a:spcPts val="0"/>
              </a:spcAft>
              <a:buClr>
                <a:schemeClr val="accent6"/>
              </a:buClr>
              <a:buSzPts val="900"/>
              <a:buFont typeface="Arial"/>
              <a:buChar char="•"/>
            </a:pPr>
            <a:r>
              <a:rPr lang="en-US" sz="900">
                <a:solidFill>
                  <a:schemeClr val="accent6"/>
                </a:solidFill>
                <a:latin typeface="Calibri"/>
                <a:ea typeface="Calibri"/>
                <a:cs typeface="Calibri"/>
                <a:sym typeface="Calibri"/>
              </a:rPr>
              <a:t>Close slide master</a:t>
            </a:r>
            <a:r>
              <a:rPr lang="en-US" sz="900" b="0">
                <a:solidFill>
                  <a:schemeClr val="accent6"/>
                </a:solidFill>
                <a:latin typeface="Calibri"/>
                <a:ea typeface="Calibri"/>
                <a:cs typeface="Calibri"/>
                <a:sym typeface="Calibri"/>
              </a:rPr>
              <a:t> </a:t>
            </a:r>
            <a:endParaRPr sz="1300"/>
          </a:p>
          <a:p>
            <a:pPr marL="165100" marR="0" lvl="0" indent="-101600" algn="l" rtl="0">
              <a:spcBef>
                <a:spcPts val="0"/>
              </a:spcBef>
              <a:spcAft>
                <a:spcPts val="0"/>
              </a:spcAft>
              <a:buClr>
                <a:schemeClr val="dk1"/>
              </a:buClr>
              <a:buSzPts val="900"/>
              <a:buFont typeface="Arial"/>
              <a:buNone/>
            </a:pPr>
            <a:endParaRPr sz="900">
              <a:solidFill>
                <a:schemeClr val="accent6"/>
              </a:solidFill>
              <a:latin typeface="Calibri"/>
              <a:ea typeface="Calibri"/>
              <a:cs typeface="Calibri"/>
              <a:sym typeface="Calibri"/>
            </a:endParaRPr>
          </a:p>
          <a:p>
            <a:pPr marL="165100" marR="0" lvl="0" indent="-101600" algn="l" rtl="0">
              <a:spcBef>
                <a:spcPts val="0"/>
              </a:spcBef>
              <a:spcAft>
                <a:spcPts val="0"/>
              </a:spcAft>
              <a:buClr>
                <a:schemeClr val="dk1"/>
              </a:buClr>
              <a:buSzPts val="900"/>
              <a:buFont typeface="Arial"/>
              <a:buNone/>
            </a:pPr>
            <a:endParaRPr sz="900" b="0">
              <a:solidFill>
                <a:schemeClr val="accent6"/>
              </a:solidFill>
              <a:latin typeface="Calibri"/>
              <a:ea typeface="Calibri"/>
              <a:cs typeface="Calibri"/>
              <a:sym typeface="Calibri"/>
            </a:endParaRPr>
          </a:p>
        </p:txBody>
      </p:sp>
      <p:sp>
        <p:nvSpPr>
          <p:cNvPr id="559" name="Google Shape;559;p63"/>
          <p:cNvSpPr txBox="1">
            <a:spLocks noGrp="1"/>
          </p:cNvSpPr>
          <p:nvPr>
            <p:ph type="body" idx="1"/>
          </p:nvPr>
        </p:nvSpPr>
        <p:spPr>
          <a:xfrm>
            <a:off x="762000" y="720604"/>
            <a:ext cx="4161600" cy="3309000"/>
          </a:xfrm>
          <a:prstGeom prst="rect">
            <a:avLst/>
          </a:prstGeom>
          <a:noFill/>
          <a:ln>
            <a:noFill/>
          </a:ln>
        </p:spPr>
        <p:txBody>
          <a:bodyPr spcFirstLastPara="1" wrap="square" lIns="0" tIns="0" rIns="0" bIns="0" anchor="t" anchorCtr="0">
            <a:noAutofit/>
          </a:bodyPr>
          <a:lstStyle/>
          <a:p>
            <a:pPr marL="0" lvl="1" indent="0" algn="l" rtl="0">
              <a:spcBef>
                <a:spcPts val="1600"/>
              </a:spcBef>
              <a:spcAft>
                <a:spcPts val="0"/>
              </a:spcAft>
              <a:buSzPts val="1600"/>
              <a:buNone/>
            </a:pPr>
            <a:r>
              <a:rPr lang="en-US" sz="1400" b="1" dirty="0" smtClean="0">
                <a:solidFill>
                  <a:schemeClr val="bg1"/>
                </a:solidFill>
              </a:rPr>
              <a:t>Scientific </a:t>
            </a:r>
            <a:r>
              <a:rPr lang="en-US" sz="1400" b="1" dirty="0">
                <a:solidFill>
                  <a:schemeClr val="bg1"/>
                </a:solidFill>
              </a:rPr>
              <a:t>Data: </a:t>
            </a:r>
            <a:r>
              <a:rPr lang="en-US" sz="1400" b="1" u="sng" dirty="0">
                <a:solidFill>
                  <a:schemeClr val="bg1"/>
                </a:solidFill>
              </a:rPr>
              <a:t>http://www.nature.com/sdata</a:t>
            </a:r>
            <a:r>
              <a:rPr lang="en-US" sz="1400" b="1" u="sng" dirty="0" smtClean="0">
                <a:solidFill>
                  <a:schemeClr val="bg1"/>
                </a:solidFill>
              </a:rPr>
              <a:t>/</a:t>
            </a:r>
            <a:r>
              <a:rPr lang="en-US" sz="1400" b="1" dirty="0" smtClean="0">
                <a:solidFill>
                  <a:schemeClr val="bg1"/>
                </a:solidFill>
              </a:rPr>
              <a:t> </a:t>
            </a:r>
            <a:endParaRPr sz="1400" b="1" dirty="0">
              <a:solidFill>
                <a:schemeClr val="bg1"/>
              </a:solidFill>
            </a:endParaRPr>
          </a:p>
          <a:p>
            <a:pPr marL="0" lvl="1" indent="0" algn="l" rtl="0">
              <a:spcBef>
                <a:spcPts val="1600"/>
              </a:spcBef>
              <a:spcAft>
                <a:spcPts val="0"/>
              </a:spcAft>
              <a:buSzPts val="1600"/>
              <a:buNone/>
            </a:pPr>
            <a:r>
              <a:rPr lang="en-US" sz="1400" b="1" dirty="0">
                <a:solidFill>
                  <a:schemeClr val="bg1"/>
                </a:solidFill>
              </a:rPr>
              <a:t>Research Data Support: </a:t>
            </a:r>
            <a:r>
              <a:rPr lang="en-US" sz="1400" b="1" u="sng" dirty="0">
                <a:solidFill>
                  <a:schemeClr val="bg1"/>
                </a:solidFill>
              </a:rPr>
              <a:t>https://www.springernature.com/gp/authors/research-data/research-data-support</a:t>
            </a:r>
            <a:endParaRPr sz="1400" b="1" dirty="0">
              <a:solidFill>
                <a:schemeClr val="bg1"/>
              </a:solidFill>
            </a:endParaRPr>
          </a:p>
          <a:p>
            <a:pPr marL="0" lvl="1" indent="0" algn="l" rtl="0">
              <a:spcBef>
                <a:spcPts val="1600"/>
              </a:spcBef>
              <a:spcAft>
                <a:spcPts val="0"/>
              </a:spcAft>
              <a:buSzPts val="1600"/>
              <a:buNone/>
            </a:pPr>
            <a:r>
              <a:rPr lang="en-US" sz="1400" b="1" dirty="0">
                <a:solidFill>
                  <a:schemeClr val="bg1"/>
                </a:solidFill>
              </a:rPr>
              <a:t>Recommended repositories: </a:t>
            </a:r>
            <a:r>
              <a:rPr lang="en-US" sz="1400" b="1" u="sng" dirty="0">
                <a:solidFill>
                  <a:schemeClr val="bg1"/>
                </a:solidFill>
              </a:rPr>
              <a:t>http://www.springernature.com/gp/group/data-policy/repositories</a:t>
            </a:r>
            <a:r>
              <a:rPr lang="en-US" sz="1400" b="1" dirty="0">
                <a:solidFill>
                  <a:schemeClr val="bg1"/>
                </a:solidFill>
              </a:rPr>
              <a:t>  </a:t>
            </a:r>
            <a:endParaRPr sz="1400" b="1" dirty="0">
              <a:solidFill>
                <a:schemeClr val="bg1"/>
              </a:solidFill>
            </a:endParaRPr>
          </a:p>
          <a:p>
            <a:pPr marL="0" lvl="1" indent="0" algn="l" rtl="0">
              <a:spcBef>
                <a:spcPts val="1600"/>
              </a:spcBef>
              <a:spcAft>
                <a:spcPts val="0"/>
              </a:spcAft>
              <a:buSzPts val="1600"/>
              <a:buNone/>
            </a:pPr>
            <a:endParaRPr sz="1400" dirty="0">
              <a:solidFill>
                <a:srgbClr val="FFFFFF"/>
              </a:solidFill>
            </a:endParaRPr>
          </a:p>
          <a:p>
            <a:pPr marL="0" lvl="0" indent="0" algn="l" rtl="0">
              <a:spcBef>
                <a:spcPts val="0"/>
              </a:spcBef>
              <a:spcAft>
                <a:spcPts val="0"/>
              </a:spcAft>
              <a:buClr>
                <a:srgbClr val="000000"/>
              </a:buClr>
              <a:buSzPts val="2000"/>
              <a:buFont typeface="Arial"/>
              <a:buNone/>
            </a:pPr>
            <a:endParaRPr dirty="0"/>
          </a:p>
        </p:txBody>
      </p:sp>
      <p:sp>
        <p:nvSpPr>
          <p:cNvPr id="560" name="Google Shape;560;p63"/>
          <p:cNvSpPr txBox="1"/>
          <p:nvPr/>
        </p:nvSpPr>
        <p:spPr>
          <a:xfrm>
            <a:off x="684475" y="3186437"/>
            <a:ext cx="3000000" cy="30000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US" b="1" dirty="0">
                <a:solidFill>
                  <a:schemeClr val="lt1"/>
                </a:solidFill>
                <a:latin typeface="Calibri"/>
                <a:ea typeface="Calibri"/>
                <a:cs typeface="Calibri"/>
                <a:sym typeface="Calibri"/>
              </a:rPr>
              <a:t>Graham Smith</a:t>
            </a:r>
            <a:endParaRPr b="1" dirty="0">
              <a:solidFill>
                <a:schemeClr val="lt1"/>
              </a:solidFill>
              <a:latin typeface="Calibri"/>
              <a:ea typeface="Calibri"/>
              <a:cs typeface="Calibri"/>
              <a:sym typeface="Calibri"/>
            </a:endParaRPr>
          </a:p>
          <a:p>
            <a:pPr marL="0" lvl="0" indent="0" algn="l" rtl="0">
              <a:lnSpc>
                <a:spcPct val="105000"/>
              </a:lnSpc>
              <a:spcBef>
                <a:spcPts val="0"/>
              </a:spcBef>
              <a:spcAft>
                <a:spcPts val="0"/>
              </a:spcAft>
              <a:buNone/>
            </a:pPr>
            <a:r>
              <a:rPr lang="en-US" dirty="0">
                <a:solidFill>
                  <a:schemeClr val="lt1"/>
                </a:solidFill>
                <a:latin typeface="Calibri"/>
                <a:ea typeface="Calibri"/>
                <a:cs typeface="Calibri"/>
                <a:sym typeface="Calibri"/>
              </a:rPr>
              <a:t>graham.smith@springernature.com</a:t>
            </a:r>
            <a:endParaRPr dirty="0">
              <a:solidFill>
                <a:schemeClr val="lt1"/>
              </a:solidFill>
              <a:latin typeface="Calibri"/>
              <a:ea typeface="Calibri"/>
              <a:cs typeface="Calibri"/>
              <a:sym typeface="Calibri"/>
            </a:endParaRPr>
          </a:p>
          <a:p>
            <a:pPr marL="0" lvl="0" indent="0" algn="l" rtl="0">
              <a:lnSpc>
                <a:spcPct val="105000"/>
              </a:lnSpc>
              <a:spcBef>
                <a:spcPts val="0"/>
              </a:spcBef>
              <a:spcAft>
                <a:spcPts val="0"/>
              </a:spcAft>
              <a:buNone/>
            </a:pPr>
            <a:r>
              <a:rPr lang="en-US" b="1" dirty="0">
                <a:solidFill>
                  <a:schemeClr val="lt1"/>
                </a:solidFill>
                <a:latin typeface="Calibri"/>
                <a:ea typeface="Calibri"/>
                <a:cs typeface="Calibri"/>
                <a:sym typeface="Calibri"/>
              </a:rPr>
              <a:t>Andrew Hufton</a:t>
            </a:r>
            <a:endParaRPr b="1" dirty="0">
              <a:solidFill>
                <a:schemeClr val="lt1"/>
              </a:solidFill>
              <a:latin typeface="Calibri"/>
              <a:ea typeface="Calibri"/>
              <a:cs typeface="Calibri"/>
              <a:sym typeface="Calibri"/>
            </a:endParaRPr>
          </a:p>
          <a:p>
            <a:pPr marL="0" lvl="0" indent="0" algn="l" rtl="0">
              <a:lnSpc>
                <a:spcPct val="105000"/>
              </a:lnSpc>
              <a:spcBef>
                <a:spcPts val="0"/>
              </a:spcBef>
              <a:spcAft>
                <a:spcPts val="0"/>
              </a:spcAft>
              <a:buNone/>
            </a:pPr>
            <a:r>
              <a:rPr lang="en-US" dirty="0">
                <a:solidFill>
                  <a:schemeClr val="lt1"/>
                </a:solidFill>
                <a:latin typeface="Calibri"/>
                <a:ea typeface="Calibri"/>
                <a:cs typeface="Calibri"/>
                <a:sym typeface="Calibri"/>
              </a:rPr>
              <a:t>andrew.hufton@nature.com</a:t>
            </a:r>
            <a:endParaRPr sz="2000" dirty="0">
              <a:solidFill>
                <a:schemeClr val="lt1"/>
              </a:solidFill>
              <a:latin typeface="Calibri"/>
              <a:ea typeface="Calibri"/>
              <a:cs typeface="Calibri"/>
              <a:sym typeface="Calibri"/>
            </a:endParaRPr>
          </a:p>
        </p:txBody>
      </p:sp>
      <p:sp>
        <p:nvSpPr>
          <p:cNvPr id="2" name="Rectangle 1"/>
          <p:cNvSpPr/>
          <p:nvPr/>
        </p:nvSpPr>
        <p:spPr>
          <a:xfrm>
            <a:off x="6247150" y="3708932"/>
            <a:ext cx="2694969" cy="1384995"/>
          </a:xfrm>
          <a:prstGeom prst="rect">
            <a:avLst/>
          </a:prstGeom>
        </p:spPr>
        <p:txBody>
          <a:bodyPr wrap="none">
            <a:spAutoFit/>
          </a:bodyPr>
          <a:lstStyle/>
          <a:p>
            <a:r>
              <a:rPr lang="en-GB" sz="1200" dirty="0" smtClean="0">
                <a:solidFill>
                  <a:schemeClr val="accent5">
                    <a:lumMod val="75000"/>
                  </a:schemeClr>
                </a:solidFill>
                <a:latin typeface="Calibri" panose="020F0502020204030204" pitchFamily="34" charset="0"/>
              </a:rPr>
              <a:t>Graphic credits:</a:t>
            </a:r>
          </a:p>
          <a:p>
            <a:r>
              <a:rPr lang="en-GB" sz="1200" dirty="0" smtClean="0">
                <a:solidFill>
                  <a:schemeClr val="accent5">
                    <a:lumMod val="75000"/>
                  </a:schemeClr>
                </a:solidFill>
                <a:latin typeface="Calibri" panose="020F0502020204030204" pitchFamily="34" charset="0"/>
              </a:rPr>
              <a:t>Scientist </a:t>
            </a:r>
            <a:r>
              <a:rPr lang="en-GB" sz="1200" dirty="0">
                <a:solidFill>
                  <a:schemeClr val="accent5">
                    <a:lumMod val="75000"/>
                  </a:schemeClr>
                </a:solidFill>
                <a:latin typeface="Calibri" panose="020F0502020204030204" pitchFamily="34" charset="0"/>
              </a:rPr>
              <a:t>by </a:t>
            </a:r>
            <a:r>
              <a:rPr lang="en-GB" sz="1200" b="1" dirty="0" err="1">
                <a:solidFill>
                  <a:schemeClr val="accent5">
                    <a:lumMod val="75000"/>
                  </a:schemeClr>
                </a:solidFill>
                <a:latin typeface="Calibri" panose="020F0502020204030204" pitchFamily="34" charset="0"/>
              </a:rPr>
              <a:t>parkjisun</a:t>
            </a:r>
            <a:r>
              <a:rPr lang="en-GB" sz="1200" b="1" dirty="0">
                <a:solidFill>
                  <a:schemeClr val="accent5">
                    <a:lumMod val="75000"/>
                  </a:schemeClr>
                </a:solidFill>
                <a:latin typeface="Calibri" panose="020F0502020204030204" pitchFamily="34" charset="0"/>
              </a:rPr>
              <a:t> </a:t>
            </a:r>
            <a:endParaRPr lang="en-GB" sz="1200" b="1" dirty="0" smtClean="0">
              <a:solidFill>
                <a:schemeClr val="accent5">
                  <a:lumMod val="75000"/>
                </a:schemeClr>
              </a:solidFill>
              <a:latin typeface="Calibri" panose="020F0502020204030204" pitchFamily="34" charset="0"/>
            </a:endParaRPr>
          </a:p>
          <a:p>
            <a:r>
              <a:rPr lang="en-GB" sz="1200" dirty="0">
                <a:solidFill>
                  <a:schemeClr val="accent5">
                    <a:lumMod val="75000"/>
                  </a:schemeClr>
                </a:solidFill>
                <a:latin typeface="Calibri" panose="020F0502020204030204" pitchFamily="34" charset="0"/>
              </a:rPr>
              <a:t>experimental research</a:t>
            </a:r>
            <a:r>
              <a:rPr lang="en-GB" sz="1200" b="1" dirty="0">
                <a:solidFill>
                  <a:schemeClr val="accent5">
                    <a:lumMod val="75000"/>
                  </a:schemeClr>
                </a:solidFill>
                <a:latin typeface="Calibri" panose="020F0502020204030204" pitchFamily="34" charset="0"/>
              </a:rPr>
              <a:t> </a:t>
            </a:r>
            <a:r>
              <a:rPr lang="en-GB" sz="1200" dirty="0">
                <a:solidFill>
                  <a:schemeClr val="accent5">
                    <a:lumMod val="75000"/>
                  </a:schemeClr>
                </a:solidFill>
                <a:latin typeface="Calibri" panose="020F0502020204030204" pitchFamily="34" charset="0"/>
              </a:rPr>
              <a:t>by </a:t>
            </a:r>
            <a:r>
              <a:rPr lang="en-GB" sz="1200" b="1" dirty="0" err="1" smtClean="0">
                <a:solidFill>
                  <a:schemeClr val="accent5">
                    <a:lumMod val="75000"/>
                  </a:schemeClr>
                </a:solidFill>
                <a:latin typeface="Calibri" panose="020F0502020204030204" pitchFamily="34" charset="0"/>
              </a:rPr>
              <a:t>ProSymbols</a:t>
            </a:r>
            <a:r>
              <a:rPr lang="en-GB" sz="1200" b="1" dirty="0" smtClean="0">
                <a:solidFill>
                  <a:schemeClr val="accent5">
                    <a:lumMod val="75000"/>
                  </a:schemeClr>
                </a:solidFill>
                <a:latin typeface="Calibri" panose="020F0502020204030204" pitchFamily="34" charset="0"/>
              </a:rPr>
              <a:t> </a:t>
            </a:r>
          </a:p>
          <a:p>
            <a:r>
              <a:rPr lang="en-GB" sz="1200" dirty="0" smtClean="0">
                <a:solidFill>
                  <a:schemeClr val="accent5">
                    <a:lumMod val="75000"/>
                  </a:schemeClr>
                </a:solidFill>
                <a:latin typeface="Calibri" panose="020F0502020204030204" pitchFamily="34" charset="0"/>
              </a:rPr>
              <a:t>data from </a:t>
            </a:r>
            <a:r>
              <a:rPr lang="en-GB" sz="1200" b="1" dirty="0" smtClean="0">
                <a:solidFill>
                  <a:schemeClr val="accent5">
                    <a:lumMod val="75000"/>
                  </a:schemeClr>
                </a:solidFill>
                <a:latin typeface="Calibri" panose="020F0502020204030204" pitchFamily="34" charset="0"/>
              </a:rPr>
              <a:t>Priyanka</a:t>
            </a:r>
            <a:endParaRPr lang="en-GB" sz="1200" b="1" dirty="0">
              <a:solidFill>
                <a:schemeClr val="accent5">
                  <a:lumMod val="75000"/>
                </a:schemeClr>
              </a:solidFill>
              <a:latin typeface="Calibri" panose="020F0502020204030204" pitchFamily="34" charset="0"/>
            </a:endParaRPr>
          </a:p>
          <a:p>
            <a:r>
              <a:rPr lang="en-GB" sz="1200" dirty="0" smtClean="0">
                <a:solidFill>
                  <a:schemeClr val="accent5">
                    <a:lumMod val="75000"/>
                  </a:schemeClr>
                </a:solidFill>
                <a:latin typeface="Calibri" panose="020F0502020204030204" pitchFamily="34" charset="0"/>
              </a:rPr>
              <a:t>all from the Noun Project</a:t>
            </a:r>
          </a:p>
          <a:p>
            <a:endParaRPr lang="en-GB" sz="1200" dirty="0" smtClean="0">
              <a:solidFill>
                <a:schemeClr val="accent5">
                  <a:lumMod val="75000"/>
                </a:schemeClr>
              </a:solidFill>
              <a:latin typeface="Calibri" panose="020F0502020204030204" pitchFamily="34" charset="0"/>
            </a:endParaRPr>
          </a:p>
          <a:p>
            <a:endParaRPr lang="en-GB" sz="1200" dirty="0" smtClean="0">
              <a:solidFill>
                <a:schemeClr val="accent5">
                  <a:lumMod val="75000"/>
                </a:schemeClr>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7"/>
          <p:cNvSpPr txBox="1">
            <a:spLocks noGrp="1"/>
          </p:cNvSpPr>
          <p:nvPr>
            <p:ph type="body" idx="1"/>
          </p:nvPr>
        </p:nvSpPr>
        <p:spPr>
          <a:xfrm>
            <a:off x="1786228" y="1522125"/>
            <a:ext cx="5571600" cy="494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sz="2400">
                <a:solidFill>
                  <a:schemeClr val="lt1"/>
                </a:solidFill>
              </a:rPr>
              <a:t>Commitments in Earth Sciences</a:t>
            </a:r>
            <a:endParaRPr sz="2400">
              <a:solidFill>
                <a:schemeClr val="lt1"/>
              </a:solidFill>
            </a:endParaRPr>
          </a:p>
        </p:txBody>
      </p:sp>
      <p:sp>
        <p:nvSpPr>
          <p:cNvPr id="282" name="Google Shape;282;p37"/>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Some of the ways we support FAIR data sharing in Earth Sciences</a:t>
            </a:r>
            <a:endParaRPr/>
          </a:p>
        </p:txBody>
      </p:sp>
      <p:sp>
        <p:nvSpPr>
          <p:cNvPr id="283" name="Google Shape;283;p37"/>
          <p:cNvSpPr txBox="1">
            <a:spLocks noGrp="1"/>
          </p:cNvSpPr>
          <p:nvPr>
            <p:ph type="body" idx="1"/>
          </p:nvPr>
        </p:nvSpPr>
        <p:spPr>
          <a:xfrm>
            <a:off x="1786189" y="2755703"/>
            <a:ext cx="5571600" cy="494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sz="2400">
                <a:solidFill>
                  <a:schemeClr val="lt1"/>
                </a:solidFill>
              </a:rPr>
              <a:t>Standardised data policies &amp; initiatives</a:t>
            </a:r>
            <a:endParaRPr sz="2400">
              <a:solidFill>
                <a:schemeClr val="lt1"/>
              </a:solidFill>
            </a:endParaRPr>
          </a:p>
        </p:txBody>
      </p:sp>
      <p:sp>
        <p:nvSpPr>
          <p:cNvPr id="284" name="Google Shape;284;p37"/>
          <p:cNvSpPr txBox="1">
            <a:spLocks noGrp="1"/>
          </p:cNvSpPr>
          <p:nvPr>
            <p:ph type="body" idx="1"/>
          </p:nvPr>
        </p:nvSpPr>
        <p:spPr>
          <a:xfrm>
            <a:off x="1786175" y="2126157"/>
            <a:ext cx="5571600" cy="494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sz="2400">
                <a:solidFill>
                  <a:schemeClr val="lt1"/>
                </a:solidFill>
              </a:rPr>
              <a:t>Data journals &amp; articles</a:t>
            </a:r>
            <a:endParaRPr sz="2400">
              <a:solidFill>
                <a:schemeClr val="lt1"/>
              </a:solidFill>
            </a:endParaRPr>
          </a:p>
        </p:txBody>
      </p:sp>
      <p:sp>
        <p:nvSpPr>
          <p:cNvPr id="285" name="Google Shape;285;p37"/>
          <p:cNvSpPr txBox="1">
            <a:spLocks noGrp="1"/>
          </p:cNvSpPr>
          <p:nvPr>
            <p:ph type="body" idx="1"/>
          </p:nvPr>
        </p:nvSpPr>
        <p:spPr>
          <a:xfrm>
            <a:off x="1786234" y="3385239"/>
            <a:ext cx="5571600" cy="494700"/>
          </a:xfrm>
          <a:prstGeom prst="rect">
            <a:avLst/>
          </a:prstGeom>
          <a:solidFill>
            <a:srgbClr val="937CB9"/>
          </a:solidFill>
        </p:spPr>
        <p:txBody>
          <a:bodyPr spcFirstLastPara="1" wrap="square" lIns="0" tIns="0" rIns="0" bIns="0" anchor="t" anchorCtr="0">
            <a:noAutofit/>
          </a:bodyPr>
          <a:lstStyle/>
          <a:p>
            <a:pPr marL="0" lvl="0" indent="0" algn="ctr" rtl="0">
              <a:spcBef>
                <a:spcPts val="0"/>
              </a:spcBef>
              <a:spcAft>
                <a:spcPts val="500"/>
              </a:spcAft>
              <a:buNone/>
            </a:pPr>
            <a:r>
              <a:rPr lang="en-US" sz="2400">
                <a:solidFill>
                  <a:schemeClr val="lt1"/>
                </a:solidFill>
              </a:rPr>
              <a:t>Support &amp; services</a:t>
            </a:r>
            <a:endParaRPr sz="2400">
              <a:solidFill>
                <a:schemeClr val="lt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290"/>
        <p:cNvGrpSpPr/>
        <p:nvPr/>
      </p:nvGrpSpPr>
      <p:grpSpPr>
        <a:xfrm>
          <a:off x="0" y="0"/>
          <a:ext cx="0" cy="0"/>
          <a:chOff x="0" y="0"/>
          <a:chExt cx="0" cy="0"/>
        </a:xfrm>
      </p:grpSpPr>
      <p:sp>
        <p:nvSpPr>
          <p:cNvPr id="291" name="Google Shape;291;p38"/>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rgbClr val="FFFFFF"/>
                </a:solidFill>
                <a:latin typeface="Calibri"/>
                <a:ea typeface="Calibri"/>
                <a:cs typeface="Calibri"/>
                <a:sym typeface="Calibri"/>
              </a:rPr>
              <a:t>but data sharing in scholarly publishing faces a key challenge</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9"/>
          <p:cNvSpPr txBox="1">
            <a:spLocks noGrp="1"/>
          </p:cNvSpPr>
          <p:nvPr>
            <p:ph type="body" idx="1"/>
          </p:nvPr>
        </p:nvSpPr>
        <p:spPr>
          <a:xfrm>
            <a:off x="624300" y="3882174"/>
            <a:ext cx="7605300" cy="5496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US" b="0"/>
              <a:t>In this context, data sharing requirements are encountered as a hurdle between the researcher and article publication. </a:t>
            </a:r>
            <a:endParaRPr b="0"/>
          </a:p>
        </p:txBody>
      </p:sp>
      <p:sp>
        <p:nvSpPr>
          <p:cNvPr id="298" name="Google Shape;298;p39"/>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one challenge to embedding data sharing in publishing</a:t>
            </a:r>
            <a:endParaRPr/>
          </a:p>
        </p:txBody>
      </p:sp>
      <p:pic>
        <p:nvPicPr>
          <p:cNvPr id="299" name="Google Shape;299;p39"/>
          <p:cNvPicPr preferRelativeResize="0"/>
          <p:nvPr/>
        </p:nvPicPr>
        <p:blipFill rotWithShape="1">
          <a:blip r:embed="rId3">
            <a:alphaModFix/>
          </a:blip>
          <a:srcRect b="15931"/>
          <a:stretch/>
        </p:blipFill>
        <p:spPr>
          <a:xfrm>
            <a:off x="1110575" y="2046649"/>
            <a:ext cx="1678322" cy="1410901"/>
          </a:xfrm>
          <a:prstGeom prst="rect">
            <a:avLst/>
          </a:prstGeom>
          <a:noFill/>
          <a:ln>
            <a:noFill/>
          </a:ln>
        </p:spPr>
      </p:pic>
      <p:pic>
        <p:nvPicPr>
          <p:cNvPr id="300" name="Google Shape;300;p39"/>
          <p:cNvPicPr preferRelativeResize="0"/>
          <p:nvPr/>
        </p:nvPicPr>
        <p:blipFill rotWithShape="1">
          <a:blip r:embed="rId4">
            <a:alphaModFix/>
          </a:blip>
          <a:srcRect b="12480"/>
          <a:stretch/>
        </p:blipFill>
        <p:spPr>
          <a:xfrm>
            <a:off x="5247588" y="2017689"/>
            <a:ext cx="1678325" cy="1468822"/>
          </a:xfrm>
          <a:prstGeom prst="rect">
            <a:avLst/>
          </a:prstGeom>
          <a:noFill/>
          <a:ln>
            <a:noFill/>
          </a:ln>
        </p:spPr>
      </p:pic>
      <p:sp>
        <p:nvSpPr>
          <p:cNvPr id="301" name="Google Shape;301;p39"/>
          <p:cNvSpPr/>
          <p:nvPr/>
        </p:nvSpPr>
        <p:spPr>
          <a:xfrm>
            <a:off x="3174175" y="2528300"/>
            <a:ext cx="1862100" cy="447600"/>
          </a:xfrm>
          <a:prstGeom prst="rightArrow">
            <a:avLst>
              <a:gd name="adj1" fmla="val 50000"/>
              <a:gd name="adj2" fmla="val 50000"/>
            </a:avLst>
          </a:prstGeom>
          <a:solidFill>
            <a:srgbClr val="40C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2" name="Google Shape;302;p39"/>
          <p:cNvCxnSpPr/>
          <p:nvPr/>
        </p:nvCxnSpPr>
        <p:spPr>
          <a:xfrm>
            <a:off x="4222825" y="2050800"/>
            <a:ext cx="0" cy="1507200"/>
          </a:xfrm>
          <a:prstGeom prst="straightConnector1">
            <a:avLst/>
          </a:prstGeom>
          <a:noFill/>
          <a:ln w="38100" cap="flat" cmpd="sng">
            <a:solidFill>
              <a:srgbClr val="FF0000"/>
            </a:solidFill>
            <a:prstDash val="lgDash"/>
            <a:round/>
            <a:headEnd type="none" w="med" len="med"/>
            <a:tailEnd type="none" w="med" len="med"/>
          </a:ln>
        </p:spPr>
      </p:cxnSp>
      <p:sp>
        <p:nvSpPr>
          <p:cNvPr id="303" name="Google Shape;303;p39"/>
          <p:cNvSpPr txBox="1">
            <a:spLocks noGrp="1"/>
          </p:cNvSpPr>
          <p:nvPr>
            <p:ph type="body" idx="1"/>
          </p:nvPr>
        </p:nvSpPr>
        <p:spPr>
          <a:xfrm>
            <a:off x="6851325" y="2286400"/>
            <a:ext cx="1862100" cy="14109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en-US"/>
              <a:t>credit</a:t>
            </a:r>
            <a:endParaRPr/>
          </a:p>
          <a:p>
            <a:pPr marL="457200" lvl="0" indent="-330200" algn="l" rtl="0">
              <a:spcBef>
                <a:spcPts val="0"/>
              </a:spcBef>
              <a:spcAft>
                <a:spcPts val="0"/>
              </a:spcAft>
              <a:buSzPts val="1600"/>
              <a:buChar char="●"/>
            </a:pPr>
            <a:r>
              <a:rPr lang="en-US"/>
              <a:t>further funding</a:t>
            </a:r>
            <a:endParaRPr/>
          </a:p>
          <a:p>
            <a:pPr marL="457200" lvl="0" indent="-330200" algn="l" rtl="0">
              <a:spcBef>
                <a:spcPts val="0"/>
              </a:spcBef>
              <a:spcAft>
                <a:spcPts val="0"/>
              </a:spcAft>
              <a:buSzPts val="1600"/>
              <a:buChar char="●"/>
            </a:pPr>
            <a:r>
              <a:rPr lang="en-US"/>
              <a:t>collaboration</a:t>
            </a:r>
            <a:endParaRPr/>
          </a:p>
        </p:txBody>
      </p:sp>
      <p:sp>
        <p:nvSpPr>
          <p:cNvPr id="304" name="Google Shape;304;p39"/>
          <p:cNvSpPr txBox="1">
            <a:spLocks noGrp="1"/>
          </p:cNvSpPr>
          <p:nvPr>
            <p:ph type="body" idx="1"/>
          </p:nvPr>
        </p:nvSpPr>
        <p:spPr>
          <a:xfrm>
            <a:off x="624300" y="1292126"/>
            <a:ext cx="7605300" cy="7257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US" b="0"/>
              <a:t>Publishing a research article is an endpoint for a study and a means toward academic recognition, funding and further research.</a:t>
            </a:r>
            <a:endParaRPr b="0"/>
          </a:p>
        </p:txBody>
      </p:sp>
      <p:sp>
        <p:nvSpPr>
          <p:cNvPr id="305" name="Google Shape;305;p39"/>
          <p:cNvSpPr txBox="1">
            <a:spLocks noGrp="1"/>
          </p:cNvSpPr>
          <p:nvPr>
            <p:ph type="body" idx="1"/>
          </p:nvPr>
        </p:nvSpPr>
        <p:spPr>
          <a:xfrm>
            <a:off x="624300" y="4494674"/>
            <a:ext cx="7605300" cy="5496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US" b="0"/>
              <a:t>This often results in underlying data being absent from the published work, or simply ‘available on request’.</a:t>
            </a:r>
            <a:endParaRPr b="0"/>
          </a:p>
        </p:txBody>
      </p:sp>
      <p:sp>
        <p:nvSpPr>
          <p:cNvPr id="306" name="Google Shape;306;p39"/>
          <p:cNvSpPr txBox="1"/>
          <p:nvPr/>
        </p:nvSpPr>
        <p:spPr>
          <a:xfrm>
            <a:off x="1512300" y="3371675"/>
            <a:ext cx="10095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b="1">
                <a:solidFill>
                  <a:schemeClr val="dk1"/>
                </a:solidFill>
                <a:latin typeface="Calibri"/>
                <a:ea typeface="Calibri"/>
                <a:cs typeface="Calibri"/>
                <a:sym typeface="Calibri"/>
              </a:rPr>
              <a:t>Researcher</a:t>
            </a:r>
            <a:endParaRPr/>
          </a:p>
        </p:txBody>
      </p:sp>
      <p:sp>
        <p:nvSpPr>
          <p:cNvPr id="307" name="Google Shape;307;p39"/>
          <p:cNvSpPr txBox="1"/>
          <p:nvPr/>
        </p:nvSpPr>
        <p:spPr>
          <a:xfrm>
            <a:off x="5320500" y="3371675"/>
            <a:ext cx="19464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b="1">
                <a:solidFill>
                  <a:srgbClr val="F58220"/>
                </a:solidFill>
                <a:latin typeface="Calibri"/>
                <a:ea typeface="Calibri"/>
                <a:cs typeface="Calibri"/>
                <a:sym typeface="Calibri"/>
              </a:rPr>
              <a:t>Article publication</a:t>
            </a:r>
            <a:endParaRPr>
              <a:solidFill>
                <a:srgbClr val="F582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9"/>
                                        </p:tgtEl>
                                        <p:attrNameLst>
                                          <p:attrName>style.visibility</p:attrName>
                                        </p:attrNameLst>
                                      </p:cBhvr>
                                      <p:to>
                                        <p:strVal val="visible"/>
                                      </p:to>
                                    </p:set>
                                    <p:animEffect transition="in" filter="fade">
                                      <p:cBhvr>
                                        <p:cTn id="7" dur="1000"/>
                                        <p:tgtEl>
                                          <p:spTgt spid="299"/>
                                        </p:tgtEl>
                                      </p:cBhvr>
                                    </p:animEffect>
                                  </p:childTnLst>
                                </p:cTn>
                              </p:par>
                              <p:par>
                                <p:cTn id="8" presetID="10" presetClass="entr" presetSubtype="0"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1000"/>
                                        <p:tgtEl>
                                          <p:spTgt spid="306"/>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01"/>
                                        </p:tgtEl>
                                        <p:attrNameLst>
                                          <p:attrName>style.visibility</p:attrName>
                                        </p:attrNameLst>
                                      </p:cBhvr>
                                      <p:to>
                                        <p:strVal val="visible"/>
                                      </p:to>
                                    </p:set>
                                    <p:animEffect transition="in" filter="fade">
                                      <p:cBhvr>
                                        <p:cTn id="14" dur="1000"/>
                                        <p:tgtEl>
                                          <p:spTgt spid="301"/>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00"/>
                                        </p:tgtEl>
                                        <p:attrNameLst>
                                          <p:attrName>style.visibility</p:attrName>
                                        </p:attrNameLst>
                                      </p:cBhvr>
                                      <p:to>
                                        <p:strVal val="visible"/>
                                      </p:to>
                                    </p:set>
                                    <p:animEffect transition="in" filter="fade">
                                      <p:cBhvr>
                                        <p:cTn id="18" dur="1000"/>
                                        <p:tgtEl>
                                          <p:spTgt spid="300"/>
                                        </p:tgtEl>
                                      </p:cBhvr>
                                    </p:animEffect>
                                  </p:childTnLst>
                                </p:cTn>
                              </p:par>
                              <p:par>
                                <p:cTn id="19" presetID="10" presetClass="entr" presetSubtype="0" fill="hold" nodeType="withEffect">
                                  <p:stCondLst>
                                    <p:cond delay="0"/>
                                  </p:stCondLst>
                                  <p:childTnLst>
                                    <p:set>
                                      <p:cBhvr>
                                        <p:cTn id="20" dur="1" fill="hold">
                                          <p:stCondLst>
                                            <p:cond delay="0"/>
                                          </p:stCondLst>
                                        </p:cTn>
                                        <p:tgtEl>
                                          <p:spTgt spid="307"/>
                                        </p:tgtEl>
                                        <p:attrNameLst>
                                          <p:attrName>style.visibility</p:attrName>
                                        </p:attrNameLst>
                                      </p:cBhvr>
                                      <p:to>
                                        <p:strVal val="visible"/>
                                      </p:to>
                                    </p:set>
                                    <p:animEffect transition="in" filter="fade">
                                      <p:cBhvr>
                                        <p:cTn id="21" dur="1000"/>
                                        <p:tgtEl>
                                          <p:spTgt spid="307"/>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303"/>
                                        </p:tgtEl>
                                        <p:attrNameLst>
                                          <p:attrName>style.visibility</p:attrName>
                                        </p:attrNameLst>
                                      </p:cBhvr>
                                      <p:to>
                                        <p:strVal val="visible"/>
                                      </p:to>
                                    </p:set>
                                    <p:animEffect transition="in" filter="fade">
                                      <p:cBhvr>
                                        <p:cTn id="25" dur="1000"/>
                                        <p:tgtEl>
                                          <p:spTgt spid="30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2"/>
                                        </p:tgtEl>
                                        <p:attrNameLst>
                                          <p:attrName>style.visibility</p:attrName>
                                        </p:attrNameLst>
                                      </p:cBhvr>
                                      <p:to>
                                        <p:strVal val="visible"/>
                                      </p:to>
                                    </p:set>
                                    <p:animEffect transition="in" filter="fade">
                                      <p:cBhvr>
                                        <p:cTn id="30" dur="1000"/>
                                        <p:tgtEl>
                                          <p:spTgt spid="302"/>
                                        </p:tgtEl>
                                      </p:cBhvr>
                                    </p:animEffect>
                                  </p:childTnLst>
                                </p:cTn>
                              </p:par>
                              <p:par>
                                <p:cTn id="31" presetID="10" presetClass="entr" presetSubtype="0" fill="hold" nodeType="withEffect">
                                  <p:stCondLst>
                                    <p:cond delay="0"/>
                                  </p:stCondLst>
                                  <p:childTnLst>
                                    <p:set>
                                      <p:cBhvr>
                                        <p:cTn id="32" dur="1" fill="hold">
                                          <p:stCondLst>
                                            <p:cond delay="0"/>
                                          </p:stCondLst>
                                        </p:cTn>
                                        <p:tgtEl>
                                          <p:spTgt spid="297"/>
                                        </p:tgtEl>
                                        <p:attrNameLst>
                                          <p:attrName>style.visibility</p:attrName>
                                        </p:attrNameLst>
                                      </p:cBhvr>
                                      <p:to>
                                        <p:strVal val="visible"/>
                                      </p:to>
                                    </p:set>
                                    <p:animEffect transition="in" filter="fade">
                                      <p:cBhvr>
                                        <p:cTn id="33" dur="1000"/>
                                        <p:tgtEl>
                                          <p:spTgt spid="29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5"/>
                                        </p:tgtEl>
                                        <p:attrNameLst>
                                          <p:attrName>style.visibility</p:attrName>
                                        </p:attrNameLst>
                                      </p:cBhvr>
                                      <p:to>
                                        <p:strVal val="visible"/>
                                      </p:to>
                                    </p:set>
                                    <p:animEffect transition="in" filter="fade">
                                      <p:cBhvr>
                                        <p:cTn id="38" dur="10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0"/>
          <p:cNvSpPr txBox="1">
            <a:spLocks noGrp="1"/>
          </p:cNvSpPr>
          <p:nvPr>
            <p:ph type="body" idx="1"/>
          </p:nvPr>
        </p:nvSpPr>
        <p:spPr>
          <a:xfrm>
            <a:off x="624300" y="4015216"/>
            <a:ext cx="7605300" cy="8754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US" b="0"/>
              <a:t>So the various challenges around sharing data also present opportunities for researchers beyond article publication.</a:t>
            </a:r>
            <a:endParaRPr b="0"/>
          </a:p>
        </p:txBody>
      </p:sp>
      <p:sp>
        <p:nvSpPr>
          <p:cNvPr id="314" name="Google Shape;314;p40"/>
          <p:cNvSpPr txBox="1">
            <a:spLocks noGrp="1"/>
          </p:cNvSpPr>
          <p:nvPr>
            <p:ph type="title"/>
          </p:nvPr>
        </p:nvSpPr>
        <p:spPr>
          <a:xfrm>
            <a:off x="762000" y="448469"/>
            <a:ext cx="7605300" cy="308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data sharing is valuable in itself</a:t>
            </a:r>
            <a:endParaRPr>
              <a:solidFill>
                <a:schemeClr val="accent6"/>
              </a:solidFill>
            </a:endParaRPr>
          </a:p>
          <a:p>
            <a:pPr marL="0" lvl="0" indent="0" algn="l" rtl="0">
              <a:spcBef>
                <a:spcPts val="0"/>
              </a:spcBef>
              <a:spcAft>
                <a:spcPts val="0"/>
              </a:spcAft>
              <a:buNone/>
            </a:pPr>
            <a:endParaRPr/>
          </a:p>
        </p:txBody>
      </p:sp>
      <p:pic>
        <p:nvPicPr>
          <p:cNvPr id="315" name="Google Shape;315;p40"/>
          <p:cNvPicPr preferRelativeResize="0"/>
          <p:nvPr/>
        </p:nvPicPr>
        <p:blipFill rotWithShape="1">
          <a:blip r:embed="rId3">
            <a:alphaModFix/>
          </a:blip>
          <a:srcRect b="15931"/>
          <a:stretch/>
        </p:blipFill>
        <p:spPr>
          <a:xfrm>
            <a:off x="1110575" y="2094079"/>
            <a:ext cx="1678322" cy="1410901"/>
          </a:xfrm>
          <a:prstGeom prst="rect">
            <a:avLst/>
          </a:prstGeom>
          <a:noFill/>
          <a:ln>
            <a:noFill/>
          </a:ln>
        </p:spPr>
      </p:pic>
      <p:sp>
        <p:nvSpPr>
          <p:cNvPr id="316" name="Google Shape;316;p40"/>
          <p:cNvSpPr/>
          <p:nvPr/>
        </p:nvSpPr>
        <p:spPr>
          <a:xfrm>
            <a:off x="3174175" y="2575730"/>
            <a:ext cx="1862100" cy="447600"/>
          </a:xfrm>
          <a:prstGeom prst="rightArrow">
            <a:avLst>
              <a:gd name="adj1" fmla="val 50000"/>
              <a:gd name="adj2" fmla="val 50000"/>
            </a:avLst>
          </a:prstGeom>
          <a:solidFill>
            <a:srgbClr val="40C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txBox="1">
            <a:spLocks noGrp="1"/>
          </p:cNvSpPr>
          <p:nvPr>
            <p:ph type="body" idx="1"/>
          </p:nvPr>
        </p:nvSpPr>
        <p:spPr>
          <a:xfrm>
            <a:off x="6851325" y="2390980"/>
            <a:ext cx="1862100" cy="1410900"/>
          </a:xfrm>
          <a:prstGeom prst="rect">
            <a:avLst/>
          </a:prstGeom>
        </p:spPr>
        <p:txBody>
          <a:bodyPr spcFirstLastPara="1" wrap="square" lIns="0" tIns="0" rIns="0" bIns="0" anchor="t" anchorCtr="0">
            <a:noAutofit/>
          </a:bodyPr>
          <a:lstStyle/>
          <a:p>
            <a:pPr marL="457200" lvl="0" indent="-330200" algn="l" rtl="0">
              <a:spcBef>
                <a:spcPts val="0"/>
              </a:spcBef>
              <a:spcAft>
                <a:spcPts val="0"/>
              </a:spcAft>
              <a:buSzPts val="1600"/>
              <a:buChar char="●"/>
            </a:pPr>
            <a:r>
              <a:rPr lang="en-US"/>
              <a:t>credit</a:t>
            </a:r>
            <a:endParaRPr/>
          </a:p>
          <a:p>
            <a:pPr marL="457200" lvl="0" indent="-330200" algn="l" rtl="0">
              <a:spcBef>
                <a:spcPts val="0"/>
              </a:spcBef>
              <a:spcAft>
                <a:spcPts val="0"/>
              </a:spcAft>
              <a:buSzPts val="1600"/>
              <a:buChar char="●"/>
            </a:pPr>
            <a:r>
              <a:rPr lang="en-US"/>
              <a:t>further funding</a:t>
            </a:r>
            <a:endParaRPr/>
          </a:p>
          <a:p>
            <a:pPr marL="457200" lvl="0" indent="-330200" algn="l" rtl="0">
              <a:spcBef>
                <a:spcPts val="0"/>
              </a:spcBef>
              <a:spcAft>
                <a:spcPts val="0"/>
              </a:spcAft>
              <a:buSzPts val="1600"/>
              <a:buChar char="●"/>
            </a:pPr>
            <a:r>
              <a:rPr lang="en-US"/>
              <a:t>collaboration</a:t>
            </a:r>
            <a:endParaRPr/>
          </a:p>
        </p:txBody>
      </p:sp>
      <p:sp>
        <p:nvSpPr>
          <p:cNvPr id="318" name="Google Shape;318;p40"/>
          <p:cNvSpPr txBox="1">
            <a:spLocks noGrp="1"/>
          </p:cNvSpPr>
          <p:nvPr>
            <p:ph type="body" idx="1"/>
          </p:nvPr>
        </p:nvSpPr>
        <p:spPr>
          <a:xfrm>
            <a:off x="624300" y="1164830"/>
            <a:ext cx="7605300" cy="1410900"/>
          </a:xfrm>
          <a:prstGeom prst="rect">
            <a:avLst/>
          </a:prstGeom>
        </p:spPr>
        <p:txBody>
          <a:bodyPr spcFirstLastPara="1" wrap="square" lIns="0" tIns="0" rIns="0" bIns="0" anchor="t" anchorCtr="0">
            <a:noAutofit/>
          </a:bodyPr>
          <a:lstStyle/>
          <a:p>
            <a:pPr marL="0" lvl="0" indent="0" algn="l" rtl="0">
              <a:spcBef>
                <a:spcPts val="0"/>
              </a:spcBef>
              <a:spcAft>
                <a:spcPts val="500"/>
              </a:spcAft>
              <a:buNone/>
            </a:pPr>
            <a:r>
              <a:rPr lang="en-US" b="0" dirty="0"/>
              <a:t>We believe that research data are first class research outputs in their own right. Sharing research data is a way to drive research and collaboration as well as a credit mechanism separate to article publication. </a:t>
            </a:r>
            <a:endParaRPr b="0" dirty="0"/>
          </a:p>
        </p:txBody>
      </p:sp>
      <p:pic>
        <p:nvPicPr>
          <p:cNvPr id="319" name="Google Shape;319;p40"/>
          <p:cNvPicPr preferRelativeResize="0"/>
          <p:nvPr/>
        </p:nvPicPr>
        <p:blipFill rotWithShape="1">
          <a:blip r:embed="rId4">
            <a:alphaModFix/>
          </a:blip>
          <a:srcRect t="-6428" b="12988"/>
          <a:stretch/>
        </p:blipFill>
        <p:spPr>
          <a:xfrm>
            <a:off x="5104638" y="1936660"/>
            <a:ext cx="1678325" cy="1568320"/>
          </a:xfrm>
          <a:prstGeom prst="rect">
            <a:avLst/>
          </a:prstGeom>
          <a:noFill/>
          <a:ln>
            <a:noFill/>
          </a:ln>
        </p:spPr>
      </p:pic>
      <p:sp>
        <p:nvSpPr>
          <p:cNvPr id="320" name="Google Shape;320;p40"/>
          <p:cNvSpPr txBox="1"/>
          <p:nvPr/>
        </p:nvSpPr>
        <p:spPr>
          <a:xfrm>
            <a:off x="1482450" y="3380855"/>
            <a:ext cx="10095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b="1">
                <a:solidFill>
                  <a:schemeClr val="dk1"/>
                </a:solidFill>
                <a:latin typeface="Calibri"/>
                <a:ea typeface="Calibri"/>
                <a:cs typeface="Calibri"/>
                <a:sym typeface="Calibri"/>
              </a:rPr>
              <a:t>Researcher</a:t>
            </a:r>
            <a:endParaRPr/>
          </a:p>
        </p:txBody>
      </p:sp>
      <p:sp>
        <p:nvSpPr>
          <p:cNvPr id="321" name="Google Shape;321;p40"/>
          <p:cNvSpPr txBox="1"/>
          <p:nvPr/>
        </p:nvSpPr>
        <p:spPr>
          <a:xfrm>
            <a:off x="5290650" y="3380855"/>
            <a:ext cx="19464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500"/>
              </a:spcAft>
              <a:buNone/>
            </a:pPr>
            <a:r>
              <a:rPr lang="en-US" b="1">
                <a:solidFill>
                  <a:srgbClr val="00B8B0"/>
                </a:solidFill>
                <a:latin typeface="Calibri"/>
                <a:ea typeface="Calibri"/>
                <a:cs typeface="Calibri"/>
                <a:sym typeface="Calibri"/>
              </a:rPr>
              <a:t>Data sharing</a:t>
            </a:r>
            <a:endParaRPr>
              <a:solidFill>
                <a:srgbClr val="00B8B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animEffect transition="in" filter="fade">
                                      <p:cBhvr>
                                        <p:cTn id="7" dur="1000"/>
                                        <p:tgtEl>
                                          <p:spTgt spid="315"/>
                                        </p:tgtEl>
                                      </p:cBhvr>
                                    </p:animEffect>
                                  </p:childTnLst>
                                </p:cTn>
                              </p:par>
                              <p:par>
                                <p:cTn id="8" presetID="10" presetClass="entr" presetSubtype="0" fill="hold" nodeType="withEffect">
                                  <p:stCondLst>
                                    <p:cond delay="0"/>
                                  </p:stCondLst>
                                  <p:childTnLst>
                                    <p:set>
                                      <p:cBhvr>
                                        <p:cTn id="9" dur="1" fill="hold">
                                          <p:stCondLst>
                                            <p:cond delay="0"/>
                                          </p:stCondLst>
                                        </p:cTn>
                                        <p:tgtEl>
                                          <p:spTgt spid="320"/>
                                        </p:tgtEl>
                                        <p:attrNameLst>
                                          <p:attrName>style.visibility</p:attrName>
                                        </p:attrNameLst>
                                      </p:cBhvr>
                                      <p:to>
                                        <p:strVal val="visible"/>
                                      </p:to>
                                    </p:set>
                                    <p:animEffect transition="in" filter="fade">
                                      <p:cBhvr>
                                        <p:cTn id="10" dur="1000"/>
                                        <p:tgtEl>
                                          <p:spTgt spid="320"/>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16"/>
                                        </p:tgtEl>
                                        <p:attrNameLst>
                                          <p:attrName>style.visibility</p:attrName>
                                        </p:attrNameLst>
                                      </p:cBhvr>
                                      <p:to>
                                        <p:strVal val="visible"/>
                                      </p:to>
                                    </p:set>
                                    <p:animEffect transition="in" filter="fade">
                                      <p:cBhvr>
                                        <p:cTn id="14" dur="1000"/>
                                        <p:tgtEl>
                                          <p:spTgt spid="316"/>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19"/>
                                        </p:tgtEl>
                                        <p:attrNameLst>
                                          <p:attrName>style.visibility</p:attrName>
                                        </p:attrNameLst>
                                      </p:cBhvr>
                                      <p:to>
                                        <p:strVal val="visible"/>
                                      </p:to>
                                    </p:set>
                                    <p:animEffect transition="in" filter="fade">
                                      <p:cBhvr>
                                        <p:cTn id="18" dur="1000"/>
                                        <p:tgtEl>
                                          <p:spTgt spid="319"/>
                                        </p:tgtEl>
                                      </p:cBhvr>
                                    </p:animEffect>
                                  </p:childTnLst>
                                </p:cTn>
                              </p:par>
                              <p:par>
                                <p:cTn id="19" presetID="10" presetClass="entr" presetSubtype="0" fill="hold" nodeType="withEffect">
                                  <p:stCondLst>
                                    <p:cond delay="0"/>
                                  </p:stCondLst>
                                  <p:childTnLst>
                                    <p:set>
                                      <p:cBhvr>
                                        <p:cTn id="20" dur="1" fill="hold">
                                          <p:stCondLst>
                                            <p:cond delay="0"/>
                                          </p:stCondLst>
                                        </p:cTn>
                                        <p:tgtEl>
                                          <p:spTgt spid="321"/>
                                        </p:tgtEl>
                                        <p:attrNameLst>
                                          <p:attrName>style.visibility</p:attrName>
                                        </p:attrNameLst>
                                      </p:cBhvr>
                                      <p:to>
                                        <p:strVal val="visible"/>
                                      </p:to>
                                    </p:set>
                                    <p:animEffect transition="in" filter="fade">
                                      <p:cBhvr>
                                        <p:cTn id="21" dur="1000"/>
                                        <p:tgtEl>
                                          <p:spTgt spid="321"/>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fade">
                                      <p:cBhvr>
                                        <p:cTn id="25" dur="1000"/>
                                        <p:tgtEl>
                                          <p:spTgt spid="3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3"/>
                                        </p:tgtEl>
                                        <p:attrNameLst>
                                          <p:attrName>style.visibility</p:attrName>
                                        </p:attrNameLst>
                                      </p:cBhvr>
                                      <p:to>
                                        <p:strVal val="visible"/>
                                      </p:to>
                                    </p:set>
                                    <p:animEffect transition="in" filter="fade">
                                      <p:cBhvr>
                                        <p:cTn id="30" dur="100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CAC4"/>
        </a:solidFill>
        <a:effectLst/>
      </p:bgPr>
    </p:bg>
    <p:spTree>
      <p:nvGrpSpPr>
        <p:cNvPr id="1" name="Shape 326"/>
        <p:cNvGrpSpPr/>
        <p:nvPr/>
      </p:nvGrpSpPr>
      <p:grpSpPr>
        <a:xfrm>
          <a:off x="0" y="0"/>
          <a:ext cx="0" cy="0"/>
          <a:chOff x="0" y="0"/>
          <a:chExt cx="0" cy="0"/>
        </a:xfrm>
      </p:grpSpPr>
      <p:sp>
        <p:nvSpPr>
          <p:cNvPr id="327" name="Google Shape;327;p41"/>
          <p:cNvSpPr txBox="1"/>
          <p:nvPr/>
        </p:nvSpPr>
        <p:spPr>
          <a:xfrm>
            <a:off x="671550" y="1243225"/>
            <a:ext cx="6942900" cy="180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6000">
                <a:solidFill>
                  <a:schemeClr val="lt1"/>
                </a:solidFill>
                <a:latin typeface="Calibri"/>
                <a:ea typeface="Calibri"/>
                <a:cs typeface="Calibri"/>
                <a:sym typeface="Calibri"/>
              </a:rPr>
              <a:t>sharing </a:t>
            </a:r>
            <a:r>
              <a:rPr lang="en-US" sz="6000">
                <a:solidFill>
                  <a:srgbClr val="FFFFFF"/>
                </a:solidFill>
                <a:latin typeface="Calibri"/>
                <a:ea typeface="Calibri"/>
                <a:cs typeface="Calibri"/>
                <a:sym typeface="Calibri"/>
              </a:rPr>
              <a:t>research data: the opportunities </a:t>
            </a:r>
            <a:endParaRPr sz="60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grpSp>
        <p:nvGrpSpPr>
          <p:cNvPr id="333" name="Google Shape;333;p42"/>
          <p:cNvGrpSpPr/>
          <p:nvPr/>
        </p:nvGrpSpPr>
        <p:grpSpPr>
          <a:xfrm>
            <a:off x="439400" y="691825"/>
            <a:ext cx="2760600" cy="2402400"/>
            <a:chOff x="1283225" y="954975"/>
            <a:chExt cx="2760600" cy="2402400"/>
          </a:xfrm>
        </p:grpSpPr>
        <p:sp>
          <p:nvSpPr>
            <p:cNvPr id="334" name="Google Shape;334;p42"/>
            <p:cNvSpPr/>
            <p:nvPr/>
          </p:nvSpPr>
          <p:spPr>
            <a:xfrm>
              <a:off x="1283225" y="954975"/>
              <a:ext cx="2760600" cy="2402400"/>
            </a:xfrm>
            <a:prstGeom prst="ellipse">
              <a:avLst/>
            </a:prstGeom>
            <a:solidFill>
              <a:srgbClr val="40CAC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2"/>
            <p:cNvSpPr txBox="1"/>
            <p:nvPr/>
          </p:nvSpPr>
          <p:spPr>
            <a:xfrm>
              <a:off x="1768175" y="1775675"/>
              <a:ext cx="1790700" cy="656400"/>
            </a:xfrm>
            <a:prstGeom prst="rect">
              <a:avLst/>
            </a:prstGeom>
            <a:solidFill>
              <a:srgbClr val="40CAC4"/>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rgbClr val="FFFFFF"/>
                  </a:solidFill>
                  <a:latin typeface="Calibri"/>
                  <a:ea typeface="Calibri"/>
                  <a:cs typeface="Calibri"/>
                  <a:sym typeface="Calibri"/>
                </a:rPr>
                <a:t>Societal benefit</a:t>
              </a:r>
              <a:endParaRPr sz="1800" b="1">
                <a:solidFill>
                  <a:srgbClr val="FFFFFF"/>
                </a:solidFill>
                <a:latin typeface="Calibri"/>
                <a:ea typeface="Calibri"/>
                <a:cs typeface="Calibri"/>
                <a:sym typeface="Calibri"/>
              </a:endParaRPr>
            </a:p>
          </p:txBody>
        </p:sp>
      </p:grpSp>
      <p:pic>
        <p:nvPicPr>
          <p:cNvPr id="336" name="Google Shape;336;p42"/>
          <p:cNvPicPr preferRelativeResize="0"/>
          <p:nvPr/>
        </p:nvPicPr>
        <p:blipFill rotWithShape="1">
          <a:blip r:embed="rId3">
            <a:alphaModFix/>
          </a:blip>
          <a:srcRect/>
          <a:stretch/>
        </p:blipFill>
        <p:spPr>
          <a:xfrm>
            <a:off x="5970600" y="2432474"/>
            <a:ext cx="2557550" cy="2203100"/>
          </a:xfrm>
          <a:prstGeom prst="rect">
            <a:avLst/>
          </a:prstGeom>
          <a:noFill/>
          <a:ln>
            <a:noFill/>
          </a:ln>
          <a:effectLst>
            <a:outerShdw blurRad="57150" dist="19050" dir="5400000" algn="bl" rotWithShape="0">
              <a:srgbClr val="000000">
                <a:alpha val="49800"/>
              </a:srgbClr>
            </a:outerShdw>
          </a:effectLst>
        </p:spPr>
      </p:pic>
      <p:sp>
        <p:nvSpPr>
          <p:cNvPr id="337" name="Google Shape;337;p42"/>
          <p:cNvSpPr txBox="1"/>
          <p:nvPr/>
        </p:nvSpPr>
        <p:spPr>
          <a:xfrm>
            <a:off x="1431925" y="3917975"/>
            <a:ext cx="4237800" cy="619735"/>
          </a:xfrm>
          <a:prstGeom prst="rect">
            <a:avLst/>
          </a:prstGeom>
          <a:solidFill>
            <a:srgbClr val="F58220"/>
          </a:solidFill>
          <a:ln>
            <a:noFill/>
          </a:ln>
          <a:effectLst>
            <a:outerShdw blurRad="57150" dist="19050" dir="5400000" algn="bl" rotWithShape="0">
              <a:srgbClr val="000000">
                <a:alpha val="49800"/>
              </a:srgbClr>
            </a:outerShdw>
          </a:effectLst>
        </p:spPr>
        <p:txBody>
          <a:bodyPr spcFirstLastPara="1" wrap="square" lIns="81650" tIns="81650" rIns="81650" bIns="81650" anchor="t" anchorCtr="0">
            <a:noAutofit/>
          </a:bodyPr>
          <a:lstStyle/>
          <a:p>
            <a:pPr marL="0" marR="0" lvl="0" indent="0" algn="l" rtl="0">
              <a:spcBef>
                <a:spcPts val="0"/>
              </a:spcBef>
              <a:spcAft>
                <a:spcPts val="0"/>
              </a:spcAft>
              <a:buClr>
                <a:srgbClr val="FFFFFF"/>
              </a:buClr>
              <a:buSzPts val="1600"/>
              <a:buFont typeface="Calibri"/>
              <a:buNone/>
            </a:pPr>
            <a:r>
              <a:rPr lang="en-US" sz="1500" b="1" dirty="0" smtClean="0">
                <a:solidFill>
                  <a:srgbClr val="FFFFFF"/>
                </a:solidFill>
                <a:latin typeface="Calibri"/>
                <a:ea typeface="Calibri"/>
                <a:cs typeface="Calibri"/>
                <a:sym typeface="Calibri"/>
              </a:rPr>
              <a:t>&gt;70% couldn’t reproduce the work of others</a:t>
            </a:r>
            <a:endParaRPr sz="1500" b="1" dirty="0" smtClean="0">
              <a:solidFill>
                <a:srgbClr val="FFFFFF"/>
              </a:solidFill>
              <a:latin typeface="Calibri"/>
              <a:ea typeface="Calibri"/>
              <a:cs typeface="Calibri"/>
              <a:sym typeface="Calibri"/>
            </a:endParaRPr>
          </a:p>
          <a:p>
            <a:pPr marL="0" marR="0" lvl="0" indent="0" algn="l" rtl="0">
              <a:spcBef>
                <a:spcPts val="0"/>
              </a:spcBef>
              <a:spcAft>
                <a:spcPts val="0"/>
              </a:spcAft>
              <a:buClr>
                <a:srgbClr val="FFFFFF"/>
              </a:buClr>
              <a:buSzPts val="1600"/>
              <a:buFont typeface="Calibri"/>
              <a:buNone/>
            </a:pPr>
            <a:r>
              <a:rPr lang="en-US" sz="1500" b="1" dirty="0" smtClean="0">
                <a:solidFill>
                  <a:srgbClr val="FFFFFF"/>
                </a:solidFill>
                <a:latin typeface="Calibri"/>
                <a:ea typeface="Calibri"/>
                <a:cs typeface="Calibri"/>
                <a:sym typeface="Calibri"/>
              </a:rPr>
              <a:t>&gt;50% couldn’t reproduce their own experiments</a:t>
            </a:r>
            <a:endParaRPr sz="1500" dirty="0" smtClean="0"/>
          </a:p>
          <a:p>
            <a:pPr marL="0" marR="0" lvl="0" indent="0" algn="l" rtl="0">
              <a:spcBef>
                <a:spcPts val="0"/>
              </a:spcBef>
              <a:spcAft>
                <a:spcPts val="0"/>
              </a:spcAft>
              <a:buClr>
                <a:schemeClr val="dk1"/>
              </a:buClr>
              <a:buSzPts val="1600"/>
              <a:buFont typeface="Calibri"/>
              <a:buNone/>
            </a:pPr>
            <a:endParaRPr sz="1600" b="1" dirty="0">
              <a:solidFill>
                <a:srgbClr val="FFFFFF"/>
              </a:solidFill>
              <a:latin typeface="Calibri"/>
              <a:ea typeface="Calibri"/>
              <a:cs typeface="Calibri"/>
              <a:sym typeface="Calibri"/>
            </a:endParaRPr>
          </a:p>
        </p:txBody>
      </p:sp>
      <p:sp>
        <p:nvSpPr>
          <p:cNvPr id="338" name="Google Shape;338;p42"/>
          <p:cNvSpPr txBox="1"/>
          <p:nvPr/>
        </p:nvSpPr>
        <p:spPr>
          <a:xfrm>
            <a:off x="3410300" y="826125"/>
            <a:ext cx="5401800" cy="115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“We estimate the annual cost of not having FAIR data to a minimum of </a:t>
            </a:r>
            <a:r>
              <a:rPr lang="en-US" sz="2600" b="1" i="1">
                <a:solidFill>
                  <a:schemeClr val="dk1"/>
                </a:solidFill>
                <a:latin typeface="Calibri"/>
                <a:ea typeface="Calibri"/>
                <a:cs typeface="Calibri"/>
                <a:sym typeface="Calibri"/>
              </a:rPr>
              <a:t>€10.2bn</a:t>
            </a:r>
            <a:r>
              <a:rPr lang="en-US" i="1">
                <a:solidFill>
                  <a:schemeClr val="dk1"/>
                </a:solidFill>
                <a:latin typeface="Calibri"/>
                <a:ea typeface="Calibri"/>
                <a:cs typeface="Calibri"/>
                <a:sym typeface="Calibri"/>
              </a:rPr>
              <a:t> </a:t>
            </a:r>
            <a:r>
              <a:rPr lang="en-US" sz="1800" i="1">
                <a:solidFill>
                  <a:schemeClr val="dk1"/>
                </a:solidFill>
                <a:latin typeface="Calibri"/>
                <a:ea typeface="Calibri"/>
                <a:cs typeface="Calibri"/>
                <a:sym typeface="Calibri"/>
              </a:rPr>
              <a:t>per year. “</a:t>
            </a:r>
            <a:endParaRPr sz="1800" i="1">
              <a:solidFill>
                <a:schemeClr val="dk1"/>
              </a:solidFill>
              <a:latin typeface="Calibri"/>
              <a:ea typeface="Calibri"/>
              <a:cs typeface="Calibri"/>
              <a:sym typeface="Calibri"/>
            </a:endParaRPr>
          </a:p>
          <a:p>
            <a:pPr marL="0" lvl="0" indent="0" algn="l" rtl="0">
              <a:spcBef>
                <a:spcPts val="0"/>
              </a:spcBef>
              <a:spcAft>
                <a:spcPts val="0"/>
              </a:spcAft>
              <a:buNone/>
            </a:pPr>
            <a:r>
              <a:rPr lang="en-US" sz="1600">
                <a:solidFill>
                  <a:schemeClr val="dk1"/>
                </a:solidFill>
                <a:latin typeface="Calibri"/>
                <a:ea typeface="Calibri"/>
                <a:cs typeface="Calibri"/>
                <a:sym typeface="Calibri"/>
              </a:rPr>
              <a:t>Cost-benefit analysis for FAIR research data, 2018 report to the European Commission</a:t>
            </a:r>
            <a:r>
              <a:rPr lang="en-US" sz="1600" baseline="30000">
                <a:solidFill>
                  <a:schemeClr val="dk1"/>
                </a:solidFill>
                <a:latin typeface="Calibri"/>
                <a:ea typeface="Calibri"/>
                <a:cs typeface="Calibri"/>
                <a:sym typeface="Calibri"/>
              </a:rPr>
              <a:t>1</a:t>
            </a:r>
            <a:endParaRPr sz="1600" baseline="30000">
              <a:solidFill>
                <a:schemeClr val="dk1"/>
              </a:solidFill>
              <a:latin typeface="Calibri"/>
              <a:ea typeface="Calibri"/>
              <a:cs typeface="Calibri"/>
              <a:sym typeface="Calibri"/>
            </a:endParaRPr>
          </a:p>
        </p:txBody>
      </p:sp>
      <p:sp>
        <p:nvSpPr>
          <p:cNvPr id="339" name="Google Shape;339;p42"/>
          <p:cNvSpPr txBox="1"/>
          <p:nvPr/>
        </p:nvSpPr>
        <p:spPr>
          <a:xfrm>
            <a:off x="3650125" y="2432475"/>
            <a:ext cx="2019600" cy="1228500"/>
          </a:xfrm>
          <a:prstGeom prst="rect">
            <a:avLst/>
          </a:prstGeom>
          <a:solidFill>
            <a:srgbClr val="F58220"/>
          </a:solidFill>
          <a:ln>
            <a:noFill/>
          </a:ln>
          <a:effectLst>
            <a:outerShdw blurRad="57150" dist="19050" dir="5400000" algn="bl" rotWithShape="0">
              <a:srgbClr val="000000">
                <a:alpha val="49800"/>
              </a:srgbClr>
            </a:outerShdw>
          </a:effectLst>
        </p:spPr>
        <p:txBody>
          <a:bodyPr spcFirstLastPara="1" wrap="square" lIns="81650" tIns="81650" rIns="81650" bIns="81650" anchor="t" anchorCtr="0">
            <a:noAutofit/>
          </a:bodyPr>
          <a:lstStyle/>
          <a:p>
            <a:pPr marL="0" marR="0" lvl="0" indent="0" algn="l" rtl="0">
              <a:lnSpc>
                <a:spcPct val="115000"/>
              </a:lnSpc>
              <a:spcBef>
                <a:spcPts val="0"/>
              </a:spcBef>
              <a:spcAft>
                <a:spcPts val="0"/>
              </a:spcAft>
              <a:buClr>
                <a:srgbClr val="FFFFFF"/>
              </a:buClr>
              <a:buSzPts val="1600"/>
              <a:buFont typeface="Calibri"/>
              <a:buNone/>
            </a:pPr>
            <a:r>
              <a:rPr lang="en-US" sz="1600">
                <a:solidFill>
                  <a:srgbClr val="FFFFFF"/>
                </a:solidFill>
                <a:latin typeface="Calibri"/>
                <a:ea typeface="Calibri"/>
                <a:cs typeface="Calibri"/>
                <a:sym typeface="Calibri"/>
              </a:rPr>
              <a:t>A </a:t>
            </a:r>
            <a:r>
              <a:rPr lang="en-US" sz="1600" i="1">
                <a:solidFill>
                  <a:srgbClr val="FFFFFF"/>
                </a:solidFill>
                <a:latin typeface="Calibri"/>
                <a:ea typeface="Calibri"/>
                <a:cs typeface="Calibri"/>
                <a:sym typeface="Calibri"/>
              </a:rPr>
              <a:t>Nature</a:t>
            </a:r>
            <a:r>
              <a:rPr lang="en-US" sz="1600">
                <a:solidFill>
                  <a:srgbClr val="FFFFFF"/>
                </a:solidFill>
                <a:latin typeface="Calibri"/>
                <a:ea typeface="Calibri"/>
                <a:cs typeface="Calibri"/>
                <a:sym typeface="Calibri"/>
              </a:rPr>
              <a:t> survey from 2015</a:t>
            </a:r>
            <a:r>
              <a:rPr lang="en-US" sz="1600" baseline="30000">
                <a:solidFill>
                  <a:srgbClr val="FFFFFF"/>
                </a:solidFill>
                <a:latin typeface="Calibri"/>
                <a:ea typeface="Calibri"/>
                <a:cs typeface="Calibri"/>
                <a:sym typeface="Calibri"/>
              </a:rPr>
              <a:t>2</a:t>
            </a:r>
            <a:r>
              <a:rPr lang="en-US" sz="1600">
                <a:solidFill>
                  <a:srgbClr val="FFFFFF"/>
                </a:solidFill>
                <a:latin typeface="Calibri"/>
                <a:ea typeface="Calibri"/>
                <a:cs typeface="Calibri"/>
                <a:sym typeface="Calibri"/>
              </a:rPr>
              <a:t> highlights concern in the research community</a:t>
            </a:r>
            <a:endParaRPr sz="1600">
              <a:solidFill>
                <a:srgbClr val="FFFFFF"/>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000"/>
                                        <p:tgtEl>
                                          <p:spTgt spid="339"/>
                                        </p:tgtEl>
                                      </p:cBhvr>
                                    </p:animEffect>
                                  </p:childTnLst>
                                </p:cTn>
                              </p:par>
                              <p:par>
                                <p:cTn id="13" presetID="10" presetClass="entr" presetSubtype="0" fill="hold" nodeType="withEffect">
                                  <p:stCondLst>
                                    <p:cond delay="0"/>
                                  </p:stCondLst>
                                  <p:childTnLst>
                                    <p:set>
                                      <p:cBhvr>
                                        <p:cTn id="14" dur="1" fill="hold">
                                          <p:stCondLst>
                                            <p:cond delay="0"/>
                                          </p:stCondLst>
                                        </p:cTn>
                                        <p:tgtEl>
                                          <p:spTgt spid="336"/>
                                        </p:tgtEl>
                                        <p:attrNameLst>
                                          <p:attrName>style.visibility</p:attrName>
                                        </p:attrNameLst>
                                      </p:cBhvr>
                                      <p:to>
                                        <p:strVal val="visible"/>
                                      </p:to>
                                    </p:set>
                                    <p:animEffect transition="in" filter="fade">
                                      <p:cBhvr>
                                        <p:cTn id="15" dur="1000"/>
                                        <p:tgtEl>
                                          <p:spTgt spid="336"/>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37"/>
                                        </p:tgtEl>
                                        <p:attrNameLst>
                                          <p:attrName>style.visibility</p:attrName>
                                        </p:attrNameLst>
                                      </p:cBhvr>
                                      <p:to>
                                        <p:strVal val="visible"/>
                                      </p:to>
                                    </p:set>
                                    <p:animEffect transition="in" filter="fade">
                                      <p:cBhvr>
                                        <p:cTn id="19" dur="1000"/>
                                        <p:tgtEl>
                                          <p:spTgt spid="3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pringer Nature">
  <a:themeElements>
    <a:clrScheme name="Custom 19">
      <a:dk1>
        <a:srgbClr val="58595B"/>
      </a:dk1>
      <a:lt1>
        <a:srgbClr val="FFFFFF"/>
      </a:lt1>
      <a:dk2>
        <a:srgbClr val="B1B1B3"/>
      </a:dk2>
      <a:lt2>
        <a:srgbClr val="CEDBE0"/>
      </a:lt2>
      <a:accent1>
        <a:srgbClr val="628BA3"/>
      </a:accent1>
      <a:accent2>
        <a:srgbClr val="183642"/>
      </a:accent2>
      <a:accent3>
        <a:srgbClr val="DB1830"/>
      </a:accent3>
      <a:accent4>
        <a:srgbClr val="3C9CD7"/>
      </a:accent4>
      <a:accent5>
        <a:srgbClr val="8FAEC1"/>
      </a:accent5>
      <a:accent6>
        <a:srgbClr val="486A7E"/>
      </a:accent6>
      <a:hlink>
        <a:srgbClr val="3C9CD7"/>
      </a:hlink>
      <a:folHlink>
        <a:srgbClr val="3C9CD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TotalTime>
  <Words>1547</Words>
  <Application>Microsoft Office PowerPoint</Application>
  <PresentationFormat>On-screen Show (16:10)</PresentationFormat>
  <Paragraphs>207</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Springer Nature</vt:lpstr>
      <vt:lpstr>PowerPoint Presentation</vt:lpstr>
      <vt:lpstr>Talk data with Springer Nature at EGU 2020</vt:lpstr>
      <vt:lpstr>PowerPoint Presentation</vt:lpstr>
      <vt:lpstr>Some of the ways we support FAIR data sharing in Earth Sciences</vt:lpstr>
      <vt:lpstr>PowerPoint Presentation</vt:lpstr>
      <vt:lpstr>one challenge to embedding data sharing in publishing</vt:lpstr>
      <vt:lpstr>data sharing is valuable in itself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Supporting FAIR data sharing at Springer Nature</vt:lpstr>
      <vt:lpstr>PowerPoint Presentation</vt:lpstr>
      <vt:lpstr>Earth Sciences articles declaring data in repositories</vt:lpstr>
      <vt:lpstr>PowerPoint Presentation</vt:lpstr>
      <vt:lpstr>Commitments to data sharing in Earth Sciences</vt:lpstr>
      <vt:lpstr>Assessing and outlining practical steps for data sharing across the scientific community</vt:lpstr>
      <vt:lpstr>PowerPoint Presentation</vt:lpstr>
      <vt:lpstr>Data journals and articles: Scientific Data </vt:lpstr>
      <vt:lpstr>PowerPoint Presentation</vt:lpstr>
      <vt:lpstr>Standard research data policies at Springer Nature</vt:lpstr>
      <vt:lpstr>PowerPoint Presentation</vt:lpstr>
      <vt:lpstr>Research Data Support: hands-on assistance</vt:lpstr>
      <vt:lpstr>The result: data shared openly,  previewable and linked to the research article</vt:lpstr>
      <vt:lpstr>Guidance in data repositories, policies and sharing </vt:lpstr>
      <vt:lpstr>PowerPoint Presentation</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Graham Smith</cp:lastModifiedBy>
  <cp:revision>9</cp:revision>
  <dcterms:modified xsi:type="dcterms:W3CDTF">2020-05-01T14:05:52Z</dcterms:modified>
</cp:coreProperties>
</file>