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95" r:id="rId4"/>
    <p:sldId id="281" r:id="rId5"/>
    <p:sldId id="270" r:id="rId6"/>
    <p:sldId id="285" r:id="rId7"/>
    <p:sldId id="274" r:id="rId8"/>
    <p:sldId id="273" r:id="rId9"/>
    <p:sldId id="258" r:id="rId10"/>
    <p:sldId id="271" r:id="rId11"/>
    <p:sldId id="288" r:id="rId12"/>
    <p:sldId id="289" r:id="rId13"/>
    <p:sldId id="290" r:id="rId14"/>
    <p:sldId id="292" r:id="rId15"/>
    <p:sldId id="260" r:id="rId16"/>
    <p:sldId id="294" r:id="rId17"/>
    <p:sldId id="287" r:id="rId18"/>
    <p:sldId id="264" r:id="rId19"/>
    <p:sldId id="284" r:id="rId20"/>
    <p:sldId id="283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xx" initials="xx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4" autoAdjust="0"/>
    <p:restoredTop sz="94660"/>
  </p:normalViewPr>
  <p:slideViewPr>
    <p:cSldViewPr>
      <p:cViewPr varScale="1">
        <p:scale>
          <a:sx n="78" d="100"/>
          <a:sy n="78" d="100"/>
        </p:scale>
        <p:origin x="-7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eal\Desktop\apresenta&#231;&#227;o_natal\Abra&#227;o_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Gráfico!$E$11</c:f>
              <c:strCache>
                <c:ptCount val="1"/>
                <c:pt idx="0">
                  <c:v>γR-CT (%)</c:v>
                </c:pt>
              </c:strCache>
            </c:strRef>
          </c:tx>
          <c:spPr>
            <a:ln w="19050">
              <a:noFill/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9.3733791467476929E-2"/>
                  <c:y val="-2.6705307669874598E-2"/>
                </c:manualLayout>
              </c:layout>
              <c:numFmt formatCode="General" sourceLinked="0"/>
            </c:trendlineLbl>
          </c:trendline>
          <c:xVal>
            <c:numRef>
              <c:f>Gráfico!$I$13:$I$16</c:f>
              <c:numCache>
                <c:formatCode>#,##0.00</c:formatCode>
                <c:ptCount val="4"/>
                <c:pt idx="0">
                  <c:v>26.518139999999999</c:v>
                </c:pt>
                <c:pt idx="1">
                  <c:v>24.150739999999999</c:v>
                </c:pt>
                <c:pt idx="2">
                  <c:v>33.732689999999998</c:v>
                </c:pt>
                <c:pt idx="3">
                  <c:v>35.802349999999997</c:v>
                </c:pt>
              </c:numCache>
            </c:numRef>
          </c:xVal>
          <c:yVal>
            <c:numRef>
              <c:f>Gráfico!$E$13:$E$16</c:f>
              <c:numCache>
                <c:formatCode>0.00</c:formatCode>
                <c:ptCount val="4"/>
                <c:pt idx="0">
                  <c:v>28.50525460500392</c:v>
                </c:pt>
                <c:pt idx="1">
                  <c:v>27.829940701615708</c:v>
                </c:pt>
                <c:pt idx="2">
                  <c:v>40.79369496026186</c:v>
                </c:pt>
                <c:pt idx="3">
                  <c:v>40.79369496026186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Gráfico!$G$11</c:f>
              <c:strCache>
                <c:ptCount val="1"/>
                <c:pt idx="0">
                  <c:v>µCT-RX (%)</c:v>
                </c:pt>
              </c:strCache>
            </c:strRef>
          </c:tx>
          <c:spPr>
            <a:ln w="19050">
              <a:noFill/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trendline>
            <c:spPr>
              <a:ln>
                <a:prstDash val="dash"/>
              </a:ln>
            </c:spPr>
            <c:trendlineType val="linear"/>
            <c:dispRSqr val="1"/>
            <c:dispEq val="0"/>
            <c:trendlineLbl>
              <c:layout>
                <c:manualLayout>
                  <c:x val="0.17758250768409511"/>
                  <c:y val="8.9254520268299789E-2"/>
                </c:manualLayout>
              </c:layout>
              <c:numFmt formatCode="General" sourceLinked="0"/>
            </c:trendlineLbl>
          </c:trendline>
          <c:xVal>
            <c:numRef>
              <c:f>Gráfico!$I$13:$I$16</c:f>
              <c:numCache>
                <c:formatCode>#,##0.00</c:formatCode>
                <c:ptCount val="4"/>
                <c:pt idx="0">
                  <c:v>26.518139999999999</c:v>
                </c:pt>
                <c:pt idx="1">
                  <c:v>24.150739999999999</c:v>
                </c:pt>
                <c:pt idx="2">
                  <c:v>33.732689999999998</c:v>
                </c:pt>
                <c:pt idx="3">
                  <c:v>35.802349999999997</c:v>
                </c:pt>
              </c:numCache>
            </c:numRef>
          </c:xVal>
          <c:yVal>
            <c:numRef>
              <c:f>Gráfico!$G$13:$G$16</c:f>
              <c:numCache>
                <c:formatCode>0.00</c:formatCode>
                <c:ptCount val="4"/>
                <c:pt idx="0">
                  <c:v>20.36</c:v>
                </c:pt>
                <c:pt idx="1">
                  <c:v>20.13</c:v>
                </c:pt>
                <c:pt idx="2">
                  <c:v>33.700000000000003</c:v>
                </c:pt>
                <c:pt idx="3">
                  <c:v>32.15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237952"/>
        <c:axId val="130239872"/>
      </c:scatterChart>
      <c:valAx>
        <c:axId val="130237952"/>
        <c:scaling>
          <c:orientation val="minMax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Porosity, He (%)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130239872"/>
        <c:crosses val="autoZero"/>
        <c:crossBetween val="midCat"/>
      </c:valAx>
      <c:valAx>
        <c:axId val="1302398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Porosity, CT (%)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130237952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B35D5-D273-48D7-9D5B-140AC04150FC}" type="datetimeFigureOut">
              <a:rPr lang="pt-BR" smtClean="0"/>
              <a:t>23/04/2020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B5D34-61CE-4233-9F58-C12E29B72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40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97C-A4EA-4FD7-B9AA-E4EA59E94283}" type="datetimeFigureOut">
              <a:rPr lang="pt-BR" smtClean="0"/>
              <a:pPr/>
              <a:t>23/04/2020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E269-5F85-468F-8927-B3FCC4BA66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68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97C-A4EA-4FD7-B9AA-E4EA59E94283}" type="datetimeFigureOut">
              <a:rPr lang="pt-BR" smtClean="0"/>
              <a:pPr/>
              <a:t>23/04/2020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E269-5F85-468F-8927-B3FCC4BA66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97C-A4EA-4FD7-B9AA-E4EA59E94283}" type="datetimeFigureOut">
              <a:rPr lang="pt-BR" smtClean="0"/>
              <a:pPr/>
              <a:t>23/04/2020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E269-5F85-468F-8927-B3FCC4BA66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96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97C-A4EA-4FD7-B9AA-E4EA59E94283}" type="datetimeFigureOut">
              <a:rPr lang="pt-BR" smtClean="0"/>
              <a:pPr/>
              <a:t>23/04/2020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E269-5F85-468F-8927-B3FCC4BA66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23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97C-A4EA-4FD7-B9AA-E4EA59E94283}" type="datetimeFigureOut">
              <a:rPr lang="pt-BR" smtClean="0"/>
              <a:pPr/>
              <a:t>23/04/2020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E269-5F85-468F-8927-B3FCC4BA66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1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97C-A4EA-4FD7-B9AA-E4EA59E94283}" type="datetimeFigureOut">
              <a:rPr lang="pt-BR" smtClean="0"/>
              <a:pPr/>
              <a:t>23/04/2020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E269-5F85-468F-8927-B3FCC4BA66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4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97C-A4EA-4FD7-B9AA-E4EA59E94283}" type="datetimeFigureOut">
              <a:rPr lang="pt-BR" smtClean="0"/>
              <a:pPr/>
              <a:t>23/04/2020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E269-5F85-468F-8927-B3FCC4BA66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32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97C-A4EA-4FD7-B9AA-E4EA59E94283}" type="datetimeFigureOut">
              <a:rPr lang="pt-BR" smtClean="0"/>
              <a:pPr/>
              <a:t>23/04/2020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E269-5F85-468F-8927-B3FCC4BA66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57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97C-A4EA-4FD7-B9AA-E4EA59E94283}" type="datetimeFigureOut">
              <a:rPr lang="pt-BR" smtClean="0"/>
              <a:pPr/>
              <a:t>23/04/2020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E269-5F85-468F-8927-B3FCC4BA66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49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97C-A4EA-4FD7-B9AA-E4EA59E94283}" type="datetimeFigureOut">
              <a:rPr lang="pt-BR" smtClean="0"/>
              <a:pPr/>
              <a:t>23/04/2020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E269-5F85-468F-8927-B3FCC4BA66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79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97C-A4EA-4FD7-B9AA-E4EA59E94283}" type="datetimeFigureOut">
              <a:rPr lang="pt-BR" smtClean="0"/>
              <a:pPr/>
              <a:t>23/04/2020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E269-5F85-468F-8927-B3FCC4BA66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72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2B97C-A4EA-4FD7-B9AA-E4EA59E94283}" type="datetimeFigureOut">
              <a:rPr lang="pt-BR" smtClean="0"/>
              <a:pPr/>
              <a:t>23/04/2020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EE269-5F85-468F-8927-B3FCC4BA66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46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1.png"/><Relationship Id="rId4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5.pn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cean // EGU General Assembly 20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1" b="29867"/>
          <a:stretch/>
        </p:blipFill>
        <p:spPr bwMode="auto">
          <a:xfrm>
            <a:off x="-1" y="23980"/>
            <a:ext cx="3792357" cy="117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30983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2" charset="0"/>
                <a:cs typeface="Times New Roman" panose="02020603050405020304" pitchFamily="18" charset="0"/>
              </a:rPr>
              <a:t>USING GAMMA-RAY AND X-RAY COMPUTED TOMOGRAPHY FOR POROSITY QUANTIFICATION OF RESERVOIR ANALOGUE ROCKS</a:t>
            </a:r>
            <a:endParaRPr lang="pt-BR" sz="3200" dirty="0">
              <a:latin typeface="Helvetica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82C1397-86E2-466A-9214-43BAA41730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0" t="6203" r="24272" b="15165"/>
          <a:stretch/>
        </p:blipFill>
        <p:spPr>
          <a:xfrm>
            <a:off x="4211960" y="112720"/>
            <a:ext cx="2179743" cy="10120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1E7584B-6E53-4D3D-9EF2-64B3B98C2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8" y="23980"/>
            <a:ext cx="1828900" cy="1028756"/>
          </a:xfrm>
          <a:prstGeom prst="rect">
            <a:avLst/>
          </a:prstGeom>
        </p:spPr>
      </p:pic>
      <p:pic>
        <p:nvPicPr>
          <p:cNvPr id="9" name="Picture 4" descr="C:\Users\abeal\Desktop\semana da eng\150ppi\BG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r="8960" b="9064"/>
          <a:stretch/>
        </p:blipFill>
        <p:spPr bwMode="auto">
          <a:xfrm>
            <a:off x="-1" y="5216624"/>
            <a:ext cx="9180513" cy="16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67643" y="3914472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latin typeface="Helvetica" pitchFamily="2" charset="0"/>
              </a:rPr>
              <a:t>ABRAÃO NOVA, FREDERICO RIBEIRO, PAMALLA OLIVEIRA, DANIEL AMANCIO, CÁSSIA MACHADO, ALEXANDRA CAROLINA, MARCIO PAIXÃO, ANTONIO ANTONINO, ENIVALDO BARBOSA, ANTONIO BARBOSA, MARIA LOURENÇO, MARCOS RODRIGUES, AND RICHARD HECK</a:t>
            </a:r>
            <a:endParaRPr lang="pt-BR" sz="1400" dirty="0">
              <a:latin typeface="Helvetica" pitchFamily="2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51720" y="849492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accent1">
                    <a:lumMod val="75000"/>
                  </a:schemeClr>
                </a:solidFill>
              </a:rPr>
              <a:t>#shareEGU20</a:t>
            </a:r>
            <a:endParaRPr lang="pt-BR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1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tx2">
                    <a:lumMod val="75000"/>
                  </a:schemeClr>
                </a:solidFill>
              </a:rPr>
              <a:t>#shareEGU20</a:t>
            </a:r>
            <a:endParaRPr lang="pt-B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594522" y="2161413"/>
            <a:ext cx="94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err="1" smtClean="0"/>
              <a:t>Porosity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608381" y="2585969"/>
                <a:ext cx="2493375" cy="710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pt-BR" sz="2000" i="1">
                          <a:latin typeface="Cambria Math"/>
                        </a:rPr>
                        <m:t>(%)=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381" y="2585969"/>
                <a:ext cx="2493375" cy="71096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609853" y="4819367"/>
                <a:ext cx="1402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𝐼</m:t>
                      </m: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853" y="4819367"/>
                <a:ext cx="1402307" cy="40011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864386" y="720876"/>
                <a:ext cx="1259897" cy="427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m:rPr>
                              <m:nor/>
                            </m:rPr>
                            <a:rPr lang="pt-BR" sz="2000" dirty="0"/>
                            <m:t> 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386" y="720876"/>
                <a:ext cx="1259897" cy="42787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Resultado de imagem para lei de beer-lambe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69" y="4568741"/>
            <a:ext cx="2806318" cy="133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4547978" y="5445224"/>
                <a:ext cx="1430520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/>
                        </a:rPr>
                        <m:t>𝜇</m:t>
                      </m:r>
                      <m:r>
                        <a:rPr lang="pt-BR" sz="200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func>
                        <m:funcPr>
                          <m:ctrlPr>
                            <a:rPr lang="pt-BR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00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000" i="1">
                                  <a:latin typeface="Cambria Math"/>
                                </a:rPr>
                                <m:t>𝐼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978" y="5445224"/>
                <a:ext cx="1430520" cy="670568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upo 39"/>
          <p:cNvGrpSpPr/>
          <p:nvPr/>
        </p:nvGrpSpPr>
        <p:grpSpPr>
          <a:xfrm>
            <a:off x="816292" y="1214958"/>
            <a:ext cx="1379444" cy="1061914"/>
            <a:chOff x="816292" y="926926"/>
            <a:chExt cx="1379444" cy="1061914"/>
          </a:xfrm>
        </p:grpSpPr>
        <p:sp>
          <p:nvSpPr>
            <p:cNvPr id="2" name="CaixaDeTexto 1"/>
            <p:cNvSpPr txBox="1"/>
            <p:nvPr/>
          </p:nvSpPr>
          <p:spPr>
            <a:xfrm>
              <a:off x="1051338" y="1227051"/>
              <a:ext cx="9093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 smtClean="0"/>
                <a:t>NIST XCOM</a:t>
              </a:r>
            </a:p>
            <a:p>
              <a:pPr algn="ctr"/>
              <a:r>
                <a:rPr lang="pt-BR" sz="1200" dirty="0" smtClean="0"/>
                <a:t>Data</a:t>
              </a:r>
              <a:endParaRPr lang="pt-BR" sz="1200" dirty="0"/>
            </a:p>
          </p:txBody>
        </p:sp>
        <p:sp>
          <p:nvSpPr>
            <p:cNvPr id="27" name="Paralelogramo 26"/>
            <p:cNvSpPr/>
            <p:nvPr/>
          </p:nvSpPr>
          <p:spPr>
            <a:xfrm>
              <a:off x="816292" y="926926"/>
              <a:ext cx="1379444" cy="1061914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2724504" y="1214958"/>
            <a:ext cx="1379444" cy="1061914"/>
            <a:chOff x="2758904" y="926926"/>
            <a:chExt cx="1379444" cy="1061914"/>
          </a:xfrm>
        </p:grpSpPr>
        <p:sp>
          <p:nvSpPr>
            <p:cNvPr id="23" name="CaixaDeTexto 22"/>
            <p:cNvSpPr txBox="1"/>
            <p:nvPr/>
          </p:nvSpPr>
          <p:spPr>
            <a:xfrm>
              <a:off x="3089489" y="1134718"/>
              <a:ext cx="71827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/>
                <a:t>Mineral </a:t>
              </a:r>
              <a:endParaRPr lang="pt-BR" sz="1200" dirty="0" smtClean="0"/>
            </a:p>
            <a:p>
              <a:pPr algn="ctr"/>
              <a:r>
                <a:rPr lang="pt-BR" sz="1200" dirty="0" err="1" smtClean="0"/>
                <a:t>Density</a:t>
              </a:r>
              <a:endParaRPr lang="pt-BR" sz="1200" dirty="0" smtClean="0"/>
            </a:p>
            <a:p>
              <a:pPr algn="ctr"/>
              <a:r>
                <a:rPr lang="pt-BR" sz="1200" dirty="0"/>
                <a:t>D</a:t>
              </a:r>
              <a:r>
                <a:rPr lang="pt-BR" sz="1200" dirty="0" smtClean="0"/>
                <a:t>ata</a:t>
              </a:r>
              <a:endParaRPr lang="pt-BR" sz="1200" dirty="0"/>
            </a:p>
          </p:txBody>
        </p:sp>
        <p:sp>
          <p:nvSpPr>
            <p:cNvPr id="28" name="Paralelogramo 27"/>
            <p:cNvSpPr/>
            <p:nvPr/>
          </p:nvSpPr>
          <p:spPr>
            <a:xfrm>
              <a:off x="2758904" y="926926"/>
              <a:ext cx="1379444" cy="1061914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4632716" y="1214958"/>
            <a:ext cx="1379444" cy="1061914"/>
            <a:chOff x="4632716" y="910626"/>
            <a:chExt cx="1379444" cy="1061914"/>
          </a:xfrm>
        </p:grpSpPr>
        <p:sp>
          <p:nvSpPr>
            <p:cNvPr id="11" name="Retângulo 10"/>
            <p:cNvSpPr/>
            <p:nvPr/>
          </p:nvSpPr>
          <p:spPr>
            <a:xfrm>
              <a:off x="4829450" y="1026084"/>
              <a:ext cx="9859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Linear </a:t>
              </a:r>
            </a:p>
            <a:p>
              <a:pPr algn="ctr"/>
              <a:r>
                <a:rPr lang="en-US" sz="1200" b="1" dirty="0"/>
                <a:t>A</a:t>
              </a:r>
              <a:r>
                <a:rPr lang="en-US" sz="1200" b="1" dirty="0" smtClean="0"/>
                <a:t>ttenuation </a:t>
              </a:r>
            </a:p>
            <a:p>
              <a:pPr algn="ctr"/>
              <a:r>
                <a:rPr lang="en-US" sz="1200" b="1" dirty="0"/>
                <a:t>C</a:t>
              </a:r>
              <a:r>
                <a:rPr lang="en-US" sz="1200" b="1" dirty="0" smtClean="0"/>
                <a:t>oefficient </a:t>
              </a:r>
            </a:p>
            <a:p>
              <a:pPr algn="ctr"/>
              <a:r>
                <a:rPr lang="en-US" sz="1200" b="1" dirty="0" smtClean="0"/>
                <a:t>of Minerals</a:t>
              </a:r>
              <a:endParaRPr lang="en-US" sz="1200" b="1" dirty="0"/>
            </a:p>
          </p:txBody>
        </p:sp>
        <p:sp>
          <p:nvSpPr>
            <p:cNvPr id="29" name="Paralelogramo 28"/>
            <p:cNvSpPr/>
            <p:nvPr/>
          </p:nvSpPr>
          <p:spPr>
            <a:xfrm>
              <a:off x="4632716" y="910626"/>
              <a:ext cx="1379444" cy="1061914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546553" y="3375198"/>
            <a:ext cx="1379444" cy="1061914"/>
            <a:chOff x="546553" y="3376612"/>
            <a:chExt cx="1379444" cy="1061914"/>
          </a:xfrm>
        </p:grpSpPr>
        <p:sp>
          <p:nvSpPr>
            <p:cNvPr id="24" name="CaixaDeTexto 23"/>
            <p:cNvSpPr txBox="1"/>
            <p:nvPr/>
          </p:nvSpPr>
          <p:spPr>
            <a:xfrm>
              <a:off x="871624" y="3744735"/>
              <a:ext cx="72930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l-GR" sz="1200" dirty="0" smtClean="0">
                  <a:latin typeface="Calibri"/>
                  <a:cs typeface="Calibri"/>
                </a:rPr>
                <a:t>γ</a:t>
              </a:r>
              <a:r>
                <a:rPr lang="pt-BR" sz="1200" dirty="0" smtClean="0">
                  <a:latin typeface="Calibri"/>
                  <a:cs typeface="Calibri"/>
                </a:rPr>
                <a:t>-Ray CT</a:t>
              </a:r>
              <a:endParaRPr lang="pt-BR" sz="1200" dirty="0"/>
            </a:p>
          </p:txBody>
        </p:sp>
        <p:sp>
          <p:nvSpPr>
            <p:cNvPr id="30" name="Paralelogramo 29"/>
            <p:cNvSpPr/>
            <p:nvPr/>
          </p:nvSpPr>
          <p:spPr>
            <a:xfrm>
              <a:off x="546553" y="3376612"/>
              <a:ext cx="1379444" cy="1061914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4138348" y="3375198"/>
            <a:ext cx="1669928" cy="1061914"/>
            <a:chOff x="4138348" y="3389849"/>
            <a:chExt cx="1669928" cy="1061914"/>
          </a:xfrm>
        </p:grpSpPr>
        <p:sp>
          <p:nvSpPr>
            <p:cNvPr id="26" name="CaixaDeTexto 25"/>
            <p:cNvSpPr txBox="1"/>
            <p:nvPr/>
          </p:nvSpPr>
          <p:spPr>
            <a:xfrm>
              <a:off x="4211960" y="3515659"/>
              <a:ext cx="150126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cs typeface="Calibri"/>
                </a:rPr>
                <a:t>Linear</a:t>
              </a:r>
            </a:p>
            <a:p>
              <a:pPr algn="ctr"/>
              <a:r>
                <a:rPr lang="en-US" sz="1200" dirty="0" smtClean="0">
                  <a:cs typeface="Calibri"/>
                </a:rPr>
                <a:t> Attenuation coefficient of </a:t>
              </a:r>
              <a:r>
                <a:rPr lang="en-US" sz="1200" dirty="0">
                  <a:cs typeface="Calibri"/>
                </a:rPr>
                <a:t>the </a:t>
              </a:r>
              <a:r>
                <a:rPr lang="en-US" sz="1200" dirty="0" smtClean="0">
                  <a:cs typeface="Calibri"/>
                </a:rPr>
                <a:t>Samples</a:t>
              </a:r>
              <a:endParaRPr lang="en-US" sz="1200" dirty="0">
                <a:cs typeface="Calibri"/>
              </a:endParaRPr>
            </a:p>
          </p:txBody>
        </p:sp>
        <p:sp>
          <p:nvSpPr>
            <p:cNvPr id="31" name="Paralelogramo 30"/>
            <p:cNvSpPr/>
            <p:nvPr/>
          </p:nvSpPr>
          <p:spPr>
            <a:xfrm>
              <a:off x="4138348" y="3389849"/>
              <a:ext cx="1669928" cy="1061914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2342451" y="3375198"/>
            <a:ext cx="1379444" cy="1061914"/>
            <a:chOff x="2303898" y="3389849"/>
            <a:chExt cx="1379444" cy="1061914"/>
          </a:xfrm>
        </p:grpSpPr>
        <p:sp>
          <p:nvSpPr>
            <p:cNvPr id="25" name="CaixaDeTexto 24"/>
            <p:cNvSpPr txBox="1"/>
            <p:nvPr/>
          </p:nvSpPr>
          <p:spPr>
            <a:xfrm>
              <a:off x="2579885" y="3689974"/>
              <a:ext cx="80342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pt-BR" sz="1200" dirty="0" err="1" smtClean="0">
                  <a:cs typeface="Calibri"/>
                </a:rPr>
                <a:t>Sample</a:t>
              </a:r>
              <a:r>
                <a:rPr lang="pt-BR" sz="1200" dirty="0" smtClean="0">
                  <a:cs typeface="Calibri"/>
                </a:rPr>
                <a:t> </a:t>
              </a:r>
            </a:p>
            <a:p>
              <a:pPr algn="r"/>
              <a:r>
                <a:rPr lang="pt-BR" sz="1200" dirty="0" err="1">
                  <a:cs typeface="Calibri"/>
                </a:rPr>
                <a:t>T</a:t>
              </a:r>
              <a:r>
                <a:rPr lang="pt-BR" sz="1200" dirty="0" err="1" smtClean="0">
                  <a:cs typeface="Calibri"/>
                </a:rPr>
                <a:t>hickness</a:t>
              </a:r>
              <a:endParaRPr lang="pt-BR" sz="1200" dirty="0">
                <a:cs typeface="Calibri"/>
              </a:endParaRPr>
            </a:p>
          </p:txBody>
        </p:sp>
        <p:sp>
          <p:nvSpPr>
            <p:cNvPr id="32" name="Paralelogramo 31"/>
            <p:cNvSpPr/>
            <p:nvPr/>
          </p:nvSpPr>
          <p:spPr>
            <a:xfrm>
              <a:off x="2303898" y="3389849"/>
              <a:ext cx="1379444" cy="1061914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34" name="Conector reto 33"/>
          <p:cNvCxnSpPr>
            <a:stCxn id="27" idx="2"/>
            <a:endCxn id="28" idx="5"/>
          </p:cNvCxnSpPr>
          <p:nvPr/>
        </p:nvCxnSpPr>
        <p:spPr>
          <a:xfrm>
            <a:off x="2062997" y="1745915"/>
            <a:ext cx="7942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stCxn id="28" idx="2"/>
            <a:endCxn id="29" idx="5"/>
          </p:cNvCxnSpPr>
          <p:nvPr/>
        </p:nvCxnSpPr>
        <p:spPr>
          <a:xfrm>
            <a:off x="3971209" y="1745915"/>
            <a:ext cx="7942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stCxn id="30" idx="2"/>
            <a:endCxn id="32" idx="5"/>
          </p:cNvCxnSpPr>
          <p:nvPr/>
        </p:nvCxnSpPr>
        <p:spPr>
          <a:xfrm>
            <a:off x="1793258" y="3906155"/>
            <a:ext cx="681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stCxn id="32" idx="2"/>
            <a:endCxn id="31" idx="5"/>
          </p:cNvCxnSpPr>
          <p:nvPr/>
        </p:nvCxnSpPr>
        <p:spPr>
          <a:xfrm>
            <a:off x="3589156" y="3906155"/>
            <a:ext cx="6819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have direita 46"/>
          <p:cNvSpPr/>
          <p:nvPr/>
        </p:nvSpPr>
        <p:spPr>
          <a:xfrm>
            <a:off x="6124283" y="1745914"/>
            <a:ext cx="463941" cy="239107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3" name="Agrupar 6">
            <a:extLst>
              <a:ext uri="{FF2B5EF4-FFF2-40B4-BE49-F238E27FC236}">
                <a16:creationId xmlns:a16="http://schemas.microsoft.com/office/drawing/2014/main" xmlns="" id="{882A8E3A-972C-4396-B6C2-F04EE4877EE7}"/>
              </a:ext>
            </a:extLst>
          </p:cNvPr>
          <p:cNvGrpSpPr/>
          <p:nvPr/>
        </p:nvGrpSpPr>
        <p:grpSpPr>
          <a:xfrm>
            <a:off x="96214" y="127917"/>
            <a:ext cx="518864" cy="518864"/>
            <a:chOff x="956792" y="540718"/>
            <a:chExt cx="518864" cy="518864"/>
          </a:xfrm>
          <a:solidFill>
            <a:schemeClr val="accent3"/>
          </a:solidFill>
        </p:grpSpPr>
        <p:sp>
          <p:nvSpPr>
            <p:cNvPr id="45" name="Elipse 44">
              <a:extLst>
                <a:ext uri="{FF2B5EF4-FFF2-40B4-BE49-F238E27FC236}">
                  <a16:creationId xmlns:a16="http://schemas.microsoft.com/office/drawing/2014/main" xmlns="" id="{4D34A109-3408-4D39-A0FB-09110179411E}"/>
                </a:ext>
              </a:extLst>
            </p:cNvPr>
            <p:cNvSpPr/>
            <p:nvPr/>
          </p:nvSpPr>
          <p:spPr>
            <a:xfrm>
              <a:off x="956792" y="540718"/>
              <a:ext cx="518864" cy="5188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xmlns="" id="{C7A94C54-9CC1-4F2D-85E3-96E9A4157D8A}"/>
                </a:ext>
              </a:extLst>
            </p:cNvPr>
            <p:cNvSpPr txBox="1"/>
            <p:nvPr/>
          </p:nvSpPr>
          <p:spPr>
            <a:xfrm>
              <a:off x="1065381" y="615484"/>
              <a:ext cx="300082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1A5CA6C0-87E6-4A34-81B7-53A55D6FED08}"/>
              </a:ext>
            </a:extLst>
          </p:cNvPr>
          <p:cNvSpPr txBox="1"/>
          <p:nvPr/>
        </p:nvSpPr>
        <p:spPr>
          <a:xfrm>
            <a:off x="816292" y="94962"/>
            <a:ext cx="4265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pt-B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pt-BR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tx2">
                    <a:lumMod val="75000"/>
                  </a:schemeClr>
                </a:solidFill>
              </a:rPr>
              <a:t>#shareEGU20</a:t>
            </a:r>
            <a:endParaRPr lang="pt-B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179512" y="1268760"/>
            <a:ext cx="4459133" cy="4778959"/>
            <a:chOff x="2193307" y="751119"/>
            <a:chExt cx="5439541" cy="5829686"/>
          </a:xfrm>
        </p:grpSpPr>
        <p:grpSp>
          <p:nvGrpSpPr>
            <p:cNvPr id="42" name="Grupo 41"/>
            <p:cNvGrpSpPr/>
            <p:nvPr/>
          </p:nvGrpSpPr>
          <p:grpSpPr>
            <a:xfrm>
              <a:off x="2193307" y="751119"/>
              <a:ext cx="5053380" cy="5595251"/>
              <a:chOff x="3380931" y="751119"/>
              <a:chExt cx="5053380" cy="5595251"/>
            </a:xfrm>
          </p:grpSpPr>
          <p:sp>
            <p:nvSpPr>
              <p:cNvPr id="45" name="Retângulo 44"/>
              <p:cNvSpPr/>
              <p:nvPr/>
            </p:nvSpPr>
            <p:spPr>
              <a:xfrm>
                <a:off x="5408563" y="4724125"/>
                <a:ext cx="1371600" cy="162224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Retângulo 45"/>
              <p:cNvSpPr/>
              <p:nvPr/>
            </p:nvSpPr>
            <p:spPr>
              <a:xfrm>
                <a:off x="5408563" y="751119"/>
                <a:ext cx="1371600" cy="1371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47" name="Grupo 46"/>
              <p:cNvGrpSpPr/>
              <p:nvPr/>
            </p:nvGrpSpPr>
            <p:grpSpPr>
              <a:xfrm>
                <a:off x="6744728" y="3134151"/>
                <a:ext cx="1146039" cy="870913"/>
                <a:chOff x="6766499" y="3602236"/>
                <a:chExt cx="1146039" cy="870913"/>
              </a:xfrm>
            </p:grpSpPr>
            <p:sp>
              <p:nvSpPr>
                <p:cNvPr id="58" name="Retângulo 57"/>
                <p:cNvSpPr/>
                <p:nvPr/>
              </p:nvSpPr>
              <p:spPr>
                <a:xfrm>
                  <a:off x="6766499" y="3602236"/>
                  <a:ext cx="311040" cy="870913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9" name="CaixaDeTexto 58"/>
                <p:cNvSpPr txBox="1"/>
                <p:nvPr/>
              </p:nvSpPr>
              <p:spPr>
                <a:xfrm>
                  <a:off x="7099494" y="3696716"/>
                  <a:ext cx="81304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BR" sz="1600" b="1" dirty="0" smtClean="0">
                      <a:cs typeface="Times New Roman" panose="02020603050405020304" pitchFamily="18" charset="0"/>
                    </a:rPr>
                    <a:t>Rock</a:t>
                  </a:r>
                </a:p>
                <a:p>
                  <a:pPr algn="ctr"/>
                  <a:r>
                    <a:rPr lang="pt-BR" sz="1600" b="1" dirty="0" err="1" smtClean="0">
                      <a:cs typeface="Times New Roman" panose="02020603050405020304" pitchFamily="18" charset="0"/>
                    </a:rPr>
                    <a:t>Sample</a:t>
                  </a:r>
                  <a:endParaRPr lang="pt-BR" sz="1600" b="1" dirty="0"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8" name="Conector de seta reta 47"/>
              <p:cNvCxnSpPr/>
              <p:nvPr/>
            </p:nvCxnSpPr>
            <p:spPr>
              <a:xfrm rot="16200000" flipH="1" flipV="1">
                <a:off x="7565631" y="1768232"/>
                <a:ext cx="0" cy="1737360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tângulo 48"/>
              <p:cNvSpPr/>
              <p:nvPr/>
            </p:nvSpPr>
            <p:spPr>
              <a:xfrm>
                <a:off x="5958835" y="1763486"/>
                <a:ext cx="274320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0" name="Retângulo 49"/>
              <p:cNvSpPr/>
              <p:nvPr/>
            </p:nvSpPr>
            <p:spPr>
              <a:xfrm>
                <a:off x="5551981" y="757586"/>
                <a:ext cx="1097280" cy="10972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CaixaDeTexto 50"/>
              <p:cNvSpPr txBox="1"/>
              <p:nvPr/>
            </p:nvSpPr>
            <p:spPr>
              <a:xfrm>
                <a:off x="5544445" y="1042259"/>
                <a:ext cx="1115789" cy="37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 smtClean="0">
                    <a:cs typeface="Times New Roman" panose="02020603050405020304" pitchFamily="18" charset="0"/>
                  </a:rPr>
                  <a:t>Detector</a:t>
                </a:r>
                <a:endParaRPr lang="pt-BR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tângulo 51"/>
              <p:cNvSpPr/>
              <p:nvPr/>
            </p:nvSpPr>
            <p:spPr>
              <a:xfrm>
                <a:off x="5958835" y="4722940"/>
                <a:ext cx="274320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CaixaDeTexto 52"/>
              <p:cNvSpPr txBox="1"/>
              <p:nvPr/>
            </p:nvSpPr>
            <p:spPr>
              <a:xfrm>
                <a:off x="3380931" y="3203684"/>
                <a:ext cx="2631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err="1">
                    <a:cs typeface="Times New Roman" panose="02020603050405020304" pitchFamily="18" charset="0"/>
                  </a:rPr>
                  <a:t>Gamma</a:t>
                </a:r>
                <a:r>
                  <a:rPr lang="pt-BR" b="1" dirty="0">
                    <a:cs typeface="Times New Roman" panose="02020603050405020304" pitchFamily="18" charset="0"/>
                  </a:rPr>
                  <a:t> </a:t>
                </a:r>
                <a:r>
                  <a:rPr lang="pt-BR" b="1" dirty="0" err="1">
                    <a:cs typeface="Times New Roman" panose="02020603050405020304" pitchFamily="18" charset="0"/>
                  </a:rPr>
                  <a:t>radiation</a:t>
                </a:r>
                <a:r>
                  <a:rPr lang="pt-BR" b="1" dirty="0">
                    <a:cs typeface="Times New Roman" panose="02020603050405020304" pitchFamily="18" charset="0"/>
                  </a:rPr>
                  <a:t> </a:t>
                </a:r>
                <a:r>
                  <a:rPr lang="pt-BR" b="1" dirty="0" err="1">
                    <a:cs typeface="Times New Roman" panose="02020603050405020304" pitchFamily="18" charset="0"/>
                  </a:rPr>
                  <a:t>beam</a:t>
                </a:r>
                <a:endParaRPr lang="pt-BR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5534837" y="4986595"/>
                <a:ext cx="1097280" cy="10972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57" name="Conector de seta reta 56"/>
              <p:cNvCxnSpPr>
                <a:stCxn id="56" idx="0"/>
                <a:endCxn id="50" idx="2"/>
              </p:cNvCxnSpPr>
              <p:nvPr/>
            </p:nvCxnSpPr>
            <p:spPr>
              <a:xfrm flipV="1">
                <a:off x="6083477" y="1854866"/>
                <a:ext cx="17144" cy="313172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tângulo 42"/>
            <p:cNvSpPr/>
            <p:nvPr/>
          </p:nvSpPr>
          <p:spPr>
            <a:xfrm>
              <a:off x="4285812" y="5229199"/>
              <a:ext cx="1258803" cy="1351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 err="1"/>
                <a:t>Radiation</a:t>
              </a:r>
              <a:r>
                <a:rPr lang="pt-BR" sz="1400" b="1" dirty="0"/>
                <a:t> </a:t>
              </a:r>
              <a:r>
                <a:rPr lang="pt-BR" sz="1400" b="1" dirty="0" err="1"/>
                <a:t>S</a:t>
              </a:r>
              <a:r>
                <a:rPr lang="pt-BR" sz="1400" b="1" dirty="0" err="1" smtClean="0"/>
                <a:t>ource</a:t>
              </a:r>
              <a:endParaRPr lang="pt-BR" sz="1400" b="1" dirty="0"/>
            </a:p>
            <a:p>
              <a:r>
                <a:rPr lang="pt-BR" dirty="0"/>
                <a:t/>
              </a:r>
              <a:br>
                <a:rPr lang="pt-BR" dirty="0"/>
              </a:br>
              <a:endParaRPr lang="pt-BR" dirty="0"/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5697013" y="2204864"/>
              <a:ext cx="19358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 err="1"/>
                <a:t>Scan</a:t>
              </a:r>
              <a:r>
                <a:rPr lang="pt-BR" b="1" dirty="0"/>
                <a:t> </a:t>
              </a:r>
              <a:r>
                <a:rPr lang="pt-BR" b="1" dirty="0" err="1" smtClean="0"/>
                <a:t>direction</a:t>
              </a:r>
              <a:endParaRPr lang="pt-BR" b="1" dirty="0"/>
            </a:p>
          </p:txBody>
        </p:sp>
      </p:grpSp>
      <p:sp>
        <p:nvSpPr>
          <p:cNvPr id="6" name="Retângulo 5"/>
          <p:cNvSpPr/>
          <p:nvPr/>
        </p:nvSpPr>
        <p:spPr>
          <a:xfrm>
            <a:off x="395536" y="5185185"/>
            <a:ext cx="1523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cs typeface="Times New Roman" panose="02020603050405020304" pitchFamily="18" charset="0"/>
              </a:rPr>
              <a:t>Shielding</a:t>
            </a:r>
            <a:r>
              <a:rPr lang="pt-BR" b="1" dirty="0">
                <a:cs typeface="Times New Roman" panose="02020603050405020304" pitchFamily="18" charset="0"/>
              </a:rPr>
              <a:t> </a:t>
            </a:r>
            <a:r>
              <a:rPr lang="pt-BR" b="1" dirty="0" err="1">
                <a:cs typeface="Times New Roman" panose="02020603050405020304" pitchFamily="18" charset="0"/>
              </a:rPr>
              <a:t>and</a:t>
            </a:r>
            <a:r>
              <a:rPr lang="pt-BR" b="1" dirty="0">
                <a:cs typeface="Times New Roman" panose="02020603050405020304" pitchFamily="18" charset="0"/>
              </a:rPr>
              <a:t> </a:t>
            </a:r>
            <a:endParaRPr lang="pt-BR" b="1" dirty="0" smtClean="0">
              <a:cs typeface="Times New Roman" panose="02020603050405020304" pitchFamily="18" charset="0"/>
            </a:endParaRPr>
          </a:p>
          <a:p>
            <a:r>
              <a:rPr lang="pt-BR" b="1" dirty="0" err="1" smtClean="0">
                <a:cs typeface="Times New Roman" panose="02020603050405020304" pitchFamily="18" charset="0"/>
              </a:rPr>
              <a:t>collimator</a:t>
            </a:r>
            <a:endParaRPr lang="pt-BR" b="1" dirty="0">
              <a:cs typeface="Times New Roman" panose="02020603050405020304" pitchFamily="18" charset="0"/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323528" y="1669762"/>
            <a:ext cx="1523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cs typeface="Times New Roman" panose="02020603050405020304" pitchFamily="18" charset="0"/>
              </a:rPr>
              <a:t>Shielding</a:t>
            </a:r>
            <a:r>
              <a:rPr lang="pt-BR" b="1" dirty="0">
                <a:cs typeface="Times New Roman" panose="02020603050405020304" pitchFamily="18" charset="0"/>
              </a:rPr>
              <a:t> </a:t>
            </a:r>
            <a:r>
              <a:rPr lang="pt-BR" b="1" dirty="0" err="1">
                <a:cs typeface="Times New Roman" panose="02020603050405020304" pitchFamily="18" charset="0"/>
              </a:rPr>
              <a:t>and</a:t>
            </a:r>
            <a:r>
              <a:rPr lang="pt-BR" b="1" dirty="0">
                <a:cs typeface="Times New Roman" panose="02020603050405020304" pitchFamily="18" charset="0"/>
              </a:rPr>
              <a:t> </a:t>
            </a:r>
            <a:endParaRPr lang="pt-BR" b="1" dirty="0" smtClean="0">
              <a:cs typeface="Times New Roman" panose="02020603050405020304" pitchFamily="18" charset="0"/>
            </a:endParaRPr>
          </a:p>
          <a:p>
            <a:r>
              <a:rPr lang="pt-BR" b="1" dirty="0" err="1" smtClean="0">
                <a:cs typeface="Times New Roman" panose="02020603050405020304" pitchFamily="18" charset="0"/>
              </a:rPr>
              <a:t>collimator</a:t>
            </a:r>
            <a:endParaRPr lang="pt-BR" b="1" dirty="0">
              <a:cs typeface="Times New Roman" panose="02020603050405020304" pitchFamily="18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4824536" y="3617405"/>
            <a:ext cx="4283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 err="1">
                <a:latin typeface="+mj-lt"/>
              </a:rPr>
              <a:t>Radiation</a:t>
            </a:r>
            <a:r>
              <a:rPr lang="pt-BR" sz="1600" b="1" dirty="0">
                <a:latin typeface="+mj-lt"/>
              </a:rPr>
              <a:t> </a:t>
            </a:r>
            <a:r>
              <a:rPr lang="pt-BR" sz="1600" b="1" dirty="0" err="1" smtClean="0">
                <a:latin typeface="+mj-lt"/>
              </a:rPr>
              <a:t>Source</a:t>
            </a:r>
            <a:r>
              <a:rPr lang="pt-BR" sz="1600" b="1" dirty="0" smtClean="0">
                <a:latin typeface="+mj-lt"/>
              </a:rPr>
              <a:t>: </a:t>
            </a:r>
            <a:r>
              <a:rPr lang="pt-BR" sz="1600" baseline="30000" dirty="0" smtClean="0">
                <a:latin typeface="+mj-lt"/>
              </a:rPr>
              <a:t>137</a:t>
            </a:r>
            <a:r>
              <a:rPr lang="pt-BR" sz="1600" dirty="0" smtClean="0">
                <a:latin typeface="+mj-lt"/>
              </a:rPr>
              <a:t>Cs </a:t>
            </a:r>
            <a:r>
              <a:rPr lang="pt-BR" sz="1600" dirty="0">
                <a:latin typeface="+mj-lt"/>
              </a:rPr>
              <a:t>(662 keV</a:t>
            </a:r>
            <a:r>
              <a:rPr lang="pt-BR" sz="1600" dirty="0" smtClean="0">
                <a:latin typeface="+mj-lt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 err="1" smtClean="0">
                <a:latin typeface="+mj-lt"/>
              </a:rPr>
              <a:t>Half-life</a:t>
            </a:r>
            <a:r>
              <a:rPr lang="pt-BR" sz="1600" b="1" dirty="0" smtClean="0">
                <a:latin typeface="+mj-lt"/>
              </a:rPr>
              <a:t>:  </a:t>
            </a:r>
            <a:r>
              <a:rPr lang="pt-BR" sz="1600" dirty="0" smtClean="0">
                <a:latin typeface="+mj-lt"/>
              </a:rPr>
              <a:t>30,1 </a:t>
            </a:r>
            <a:r>
              <a:rPr lang="pt-BR" sz="1600" dirty="0" err="1" smtClean="0">
                <a:latin typeface="+mj-lt"/>
              </a:rPr>
              <a:t>years</a:t>
            </a:r>
            <a:r>
              <a:rPr lang="pt-BR" sz="1600" dirty="0" smtClean="0">
                <a:latin typeface="+mj-lt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 err="1" smtClean="0">
                <a:latin typeface="+mj-lt"/>
              </a:rPr>
              <a:t>Radioactive</a:t>
            </a:r>
            <a:r>
              <a:rPr lang="pt-BR" sz="1600" b="1" dirty="0" smtClean="0">
                <a:latin typeface="+mj-lt"/>
              </a:rPr>
              <a:t> </a:t>
            </a:r>
            <a:r>
              <a:rPr lang="pt-BR" sz="1600" b="1" dirty="0" err="1" smtClean="0">
                <a:latin typeface="+mj-lt"/>
              </a:rPr>
              <a:t>activity</a:t>
            </a:r>
            <a:r>
              <a:rPr lang="pt-BR" sz="1600" b="1" dirty="0" smtClean="0">
                <a:latin typeface="+mj-lt"/>
              </a:rPr>
              <a:t>: </a:t>
            </a:r>
            <a:r>
              <a:rPr lang="pt-BR" sz="1600" dirty="0" smtClean="0">
                <a:latin typeface="+mj-lt"/>
              </a:rPr>
              <a:t>3.70x10</a:t>
            </a:r>
            <a:r>
              <a:rPr lang="pt-BR" sz="1600" baseline="30000" dirty="0" smtClean="0">
                <a:latin typeface="+mj-lt"/>
              </a:rPr>
              <a:t>9</a:t>
            </a:r>
            <a:r>
              <a:rPr lang="pt-BR" sz="1600" dirty="0" smtClean="0">
                <a:latin typeface="+mj-lt"/>
              </a:rPr>
              <a:t> </a:t>
            </a:r>
            <a:r>
              <a:rPr lang="pt-BR" sz="1600" dirty="0" err="1" smtClean="0">
                <a:latin typeface="+mj-lt"/>
              </a:rPr>
              <a:t>Bq</a:t>
            </a:r>
            <a:r>
              <a:rPr lang="pt-BR" sz="1600" dirty="0" smtClean="0">
                <a:latin typeface="+mj-lt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</a:rPr>
              <a:t> </a:t>
            </a:r>
            <a:r>
              <a:rPr lang="pt-BR" sz="1600" b="1" dirty="0" err="1">
                <a:latin typeface="+mj-lt"/>
              </a:rPr>
              <a:t>NaI</a:t>
            </a:r>
            <a:r>
              <a:rPr lang="pt-BR" sz="1600" b="1" dirty="0">
                <a:latin typeface="+mj-lt"/>
              </a:rPr>
              <a:t>(</a:t>
            </a:r>
            <a:r>
              <a:rPr lang="pt-BR" sz="1600" b="1" dirty="0" err="1">
                <a:latin typeface="+mj-lt"/>
              </a:rPr>
              <a:t>Tl</a:t>
            </a:r>
            <a:r>
              <a:rPr lang="pt-BR" sz="1600" b="1" dirty="0">
                <a:latin typeface="+mj-lt"/>
              </a:rPr>
              <a:t>) </a:t>
            </a:r>
            <a:r>
              <a:rPr lang="pt-BR" sz="1600" b="1" dirty="0" err="1" smtClean="0">
                <a:latin typeface="+mj-lt"/>
              </a:rPr>
              <a:t>Scintillation</a:t>
            </a:r>
            <a:r>
              <a:rPr lang="pt-BR" sz="1600" b="1" dirty="0" smtClean="0">
                <a:latin typeface="+mj-lt"/>
              </a:rPr>
              <a:t> </a:t>
            </a:r>
            <a:r>
              <a:rPr lang="pt-BR" sz="1600" b="1" dirty="0">
                <a:latin typeface="+mj-lt"/>
              </a:rPr>
              <a:t>C</a:t>
            </a:r>
            <a:r>
              <a:rPr lang="pt-BR" sz="1600" b="1" dirty="0" smtClean="0">
                <a:latin typeface="+mj-lt"/>
              </a:rPr>
              <a:t>rystal Detector</a:t>
            </a:r>
          </a:p>
          <a:p>
            <a:pPr algn="just"/>
            <a:endParaRPr lang="en-US" sz="16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Lead</a:t>
            </a:r>
            <a:r>
              <a:rPr lang="en-US" sz="1600" dirty="0">
                <a:latin typeface="+mj-lt"/>
              </a:rPr>
              <a:t> collimator with circular hole </a:t>
            </a:r>
            <a:r>
              <a:rPr lang="en-US" sz="1600" b="1" dirty="0">
                <a:latin typeface="+mj-lt"/>
              </a:rPr>
              <a:t>5.5 mm </a:t>
            </a:r>
            <a:r>
              <a:rPr lang="en-US" sz="1600" dirty="0">
                <a:latin typeface="+mj-lt"/>
              </a:rPr>
              <a:t>in diameter and length </a:t>
            </a:r>
            <a:r>
              <a:rPr lang="en-US" sz="1600" b="1" dirty="0">
                <a:latin typeface="+mj-lt"/>
              </a:rPr>
              <a:t>73 mm</a:t>
            </a:r>
            <a:r>
              <a:rPr lang="en-US" sz="1600" dirty="0" smtClean="0">
                <a:latin typeface="+mj-lt"/>
              </a:rPr>
              <a:t>.</a:t>
            </a:r>
            <a:endParaRPr lang="pt-BR" sz="1600" dirty="0">
              <a:latin typeface="+mj-lt"/>
            </a:endParaRPr>
          </a:p>
        </p:txBody>
      </p:sp>
      <p:grpSp>
        <p:nvGrpSpPr>
          <p:cNvPr id="27" name="Agrupar 6">
            <a:extLst>
              <a:ext uri="{FF2B5EF4-FFF2-40B4-BE49-F238E27FC236}">
                <a16:creationId xmlns:a16="http://schemas.microsoft.com/office/drawing/2014/main" xmlns="" id="{882A8E3A-972C-4396-B6C2-F04EE4877EE7}"/>
              </a:ext>
            </a:extLst>
          </p:cNvPr>
          <p:cNvGrpSpPr/>
          <p:nvPr/>
        </p:nvGrpSpPr>
        <p:grpSpPr>
          <a:xfrm>
            <a:off x="96214" y="127917"/>
            <a:ext cx="518864" cy="518864"/>
            <a:chOff x="956792" y="540718"/>
            <a:chExt cx="518864" cy="518864"/>
          </a:xfrm>
          <a:solidFill>
            <a:schemeClr val="accent3"/>
          </a:solidFill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xmlns="" id="{4D34A109-3408-4D39-A0FB-09110179411E}"/>
                </a:ext>
              </a:extLst>
            </p:cNvPr>
            <p:cNvSpPr/>
            <p:nvPr/>
          </p:nvSpPr>
          <p:spPr>
            <a:xfrm>
              <a:off x="956792" y="540718"/>
              <a:ext cx="518864" cy="5188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xmlns="" id="{C7A94C54-9CC1-4F2D-85E3-96E9A4157D8A}"/>
                </a:ext>
              </a:extLst>
            </p:cNvPr>
            <p:cNvSpPr txBox="1"/>
            <p:nvPr/>
          </p:nvSpPr>
          <p:spPr>
            <a:xfrm>
              <a:off x="1065381" y="615484"/>
              <a:ext cx="300082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1A5CA6C0-87E6-4A34-81B7-53A55D6FED08}"/>
              </a:ext>
            </a:extLst>
          </p:cNvPr>
          <p:cNvSpPr txBox="1"/>
          <p:nvPr/>
        </p:nvSpPr>
        <p:spPr>
          <a:xfrm>
            <a:off x="816292" y="94962"/>
            <a:ext cx="4265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pt-B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pt-BR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" descr="C:\Users\abeal\Downloads\IMG_20191206_1120527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49" y="1035675"/>
            <a:ext cx="2842979" cy="2132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tângulo 31"/>
          <p:cNvSpPr/>
          <p:nvPr/>
        </p:nvSpPr>
        <p:spPr>
          <a:xfrm>
            <a:off x="6094353" y="616802"/>
            <a:ext cx="148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Gamma-Ray CT</a:t>
            </a:r>
            <a:endParaRPr lang="pt-BR" sz="1600" b="1" dirty="0"/>
          </a:p>
        </p:txBody>
      </p:sp>
      <p:pic>
        <p:nvPicPr>
          <p:cNvPr id="33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5576" y="2024435"/>
            <a:ext cx="540502" cy="31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135º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1019586" y="1990311"/>
            <a:ext cx="2438419" cy="243841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1083255" y="3212976"/>
            <a:ext cx="2480633" cy="2141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2245952" y="1957360"/>
            <a:ext cx="0" cy="249097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2700000" flipV="1">
            <a:off x="2245951" y="1985441"/>
            <a:ext cx="0" cy="249097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18900000" flipH="1" flipV="1">
            <a:off x="2231515" y="1957360"/>
            <a:ext cx="0" cy="249097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602559" y="3075190"/>
            <a:ext cx="321368" cy="297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0º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7296" y="2036182"/>
            <a:ext cx="415510" cy="297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45º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040215" y="1602306"/>
            <a:ext cx="415510" cy="297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90º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380228" y="5498648"/>
            <a:ext cx="262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16 points  in </a:t>
            </a:r>
            <a:r>
              <a:rPr lang="pt-BR" i="1" dirty="0" err="1" smtClean="0"/>
              <a:t>each</a:t>
            </a:r>
            <a:r>
              <a:rPr lang="pt-BR" i="1" dirty="0" smtClean="0"/>
              <a:t> plane</a:t>
            </a:r>
            <a:endParaRPr lang="pt-BR" i="1" dirty="0"/>
          </a:p>
        </p:txBody>
      </p:sp>
      <p:sp>
        <p:nvSpPr>
          <p:cNvPr id="17" name="Retângulo 16"/>
          <p:cNvSpPr/>
          <p:nvPr/>
        </p:nvSpPr>
        <p:spPr>
          <a:xfrm>
            <a:off x="1684067" y="1196752"/>
            <a:ext cx="1159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Axial view</a:t>
            </a:r>
            <a:endParaRPr lang="pt-BR" b="1" dirty="0"/>
          </a:p>
        </p:txBody>
      </p:sp>
      <p:sp>
        <p:nvSpPr>
          <p:cNvPr id="24" name="Retângulo 23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tx2">
                    <a:lumMod val="75000"/>
                  </a:schemeClr>
                </a:solidFill>
              </a:rPr>
              <a:t>#shareEGU20</a:t>
            </a:r>
            <a:endParaRPr lang="pt-B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4609850" y="1124744"/>
            <a:ext cx="4227289" cy="422728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5413328" y="5867980"/>
            <a:ext cx="230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err="1" smtClean="0"/>
              <a:t>Distant</a:t>
            </a:r>
            <a:r>
              <a:rPr lang="pt-BR" i="1" dirty="0" smtClean="0"/>
              <a:t> </a:t>
            </a:r>
            <a:r>
              <a:rPr lang="pt-BR" i="1" dirty="0" err="1" smtClean="0"/>
              <a:t>by</a:t>
            </a:r>
            <a:r>
              <a:rPr lang="pt-BR" i="1" dirty="0" smtClean="0"/>
              <a:t> 1 mm</a:t>
            </a:r>
            <a:endParaRPr lang="pt-BR" i="1" dirty="0"/>
          </a:p>
        </p:txBody>
      </p:sp>
      <p:sp>
        <p:nvSpPr>
          <p:cNvPr id="35" name="Retângulo 34"/>
          <p:cNvSpPr/>
          <p:nvPr/>
        </p:nvSpPr>
        <p:spPr>
          <a:xfrm>
            <a:off x="6008071" y="572015"/>
            <a:ext cx="1159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Axial view</a:t>
            </a:r>
            <a:endParaRPr lang="pt-BR" b="1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1A5CA6C0-87E6-4A34-81B7-53A55D6FED08}"/>
              </a:ext>
            </a:extLst>
          </p:cNvPr>
          <p:cNvSpPr txBox="1"/>
          <p:nvPr/>
        </p:nvSpPr>
        <p:spPr>
          <a:xfrm>
            <a:off x="816292" y="94962"/>
            <a:ext cx="4265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pt-B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pt-BR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Agrupar 6">
            <a:extLst>
              <a:ext uri="{FF2B5EF4-FFF2-40B4-BE49-F238E27FC236}">
                <a16:creationId xmlns:a16="http://schemas.microsoft.com/office/drawing/2014/main" xmlns="" id="{882A8E3A-972C-4396-B6C2-F04EE4877EE7}"/>
              </a:ext>
            </a:extLst>
          </p:cNvPr>
          <p:cNvGrpSpPr/>
          <p:nvPr/>
        </p:nvGrpSpPr>
        <p:grpSpPr>
          <a:xfrm>
            <a:off x="96214" y="127917"/>
            <a:ext cx="518864" cy="518864"/>
            <a:chOff x="956792" y="540718"/>
            <a:chExt cx="518864" cy="518864"/>
          </a:xfrm>
          <a:solidFill>
            <a:schemeClr val="accent3"/>
          </a:solidFill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xmlns="" id="{4D34A109-3408-4D39-A0FB-09110179411E}"/>
                </a:ext>
              </a:extLst>
            </p:cNvPr>
            <p:cNvSpPr/>
            <p:nvPr/>
          </p:nvSpPr>
          <p:spPr>
            <a:xfrm>
              <a:off x="956792" y="540718"/>
              <a:ext cx="518864" cy="5188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xmlns="" id="{C7A94C54-9CC1-4F2D-85E3-96E9A4157D8A}"/>
                </a:ext>
              </a:extLst>
            </p:cNvPr>
            <p:cNvSpPr txBox="1"/>
            <p:nvPr/>
          </p:nvSpPr>
          <p:spPr>
            <a:xfrm>
              <a:off x="1065381" y="615484"/>
              <a:ext cx="300082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" name="Elipse 1"/>
          <p:cNvSpPr/>
          <p:nvPr/>
        </p:nvSpPr>
        <p:spPr>
          <a:xfrm>
            <a:off x="4609851" y="3140553"/>
            <a:ext cx="160684" cy="1606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lipse 31"/>
          <p:cNvSpPr/>
          <p:nvPr/>
        </p:nvSpPr>
        <p:spPr>
          <a:xfrm>
            <a:off x="4880958" y="3140553"/>
            <a:ext cx="160684" cy="1606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Elipse 32"/>
          <p:cNvSpPr/>
          <p:nvPr/>
        </p:nvSpPr>
        <p:spPr>
          <a:xfrm>
            <a:off x="5152065" y="3140553"/>
            <a:ext cx="160684" cy="1606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Elipse 35"/>
          <p:cNvSpPr/>
          <p:nvPr/>
        </p:nvSpPr>
        <p:spPr>
          <a:xfrm>
            <a:off x="5423172" y="3140553"/>
            <a:ext cx="160684" cy="1606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Elipse 48"/>
          <p:cNvSpPr/>
          <p:nvPr/>
        </p:nvSpPr>
        <p:spPr>
          <a:xfrm>
            <a:off x="5694279" y="3140553"/>
            <a:ext cx="160684" cy="1606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Elipse 49"/>
          <p:cNvSpPr/>
          <p:nvPr/>
        </p:nvSpPr>
        <p:spPr>
          <a:xfrm>
            <a:off x="5965386" y="3140553"/>
            <a:ext cx="160684" cy="1606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1" name="Elipse 50"/>
          <p:cNvSpPr/>
          <p:nvPr/>
        </p:nvSpPr>
        <p:spPr>
          <a:xfrm>
            <a:off x="6236493" y="3140553"/>
            <a:ext cx="160684" cy="1606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Elipse 51"/>
          <p:cNvSpPr/>
          <p:nvPr/>
        </p:nvSpPr>
        <p:spPr>
          <a:xfrm>
            <a:off x="6507600" y="3140553"/>
            <a:ext cx="160684" cy="1606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3" name="Elipse 52"/>
          <p:cNvSpPr/>
          <p:nvPr/>
        </p:nvSpPr>
        <p:spPr>
          <a:xfrm>
            <a:off x="6778707" y="3140553"/>
            <a:ext cx="160684" cy="1606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4" name="Elipse 53"/>
          <p:cNvSpPr/>
          <p:nvPr/>
        </p:nvSpPr>
        <p:spPr>
          <a:xfrm>
            <a:off x="7049814" y="3140553"/>
            <a:ext cx="160684" cy="1606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Elipse 54"/>
          <p:cNvSpPr/>
          <p:nvPr/>
        </p:nvSpPr>
        <p:spPr>
          <a:xfrm>
            <a:off x="7320921" y="3140553"/>
            <a:ext cx="160684" cy="1606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6" name="Elipse 55"/>
          <p:cNvSpPr/>
          <p:nvPr/>
        </p:nvSpPr>
        <p:spPr>
          <a:xfrm>
            <a:off x="7592028" y="3140553"/>
            <a:ext cx="160684" cy="1606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7" name="Elipse 56"/>
          <p:cNvSpPr/>
          <p:nvPr/>
        </p:nvSpPr>
        <p:spPr>
          <a:xfrm>
            <a:off x="7863135" y="3140553"/>
            <a:ext cx="160684" cy="1606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8" name="Elipse 57"/>
          <p:cNvSpPr/>
          <p:nvPr/>
        </p:nvSpPr>
        <p:spPr>
          <a:xfrm>
            <a:off x="8134242" y="3140553"/>
            <a:ext cx="160684" cy="1606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9" name="Elipse 58"/>
          <p:cNvSpPr/>
          <p:nvPr/>
        </p:nvSpPr>
        <p:spPr>
          <a:xfrm>
            <a:off x="8405349" y="3140553"/>
            <a:ext cx="160684" cy="1606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0" name="Elipse 59"/>
          <p:cNvSpPr/>
          <p:nvPr/>
        </p:nvSpPr>
        <p:spPr>
          <a:xfrm>
            <a:off x="8676456" y="3140553"/>
            <a:ext cx="160684" cy="1606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0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9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tx2">
                    <a:lumMod val="75000"/>
                  </a:schemeClr>
                </a:solidFill>
              </a:rPr>
              <a:t>#shareEGU20</a:t>
            </a:r>
            <a:endParaRPr lang="pt-B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38566"/>
              </p:ext>
            </p:extLst>
          </p:nvPr>
        </p:nvGraphicFramePr>
        <p:xfrm>
          <a:off x="1115616" y="2273585"/>
          <a:ext cx="3191832" cy="258987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93870"/>
                <a:gridCol w="1097962"/>
              </a:tblGrid>
              <a:tr h="431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effectLst/>
                        </a:rPr>
                        <a:t>Scan</a:t>
                      </a:r>
                      <a:r>
                        <a:rPr lang="pt-BR" sz="1600" b="1" baseline="0" dirty="0" smtClean="0">
                          <a:effectLst/>
                        </a:rPr>
                        <a:t> </a:t>
                      </a:r>
                      <a:r>
                        <a:rPr lang="pt-BR" sz="1600" b="1" dirty="0" err="1" smtClean="0">
                          <a:effectLst/>
                        </a:rPr>
                        <a:t>Parameter</a:t>
                      </a:r>
                      <a:endParaRPr lang="pt-BR" sz="1600" b="1" dirty="0">
                        <a:effectLst/>
                        <a:latin typeface="+mn-lt"/>
                      </a:endParaRPr>
                    </a:p>
                  </a:txBody>
                  <a:tcPr marL="116938" marR="11693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effectLst/>
                          <a:latin typeface="+mn-lt"/>
                          <a:ea typeface="+mn-ea"/>
                        </a:rPr>
                        <a:t>Value</a:t>
                      </a:r>
                      <a:endParaRPr lang="pt-BR" sz="1600" b="1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116938" marR="11693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Electric </a:t>
                      </a:r>
                      <a:r>
                        <a:rPr lang="pt-BR" sz="1600" dirty="0" err="1" smtClean="0">
                          <a:effectLst/>
                        </a:rPr>
                        <a:t>current</a:t>
                      </a:r>
                      <a:r>
                        <a:rPr lang="pt-BR" sz="1600" dirty="0" smtClean="0">
                          <a:effectLst/>
                        </a:rPr>
                        <a:t> (</a:t>
                      </a:r>
                      <a:r>
                        <a:rPr lang="pt-BR" sz="1600" dirty="0">
                          <a:effectLst/>
                        </a:rPr>
                        <a:t>µA)</a:t>
                      </a:r>
                      <a:endParaRPr lang="pt-BR" sz="16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116938" marR="11693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70 µA</a:t>
                      </a:r>
                      <a:endParaRPr lang="pt-BR" sz="1600" dirty="0" smtClean="0">
                        <a:effectLst/>
                        <a:latin typeface="+mn-lt"/>
                        <a:ea typeface="Cambria"/>
                      </a:endParaRPr>
                    </a:p>
                  </a:txBody>
                  <a:tcPr marL="116938" marR="11693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Maximal </a:t>
                      </a:r>
                      <a:r>
                        <a:rPr lang="pt-BR" sz="1600" dirty="0" err="1" smtClean="0">
                          <a:effectLst/>
                        </a:rPr>
                        <a:t>tension</a:t>
                      </a:r>
                      <a:r>
                        <a:rPr lang="pt-BR" sz="1600" dirty="0" smtClean="0">
                          <a:effectLst/>
                        </a:rPr>
                        <a:t> (kV</a:t>
                      </a:r>
                      <a:r>
                        <a:rPr lang="pt-BR" sz="1600" dirty="0">
                          <a:effectLst/>
                        </a:rPr>
                        <a:t>)</a:t>
                      </a:r>
                      <a:endParaRPr lang="pt-BR" sz="16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116938" marR="116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150 kV</a:t>
                      </a:r>
                      <a:endParaRPr lang="pt-BR" sz="16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116938" marR="116938" marT="0" marB="0" anchor="ctr"/>
                </a:tc>
              </a:tr>
              <a:tr h="4316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 smtClean="0">
                          <a:effectLst/>
                        </a:rPr>
                        <a:t>Aluminum</a:t>
                      </a:r>
                      <a:r>
                        <a:rPr lang="pt-BR" sz="1600" dirty="0" smtClean="0">
                          <a:effectLst/>
                        </a:rPr>
                        <a:t> </a:t>
                      </a:r>
                      <a:r>
                        <a:rPr lang="pt-BR" sz="1600" dirty="0" err="1" smtClean="0">
                          <a:effectLst/>
                        </a:rPr>
                        <a:t>Filter</a:t>
                      </a:r>
                      <a:endParaRPr lang="pt-BR" sz="1600" dirty="0">
                        <a:effectLst/>
                      </a:endParaRPr>
                    </a:p>
                  </a:txBody>
                  <a:tcPr marL="116938" marR="116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0.25 mm</a:t>
                      </a:r>
                      <a:endParaRPr lang="pt-BR" sz="16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116938" marR="116938" marT="0" marB="0" anchor="ctr"/>
                </a:tc>
              </a:tr>
              <a:tr h="431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Voxel </a:t>
                      </a:r>
                      <a:r>
                        <a:rPr lang="pt-BR" sz="1600" dirty="0" err="1" smtClean="0">
                          <a:effectLst/>
                        </a:rPr>
                        <a:t>Resolution</a:t>
                      </a:r>
                      <a:endParaRPr lang="pt-BR" sz="16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116938" marR="116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30 µm</a:t>
                      </a:r>
                      <a:endParaRPr lang="pt-BR" sz="16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116938" marR="116938" marT="0" marB="0" anchor="ctr"/>
                </a:tc>
              </a:tr>
              <a:tr h="431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effectLst/>
                        </a:rPr>
                        <a:t>Integration</a:t>
                      </a:r>
                      <a:r>
                        <a:rPr lang="pt-BR" sz="1600" dirty="0" smtClean="0">
                          <a:effectLst/>
                        </a:rPr>
                        <a:t> time</a:t>
                      </a:r>
                      <a:endParaRPr lang="pt-BR" sz="16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116938" marR="11693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500 </a:t>
                      </a:r>
                      <a:r>
                        <a:rPr lang="pt-BR" sz="1600" dirty="0" err="1" smtClean="0">
                          <a:effectLst/>
                        </a:rPr>
                        <a:t>ms</a:t>
                      </a:r>
                      <a:endParaRPr lang="pt-BR" sz="16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116938" marR="11693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1452507" y="1700808"/>
            <a:ext cx="2718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Times New Roman" panose="02020603050405020304" pitchFamily="18" charset="0"/>
              </a:rPr>
              <a:t>X-RAY µCT Scan Parameter</a:t>
            </a:r>
            <a:endParaRPr lang="pt-BR" b="1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1" t="24998" r="48146" b="38417"/>
          <a:stretch/>
        </p:blipFill>
        <p:spPr bwMode="auto">
          <a:xfrm>
            <a:off x="5796136" y="4005064"/>
            <a:ext cx="234914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1A5CA6C0-87E6-4A34-81B7-53A55D6FED08}"/>
              </a:ext>
            </a:extLst>
          </p:cNvPr>
          <p:cNvSpPr txBox="1"/>
          <p:nvPr/>
        </p:nvSpPr>
        <p:spPr>
          <a:xfrm>
            <a:off x="816292" y="94962"/>
            <a:ext cx="4265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pt-B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pt-BR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Agrupar 6">
            <a:extLst>
              <a:ext uri="{FF2B5EF4-FFF2-40B4-BE49-F238E27FC236}">
                <a16:creationId xmlns:a16="http://schemas.microsoft.com/office/drawing/2014/main" xmlns="" id="{882A8E3A-972C-4396-B6C2-F04EE4877EE7}"/>
              </a:ext>
            </a:extLst>
          </p:cNvPr>
          <p:cNvGrpSpPr/>
          <p:nvPr/>
        </p:nvGrpSpPr>
        <p:grpSpPr>
          <a:xfrm>
            <a:off x="96214" y="127917"/>
            <a:ext cx="518864" cy="518864"/>
            <a:chOff x="956792" y="540718"/>
            <a:chExt cx="518864" cy="518864"/>
          </a:xfrm>
          <a:solidFill>
            <a:schemeClr val="accent3"/>
          </a:solidFill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4D34A109-3408-4D39-A0FB-09110179411E}"/>
                </a:ext>
              </a:extLst>
            </p:cNvPr>
            <p:cNvSpPr/>
            <p:nvPr/>
          </p:nvSpPr>
          <p:spPr>
            <a:xfrm>
              <a:off x="956792" y="540718"/>
              <a:ext cx="518864" cy="5188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xmlns="" id="{C7A94C54-9CC1-4F2D-85E3-96E9A4157D8A}"/>
                </a:ext>
              </a:extLst>
            </p:cNvPr>
            <p:cNvSpPr txBox="1"/>
            <p:nvPr/>
          </p:nvSpPr>
          <p:spPr>
            <a:xfrm>
              <a:off x="1065381" y="615484"/>
              <a:ext cx="300082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18" name="Picture 6" descr="C:\Users\abeal\Downloads\IMG_20191010_17113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99" y="1070814"/>
            <a:ext cx="2856216" cy="214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6444208" y="583401"/>
            <a:ext cx="9289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X-Ray CT</a:t>
            </a:r>
            <a:endParaRPr lang="pt-BR" sz="1600" b="1" dirty="0"/>
          </a:p>
        </p:txBody>
      </p:sp>
      <p:sp>
        <p:nvSpPr>
          <p:cNvPr id="5" name="Retângulo 4"/>
          <p:cNvSpPr/>
          <p:nvPr/>
        </p:nvSpPr>
        <p:spPr>
          <a:xfrm>
            <a:off x="6105791" y="3563724"/>
            <a:ext cx="1729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Times New Roman" panose="02020603050405020304" pitchFamily="18" charset="0"/>
              </a:rPr>
              <a:t>Grayscale image</a:t>
            </a:r>
            <a:endParaRPr lang="pt-BR" b="1" dirty="0"/>
          </a:p>
        </p:txBody>
      </p:sp>
      <p:pic>
        <p:nvPicPr>
          <p:cNvPr id="20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rocess of binarization: (a) Cropped ROI image, (b) image afte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9" r="22319" b="10909"/>
          <a:stretch/>
        </p:blipFill>
        <p:spPr bwMode="auto">
          <a:xfrm>
            <a:off x="4511948" y="4379921"/>
            <a:ext cx="3156396" cy="236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tx2">
                    <a:lumMod val="75000"/>
                  </a:schemeClr>
                </a:solidFill>
              </a:rPr>
              <a:t>#shareEGU20</a:t>
            </a:r>
            <a:endParaRPr lang="pt-B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295089" y="836712"/>
            <a:ext cx="8597391" cy="3128030"/>
            <a:chOff x="295089" y="1088132"/>
            <a:chExt cx="8597391" cy="312803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91" t="24998" r="48146" b="38417"/>
            <a:stretch/>
          </p:blipFill>
          <p:spPr bwMode="auto">
            <a:xfrm>
              <a:off x="295089" y="1556792"/>
              <a:ext cx="1954349" cy="1857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8" t="25222" r="24462" b="40674"/>
            <a:stretch/>
          </p:blipFill>
          <p:spPr bwMode="auto">
            <a:xfrm>
              <a:off x="3323952" y="1103243"/>
              <a:ext cx="2621281" cy="25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67" t="25294" r="975" b="40205"/>
            <a:stretch/>
          </p:blipFill>
          <p:spPr bwMode="auto">
            <a:xfrm>
              <a:off x="6276280" y="1088132"/>
              <a:ext cx="2616200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tângulo 17"/>
            <p:cNvSpPr/>
            <p:nvPr/>
          </p:nvSpPr>
          <p:spPr>
            <a:xfrm>
              <a:off x="755576" y="1988840"/>
              <a:ext cx="1004594" cy="10045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0" name="Conector de seta reta 19"/>
            <p:cNvCxnSpPr/>
            <p:nvPr/>
          </p:nvCxnSpPr>
          <p:spPr>
            <a:xfrm flipV="1">
              <a:off x="755576" y="1103243"/>
              <a:ext cx="2568376" cy="88559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/>
            <p:cNvCxnSpPr/>
            <p:nvPr/>
          </p:nvCxnSpPr>
          <p:spPr>
            <a:xfrm>
              <a:off x="755576" y="2993434"/>
              <a:ext cx="2568376" cy="7084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tângulo 24"/>
            <p:cNvSpPr/>
            <p:nvPr/>
          </p:nvSpPr>
          <p:spPr>
            <a:xfrm>
              <a:off x="414274" y="3477498"/>
              <a:ext cx="18043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cs typeface="Times New Roman" panose="02020603050405020304" pitchFamily="18" charset="0"/>
                </a:rPr>
                <a:t>X-RAY </a:t>
              </a:r>
              <a:r>
                <a:rPr lang="en-US" b="1" dirty="0" smtClean="0">
                  <a:cs typeface="Times New Roman" panose="02020603050405020304" pitchFamily="18" charset="0"/>
                </a:rPr>
                <a:t>µCT image</a:t>
              </a:r>
              <a:endParaRPr lang="pt-BR" b="1" dirty="0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4048566" y="3846830"/>
              <a:ext cx="1268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cs typeface="Times New Roman" panose="02020603050405020304" pitchFamily="18" charset="0"/>
                </a:rPr>
                <a:t>Croped</a:t>
              </a:r>
              <a:r>
                <a:rPr lang="en-US" b="1" dirty="0" smtClean="0">
                  <a:cs typeface="Times New Roman" panose="02020603050405020304" pitchFamily="18" charset="0"/>
                </a:rPr>
                <a:t> ROI</a:t>
              </a:r>
              <a:endParaRPr lang="pt-BR" b="1" dirty="0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950360" y="3833892"/>
              <a:ext cx="1431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cs typeface="Times New Roman" panose="02020603050405020304" pitchFamily="18" charset="0"/>
                </a:rPr>
                <a:t>Binary image</a:t>
              </a:r>
              <a:endParaRPr lang="pt-BR" b="1" dirty="0"/>
            </a:p>
          </p:txBody>
        </p:sp>
      </p:grpSp>
      <p:cxnSp>
        <p:nvCxnSpPr>
          <p:cNvPr id="30" name="Conector de seta reta 29"/>
          <p:cNvCxnSpPr/>
          <p:nvPr/>
        </p:nvCxnSpPr>
        <p:spPr>
          <a:xfrm>
            <a:off x="6084168" y="2151162"/>
            <a:ext cx="0" cy="23007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208493"/>
              </p:ext>
            </p:extLst>
          </p:nvPr>
        </p:nvGraphicFramePr>
        <p:xfrm>
          <a:off x="926232" y="4447142"/>
          <a:ext cx="2646412" cy="181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261"/>
                <a:gridCol w="1739151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err="1" smtClean="0"/>
                        <a:t>Sample</a:t>
                      </a:r>
                      <a:endParaRPr lang="pt-BR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err="1" smtClean="0"/>
                        <a:t>Threshold</a:t>
                      </a:r>
                      <a:endParaRPr lang="pt-BR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B1</a:t>
                      </a:r>
                      <a:endParaRPr lang="pt-BR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1325</a:t>
                      </a:r>
                      <a:endParaRPr lang="pt-BR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B2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1325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2630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C2</a:t>
                      </a:r>
                      <a:endParaRPr lang="pt-BR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2630</a:t>
                      </a:r>
                      <a:endParaRPr lang="pt-BR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Retângulo 41"/>
          <p:cNvSpPr/>
          <p:nvPr/>
        </p:nvSpPr>
        <p:spPr>
          <a:xfrm>
            <a:off x="1331640" y="4005064"/>
            <a:ext cx="192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Times New Roman" panose="02020603050405020304" pitchFamily="18" charset="0"/>
              </a:rPr>
              <a:t>PVE segmentation</a:t>
            </a:r>
            <a:endParaRPr lang="pt-BR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1A5CA6C0-87E6-4A34-81B7-53A55D6FED08}"/>
              </a:ext>
            </a:extLst>
          </p:cNvPr>
          <p:cNvSpPr txBox="1"/>
          <p:nvPr/>
        </p:nvSpPr>
        <p:spPr>
          <a:xfrm>
            <a:off x="816292" y="94962"/>
            <a:ext cx="4265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pt-B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pt-BR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Agrupar 6">
            <a:extLst>
              <a:ext uri="{FF2B5EF4-FFF2-40B4-BE49-F238E27FC236}">
                <a16:creationId xmlns:a16="http://schemas.microsoft.com/office/drawing/2014/main" xmlns="" id="{882A8E3A-972C-4396-B6C2-F04EE4877EE7}"/>
              </a:ext>
            </a:extLst>
          </p:cNvPr>
          <p:cNvGrpSpPr/>
          <p:nvPr/>
        </p:nvGrpSpPr>
        <p:grpSpPr>
          <a:xfrm>
            <a:off x="96214" y="127917"/>
            <a:ext cx="518864" cy="518864"/>
            <a:chOff x="956792" y="540718"/>
            <a:chExt cx="518864" cy="518864"/>
          </a:xfrm>
          <a:solidFill>
            <a:schemeClr val="accent3"/>
          </a:solidFill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xmlns="" id="{4D34A109-3408-4D39-A0FB-09110179411E}"/>
                </a:ext>
              </a:extLst>
            </p:cNvPr>
            <p:cNvSpPr/>
            <p:nvPr/>
          </p:nvSpPr>
          <p:spPr>
            <a:xfrm>
              <a:off x="956792" y="540718"/>
              <a:ext cx="518864" cy="5188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xmlns="" id="{C7A94C54-9CC1-4F2D-85E3-96E9A4157D8A}"/>
                </a:ext>
              </a:extLst>
            </p:cNvPr>
            <p:cNvSpPr txBox="1"/>
            <p:nvPr/>
          </p:nvSpPr>
          <p:spPr>
            <a:xfrm>
              <a:off x="1065381" y="615484"/>
              <a:ext cx="300082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3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/>
          <p:cNvSpPr/>
          <p:nvPr/>
        </p:nvSpPr>
        <p:spPr>
          <a:xfrm>
            <a:off x="3233331" y="3621645"/>
            <a:ext cx="1656184" cy="165618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864044" y="2932319"/>
            <a:ext cx="1656184" cy="1656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Agrupar 4">
            <a:extLst>
              <a:ext uri="{FF2B5EF4-FFF2-40B4-BE49-F238E27FC236}">
                <a16:creationId xmlns:a16="http://schemas.microsoft.com/office/drawing/2014/main" xmlns="" id="{FC83496C-D52E-4BD3-AAAC-9FA13230EEDB}"/>
              </a:ext>
            </a:extLst>
          </p:cNvPr>
          <p:cNvGrpSpPr/>
          <p:nvPr/>
        </p:nvGrpSpPr>
        <p:grpSpPr>
          <a:xfrm>
            <a:off x="96214" y="127917"/>
            <a:ext cx="518864" cy="518864"/>
            <a:chOff x="956792" y="540718"/>
            <a:chExt cx="518864" cy="518864"/>
          </a:xfrm>
          <a:solidFill>
            <a:schemeClr val="bg1">
              <a:lumMod val="50000"/>
            </a:schemeClr>
          </a:solidFill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xmlns="" id="{DAC0187C-CAD3-48AC-A009-D407BB109EDC}"/>
                </a:ext>
              </a:extLst>
            </p:cNvPr>
            <p:cNvSpPr/>
            <p:nvPr/>
          </p:nvSpPr>
          <p:spPr>
            <a:xfrm>
              <a:off x="956792" y="540718"/>
              <a:ext cx="518864" cy="518864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130E745B-0F63-4C24-BEFC-5724D8DDFA62}"/>
                </a:ext>
              </a:extLst>
            </p:cNvPr>
            <p:cNvSpPr txBox="1"/>
            <p:nvPr/>
          </p:nvSpPr>
          <p:spPr>
            <a:xfrm>
              <a:off x="1065381" y="615484"/>
              <a:ext cx="300082" cy="369332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D2256C4-28C1-41CF-A1DB-BC823F7C591E}"/>
              </a:ext>
            </a:extLst>
          </p:cNvPr>
          <p:cNvSpPr txBox="1"/>
          <p:nvPr/>
        </p:nvSpPr>
        <p:spPr>
          <a:xfrm>
            <a:off x="816292" y="94962"/>
            <a:ext cx="4176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72507" y="6488668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tx2">
                    <a:lumMod val="75000"/>
                  </a:schemeClr>
                </a:solidFill>
              </a:rPr>
              <a:t>#shareEGU20</a:t>
            </a:r>
            <a:endParaRPr lang="pt-B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906573" y="490849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612428" y="426507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442258"/>
              </p:ext>
            </p:extLst>
          </p:nvPr>
        </p:nvGraphicFramePr>
        <p:xfrm>
          <a:off x="836820" y="2932318"/>
          <a:ext cx="7716146" cy="341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06865"/>
              </p:ext>
            </p:extLst>
          </p:nvPr>
        </p:nvGraphicFramePr>
        <p:xfrm>
          <a:off x="2350957" y="908720"/>
          <a:ext cx="4571171" cy="16200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12980"/>
                <a:gridCol w="1277657"/>
                <a:gridCol w="1090267"/>
                <a:gridCol w="1090267"/>
              </a:tblGrid>
              <a:tr h="2423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 </a:t>
                      </a:r>
                      <a:r>
                        <a:rPr lang="pt-BR" sz="1200" b="1" u="none" strike="noStrike" dirty="0" err="1" smtClean="0">
                          <a:effectLst/>
                        </a:rPr>
                        <a:t>Sample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346" marR="19346" marT="1934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noProof="0" dirty="0" smtClean="0">
                          <a:effectLst/>
                        </a:rPr>
                        <a:t>Porosity</a:t>
                      </a:r>
                      <a:r>
                        <a:rPr lang="pt-BR" sz="1200" b="1" u="none" strike="noStrike" dirty="0" smtClean="0">
                          <a:effectLst/>
                        </a:rPr>
                        <a:t> (%)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346" marR="19346" marT="1934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1495" marR="21495" marT="2149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1495" marR="21495" marT="21495" marB="0" anchor="ctr"/>
                </a:tc>
              </a:tr>
              <a:tr h="214385">
                <a:tc vMerge="1">
                  <a:txBody>
                    <a:bodyPr/>
                    <a:lstStyle/>
                    <a:p>
                      <a:pPr algn="ctr" fontAlgn="ctr"/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1495" marR="21495" marT="214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 smtClean="0">
                          <a:effectLst/>
                        </a:rPr>
                        <a:t>γ</a:t>
                      </a:r>
                      <a:r>
                        <a:rPr lang="pt-BR" sz="1200" b="1" u="none" strike="noStrike" dirty="0" smtClean="0">
                          <a:effectLst/>
                        </a:rPr>
                        <a:t>R-CT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346" marR="19346" marT="1934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XR-µCT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346" marR="19346" marT="1934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He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346" marR="19346" marT="1934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B1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28.51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20.36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26.52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B2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27.83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20.13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24.15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081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C1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40.79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33.70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33.73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081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C2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40.79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32.15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35.80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beal\Desktop\apresentação_natal\22340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160" y="127917"/>
            <a:ext cx="1498569" cy="14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67744" y="3801814"/>
            <a:ext cx="5061248" cy="108012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pt-BR" sz="5000" i="1" dirty="0" err="1" smtClean="0"/>
              <a:t>Scan</a:t>
            </a:r>
            <a:r>
              <a:rPr lang="pt-BR" sz="5000" i="1" dirty="0" smtClean="0"/>
              <a:t> time </a:t>
            </a:r>
            <a:r>
              <a:rPr lang="pt-BR" sz="5000" i="1" dirty="0" err="1" smtClean="0"/>
              <a:t>around</a:t>
            </a:r>
            <a:r>
              <a:rPr lang="pt-BR" sz="5000" i="1" dirty="0" smtClean="0"/>
              <a:t> 25 min</a:t>
            </a:r>
          </a:p>
          <a:p>
            <a:pPr marL="0" indent="0" algn="just">
              <a:buNone/>
            </a:pPr>
            <a:r>
              <a:rPr lang="pt-BR" sz="5000" i="1" dirty="0" smtClean="0"/>
              <a:t>Volume </a:t>
            </a:r>
            <a:r>
              <a:rPr lang="pt-BR" sz="5000" i="1" dirty="0" err="1" smtClean="0"/>
              <a:t>reconstruction</a:t>
            </a:r>
            <a:r>
              <a:rPr lang="pt-BR" sz="5000" i="1" dirty="0" smtClean="0"/>
              <a:t> </a:t>
            </a:r>
            <a:r>
              <a:rPr lang="pt-BR" sz="5000" i="1" dirty="0" err="1" smtClean="0"/>
              <a:t>around</a:t>
            </a:r>
            <a:r>
              <a:rPr lang="pt-BR" sz="5000" i="1" dirty="0" smtClean="0"/>
              <a:t> 15 min</a:t>
            </a:r>
          </a:p>
          <a:p>
            <a:pPr marL="0" indent="0" algn="just">
              <a:buNone/>
            </a:pPr>
            <a:r>
              <a:rPr lang="pt-BR" sz="5000" i="1" dirty="0" err="1" smtClean="0"/>
              <a:t>Image</a:t>
            </a:r>
            <a:r>
              <a:rPr lang="pt-BR" sz="5000" i="1" dirty="0" smtClean="0"/>
              <a:t> </a:t>
            </a:r>
            <a:r>
              <a:rPr lang="pt-BR" sz="5000" i="1" dirty="0" err="1" smtClean="0"/>
              <a:t>segmentation</a:t>
            </a:r>
            <a:r>
              <a:rPr lang="pt-BR" sz="5000" i="1" dirty="0" smtClean="0"/>
              <a:t> </a:t>
            </a:r>
            <a:r>
              <a:rPr lang="pt-BR" sz="5000" i="1" dirty="0" err="1" smtClean="0"/>
              <a:t>and</a:t>
            </a:r>
            <a:r>
              <a:rPr lang="pt-BR" sz="5000" i="1" dirty="0" smtClean="0"/>
              <a:t> </a:t>
            </a:r>
            <a:r>
              <a:rPr lang="pt-BR" sz="5000" i="1" dirty="0" err="1" smtClean="0"/>
              <a:t>porosity</a:t>
            </a:r>
            <a:r>
              <a:rPr lang="pt-BR" sz="5000" i="1" dirty="0" smtClean="0"/>
              <a:t> </a:t>
            </a:r>
            <a:r>
              <a:rPr lang="pt-BR" sz="5000" i="1" dirty="0" err="1" smtClean="0"/>
              <a:t>arond</a:t>
            </a:r>
            <a:r>
              <a:rPr lang="pt-BR" sz="5000" i="1" dirty="0" smtClean="0"/>
              <a:t> 60-120 min</a:t>
            </a:r>
          </a:p>
        </p:txBody>
      </p:sp>
      <p:sp>
        <p:nvSpPr>
          <p:cNvPr id="8" name="Retângulo 7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tx2">
                    <a:lumMod val="75000"/>
                  </a:schemeClr>
                </a:solidFill>
              </a:rPr>
              <a:t>#shareEGU20</a:t>
            </a:r>
            <a:endParaRPr lang="pt-B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517862"/>
              </p:ext>
            </p:extLst>
          </p:nvPr>
        </p:nvGraphicFramePr>
        <p:xfrm>
          <a:off x="2411760" y="2289646"/>
          <a:ext cx="3922246" cy="77381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49106"/>
                <a:gridCol w="1236570"/>
                <a:gridCol w="1236570"/>
              </a:tblGrid>
              <a:tr h="38690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1" u="none" strike="noStrike" dirty="0" smtClean="0">
                          <a:effectLst/>
                        </a:rPr>
                        <a:t>γ</a:t>
                      </a:r>
                      <a:r>
                        <a:rPr lang="pt-BR" sz="1800" b="1" u="none" strike="noStrike" dirty="0" smtClean="0">
                          <a:effectLst/>
                        </a:rPr>
                        <a:t>R-CT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346" marR="19346" marT="1934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effectLst/>
                        </a:rPr>
                        <a:t>XR-µCT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346" marR="19346" marT="1934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He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346" marR="19346" marT="1934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min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346" marR="19346" marT="1934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2-3 hour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346" marR="19346" marT="1934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min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346" marR="19346" marT="1934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3563888" y="1326242"/>
            <a:ext cx="2708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/>
              <a:t>It </a:t>
            </a:r>
            <a:r>
              <a:rPr lang="pt-BR" sz="1600" i="1" dirty="0" err="1" smtClean="0"/>
              <a:t>Is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an</a:t>
            </a:r>
            <a:r>
              <a:rPr lang="pt-BR" sz="1600" i="1" dirty="0" smtClean="0"/>
              <a:t> experimental approach</a:t>
            </a:r>
            <a:endParaRPr lang="pt-BR" sz="1600" i="1" dirty="0"/>
          </a:p>
        </p:txBody>
      </p:sp>
      <p:cxnSp>
        <p:nvCxnSpPr>
          <p:cNvPr id="16" name="Conector angulado 15"/>
          <p:cNvCxnSpPr>
            <a:endCxn id="14" idx="1"/>
          </p:cNvCxnSpPr>
          <p:nvPr/>
        </p:nvCxnSpPr>
        <p:spPr>
          <a:xfrm rot="5400000" flipH="1" flipV="1">
            <a:off x="2914797" y="1640555"/>
            <a:ext cx="794127" cy="504056"/>
          </a:xfrm>
          <a:prstGeom prst="bentConnector2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4499992" y="3068960"/>
            <a:ext cx="0" cy="648072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834936" y="5169966"/>
            <a:ext cx="6399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is important in this new approach is to test the </a:t>
            </a:r>
            <a:r>
              <a:rPr lang="en-US" dirty="0" smtClean="0"/>
              <a:t>possibility</a:t>
            </a:r>
          </a:p>
          <a:p>
            <a:pPr algn="just"/>
            <a:r>
              <a:rPr lang="en-US" dirty="0" smtClean="0"/>
              <a:t>of </a:t>
            </a:r>
            <a:r>
              <a:rPr lang="en-US" dirty="0"/>
              <a:t>obtaining activated pore measurements, in less time and cost, </a:t>
            </a:r>
            <a:endParaRPr lang="en-US" dirty="0" smtClean="0"/>
          </a:p>
          <a:p>
            <a:pPr algn="just"/>
            <a:r>
              <a:rPr lang="en-US" dirty="0" smtClean="0"/>
              <a:t>than </a:t>
            </a:r>
            <a:r>
              <a:rPr lang="en-US" dirty="0"/>
              <a:t>in the extreme two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493445" y="768762"/>
            <a:ext cx="3552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Times New Roman" panose="02020603050405020304" pitchFamily="18" charset="0"/>
              </a:rPr>
              <a:t>Time </a:t>
            </a:r>
            <a:r>
              <a:rPr lang="en-US" b="1" dirty="0">
                <a:cs typeface="Times New Roman" panose="02020603050405020304" pitchFamily="18" charset="0"/>
              </a:rPr>
              <a:t>required in each methodology</a:t>
            </a:r>
          </a:p>
        </p:txBody>
      </p:sp>
      <p:grpSp>
        <p:nvGrpSpPr>
          <p:cNvPr id="18" name="Agrupar 4">
            <a:extLst>
              <a:ext uri="{FF2B5EF4-FFF2-40B4-BE49-F238E27FC236}">
                <a16:creationId xmlns:a16="http://schemas.microsoft.com/office/drawing/2014/main" xmlns="" id="{FC83496C-D52E-4BD3-AAAC-9FA13230EEDB}"/>
              </a:ext>
            </a:extLst>
          </p:cNvPr>
          <p:cNvGrpSpPr/>
          <p:nvPr/>
        </p:nvGrpSpPr>
        <p:grpSpPr>
          <a:xfrm>
            <a:off x="96214" y="127917"/>
            <a:ext cx="518864" cy="518864"/>
            <a:chOff x="956792" y="540718"/>
            <a:chExt cx="518864" cy="518864"/>
          </a:xfrm>
          <a:solidFill>
            <a:schemeClr val="bg1">
              <a:lumMod val="50000"/>
            </a:schemeClr>
          </a:solidFill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xmlns="" id="{DAC0187C-CAD3-48AC-A009-D407BB109EDC}"/>
                </a:ext>
              </a:extLst>
            </p:cNvPr>
            <p:cNvSpPr/>
            <p:nvPr/>
          </p:nvSpPr>
          <p:spPr>
            <a:xfrm>
              <a:off x="956792" y="540718"/>
              <a:ext cx="518864" cy="518864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xmlns="" id="{130E745B-0F63-4C24-BEFC-5724D8DDFA62}"/>
                </a:ext>
              </a:extLst>
            </p:cNvPr>
            <p:cNvSpPr txBox="1"/>
            <p:nvPr/>
          </p:nvSpPr>
          <p:spPr>
            <a:xfrm>
              <a:off x="1065381" y="615484"/>
              <a:ext cx="300082" cy="369332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DD2256C4-28C1-41CF-A1DB-BC823F7C591E}"/>
              </a:ext>
            </a:extLst>
          </p:cNvPr>
          <p:cNvSpPr txBox="1"/>
          <p:nvPr/>
        </p:nvSpPr>
        <p:spPr>
          <a:xfrm>
            <a:off x="816292" y="94962"/>
            <a:ext cx="4176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885" y="1052736"/>
            <a:ext cx="8229600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The results suggest that Industrial application of </a:t>
            </a:r>
            <a:r>
              <a:rPr lang="en-US" sz="2400" dirty="0" smtClean="0">
                <a:latin typeface="Calibri"/>
                <a:cs typeface="Calibri"/>
              </a:rPr>
              <a:t>γ</a:t>
            </a:r>
            <a:r>
              <a:rPr lang="en-US" sz="2400" dirty="0" smtClean="0"/>
              <a:t>-ray CT for precise evaluation of large number of core samples can be highly effective. The method allows the porosity quantification of a larger number of cores, with less operational and computational costs.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Furthermore, the γ-ray data can be integrated with data provided by conventional X-ray µCT image processing to complement information regarding morphological aspects. This can be done for a fewer number of cores, due the higher complexity of this process and costs in terms of time and computation.</a:t>
            </a:r>
            <a:endParaRPr lang="pt-BR" dirty="0"/>
          </a:p>
        </p:txBody>
      </p:sp>
      <p:grpSp>
        <p:nvGrpSpPr>
          <p:cNvPr id="2" name="Agrupar 4">
            <a:extLst>
              <a:ext uri="{FF2B5EF4-FFF2-40B4-BE49-F238E27FC236}">
                <a16:creationId xmlns:a16="http://schemas.microsoft.com/office/drawing/2014/main" xmlns="" id="{FC83496C-D52E-4BD3-AAAC-9FA13230EEDB}"/>
              </a:ext>
            </a:extLst>
          </p:cNvPr>
          <p:cNvGrpSpPr/>
          <p:nvPr/>
        </p:nvGrpSpPr>
        <p:grpSpPr>
          <a:xfrm>
            <a:off x="96214" y="127917"/>
            <a:ext cx="518864" cy="518864"/>
            <a:chOff x="956792" y="540718"/>
            <a:chExt cx="518864" cy="518864"/>
          </a:xfrm>
          <a:solidFill>
            <a:schemeClr val="accent6"/>
          </a:solidFill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xmlns="" id="{DAC0187C-CAD3-48AC-A009-D407BB109EDC}"/>
                </a:ext>
              </a:extLst>
            </p:cNvPr>
            <p:cNvSpPr/>
            <p:nvPr/>
          </p:nvSpPr>
          <p:spPr>
            <a:xfrm>
              <a:off x="956792" y="540718"/>
              <a:ext cx="518864" cy="518864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130E745B-0F63-4C24-BEFC-5724D8DDFA62}"/>
                </a:ext>
              </a:extLst>
            </p:cNvPr>
            <p:cNvSpPr txBox="1"/>
            <p:nvPr/>
          </p:nvSpPr>
          <p:spPr>
            <a:xfrm>
              <a:off x="1065381" y="615484"/>
              <a:ext cx="300082" cy="369332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D2256C4-28C1-41CF-A1DB-BC823F7C591E}"/>
              </a:ext>
            </a:extLst>
          </p:cNvPr>
          <p:cNvSpPr txBox="1"/>
          <p:nvPr/>
        </p:nvSpPr>
        <p:spPr>
          <a:xfrm>
            <a:off x="816292" y="94962"/>
            <a:ext cx="2145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pt-BR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tx2">
                    <a:lumMod val="75000"/>
                  </a:schemeClr>
                </a:solidFill>
              </a:rPr>
              <a:t>#shareEGU20</a:t>
            </a:r>
            <a:endParaRPr lang="pt-B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>
            <a:extLst>
              <a:ext uri="{FF2B5EF4-FFF2-40B4-BE49-F238E27FC236}">
                <a16:creationId xmlns:a16="http://schemas.microsoft.com/office/drawing/2014/main" xmlns="" id="{FC83496C-D52E-4BD3-AAAC-9FA13230EEDB}"/>
              </a:ext>
            </a:extLst>
          </p:cNvPr>
          <p:cNvGrpSpPr/>
          <p:nvPr/>
        </p:nvGrpSpPr>
        <p:grpSpPr>
          <a:xfrm>
            <a:off x="96214" y="127917"/>
            <a:ext cx="518864" cy="518864"/>
            <a:chOff x="956792" y="540718"/>
            <a:chExt cx="518864" cy="518864"/>
          </a:xfrm>
          <a:solidFill>
            <a:schemeClr val="bg1">
              <a:lumMod val="50000"/>
            </a:schemeClr>
          </a:solidFill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xmlns="" id="{DAC0187C-CAD3-48AC-A009-D407BB109EDC}"/>
                </a:ext>
              </a:extLst>
            </p:cNvPr>
            <p:cNvSpPr/>
            <p:nvPr/>
          </p:nvSpPr>
          <p:spPr>
            <a:xfrm>
              <a:off x="956792" y="540718"/>
              <a:ext cx="518864" cy="518864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130E745B-0F63-4C24-BEFC-5724D8DDFA62}"/>
                </a:ext>
              </a:extLst>
            </p:cNvPr>
            <p:cNvSpPr txBox="1"/>
            <p:nvPr/>
          </p:nvSpPr>
          <p:spPr>
            <a:xfrm>
              <a:off x="1065381" y="615484"/>
              <a:ext cx="300082" cy="369332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D2256C4-28C1-41CF-A1DB-BC823F7C591E}"/>
              </a:ext>
            </a:extLst>
          </p:cNvPr>
          <p:cNvSpPr txBox="1"/>
          <p:nvPr/>
        </p:nvSpPr>
        <p:spPr>
          <a:xfrm>
            <a:off x="816292" y="94962"/>
            <a:ext cx="3238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beal\Downloads\cnpq-logo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42" y="1749215"/>
            <a:ext cx="2086008" cy="89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beal\Downloads\capes2-640x3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69" y="1536640"/>
            <a:ext cx="2077182" cy="11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ondacbc.eco.br/wp-content/themes/bootstrap-to-wp/images/ondalogo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6934"/>
            <a:ext cx="3134844" cy="165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beal\Downloads\rx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51" y="2853871"/>
            <a:ext cx="3058249" cy="136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7"/>
          <a:stretch/>
        </p:blipFill>
        <p:spPr bwMode="auto">
          <a:xfrm>
            <a:off x="6697270" y="3008686"/>
            <a:ext cx="1989350" cy="114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abeal\Pictures\Geo_quant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03" y="2996853"/>
            <a:ext cx="2379199" cy="10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urocean // EGU General Assembly 20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1" b="29867"/>
          <a:stretch/>
        </p:blipFill>
        <p:spPr bwMode="auto">
          <a:xfrm>
            <a:off x="2968123" y="646781"/>
            <a:ext cx="3792357" cy="117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tx2">
                    <a:lumMod val="75000"/>
                  </a:schemeClr>
                </a:solidFill>
              </a:rPr>
              <a:t>#shareEGU20</a:t>
            </a:r>
            <a:endParaRPr lang="pt-B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beal\Desktop\Tsang\300ppi\Azul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83" y="4619710"/>
            <a:ext cx="1492332" cy="186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3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cean // EGU General Assembly 20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1" b="29867"/>
          <a:stretch/>
        </p:blipFill>
        <p:spPr bwMode="auto">
          <a:xfrm>
            <a:off x="-1" y="23980"/>
            <a:ext cx="3792357" cy="117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82C1397-86E2-466A-9214-43BAA41730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0" t="6203" r="24272" b="15165"/>
          <a:stretch/>
        </p:blipFill>
        <p:spPr>
          <a:xfrm>
            <a:off x="4211960" y="112720"/>
            <a:ext cx="2179743" cy="10120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1E7584B-6E53-4D3D-9EF2-64B3B98C2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8" y="23980"/>
            <a:ext cx="1828900" cy="1028756"/>
          </a:xfrm>
          <a:prstGeom prst="rect">
            <a:avLst/>
          </a:prstGeom>
        </p:spPr>
      </p:pic>
      <p:pic>
        <p:nvPicPr>
          <p:cNvPr id="9" name="Picture 4" descr="C:\Users\abeal\Desktop\semana da eng\150ppi\BG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r="8960" b="9064"/>
          <a:stretch/>
        </p:blipFill>
        <p:spPr bwMode="auto">
          <a:xfrm>
            <a:off x="-1" y="5216624"/>
            <a:ext cx="9180513" cy="16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051720" y="849492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accent1">
                    <a:lumMod val="75000"/>
                  </a:schemeClr>
                </a:solidFill>
              </a:rPr>
              <a:t>#shareEGU20</a:t>
            </a:r>
            <a:endParaRPr lang="pt-BR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685800" y="2030983"/>
            <a:ext cx="7772400" cy="1470025"/>
          </a:xfrm>
        </p:spPr>
        <p:txBody>
          <a:bodyPr>
            <a:noAutofit/>
          </a:bodyPr>
          <a:lstStyle/>
          <a:p>
            <a:r>
              <a:rPr lang="pt-BR" sz="3200" dirty="0" err="1" smtClean="0">
                <a:latin typeface="Helvetica" pitchFamily="2" charset="0"/>
                <a:cs typeface="Times New Roman" panose="02020603050405020304" pitchFamily="18" charset="0"/>
              </a:rPr>
              <a:t>Thank</a:t>
            </a:r>
            <a:r>
              <a:rPr lang="pt-BR" sz="3200" dirty="0" smtClean="0"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pt-BR" sz="3200" dirty="0" err="1" smtClean="0">
                <a:latin typeface="Helvetica" pitchFamily="2" charset="0"/>
                <a:cs typeface="Times New Roman" panose="02020603050405020304" pitchFamily="18" charset="0"/>
              </a:rPr>
              <a:t>you</a:t>
            </a:r>
            <a:r>
              <a:rPr lang="pt-BR" sz="3200" dirty="0" smtClean="0">
                <a:latin typeface="Helvetica" pitchFamily="2" charset="0"/>
                <a:cs typeface="Times New Roman" panose="02020603050405020304" pitchFamily="18" charset="0"/>
              </a:rPr>
              <a:t>!</a:t>
            </a:r>
            <a:endParaRPr lang="pt-BR" sz="3200" dirty="0">
              <a:latin typeface="Helvetica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411760" y="4005063"/>
            <a:ext cx="481392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pt-BR" sz="1600" dirty="0" smtClean="0">
                <a:latin typeface="+mn-lt"/>
                <a:cs typeface="Times New Roman" panose="02020603050405020304" pitchFamily="18" charset="0"/>
              </a:rPr>
              <a:t>be.alves2@gmail.com</a:t>
            </a:r>
          </a:p>
        </p:txBody>
      </p:sp>
      <p:pic>
        <p:nvPicPr>
          <p:cNvPr id="13" name="Picture 2" descr="C:\Users\abeal\Desktop\apresentação_natal\incone de ema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27" y="3968606"/>
            <a:ext cx="493985" cy="5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420869"/>
            <a:ext cx="58326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/>
              <a:t>Abraão Alves Vila Nova</a:t>
            </a:r>
          </a:p>
          <a:p>
            <a:pPr algn="ctr"/>
            <a:r>
              <a:rPr lang="pt-BR" sz="1400" i="1" dirty="0" err="1" smtClean="0"/>
              <a:t>Department</a:t>
            </a:r>
            <a:r>
              <a:rPr lang="pt-BR" sz="1400" i="1" dirty="0" smtClean="0"/>
              <a:t> </a:t>
            </a:r>
            <a:r>
              <a:rPr lang="pt-BR" sz="1400" i="1" dirty="0" err="1"/>
              <a:t>of</a:t>
            </a:r>
            <a:r>
              <a:rPr lang="pt-BR" sz="1400" i="1" dirty="0"/>
              <a:t> Nuclear Energy </a:t>
            </a:r>
            <a:r>
              <a:rPr lang="pt-BR" sz="1400" i="1" dirty="0" smtClean="0"/>
              <a:t>- Federal </a:t>
            </a:r>
            <a:r>
              <a:rPr lang="pt-BR" sz="1400" i="1" dirty="0" err="1"/>
              <a:t>University</a:t>
            </a:r>
            <a:r>
              <a:rPr lang="pt-BR" sz="1400" i="1" dirty="0"/>
              <a:t> </a:t>
            </a:r>
            <a:r>
              <a:rPr lang="pt-BR" sz="1400" i="1" dirty="0" err="1"/>
              <a:t>of</a:t>
            </a:r>
            <a:r>
              <a:rPr lang="pt-BR" sz="1400" i="1" dirty="0"/>
              <a:t> </a:t>
            </a:r>
            <a:r>
              <a:rPr lang="pt-BR" sz="1400" i="1" dirty="0" smtClean="0"/>
              <a:t>Pernambuco – </a:t>
            </a:r>
            <a:r>
              <a:rPr lang="pt-BR" sz="1400" i="1" dirty="0" err="1" smtClean="0"/>
              <a:t>Brazil</a:t>
            </a:r>
            <a:endParaRPr lang="pt-BR" sz="1400" i="1" dirty="0"/>
          </a:p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4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3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488" y="980728"/>
            <a:ext cx="8321951" cy="1656183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cs typeface="Arial" pitchFamily="34" charset="0"/>
              </a:rPr>
              <a:t>X-ray micro-computed tomography (µCT)</a:t>
            </a:r>
          </a:p>
          <a:p>
            <a:pPr algn="just"/>
            <a:r>
              <a:rPr lang="en-US" sz="2000" dirty="0">
                <a:cs typeface="Arial" pitchFamily="34" charset="0"/>
              </a:rPr>
              <a:t>C</a:t>
            </a:r>
            <a:r>
              <a:rPr lang="en-US" sz="2000" dirty="0" smtClean="0">
                <a:cs typeface="Arial" pitchFamily="34" charset="0"/>
              </a:rPr>
              <a:t>haracterization of rock properties </a:t>
            </a:r>
          </a:p>
          <a:p>
            <a:pPr algn="just"/>
            <a:r>
              <a:rPr lang="en-US" sz="2000" dirty="0">
                <a:cs typeface="Arial" pitchFamily="34" charset="0"/>
              </a:rPr>
              <a:t>H</a:t>
            </a:r>
            <a:r>
              <a:rPr lang="en-US" sz="2000" dirty="0" smtClean="0">
                <a:cs typeface="Arial" pitchFamily="34" charset="0"/>
              </a:rPr>
              <a:t>igh-resolution 3D digital images.</a:t>
            </a:r>
          </a:p>
          <a:p>
            <a:pPr algn="just"/>
            <a:r>
              <a:rPr lang="en-US" sz="2000" dirty="0" smtClean="0">
                <a:cs typeface="Arial" pitchFamily="34" charset="0"/>
              </a:rPr>
              <a:t>Porous </a:t>
            </a:r>
            <a:r>
              <a:rPr lang="en-US" sz="2000" dirty="0">
                <a:cs typeface="Arial" pitchFamily="34" charset="0"/>
              </a:rPr>
              <a:t>systems in reservoir rocks. </a:t>
            </a:r>
            <a:endParaRPr lang="pt-BR" sz="2000" dirty="0">
              <a:cs typeface="Arial" pitchFamily="34" charset="0"/>
            </a:endParaRPr>
          </a:p>
          <a:p>
            <a:pPr marL="0" indent="0" algn="just">
              <a:buNone/>
            </a:pPr>
            <a:endParaRPr lang="en-US" sz="2000" dirty="0" smtClean="0">
              <a:cs typeface="Arial" pitchFamily="34" charset="0"/>
            </a:endParaRPr>
          </a:p>
          <a:p>
            <a:pPr marL="0" indent="0" algn="just">
              <a:buNone/>
            </a:pPr>
            <a:endParaRPr lang="en-US" sz="2000" dirty="0" smtClean="0">
              <a:cs typeface="Arial" pitchFamily="34" charset="0"/>
            </a:endParaRPr>
          </a:p>
        </p:txBody>
      </p:sp>
      <p:grpSp>
        <p:nvGrpSpPr>
          <p:cNvPr id="4" name="Agrupar 9">
            <a:extLst>
              <a:ext uri="{FF2B5EF4-FFF2-40B4-BE49-F238E27FC236}">
                <a16:creationId xmlns:a16="http://schemas.microsoft.com/office/drawing/2014/main" xmlns="" id="{D9224F40-2255-4EE6-9D39-0664D664C9AD}"/>
              </a:ext>
            </a:extLst>
          </p:cNvPr>
          <p:cNvGrpSpPr/>
          <p:nvPr/>
        </p:nvGrpSpPr>
        <p:grpSpPr>
          <a:xfrm>
            <a:off x="96214" y="165300"/>
            <a:ext cx="518864" cy="518864"/>
            <a:chOff x="956792" y="540718"/>
            <a:chExt cx="518864" cy="518864"/>
          </a:xfrm>
          <a:solidFill>
            <a:schemeClr val="tx2"/>
          </a:solidFill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xmlns="" id="{B6579249-9F72-425C-BF66-162DEA993C77}"/>
                </a:ext>
              </a:extLst>
            </p:cNvPr>
            <p:cNvSpPr/>
            <p:nvPr/>
          </p:nvSpPr>
          <p:spPr>
            <a:xfrm>
              <a:off x="956792" y="540718"/>
              <a:ext cx="518864" cy="5188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4ED1CE5F-FA6A-4C10-B7B3-9C261834BF5D}"/>
                </a:ext>
              </a:extLst>
            </p:cNvPr>
            <p:cNvSpPr txBox="1"/>
            <p:nvPr/>
          </p:nvSpPr>
          <p:spPr>
            <a:xfrm>
              <a:off x="1065381" y="615484"/>
              <a:ext cx="301686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886F6CE-D72B-4225-A054-DD0E79B4ECA3}"/>
              </a:ext>
            </a:extLst>
          </p:cNvPr>
          <p:cNvSpPr txBox="1"/>
          <p:nvPr/>
        </p:nvSpPr>
        <p:spPr>
          <a:xfrm>
            <a:off x="816292" y="132345"/>
            <a:ext cx="241021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pt-BR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tx2">
                    <a:lumMod val="75000"/>
                  </a:schemeClr>
                </a:solidFill>
              </a:rPr>
              <a:t>#shareEGU20</a:t>
            </a:r>
            <a:endParaRPr lang="pt-B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2" descr="C:\Users\abeal\Downloads\VN19_C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72" b="91321" l="31250" r="705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55" t="9804" r="24839" b="7940"/>
          <a:stretch/>
        </p:blipFill>
        <p:spPr bwMode="auto">
          <a:xfrm>
            <a:off x="4716016" y="747412"/>
            <a:ext cx="4728300" cy="535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1" t="24999" r="48146" b="38969"/>
          <a:stretch/>
        </p:blipFill>
        <p:spPr bwMode="auto">
          <a:xfrm>
            <a:off x="816292" y="2990240"/>
            <a:ext cx="3323660" cy="3110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cean // EGU General Assembly 20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1" b="29867"/>
          <a:stretch/>
        </p:blipFill>
        <p:spPr bwMode="auto">
          <a:xfrm>
            <a:off x="-1" y="23980"/>
            <a:ext cx="3792357" cy="117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30983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2" charset="0"/>
                <a:cs typeface="Times New Roman" panose="02020603050405020304" pitchFamily="18" charset="0"/>
              </a:rPr>
              <a:t>Using Gamma-Ray and X-Ray Computed Tomography for Porosity Quantification of Reservoir Analogue Rocks</a:t>
            </a:r>
            <a:endParaRPr lang="pt-BR" sz="3200" dirty="0">
              <a:latin typeface="Helvetica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82C1397-86E2-466A-9214-43BAA41730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0" t="6203" r="24272" b="15165"/>
          <a:stretch/>
        </p:blipFill>
        <p:spPr>
          <a:xfrm>
            <a:off x="4211960" y="112720"/>
            <a:ext cx="2179743" cy="10120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1E7584B-6E53-4D3D-9EF2-64B3B98C2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8" y="23980"/>
            <a:ext cx="1828900" cy="1028756"/>
          </a:xfrm>
          <a:prstGeom prst="rect">
            <a:avLst/>
          </a:prstGeom>
        </p:spPr>
      </p:pic>
      <p:pic>
        <p:nvPicPr>
          <p:cNvPr id="9" name="Picture 4" descr="C:\Users\abeal\Desktop\semana da eng\150ppi\BG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r="8960" b="9064"/>
          <a:stretch/>
        </p:blipFill>
        <p:spPr bwMode="auto">
          <a:xfrm>
            <a:off x="-1" y="5216624"/>
            <a:ext cx="9180513" cy="16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67643" y="3750131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i="1" dirty="0" smtClean="0">
                <a:latin typeface="Helvetica" pitchFamily="2" charset="0"/>
              </a:rPr>
              <a:t>Abraão Nova, Frederico Ribeiro, </a:t>
            </a:r>
            <a:r>
              <a:rPr lang="pt-BR" sz="1400" i="1" dirty="0" err="1" smtClean="0">
                <a:latin typeface="Helvetica" pitchFamily="2" charset="0"/>
              </a:rPr>
              <a:t>Pamalla</a:t>
            </a:r>
            <a:r>
              <a:rPr lang="pt-BR" sz="1400" i="1" dirty="0" smtClean="0">
                <a:latin typeface="Helvetica" pitchFamily="2" charset="0"/>
              </a:rPr>
              <a:t> Oliveira, Daniel </a:t>
            </a:r>
            <a:r>
              <a:rPr lang="pt-BR" sz="1400" i="1" dirty="0" err="1" smtClean="0">
                <a:latin typeface="Helvetica" pitchFamily="2" charset="0"/>
              </a:rPr>
              <a:t>Amancio</a:t>
            </a:r>
            <a:r>
              <a:rPr lang="pt-BR" sz="1400" i="1" dirty="0" smtClean="0">
                <a:latin typeface="Helvetica" pitchFamily="2" charset="0"/>
              </a:rPr>
              <a:t>, Cássia Machado, Alexandra Carolina, Marcio Paixão, </a:t>
            </a:r>
            <a:r>
              <a:rPr lang="pt-BR" sz="1400" i="1" dirty="0" err="1" smtClean="0">
                <a:latin typeface="Helvetica" pitchFamily="2" charset="0"/>
              </a:rPr>
              <a:t>Antonio</a:t>
            </a:r>
            <a:r>
              <a:rPr lang="pt-BR" sz="1400" i="1" dirty="0" smtClean="0">
                <a:latin typeface="Helvetica" pitchFamily="2" charset="0"/>
              </a:rPr>
              <a:t> Antonino, </a:t>
            </a:r>
            <a:r>
              <a:rPr lang="pt-BR" sz="1400" i="1" dirty="0" err="1" smtClean="0">
                <a:latin typeface="Helvetica" pitchFamily="2" charset="0"/>
              </a:rPr>
              <a:t>Enivaldo</a:t>
            </a:r>
            <a:r>
              <a:rPr lang="pt-BR" sz="1400" i="1" dirty="0" smtClean="0">
                <a:latin typeface="Helvetica" pitchFamily="2" charset="0"/>
              </a:rPr>
              <a:t> Barbosa, Antônio Barbosa, Maria Lourenço, Marcos Rodrigues, </a:t>
            </a:r>
            <a:r>
              <a:rPr lang="pt-BR" sz="1400" i="1" dirty="0" err="1" smtClean="0">
                <a:latin typeface="Helvetica" pitchFamily="2" charset="0"/>
              </a:rPr>
              <a:t>and</a:t>
            </a:r>
            <a:r>
              <a:rPr lang="pt-BR" sz="1400" i="1" dirty="0" smtClean="0">
                <a:latin typeface="Helvetica" pitchFamily="2" charset="0"/>
              </a:rPr>
              <a:t> Richard </a:t>
            </a:r>
            <a:r>
              <a:rPr lang="pt-BR" sz="1400" i="1" dirty="0" err="1" smtClean="0">
                <a:latin typeface="Helvetica" pitchFamily="2" charset="0"/>
              </a:rPr>
              <a:t>Heck</a:t>
            </a:r>
            <a:endParaRPr lang="pt-BR" sz="1400" i="1" dirty="0">
              <a:latin typeface="Helvetica" pitchFamily="2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51720" y="849492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accent1">
                    <a:lumMod val="75000"/>
                  </a:schemeClr>
                </a:solidFill>
              </a:rPr>
              <a:t>#shareEGU20</a:t>
            </a:r>
            <a:endParaRPr lang="pt-BR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6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#shareEGU20</a:t>
            </a:r>
            <a:endParaRPr lang="pt-BR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#shareEGU20</a:t>
            </a:r>
            <a:endParaRPr lang="pt-BR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763688" y="2737808"/>
            <a:ext cx="6035978" cy="3664752"/>
            <a:chOff x="2771800" y="1864651"/>
            <a:chExt cx="6335484" cy="3500909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CEF5AD74-5F30-454C-BF30-DC076E4BB450}"/>
                </a:ext>
              </a:extLst>
            </p:cNvPr>
            <p:cNvSpPr/>
            <p:nvPr/>
          </p:nvSpPr>
          <p:spPr>
            <a:xfrm>
              <a:off x="3029019" y="3306488"/>
              <a:ext cx="114646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>
                  <a:latin typeface="Times New Roman" panose="02020603050405020304" pitchFamily="18" charset="0"/>
                  <a:ea typeface="Cambria" panose="02040503050406030204" pitchFamily="18" charset="0"/>
                </a:rPr>
                <a:t>a) Imagem em HU</a:t>
              </a:r>
              <a:endParaRPr lang="pt-BR" sz="1000" dirty="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D51449C9-E113-454A-8AB5-2846407D9D2E}"/>
                </a:ext>
              </a:extLst>
            </p:cNvPr>
            <p:cNvSpPr/>
            <p:nvPr/>
          </p:nvSpPr>
          <p:spPr>
            <a:xfrm>
              <a:off x="5045450" y="3306488"/>
              <a:ext cx="66717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>
                  <a:latin typeface="Times New Roman" panose="02020603050405020304" pitchFamily="18" charset="0"/>
                  <a:ea typeface="Cambria" panose="02040503050406030204" pitchFamily="18" charset="0"/>
                </a:rPr>
                <a:t>b) Huang</a:t>
              </a:r>
              <a:endParaRPr lang="pt-BR" sz="1000" dirty="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3DCCF95C-9277-437F-BB62-0F5B9BC47EB6}"/>
                </a:ext>
              </a:extLst>
            </p:cNvPr>
            <p:cNvSpPr/>
            <p:nvPr/>
          </p:nvSpPr>
          <p:spPr>
            <a:xfrm>
              <a:off x="6481050" y="3306488"/>
              <a:ext cx="71846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>
                  <a:latin typeface="Times New Roman" panose="02020603050405020304" pitchFamily="18" charset="0"/>
                  <a:ea typeface="Cambria" panose="02040503050406030204" pitchFamily="18" charset="0"/>
                </a:rPr>
                <a:t>c) </a:t>
              </a:r>
              <a:r>
                <a:rPr lang="pt-BR" sz="1000" dirty="0" err="1">
                  <a:latin typeface="Times New Roman" panose="02020603050405020304" pitchFamily="18" charset="0"/>
                  <a:ea typeface="Cambria" panose="02040503050406030204" pitchFamily="18" charset="0"/>
                </a:rPr>
                <a:t>IsoData</a:t>
              </a:r>
              <a:endParaRPr lang="pt-BR" sz="1000" dirty="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C083FD4D-F98A-41F2-A8C8-AD8B80154875}"/>
                </a:ext>
              </a:extLst>
            </p:cNvPr>
            <p:cNvSpPr/>
            <p:nvPr/>
          </p:nvSpPr>
          <p:spPr>
            <a:xfrm>
              <a:off x="8226305" y="3306488"/>
              <a:ext cx="43794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>
                  <a:latin typeface="Times New Roman" panose="02020603050405020304" pitchFamily="18" charset="0"/>
                  <a:ea typeface="Cambria" panose="02040503050406030204" pitchFamily="18" charset="0"/>
                </a:rPr>
                <a:t>d) Li</a:t>
              </a:r>
              <a:endParaRPr lang="pt-BR" sz="1000" dirty="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2DAD4B4C-3BBB-4CA4-9342-98C66B584FE2}"/>
                </a:ext>
              </a:extLst>
            </p:cNvPr>
            <p:cNvSpPr/>
            <p:nvPr/>
          </p:nvSpPr>
          <p:spPr>
            <a:xfrm>
              <a:off x="3415095" y="5119339"/>
              <a:ext cx="8018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>
                  <a:latin typeface="Times New Roman" panose="02020603050405020304" pitchFamily="18" charset="0"/>
                  <a:ea typeface="Cambria" panose="02040503050406030204" pitchFamily="18" charset="0"/>
                </a:rPr>
                <a:t>e) </a:t>
              </a:r>
              <a:r>
                <a:rPr lang="pt-BR" sz="1000" dirty="0" err="1">
                  <a:latin typeface="Times New Roman" panose="02020603050405020304" pitchFamily="18" charset="0"/>
                  <a:ea typeface="Cambria" panose="02040503050406030204" pitchFamily="18" charset="0"/>
                </a:rPr>
                <a:t>Moments</a:t>
              </a:r>
              <a:endParaRPr lang="pt-BR" sz="1000" dirty="0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107EE484-F047-47BC-8153-83DD631BF663}"/>
                </a:ext>
              </a:extLst>
            </p:cNvPr>
            <p:cNvSpPr/>
            <p:nvPr/>
          </p:nvSpPr>
          <p:spPr>
            <a:xfrm>
              <a:off x="5379035" y="5119339"/>
              <a:ext cx="55976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>
                  <a:latin typeface="Times New Roman" panose="02020603050405020304" pitchFamily="18" charset="0"/>
                  <a:ea typeface="Cambria" panose="02040503050406030204" pitchFamily="18" charset="0"/>
                </a:rPr>
                <a:t>e) </a:t>
              </a:r>
              <a:r>
                <a:rPr lang="pt-BR" sz="1000" dirty="0" err="1">
                  <a:latin typeface="Times New Roman" panose="02020603050405020304" pitchFamily="18" charset="0"/>
                  <a:ea typeface="Cambria" panose="02040503050406030204" pitchFamily="18" charset="0"/>
                </a:rPr>
                <a:t>Otsu</a:t>
              </a:r>
              <a:endParaRPr lang="pt-BR" sz="1000" dirty="0"/>
            </a:p>
          </p:txBody>
        </p:sp>
        <p:grpSp>
          <p:nvGrpSpPr>
            <p:cNvPr id="16" name="Agrupar 1">
              <a:extLst>
                <a:ext uri="{FF2B5EF4-FFF2-40B4-BE49-F238E27FC236}">
                  <a16:creationId xmlns:a16="http://schemas.microsoft.com/office/drawing/2014/main" xmlns="" id="{9D852E72-C563-4C16-8169-03CBC7FA02D0}"/>
                </a:ext>
              </a:extLst>
            </p:cNvPr>
            <p:cNvGrpSpPr/>
            <p:nvPr/>
          </p:nvGrpSpPr>
          <p:grpSpPr>
            <a:xfrm>
              <a:off x="2771800" y="1864651"/>
              <a:ext cx="6335484" cy="3254688"/>
              <a:chOff x="756186" y="771550"/>
              <a:chExt cx="7848262" cy="403183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Imagem 64">
                <a:extLst>
                  <a:ext uri="{FF2B5EF4-FFF2-40B4-BE49-F238E27FC236}">
                    <a16:creationId xmlns:a16="http://schemas.microsoft.com/office/drawing/2014/main" xmlns="" id="{332897F4-521C-4992-92D1-3FC0E6B9CC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86" y="771550"/>
                <a:ext cx="1800000" cy="18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xmlns="" id="{63335D35-230C-448B-ADAB-51993F937C7B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2547" y="771550"/>
                <a:ext cx="1800000" cy="180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Imagem 19">
                <a:extLst>
                  <a:ext uri="{FF2B5EF4-FFF2-40B4-BE49-F238E27FC236}">
                    <a16:creationId xmlns:a16="http://schemas.microsoft.com/office/drawing/2014/main" xmlns="" id="{A5F0A997-571E-4820-9F80-B14119E0867A}"/>
                  </a:ext>
                </a:extLst>
              </p:cNvPr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908" y="771755"/>
                <a:ext cx="1799590" cy="17995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Imagem 20">
                <a:extLst>
                  <a:ext uri="{FF2B5EF4-FFF2-40B4-BE49-F238E27FC236}">
                    <a16:creationId xmlns:a16="http://schemas.microsoft.com/office/drawing/2014/main" xmlns="" id="{D9C3A0B0-4CBE-4B91-9E2A-140C811E21B0}"/>
                  </a:ext>
                </a:extLst>
              </p:cNvPr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858" y="771755"/>
                <a:ext cx="1799590" cy="17995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Imagem 21">
                <a:extLst>
                  <a:ext uri="{FF2B5EF4-FFF2-40B4-BE49-F238E27FC236}">
                    <a16:creationId xmlns:a16="http://schemas.microsoft.com/office/drawing/2014/main" xmlns="" id="{B3145C13-F586-4D61-AAB2-106B69C2C325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3003798"/>
                <a:ext cx="1799590" cy="17995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xmlns="" id="{59B8ACE3-28F6-4956-8BD2-BD1BCF1BB7F0}"/>
                  </a:ext>
                </a:extLst>
              </p:cNvPr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80" y="3003798"/>
                <a:ext cx="1799590" cy="17995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xmlns="" id="{AADB12F6-51EF-4806-8E83-8D3A64666348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6136" y="3003798"/>
                <a:ext cx="1799590" cy="17995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xmlns="" id="{6546A465-F80A-4B21-8D3A-F395631B7B96}"/>
                </a:ext>
              </a:extLst>
            </p:cNvPr>
            <p:cNvSpPr/>
            <p:nvPr/>
          </p:nvSpPr>
          <p:spPr>
            <a:xfrm>
              <a:off x="7374686" y="5119339"/>
              <a:ext cx="55976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>
                  <a:latin typeface="Times New Roman" panose="02020603050405020304" pitchFamily="18" charset="0"/>
                  <a:ea typeface="Cambria" panose="02040503050406030204" pitchFamily="18" charset="0"/>
                </a:rPr>
                <a:t>e) PVE</a:t>
              </a:r>
              <a:endParaRPr lang="pt-BR" sz="1000" dirty="0"/>
            </a:p>
          </p:txBody>
        </p:sp>
      </p:grpSp>
      <p:sp>
        <p:nvSpPr>
          <p:cNvPr id="26" name="Espaço Reservado para Conteúdo 2"/>
          <p:cNvSpPr txBox="1">
            <a:spLocks/>
          </p:cNvSpPr>
          <p:nvPr/>
        </p:nvSpPr>
        <p:spPr>
          <a:xfrm>
            <a:off x="355646" y="908720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b="1" dirty="0" smtClean="0"/>
              <a:t>The challenge:</a:t>
            </a:r>
          </a:p>
          <a:p>
            <a:pPr algn="just"/>
            <a:r>
              <a:rPr lang="en-US" sz="2000" dirty="0"/>
              <a:t>R</a:t>
            </a:r>
            <a:r>
              <a:rPr lang="en-US" sz="2000" dirty="0" smtClean="0"/>
              <a:t>eliable </a:t>
            </a:r>
            <a:r>
              <a:rPr lang="en-US" sz="2000" dirty="0"/>
              <a:t>quantification of porosity in rocks which present pore sizes ranging from centimeter to nanometer </a:t>
            </a:r>
            <a:r>
              <a:rPr lang="en-US" sz="2000" dirty="0" smtClean="0"/>
              <a:t>scale;</a:t>
            </a:r>
          </a:p>
          <a:p>
            <a:pPr algn="just"/>
            <a:r>
              <a:rPr lang="en-US" sz="2000" dirty="0" smtClean="0"/>
              <a:t>Intrinsic </a:t>
            </a:r>
            <a:r>
              <a:rPr lang="en-US" sz="2000" dirty="0"/>
              <a:t>limits of the x-ray imaging method. </a:t>
            </a:r>
            <a:endParaRPr lang="pt-BR" sz="2000" dirty="0"/>
          </a:p>
        </p:txBody>
      </p:sp>
      <p:grpSp>
        <p:nvGrpSpPr>
          <p:cNvPr id="27" name="Agrupar 9">
            <a:extLst>
              <a:ext uri="{FF2B5EF4-FFF2-40B4-BE49-F238E27FC236}">
                <a16:creationId xmlns:a16="http://schemas.microsoft.com/office/drawing/2014/main" xmlns="" id="{D9224F40-2255-4EE6-9D39-0664D664C9AD}"/>
              </a:ext>
            </a:extLst>
          </p:cNvPr>
          <p:cNvGrpSpPr/>
          <p:nvPr/>
        </p:nvGrpSpPr>
        <p:grpSpPr>
          <a:xfrm>
            <a:off x="96214" y="165300"/>
            <a:ext cx="518864" cy="518864"/>
            <a:chOff x="956792" y="540718"/>
            <a:chExt cx="518864" cy="518864"/>
          </a:xfrm>
          <a:solidFill>
            <a:schemeClr val="tx2"/>
          </a:solidFill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xmlns="" id="{B6579249-9F72-425C-BF66-162DEA993C77}"/>
                </a:ext>
              </a:extLst>
            </p:cNvPr>
            <p:cNvSpPr/>
            <p:nvPr/>
          </p:nvSpPr>
          <p:spPr>
            <a:xfrm>
              <a:off x="956792" y="540718"/>
              <a:ext cx="518864" cy="5188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xmlns="" id="{4ED1CE5F-FA6A-4C10-B7B3-9C261834BF5D}"/>
                </a:ext>
              </a:extLst>
            </p:cNvPr>
            <p:cNvSpPr txBox="1"/>
            <p:nvPr/>
          </p:nvSpPr>
          <p:spPr>
            <a:xfrm>
              <a:off x="1065381" y="615484"/>
              <a:ext cx="301686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B886F6CE-D72B-4225-A054-DD0E79B4ECA3}"/>
              </a:ext>
            </a:extLst>
          </p:cNvPr>
          <p:cNvSpPr txBox="1"/>
          <p:nvPr/>
        </p:nvSpPr>
        <p:spPr>
          <a:xfrm>
            <a:off x="816292" y="132345"/>
            <a:ext cx="241021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pt-BR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488" y="836713"/>
            <a:ext cx="8385991" cy="1512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smtClean="0"/>
              <a:t>Problems that are related to the physical aspects of the </a:t>
            </a:r>
            <a:r>
              <a:rPr lang="en-US" sz="2000" b="1" dirty="0" smtClean="0">
                <a:cs typeface="Arial" pitchFamily="34" charset="0"/>
              </a:rPr>
              <a:t>µCT </a:t>
            </a:r>
            <a:r>
              <a:rPr lang="en-US" sz="2000" b="1" dirty="0" err="1" smtClean="0">
                <a:cs typeface="Arial" pitchFamily="34" charset="0"/>
              </a:rPr>
              <a:t>imagem</a:t>
            </a:r>
            <a:r>
              <a:rPr lang="en-US" sz="2000" b="1" dirty="0" smtClean="0">
                <a:cs typeface="Arial" pitchFamily="34" charset="0"/>
              </a:rPr>
              <a:t> Method:</a:t>
            </a:r>
          </a:p>
          <a:p>
            <a:pPr algn="just"/>
            <a:r>
              <a:rPr lang="en-US" sz="2000" dirty="0" smtClean="0">
                <a:cs typeface="Arial" pitchFamily="34" charset="0"/>
              </a:rPr>
              <a:t>Image artifacts;</a:t>
            </a:r>
          </a:p>
          <a:p>
            <a:pPr algn="just"/>
            <a:r>
              <a:rPr lang="en-US" sz="2000" dirty="0" smtClean="0">
                <a:cs typeface="Arial" pitchFamily="34" charset="0"/>
              </a:rPr>
              <a:t>Bam hardening effect</a:t>
            </a:r>
            <a:r>
              <a:rPr lang="en-US" sz="2000" dirty="0" smtClean="0"/>
              <a:t>. 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#shareEGU20</a:t>
            </a:r>
            <a:endParaRPr lang="pt-BR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#shareEGU20</a:t>
            </a:r>
            <a:endParaRPr lang="pt-BR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238171" y="5003884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>
                <a:latin typeface="Helvetica" pitchFamily="2" charset="0"/>
              </a:rPr>
              <a:t>Ring Artifact</a:t>
            </a:r>
            <a:endParaRPr lang="pt-BR" b="1" dirty="0"/>
          </a:p>
        </p:txBody>
      </p:sp>
      <p:sp>
        <p:nvSpPr>
          <p:cNvPr id="29" name="Retângulo 28"/>
          <p:cNvSpPr/>
          <p:nvPr/>
        </p:nvSpPr>
        <p:spPr>
          <a:xfrm>
            <a:off x="5220072" y="594928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err="1" smtClean="0"/>
              <a:t>Beam</a:t>
            </a:r>
            <a:r>
              <a:rPr lang="pt-BR" b="1" dirty="0" smtClean="0"/>
              <a:t> </a:t>
            </a:r>
            <a:r>
              <a:rPr lang="pt-BR" b="1" dirty="0" err="1" smtClean="0"/>
              <a:t>hardening</a:t>
            </a:r>
            <a:r>
              <a:rPr lang="pt-BR" b="1" dirty="0" smtClean="0"/>
              <a:t> </a:t>
            </a:r>
            <a:r>
              <a:rPr lang="pt-BR" b="1" dirty="0" err="1" smtClean="0"/>
              <a:t>effect</a:t>
            </a:r>
            <a:endParaRPr lang="pt-BR" b="1" dirty="0"/>
          </a:p>
        </p:txBody>
      </p:sp>
      <p:grpSp>
        <p:nvGrpSpPr>
          <p:cNvPr id="13" name="Agrupar 9">
            <a:extLst>
              <a:ext uri="{FF2B5EF4-FFF2-40B4-BE49-F238E27FC236}">
                <a16:creationId xmlns:a16="http://schemas.microsoft.com/office/drawing/2014/main" xmlns="" id="{D9224F40-2255-4EE6-9D39-0664D664C9AD}"/>
              </a:ext>
            </a:extLst>
          </p:cNvPr>
          <p:cNvGrpSpPr/>
          <p:nvPr/>
        </p:nvGrpSpPr>
        <p:grpSpPr>
          <a:xfrm>
            <a:off x="96214" y="165300"/>
            <a:ext cx="518864" cy="518864"/>
            <a:chOff x="956792" y="540718"/>
            <a:chExt cx="518864" cy="518864"/>
          </a:xfrm>
          <a:solidFill>
            <a:schemeClr val="tx2"/>
          </a:solidFill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B6579249-9F72-425C-BF66-162DEA993C77}"/>
                </a:ext>
              </a:extLst>
            </p:cNvPr>
            <p:cNvSpPr/>
            <p:nvPr/>
          </p:nvSpPr>
          <p:spPr>
            <a:xfrm>
              <a:off x="956792" y="540718"/>
              <a:ext cx="518864" cy="5188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4ED1CE5F-FA6A-4C10-B7B3-9C261834BF5D}"/>
                </a:ext>
              </a:extLst>
            </p:cNvPr>
            <p:cNvSpPr txBox="1"/>
            <p:nvPr/>
          </p:nvSpPr>
          <p:spPr>
            <a:xfrm>
              <a:off x="1065381" y="615484"/>
              <a:ext cx="301686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B886F6CE-D72B-4225-A054-DD0E79B4ECA3}"/>
              </a:ext>
            </a:extLst>
          </p:cNvPr>
          <p:cNvSpPr txBox="1"/>
          <p:nvPr/>
        </p:nvSpPr>
        <p:spPr>
          <a:xfrm>
            <a:off x="816292" y="132345"/>
            <a:ext cx="241021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pt-BR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27532" r="65079" b="47293"/>
          <a:stretch/>
        </p:blipFill>
        <p:spPr bwMode="auto">
          <a:xfrm>
            <a:off x="615543" y="2564904"/>
            <a:ext cx="2981194" cy="230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9" t="23506" r="5788" b="33096"/>
          <a:stretch/>
        </p:blipFill>
        <p:spPr bwMode="auto">
          <a:xfrm>
            <a:off x="5101239" y="4215628"/>
            <a:ext cx="2711121" cy="157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" t="17601" r="55514" b="22410"/>
          <a:stretch/>
        </p:blipFill>
        <p:spPr bwMode="auto">
          <a:xfrm rot="10800000">
            <a:off x="5148064" y="1459969"/>
            <a:ext cx="2664296" cy="26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0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449" y="2132856"/>
            <a:ext cx="3993503" cy="1152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smtClean="0"/>
              <a:t>The </a:t>
            </a:r>
            <a:r>
              <a:rPr lang="en-US" sz="2000" b="1" dirty="0" smtClean="0"/>
              <a:t>computational costs of processing for large image volumes</a:t>
            </a:r>
            <a:r>
              <a:rPr lang="en-US" sz="2000" dirty="0" smtClean="0"/>
              <a:t>, necessary for the reliable definition of some </a:t>
            </a:r>
            <a:r>
              <a:rPr lang="en-US" sz="2000" dirty="0" err="1" smtClean="0"/>
              <a:t>petrophysical</a:t>
            </a:r>
            <a:r>
              <a:rPr lang="en-US" sz="2000" dirty="0" smtClean="0"/>
              <a:t> characteristics of rock samples, like porosity and permeability.</a:t>
            </a:r>
          </a:p>
        </p:txBody>
      </p:sp>
      <p:sp>
        <p:nvSpPr>
          <p:cNvPr id="8" name="Retângulo 7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#shareEGU20</a:t>
            </a:r>
            <a:endParaRPr lang="pt-BR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9" name="Agrupar 9">
            <a:extLst>
              <a:ext uri="{FF2B5EF4-FFF2-40B4-BE49-F238E27FC236}">
                <a16:creationId xmlns:a16="http://schemas.microsoft.com/office/drawing/2014/main" xmlns="" id="{D9224F40-2255-4EE6-9D39-0664D664C9AD}"/>
              </a:ext>
            </a:extLst>
          </p:cNvPr>
          <p:cNvGrpSpPr/>
          <p:nvPr/>
        </p:nvGrpSpPr>
        <p:grpSpPr>
          <a:xfrm>
            <a:off x="96214" y="165300"/>
            <a:ext cx="518864" cy="518864"/>
            <a:chOff x="956792" y="540718"/>
            <a:chExt cx="518864" cy="518864"/>
          </a:xfrm>
          <a:solidFill>
            <a:schemeClr val="tx2"/>
          </a:solidFill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B6579249-9F72-425C-BF66-162DEA993C77}"/>
                </a:ext>
              </a:extLst>
            </p:cNvPr>
            <p:cNvSpPr/>
            <p:nvPr/>
          </p:nvSpPr>
          <p:spPr>
            <a:xfrm>
              <a:off x="956792" y="540718"/>
              <a:ext cx="518864" cy="5188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4ED1CE5F-FA6A-4C10-B7B3-9C261834BF5D}"/>
                </a:ext>
              </a:extLst>
            </p:cNvPr>
            <p:cNvSpPr txBox="1"/>
            <p:nvPr/>
          </p:nvSpPr>
          <p:spPr>
            <a:xfrm>
              <a:off x="1065381" y="615484"/>
              <a:ext cx="301686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B886F6CE-D72B-4225-A054-DD0E79B4ECA3}"/>
              </a:ext>
            </a:extLst>
          </p:cNvPr>
          <p:cNvSpPr txBox="1"/>
          <p:nvPr/>
        </p:nvSpPr>
        <p:spPr>
          <a:xfrm>
            <a:off x="816292" y="132345"/>
            <a:ext cx="241021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pt-BR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beal\Downloads\WhatsApp Image 2020-04-23 at 13.05.5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2952328" cy="52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1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2473" y="836712"/>
            <a:ext cx="8457999" cy="6021288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A method is presented for quantification of porosity, based in data from gamma ray tomography. The objective was to create a protocol for core samples scanning in a gamma </a:t>
            </a:r>
            <a:r>
              <a:rPr lang="en-US" sz="2000" dirty="0" err="1" smtClean="0"/>
              <a:t>tomograph</a:t>
            </a:r>
            <a:r>
              <a:rPr lang="en-US" sz="2000" dirty="0" smtClean="0"/>
              <a:t>, in order to perform porosity calculation with reliable results within the minimum operational time. 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The study was carried out in in sandstones and limestones samples (</a:t>
            </a:r>
            <a:r>
              <a:rPr lang="en-US" sz="2000" dirty="0" err="1" smtClean="0"/>
              <a:t>bioclastic</a:t>
            </a:r>
            <a:r>
              <a:rPr lang="en-US" sz="2000" dirty="0" smtClean="0"/>
              <a:t> mudstones and </a:t>
            </a:r>
            <a:r>
              <a:rPr lang="en-US" sz="2000" dirty="0" err="1" smtClean="0"/>
              <a:t>wackstones</a:t>
            </a:r>
            <a:r>
              <a:rPr lang="en-US" sz="2000" dirty="0" smtClean="0"/>
              <a:t>)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The results obtained was compared with the porosity quantification results produced with the application of traditional segmentation methods in </a:t>
            </a:r>
            <a:r>
              <a:rPr lang="en-US" sz="2000" dirty="0" smtClean="0">
                <a:cs typeface="Arial" pitchFamily="34" charset="0"/>
              </a:rPr>
              <a:t>µCT </a:t>
            </a:r>
            <a:r>
              <a:rPr lang="en-US" sz="2000" dirty="0" smtClean="0"/>
              <a:t>images of the same samples. Also, the results of gamma tomography and </a:t>
            </a:r>
            <a:r>
              <a:rPr lang="en-US" sz="2000" dirty="0" smtClean="0">
                <a:cs typeface="Arial" pitchFamily="34" charset="0"/>
              </a:rPr>
              <a:t>µCT images analyses were compared with porosity data obtained with a </a:t>
            </a:r>
            <a:r>
              <a:rPr lang="en-US" sz="2000" dirty="0" err="1" smtClean="0">
                <a:cs typeface="Arial" pitchFamily="34" charset="0"/>
              </a:rPr>
              <a:t>porosimeter</a:t>
            </a:r>
            <a:r>
              <a:rPr lang="en-US" sz="2000" dirty="0" smtClean="0">
                <a:cs typeface="Arial" pitchFamily="34" charset="0"/>
              </a:rPr>
              <a:t> for the same samples. </a:t>
            </a:r>
          </a:p>
          <a:p>
            <a:pPr marL="0" indent="0" algn="just">
              <a:buNone/>
            </a:pPr>
            <a:endParaRPr lang="en-US" sz="2000" dirty="0" smtClean="0">
              <a:cs typeface="Arial" pitchFamily="34" charset="0"/>
            </a:endParaRPr>
          </a:p>
          <a:p>
            <a:pPr algn="just"/>
            <a:r>
              <a:rPr lang="en-US" sz="2000" dirty="0" smtClean="0">
                <a:cs typeface="Arial" pitchFamily="34" charset="0"/>
              </a:rPr>
              <a:t>The traditional hard-data obtained with the </a:t>
            </a:r>
            <a:r>
              <a:rPr lang="en-US" sz="2000" dirty="0" err="1" smtClean="0">
                <a:cs typeface="Arial" pitchFamily="34" charset="0"/>
              </a:rPr>
              <a:t>porosimeter</a:t>
            </a:r>
            <a:r>
              <a:rPr lang="en-US" sz="2000" dirty="0" smtClean="0">
                <a:cs typeface="Arial" pitchFamily="34" charset="0"/>
              </a:rPr>
              <a:t> was used as a reference to compare with the other two sets of results. </a:t>
            </a:r>
          </a:p>
          <a:p>
            <a:pPr marL="0" indent="0" algn="just">
              <a:buNone/>
            </a:pPr>
            <a:r>
              <a:rPr lang="en-US" sz="2000" dirty="0" smtClean="0"/>
              <a:t>  </a:t>
            </a:r>
          </a:p>
        </p:txBody>
      </p:sp>
      <p:grpSp>
        <p:nvGrpSpPr>
          <p:cNvPr id="2" name="Agrupar 9">
            <a:extLst>
              <a:ext uri="{FF2B5EF4-FFF2-40B4-BE49-F238E27FC236}">
                <a16:creationId xmlns:a16="http://schemas.microsoft.com/office/drawing/2014/main" xmlns="" id="{D9224F40-2255-4EE6-9D39-0664D664C9AD}"/>
              </a:ext>
            </a:extLst>
          </p:cNvPr>
          <p:cNvGrpSpPr/>
          <p:nvPr/>
        </p:nvGrpSpPr>
        <p:grpSpPr>
          <a:xfrm>
            <a:off x="96214" y="127917"/>
            <a:ext cx="518864" cy="518864"/>
            <a:chOff x="956792" y="540718"/>
            <a:chExt cx="518864" cy="518864"/>
          </a:xfrm>
          <a:solidFill>
            <a:srgbClr val="C00000"/>
          </a:solidFill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xmlns="" id="{B6579249-9F72-425C-BF66-162DEA993C77}"/>
                </a:ext>
              </a:extLst>
            </p:cNvPr>
            <p:cNvSpPr/>
            <p:nvPr/>
          </p:nvSpPr>
          <p:spPr>
            <a:xfrm>
              <a:off x="956792" y="540718"/>
              <a:ext cx="518864" cy="5188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4ED1CE5F-FA6A-4C10-B7B3-9C261834BF5D}"/>
                </a:ext>
              </a:extLst>
            </p:cNvPr>
            <p:cNvSpPr txBox="1"/>
            <p:nvPr/>
          </p:nvSpPr>
          <p:spPr>
            <a:xfrm>
              <a:off x="1065381" y="615484"/>
              <a:ext cx="300082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886F6CE-D72B-4225-A054-DD0E79B4ECA3}"/>
              </a:ext>
            </a:extLst>
          </p:cNvPr>
          <p:cNvSpPr txBox="1"/>
          <p:nvPr/>
        </p:nvSpPr>
        <p:spPr>
          <a:xfrm>
            <a:off x="816292" y="94962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pt-BR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#shareEGU20</a:t>
            </a:r>
            <a:endParaRPr lang="pt-BR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1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936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These analyses were performed in core samples of limestones and sandstones analogous of Brazilian oil reservoirs.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tx2">
                    <a:lumMod val="75000"/>
                  </a:schemeClr>
                </a:solidFill>
              </a:rPr>
              <a:t>#shareEGU20</a:t>
            </a:r>
            <a:endParaRPr lang="pt-B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1" t="45481" r="7018" b="9760"/>
          <a:stretch/>
        </p:blipFill>
        <p:spPr bwMode="auto">
          <a:xfrm>
            <a:off x="415366" y="4077072"/>
            <a:ext cx="3677493" cy="1385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32068" y="3140969"/>
            <a:ext cx="3827714" cy="2160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Sandstone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cores from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Botucatu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 smtClean="0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159682" y="5589240"/>
            <a:ext cx="419629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Bioclastic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limestones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wacstone</a:t>
            </a:r>
            <a:r>
              <a:rPr lang="en-US" sz="1600" dirty="0" smtClean="0"/>
              <a:t>s and </a:t>
            </a:r>
            <a:r>
              <a:rPr lang="en-US" sz="1600" dirty="0" err="1" smtClean="0"/>
              <a:t>packstones</a:t>
            </a:r>
            <a:r>
              <a:rPr lang="en-US" sz="1600" dirty="0" smtClean="0"/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 smtClean="0"/>
              <a:t>from </a:t>
            </a:r>
            <a:r>
              <a:rPr lang="en-US" sz="1600" dirty="0" err="1" smtClean="0"/>
              <a:t>Jandaira</a:t>
            </a:r>
            <a:r>
              <a:rPr lang="en-US" sz="1600" dirty="0" smtClean="0"/>
              <a:t> Fm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061281"/>
              </p:ext>
            </p:extLst>
          </p:nvPr>
        </p:nvGraphicFramePr>
        <p:xfrm>
          <a:off x="4788024" y="3194536"/>
          <a:ext cx="3888432" cy="181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4"/>
                <a:gridCol w="1512168"/>
                <a:gridCol w="1440160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err="1" smtClean="0"/>
                        <a:t>Sample</a:t>
                      </a:r>
                      <a:endParaRPr lang="pt-BR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err="1" smtClean="0"/>
                        <a:t>Diametre</a:t>
                      </a:r>
                      <a:r>
                        <a:rPr lang="pt-BR" sz="1600" b="1" dirty="0" smtClean="0"/>
                        <a:t> (cm)</a:t>
                      </a:r>
                      <a:endParaRPr lang="pt-BR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err="1" smtClean="0"/>
                        <a:t>Length</a:t>
                      </a:r>
                      <a:r>
                        <a:rPr lang="pt-BR" sz="1600" b="1" dirty="0" smtClean="0"/>
                        <a:t> (cm)</a:t>
                      </a:r>
                      <a:endParaRPr lang="pt-BR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B1</a:t>
                      </a:r>
                      <a:endParaRPr lang="pt-BR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2.54</a:t>
                      </a:r>
                      <a:endParaRPr lang="pt-BR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4.44</a:t>
                      </a:r>
                      <a:endParaRPr lang="pt-BR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B2</a:t>
                      </a:r>
                      <a:endParaRPr lang="pt-BR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2.54</a:t>
                      </a:r>
                      <a:endParaRPr lang="pt-BR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4.19</a:t>
                      </a:r>
                      <a:endParaRPr lang="pt-BR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C1</a:t>
                      </a:r>
                      <a:endParaRPr lang="pt-BR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2.54</a:t>
                      </a:r>
                      <a:endParaRPr lang="pt-BR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3.68</a:t>
                      </a:r>
                      <a:endParaRPr lang="pt-BR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C2</a:t>
                      </a:r>
                      <a:endParaRPr lang="pt-BR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2.54</a:t>
                      </a:r>
                      <a:endParaRPr lang="pt-BR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4.04</a:t>
                      </a:r>
                      <a:endParaRPr lang="pt-BR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1" t="3584" r="7018" b="52225"/>
          <a:stretch/>
        </p:blipFill>
        <p:spPr bwMode="auto">
          <a:xfrm>
            <a:off x="410281" y="2060848"/>
            <a:ext cx="3677493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1A5CA6C0-87E6-4A34-81B7-53A55D6FED08}"/>
              </a:ext>
            </a:extLst>
          </p:cNvPr>
          <p:cNvSpPr txBox="1"/>
          <p:nvPr/>
        </p:nvSpPr>
        <p:spPr>
          <a:xfrm>
            <a:off x="816292" y="94962"/>
            <a:ext cx="4265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pt-B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pt-BR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Agrupar 6">
            <a:extLst>
              <a:ext uri="{FF2B5EF4-FFF2-40B4-BE49-F238E27FC236}">
                <a16:creationId xmlns:a16="http://schemas.microsoft.com/office/drawing/2014/main" xmlns="" id="{882A8E3A-972C-4396-B6C2-F04EE4877EE7}"/>
              </a:ext>
            </a:extLst>
          </p:cNvPr>
          <p:cNvGrpSpPr/>
          <p:nvPr/>
        </p:nvGrpSpPr>
        <p:grpSpPr>
          <a:xfrm>
            <a:off x="96214" y="127917"/>
            <a:ext cx="518864" cy="518864"/>
            <a:chOff x="956792" y="540718"/>
            <a:chExt cx="518864" cy="518864"/>
          </a:xfrm>
          <a:solidFill>
            <a:schemeClr val="accent3"/>
          </a:solidFill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xmlns="" id="{4D34A109-3408-4D39-A0FB-09110179411E}"/>
                </a:ext>
              </a:extLst>
            </p:cNvPr>
            <p:cNvSpPr/>
            <p:nvPr/>
          </p:nvSpPr>
          <p:spPr>
            <a:xfrm>
              <a:off x="956792" y="540718"/>
              <a:ext cx="518864" cy="5188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xmlns="" id="{C7A94C54-9CC1-4F2D-85E3-96E9A4157D8A}"/>
                </a:ext>
              </a:extLst>
            </p:cNvPr>
            <p:cNvSpPr txBox="1"/>
            <p:nvPr/>
          </p:nvSpPr>
          <p:spPr>
            <a:xfrm>
              <a:off x="1065381" y="615484"/>
              <a:ext cx="300082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5724128" y="2783974"/>
            <a:ext cx="1834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err="1"/>
              <a:t>Samples</a:t>
            </a:r>
            <a:r>
              <a:rPr lang="pt-BR" sz="1600" b="1" dirty="0"/>
              <a:t> </a:t>
            </a:r>
            <a:r>
              <a:rPr lang="pt-BR" sz="1600" b="1" dirty="0" err="1"/>
              <a:t>dimension</a:t>
            </a:r>
            <a:endParaRPr lang="pt-BR" sz="1600" b="1" dirty="0" smtClean="0"/>
          </a:p>
        </p:txBody>
      </p:sp>
      <p:pic>
        <p:nvPicPr>
          <p:cNvPr id="21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6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tx2">
                    <a:lumMod val="75000"/>
                  </a:schemeClr>
                </a:solidFill>
              </a:rPr>
              <a:t>#shareEGU20</a:t>
            </a:r>
            <a:endParaRPr lang="pt-B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Imagem 8" descr="graphic abstrac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0" y="908720"/>
            <a:ext cx="8152050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844784" y="2942109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409659" y="1756563"/>
            <a:ext cx="101021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XR-µCT</a:t>
            </a:r>
          </a:p>
          <a:p>
            <a:pPr algn="ctr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04253" y="3717032"/>
            <a:ext cx="88998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dirty="0" smtClean="0">
                <a:latin typeface="Calibri"/>
                <a:cs typeface="Calibri"/>
              </a:rPr>
              <a:t>γ</a:t>
            </a:r>
            <a:r>
              <a:rPr lang="pt-BR" dirty="0" smtClean="0">
                <a:latin typeface="Calibri"/>
                <a:cs typeface="Calibri"/>
              </a:rPr>
              <a:t>-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scaning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995936" y="2420888"/>
            <a:ext cx="25922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Radiodensity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Histogram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12679" y="4211796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Attenuation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499054" y="3111351"/>
            <a:ext cx="13934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Porosity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Espaço Reservado para Conteúdo 2"/>
          <p:cNvSpPr>
            <a:spLocks noGrp="1"/>
          </p:cNvSpPr>
          <p:nvPr>
            <p:ph idx="1"/>
          </p:nvPr>
        </p:nvSpPr>
        <p:spPr>
          <a:xfrm>
            <a:off x="2771800" y="5733256"/>
            <a:ext cx="4785591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/>
              <a:t>Basic Workflow for Evaluation of Samples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83968" y="1052736"/>
            <a:ext cx="15841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995936" y="1282502"/>
            <a:ext cx="23267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1A5CA6C0-87E6-4A34-81B7-53A55D6FED08}"/>
              </a:ext>
            </a:extLst>
          </p:cNvPr>
          <p:cNvSpPr txBox="1"/>
          <p:nvPr/>
        </p:nvSpPr>
        <p:spPr>
          <a:xfrm>
            <a:off x="816292" y="94962"/>
            <a:ext cx="4265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pt-B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pt-BR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Agrupar 6">
            <a:extLst>
              <a:ext uri="{FF2B5EF4-FFF2-40B4-BE49-F238E27FC236}">
                <a16:creationId xmlns:a16="http://schemas.microsoft.com/office/drawing/2014/main" xmlns="" id="{882A8E3A-972C-4396-B6C2-F04EE4877EE7}"/>
              </a:ext>
            </a:extLst>
          </p:cNvPr>
          <p:cNvGrpSpPr/>
          <p:nvPr/>
        </p:nvGrpSpPr>
        <p:grpSpPr>
          <a:xfrm>
            <a:off x="96214" y="127917"/>
            <a:ext cx="518864" cy="518864"/>
            <a:chOff x="956792" y="540718"/>
            <a:chExt cx="518864" cy="518864"/>
          </a:xfrm>
          <a:solidFill>
            <a:schemeClr val="accent3"/>
          </a:solidFill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4D34A109-3408-4D39-A0FB-09110179411E}"/>
                </a:ext>
              </a:extLst>
            </p:cNvPr>
            <p:cNvSpPr/>
            <p:nvPr/>
          </p:nvSpPr>
          <p:spPr>
            <a:xfrm>
              <a:off x="956792" y="540718"/>
              <a:ext cx="518864" cy="5188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xmlns="" id="{C7A94C54-9CC1-4F2D-85E3-96E9A4157D8A}"/>
                </a:ext>
              </a:extLst>
            </p:cNvPr>
            <p:cNvSpPr txBox="1"/>
            <p:nvPr/>
          </p:nvSpPr>
          <p:spPr>
            <a:xfrm>
              <a:off x="1065381" y="615484"/>
              <a:ext cx="300082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21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836712"/>
            <a:ext cx="822960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ea typeface="Cambria" panose="02040503050406030204" pitchFamily="18" charset="0"/>
              </a:rPr>
              <a:t>Gamma </a:t>
            </a:r>
            <a:r>
              <a:rPr lang="en-US" sz="2000" b="1" dirty="0">
                <a:ea typeface="Cambria" panose="02040503050406030204" pitchFamily="18" charset="0"/>
              </a:rPr>
              <a:t>Ray </a:t>
            </a:r>
            <a:r>
              <a:rPr lang="en-US" sz="2000" b="1" dirty="0" smtClean="0">
                <a:ea typeface="Cambria" panose="02040503050406030204" pitchFamily="18" charset="0"/>
              </a:rPr>
              <a:t>attenuation </a:t>
            </a:r>
            <a:r>
              <a:rPr lang="en-US" sz="2000" b="1" dirty="0">
                <a:ea typeface="Cambria" panose="02040503050406030204" pitchFamily="18" charset="0"/>
              </a:rPr>
              <a:t>method</a:t>
            </a:r>
            <a:endParaRPr lang="pt-BR" sz="2000" b="1" dirty="0"/>
          </a:p>
        </p:txBody>
      </p:sp>
      <p:sp>
        <p:nvSpPr>
          <p:cNvPr id="8" name="Retângulo 7"/>
          <p:cNvSpPr/>
          <p:nvPr/>
        </p:nvSpPr>
        <p:spPr>
          <a:xfrm>
            <a:off x="7672507" y="6468240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tx2">
                    <a:lumMod val="75000"/>
                  </a:schemeClr>
                </a:solidFill>
              </a:rPr>
              <a:t>#shareEGU20</a:t>
            </a:r>
            <a:endParaRPr lang="pt-B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D167FED-162A-4D63-9C3D-B47145D400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11" y="1988260"/>
            <a:ext cx="5795307" cy="22226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1685568" y="43365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latin typeface="Times New Roman" panose="02020603050405020304" pitchFamily="18" charset="0"/>
                <a:ea typeface="Cambria" panose="02040503050406030204" pitchFamily="18" charset="0"/>
              </a:rPr>
              <a:t>(a</a:t>
            </a:r>
            <a:r>
              <a:rPr lang="en-US" sz="1600" dirty="0">
                <a:latin typeface="Times New Roman" panose="02020603050405020304" pitchFamily="18" charset="0"/>
                <a:ea typeface="Cambria" panose="02040503050406030204" pitchFamily="18" charset="0"/>
              </a:rPr>
              <a:t>) R</a:t>
            </a:r>
            <a:r>
              <a:rPr lang="en-US" sz="1600" dirty="0" smtClean="0">
                <a:latin typeface="Times New Roman" panose="02020603050405020304" pitchFamily="18" charset="0"/>
                <a:ea typeface="Cambria" panose="02040503050406030204" pitchFamily="18" charset="0"/>
              </a:rPr>
              <a:t>adioactive </a:t>
            </a:r>
            <a:r>
              <a:rPr lang="en-US" sz="1600" dirty="0">
                <a:latin typeface="Times New Roman" panose="02020603050405020304" pitchFamily="18" charset="0"/>
                <a:ea typeface="Cambria" panose="02040503050406030204" pitchFamily="18" charset="0"/>
              </a:rPr>
              <a:t>source;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Cambria" panose="020405030504060302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ea typeface="Cambria" panose="02040503050406030204" pitchFamily="18" charset="0"/>
              </a:rPr>
              <a:t>b) Reference </a:t>
            </a:r>
            <a:r>
              <a:rPr lang="en-US" sz="1600" dirty="0">
                <a:latin typeface="Times New Roman" panose="02020603050405020304" pitchFamily="18" charset="0"/>
                <a:ea typeface="Cambria" panose="02040503050406030204" pitchFamily="18" charset="0"/>
              </a:rPr>
              <a:t>sample without </a:t>
            </a:r>
            <a:r>
              <a:rPr lang="en-US" sz="1600" dirty="0" smtClean="0">
                <a:latin typeface="Times New Roman" panose="02020603050405020304" pitchFamily="18" charset="0"/>
                <a:ea typeface="Cambria" panose="02040503050406030204" pitchFamily="18" charset="0"/>
              </a:rPr>
              <a:t>pores;</a:t>
            </a:r>
            <a:endParaRPr lang="en-US" sz="16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Cambria" panose="02040503050406030204" pitchFamily="18" charset="0"/>
              </a:rPr>
              <a:t>(c) </a:t>
            </a:r>
            <a:r>
              <a:rPr lang="en-US" sz="1600" dirty="0" smtClean="0">
                <a:latin typeface="Times New Roman" panose="02020603050405020304" pitchFamily="18" charset="0"/>
                <a:ea typeface="Cambria" panose="02040503050406030204" pitchFamily="18" charset="0"/>
              </a:rPr>
              <a:t>Detector;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latin typeface="Times New Roman" panose="02020603050405020304" pitchFamily="18" charset="0"/>
                <a:ea typeface="Cambria" panose="020405030504060302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ea typeface="Cambria" panose="02040503050406030204" pitchFamily="18" charset="0"/>
              </a:rPr>
              <a:t>d) P</a:t>
            </a:r>
            <a:r>
              <a:rPr lang="en-US" sz="1600" dirty="0" smtClean="0">
                <a:latin typeface="Times New Roman" panose="02020603050405020304" pitchFamily="18" charset="0"/>
                <a:ea typeface="Cambria" panose="02040503050406030204" pitchFamily="18" charset="0"/>
              </a:rPr>
              <a:t>orous rock sample.</a:t>
            </a:r>
            <a:endParaRPr lang="pt-BR" sz="1600" dirty="0"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0BA63AC2-75E4-4975-813E-411B341E7005}"/>
              </a:ext>
            </a:extLst>
          </p:cNvPr>
          <p:cNvSpPr/>
          <p:nvPr/>
        </p:nvSpPr>
        <p:spPr>
          <a:xfrm>
            <a:off x="755576" y="1484784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ea typeface="Cambria" panose="02040503050406030204" pitchFamily="18" charset="0"/>
              </a:rPr>
              <a:t>Experimental </a:t>
            </a:r>
            <a:r>
              <a:rPr lang="en-US" sz="1600" dirty="0">
                <a:ea typeface="Cambria" panose="02040503050406030204" pitchFamily="18" charset="0"/>
              </a:rPr>
              <a:t>procedure for determining </a:t>
            </a:r>
            <a:r>
              <a:rPr lang="en-US" sz="1600" dirty="0" smtClean="0">
                <a:ea typeface="Cambria" panose="02040503050406030204" pitchFamily="18" charset="0"/>
              </a:rPr>
              <a:t>porosity with </a:t>
            </a:r>
            <a:r>
              <a:rPr lang="en-US" sz="1600" dirty="0">
                <a:ea typeface="Cambria" panose="02040503050406030204" pitchFamily="18" charset="0"/>
              </a:rPr>
              <a:t>the Gamma Ray attenuation method</a:t>
            </a:r>
            <a:endParaRPr lang="pt-BR" sz="16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1A5CA6C0-87E6-4A34-81B7-53A55D6FED08}"/>
              </a:ext>
            </a:extLst>
          </p:cNvPr>
          <p:cNvSpPr txBox="1"/>
          <p:nvPr/>
        </p:nvSpPr>
        <p:spPr>
          <a:xfrm>
            <a:off x="816292" y="94962"/>
            <a:ext cx="4265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pt-B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pt-BR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Agrupar 6">
            <a:extLst>
              <a:ext uri="{FF2B5EF4-FFF2-40B4-BE49-F238E27FC236}">
                <a16:creationId xmlns:a16="http://schemas.microsoft.com/office/drawing/2014/main" xmlns="" id="{882A8E3A-972C-4396-B6C2-F04EE4877EE7}"/>
              </a:ext>
            </a:extLst>
          </p:cNvPr>
          <p:cNvGrpSpPr/>
          <p:nvPr/>
        </p:nvGrpSpPr>
        <p:grpSpPr>
          <a:xfrm>
            <a:off x="96214" y="127917"/>
            <a:ext cx="518864" cy="518864"/>
            <a:chOff x="956792" y="540718"/>
            <a:chExt cx="518864" cy="518864"/>
          </a:xfrm>
          <a:solidFill>
            <a:schemeClr val="accent3"/>
          </a:solidFill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xmlns="" id="{4D34A109-3408-4D39-A0FB-09110179411E}"/>
                </a:ext>
              </a:extLst>
            </p:cNvPr>
            <p:cNvSpPr/>
            <p:nvPr/>
          </p:nvSpPr>
          <p:spPr>
            <a:xfrm>
              <a:off x="956792" y="540718"/>
              <a:ext cx="518864" cy="5188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xmlns="" id="{C7A94C54-9CC1-4F2D-85E3-96E9A4157D8A}"/>
                </a:ext>
              </a:extLst>
            </p:cNvPr>
            <p:cNvSpPr txBox="1"/>
            <p:nvPr/>
          </p:nvSpPr>
          <p:spPr>
            <a:xfrm>
              <a:off x="1065381" y="615484"/>
              <a:ext cx="300082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12" name="Picture 2" descr="C:\Users\abeal\OneDrive\Doutorado\EGU\cc_by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5942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1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1000</Words>
  <Application>Microsoft Office PowerPoint</Application>
  <PresentationFormat>Apresentação na tela (4:3)</PresentationFormat>
  <Paragraphs>250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USING GAMMA-RAY AND X-RAY COMPUTED TOMOGRAPHY FOR POROSITY QUANTIFICATION OF RESERVOIR ANALOGUE ROCKS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Thank you!</vt:lpstr>
      <vt:lpstr>Using Gamma-Ray and X-Ray Computed Tomography for Porosity Quantification of Reservoir Analogue Rocks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Gamma-Ray and X-Ray Computed Tomography for Porosity Quantification of Reservoir Analogue Rocks</dc:title>
  <dc:creator>abraao alves</dc:creator>
  <cp:lastModifiedBy>abraao alves</cp:lastModifiedBy>
  <cp:revision>236</cp:revision>
  <dcterms:created xsi:type="dcterms:W3CDTF">2020-04-06T15:06:57Z</dcterms:created>
  <dcterms:modified xsi:type="dcterms:W3CDTF">2020-04-23T16:40:37Z</dcterms:modified>
</cp:coreProperties>
</file>