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70" r:id="rId3"/>
    <p:sldId id="271" r:id="rId4"/>
    <p:sldId id="272" r:id="rId5"/>
    <p:sldId id="273"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1834"/>
    <a:srgbClr val="E2635C"/>
    <a:srgbClr val="D5A132"/>
    <a:srgbClr val="CEC783"/>
    <a:srgbClr val="A8A2E1"/>
    <a:srgbClr val="04BCBC"/>
    <a:srgbClr val="33CCCC"/>
    <a:srgbClr val="009999"/>
    <a:srgbClr val="9AE8E6"/>
    <a:srgbClr val="DDF7F6"/>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27" autoAdjust="0"/>
    <p:restoredTop sz="93955" autoAdjust="0"/>
  </p:normalViewPr>
  <p:slideViewPr>
    <p:cSldViewPr snapToGrid="0">
      <p:cViewPr varScale="1">
        <p:scale>
          <a:sx n="68" d="100"/>
          <a:sy n="68" d="100"/>
        </p:scale>
        <p:origin x="81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FE105E-4249-4CC3-A5CF-26228B22CF01}" type="datetimeFigureOut">
              <a:rPr lang="en-GB" smtClean="0"/>
              <a:t>04/05/2020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7314A2-D34B-445D-B2A0-BB7796402151}" type="slidenum">
              <a:rPr lang="en-GB" smtClean="0"/>
              <a:t>‹#›</a:t>
            </a:fld>
            <a:endParaRPr lang="en-GB"/>
          </a:p>
        </p:txBody>
      </p:sp>
    </p:spTree>
    <p:extLst>
      <p:ext uri="{BB962C8B-B14F-4D97-AF65-F5344CB8AC3E}">
        <p14:creationId xmlns:p14="http://schemas.microsoft.com/office/powerpoint/2010/main" val="3851313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7314A2-D34B-445D-B2A0-BB7796402151}" type="slidenum">
              <a:rPr lang="en-GB" smtClean="0"/>
              <a:t>1</a:t>
            </a:fld>
            <a:endParaRPr lang="en-GB"/>
          </a:p>
        </p:txBody>
      </p:sp>
    </p:spTree>
    <p:extLst>
      <p:ext uri="{BB962C8B-B14F-4D97-AF65-F5344CB8AC3E}">
        <p14:creationId xmlns:p14="http://schemas.microsoft.com/office/powerpoint/2010/main" val="1548590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02AF89-3E07-49E0-AD77-050039F576CA}" type="slidenum">
              <a:rPr lang="en-GB" smtClean="0"/>
              <a:t>2</a:t>
            </a:fld>
            <a:endParaRPr lang="en-GB"/>
          </a:p>
        </p:txBody>
      </p:sp>
    </p:spTree>
    <p:extLst>
      <p:ext uri="{BB962C8B-B14F-4D97-AF65-F5344CB8AC3E}">
        <p14:creationId xmlns:p14="http://schemas.microsoft.com/office/powerpoint/2010/main" val="772746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Map and assess boulder hazard across the landscape and produce boulder hazard maps to supplement existing landslide hazard maps</a:t>
            </a:r>
          </a:p>
          <a:p>
            <a:endParaRPr lang="en-GB" dirty="0"/>
          </a:p>
          <a:p>
            <a:r>
              <a:rPr lang="en-GB" dirty="0"/>
              <a:t>Integrate findings into landslide and flood hazard evaluation in collaboration with project partners to increase resilience to landslide and flood hazards.</a:t>
            </a:r>
          </a:p>
        </p:txBody>
      </p:sp>
      <p:sp>
        <p:nvSpPr>
          <p:cNvPr id="4" name="Slide Number Placeholder 3"/>
          <p:cNvSpPr>
            <a:spLocks noGrp="1"/>
          </p:cNvSpPr>
          <p:nvPr>
            <p:ph type="sldNum" sz="quarter" idx="5"/>
          </p:nvPr>
        </p:nvSpPr>
        <p:spPr/>
        <p:txBody>
          <a:bodyPr/>
          <a:lstStyle/>
          <a:p>
            <a:fld id="{BF02AF89-3E07-49E0-AD77-050039F576CA}" type="slidenum">
              <a:rPr lang="en-GB" smtClean="0"/>
              <a:t>3</a:t>
            </a:fld>
            <a:endParaRPr lang="en-GB"/>
          </a:p>
        </p:txBody>
      </p:sp>
    </p:spTree>
    <p:extLst>
      <p:ext uri="{BB962C8B-B14F-4D97-AF65-F5344CB8AC3E}">
        <p14:creationId xmlns:p14="http://schemas.microsoft.com/office/powerpoint/2010/main" val="1251359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02AF89-3E07-49E0-AD77-050039F576CA}" type="slidenum">
              <a:rPr lang="en-GB" smtClean="0"/>
              <a:t>4</a:t>
            </a:fld>
            <a:endParaRPr lang="en-GB"/>
          </a:p>
        </p:txBody>
      </p:sp>
    </p:spTree>
    <p:extLst>
      <p:ext uri="{BB962C8B-B14F-4D97-AF65-F5344CB8AC3E}">
        <p14:creationId xmlns:p14="http://schemas.microsoft.com/office/powerpoint/2010/main" val="415640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02AF89-3E07-49E0-AD77-050039F576CA}" type="slidenum">
              <a:rPr lang="en-GB" smtClean="0"/>
              <a:t>5</a:t>
            </a:fld>
            <a:endParaRPr lang="en-GB"/>
          </a:p>
        </p:txBody>
      </p:sp>
    </p:spTree>
    <p:extLst>
      <p:ext uri="{BB962C8B-B14F-4D97-AF65-F5344CB8AC3E}">
        <p14:creationId xmlns:p14="http://schemas.microsoft.com/office/powerpoint/2010/main" val="412081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07D57-F707-44E2-AF28-06534C3FAE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2579A83-81DB-497A-BC24-991C56ADFD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B825A25-5E87-465F-B2B4-6C2B9FE0B868}"/>
              </a:ext>
            </a:extLst>
          </p:cNvPr>
          <p:cNvSpPr>
            <a:spLocks noGrp="1"/>
          </p:cNvSpPr>
          <p:nvPr>
            <p:ph type="dt" sz="half" idx="10"/>
          </p:nvPr>
        </p:nvSpPr>
        <p:spPr/>
        <p:txBody>
          <a:bodyPr/>
          <a:lstStyle/>
          <a:p>
            <a:fld id="{D4307DF6-14DA-44C4-91F4-EE60A0EC933E}" type="datetimeFigureOut">
              <a:rPr lang="en-GB" smtClean="0"/>
              <a:t>04/05/2020</a:t>
            </a:fld>
            <a:endParaRPr lang="en-GB"/>
          </a:p>
        </p:txBody>
      </p:sp>
      <p:sp>
        <p:nvSpPr>
          <p:cNvPr id="5" name="Footer Placeholder 4">
            <a:extLst>
              <a:ext uri="{FF2B5EF4-FFF2-40B4-BE49-F238E27FC236}">
                <a16:creationId xmlns:a16="http://schemas.microsoft.com/office/drawing/2014/main" id="{3EEBC01A-5C21-4C94-98B8-7D13254726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BE86E5-2B07-43C6-B6ED-FEA80962CF27}"/>
              </a:ext>
            </a:extLst>
          </p:cNvPr>
          <p:cNvSpPr>
            <a:spLocks noGrp="1"/>
          </p:cNvSpPr>
          <p:nvPr>
            <p:ph type="sldNum" sz="quarter" idx="12"/>
          </p:nvPr>
        </p:nvSpPr>
        <p:spPr/>
        <p:txBody>
          <a:bodyPr/>
          <a:lstStyle/>
          <a:p>
            <a:fld id="{EEFF935A-1EC3-47C6-A197-DB1FA4AAAFDF}" type="slidenum">
              <a:rPr lang="en-GB" smtClean="0"/>
              <a:t>‹#›</a:t>
            </a:fld>
            <a:endParaRPr lang="en-GB"/>
          </a:p>
        </p:txBody>
      </p:sp>
    </p:spTree>
    <p:extLst>
      <p:ext uri="{BB962C8B-B14F-4D97-AF65-F5344CB8AC3E}">
        <p14:creationId xmlns:p14="http://schemas.microsoft.com/office/powerpoint/2010/main" val="959707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75FCD-E508-468E-84CF-8B92F264968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A58AA6-D13A-4823-BADF-24A24F9AAE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163A93-59DE-4350-8DDB-1BF27FD51F06}"/>
              </a:ext>
            </a:extLst>
          </p:cNvPr>
          <p:cNvSpPr>
            <a:spLocks noGrp="1"/>
          </p:cNvSpPr>
          <p:nvPr>
            <p:ph type="dt" sz="half" idx="10"/>
          </p:nvPr>
        </p:nvSpPr>
        <p:spPr/>
        <p:txBody>
          <a:bodyPr/>
          <a:lstStyle/>
          <a:p>
            <a:fld id="{D4307DF6-14DA-44C4-91F4-EE60A0EC933E}" type="datetimeFigureOut">
              <a:rPr lang="en-GB" smtClean="0"/>
              <a:t>04/05/2020</a:t>
            </a:fld>
            <a:endParaRPr lang="en-GB"/>
          </a:p>
        </p:txBody>
      </p:sp>
      <p:sp>
        <p:nvSpPr>
          <p:cNvPr id="5" name="Footer Placeholder 4">
            <a:extLst>
              <a:ext uri="{FF2B5EF4-FFF2-40B4-BE49-F238E27FC236}">
                <a16:creationId xmlns:a16="http://schemas.microsoft.com/office/drawing/2014/main" id="{511D5AF9-FCC4-4636-8784-83C99385E2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3214F2-05F3-4B5D-8F80-80E44DF8A962}"/>
              </a:ext>
            </a:extLst>
          </p:cNvPr>
          <p:cNvSpPr>
            <a:spLocks noGrp="1"/>
          </p:cNvSpPr>
          <p:nvPr>
            <p:ph type="sldNum" sz="quarter" idx="12"/>
          </p:nvPr>
        </p:nvSpPr>
        <p:spPr/>
        <p:txBody>
          <a:bodyPr/>
          <a:lstStyle/>
          <a:p>
            <a:fld id="{EEFF935A-1EC3-47C6-A197-DB1FA4AAAFDF}" type="slidenum">
              <a:rPr lang="en-GB" smtClean="0"/>
              <a:t>‹#›</a:t>
            </a:fld>
            <a:endParaRPr lang="en-GB"/>
          </a:p>
        </p:txBody>
      </p:sp>
    </p:spTree>
    <p:extLst>
      <p:ext uri="{BB962C8B-B14F-4D97-AF65-F5344CB8AC3E}">
        <p14:creationId xmlns:p14="http://schemas.microsoft.com/office/powerpoint/2010/main" val="699778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73DB01-90A8-42A5-893A-5B1A1E8BFD6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C45D941-B8F1-448B-8AB1-007B149762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F73D57-4748-46B9-9B99-BF88BAF6F770}"/>
              </a:ext>
            </a:extLst>
          </p:cNvPr>
          <p:cNvSpPr>
            <a:spLocks noGrp="1"/>
          </p:cNvSpPr>
          <p:nvPr>
            <p:ph type="dt" sz="half" idx="10"/>
          </p:nvPr>
        </p:nvSpPr>
        <p:spPr/>
        <p:txBody>
          <a:bodyPr/>
          <a:lstStyle/>
          <a:p>
            <a:fld id="{D4307DF6-14DA-44C4-91F4-EE60A0EC933E}" type="datetimeFigureOut">
              <a:rPr lang="en-GB" smtClean="0"/>
              <a:t>04/05/2020</a:t>
            </a:fld>
            <a:endParaRPr lang="en-GB"/>
          </a:p>
        </p:txBody>
      </p:sp>
      <p:sp>
        <p:nvSpPr>
          <p:cNvPr id="5" name="Footer Placeholder 4">
            <a:extLst>
              <a:ext uri="{FF2B5EF4-FFF2-40B4-BE49-F238E27FC236}">
                <a16:creationId xmlns:a16="http://schemas.microsoft.com/office/drawing/2014/main" id="{67F32EA4-16EE-4446-853E-9FE8803EB0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3228B6-C264-445A-9D32-816FF10E26E3}"/>
              </a:ext>
            </a:extLst>
          </p:cNvPr>
          <p:cNvSpPr>
            <a:spLocks noGrp="1"/>
          </p:cNvSpPr>
          <p:nvPr>
            <p:ph type="sldNum" sz="quarter" idx="12"/>
          </p:nvPr>
        </p:nvSpPr>
        <p:spPr/>
        <p:txBody>
          <a:bodyPr/>
          <a:lstStyle/>
          <a:p>
            <a:fld id="{EEFF935A-1EC3-47C6-A197-DB1FA4AAAFDF}" type="slidenum">
              <a:rPr lang="en-GB" smtClean="0"/>
              <a:t>‹#›</a:t>
            </a:fld>
            <a:endParaRPr lang="en-GB"/>
          </a:p>
        </p:txBody>
      </p:sp>
    </p:spTree>
    <p:extLst>
      <p:ext uri="{BB962C8B-B14F-4D97-AF65-F5344CB8AC3E}">
        <p14:creationId xmlns:p14="http://schemas.microsoft.com/office/powerpoint/2010/main" val="604129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E5D21-DF97-4D51-9139-BE89863DC3E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5D41E2-00D8-4EFD-B9DA-20E2E7300B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131C59-775B-405D-91A7-D710B7E6A964}"/>
              </a:ext>
            </a:extLst>
          </p:cNvPr>
          <p:cNvSpPr>
            <a:spLocks noGrp="1"/>
          </p:cNvSpPr>
          <p:nvPr>
            <p:ph type="dt" sz="half" idx="10"/>
          </p:nvPr>
        </p:nvSpPr>
        <p:spPr/>
        <p:txBody>
          <a:bodyPr/>
          <a:lstStyle/>
          <a:p>
            <a:fld id="{D4307DF6-14DA-44C4-91F4-EE60A0EC933E}" type="datetimeFigureOut">
              <a:rPr lang="en-GB" smtClean="0"/>
              <a:t>04/05/2020</a:t>
            </a:fld>
            <a:endParaRPr lang="en-GB"/>
          </a:p>
        </p:txBody>
      </p:sp>
      <p:sp>
        <p:nvSpPr>
          <p:cNvPr id="5" name="Footer Placeholder 4">
            <a:extLst>
              <a:ext uri="{FF2B5EF4-FFF2-40B4-BE49-F238E27FC236}">
                <a16:creationId xmlns:a16="http://schemas.microsoft.com/office/drawing/2014/main" id="{66381142-75BE-413E-A613-FE897B2591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75B9D5-4952-4FA0-8A80-C3DDC1429D0A}"/>
              </a:ext>
            </a:extLst>
          </p:cNvPr>
          <p:cNvSpPr>
            <a:spLocks noGrp="1"/>
          </p:cNvSpPr>
          <p:nvPr>
            <p:ph type="sldNum" sz="quarter" idx="12"/>
          </p:nvPr>
        </p:nvSpPr>
        <p:spPr/>
        <p:txBody>
          <a:bodyPr/>
          <a:lstStyle/>
          <a:p>
            <a:fld id="{EEFF935A-1EC3-47C6-A197-DB1FA4AAAFDF}" type="slidenum">
              <a:rPr lang="en-GB" smtClean="0"/>
              <a:t>‹#›</a:t>
            </a:fld>
            <a:endParaRPr lang="en-GB"/>
          </a:p>
        </p:txBody>
      </p:sp>
    </p:spTree>
    <p:extLst>
      <p:ext uri="{BB962C8B-B14F-4D97-AF65-F5344CB8AC3E}">
        <p14:creationId xmlns:p14="http://schemas.microsoft.com/office/powerpoint/2010/main" val="4147250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D24BC-19C1-45CF-9263-64C7D17F07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E2A6176-6985-4174-96D1-472443A89B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A58698-3691-4651-AF79-731B68AA2BE9}"/>
              </a:ext>
            </a:extLst>
          </p:cNvPr>
          <p:cNvSpPr>
            <a:spLocks noGrp="1"/>
          </p:cNvSpPr>
          <p:nvPr>
            <p:ph type="dt" sz="half" idx="10"/>
          </p:nvPr>
        </p:nvSpPr>
        <p:spPr/>
        <p:txBody>
          <a:bodyPr/>
          <a:lstStyle/>
          <a:p>
            <a:fld id="{D4307DF6-14DA-44C4-91F4-EE60A0EC933E}" type="datetimeFigureOut">
              <a:rPr lang="en-GB" smtClean="0"/>
              <a:t>04/05/2020</a:t>
            </a:fld>
            <a:endParaRPr lang="en-GB"/>
          </a:p>
        </p:txBody>
      </p:sp>
      <p:sp>
        <p:nvSpPr>
          <p:cNvPr id="5" name="Footer Placeholder 4">
            <a:extLst>
              <a:ext uri="{FF2B5EF4-FFF2-40B4-BE49-F238E27FC236}">
                <a16:creationId xmlns:a16="http://schemas.microsoft.com/office/drawing/2014/main" id="{AFF104ED-D0FD-4273-863C-E1283C3428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7EA70D-408B-49F4-97D1-F6493C188050}"/>
              </a:ext>
            </a:extLst>
          </p:cNvPr>
          <p:cNvSpPr>
            <a:spLocks noGrp="1"/>
          </p:cNvSpPr>
          <p:nvPr>
            <p:ph type="sldNum" sz="quarter" idx="12"/>
          </p:nvPr>
        </p:nvSpPr>
        <p:spPr/>
        <p:txBody>
          <a:bodyPr/>
          <a:lstStyle/>
          <a:p>
            <a:fld id="{EEFF935A-1EC3-47C6-A197-DB1FA4AAAFDF}" type="slidenum">
              <a:rPr lang="en-GB" smtClean="0"/>
              <a:t>‹#›</a:t>
            </a:fld>
            <a:endParaRPr lang="en-GB"/>
          </a:p>
        </p:txBody>
      </p:sp>
    </p:spTree>
    <p:extLst>
      <p:ext uri="{BB962C8B-B14F-4D97-AF65-F5344CB8AC3E}">
        <p14:creationId xmlns:p14="http://schemas.microsoft.com/office/powerpoint/2010/main" val="873771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ADF60-2AB6-4756-BC04-8D36F63ECE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7D8CA3-1263-4B6A-A71D-F9A7AEF0BA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FD97D66-AC26-43CE-A598-6B224A342C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C357287-308F-4004-A49B-FA40D2246920}"/>
              </a:ext>
            </a:extLst>
          </p:cNvPr>
          <p:cNvSpPr>
            <a:spLocks noGrp="1"/>
          </p:cNvSpPr>
          <p:nvPr>
            <p:ph type="dt" sz="half" idx="10"/>
          </p:nvPr>
        </p:nvSpPr>
        <p:spPr/>
        <p:txBody>
          <a:bodyPr/>
          <a:lstStyle/>
          <a:p>
            <a:fld id="{D4307DF6-14DA-44C4-91F4-EE60A0EC933E}" type="datetimeFigureOut">
              <a:rPr lang="en-GB" smtClean="0"/>
              <a:t>04/05/2020</a:t>
            </a:fld>
            <a:endParaRPr lang="en-GB"/>
          </a:p>
        </p:txBody>
      </p:sp>
      <p:sp>
        <p:nvSpPr>
          <p:cNvPr id="6" name="Footer Placeholder 5">
            <a:extLst>
              <a:ext uri="{FF2B5EF4-FFF2-40B4-BE49-F238E27FC236}">
                <a16:creationId xmlns:a16="http://schemas.microsoft.com/office/drawing/2014/main" id="{90142403-60F3-44C3-91DA-362FB18ED6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B5A590-76C6-4E2C-8DD0-B540D8451699}"/>
              </a:ext>
            </a:extLst>
          </p:cNvPr>
          <p:cNvSpPr>
            <a:spLocks noGrp="1"/>
          </p:cNvSpPr>
          <p:nvPr>
            <p:ph type="sldNum" sz="quarter" idx="12"/>
          </p:nvPr>
        </p:nvSpPr>
        <p:spPr/>
        <p:txBody>
          <a:bodyPr/>
          <a:lstStyle/>
          <a:p>
            <a:fld id="{EEFF935A-1EC3-47C6-A197-DB1FA4AAAFDF}" type="slidenum">
              <a:rPr lang="en-GB" smtClean="0"/>
              <a:t>‹#›</a:t>
            </a:fld>
            <a:endParaRPr lang="en-GB"/>
          </a:p>
        </p:txBody>
      </p:sp>
    </p:spTree>
    <p:extLst>
      <p:ext uri="{BB962C8B-B14F-4D97-AF65-F5344CB8AC3E}">
        <p14:creationId xmlns:p14="http://schemas.microsoft.com/office/powerpoint/2010/main" val="332698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6F813-442A-453D-9E31-FCE3983FB82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400851-7727-4CC0-9181-52F6B42495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D13E27-DC74-463C-A742-91183A37A8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BC8A80D-973C-4989-9935-47204A10CA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078CAB-74E3-4A49-8E51-5B8F60C928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FAC14F6-23A6-4AFA-8338-491A602A3D32}"/>
              </a:ext>
            </a:extLst>
          </p:cNvPr>
          <p:cNvSpPr>
            <a:spLocks noGrp="1"/>
          </p:cNvSpPr>
          <p:nvPr>
            <p:ph type="dt" sz="half" idx="10"/>
          </p:nvPr>
        </p:nvSpPr>
        <p:spPr/>
        <p:txBody>
          <a:bodyPr/>
          <a:lstStyle/>
          <a:p>
            <a:fld id="{D4307DF6-14DA-44C4-91F4-EE60A0EC933E}" type="datetimeFigureOut">
              <a:rPr lang="en-GB" smtClean="0"/>
              <a:t>04/05/2020</a:t>
            </a:fld>
            <a:endParaRPr lang="en-GB"/>
          </a:p>
        </p:txBody>
      </p:sp>
      <p:sp>
        <p:nvSpPr>
          <p:cNvPr id="8" name="Footer Placeholder 7">
            <a:extLst>
              <a:ext uri="{FF2B5EF4-FFF2-40B4-BE49-F238E27FC236}">
                <a16:creationId xmlns:a16="http://schemas.microsoft.com/office/drawing/2014/main" id="{065553C1-FB1E-4B58-8CA6-A054CD6CA25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5462F70-BFE2-40F3-B226-DB28AC2902D9}"/>
              </a:ext>
            </a:extLst>
          </p:cNvPr>
          <p:cNvSpPr>
            <a:spLocks noGrp="1"/>
          </p:cNvSpPr>
          <p:nvPr>
            <p:ph type="sldNum" sz="quarter" idx="12"/>
          </p:nvPr>
        </p:nvSpPr>
        <p:spPr/>
        <p:txBody>
          <a:bodyPr/>
          <a:lstStyle/>
          <a:p>
            <a:fld id="{EEFF935A-1EC3-47C6-A197-DB1FA4AAAFDF}" type="slidenum">
              <a:rPr lang="en-GB" smtClean="0"/>
              <a:t>‹#›</a:t>
            </a:fld>
            <a:endParaRPr lang="en-GB"/>
          </a:p>
        </p:txBody>
      </p:sp>
    </p:spTree>
    <p:extLst>
      <p:ext uri="{BB962C8B-B14F-4D97-AF65-F5344CB8AC3E}">
        <p14:creationId xmlns:p14="http://schemas.microsoft.com/office/powerpoint/2010/main" val="3783338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D7B02-C297-40CB-93B5-2073A39069F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682207-A5C8-41E9-8FCD-4B59DB1C9123}"/>
              </a:ext>
            </a:extLst>
          </p:cNvPr>
          <p:cNvSpPr>
            <a:spLocks noGrp="1"/>
          </p:cNvSpPr>
          <p:nvPr>
            <p:ph type="dt" sz="half" idx="10"/>
          </p:nvPr>
        </p:nvSpPr>
        <p:spPr/>
        <p:txBody>
          <a:bodyPr/>
          <a:lstStyle/>
          <a:p>
            <a:fld id="{D4307DF6-14DA-44C4-91F4-EE60A0EC933E}" type="datetimeFigureOut">
              <a:rPr lang="en-GB" smtClean="0"/>
              <a:t>04/05/2020</a:t>
            </a:fld>
            <a:endParaRPr lang="en-GB"/>
          </a:p>
        </p:txBody>
      </p:sp>
      <p:sp>
        <p:nvSpPr>
          <p:cNvPr id="4" name="Footer Placeholder 3">
            <a:extLst>
              <a:ext uri="{FF2B5EF4-FFF2-40B4-BE49-F238E27FC236}">
                <a16:creationId xmlns:a16="http://schemas.microsoft.com/office/drawing/2014/main" id="{B92FE6E8-263E-4B64-B885-3B99A8C5031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E945681-DF66-4785-B501-FE59A9E9959A}"/>
              </a:ext>
            </a:extLst>
          </p:cNvPr>
          <p:cNvSpPr>
            <a:spLocks noGrp="1"/>
          </p:cNvSpPr>
          <p:nvPr>
            <p:ph type="sldNum" sz="quarter" idx="12"/>
          </p:nvPr>
        </p:nvSpPr>
        <p:spPr/>
        <p:txBody>
          <a:bodyPr/>
          <a:lstStyle/>
          <a:p>
            <a:fld id="{EEFF935A-1EC3-47C6-A197-DB1FA4AAAFDF}" type="slidenum">
              <a:rPr lang="en-GB" smtClean="0"/>
              <a:t>‹#›</a:t>
            </a:fld>
            <a:endParaRPr lang="en-GB"/>
          </a:p>
        </p:txBody>
      </p:sp>
    </p:spTree>
    <p:extLst>
      <p:ext uri="{BB962C8B-B14F-4D97-AF65-F5344CB8AC3E}">
        <p14:creationId xmlns:p14="http://schemas.microsoft.com/office/powerpoint/2010/main" val="2856170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0A56F3-E283-4C88-A4F3-773017455F6C}"/>
              </a:ext>
            </a:extLst>
          </p:cNvPr>
          <p:cNvSpPr>
            <a:spLocks noGrp="1"/>
          </p:cNvSpPr>
          <p:nvPr>
            <p:ph type="dt" sz="half" idx="10"/>
          </p:nvPr>
        </p:nvSpPr>
        <p:spPr/>
        <p:txBody>
          <a:bodyPr/>
          <a:lstStyle/>
          <a:p>
            <a:fld id="{D4307DF6-14DA-44C4-91F4-EE60A0EC933E}" type="datetimeFigureOut">
              <a:rPr lang="en-GB" smtClean="0"/>
              <a:t>04/05/2020</a:t>
            </a:fld>
            <a:endParaRPr lang="en-GB"/>
          </a:p>
        </p:txBody>
      </p:sp>
      <p:sp>
        <p:nvSpPr>
          <p:cNvPr id="3" name="Footer Placeholder 2">
            <a:extLst>
              <a:ext uri="{FF2B5EF4-FFF2-40B4-BE49-F238E27FC236}">
                <a16:creationId xmlns:a16="http://schemas.microsoft.com/office/drawing/2014/main" id="{1199BA94-164B-4439-9389-9546155286F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F513AA3-A835-466B-81CE-D65D9EC0E830}"/>
              </a:ext>
            </a:extLst>
          </p:cNvPr>
          <p:cNvSpPr>
            <a:spLocks noGrp="1"/>
          </p:cNvSpPr>
          <p:nvPr>
            <p:ph type="sldNum" sz="quarter" idx="12"/>
          </p:nvPr>
        </p:nvSpPr>
        <p:spPr/>
        <p:txBody>
          <a:bodyPr/>
          <a:lstStyle/>
          <a:p>
            <a:fld id="{EEFF935A-1EC3-47C6-A197-DB1FA4AAAFDF}" type="slidenum">
              <a:rPr lang="en-GB" smtClean="0"/>
              <a:t>‹#›</a:t>
            </a:fld>
            <a:endParaRPr lang="en-GB"/>
          </a:p>
        </p:txBody>
      </p:sp>
    </p:spTree>
    <p:extLst>
      <p:ext uri="{BB962C8B-B14F-4D97-AF65-F5344CB8AC3E}">
        <p14:creationId xmlns:p14="http://schemas.microsoft.com/office/powerpoint/2010/main" val="1644482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350BF-5424-45A8-927F-514AC122E3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5376CE8-274D-4DB0-9715-6BE17692AB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03E8E08-7A2F-49DF-B96C-1FB4752F29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312EA2-2E59-4FC3-8387-BB84151FE644}"/>
              </a:ext>
            </a:extLst>
          </p:cNvPr>
          <p:cNvSpPr>
            <a:spLocks noGrp="1"/>
          </p:cNvSpPr>
          <p:nvPr>
            <p:ph type="dt" sz="half" idx="10"/>
          </p:nvPr>
        </p:nvSpPr>
        <p:spPr/>
        <p:txBody>
          <a:bodyPr/>
          <a:lstStyle/>
          <a:p>
            <a:fld id="{D4307DF6-14DA-44C4-91F4-EE60A0EC933E}" type="datetimeFigureOut">
              <a:rPr lang="en-GB" smtClean="0"/>
              <a:t>04/05/2020</a:t>
            </a:fld>
            <a:endParaRPr lang="en-GB"/>
          </a:p>
        </p:txBody>
      </p:sp>
      <p:sp>
        <p:nvSpPr>
          <p:cNvPr id="6" name="Footer Placeholder 5">
            <a:extLst>
              <a:ext uri="{FF2B5EF4-FFF2-40B4-BE49-F238E27FC236}">
                <a16:creationId xmlns:a16="http://schemas.microsoft.com/office/drawing/2014/main" id="{FF6C027F-7133-49B9-8342-74B389E90C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B8FBB5-9F7E-4A55-95A5-74F12603BC65}"/>
              </a:ext>
            </a:extLst>
          </p:cNvPr>
          <p:cNvSpPr>
            <a:spLocks noGrp="1"/>
          </p:cNvSpPr>
          <p:nvPr>
            <p:ph type="sldNum" sz="quarter" idx="12"/>
          </p:nvPr>
        </p:nvSpPr>
        <p:spPr/>
        <p:txBody>
          <a:bodyPr/>
          <a:lstStyle/>
          <a:p>
            <a:fld id="{EEFF935A-1EC3-47C6-A197-DB1FA4AAAFDF}" type="slidenum">
              <a:rPr lang="en-GB" smtClean="0"/>
              <a:t>‹#›</a:t>
            </a:fld>
            <a:endParaRPr lang="en-GB"/>
          </a:p>
        </p:txBody>
      </p:sp>
    </p:spTree>
    <p:extLst>
      <p:ext uri="{BB962C8B-B14F-4D97-AF65-F5344CB8AC3E}">
        <p14:creationId xmlns:p14="http://schemas.microsoft.com/office/powerpoint/2010/main" val="2547081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9DFAC-183A-4221-B189-1358913C21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2EDC1A-91B7-4C6E-8834-EA180121CA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BE31D68-55E2-40F6-9D4B-481A525E5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CF6FAF-A28A-4C9B-BC4D-0F062B04B8CC}"/>
              </a:ext>
            </a:extLst>
          </p:cNvPr>
          <p:cNvSpPr>
            <a:spLocks noGrp="1"/>
          </p:cNvSpPr>
          <p:nvPr>
            <p:ph type="dt" sz="half" idx="10"/>
          </p:nvPr>
        </p:nvSpPr>
        <p:spPr/>
        <p:txBody>
          <a:bodyPr/>
          <a:lstStyle/>
          <a:p>
            <a:fld id="{D4307DF6-14DA-44C4-91F4-EE60A0EC933E}" type="datetimeFigureOut">
              <a:rPr lang="en-GB" smtClean="0"/>
              <a:t>04/05/2020</a:t>
            </a:fld>
            <a:endParaRPr lang="en-GB"/>
          </a:p>
        </p:txBody>
      </p:sp>
      <p:sp>
        <p:nvSpPr>
          <p:cNvPr id="6" name="Footer Placeholder 5">
            <a:extLst>
              <a:ext uri="{FF2B5EF4-FFF2-40B4-BE49-F238E27FC236}">
                <a16:creationId xmlns:a16="http://schemas.microsoft.com/office/drawing/2014/main" id="{DEFD4E77-6482-48BC-ABB9-C48A1F7F1A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97DD05-7CB2-4550-B5C6-FD6AE7700AA5}"/>
              </a:ext>
            </a:extLst>
          </p:cNvPr>
          <p:cNvSpPr>
            <a:spLocks noGrp="1"/>
          </p:cNvSpPr>
          <p:nvPr>
            <p:ph type="sldNum" sz="quarter" idx="12"/>
          </p:nvPr>
        </p:nvSpPr>
        <p:spPr/>
        <p:txBody>
          <a:bodyPr/>
          <a:lstStyle/>
          <a:p>
            <a:fld id="{EEFF935A-1EC3-47C6-A197-DB1FA4AAAFDF}" type="slidenum">
              <a:rPr lang="en-GB" smtClean="0"/>
              <a:t>‹#›</a:t>
            </a:fld>
            <a:endParaRPr lang="en-GB"/>
          </a:p>
        </p:txBody>
      </p:sp>
    </p:spTree>
    <p:extLst>
      <p:ext uri="{BB962C8B-B14F-4D97-AF65-F5344CB8AC3E}">
        <p14:creationId xmlns:p14="http://schemas.microsoft.com/office/powerpoint/2010/main" val="1418160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9EB0CF-0D3A-4CF2-8F4B-27DCAE5D08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9F5524-1FA8-4D10-966B-87E2F88C78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9B3304-094A-4994-8472-152827BB7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307DF6-14DA-44C4-91F4-EE60A0EC933E}" type="datetimeFigureOut">
              <a:rPr lang="en-GB" smtClean="0"/>
              <a:t>04/05/2020</a:t>
            </a:fld>
            <a:endParaRPr lang="en-GB"/>
          </a:p>
        </p:txBody>
      </p:sp>
      <p:sp>
        <p:nvSpPr>
          <p:cNvPr id="5" name="Footer Placeholder 4">
            <a:extLst>
              <a:ext uri="{FF2B5EF4-FFF2-40B4-BE49-F238E27FC236}">
                <a16:creationId xmlns:a16="http://schemas.microsoft.com/office/drawing/2014/main" id="{491BBEAB-5B45-4001-B0F5-C589BD6433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010CC76-C60F-42E4-8EB1-7153CF97E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FF935A-1EC3-47C6-A197-DB1FA4AAAFDF}" type="slidenum">
              <a:rPr lang="en-GB" smtClean="0"/>
              <a:t>‹#›</a:t>
            </a:fld>
            <a:endParaRPr lang="en-GB"/>
          </a:p>
        </p:txBody>
      </p:sp>
    </p:spTree>
    <p:extLst>
      <p:ext uri="{BB962C8B-B14F-4D97-AF65-F5344CB8AC3E}">
        <p14:creationId xmlns:p14="http://schemas.microsoft.com/office/powerpoint/2010/main" val="1269707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4.tiff"/><Relationship Id="rId3" Type="http://schemas.microsoft.com/office/2007/relationships/media" Target="../media/media2.m4a"/><Relationship Id="rId7" Type="http://schemas.openxmlformats.org/officeDocument/2006/relationships/slide" Target="slide5.xml"/><Relationship Id="rId12" Type="http://schemas.openxmlformats.org/officeDocument/2006/relationships/image" Target="../media/image3.tiff"/><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tiff"/><Relationship Id="rId11" Type="http://schemas.openxmlformats.org/officeDocument/2006/relationships/image" Target="../media/image2.png"/><Relationship Id="rId5" Type="http://schemas.openxmlformats.org/officeDocument/2006/relationships/notesSlide" Target="../notesSlides/notesSlide1.xml"/><Relationship Id="rId15" Type="http://schemas.openxmlformats.org/officeDocument/2006/relationships/image" Target="../media/image5.png"/><Relationship Id="rId10" Type="http://schemas.openxmlformats.org/officeDocument/2006/relationships/slide" Target="slide3.xml"/><Relationship Id="rId4" Type="http://schemas.openxmlformats.org/officeDocument/2006/relationships/slideLayout" Target="../slideLayouts/slideLayout1.xml"/><Relationship Id="rId9" Type="http://schemas.openxmlformats.org/officeDocument/2006/relationships/slide" Target="slide2.xml"/><Relationship Id="rId14" Type="http://schemas.openxmlformats.org/officeDocument/2006/relationships/hyperlink" Target="mailto:b.dini@uea.ac.uk"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5.png"/><Relationship Id="rId2" Type="http://schemas.openxmlformats.org/officeDocument/2006/relationships/audio" Target="../media/media3.m4a"/><Relationship Id="rId16" Type="http://schemas.openxmlformats.org/officeDocument/2006/relationships/image" Target="../media/image2.png"/><Relationship Id="rId1" Type="http://schemas.microsoft.com/office/2007/relationships/media" Target="../media/media3.m4a"/><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5" Type="http://schemas.openxmlformats.org/officeDocument/2006/relationships/slide" Target="slide1.xml"/><Relationship Id="rId10" Type="http://schemas.openxmlformats.org/officeDocument/2006/relationships/image" Target="../media/image11.jpeg"/><Relationship Id="rId4" Type="http://schemas.openxmlformats.org/officeDocument/2006/relationships/notesSlide" Target="../notesSlides/notesSlide2.xml"/><Relationship Id="rId9" Type="http://schemas.openxmlformats.org/officeDocument/2006/relationships/image" Target="../media/image10.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slide" Target="slide1.xml"/><Relationship Id="rId12" Type="http://schemas.openxmlformats.org/officeDocument/2006/relationships/image" Target="../media/image22.png"/><Relationship Id="rId17" Type="http://schemas.openxmlformats.org/officeDocument/2006/relationships/image" Target="../media/image5.png"/><Relationship Id="rId2" Type="http://schemas.openxmlformats.org/officeDocument/2006/relationships/audio" Target="../media/media4.m4a"/><Relationship Id="rId16" Type="http://schemas.openxmlformats.org/officeDocument/2006/relationships/image" Target="../media/image2.png"/><Relationship Id="rId1" Type="http://schemas.microsoft.com/office/2007/relationships/media" Target="../media/media4.m4a"/><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5" Type="http://schemas.openxmlformats.org/officeDocument/2006/relationships/image" Target="../media/image25.png"/><Relationship Id="rId10" Type="http://schemas.openxmlformats.org/officeDocument/2006/relationships/image" Target="../media/image20.jpeg"/><Relationship Id="rId4" Type="http://schemas.openxmlformats.org/officeDocument/2006/relationships/notesSlide" Target="../notesSlides/notesSlide3.xml"/><Relationship Id="rId9" Type="http://schemas.openxmlformats.org/officeDocument/2006/relationships/image" Target="../media/image19.PNG"/><Relationship Id="rId14" Type="http://schemas.openxmlformats.org/officeDocument/2006/relationships/image" Target="../media/image24.jpg"/></Relationships>
</file>

<file path=ppt/slides/_rels/slide4.xml.rels><?xml version="1.0" encoding="UTF-8" standalone="yes"?>
<Relationships xmlns="http://schemas.openxmlformats.org/package/2006/relationships"><Relationship Id="rId8" Type="http://schemas.openxmlformats.org/officeDocument/2006/relationships/image" Target="../media/image27.tiff"/><Relationship Id="rId13" Type="http://schemas.openxmlformats.org/officeDocument/2006/relationships/image" Target="../media/image32.tiff"/><Relationship Id="rId3" Type="http://schemas.openxmlformats.org/officeDocument/2006/relationships/slideLayout" Target="../slideLayouts/slideLayout2.xml"/><Relationship Id="rId7" Type="http://schemas.openxmlformats.org/officeDocument/2006/relationships/image" Target="../media/image26.tiff"/><Relationship Id="rId12" Type="http://schemas.openxmlformats.org/officeDocument/2006/relationships/image" Target="../media/image31.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2.png"/><Relationship Id="rId11" Type="http://schemas.openxmlformats.org/officeDocument/2006/relationships/image" Target="../media/image30.png"/><Relationship Id="rId5" Type="http://schemas.openxmlformats.org/officeDocument/2006/relationships/slide" Target="slide1.xml"/><Relationship Id="rId1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notesSlide" Target="../notesSlides/notesSlide4.xml"/><Relationship Id="rId9" Type="http://schemas.openxmlformats.org/officeDocument/2006/relationships/image" Target="../media/image28.tiff"/><Relationship Id="rId14" Type="http://schemas.openxmlformats.org/officeDocument/2006/relationships/image" Target="../media/image33.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slide" Target="slide1.xml"/><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93E08F87-FB3F-48B6-840E-01AA5B0F63D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99091" y="1104423"/>
            <a:ext cx="7174099" cy="5073215"/>
          </a:xfrm>
          <a:prstGeom prst="rect">
            <a:avLst/>
          </a:prstGeom>
        </p:spPr>
      </p:pic>
      <p:sp>
        <p:nvSpPr>
          <p:cNvPr id="7" name="Rectangle: Rounded Corners 6">
            <a:hlinkClick r:id="rId7" action="ppaction://hlinksldjump"/>
            <a:extLst>
              <a:ext uri="{FF2B5EF4-FFF2-40B4-BE49-F238E27FC236}">
                <a16:creationId xmlns:a16="http://schemas.microsoft.com/office/drawing/2014/main" id="{9086AFD5-B7C6-4FB1-A4BB-E98EE87F8501}"/>
              </a:ext>
            </a:extLst>
          </p:cNvPr>
          <p:cNvSpPr/>
          <p:nvPr/>
        </p:nvSpPr>
        <p:spPr>
          <a:xfrm>
            <a:off x="2519001" y="3718017"/>
            <a:ext cx="2009117" cy="1770109"/>
          </a:xfrm>
          <a:prstGeom prst="roundRect">
            <a:avLst/>
          </a:prstGeom>
          <a:solidFill>
            <a:srgbClr val="6892A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B4449F0-BBAD-4F66-AC13-96291FD6721E}"/>
              </a:ext>
            </a:extLst>
          </p:cNvPr>
          <p:cNvSpPr/>
          <p:nvPr/>
        </p:nvSpPr>
        <p:spPr>
          <a:xfrm>
            <a:off x="0" y="-1"/>
            <a:ext cx="12192000" cy="1008669"/>
          </a:xfrm>
          <a:prstGeom prst="rect">
            <a:avLst/>
          </a:prstGeom>
          <a:solidFill>
            <a:srgbClr val="719D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92472DD0-C27F-4511-86E8-7881867FD68F}"/>
              </a:ext>
            </a:extLst>
          </p:cNvPr>
          <p:cNvSpPr txBox="1"/>
          <p:nvPr/>
        </p:nvSpPr>
        <p:spPr>
          <a:xfrm>
            <a:off x="1596638" y="63338"/>
            <a:ext cx="8998724" cy="954107"/>
          </a:xfrm>
          <a:prstGeom prst="rect">
            <a:avLst/>
          </a:prstGeom>
          <a:noFill/>
        </p:spPr>
        <p:txBody>
          <a:bodyPr wrap="square" rtlCol="0">
            <a:spAutoFit/>
          </a:bodyPr>
          <a:lstStyle/>
          <a:p>
            <a:pPr algn="ctr"/>
            <a:r>
              <a:rPr lang="en-GB" sz="2800" b="1" dirty="0">
                <a:solidFill>
                  <a:schemeClr val="bg1"/>
                </a:solidFill>
              </a:rPr>
              <a:t>Monitoring boulder movement using the Internet of Things: </a:t>
            </a:r>
          </a:p>
          <a:p>
            <a:pPr algn="ctr"/>
            <a:r>
              <a:rPr lang="en-GB" sz="2800" b="1" dirty="0">
                <a:solidFill>
                  <a:schemeClr val="bg1"/>
                </a:solidFill>
              </a:rPr>
              <a:t>towards a landslide early warning system</a:t>
            </a:r>
            <a:endParaRPr lang="en-GB" dirty="0"/>
          </a:p>
        </p:txBody>
      </p:sp>
      <p:grpSp>
        <p:nvGrpSpPr>
          <p:cNvPr id="76" name="Group 75">
            <a:extLst>
              <a:ext uri="{FF2B5EF4-FFF2-40B4-BE49-F238E27FC236}">
                <a16:creationId xmlns:a16="http://schemas.microsoft.com/office/drawing/2014/main" id="{901E7C80-A167-44A6-A6F4-B11C0879B46E}"/>
              </a:ext>
            </a:extLst>
          </p:cNvPr>
          <p:cNvGrpSpPr/>
          <p:nvPr/>
        </p:nvGrpSpPr>
        <p:grpSpPr>
          <a:xfrm>
            <a:off x="275262" y="3718017"/>
            <a:ext cx="2009117" cy="1770109"/>
            <a:chOff x="275262" y="4006249"/>
            <a:chExt cx="2009117" cy="1770109"/>
          </a:xfrm>
        </p:grpSpPr>
        <p:sp>
          <p:nvSpPr>
            <p:cNvPr id="6" name="Rectangle: Rounded Corners 5">
              <a:hlinkClick r:id="rId8" action="ppaction://hlinksldjump"/>
              <a:extLst>
                <a:ext uri="{FF2B5EF4-FFF2-40B4-BE49-F238E27FC236}">
                  <a16:creationId xmlns:a16="http://schemas.microsoft.com/office/drawing/2014/main" id="{70695584-A832-421F-B8FA-EF83E9EE4B70}"/>
                </a:ext>
              </a:extLst>
            </p:cNvPr>
            <p:cNvSpPr/>
            <p:nvPr/>
          </p:nvSpPr>
          <p:spPr>
            <a:xfrm>
              <a:off x="275262" y="4006249"/>
              <a:ext cx="2009117" cy="1770109"/>
            </a:xfrm>
            <a:prstGeom prst="roundRect">
              <a:avLst/>
            </a:prstGeom>
            <a:solidFill>
              <a:srgbClr val="586EA7"/>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hlinkClick r:id="rId8" action="ppaction://hlinksldjump"/>
              <a:extLst>
                <a:ext uri="{FF2B5EF4-FFF2-40B4-BE49-F238E27FC236}">
                  <a16:creationId xmlns:a16="http://schemas.microsoft.com/office/drawing/2014/main" id="{05D94199-D405-4A5D-ADB3-C4E6E636F8C3}"/>
                </a:ext>
              </a:extLst>
            </p:cNvPr>
            <p:cNvSpPr txBox="1"/>
            <p:nvPr/>
          </p:nvSpPr>
          <p:spPr>
            <a:xfrm>
              <a:off x="432861" y="4291139"/>
              <a:ext cx="1693919" cy="1200329"/>
            </a:xfrm>
            <a:prstGeom prst="rect">
              <a:avLst/>
            </a:prstGeom>
            <a:noFill/>
          </p:spPr>
          <p:txBody>
            <a:bodyPr wrap="square" rtlCol="0">
              <a:spAutoFit/>
            </a:bodyPr>
            <a:lstStyle/>
            <a:p>
              <a:pPr algn="ctr"/>
              <a:r>
                <a:rPr lang="de-CH" b="1" dirty="0">
                  <a:solidFill>
                    <a:schemeClr val="bg1"/>
                  </a:solidFill>
                </a:rPr>
                <a:t>BOULDER MOVEMENT MONSOON 2019</a:t>
              </a:r>
              <a:endParaRPr lang="en-GB" b="1" dirty="0">
                <a:solidFill>
                  <a:schemeClr val="bg1"/>
                </a:solidFill>
              </a:endParaRPr>
            </a:p>
          </p:txBody>
        </p:sp>
      </p:grpSp>
      <p:grpSp>
        <p:nvGrpSpPr>
          <p:cNvPr id="73" name="Group 72">
            <a:extLst>
              <a:ext uri="{FF2B5EF4-FFF2-40B4-BE49-F238E27FC236}">
                <a16:creationId xmlns:a16="http://schemas.microsoft.com/office/drawing/2014/main" id="{62A90A76-27A8-45A5-BEBC-0ADF8A6AE04C}"/>
              </a:ext>
            </a:extLst>
          </p:cNvPr>
          <p:cNvGrpSpPr/>
          <p:nvPr/>
        </p:nvGrpSpPr>
        <p:grpSpPr>
          <a:xfrm>
            <a:off x="275262" y="1743854"/>
            <a:ext cx="2009117" cy="1770109"/>
            <a:chOff x="275262" y="2032086"/>
            <a:chExt cx="2009117" cy="1770109"/>
          </a:xfrm>
        </p:grpSpPr>
        <p:sp>
          <p:nvSpPr>
            <p:cNvPr id="4" name="Rectangle: Rounded Corners 3">
              <a:hlinkClick r:id="rId9" action="ppaction://hlinksldjump"/>
              <a:extLst>
                <a:ext uri="{FF2B5EF4-FFF2-40B4-BE49-F238E27FC236}">
                  <a16:creationId xmlns:a16="http://schemas.microsoft.com/office/drawing/2014/main" id="{A7DCF6C9-4824-4443-AFE4-8ECB444C3815}"/>
                </a:ext>
              </a:extLst>
            </p:cNvPr>
            <p:cNvSpPr/>
            <p:nvPr/>
          </p:nvSpPr>
          <p:spPr>
            <a:xfrm>
              <a:off x="275262" y="2032086"/>
              <a:ext cx="2009117" cy="1770109"/>
            </a:xfrm>
            <a:prstGeom prst="roundRect">
              <a:avLst/>
            </a:prstGeom>
            <a:solidFill>
              <a:srgbClr val="DB234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hlinkClick r:id="rId9" action="ppaction://hlinksldjump"/>
              <a:extLst>
                <a:ext uri="{FF2B5EF4-FFF2-40B4-BE49-F238E27FC236}">
                  <a16:creationId xmlns:a16="http://schemas.microsoft.com/office/drawing/2014/main" id="{CB0EA3F7-0656-442B-8CB4-C63D13173EB8}"/>
                </a:ext>
              </a:extLst>
            </p:cNvPr>
            <p:cNvSpPr txBox="1"/>
            <p:nvPr/>
          </p:nvSpPr>
          <p:spPr>
            <a:xfrm>
              <a:off x="706535" y="2455475"/>
              <a:ext cx="1146571" cy="923330"/>
            </a:xfrm>
            <a:prstGeom prst="rect">
              <a:avLst/>
            </a:prstGeom>
            <a:noFill/>
          </p:spPr>
          <p:txBody>
            <a:bodyPr wrap="square" rtlCol="0">
              <a:spAutoFit/>
            </a:bodyPr>
            <a:lstStyle/>
            <a:p>
              <a:pPr algn="ctr"/>
              <a:r>
                <a:rPr lang="de-CH" b="1" dirty="0">
                  <a:solidFill>
                    <a:schemeClr val="bg1"/>
                  </a:solidFill>
                </a:rPr>
                <a:t>THE BOULDER PROJECT</a:t>
              </a:r>
              <a:endParaRPr lang="en-GB" b="1" dirty="0">
                <a:solidFill>
                  <a:schemeClr val="bg1"/>
                </a:solidFill>
              </a:endParaRPr>
            </a:p>
          </p:txBody>
        </p:sp>
      </p:grpSp>
      <p:sp>
        <p:nvSpPr>
          <p:cNvPr id="14" name="TextBox 13">
            <a:hlinkClick r:id="rId7" action="ppaction://hlinksldjump"/>
            <a:extLst>
              <a:ext uri="{FF2B5EF4-FFF2-40B4-BE49-F238E27FC236}">
                <a16:creationId xmlns:a16="http://schemas.microsoft.com/office/drawing/2014/main" id="{1E3FBF08-7FFC-4BDD-9B4C-86877767580B}"/>
              </a:ext>
            </a:extLst>
          </p:cNvPr>
          <p:cNvSpPr txBox="1"/>
          <p:nvPr/>
        </p:nvSpPr>
        <p:spPr>
          <a:xfrm>
            <a:off x="2728933" y="4141406"/>
            <a:ext cx="1589252" cy="923330"/>
          </a:xfrm>
          <a:prstGeom prst="rect">
            <a:avLst/>
          </a:prstGeom>
          <a:noFill/>
        </p:spPr>
        <p:txBody>
          <a:bodyPr wrap="square" rtlCol="0">
            <a:spAutoFit/>
          </a:bodyPr>
          <a:lstStyle/>
          <a:p>
            <a:pPr algn="ctr"/>
            <a:r>
              <a:rPr lang="de-CH" b="1" dirty="0">
                <a:solidFill>
                  <a:schemeClr val="bg1"/>
                </a:solidFill>
              </a:rPr>
              <a:t>CONCLUSIONS AND OUTLOOK</a:t>
            </a:r>
            <a:endParaRPr lang="en-GB" b="1" dirty="0">
              <a:solidFill>
                <a:schemeClr val="bg1"/>
              </a:solidFill>
            </a:endParaRPr>
          </a:p>
        </p:txBody>
      </p:sp>
      <p:sp>
        <p:nvSpPr>
          <p:cNvPr id="45" name="TextBox 44">
            <a:extLst>
              <a:ext uri="{FF2B5EF4-FFF2-40B4-BE49-F238E27FC236}">
                <a16:creationId xmlns:a16="http://schemas.microsoft.com/office/drawing/2014/main" id="{C34B22A4-7DB1-4D6A-92DD-26AF60D1CC17}"/>
              </a:ext>
            </a:extLst>
          </p:cNvPr>
          <p:cNvSpPr txBox="1"/>
          <p:nvPr/>
        </p:nvSpPr>
        <p:spPr>
          <a:xfrm>
            <a:off x="643868" y="1166116"/>
            <a:ext cx="3578494" cy="400110"/>
          </a:xfrm>
          <a:prstGeom prst="rect">
            <a:avLst/>
          </a:prstGeom>
          <a:noFill/>
        </p:spPr>
        <p:txBody>
          <a:bodyPr wrap="square" rtlCol="0">
            <a:spAutoFit/>
          </a:bodyPr>
          <a:lstStyle/>
          <a:p>
            <a:r>
              <a:rPr lang="de-CH" sz="2000" dirty="0">
                <a:solidFill>
                  <a:schemeClr val="bg1">
                    <a:lumMod val="50000"/>
                  </a:schemeClr>
                </a:solidFill>
              </a:rPr>
              <a:t>CLICK ON THE BUTTONS BELOW</a:t>
            </a:r>
            <a:endParaRPr lang="en-GB" sz="2000" dirty="0">
              <a:solidFill>
                <a:schemeClr val="bg1">
                  <a:lumMod val="50000"/>
                </a:schemeClr>
              </a:solidFill>
            </a:endParaRPr>
          </a:p>
        </p:txBody>
      </p:sp>
      <p:grpSp>
        <p:nvGrpSpPr>
          <p:cNvPr id="75" name="Group 74">
            <a:extLst>
              <a:ext uri="{FF2B5EF4-FFF2-40B4-BE49-F238E27FC236}">
                <a16:creationId xmlns:a16="http://schemas.microsoft.com/office/drawing/2014/main" id="{24F31361-9A24-4FD8-825B-FF223C7FB0B6}"/>
              </a:ext>
            </a:extLst>
          </p:cNvPr>
          <p:cNvGrpSpPr/>
          <p:nvPr/>
        </p:nvGrpSpPr>
        <p:grpSpPr>
          <a:xfrm>
            <a:off x="2519001" y="1743854"/>
            <a:ext cx="2009117" cy="1770109"/>
            <a:chOff x="2519001" y="2032086"/>
            <a:chExt cx="2009117" cy="1770109"/>
          </a:xfrm>
        </p:grpSpPr>
        <p:sp>
          <p:nvSpPr>
            <p:cNvPr id="5" name="Rectangle: Rounded Corners 4">
              <a:hlinkClick r:id="rId10" action="ppaction://hlinksldjump"/>
              <a:extLst>
                <a:ext uri="{FF2B5EF4-FFF2-40B4-BE49-F238E27FC236}">
                  <a16:creationId xmlns:a16="http://schemas.microsoft.com/office/drawing/2014/main" id="{9ACF7909-56C9-4EA2-9C98-D9540C646D16}"/>
                </a:ext>
              </a:extLst>
            </p:cNvPr>
            <p:cNvSpPr/>
            <p:nvPr/>
          </p:nvSpPr>
          <p:spPr>
            <a:xfrm>
              <a:off x="2519001" y="2032086"/>
              <a:ext cx="2009117" cy="1770109"/>
            </a:xfrm>
            <a:prstGeom prst="roundRect">
              <a:avLst/>
            </a:prstGeom>
            <a:solidFill>
              <a:srgbClr val="785FB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hlinkClick r:id="rId10" action="ppaction://hlinksldjump"/>
              <a:extLst>
                <a:ext uri="{FF2B5EF4-FFF2-40B4-BE49-F238E27FC236}">
                  <a16:creationId xmlns:a16="http://schemas.microsoft.com/office/drawing/2014/main" id="{B5EE61DE-296C-46DF-ACF8-B5A57FF1DC44}"/>
                </a:ext>
              </a:extLst>
            </p:cNvPr>
            <p:cNvSpPr txBox="1"/>
            <p:nvPr/>
          </p:nvSpPr>
          <p:spPr>
            <a:xfrm>
              <a:off x="2765971" y="2316976"/>
              <a:ext cx="1515176" cy="1200329"/>
            </a:xfrm>
            <a:prstGeom prst="rect">
              <a:avLst/>
            </a:prstGeom>
            <a:noFill/>
          </p:spPr>
          <p:txBody>
            <a:bodyPr wrap="square" rtlCol="0">
              <a:spAutoFit/>
            </a:bodyPr>
            <a:lstStyle/>
            <a:p>
              <a:pPr algn="ctr"/>
              <a:r>
                <a:rPr lang="de-CH" b="1" dirty="0">
                  <a:solidFill>
                    <a:schemeClr val="bg1"/>
                  </a:solidFill>
                </a:rPr>
                <a:t>OUR WIRELESS SENSOR NETWORK</a:t>
              </a:r>
              <a:endParaRPr lang="en-GB" b="1" dirty="0">
                <a:solidFill>
                  <a:schemeClr val="bg1"/>
                </a:solidFill>
              </a:endParaRPr>
            </a:p>
          </p:txBody>
        </p:sp>
      </p:grpSp>
      <p:pic>
        <p:nvPicPr>
          <p:cNvPr id="3" name="Picture 2">
            <a:extLst>
              <a:ext uri="{FF2B5EF4-FFF2-40B4-BE49-F238E27FC236}">
                <a16:creationId xmlns:a16="http://schemas.microsoft.com/office/drawing/2014/main" id="{1FB26FC4-25E1-4C9B-8497-F69297C5630B}"/>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30163" y="6404135"/>
            <a:ext cx="1227411" cy="429442"/>
          </a:xfrm>
          <a:prstGeom prst="rect">
            <a:avLst/>
          </a:prstGeom>
        </p:spPr>
      </p:pic>
      <p:grpSp>
        <p:nvGrpSpPr>
          <p:cNvPr id="24" name="Group 23">
            <a:extLst>
              <a:ext uri="{FF2B5EF4-FFF2-40B4-BE49-F238E27FC236}">
                <a16:creationId xmlns:a16="http://schemas.microsoft.com/office/drawing/2014/main" id="{19D1E359-9BB4-443F-9631-B14B846E58C2}"/>
              </a:ext>
            </a:extLst>
          </p:cNvPr>
          <p:cNvGrpSpPr/>
          <p:nvPr/>
        </p:nvGrpSpPr>
        <p:grpSpPr>
          <a:xfrm>
            <a:off x="4837328" y="6206549"/>
            <a:ext cx="1171898" cy="338554"/>
            <a:chOff x="8007714" y="6445151"/>
            <a:chExt cx="1171898" cy="338554"/>
          </a:xfrm>
        </p:grpSpPr>
        <p:sp>
          <p:nvSpPr>
            <p:cNvPr id="26" name="Star: 5 Points 25">
              <a:extLst>
                <a:ext uri="{FF2B5EF4-FFF2-40B4-BE49-F238E27FC236}">
                  <a16:creationId xmlns:a16="http://schemas.microsoft.com/office/drawing/2014/main" id="{3FEE9B00-290E-4833-8624-4433D51C9C72}"/>
                </a:ext>
              </a:extLst>
            </p:cNvPr>
            <p:cNvSpPr/>
            <p:nvPr/>
          </p:nvSpPr>
          <p:spPr>
            <a:xfrm>
              <a:off x="8007714" y="6445151"/>
              <a:ext cx="343042" cy="338554"/>
            </a:xfrm>
            <a:prstGeom prst="star5">
              <a:avLst/>
            </a:prstGeom>
            <a:solidFill>
              <a:srgbClr val="D3666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D56B5070-CDE6-4618-8B5C-26486B6746A9}"/>
                </a:ext>
              </a:extLst>
            </p:cNvPr>
            <p:cNvSpPr txBox="1"/>
            <p:nvPr/>
          </p:nvSpPr>
          <p:spPr>
            <a:xfrm>
              <a:off x="8269376" y="6453489"/>
              <a:ext cx="910236" cy="307777"/>
            </a:xfrm>
            <a:prstGeom prst="rect">
              <a:avLst/>
            </a:prstGeom>
            <a:noFill/>
          </p:spPr>
          <p:txBody>
            <a:bodyPr wrap="square" rtlCol="0">
              <a:spAutoFit/>
            </a:bodyPr>
            <a:lstStyle/>
            <a:p>
              <a:r>
                <a:rPr lang="de-CH" sz="1400" dirty="0"/>
                <a:t>Receiver</a:t>
              </a:r>
              <a:endParaRPr lang="en-GB" sz="1400" dirty="0"/>
            </a:p>
          </p:txBody>
        </p:sp>
      </p:grpSp>
      <p:sp>
        <p:nvSpPr>
          <p:cNvPr id="21" name="Star: 5 Points 20">
            <a:extLst>
              <a:ext uri="{FF2B5EF4-FFF2-40B4-BE49-F238E27FC236}">
                <a16:creationId xmlns:a16="http://schemas.microsoft.com/office/drawing/2014/main" id="{BA27749D-6D3A-4EC5-807B-4B8A8F922441}"/>
              </a:ext>
            </a:extLst>
          </p:cNvPr>
          <p:cNvSpPr/>
          <p:nvPr/>
        </p:nvSpPr>
        <p:spPr>
          <a:xfrm>
            <a:off x="5005288" y="1184556"/>
            <a:ext cx="425180" cy="419617"/>
          </a:xfrm>
          <a:prstGeom prst="star5">
            <a:avLst/>
          </a:prstGeom>
          <a:solidFill>
            <a:srgbClr val="D3666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Arrow Connector 34">
            <a:extLst>
              <a:ext uri="{FF2B5EF4-FFF2-40B4-BE49-F238E27FC236}">
                <a16:creationId xmlns:a16="http://schemas.microsoft.com/office/drawing/2014/main" id="{05D012E2-F816-4950-90BD-8BFACB089D67}"/>
              </a:ext>
            </a:extLst>
          </p:cNvPr>
          <p:cNvCxnSpPr/>
          <p:nvPr/>
        </p:nvCxnSpPr>
        <p:spPr>
          <a:xfrm flipV="1">
            <a:off x="5262577" y="3746873"/>
            <a:ext cx="0" cy="672826"/>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15EA1FA-D07A-4B33-B841-CCE6D97498EE}"/>
              </a:ext>
            </a:extLst>
          </p:cNvPr>
          <p:cNvSpPr txBox="1"/>
          <p:nvPr/>
        </p:nvSpPr>
        <p:spPr>
          <a:xfrm>
            <a:off x="5060008" y="3826198"/>
            <a:ext cx="345505" cy="561880"/>
          </a:xfrm>
          <a:prstGeom prst="rect">
            <a:avLst/>
          </a:prstGeom>
          <a:noFill/>
        </p:spPr>
        <p:txBody>
          <a:bodyPr wrap="square" rtlCol="0">
            <a:spAutoFit/>
          </a:bodyPr>
          <a:lstStyle/>
          <a:p>
            <a:r>
              <a:rPr lang="de-CH" sz="2800" dirty="0">
                <a:solidFill>
                  <a:schemeClr val="bg1"/>
                </a:solidFill>
              </a:rPr>
              <a:t>N</a:t>
            </a:r>
            <a:endParaRPr lang="en-GB" sz="2800" dirty="0">
              <a:solidFill>
                <a:schemeClr val="bg1"/>
              </a:solidFill>
            </a:endParaRPr>
          </a:p>
        </p:txBody>
      </p:sp>
      <p:cxnSp>
        <p:nvCxnSpPr>
          <p:cNvPr id="38" name="Straight Arrow Connector 37">
            <a:extLst>
              <a:ext uri="{FF2B5EF4-FFF2-40B4-BE49-F238E27FC236}">
                <a16:creationId xmlns:a16="http://schemas.microsoft.com/office/drawing/2014/main" id="{C4EC63C2-F84E-42E0-8C4A-2F81C5245EE5}"/>
              </a:ext>
            </a:extLst>
          </p:cNvPr>
          <p:cNvCxnSpPr>
            <a:cxnSpLocks/>
          </p:cNvCxnSpPr>
          <p:nvPr/>
        </p:nvCxnSpPr>
        <p:spPr>
          <a:xfrm flipH="1">
            <a:off x="6518600" y="2518122"/>
            <a:ext cx="893927" cy="410335"/>
          </a:xfrm>
          <a:prstGeom prst="straightConnector1">
            <a:avLst/>
          </a:prstGeom>
          <a:ln w="44450">
            <a:solidFill>
              <a:srgbClr val="55DEF9"/>
            </a:solidFill>
            <a:tailEnd type="triangle" w="lg" len="lg"/>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17C778A1-9343-4CE5-A3D1-1F6E942A2291}"/>
              </a:ext>
            </a:extLst>
          </p:cNvPr>
          <p:cNvSpPr txBox="1"/>
          <p:nvPr/>
        </p:nvSpPr>
        <p:spPr>
          <a:xfrm rot="20122164">
            <a:off x="6380590" y="2313425"/>
            <a:ext cx="1157524" cy="276999"/>
          </a:xfrm>
          <a:prstGeom prst="rect">
            <a:avLst/>
          </a:prstGeom>
          <a:solidFill>
            <a:schemeClr val="bg1">
              <a:alpha val="46000"/>
            </a:schemeClr>
          </a:solidFill>
        </p:spPr>
        <p:txBody>
          <a:bodyPr wrap="square" lIns="0" tIns="0" rIns="0" bIns="0" rtlCol="0">
            <a:spAutoFit/>
          </a:bodyPr>
          <a:lstStyle/>
          <a:p>
            <a:r>
              <a:rPr lang="de-CH" dirty="0"/>
              <a:t>Bhote Koshi</a:t>
            </a:r>
            <a:endParaRPr lang="en-GB" dirty="0"/>
          </a:p>
        </p:txBody>
      </p:sp>
      <p:sp>
        <p:nvSpPr>
          <p:cNvPr id="51" name="TextBox 50">
            <a:extLst>
              <a:ext uri="{FF2B5EF4-FFF2-40B4-BE49-F238E27FC236}">
                <a16:creationId xmlns:a16="http://schemas.microsoft.com/office/drawing/2014/main" id="{049AC950-BF16-43AC-8E8A-146201FF7CD7}"/>
              </a:ext>
            </a:extLst>
          </p:cNvPr>
          <p:cNvSpPr txBox="1"/>
          <p:nvPr/>
        </p:nvSpPr>
        <p:spPr>
          <a:xfrm rot="17596879">
            <a:off x="7061826" y="3627125"/>
            <a:ext cx="953592" cy="646331"/>
          </a:xfrm>
          <a:prstGeom prst="rect">
            <a:avLst/>
          </a:prstGeom>
          <a:noFill/>
        </p:spPr>
        <p:txBody>
          <a:bodyPr wrap="square" rtlCol="0">
            <a:spAutoFit/>
          </a:bodyPr>
          <a:lstStyle/>
          <a:p>
            <a:r>
              <a:rPr lang="de-CH" dirty="0">
                <a:solidFill>
                  <a:schemeClr val="bg1"/>
                </a:solidFill>
              </a:rPr>
              <a:t>Araniko </a:t>
            </a:r>
          </a:p>
          <a:p>
            <a:r>
              <a:rPr lang="de-CH" dirty="0">
                <a:solidFill>
                  <a:schemeClr val="bg1"/>
                </a:solidFill>
              </a:rPr>
              <a:t>highway</a:t>
            </a:r>
            <a:endParaRPr lang="en-GB" dirty="0">
              <a:solidFill>
                <a:schemeClr val="bg1"/>
              </a:solidFill>
            </a:endParaRPr>
          </a:p>
        </p:txBody>
      </p:sp>
      <p:sp>
        <p:nvSpPr>
          <p:cNvPr id="2" name="Rectangle 1">
            <a:extLst>
              <a:ext uri="{FF2B5EF4-FFF2-40B4-BE49-F238E27FC236}">
                <a16:creationId xmlns:a16="http://schemas.microsoft.com/office/drawing/2014/main" id="{17BE9D97-A72F-485B-B17B-27C26614B329}"/>
              </a:ext>
            </a:extLst>
          </p:cNvPr>
          <p:cNvSpPr/>
          <p:nvPr/>
        </p:nvSpPr>
        <p:spPr>
          <a:xfrm>
            <a:off x="7758396" y="1054612"/>
            <a:ext cx="1351422" cy="369333"/>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0F9A6288-443F-4FCE-8F46-830FAB9248CD}"/>
              </a:ext>
            </a:extLst>
          </p:cNvPr>
          <p:cNvSpPr txBox="1"/>
          <p:nvPr/>
        </p:nvSpPr>
        <p:spPr>
          <a:xfrm>
            <a:off x="7768556" y="1053512"/>
            <a:ext cx="1351422" cy="369332"/>
          </a:xfrm>
          <a:prstGeom prst="rect">
            <a:avLst/>
          </a:prstGeom>
          <a:noFill/>
        </p:spPr>
        <p:txBody>
          <a:bodyPr wrap="square" rtlCol="0">
            <a:spAutoFit/>
          </a:bodyPr>
          <a:lstStyle/>
          <a:p>
            <a:r>
              <a:rPr lang="de-CH" dirty="0"/>
              <a:t>STUDY AREA</a:t>
            </a:r>
            <a:endParaRPr lang="en-GB" dirty="0"/>
          </a:p>
        </p:txBody>
      </p:sp>
      <p:grpSp>
        <p:nvGrpSpPr>
          <p:cNvPr id="42" name="Group 41">
            <a:extLst>
              <a:ext uri="{FF2B5EF4-FFF2-40B4-BE49-F238E27FC236}">
                <a16:creationId xmlns:a16="http://schemas.microsoft.com/office/drawing/2014/main" id="{D3273BE3-20DB-4F2C-A1AB-9CF0A9DAD982}"/>
              </a:ext>
            </a:extLst>
          </p:cNvPr>
          <p:cNvGrpSpPr/>
          <p:nvPr/>
        </p:nvGrpSpPr>
        <p:grpSpPr>
          <a:xfrm>
            <a:off x="4979880" y="4706641"/>
            <a:ext cx="1882940" cy="1386412"/>
            <a:chOff x="4991570" y="4551469"/>
            <a:chExt cx="1882940" cy="1386412"/>
          </a:xfrm>
        </p:grpSpPr>
        <p:pic>
          <p:nvPicPr>
            <p:cNvPr id="30" name="Content Placeholder 7">
              <a:extLst>
                <a:ext uri="{FF2B5EF4-FFF2-40B4-BE49-F238E27FC236}">
                  <a16:creationId xmlns:a16="http://schemas.microsoft.com/office/drawing/2014/main" id="{6153BF90-0071-434D-8731-62104AAB86F6}"/>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l="43763" t="25532" r="39007" b="56527"/>
            <a:stretch/>
          </p:blipFill>
          <p:spPr>
            <a:xfrm>
              <a:off x="4991570" y="4551469"/>
              <a:ext cx="1882940" cy="1386412"/>
            </a:xfrm>
            <a:prstGeom prst="rect">
              <a:avLst/>
            </a:prstGeom>
            <a:ln w="28575">
              <a:solidFill>
                <a:schemeClr val="bg1"/>
              </a:solidFill>
            </a:ln>
          </p:spPr>
        </p:pic>
        <p:sp>
          <p:nvSpPr>
            <p:cNvPr id="31" name="Rectangle 30">
              <a:extLst>
                <a:ext uri="{FF2B5EF4-FFF2-40B4-BE49-F238E27FC236}">
                  <a16:creationId xmlns:a16="http://schemas.microsoft.com/office/drawing/2014/main" id="{634B1D1A-AC82-4902-8AE1-8C3E882925AA}"/>
                </a:ext>
              </a:extLst>
            </p:cNvPr>
            <p:cNvSpPr/>
            <p:nvPr/>
          </p:nvSpPr>
          <p:spPr>
            <a:xfrm>
              <a:off x="6202188" y="5198452"/>
              <a:ext cx="95469" cy="102762"/>
            </a:xfrm>
            <a:prstGeom prst="rect">
              <a:avLst/>
            </a:prstGeom>
            <a:solidFill>
              <a:srgbClr val="DB234F"/>
            </a:solidFill>
            <a:ln>
              <a:solidFill>
                <a:srgbClr val="DB2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075027EA-1922-4724-A0AB-D99C31414129}"/>
                </a:ext>
              </a:extLst>
            </p:cNvPr>
            <p:cNvSpPr txBox="1"/>
            <p:nvPr/>
          </p:nvSpPr>
          <p:spPr>
            <a:xfrm rot="1580538">
              <a:off x="5383311" y="4992825"/>
              <a:ext cx="821059" cy="307777"/>
            </a:xfrm>
            <a:prstGeom prst="rect">
              <a:avLst/>
            </a:prstGeom>
            <a:noFill/>
          </p:spPr>
          <p:txBody>
            <a:bodyPr wrap="none" rtlCol="0">
              <a:spAutoFit/>
            </a:bodyPr>
            <a:lstStyle/>
            <a:p>
              <a:r>
                <a:rPr lang="de-CH" sz="1400" dirty="0">
                  <a:solidFill>
                    <a:schemeClr val="bg1"/>
                  </a:solidFill>
                </a:rPr>
                <a:t>N E P A L</a:t>
              </a:r>
              <a:endParaRPr lang="en-GB" sz="1400" dirty="0">
                <a:solidFill>
                  <a:schemeClr val="bg1"/>
                </a:solidFill>
              </a:endParaRPr>
            </a:p>
          </p:txBody>
        </p:sp>
      </p:grpSp>
      <p:grpSp>
        <p:nvGrpSpPr>
          <p:cNvPr id="40" name="Group 39">
            <a:extLst>
              <a:ext uri="{FF2B5EF4-FFF2-40B4-BE49-F238E27FC236}">
                <a16:creationId xmlns:a16="http://schemas.microsoft.com/office/drawing/2014/main" id="{2133F436-B5F3-4B69-AD3D-76B270ECBDCE}"/>
              </a:ext>
            </a:extLst>
          </p:cNvPr>
          <p:cNvGrpSpPr/>
          <p:nvPr/>
        </p:nvGrpSpPr>
        <p:grpSpPr>
          <a:xfrm>
            <a:off x="4879661" y="6542561"/>
            <a:ext cx="2365898" cy="307777"/>
            <a:chOff x="9989697" y="6451114"/>
            <a:chExt cx="2365898" cy="307777"/>
          </a:xfrm>
        </p:grpSpPr>
        <p:sp>
          <p:nvSpPr>
            <p:cNvPr id="46" name="Freeform: Shape 45">
              <a:extLst>
                <a:ext uri="{FF2B5EF4-FFF2-40B4-BE49-F238E27FC236}">
                  <a16:creationId xmlns:a16="http://schemas.microsoft.com/office/drawing/2014/main" id="{BEC7F3C4-29F1-49B3-925B-A61B9AA5F69C}"/>
                </a:ext>
              </a:extLst>
            </p:cNvPr>
            <p:cNvSpPr/>
            <p:nvPr/>
          </p:nvSpPr>
          <p:spPr>
            <a:xfrm>
              <a:off x="9989697" y="6610588"/>
              <a:ext cx="469442" cy="84907"/>
            </a:xfrm>
            <a:custGeom>
              <a:avLst/>
              <a:gdLst>
                <a:gd name="connsiteX0" fmla="*/ 0 w 1159978"/>
                <a:gd name="connsiteY0" fmla="*/ 516603 h 516603"/>
                <a:gd name="connsiteX1" fmla="*/ 25400 w 1159978"/>
                <a:gd name="connsiteY1" fmla="*/ 304936 h 516603"/>
                <a:gd name="connsiteX2" fmla="*/ 33867 w 1159978"/>
                <a:gd name="connsiteY2" fmla="*/ 254136 h 516603"/>
                <a:gd name="connsiteX3" fmla="*/ 67734 w 1159978"/>
                <a:gd name="connsiteY3" fmla="*/ 186403 h 516603"/>
                <a:gd name="connsiteX4" fmla="*/ 93134 w 1159978"/>
                <a:gd name="connsiteY4" fmla="*/ 127136 h 516603"/>
                <a:gd name="connsiteX5" fmla="*/ 127000 w 1159978"/>
                <a:gd name="connsiteY5" fmla="*/ 110203 h 516603"/>
                <a:gd name="connsiteX6" fmla="*/ 135467 w 1159978"/>
                <a:gd name="connsiteY6" fmla="*/ 84803 h 516603"/>
                <a:gd name="connsiteX7" fmla="*/ 194734 w 1159978"/>
                <a:gd name="connsiteY7" fmla="*/ 59403 h 516603"/>
                <a:gd name="connsiteX8" fmla="*/ 228600 w 1159978"/>
                <a:gd name="connsiteY8" fmla="*/ 25536 h 516603"/>
                <a:gd name="connsiteX9" fmla="*/ 423334 w 1159978"/>
                <a:gd name="connsiteY9" fmla="*/ 17070 h 516603"/>
                <a:gd name="connsiteX10" fmla="*/ 457200 w 1159978"/>
                <a:gd name="connsiteY10" fmla="*/ 34003 h 516603"/>
                <a:gd name="connsiteX11" fmla="*/ 499534 w 1159978"/>
                <a:gd name="connsiteY11" fmla="*/ 59403 h 516603"/>
                <a:gd name="connsiteX12" fmla="*/ 541867 w 1159978"/>
                <a:gd name="connsiteY12" fmla="*/ 118670 h 516603"/>
                <a:gd name="connsiteX13" fmla="*/ 575734 w 1159978"/>
                <a:gd name="connsiteY13" fmla="*/ 161003 h 516603"/>
                <a:gd name="connsiteX14" fmla="*/ 618067 w 1159978"/>
                <a:gd name="connsiteY14" fmla="*/ 220270 h 516603"/>
                <a:gd name="connsiteX15" fmla="*/ 668867 w 1159978"/>
                <a:gd name="connsiteY15" fmla="*/ 262603 h 516603"/>
                <a:gd name="connsiteX16" fmla="*/ 728134 w 1159978"/>
                <a:gd name="connsiteY16" fmla="*/ 304936 h 516603"/>
                <a:gd name="connsiteX17" fmla="*/ 770467 w 1159978"/>
                <a:gd name="connsiteY17" fmla="*/ 338803 h 516603"/>
                <a:gd name="connsiteX18" fmla="*/ 804334 w 1159978"/>
                <a:gd name="connsiteY18" fmla="*/ 347270 h 516603"/>
                <a:gd name="connsiteX19" fmla="*/ 829734 w 1159978"/>
                <a:gd name="connsiteY19" fmla="*/ 364203 h 516603"/>
                <a:gd name="connsiteX20" fmla="*/ 1032934 w 1159978"/>
                <a:gd name="connsiteY20" fmla="*/ 372670 h 516603"/>
                <a:gd name="connsiteX21" fmla="*/ 1049867 w 1159978"/>
                <a:gd name="connsiteY21" fmla="*/ 355736 h 516603"/>
                <a:gd name="connsiteX22" fmla="*/ 1066800 w 1159978"/>
                <a:gd name="connsiteY22" fmla="*/ 330336 h 516603"/>
                <a:gd name="connsiteX23" fmla="*/ 1092200 w 1159978"/>
                <a:gd name="connsiteY23" fmla="*/ 313403 h 516603"/>
                <a:gd name="connsiteX24" fmla="*/ 1109134 w 1159978"/>
                <a:gd name="connsiteY24" fmla="*/ 288003 h 516603"/>
                <a:gd name="connsiteX25" fmla="*/ 1117600 w 1159978"/>
                <a:gd name="connsiteY25" fmla="*/ 254136 h 516603"/>
                <a:gd name="connsiteX26" fmla="*/ 1151467 w 1159978"/>
                <a:gd name="connsiteY26" fmla="*/ 186403 h 516603"/>
                <a:gd name="connsiteX27" fmla="*/ 1159934 w 1159978"/>
                <a:gd name="connsiteY27" fmla="*/ 42470 h 51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59978" h="516603">
                  <a:moveTo>
                    <a:pt x="0" y="516603"/>
                  </a:moveTo>
                  <a:cubicBezTo>
                    <a:pt x="16207" y="208690"/>
                    <a:pt x="-10774" y="449632"/>
                    <a:pt x="25400" y="304936"/>
                  </a:cubicBezTo>
                  <a:cubicBezTo>
                    <a:pt x="29564" y="288282"/>
                    <a:pt x="29350" y="270698"/>
                    <a:pt x="33867" y="254136"/>
                  </a:cubicBezTo>
                  <a:cubicBezTo>
                    <a:pt x="43427" y="219082"/>
                    <a:pt x="49836" y="213249"/>
                    <a:pt x="67734" y="186403"/>
                  </a:cubicBezTo>
                  <a:cubicBezTo>
                    <a:pt x="73038" y="165185"/>
                    <a:pt x="74668" y="142524"/>
                    <a:pt x="93134" y="127136"/>
                  </a:cubicBezTo>
                  <a:cubicBezTo>
                    <a:pt x="102830" y="119056"/>
                    <a:pt x="115711" y="115847"/>
                    <a:pt x="127000" y="110203"/>
                  </a:cubicBezTo>
                  <a:cubicBezTo>
                    <a:pt x="129822" y="101736"/>
                    <a:pt x="129156" y="91114"/>
                    <a:pt x="135467" y="84803"/>
                  </a:cubicBezTo>
                  <a:cubicBezTo>
                    <a:pt x="145928" y="74342"/>
                    <a:pt x="179555" y="64463"/>
                    <a:pt x="194734" y="59403"/>
                  </a:cubicBezTo>
                  <a:cubicBezTo>
                    <a:pt x="206023" y="48114"/>
                    <a:pt x="216479" y="35926"/>
                    <a:pt x="228600" y="25536"/>
                  </a:cubicBezTo>
                  <a:cubicBezTo>
                    <a:pt x="285815" y="-23506"/>
                    <a:pt x="328306" y="12318"/>
                    <a:pt x="423334" y="17070"/>
                  </a:cubicBezTo>
                  <a:cubicBezTo>
                    <a:pt x="434623" y="22714"/>
                    <a:pt x="446699" y="27002"/>
                    <a:pt x="457200" y="34003"/>
                  </a:cubicBezTo>
                  <a:cubicBezTo>
                    <a:pt x="503688" y="64995"/>
                    <a:pt x="440574" y="39749"/>
                    <a:pt x="499534" y="59403"/>
                  </a:cubicBezTo>
                  <a:cubicBezTo>
                    <a:pt x="530867" y="122071"/>
                    <a:pt x="498961" y="67183"/>
                    <a:pt x="541867" y="118670"/>
                  </a:cubicBezTo>
                  <a:cubicBezTo>
                    <a:pt x="595260" y="182742"/>
                    <a:pt x="526476" y="111748"/>
                    <a:pt x="575734" y="161003"/>
                  </a:cubicBezTo>
                  <a:cubicBezTo>
                    <a:pt x="593343" y="231447"/>
                    <a:pt x="567953" y="160134"/>
                    <a:pt x="618067" y="220270"/>
                  </a:cubicBezTo>
                  <a:cubicBezTo>
                    <a:pt x="661204" y="272033"/>
                    <a:pt x="567392" y="222014"/>
                    <a:pt x="668867" y="262603"/>
                  </a:cubicBezTo>
                  <a:cubicBezTo>
                    <a:pt x="757405" y="351141"/>
                    <a:pt x="660554" y="264388"/>
                    <a:pt x="728134" y="304936"/>
                  </a:cubicBezTo>
                  <a:cubicBezTo>
                    <a:pt x="773658" y="332250"/>
                    <a:pt x="711151" y="313382"/>
                    <a:pt x="770467" y="338803"/>
                  </a:cubicBezTo>
                  <a:cubicBezTo>
                    <a:pt x="781163" y="343387"/>
                    <a:pt x="793045" y="344448"/>
                    <a:pt x="804334" y="347270"/>
                  </a:cubicBezTo>
                  <a:cubicBezTo>
                    <a:pt x="812801" y="352914"/>
                    <a:pt x="820899" y="359155"/>
                    <a:pt x="829734" y="364203"/>
                  </a:cubicBezTo>
                  <a:cubicBezTo>
                    <a:pt x="904446" y="406895"/>
                    <a:pt x="894440" y="379594"/>
                    <a:pt x="1032934" y="372670"/>
                  </a:cubicBezTo>
                  <a:cubicBezTo>
                    <a:pt x="1038578" y="367025"/>
                    <a:pt x="1044880" y="361969"/>
                    <a:pt x="1049867" y="355736"/>
                  </a:cubicBezTo>
                  <a:cubicBezTo>
                    <a:pt x="1056224" y="347790"/>
                    <a:pt x="1059605" y="337531"/>
                    <a:pt x="1066800" y="330336"/>
                  </a:cubicBezTo>
                  <a:cubicBezTo>
                    <a:pt x="1073995" y="323141"/>
                    <a:pt x="1083733" y="319047"/>
                    <a:pt x="1092200" y="313403"/>
                  </a:cubicBezTo>
                  <a:cubicBezTo>
                    <a:pt x="1097845" y="304936"/>
                    <a:pt x="1105126" y="297356"/>
                    <a:pt x="1109134" y="288003"/>
                  </a:cubicBezTo>
                  <a:cubicBezTo>
                    <a:pt x="1113718" y="277307"/>
                    <a:pt x="1113920" y="265175"/>
                    <a:pt x="1117600" y="254136"/>
                  </a:cubicBezTo>
                  <a:cubicBezTo>
                    <a:pt x="1131407" y="212715"/>
                    <a:pt x="1130728" y="217513"/>
                    <a:pt x="1151467" y="186403"/>
                  </a:cubicBezTo>
                  <a:cubicBezTo>
                    <a:pt x="1161106" y="70741"/>
                    <a:pt x="1159934" y="118787"/>
                    <a:pt x="1159934" y="42470"/>
                  </a:cubicBezTo>
                </a:path>
              </a:pathLst>
            </a:custGeom>
            <a:noFill/>
            <a:ln w="19050">
              <a:solidFill>
                <a:srgbClr val="55DEF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C9173CFA-512E-474A-8538-9C34A5F04A56}"/>
                </a:ext>
              </a:extLst>
            </p:cNvPr>
            <p:cNvSpPr txBox="1"/>
            <p:nvPr/>
          </p:nvSpPr>
          <p:spPr>
            <a:xfrm>
              <a:off x="10431991" y="6451114"/>
              <a:ext cx="1923604" cy="307777"/>
            </a:xfrm>
            <a:prstGeom prst="rect">
              <a:avLst/>
            </a:prstGeom>
            <a:noFill/>
          </p:spPr>
          <p:txBody>
            <a:bodyPr wrap="square" rtlCol="0">
              <a:spAutoFit/>
            </a:bodyPr>
            <a:lstStyle/>
            <a:p>
              <a:r>
                <a:rPr lang="de-CH" sz="1400" dirty="0"/>
                <a:t>Debris flow channels</a:t>
              </a:r>
              <a:endParaRPr lang="en-GB" sz="1400" dirty="0"/>
            </a:p>
          </p:txBody>
        </p:sp>
      </p:grpSp>
      <p:grpSp>
        <p:nvGrpSpPr>
          <p:cNvPr id="37" name="Group 36">
            <a:extLst>
              <a:ext uri="{FF2B5EF4-FFF2-40B4-BE49-F238E27FC236}">
                <a16:creationId xmlns:a16="http://schemas.microsoft.com/office/drawing/2014/main" id="{E533468B-4589-413C-8BC8-8408BC4111F0}"/>
              </a:ext>
            </a:extLst>
          </p:cNvPr>
          <p:cNvGrpSpPr/>
          <p:nvPr/>
        </p:nvGrpSpPr>
        <p:grpSpPr>
          <a:xfrm>
            <a:off x="5956395" y="6199587"/>
            <a:ext cx="2333778" cy="307777"/>
            <a:chOff x="9853919" y="6497603"/>
            <a:chExt cx="2333778" cy="282628"/>
          </a:xfrm>
        </p:grpSpPr>
        <p:sp>
          <p:nvSpPr>
            <p:cNvPr id="34" name="Freeform: Shape 33">
              <a:extLst>
                <a:ext uri="{FF2B5EF4-FFF2-40B4-BE49-F238E27FC236}">
                  <a16:creationId xmlns:a16="http://schemas.microsoft.com/office/drawing/2014/main" id="{B7A25801-85DC-4B4C-BC09-32D1FBE4A44A}"/>
                </a:ext>
              </a:extLst>
            </p:cNvPr>
            <p:cNvSpPr/>
            <p:nvPr/>
          </p:nvSpPr>
          <p:spPr>
            <a:xfrm>
              <a:off x="9853919" y="6639223"/>
              <a:ext cx="475927" cy="83308"/>
            </a:xfrm>
            <a:custGeom>
              <a:avLst/>
              <a:gdLst>
                <a:gd name="connsiteX0" fmla="*/ 0 w 1159978"/>
                <a:gd name="connsiteY0" fmla="*/ 516603 h 516603"/>
                <a:gd name="connsiteX1" fmla="*/ 25400 w 1159978"/>
                <a:gd name="connsiteY1" fmla="*/ 304936 h 516603"/>
                <a:gd name="connsiteX2" fmla="*/ 33867 w 1159978"/>
                <a:gd name="connsiteY2" fmla="*/ 254136 h 516603"/>
                <a:gd name="connsiteX3" fmla="*/ 67734 w 1159978"/>
                <a:gd name="connsiteY3" fmla="*/ 186403 h 516603"/>
                <a:gd name="connsiteX4" fmla="*/ 93134 w 1159978"/>
                <a:gd name="connsiteY4" fmla="*/ 127136 h 516603"/>
                <a:gd name="connsiteX5" fmla="*/ 127000 w 1159978"/>
                <a:gd name="connsiteY5" fmla="*/ 110203 h 516603"/>
                <a:gd name="connsiteX6" fmla="*/ 135467 w 1159978"/>
                <a:gd name="connsiteY6" fmla="*/ 84803 h 516603"/>
                <a:gd name="connsiteX7" fmla="*/ 194734 w 1159978"/>
                <a:gd name="connsiteY7" fmla="*/ 59403 h 516603"/>
                <a:gd name="connsiteX8" fmla="*/ 228600 w 1159978"/>
                <a:gd name="connsiteY8" fmla="*/ 25536 h 516603"/>
                <a:gd name="connsiteX9" fmla="*/ 423334 w 1159978"/>
                <a:gd name="connsiteY9" fmla="*/ 17070 h 516603"/>
                <a:gd name="connsiteX10" fmla="*/ 457200 w 1159978"/>
                <a:gd name="connsiteY10" fmla="*/ 34003 h 516603"/>
                <a:gd name="connsiteX11" fmla="*/ 499534 w 1159978"/>
                <a:gd name="connsiteY11" fmla="*/ 59403 h 516603"/>
                <a:gd name="connsiteX12" fmla="*/ 541867 w 1159978"/>
                <a:gd name="connsiteY12" fmla="*/ 118670 h 516603"/>
                <a:gd name="connsiteX13" fmla="*/ 575734 w 1159978"/>
                <a:gd name="connsiteY13" fmla="*/ 161003 h 516603"/>
                <a:gd name="connsiteX14" fmla="*/ 618067 w 1159978"/>
                <a:gd name="connsiteY14" fmla="*/ 220270 h 516603"/>
                <a:gd name="connsiteX15" fmla="*/ 668867 w 1159978"/>
                <a:gd name="connsiteY15" fmla="*/ 262603 h 516603"/>
                <a:gd name="connsiteX16" fmla="*/ 728134 w 1159978"/>
                <a:gd name="connsiteY16" fmla="*/ 304936 h 516603"/>
                <a:gd name="connsiteX17" fmla="*/ 770467 w 1159978"/>
                <a:gd name="connsiteY17" fmla="*/ 338803 h 516603"/>
                <a:gd name="connsiteX18" fmla="*/ 804334 w 1159978"/>
                <a:gd name="connsiteY18" fmla="*/ 347270 h 516603"/>
                <a:gd name="connsiteX19" fmla="*/ 829734 w 1159978"/>
                <a:gd name="connsiteY19" fmla="*/ 364203 h 516603"/>
                <a:gd name="connsiteX20" fmla="*/ 1032934 w 1159978"/>
                <a:gd name="connsiteY20" fmla="*/ 372670 h 516603"/>
                <a:gd name="connsiteX21" fmla="*/ 1049867 w 1159978"/>
                <a:gd name="connsiteY21" fmla="*/ 355736 h 516603"/>
                <a:gd name="connsiteX22" fmla="*/ 1066800 w 1159978"/>
                <a:gd name="connsiteY22" fmla="*/ 330336 h 516603"/>
                <a:gd name="connsiteX23" fmla="*/ 1092200 w 1159978"/>
                <a:gd name="connsiteY23" fmla="*/ 313403 h 516603"/>
                <a:gd name="connsiteX24" fmla="*/ 1109134 w 1159978"/>
                <a:gd name="connsiteY24" fmla="*/ 288003 h 516603"/>
                <a:gd name="connsiteX25" fmla="*/ 1117600 w 1159978"/>
                <a:gd name="connsiteY25" fmla="*/ 254136 h 516603"/>
                <a:gd name="connsiteX26" fmla="*/ 1151467 w 1159978"/>
                <a:gd name="connsiteY26" fmla="*/ 186403 h 516603"/>
                <a:gd name="connsiteX27" fmla="*/ 1159934 w 1159978"/>
                <a:gd name="connsiteY27" fmla="*/ 42470 h 51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59978" h="516603">
                  <a:moveTo>
                    <a:pt x="0" y="516603"/>
                  </a:moveTo>
                  <a:cubicBezTo>
                    <a:pt x="16207" y="208690"/>
                    <a:pt x="-10774" y="449632"/>
                    <a:pt x="25400" y="304936"/>
                  </a:cubicBezTo>
                  <a:cubicBezTo>
                    <a:pt x="29564" y="288282"/>
                    <a:pt x="29350" y="270698"/>
                    <a:pt x="33867" y="254136"/>
                  </a:cubicBezTo>
                  <a:cubicBezTo>
                    <a:pt x="43427" y="219082"/>
                    <a:pt x="49836" y="213249"/>
                    <a:pt x="67734" y="186403"/>
                  </a:cubicBezTo>
                  <a:cubicBezTo>
                    <a:pt x="73038" y="165185"/>
                    <a:pt x="74668" y="142524"/>
                    <a:pt x="93134" y="127136"/>
                  </a:cubicBezTo>
                  <a:cubicBezTo>
                    <a:pt x="102830" y="119056"/>
                    <a:pt x="115711" y="115847"/>
                    <a:pt x="127000" y="110203"/>
                  </a:cubicBezTo>
                  <a:cubicBezTo>
                    <a:pt x="129822" y="101736"/>
                    <a:pt x="129156" y="91114"/>
                    <a:pt x="135467" y="84803"/>
                  </a:cubicBezTo>
                  <a:cubicBezTo>
                    <a:pt x="145928" y="74342"/>
                    <a:pt x="179555" y="64463"/>
                    <a:pt x="194734" y="59403"/>
                  </a:cubicBezTo>
                  <a:cubicBezTo>
                    <a:pt x="206023" y="48114"/>
                    <a:pt x="216479" y="35926"/>
                    <a:pt x="228600" y="25536"/>
                  </a:cubicBezTo>
                  <a:cubicBezTo>
                    <a:pt x="285815" y="-23506"/>
                    <a:pt x="328306" y="12318"/>
                    <a:pt x="423334" y="17070"/>
                  </a:cubicBezTo>
                  <a:cubicBezTo>
                    <a:pt x="434623" y="22714"/>
                    <a:pt x="446699" y="27002"/>
                    <a:pt x="457200" y="34003"/>
                  </a:cubicBezTo>
                  <a:cubicBezTo>
                    <a:pt x="503688" y="64995"/>
                    <a:pt x="440574" y="39749"/>
                    <a:pt x="499534" y="59403"/>
                  </a:cubicBezTo>
                  <a:cubicBezTo>
                    <a:pt x="530867" y="122071"/>
                    <a:pt x="498961" y="67183"/>
                    <a:pt x="541867" y="118670"/>
                  </a:cubicBezTo>
                  <a:cubicBezTo>
                    <a:pt x="595260" y="182742"/>
                    <a:pt x="526476" y="111748"/>
                    <a:pt x="575734" y="161003"/>
                  </a:cubicBezTo>
                  <a:cubicBezTo>
                    <a:pt x="593343" y="231447"/>
                    <a:pt x="567953" y="160134"/>
                    <a:pt x="618067" y="220270"/>
                  </a:cubicBezTo>
                  <a:cubicBezTo>
                    <a:pt x="661204" y="272033"/>
                    <a:pt x="567392" y="222014"/>
                    <a:pt x="668867" y="262603"/>
                  </a:cubicBezTo>
                  <a:cubicBezTo>
                    <a:pt x="757405" y="351141"/>
                    <a:pt x="660554" y="264388"/>
                    <a:pt x="728134" y="304936"/>
                  </a:cubicBezTo>
                  <a:cubicBezTo>
                    <a:pt x="773658" y="332250"/>
                    <a:pt x="711151" y="313382"/>
                    <a:pt x="770467" y="338803"/>
                  </a:cubicBezTo>
                  <a:cubicBezTo>
                    <a:pt x="781163" y="343387"/>
                    <a:pt x="793045" y="344448"/>
                    <a:pt x="804334" y="347270"/>
                  </a:cubicBezTo>
                  <a:cubicBezTo>
                    <a:pt x="812801" y="352914"/>
                    <a:pt x="820899" y="359155"/>
                    <a:pt x="829734" y="364203"/>
                  </a:cubicBezTo>
                  <a:cubicBezTo>
                    <a:pt x="904446" y="406895"/>
                    <a:pt x="894440" y="379594"/>
                    <a:pt x="1032934" y="372670"/>
                  </a:cubicBezTo>
                  <a:cubicBezTo>
                    <a:pt x="1038578" y="367025"/>
                    <a:pt x="1044880" y="361969"/>
                    <a:pt x="1049867" y="355736"/>
                  </a:cubicBezTo>
                  <a:cubicBezTo>
                    <a:pt x="1056224" y="347790"/>
                    <a:pt x="1059605" y="337531"/>
                    <a:pt x="1066800" y="330336"/>
                  </a:cubicBezTo>
                  <a:cubicBezTo>
                    <a:pt x="1073995" y="323141"/>
                    <a:pt x="1083733" y="319047"/>
                    <a:pt x="1092200" y="313403"/>
                  </a:cubicBezTo>
                  <a:cubicBezTo>
                    <a:pt x="1097845" y="304936"/>
                    <a:pt x="1105126" y="297356"/>
                    <a:pt x="1109134" y="288003"/>
                  </a:cubicBezTo>
                  <a:cubicBezTo>
                    <a:pt x="1113718" y="277307"/>
                    <a:pt x="1113920" y="265175"/>
                    <a:pt x="1117600" y="254136"/>
                  </a:cubicBezTo>
                  <a:cubicBezTo>
                    <a:pt x="1131407" y="212715"/>
                    <a:pt x="1130728" y="217513"/>
                    <a:pt x="1151467" y="186403"/>
                  </a:cubicBezTo>
                  <a:cubicBezTo>
                    <a:pt x="1161106" y="70741"/>
                    <a:pt x="1159934" y="118787"/>
                    <a:pt x="1159934" y="42470"/>
                  </a:cubicBezTo>
                </a:path>
              </a:pathLst>
            </a:custGeom>
            <a:noFill/>
            <a:ln w="22225">
              <a:solidFill>
                <a:srgbClr val="D3666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extBox 52">
              <a:extLst>
                <a:ext uri="{FF2B5EF4-FFF2-40B4-BE49-F238E27FC236}">
                  <a16:creationId xmlns:a16="http://schemas.microsoft.com/office/drawing/2014/main" id="{2D46D4F2-74B1-4EB7-A361-E84E6C5116FA}"/>
                </a:ext>
              </a:extLst>
            </p:cNvPr>
            <p:cNvSpPr txBox="1"/>
            <p:nvPr/>
          </p:nvSpPr>
          <p:spPr>
            <a:xfrm>
              <a:off x="10299496" y="6497603"/>
              <a:ext cx="1888201" cy="282628"/>
            </a:xfrm>
            <a:prstGeom prst="rect">
              <a:avLst/>
            </a:prstGeom>
            <a:noFill/>
          </p:spPr>
          <p:txBody>
            <a:bodyPr wrap="square" rtlCol="0">
              <a:spAutoFit/>
            </a:bodyPr>
            <a:lstStyle/>
            <a:p>
              <a:r>
                <a:rPr lang="de-CH" sz="1400" dirty="0"/>
                <a:t>Landslide</a:t>
              </a:r>
              <a:endParaRPr lang="en-GB" sz="1400" dirty="0"/>
            </a:p>
          </p:txBody>
        </p:sp>
      </p:grpSp>
      <p:sp>
        <p:nvSpPr>
          <p:cNvPr id="43" name="Freeform: Shape 42">
            <a:extLst>
              <a:ext uri="{FF2B5EF4-FFF2-40B4-BE49-F238E27FC236}">
                <a16:creationId xmlns:a16="http://schemas.microsoft.com/office/drawing/2014/main" id="{3866E691-648B-4B7C-A5EC-7228CA3B727A}"/>
              </a:ext>
            </a:extLst>
          </p:cNvPr>
          <p:cNvSpPr/>
          <p:nvPr/>
        </p:nvSpPr>
        <p:spPr>
          <a:xfrm>
            <a:off x="7096539" y="1073426"/>
            <a:ext cx="3061252" cy="5078896"/>
          </a:xfrm>
          <a:custGeom>
            <a:avLst/>
            <a:gdLst>
              <a:gd name="connsiteX0" fmla="*/ 0 w 3061252"/>
              <a:gd name="connsiteY0" fmla="*/ 5078896 h 5078896"/>
              <a:gd name="connsiteX1" fmla="*/ 89452 w 3061252"/>
              <a:gd name="connsiteY1" fmla="*/ 4094922 h 5078896"/>
              <a:gd name="connsiteX2" fmla="*/ 228600 w 3061252"/>
              <a:gd name="connsiteY2" fmla="*/ 3419061 h 5078896"/>
              <a:gd name="connsiteX3" fmla="*/ 397565 w 3061252"/>
              <a:gd name="connsiteY3" fmla="*/ 3051313 h 5078896"/>
              <a:gd name="connsiteX4" fmla="*/ 616226 w 3061252"/>
              <a:gd name="connsiteY4" fmla="*/ 2524539 h 5078896"/>
              <a:gd name="connsiteX5" fmla="*/ 675861 w 3061252"/>
              <a:gd name="connsiteY5" fmla="*/ 2335696 h 5078896"/>
              <a:gd name="connsiteX6" fmla="*/ 894522 w 3061252"/>
              <a:gd name="connsiteY6" fmla="*/ 2295939 h 5078896"/>
              <a:gd name="connsiteX7" fmla="*/ 1182757 w 3061252"/>
              <a:gd name="connsiteY7" fmla="*/ 2226365 h 5078896"/>
              <a:gd name="connsiteX8" fmla="*/ 1341783 w 3061252"/>
              <a:gd name="connsiteY8" fmla="*/ 2136913 h 5078896"/>
              <a:gd name="connsiteX9" fmla="*/ 1411357 w 3061252"/>
              <a:gd name="connsiteY9" fmla="*/ 1928191 h 5078896"/>
              <a:gd name="connsiteX10" fmla="*/ 1729409 w 3061252"/>
              <a:gd name="connsiteY10" fmla="*/ 1252331 h 5078896"/>
              <a:gd name="connsiteX11" fmla="*/ 1987826 w 3061252"/>
              <a:gd name="connsiteY11" fmla="*/ 755374 h 5078896"/>
              <a:gd name="connsiteX12" fmla="*/ 2305878 w 3061252"/>
              <a:gd name="connsiteY12" fmla="*/ 646044 h 5078896"/>
              <a:gd name="connsiteX13" fmla="*/ 2643809 w 3061252"/>
              <a:gd name="connsiteY13" fmla="*/ 318052 h 5078896"/>
              <a:gd name="connsiteX14" fmla="*/ 3061252 w 3061252"/>
              <a:gd name="connsiteY14" fmla="*/ 0 h 507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1252" h="5078896">
                <a:moveTo>
                  <a:pt x="0" y="5078896"/>
                </a:moveTo>
                <a:cubicBezTo>
                  <a:pt x="25676" y="4725228"/>
                  <a:pt x="51352" y="4371561"/>
                  <a:pt x="89452" y="4094922"/>
                </a:cubicBezTo>
                <a:cubicBezTo>
                  <a:pt x="127552" y="3818283"/>
                  <a:pt x="177248" y="3592996"/>
                  <a:pt x="228600" y="3419061"/>
                </a:cubicBezTo>
                <a:cubicBezTo>
                  <a:pt x="279952" y="3245126"/>
                  <a:pt x="332961" y="3200400"/>
                  <a:pt x="397565" y="3051313"/>
                </a:cubicBezTo>
                <a:cubicBezTo>
                  <a:pt x="462169" y="2902226"/>
                  <a:pt x="569843" y="2643808"/>
                  <a:pt x="616226" y="2524539"/>
                </a:cubicBezTo>
                <a:cubicBezTo>
                  <a:pt x="662609" y="2405270"/>
                  <a:pt x="629478" y="2373796"/>
                  <a:pt x="675861" y="2335696"/>
                </a:cubicBezTo>
                <a:cubicBezTo>
                  <a:pt x="722244" y="2297596"/>
                  <a:pt x="810039" y="2314161"/>
                  <a:pt x="894522" y="2295939"/>
                </a:cubicBezTo>
                <a:cubicBezTo>
                  <a:pt x="979005" y="2277717"/>
                  <a:pt x="1108214" y="2252869"/>
                  <a:pt x="1182757" y="2226365"/>
                </a:cubicBezTo>
                <a:cubicBezTo>
                  <a:pt x="1257300" y="2199861"/>
                  <a:pt x="1303683" y="2186609"/>
                  <a:pt x="1341783" y="2136913"/>
                </a:cubicBezTo>
                <a:cubicBezTo>
                  <a:pt x="1379883" y="2087217"/>
                  <a:pt x="1346753" y="2075621"/>
                  <a:pt x="1411357" y="1928191"/>
                </a:cubicBezTo>
                <a:cubicBezTo>
                  <a:pt x="1475961" y="1780761"/>
                  <a:pt x="1633331" y="1447800"/>
                  <a:pt x="1729409" y="1252331"/>
                </a:cubicBezTo>
                <a:cubicBezTo>
                  <a:pt x="1825487" y="1056862"/>
                  <a:pt x="1891748" y="856422"/>
                  <a:pt x="1987826" y="755374"/>
                </a:cubicBezTo>
                <a:cubicBezTo>
                  <a:pt x="2083904" y="654326"/>
                  <a:pt x="2196547" y="718931"/>
                  <a:pt x="2305878" y="646044"/>
                </a:cubicBezTo>
                <a:cubicBezTo>
                  <a:pt x="2415209" y="573157"/>
                  <a:pt x="2517913" y="425726"/>
                  <a:pt x="2643809" y="318052"/>
                </a:cubicBezTo>
                <a:cubicBezTo>
                  <a:pt x="2769705" y="210378"/>
                  <a:pt x="2915478" y="105189"/>
                  <a:pt x="3061252" y="0"/>
                </a:cubicBezTo>
              </a:path>
            </a:pathLst>
          </a:custGeom>
          <a:ln w="57150">
            <a:solidFill>
              <a:srgbClr val="FFC000">
                <a:alpha val="46000"/>
              </a:srgbClr>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GB"/>
          </a:p>
        </p:txBody>
      </p:sp>
      <p:grpSp>
        <p:nvGrpSpPr>
          <p:cNvPr id="23" name="Group 22">
            <a:extLst>
              <a:ext uri="{FF2B5EF4-FFF2-40B4-BE49-F238E27FC236}">
                <a16:creationId xmlns:a16="http://schemas.microsoft.com/office/drawing/2014/main" id="{BD5E6810-24AE-4514-A8FB-A56CADA48211}"/>
              </a:ext>
            </a:extLst>
          </p:cNvPr>
          <p:cNvGrpSpPr/>
          <p:nvPr/>
        </p:nvGrpSpPr>
        <p:grpSpPr>
          <a:xfrm>
            <a:off x="6862820" y="5712282"/>
            <a:ext cx="2526111" cy="458642"/>
            <a:chOff x="4828291" y="6222533"/>
            <a:chExt cx="2526111" cy="458642"/>
          </a:xfrm>
        </p:grpSpPr>
        <p:sp>
          <p:nvSpPr>
            <p:cNvPr id="20" name="Rectangle 19">
              <a:extLst>
                <a:ext uri="{FF2B5EF4-FFF2-40B4-BE49-F238E27FC236}">
                  <a16:creationId xmlns:a16="http://schemas.microsoft.com/office/drawing/2014/main" id="{20D29FC8-DF0F-4737-A8E3-4DCE944419E0}"/>
                </a:ext>
              </a:extLst>
            </p:cNvPr>
            <p:cNvSpPr/>
            <p:nvPr/>
          </p:nvSpPr>
          <p:spPr>
            <a:xfrm>
              <a:off x="4891326" y="6258407"/>
              <a:ext cx="2307465" cy="38331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79884727-CA36-4D62-B449-355C79655890}"/>
                </a:ext>
              </a:extLst>
            </p:cNvPr>
            <p:cNvSpPr txBox="1"/>
            <p:nvPr/>
          </p:nvSpPr>
          <p:spPr>
            <a:xfrm>
              <a:off x="4828291" y="6342621"/>
              <a:ext cx="2526111" cy="338554"/>
            </a:xfrm>
            <a:prstGeom prst="rect">
              <a:avLst/>
            </a:prstGeom>
            <a:noFill/>
          </p:spPr>
          <p:txBody>
            <a:bodyPr wrap="square" rtlCol="0">
              <a:spAutoFit/>
            </a:bodyPr>
            <a:lstStyle/>
            <a:p>
              <a:r>
                <a:rPr lang="de-CH" sz="1600" dirty="0"/>
                <a:t>0                100             200 m</a:t>
              </a:r>
              <a:endParaRPr lang="en-GB" sz="1600" dirty="0"/>
            </a:p>
          </p:txBody>
        </p:sp>
        <p:pic>
          <p:nvPicPr>
            <p:cNvPr id="56" name="Picture 55">
              <a:extLst>
                <a:ext uri="{FF2B5EF4-FFF2-40B4-BE49-F238E27FC236}">
                  <a16:creationId xmlns:a16="http://schemas.microsoft.com/office/drawing/2014/main" id="{CE19C007-0858-4C9C-9473-619F74FA6687}"/>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t="93711" r="71558" b="2479"/>
            <a:stretch/>
          </p:blipFill>
          <p:spPr>
            <a:xfrm>
              <a:off x="4871605" y="6222533"/>
              <a:ext cx="2042275" cy="214254"/>
            </a:xfrm>
            <a:prstGeom prst="rect">
              <a:avLst/>
            </a:prstGeom>
          </p:spPr>
        </p:pic>
      </p:grpSp>
      <p:sp>
        <p:nvSpPr>
          <p:cNvPr id="64" name="Rectangle 63">
            <a:extLst>
              <a:ext uri="{FF2B5EF4-FFF2-40B4-BE49-F238E27FC236}">
                <a16:creationId xmlns:a16="http://schemas.microsoft.com/office/drawing/2014/main" id="{5E89501A-33CE-4BF3-A960-9218825EA3A3}"/>
              </a:ext>
            </a:extLst>
          </p:cNvPr>
          <p:cNvSpPr/>
          <p:nvPr/>
        </p:nvSpPr>
        <p:spPr>
          <a:xfrm>
            <a:off x="9639984" y="5863787"/>
            <a:ext cx="120033" cy="16819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C9931200-59EA-4C56-B65D-9C5AEEC9684D}"/>
              </a:ext>
            </a:extLst>
          </p:cNvPr>
          <p:cNvCxnSpPr>
            <a:cxnSpLocks/>
          </p:cNvCxnSpPr>
          <p:nvPr/>
        </p:nvCxnSpPr>
        <p:spPr>
          <a:xfrm flipH="1">
            <a:off x="9760017" y="5644108"/>
            <a:ext cx="158851" cy="2172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AA48B4DD-7797-4BA1-B187-CCD3DCECD6E6}"/>
              </a:ext>
            </a:extLst>
          </p:cNvPr>
          <p:cNvSpPr txBox="1"/>
          <p:nvPr/>
        </p:nvSpPr>
        <p:spPr>
          <a:xfrm>
            <a:off x="9636571" y="5803104"/>
            <a:ext cx="98421" cy="276999"/>
          </a:xfrm>
          <a:prstGeom prst="rect">
            <a:avLst/>
          </a:prstGeom>
          <a:noFill/>
        </p:spPr>
        <p:txBody>
          <a:bodyPr wrap="square" lIns="0" tIns="0" rIns="0" bIns="0" rtlCol="0">
            <a:spAutoFit/>
          </a:bodyPr>
          <a:lstStyle/>
          <a:p>
            <a:r>
              <a:rPr lang="de-CH" b="1" dirty="0"/>
              <a:t>1</a:t>
            </a:r>
            <a:endParaRPr lang="en-GB" b="1" dirty="0"/>
          </a:p>
        </p:txBody>
      </p:sp>
      <p:cxnSp>
        <p:nvCxnSpPr>
          <p:cNvPr id="65" name="Straight Connector 64">
            <a:extLst>
              <a:ext uri="{FF2B5EF4-FFF2-40B4-BE49-F238E27FC236}">
                <a16:creationId xmlns:a16="http://schemas.microsoft.com/office/drawing/2014/main" id="{0C02B323-32B7-4911-AB41-1FD06C34B269}"/>
              </a:ext>
            </a:extLst>
          </p:cNvPr>
          <p:cNvCxnSpPr>
            <a:cxnSpLocks/>
          </p:cNvCxnSpPr>
          <p:nvPr/>
        </p:nvCxnSpPr>
        <p:spPr>
          <a:xfrm>
            <a:off x="9998292" y="4507743"/>
            <a:ext cx="0" cy="2369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93CBB2CF-3495-4205-90E9-5187FF3C7556}"/>
              </a:ext>
            </a:extLst>
          </p:cNvPr>
          <p:cNvSpPr/>
          <p:nvPr/>
        </p:nvSpPr>
        <p:spPr>
          <a:xfrm>
            <a:off x="9938275" y="4731931"/>
            <a:ext cx="120033" cy="16819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25EB226F-4B75-403E-8E44-E65BFE157E43}"/>
              </a:ext>
            </a:extLst>
          </p:cNvPr>
          <p:cNvSpPr txBox="1"/>
          <p:nvPr/>
        </p:nvSpPr>
        <p:spPr>
          <a:xfrm>
            <a:off x="9938275" y="4677528"/>
            <a:ext cx="136530" cy="276999"/>
          </a:xfrm>
          <a:prstGeom prst="rect">
            <a:avLst/>
          </a:prstGeom>
          <a:noFill/>
        </p:spPr>
        <p:txBody>
          <a:bodyPr wrap="square" lIns="0" tIns="0" rIns="0" bIns="0" rtlCol="0">
            <a:spAutoFit/>
          </a:bodyPr>
          <a:lstStyle/>
          <a:p>
            <a:r>
              <a:rPr lang="de-CH" b="1" dirty="0"/>
              <a:t>2</a:t>
            </a:r>
            <a:endParaRPr lang="en-GB" b="1" dirty="0"/>
          </a:p>
        </p:txBody>
      </p:sp>
      <p:sp>
        <p:nvSpPr>
          <p:cNvPr id="74" name="TextBox 73">
            <a:extLst>
              <a:ext uri="{FF2B5EF4-FFF2-40B4-BE49-F238E27FC236}">
                <a16:creationId xmlns:a16="http://schemas.microsoft.com/office/drawing/2014/main" id="{DA82B770-E7F6-4AFD-A663-0535286E40D1}"/>
              </a:ext>
            </a:extLst>
          </p:cNvPr>
          <p:cNvSpPr txBox="1"/>
          <p:nvPr/>
        </p:nvSpPr>
        <p:spPr>
          <a:xfrm>
            <a:off x="1275124" y="6222533"/>
            <a:ext cx="3252994" cy="892552"/>
          </a:xfrm>
          <a:prstGeom prst="rect">
            <a:avLst/>
          </a:prstGeom>
          <a:noFill/>
        </p:spPr>
        <p:txBody>
          <a:bodyPr wrap="square" rtlCol="0">
            <a:spAutoFit/>
          </a:bodyPr>
          <a:lstStyle/>
          <a:p>
            <a:r>
              <a:rPr lang="de-CH" sz="1400" dirty="0"/>
              <a:t>Benedetta Dini, </a:t>
            </a:r>
            <a:r>
              <a:rPr lang="de-CH" sz="1400" dirty="0">
                <a:hlinkClick r:id="rId14"/>
              </a:rPr>
              <a:t>b.dini@uea.ac.uk</a:t>
            </a:r>
            <a:endParaRPr lang="de-CH" sz="1400" dirty="0"/>
          </a:p>
          <a:p>
            <a:r>
              <a:rPr lang="de-CH" sz="1200" dirty="0"/>
              <a:t>Georgina Bennett, Aldina Franco, Michael Whitworth, Andreas Senn, Kristen Cook</a:t>
            </a:r>
          </a:p>
          <a:p>
            <a:endParaRPr lang="en-GB" sz="1400" dirty="0"/>
          </a:p>
        </p:txBody>
      </p:sp>
      <p:pic>
        <p:nvPicPr>
          <p:cNvPr id="15" name="Recorded Sound">
            <a:hlinkClick r:id="" action="ppaction://media"/>
            <a:extLst>
              <a:ext uri="{FF2B5EF4-FFF2-40B4-BE49-F238E27FC236}">
                <a16:creationId xmlns:a16="http://schemas.microsoft.com/office/drawing/2014/main" id="{70BCFE46-B338-4B1C-92D5-00230DA0A3B5}"/>
              </a:ext>
            </a:extLst>
          </p:cNvPr>
          <p:cNvPicPr>
            <a:picLocks noChangeAspect="1"/>
          </p:cNvPicPr>
          <p:nvPr>
            <a:audioFile r:link="rId1"/>
            <p:extLst>
              <p:ext uri="{DAA4B4D4-6D71-4841-9C94-3DE7FCFB9230}">
                <p14:media xmlns:p14="http://schemas.microsoft.com/office/powerpoint/2010/main" r:embed="rId2">
                  <p14:trim end="64076.9614"/>
                </p14:media>
              </p:ext>
            </p:extLst>
          </p:nvPr>
        </p:nvPicPr>
        <p:blipFill>
          <a:blip r:embed="rId15"/>
          <a:stretch>
            <a:fillRect/>
          </a:stretch>
        </p:blipFill>
        <p:spPr>
          <a:xfrm>
            <a:off x="4058316" y="5753479"/>
            <a:ext cx="406400" cy="406400"/>
          </a:xfrm>
          <a:prstGeom prst="rect">
            <a:avLst/>
          </a:prstGeom>
        </p:spPr>
      </p:pic>
      <p:sp>
        <p:nvSpPr>
          <p:cNvPr id="16" name="Oval 15">
            <a:extLst>
              <a:ext uri="{FF2B5EF4-FFF2-40B4-BE49-F238E27FC236}">
                <a16:creationId xmlns:a16="http://schemas.microsoft.com/office/drawing/2014/main" id="{C282836D-84AF-436F-9214-C1B1C67E955C}"/>
              </a:ext>
            </a:extLst>
          </p:cNvPr>
          <p:cNvSpPr/>
          <p:nvPr/>
        </p:nvSpPr>
        <p:spPr>
          <a:xfrm>
            <a:off x="3928086" y="5623373"/>
            <a:ext cx="658608" cy="635439"/>
          </a:xfrm>
          <a:prstGeom prst="ellipse">
            <a:avLst/>
          </a:prstGeom>
          <a:noFill/>
          <a:ln w="38100">
            <a:solidFill>
              <a:srgbClr val="FFC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346FF1F3-5E21-4EE3-B89E-CFAEF30E9406}"/>
              </a:ext>
            </a:extLst>
          </p:cNvPr>
          <p:cNvSpPr txBox="1"/>
          <p:nvPr/>
        </p:nvSpPr>
        <p:spPr>
          <a:xfrm>
            <a:off x="869506" y="5721793"/>
            <a:ext cx="3060826" cy="400110"/>
          </a:xfrm>
          <a:prstGeom prst="rect">
            <a:avLst/>
          </a:prstGeom>
          <a:noFill/>
        </p:spPr>
        <p:txBody>
          <a:bodyPr wrap="square" rtlCol="0">
            <a:spAutoFit/>
          </a:bodyPr>
          <a:lstStyle/>
          <a:p>
            <a:r>
              <a:rPr lang="de-CH" sz="2000" dirty="0">
                <a:solidFill>
                  <a:schemeClr val="bg1">
                    <a:lumMod val="50000"/>
                  </a:schemeClr>
                </a:solidFill>
              </a:rPr>
              <a:t>AUDIO IN YELLOW CIRCLES</a:t>
            </a:r>
            <a:endParaRPr lang="en-GB" sz="2000" dirty="0">
              <a:solidFill>
                <a:schemeClr val="bg1">
                  <a:lumMod val="50000"/>
                </a:schemeClr>
              </a:solidFill>
            </a:endParaRPr>
          </a:p>
        </p:txBody>
      </p:sp>
      <p:grpSp>
        <p:nvGrpSpPr>
          <p:cNvPr id="81" name="Group 80">
            <a:extLst>
              <a:ext uri="{FF2B5EF4-FFF2-40B4-BE49-F238E27FC236}">
                <a16:creationId xmlns:a16="http://schemas.microsoft.com/office/drawing/2014/main" id="{F0C5E650-72C3-4E8E-89F9-4E315E02EA3C}"/>
              </a:ext>
            </a:extLst>
          </p:cNvPr>
          <p:cNvGrpSpPr/>
          <p:nvPr/>
        </p:nvGrpSpPr>
        <p:grpSpPr>
          <a:xfrm>
            <a:off x="8645709" y="6514093"/>
            <a:ext cx="1702769" cy="307777"/>
            <a:chOff x="8581983" y="6438864"/>
            <a:chExt cx="1702769" cy="307777"/>
          </a:xfrm>
        </p:grpSpPr>
        <p:sp>
          <p:nvSpPr>
            <p:cNvPr id="54" name="Oval 53">
              <a:extLst>
                <a:ext uri="{FF2B5EF4-FFF2-40B4-BE49-F238E27FC236}">
                  <a16:creationId xmlns:a16="http://schemas.microsoft.com/office/drawing/2014/main" id="{42C2AD3C-C3E0-4AC4-8100-D8F093F23BD0}"/>
                </a:ext>
              </a:extLst>
            </p:cNvPr>
            <p:cNvSpPr/>
            <p:nvPr/>
          </p:nvSpPr>
          <p:spPr>
            <a:xfrm>
              <a:off x="8581983" y="6507446"/>
              <a:ext cx="180000" cy="180000"/>
            </a:xfrm>
            <a:prstGeom prst="ellipse">
              <a:avLst/>
            </a:prstGeom>
            <a:solidFill>
              <a:srgbClr val="04BCB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16EB03A6-417F-41B7-A98D-ADCCBA49C8C1}"/>
                </a:ext>
              </a:extLst>
            </p:cNvPr>
            <p:cNvSpPr txBox="1"/>
            <p:nvPr/>
          </p:nvSpPr>
          <p:spPr>
            <a:xfrm>
              <a:off x="8794536" y="6438864"/>
              <a:ext cx="1490216" cy="307777"/>
            </a:xfrm>
            <a:prstGeom prst="rect">
              <a:avLst/>
            </a:prstGeom>
            <a:noFill/>
          </p:spPr>
          <p:txBody>
            <a:bodyPr wrap="none" rtlCol="0">
              <a:spAutoFit/>
            </a:bodyPr>
            <a:lstStyle/>
            <a:p>
              <a:r>
                <a:rPr lang="de-CH" sz="1400" dirty="0"/>
                <a:t>Moved in channel</a:t>
              </a:r>
              <a:endParaRPr lang="en-GB" sz="1400" dirty="0"/>
            </a:p>
          </p:txBody>
        </p:sp>
      </p:grpSp>
      <p:sp>
        <p:nvSpPr>
          <p:cNvPr id="69" name="TextBox 68">
            <a:extLst>
              <a:ext uri="{FF2B5EF4-FFF2-40B4-BE49-F238E27FC236}">
                <a16:creationId xmlns:a16="http://schemas.microsoft.com/office/drawing/2014/main" id="{9CAA4E90-552D-481C-BB4E-DBB9E635A1F9}"/>
              </a:ext>
            </a:extLst>
          </p:cNvPr>
          <p:cNvSpPr txBox="1"/>
          <p:nvPr/>
        </p:nvSpPr>
        <p:spPr>
          <a:xfrm>
            <a:off x="10223992" y="6150160"/>
            <a:ext cx="1849198" cy="307777"/>
          </a:xfrm>
          <a:prstGeom prst="rect">
            <a:avLst/>
          </a:prstGeom>
          <a:noFill/>
        </p:spPr>
        <p:txBody>
          <a:bodyPr wrap="square" rtlCol="0">
            <a:spAutoFit/>
          </a:bodyPr>
          <a:lstStyle/>
          <a:p>
            <a:r>
              <a:rPr lang="de-CH" sz="1400" dirty="0"/>
              <a:t>Mov. onset in landslide</a:t>
            </a:r>
            <a:endParaRPr lang="en-GB" sz="1400" dirty="0"/>
          </a:p>
        </p:txBody>
      </p:sp>
      <p:sp>
        <p:nvSpPr>
          <p:cNvPr id="27" name="TextBox 26">
            <a:extLst>
              <a:ext uri="{FF2B5EF4-FFF2-40B4-BE49-F238E27FC236}">
                <a16:creationId xmlns:a16="http://schemas.microsoft.com/office/drawing/2014/main" id="{731C8804-349F-4683-92C1-CDEBCA7DADD5}"/>
              </a:ext>
            </a:extLst>
          </p:cNvPr>
          <p:cNvSpPr txBox="1"/>
          <p:nvPr/>
        </p:nvSpPr>
        <p:spPr>
          <a:xfrm>
            <a:off x="10579583" y="6612288"/>
            <a:ext cx="1123897" cy="307777"/>
          </a:xfrm>
          <a:prstGeom prst="rect">
            <a:avLst/>
          </a:prstGeom>
          <a:noFill/>
        </p:spPr>
        <p:txBody>
          <a:bodyPr wrap="none" rtlCol="0">
            <a:spAutoFit/>
          </a:bodyPr>
          <a:lstStyle/>
          <a:p>
            <a:r>
              <a:rPr lang="de-CH" sz="1400" dirty="0"/>
              <a:t>May  </a:t>
            </a:r>
            <a:r>
              <a:rPr lang="de-CH" sz="1400" dirty="0">
                <a:sym typeface="Wingdings" panose="05000000000000000000" pitchFamily="2" charset="2"/>
              </a:rPr>
              <a:t>  Aug</a:t>
            </a:r>
            <a:endParaRPr lang="en-GB" sz="1400" dirty="0"/>
          </a:p>
        </p:txBody>
      </p:sp>
      <p:sp>
        <p:nvSpPr>
          <p:cNvPr id="33" name="TextBox 32">
            <a:extLst>
              <a:ext uri="{FF2B5EF4-FFF2-40B4-BE49-F238E27FC236}">
                <a16:creationId xmlns:a16="http://schemas.microsoft.com/office/drawing/2014/main" id="{DF71EA69-7D13-4695-8B0A-AF3AE739033B}"/>
              </a:ext>
            </a:extLst>
          </p:cNvPr>
          <p:cNvSpPr txBox="1"/>
          <p:nvPr/>
        </p:nvSpPr>
        <p:spPr>
          <a:xfrm>
            <a:off x="7591472" y="6325064"/>
            <a:ext cx="875689" cy="307777"/>
          </a:xfrm>
          <a:prstGeom prst="rect">
            <a:avLst/>
          </a:prstGeom>
          <a:noFill/>
        </p:spPr>
        <p:txBody>
          <a:bodyPr wrap="none" rtlCol="0">
            <a:spAutoFit/>
          </a:bodyPr>
          <a:lstStyle/>
          <a:p>
            <a:r>
              <a:rPr lang="de-CH" sz="1400" dirty="0"/>
              <a:t>Boulders:</a:t>
            </a:r>
            <a:endParaRPr lang="en-GB" sz="1400" dirty="0"/>
          </a:p>
        </p:txBody>
      </p:sp>
      <p:grpSp>
        <p:nvGrpSpPr>
          <p:cNvPr id="82" name="Group 81">
            <a:extLst>
              <a:ext uri="{FF2B5EF4-FFF2-40B4-BE49-F238E27FC236}">
                <a16:creationId xmlns:a16="http://schemas.microsoft.com/office/drawing/2014/main" id="{775F865D-1A31-4D86-857D-7DE0F63D40F9}"/>
              </a:ext>
            </a:extLst>
          </p:cNvPr>
          <p:cNvGrpSpPr/>
          <p:nvPr/>
        </p:nvGrpSpPr>
        <p:grpSpPr>
          <a:xfrm>
            <a:off x="8639808" y="6171176"/>
            <a:ext cx="1455402" cy="307777"/>
            <a:chOff x="8581983" y="6169530"/>
            <a:chExt cx="1455402" cy="307777"/>
          </a:xfrm>
        </p:grpSpPr>
        <p:sp>
          <p:nvSpPr>
            <p:cNvPr id="25" name="TextBox 24">
              <a:extLst>
                <a:ext uri="{FF2B5EF4-FFF2-40B4-BE49-F238E27FC236}">
                  <a16:creationId xmlns:a16="http://schemas.microsoft.com/office/drawing/2014/main" id="{A1077373-88B3-4BC3-A2C5-1D0AED69CA00}"/>
                </a:ext>
              </a:extLst>
            </p:cNvPr>
            <p:cNvSpPr txBox="1"/>
            <p:nvPr/>
          </p:nvSpPr>
          <p:spPr>
            <a:xfrm>
              <a:off x="8810126" y="6169530"/>
              <a:ext cx="1227259" cy="307777"/>
            </a:xfrm>
            <a:prstGeom prst="rect">
              <a:avLst/>
            </a:prstGeom>
            <a:noFill/>
          </p:spPr>
          <p:txBody>
            <a:bodyPr wrap="none" rtlCol="0">
              <a:spAutoFit/>
            </a:bodyPr>
            <a:lstStyle/>
            <a:p>
              <a:r>
                <a:rPr lang="de-CH" sz="1400" dirty="0"/>
                <a:t>No movement</a:t>
              </a:r>
              <a:endParaRPr lang="en-GB" sz="1400" dirty="0"/>
            </a:p>
          </p:txBody>
        </p:sp>
        <p:sp>
          <p:nvSpPr>
            <p:cNvPr id="50" name="Rectangle 49">
              <a:extLst>
                <a:ext uri="{FF2B5EF4-FFF2-40B4-BE49-F238E27FC236}">
                  <a16:creationId xmlns:a16="http://schemas.microsoft.com/office/drawing/2014/main" id="{54023562-CA43-43C9-B00D-DF75844B8807}"/>
                </a:ext>
              </a:extLst>
            </p:cNvPr>
            <p:cNvSpPr/>
            <p:nvPr/>
          </p:nvSpPr>
          <p:spPr>
            <a:xfrm>
              <a:off x="8581983" y="6250111"/>
              <a:ext cx="165600" cy="165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2" name="Group 61">
            <a:extLst>
              <a:ext uri="{FF2B5EF4-FFF2-40B4-BE49-F238E27FC236}">
                <a16:creationId xmlns:a16="http://schemas.microsoft.com/office/drawing/2014/main" id="{5EAAF078-8116-4F77-AC16-534AE356ED68}"/>
              </a:ext>
            </a:extLst>
          </p:cNvPr>
          <p:cNvGrpSpPr/>
          <p:nvPr/>
        </p:nvGrpSpPr>
        <p:grpSpPr>
          <a:xfrm>
            <a:off x="10545568" y="6433974"/>
            <a:ext cx="1206046" cy="180000"/>
            <a:chOff x="12582346" y="5451277"/>
            <a:chExt cx="1206046" cy="180000"/>
          </a:xfrm>
        </p:grpSpPr>
        <p:sp>
          <p:nvSpPr>
            <p:cNvPr id="52" name="Isosceles Triangle 51">
              <a:extLst>
                <a:ext uri="{FF2B5EF4-FFF2-40B4-BE49-F238E27FC236}">
                  <a16:creationId xmlns:a16="http://schemas.microsoft.com/office/drawing/2014/main" id="{DF8CBD7D-0F6B-4C05-913F-B1F652E33954}"/>
                </a:ext>
              </a:extLst>
            </p:cNvPr>
            <p:cNvSpPr/>
            <p:nvPr/>
          </p:nvSpPr>
          <p:spPr>
            <a:xfrm>
              <a:off x="12582346" y="5451277"/>
              <a:ext cx="180000" cy="180000"/>
            </a:xfrm>
            <a:prstGeom prst="triangle">
              <a:avLst/>
            </a:prstGeom>
            <a:solidFill>
              <a:srgbClr val="CEC7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D8716F18-4F22-4DD2-A9FF-6C564DEC73B2}"/>
                </a:ext>
              </a:extLst>
            </p:cNvPr>
            <p:cNvSpPr/>
            <p:nvPr/>
          </p:nvSpPr>
          <p:spPr>
            <a:xfrm rot="2609819">
              <a:off x="12936636" y="5457488"/>
              <a:ext cx="144000" cy="144000"/>
            </a:xfrm>
            <a:prstGeom prst="rect">
              <a:avLst/>
            </a:prstGeom>
            <a:solidFill>
              <a:srgbClr val="D5A1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Pentagon 54">
              <a:extLst>
                <a:ext uri="{FF2B5EF4-FFF2-40B4-BE49-F238E27FC236}">
                  <a16:creationId xmlns:a16="http://schemas.microsoft.com/office/drawing/2014/main" id="{2115693C-9424-484B-B4DC-736F33C9DF41}"/>
                </a:ext>
              </a:extLst>
            </p:cNvPr>
            <p:cNvSpPr/>
            <p:nvPr/>
          </p:nvSpPr>
          <p:spPr>
            <a:xfrm>
              <a:off x="13266526" y="5451277"/>
              <a:ext cx="180000" cy="180000"/>
            </a:xfrm>
            <a:prstGeom prst="pentagon">
              <a:avLst/>
            </a:prstGeom>
            <a:solidFill>
              <a:srgbClr val="E263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Hexagon 58">
              <a:extLst>
                <a:ext uri="{FF2B5EF4-FFF2-40B4-BE49-F238E27FC236}">
                  <a16:creationId xmlns:a16="http://schemas.microsoft.com/office/drawing/2014/main" id="{48A93E15-3ED6-4012-BFC2-F8B11EFDA0C5}"/>
                </a:ext>
              </a:extLst>
            </p:cNvPr>
            <p:cNvSpPr/>
            <p:nvPr/>
          </p:nvSpPr>
          <p:spPr>
            <a:xfrm>
              <a:off x="13608392" y="5451277"/>
              <a:ext cx="180000" cy="180000"/>
            </a:xfrm>
            <a:prstGeom prst="hexagon">
              <a:avLst/>
            </a:prstGeom>
            <a:solidFill>
              <a:srgbClr val="AB18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4" name="Recorded Sound">
            <a:hlinkClick r:id="" action="ppaction://media"/>
            <a:extLst>
              <a:ext uri="{FF2B5EF4-FFF2-40B4-BE49-F238E27FC236}">
                <a16:creationId xmlns:a16="http://schemas.microsoft.com/office/drawing/2014/main" id="{6B12A3FC-1578-4175-B93E-1B66AB683575}"/>
              </a:ext>
            </a:extLst>
          </p:cNvPr>
          <p:cNvPicPr>
            <a:picLocks noChangeAspect="1"/>
          </p:cNvPicPr>
          <p:nvPr>
            <a:audioFile r:link="rId1"/>
            <p:extLst>
              <p:ext uri="{DAA4B4D4-6D71-4841-9C94-3DE7FCFB9230}">
                <p14:media xmlns:p14="http://schemas.microsoft.com/office/powerpoint/2010/main" r:embed="rId3">
                  <p14:trim st="2500"/>
                </p14:media>
              </p:ext>
            </p:extLst>
          </p:nvPr>
        </p:nvPicPr>
        <p:blipFill>
          <a:blip r:embed="rId15"/>
          <a:stretch>
            <a:fillRect/>
          </a:stretch>
        </p:blipFill>
        <p:spPr>
          <a:xfrm>
            <a:off x="11003348" y="3700738"/>
            <a:ext cx="406400" cy="406400"/>
          </a:xfrm>
          <a:prstGeom prst="rect">
            <a:avLst/>
          </a:prstGeom>
        </p:spPr>
      </p:pic>
      <p:sp>
        <p:nvSpPr>
          <p:cNvPr id="85" name="Oval 84">
            <a:extLst>
              <a:ext uri="{FF2B5EF4-FFF2-40B4-BE49-F238E27FC236}">
                <a16:creationId xmlns:a16="http://schemas.microsoft.com/office/drawing/2014/main" id="{2EB95236-9370-4D97-B40B-25215F165C0A}"/>
              </a:ext>
            </a:extLst>
          </p:cNvPr>
          <p:cNvSpPr/>
          <p:nvPr/>
        </p:nvSpPr>
        <p:spPr>
          <a:xfrm>
            <a:off x="10877244" y="3586218"/>
            <a:ext cx="658608" cy="635439"/>
          </a:xfrm>
          <a:prstGeom prst="ellipse">
            <a:avLst/>
          </a:prstGeom>
          <a:noFill/>
          <a:ln w="38100">
            <a:solidFill>
              <a:srgbClr val="FFC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4846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470"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6461" fill="hold"/>
                                        <p:tgtEl>
                                          <p:spTgt spid="8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5"/>
                </p:tgtEl>
              </p:cMediaNode>
            </p:audio>
            <p:audio>
              <p:cMediaNode vol="80000">
                <p:cTn id="12" fill="hold" display="0">
                  <p:stCondLst>
                    <p:cond delay="indefinite"/>
                  </p:stCondLst>
                  <p:endCondLst>
                    <p:cond evt="onStopAudio" delay="0">
                      <p:tgtEl>
                        <p:sldTgt/>
                      </p:tgtEl>
                    </p:cond>
                  </p:endCondLst>
                </p:cTn>
                <p:tgtEl>
                  <p:spTgt spid="8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72CE86-838E-48AA-9555-DBA03F0B4ED9}"/>
              </a:ext>
            </a:extLst>
          </p:cNvPr>
          <p:cNvSpPr/>
          <p:nvPr/>
        </p:nvSpPr>
        <p:spPr>
          <a:xfrm>
            <a:off x="0" y="-1"/>
            <a:ext cx="12192000" cy="1008669"/>
          </a:xfrm>
          <a:prstGeom prst="rect">
            <a:avLst/>
          </a:prstGeom>
          <a:solidFill>
            <a:srgbClr val="DB2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2EF8D834-162F-43C8-A039-9703DCEECA16}"/>
              </a:ext>
            </a:extLst>
          </p:cNvPr>
          <p:cNvSpPr txBox="1"/>
          <p:nvPr/>
        </p:nvSpPr>
        <p:spPr>
          <a:xfrm>
            <a:off x="1596638" y="242723"/>
            <a:ext cx="8998724" cy="523220"/>
          </a:xfrm>
          <a:prstGeom prst="rect">
            <a:avLst/>
          </a:prstGeom>
          <a:noFill/>
        </p:spPr>
        <p:txBody>
          <a:bodyPr wrap="square" rtlCol="0">
            <a:spAutoFit/>
          </a:bodyPr>
          <a:lstStyle/>
          <a:p>
            <a:pPr algn="ctr"/>
            <a:r>
              <a:rPr lang="en-GB" sz="2800" b="1" dirty="0">
                <a:solidFill>
                  <a:schemeClr val="bg1"/>
                </a:solidFill>
              </a:rPr>
              <a:t>The BOULDER project</a:t>
            </a:r>
            <a:endParaRPr lang="en-GB" dirty="0"/>
          </a:p>
        </p:txBody>
      </p:sp>
      <p:pic>
        <p:nvPicPr>
          <p:cNvPr id="16" name="Picture 15">
            <a:extLst>
              <a:ext uri="{FF2B5EF4-FFF2-40B4-BE49-F238E27FC236}">
                <a16:creationId xmlns:a16="http://schemas.microsoft.com/office/drawing/2014/main" id="{BCF3DDBF-FBE9-4354-9573-65946914BA5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30147" y="3149124"/>
            <a:ext cx="6095999" cy="3519828"/>
          </a:xfrm>
          <a:prstGeom prst="rect">
            <a:avLst/>
          </a:prstGeom>
        </p:spPr>
      </p:pic>
      <p:grpSp>
        <p:nvGrpSpPr>
          <p:cNvPr id="5" name="Group 4">
            <a:extLst>
              <a:ext uri="{FF2B5EF4-FFF2-40B4-BE49-F238E27FC236}">
                <a16:creationId xmlns:a16="http://schemas.microsoft.com/office/drawing/2014/main" id="{2D599B59-4BC7-416B-AB77-4BBA7E6C8DB2}"/>
              </a:ext>
            </a:extLst>
          </p:cNvPr>
          <p:cNvGrpSpPr/>
          <p:nvPr/>
        </p:nvGrpSpPr>
        <p:grpSpPr>
          <a:xfrm>
            <a:off x="9244112" y="3216225"/>
            <a:ext cx="2700985" cy="1591688"/>
            <a:chOff x="9244112" y="3305676"/>
            <a:chExt cx="2700985" cy="1591688"/>
          </a:xfrm>
        </p:grpSpPr>
        <p:pic>
          <p:nvPicPr>
            <p:cNvPr id="20" name="Picture 19">
              <a:extLst>
                <a:ext uri="{FF2B5EF4-FFF2-40B4-BE49-F238E27FC236}">
                  <a16:creationId xmlns:a16="http://schemas.microsoft.com/office/drawing/2014/main" id="{FC02D448-78F4-4486-9413-CF5B644CCE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28495" y="3305676"/>
              <a:ext cx="965496" cy="648376"/>
            </a:xfrm>
            <a:prstGeom prst="rect">
              <a:avLst/>
            </a:prstGeom>
          </p:spPr>
        </p:pic>
        <p:pic>
          <p:nvPicPr>
            <p:cNvPr id="22" name="Picture 21">
              <a:extLst>
                <a:ext uri="{FF2B5EF4-FFF2-40B4-BE49-F238E27FC236}">
                  <a16:creationId xmlns:a16="http://schemas.microsoft.com/office/drawing/2014/main" id="{9CBD72CA-F389-460E-9233-AECD88977F7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596341" y="4250074"/>
              <a:ext cx="1348756" cy="642915"/>
            </a:xfrm>
            <a:prstGeom prst="rect">
              <a:avLst/>
            </a:prstGeom>
          </p:spPr>
        </p:pic>
        <p:pic>
          <p:nvPicPr>
            <p:cNvPr id="23" name="Picture 22">
              <a:extLst>
                <a:ext uri="{FF2B5EF4-FFF2-40B4-BE49-F238E27FC236}">
                  <a16:creationId xmlns:a16="http://schemas.microsoft.com/office/drawing/2014/main" id="{4C9EAF4B-B688-4B3E-9E7D-434607B15D7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44112" y="4250074"/>
              <a:ext cx="1166672" cy="647290"/>
            </a:xfrm>
            <a:prstGeom prst="rect">
              <a:avLst/>
            </a:prstGeom>
          </p:spPr>
        </p:pic>
        <p:pic>
          <p:nvPicPr>
            <p:cNvPr id="24" name="Picture 23">
              <a:extLst>
                <a:ext uri="{FF2B5EF4-FFF2-40B4-BE49-F238E27FC236}">
                  <a16:creationId xmlns:a16="http://schemas.microsoft.com/office/drawing/2014/main" id="{68D71149-13E2-454E-91D0-E3F2F268434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96341" y="3305676"/>
              <a:ext cx="1229261" cy="648445"/>
            </a:xfrm>
            <a:prstGeom prst="rect">
              <a:avLst/>
            </a:prstGeom>
          </p:spPr>
        </p:pic>
      </p:grpSp>
      <p:grpSp>
        <p:nvGrpSpPr>
          <p:cNvPr id="4" name="Group 3">
            <a:extLst>
              <a:ext uri="{FF2B5EF4-FFF2-40B4-BE49-F238E27FC236}">
                <a16:creationId xmlns:a16="http://schemas.microsoft.com/office/drawing/2014/main" id="{6D4B878C-19D1-4A72-8AD0-0495042C3272}"/>
              </a:ext>
            </a:extLst>
          </p:cNvPr>
          <p:cNvGrpSpPr/>
          <p:nvPr/>
        </p:nvGrpSpPr>
        <p:grpSpPr>
          <a:xfrm>
            <a:off x="265491" y="3216225"/>
            <a:ext cx="2302989" cy="2528594"/>
            <a:chOff x="265491" y="3305676"/>
            <a:chExt cx="2302989" cy="2528594"/>
          </a:xfrm>
        </p:grpSpPr>
        <p:pic>
          <p:nvPicPr>
            <p:cNvPr id="17" name="Picture 16">
              <a:extLst>
                <a:ext uri="{FF2B5EF4-FFF2-40B4-BE49-F238E27FC236}">
                  <a16:creationId xmlns:a16="http://schemas.microsoft.com/office/drawing/2014/main" id="{94C1A5DD-2F9C-4C5C-84CE-2CBCF7C12D6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5491" y="4250074"/>
              <a:ext cx="935361" cy="648376"/>
            </a:xfrm>
            <a:prstGeom prst="rect">
              <a:avLst/>
            </a:prstGeom>
          </p:spPr>
        </p:pic>
        <p:pic>
          <p:nvPicPr>
            <p:cNvPr id="18" name="Picture 17">
              <a:extLst>
                <a:ext uri="{FF2B5EF4-FFF2-40B4-BE49-F238E27FC236}">
                  <a16:creationId xmlns:a16="http://schemas.microsoft.com/office/drawing/2014/main" id="{D5306ABF-1045-4657-9839-34E17FE9D2A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65491" y="3305676"/>
              <a:ext cx="962537" cy="648375"/>
            </a:xfrm>
            <a:prstGeom prst="rect">
              <a:avLst/>
            </a:prstGeom>
          </p:spPr>
        </p:pic>
        <p:pic>
          <p:nvPicPr>
            <p:cNvPr id="19" name="Picture 18">
              <a:extLst>
                <a:ext uri="{FF2B5EF4-FFF2-40B4-BE49-F238E27FC236}">
                  <a16:creationId xmlns:a16="http://schemas.microsoft.com/office/drawing/2014/main" id="{39D1F832-79AA-4697-8FC6-72277531759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655256" y="4250074"/>
              <a:ext cx="648376" cy="662832"/>
            </a:xfrm>
            <a:prstGeom prst="rect">
              <a:avLst/>
            </a:prstGeom>
          </p:spPr>
        </p:pic>
        <p:pic>
          <p:nvPicPr>
            <p:cNvPr id="21" name="Picture 20">
              <a:extLst>
                <a:ext uri="{FF2B5EF4-FFF2-40B4-BE49-F238E27FC236}">
                  <a16:creationId xmlns:a16="http://schemas.microsoft.com/office/drawing/2014/main" id="{CD99B31C-F496-498F-A0DE-52810DA1A5A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65491" y="5102296"/>
              <a:ext cx="937006" cy="731974"/>
            </a:xfrm>
            <a:prstGeom prst="rect">
              <a:avLst/>
            </a:prstGeom>
          </p:spPr>
        </p:pic>
        <p:pic>
          <p:nvPicPr>
            <p:cNvPr id="25" name="Picture 24">
              <a:extLst>
                <a:ext uri="{FF2B5EF4-FFF2-40B4-BE49-F238E27FC236}">
                  <a16:creationId xmlns:a16="http://schemas.microsoft.com/office/drawing/2014/main" id="{01F9B2CD-00BA-405E-A5E4-4A5E08FA7B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482133" y="3305676"/>
              <a:ext cx="1086347" cy="651808"/>
            </a:xfrm>
            <a:prstGeom prst="rect">
              <a:avLst/>
            </a:prstGeom>
          </p:spPr>
        </p:pic>
      </p:grpSp>
      <p:grpSp>
        <p:nvGrpSpPr>
          <p:cNvPr id="31" name="Group 30">
            <a:extLst>
              <a:ext uri="{FF2B5EF4-FFF2-40B4-BE49-F238E27FC236}">
                <a16:creationId xmlns:a16="http://schemas.microsoft.com/office/drawing/2014/main" id="{F737FB48-224A-4F27-B4B8-EE19ECE966DC}"/>
              </a:ext>
            </a:extLst>
          </p:cNvPr>
          <p:cNvGrpSpPr/>
          <p:nvPr/>
        </p:nvGrpSpPr>
        <p:grpSpPr>
          <a:xfrm>
            <a:off x="537039" y="1466235"/>
            <a:ext cx="11117922" cy="1026971"/>
            <a:chOff x="577366" y="1466235"/>
            <a:chExt cx="11117922" cy="1026971"/>
          </a:xfrm>
        </p:grpSpPr>
        <p:sp>
          <p:nvSpPr>
            <p:cNvPr id="2" name="TextBox 1">
              <a:extLst>
                <a:ext uri="{FF2B5EF4-FFF2-40B4-BE49-F238E27FC236}">
                  <a16:creationId xmlns:a16="http://schemas.microsoft.com/office/drawing/2014/main" id="{05465A28-1CF6-4CF9-9C0B-FBE38B4F1920}"/>
                </a:ext>
              </a:extLst>
            </p:cNvPr>
            <p:cNvSpPr txBox="1"/>
            <p:nvPr/>
          </p:nvSpPr>
          <p:spPr>
            <a:xfrm>
              <a:off x="639929" y="1477543"/>
              <a:ext cx="3207417" cy="1015663"/>
            </a:xfrm>
            <a:prstGeom prst="rect">
              <a:avLst/>
            </a:prstGeom>
            <a:noFill/>
          </p:spPr>
          <p:txBody>
            <a:bodyPr wrap="square" rtlCol="0">
              <a:spAutoFit/>
            </a:bodyPr>
            <a:lstStyle/>
            <a:p>
              <a:pPr algn="just"/>
              <a:r>
                <a:rPr lang="en-GB" sz="2000" dirty="0"/>
                <a:t>Develop a </a:t>
              </a:r>
              <a:r>
                <a:rPr lang="en-GB" sz="2000" b="1" dirty="0"/>
                <a:t>tracking system </a:t>
              </a:r>
              <a:r>
                <a:rPr lang="en-GB" sz="2000" dirty="0"/>
                <a:t>to observe boulders movement in landslides and floods</a:t>
              </a:r>
            </a:p>
          </p:txBody>
        </p:sp>
        <p:sp>
          <p:nvSpPr>
            <p:cNvPr id="10" name="TextBox 9">
              <a:extLst>
                <a:ext uri="{FF2B5EF4-FFF2-40B4-BE49-F238E27FC236}">
                  <a16:creationId xmlns:a16="http://schemas.microsoft.com/office/drawing/2014/main" id="{6A06B1EA-8873-41F2-93FE-FFA3CF04494B}"/>
                </a:ext>
              </a:extLst>
            </p:cNvPr>
            <p:cNvSpPr txBox="1"/>
            <p:nvPr/>
          </p:nvSpPr>
          <p:spPr>
            <a:xfrm>
              <a:off x="4964382" y="1620123"/>
              <a:ext cx="2653502" cy="707886"/>
            </a:xfrm>
            <a:prstGeom prst="rect">
              <a:avLst/>
            </a:prstGeom>
            <a:noFill/>
          </p:spPr>
          <p:txBody>
            <a:bodyPr wrap="square" rtlCol="0">
              <a:spAutoFit/>
            </a:bodyPr>
            <a:lstStyle/>
            <a:p>
              <a:r>
                <a:rPr lang="en-GB" sz="2000" dirty="0"/>
                <a:t>Set the basis for an </a:t>
              </a:r>
              <a:r>
                <a:rPr lang="en-GB" sz="2000" b="1" dirty="0"/>
                <a:t>early warning system</a:t>
              </a:r>
            </a:p>
          </p:txBody>
        </p:sp>
        <p:sp>
          <p:nvSpPr>
            <p:cNvPr id="12" name="TextBox 11">
              <a:extLst>
                <a:ext uri="{FF2B5EF4-FFF2-40B4-BE49-F238E27FC236}">
                  <a16:creationId xmlns:a16="http://schemas.microsoft.com/office/drawing/2014/main" id="{8CD6504F-BAD3-4E31-864A-D0152DE8DC6A}"/>
                </a:ext>
              </a:extLst>
            </p:cNvPr>
            <p:cNvSpPr txBox="1"/>
            <p:nvPr/>
          </p:nvSpPr>
          <p:spPr>
            <a:xfrm>
              <a:off x="8545023" y="1620123"/>
              <a:ext cx="3069612" cy="707886"/>
            </a:xfrm>
            <a:prstGeom prst="rect">
              <a:avLst/>
            </a:prstGeom>
            <a:noFill/>
          </p:spPr>
          <p:txBody>
            <a:bodyPr wrap="square" rtlCol="0">
              <a:spAutoFit/>
            </a:bodyPr>
            <a:lstStyle/>
            <a:p>
              <a:r>
                <a:rPr lang="en-GB" sz="2000" dirty="0"/>
                <a:t>Increase </a:t>
              </a:r>
              <a:r>
                <a:rPr lang="en-GB" sz="2000" b="1" dirty="0"/>
                <a:t>resilience</a:t>
              </a:r>
              <a:r>
                <a:rPr lang="en-GB" sz="2000" dirty="0"/>
                <a:t> to landslide (and flood) hazard</a:t>
              </a:r>
            </a:p>
          </p:txBody>
        </p:sp>
        <p:sp>
          <p:nvSpPr>
            <p:cNvPr id="26" name="Rectangle: Rounded Corners 25">
              <a:extLst>
                <a:ext uri="{FF2B5EF4-FFF2-40B4-BE49-F238E27FC236}">
                  <a16:creationId xmlns:a16="http://schemas.microsoft.com/office/drawing/2014/main" id="{DB2897B5-8DC2-4A35-87BD-F6C9E50B7457}"/>
                </a:ext>
              </a:extLst>
            </p:cNvPr>
            <p:cNvSpPr/>
            <p:nvPr/>
          </p:nvSpPr>
          <p:spPr>
            <a:xfrm>
              <a:off x="577366" y="1466235"/>
              <a:ext cx="3332545" cy="1015663"/>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00BFEB3F-805E-465D-A730-7589F3E23934}"/>
                </a:ext>
              </a:extLst>
            </p:cNvPr>
            <p:cNvSpPr/>
            <p:nvPr/>
          </p:nvSpPr>
          <p:spPr>
            <a:xfrm>
              <a:off x="4470055" y="1466235"/>
              <a:ext cx="3332545" cy="1015663"/>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62367BF0-54BA-4D70-B45D-2374695EFC6D}"/>
                </a:ext>
              </a:extLst>
            </p:cNvPr>
            <p:cNvSpPr/>
            <p:nvPr/>
          </p:nvSpPr>
          <p:spPr>
            <a:xfrm>
              <a:off x="8362743" y="1466235"/>
              <a:ext cx="3332545" cy="1015663"/>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rrow: Right 28">
              <a:extLst>
                <a:ext uri="{FF2B5EF4-FFF2-40B4-BE49-F238E27FC236}">
                  <a16:creationId xmlns:a16="http://schemas.microsoft.com/office/drawing/2014/main" id="{CBD8E33C-DF26-472B-BCAA-D76E17EBBFA1}"/>
                </a:ext>
              </a:extLst>
            </p:cNvPr>
            <p:cNvSpPr/>
            <p:nvPr/>
          </p:nvSpPr>
          <p:spPr>
            <a:xfrm>
              <a:off x="3897091" y="1820407"/>
              <a:ext cx="567891" cy="298383"/>
            </a:xfrm>
            <a:prstGeom prst="rightArrow">
              <a:avLst/>
            </a:prstGeom>
            <a:solidFill>
              <a:srgbClr val="B8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Arrow: Right 29">
              <a:extLst>
                <a:ext uri="{FF2B5EF4-FFF2-40B4-BE49-F238E27FC236}">
                  <a16:creationId xmlns:a16="http://schemas.microsoft.com/office/drawing/2014/main" id="{3302BC96-FC3B-422A-8502-578D880FEE1A}"/>
                </a:ext>
              </a:extLst>
            </p:cNvPr>
            <p:cNvSpPr/>
            <p:nvPr/>
          </p:nvSpPr>
          <p:spPr>
            <a:xfrm>
              <a:off x="7807673" y="1829783"/>
              <a:ext cx="567891" cy="298383"/>
            </a:xfrm>
            <a:prstGeom prst="rightArrow">
              <a:avLst/>
            </a:prstGeom>
            <a:solidFill>
              <a:srgbClr val="B8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a:extLst>
              <a:ext uri="{FF2B5EF4-FFF2-40B4-BE49-F238E27FC236}">
                <a16:creationId xmlns:a16="http://schemas.microsoft.com/office/drawing/2014/main" id="{C1DFC53A-D24B-4776-A5D9-9C52EB32E465}"/>
              </a:ext>
            </a:extLst>
          </p:cNvPr>
          <p:cNvGrpSpPr/>
          <p:nvPr/>
        </p:nvGrpSpPr>
        <p:grpSpPr>
          <a:xfrm>
            <a:off x="261211" y="197245"/>
            <a:ext cx="993725" cy="614175"/>
            <a:chOff x="2240363" y="3081925"/>
            <a:chExt cx="993725" cy="614175"/>
          </a:xfrm>
        </p:grpSpPr>
        <p:sp>
          <p:nvSpPr>
            <p:cNvPr id="33" name="Rectangle: Rounded Corners 32">
              <a:hlinkClick r:id="rId15" action="ppaction://hlinksldjump"/>
              <a:extLst>
                <a:ext uri="{FF2B5EF4-FFF2-40B4-BE49-F238E27FC236}">
                  <a16:creationId xmlns:a16="http://schemas.microsoft.com/office/drawing/2014/main" id="{ACF7BBFF-8284-49BB-BA66-EBE02D8C05F9}"/>
                </a:ext>
              </a:extLst>
            </p:cNvPr>
            <p:cNvSpPr/>
            <p:nvPr/>
          </p:nvSpPr>
          <p:spPr>
            <a:xfrm>
              <a:off x="2240363" y="3081925"/>
              <a:ext cx="993725" cy="614175"/>
            </a:xfrm>
            <a:prstGeom prst="roundRect">
              <a:avLst/>
            </a:prstGeom>
            <a:solidFill>
              <a:srgbClr val="719DA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Arrow: Right 33">
              <a:hlinkClick r:id="rId15" action="ppaction://hlinksldjump"/>
              <a:extLst>
                <a:ext uri="{FF2B5EF4-FFF2-40B4-BE49-F238E27FC236}">
                  <a16:creationId xmlns:a16="http://schemas.microsoft.com/office/drawing/2014/main" id="{EBE706DF-4F7B-41A0-B946-7BC2F1F05F9C}"/>
                </a:ext>
              </a:extLst>
            </p:cNvPr>
            <p:cNvSpPr/>
            <p:nvPr/>
          </p:nvSpPr>
          <p:spPr>
            <a:xfrm rot="10800000">
              <a:off x="2376172" y="3396447"/>
              <a:ext cx="702856" cy="242725"/>
            </a:xfrm>
            <a:prstGeom prst="rightArrow">
              <a:avLst>
                <a:gd name="adj1" fmla="val 42069"/>
                <a:gd name="adj2" fmla="val 8569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hlinkClick r:id="rId15" action="ppaction://hlinksldjump"/>
              <a:extLst>
                <a:ext uri="{FF2B5EF4-FFF2-40B4-BE49-F238E27FC236}">
                  <a16:creationId xmlns:a16="http://schemas.microsoft.com/office/drawing/2014/main" id="{BEC401F6-A223-4F46-ADA6-DBBD4A22AE68}"/>
                </a:ext>
              </a:extLst>
            </p:cNvPr>
            <p:cNvSpPr txBox="1"/>
            <p:nvPr/>
          </p:nvSpPr>
          <p:spPr>
            <a:xfrm>
              <a:off x="2484526" y="3100352"/>
              <a:ext cx="524645" cy="369332"/>
            </a:xfrm>
            <a:prstGeom prst="rect">
              <a:avLst/>
            </a:prstGeom>
            <a:noFill/>
          </p:spPr>
          <p:txBody>
            <a:bodyPr wrap="square" lIns="0" rIns="0" rtlCol="0">
              <a:spAutoFit/>
            </a:bodyPr>
            <a:lstStyle/>
            <a:p>
              <a:r>
                <a:rPr lang="de-CH" b="1" dirty="0"/>
                <a:t>BACK</a:t>
              </a:r>
              <a:endParaRPr lang="en-GB" b="1" dirty="0"/>
            </a:p>
          </p:txBody>
        </p:sp>
      </p:grpSp>
      <p:pic>
        <p:nvPicPr>
          <p:cNvPr id="36" name="Picture 35">
            <a:extLst>
              <a:ext uri="{FF2B5EF4-FFF2-40B4-BE49-F238E27FC236}">
                <a16:creationId xmlns:a16="http://schemas.microsoft.com/office/drawing/2014/main" id="{3219D509-74F7-4405-B25B-72A16F8BFAF1}"/>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30163" y="6404135"/>
            <a:ext cx="1227411" cy="429442"/>
          </a:xfrm>
          <a:prstGeom prst="rect">
            <a:avLst/>
          </a:prstGeom>
        </p:spPr>
      </p:pic>
      <p:sp>
        <p:nvSpPr>
          <p:cNvPr id="3" name="TextBox 2">
            <a:extLst>
              <a:ext uri="{FF2B5EF4-FFF2-40B4-BE49-F238E27FC236}">
                <a16:creationId xmlns:a16="http://schemas.microsoft.com/office/drawing/2014/main" id="{447FB677-D8D6-414B-BCF8-2EE491CD65DF}"/>
              </a:ext>
            </a:extLst>
          </p:cNvPr>
          <p:cNvSpPr txBox="1"/>
          <p:nvPr/>
        </p:nvSpPr>
        <p:spPr>
          <a:xfrm>
            <a:off x="9125977" y="5102296"/>
            <a:ext cx="3066023" cy="1600438"/>
          </a:xfrm>
          <a:prstGeom prst="rect">
            <a:avLst/>
          </a:prstGeom>
          <a:noFill/>
        </p:spPr>
        <p:txBody>
          <a:bodyPr wrap="square" rtlCol="0">
            <a:spAutoFit/>
          </a:bodyPr>
          <a:lstStyle/>
          <a:p>
            <a:r>
              <a:rPr lang="de-CH" sz="1400" dirty="0">
                <a:solidFill>
                  <a:srgbClr val="DB234F"/>
                </a:solidFill>
              </a:rPr>
              <a:t>BOULDER</a:t>
            </a:r>
            <a:r>
              <a:rPr lang="de-CH" sz="1400" dirty="0"/>
              <a:t>: Accounting for </a:t>
            </a:r>
            <a:r>
              <a:rPr lang="de-CH" sz="1400" dirty="0">
                <a:solidFill>
                  <a:srgbClr val="DB234F"/>
                </a:solidFill>
              </a:rPr>
              <a:t>BOU</a:t>
            </a:r>
            <a:r>
              <a:rPr lang="de-CH" sz="1400" dirty="0"/>
              <a:t>lders in </a:t>
            </a:r>
            <a:r>
              <a:rPr lang="de-CH" sz="1400" dirty="0">
                <a:solidFill>
                  <a:srgbClr val="DB234F"/>
                </a:solidFill>
              </a:rPr>
              <a:t>L</a:t>
            </a:r>
            <a:r>
              <a:rPr lang="de-CH" sz="1400" dirty="0"/>
              <a:t>andslide-flood </a:t>
            </a:r>
            <a:r>
              <a:rPr lang="de-CH" sz="1400" dirty="0">
                <a:solidFill>
                  <a:srgbClr val="DB234F"/>
                </a:solidFill>
              </a:rPr>
              <a:t>D</a:t>
            </a:r>
            <a:r>
              <a:rPr lang="de-CH" sz="1400" dirty="0"/>
              <a:t>isaster </a:t>
            </a:r>
            <a:r>
              <a:rPr lang="de-CH" sz="1400" dirty="0">
                <a:solidFill>
                  <a:srgbClr val="DB234F"/>
                </a:solidFill>
              </a:rPr>
              <a:t>E</a:t>
            </a:r>
            <a:r>
              <a:rPr lang="de-CH" sz="1400" dirty="0"/>
              <a:t>valuation and </a:t>
            </a:r>
            <a:r>
              <a:rPr lang="de-CH" sz="1400" dirty="0">
                <a:solidFill>
                  <a:srgbClr val="DB234F"/>
                </a:solidFill>
              </a:rPr>
              <a:t>R</a:t>
            </a:r>
            <a:r>
              <a:rPr lang="de-CH" sz="1400" dirty="0"/>
              <a:t>esilience.</a:t>
            </a:r>
          </a:p>
          <a:p>
            <a:r>
              <a:rPr lang="de-CH" sz="1400" dirty="0"/>
              <a:t>Funded by NERC SHEAR Catalyst program.</a:t>
            </a:r>
          </a:p>
          <a:p>
            <a:r>
              <a:rPr lang="de-CH" sz="1400" dirty="0"/>
              <a:t>PI: Georgina Bennett</a:t>
            </a:r>
          </a:p>
          <a:p>
            <a:r>
              <a:rPr lang="de-CH" sz="1400" dirty="0"/>
              <a:t>CoI: Aldina Franco</a:t>
            </a:r>
            <a:endParaRPr lang="en-GB" sz="1400" dirty="0"/>
          </a:p>
        </p:txBody>
      </p:sp>
      <p:cxnSp>
        <p:nvCxnSpPr>
          <p:cNvPr id="7" name="Straight Connector 6">
            <a:extLst>
              <a:ext uri="{FF2B5EF4-FFF2-40B4-BE49-F238E27FC236}">
                <a16:creationId xmlns:a16="http://schemas.microsoft.com/office/drawing/2014/main" id="{668AFC66-D1BF-40BF-8F11-A9E5AD072226}"/>
              </a:ext>
            </a:extLst>
          </p:cNvPr>
          <p:cNvCxnSpPr/>
          <p:nvPr/>
        </p:nvCxnSpPr>
        <p:spPr>
          <a:xfrm>
            <a:off x="9740348" y="5012845"/>
            <a:ext cx="165983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Slide 2">
            <a:hlinkClick r:id="" action="ppaction://media"/>
            <a:extLst>
              <a:ext uri="{FF2B5EF4-FFF2-40B4-BE49-F238E27FC236}">
                <a16:creationId xmlns:a16="http://schemas.microsoft.com/office/drawing/2014/main" id="{BDAC56B1-DE12-49EB-B18B-39AFD1C4A20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000110" y="5699315"/>
            <a:ext cx="406400" cy="406400"/>
          </a:xfrm>
          <a:prstGeom prst="rect">
            <a:avLst/>
          </a:prstGeom>
        </p:spPr>
      </p:pic>
      <p:sp>
        <p:nvSpPr>
          <p:cNvPr id="37" name="Oval 36">
            <a:extLst>
              <a:ext uri="{FF2B5EF4-FFF2-40B4-BE49-F238E27FC236}">
                <a16:creationId xmlns:a16="http://schemas.microsoft.com/office/drawing/2014/main" id="{7ED14DC8-0263-4811-9908-673AA8E37E71}"/>
              </a:ext>
            </a:extLst>
          </p:cNvPr>
          <p:cNvSpPr/>
          <p:nvPr/>
        </p:nvSpPr>
        <p:spPr>
          <a:xfrm>
            <a:off x="1909872" y="5584795"/>
            <a:ext cx="658608" cy="635439"/>
          </a:xfrm>
          <a:prstGeom prst="ellipse">
            <a:avLst/>
          </a:prstGeom>
          <a:noFill/>
          <a:ln w="38100">
            <a:solidFill>
              <a:srgbClr val="FFC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5419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7" name="Straight Arrow Connector 166">
            <a:extLst>
              <a:ext uri="{FF2B5EF4-FFF2-40B4-BE49-F238E27FC236}">
                <a16:creationId xmlns:a16="http://schemas.microsoft.com/office/drawing/2014/main" id="{E1DF113E-B730-47F8-A0C2-32A21A6375E2}"/>
              </a:ext>
            </a:extLst>
          </p:cNvPr>
          <p:cNvCxnSpPr>
            <a:cxnSpLocks/>
          </p:cNvCxnSpPr>
          <p:nvPr/>
        </p:nvCxnSpPr>
        <p:spPr>
          <a:xfrm>
            <a:off x="2033392" y="2985750"/>
            <a:ext cx="0" cy="2441312"/>
          </a:xfrm>
          <a:prstGeom prst="straightConnector1">
            <a:avLst/>
          </a:prstGeom>
          <a:ln>
            <a:solidFill>
              <a:schemeClr val="bg2">
                <a:lumMod val="5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196" name="TextBox 195">
            <a:extLst>
              <a:ext uri="{FF2B5EF4-FFF2-40B4-BE49-F238E27FC236}">
                <a16:creationId xmlns:a16="http://schemas.microsoft.com/office/drawing/2014/main" id="{98C1ED47-9DD0-456C-9E27-B33BD4BA3388}"/>
              </a:ext>
            </a:extLst>
          </p:cNvPr>
          <p:cNvSpPr txBox="1"/>
          <p:nvPr/>
        </p:nvSpPr>
        <p:spPr>
          <a:xfrm>
            <a:off x="-38699" y="3390458"/>
            <a:ext cx="2451588" cy="584775"/>
          </a:xfrm>
          <a:prstGeom prst="rect">
            <a:avLst/>
          </a:prstGeom>
          <a:solidFill>
            <a:schemeClr val="bg1">
              <a:alpha val="64000"/>
            </a:schemeClr>
          </a:solidFill>
        </p:spPr>
        <p:txBody>
          <a:bodyPr wrap="square" rtlCol="0">
            <a:spAutoFit/>
          </a:bodyPr>
          <a:lstStyle/>
          <a:p>
            <a:pPr marL="285750" indent="-285750">
              <a:buClr>
                <a:srgbClr val="719DAB"/>
              </a:buClr>
              <a:buFont typeface="Arial" panose="020B0604020202020204" pitchFamily="34" charset="0"/>
              <a:buChar char="•"/>
            </a:pPr>
            <a:r>
              <a:rPr lang="de-CH" sz="1600" dirty="0"/>
              <a:t>Small angular variations</a:t>
            </a:r>
          </a:p>
          <a:p>
            <a:pPr marL="285750" indent="-285750">
              <a:buClr>
                <a:srgbClr val="719DAB"/>
              </a:buClr>
              <a:buFont typeface="Arial" panose="020B0604020202020204" pitchFamily="34" charset="0"/>
              <a:buChar char="•"/>
            </a:pPr>
            <a:r>
              <a:rPr lang="de-CH" sz="1600" dirty="0"/>
              <a:t>Large impact forces</a:t>
            </a:r>
            <a:endParaRPr lang="en-GB" sz="1600" dirty="0"/>
          </a:p>
        </p:txBody>
      </p:sp>
      <p:sp>
        <p:nvSpPr>
          <p:cNvPr id="9" name="Rectangle 8">
            <a:extLst>
              <a:ext uri="{FF2B5EF4-FFF2-40B4-BE49-F238E27FC236}">
                <a16:creationId xmlns:a16="http://schemas.microsoft.com/office/drawing/2014/main" id="{3472CE86-838E-48AA-9555-DBA03F0B4ED9}"/>
              </a:ext>
            </a:extLst>
          </p:cNvPr>
          <p:cNvSpPr/>
          <p:nvPr/>
        </p:nvSpPr>
        <p:spPr>
          <a:xfrm>
            <a:off x="0" y="-1"/>
            <a:ext cx="12192000" cy="1008669"/>
          </a:xfrm>
          <a:prstGeom prst="rect">
            <a:avLst/>
          </a:prstGeom>
          <a:solidFill>
            <a:srgbClr val="785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2EF8D834-162F-43C8-A039-9703DCEECA16}"/>
              </a:ext>
            </a:extLst>
          </p:cNvPr>
          <p:cNvSpPr txBox="1"/>
          <p:nvPr/>
        </p:nvSpPr>
        <p:spPr>
          <a:xfrm>
            <a:off x="1516146" y="242723"/>
            <a:ext cx="8998724" cy="523220"/>
          </a:xfrm>
          <a:prstGeom prst="rect">
            <a:avLst/>
          </a:prstGeom>
          <a:noFill/>
        </p:spPr>
        <p:txBody>
          <a:bodyPr wrap="square" rtlCol="0">
            <a:spAutoFit/>
          </a:bodyPr>
          <a:lstStyle/>
          <a:p>
            <a:pPr algn="ctr"/>
            <a:r>
              <a:rPr lang="en-GB" sz="2800" b="1" dirty="0">
                <a:solidFill>
                  <a:schemeClr val="bg1"/>
                </a:solidFill>
              </a:rPr>
              <a:t>Our wireless sensor network</a:t>
            </a:r>
            <a:endParaRPr lang="en-GB" dirty="0"/>
          </a:p>
        </p:txBody>
      </p:sp>
      <p:pic>
        <p:nvPicPr>
          <p:cNvPr id="17" name="Picture 16">
            <a:extLst>
              <a:ext uri="{FF2B5EF4-FFF2-40B4-BE49-F238E27FC236}">
                <a16:creationId xmlns:a16="http://schemas.microsoft.com/office/drawing/2014/main" id="{C5A89DA2-F153-4DE3-90E7-BB2C6F46D80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9293163" y="2863559"/>
            <a:ext cx="4066027" cy="4687368"/>
          </a:xfrm>
          <a:prstGeom prst="rect">
            <a:avLst/>
          </a:prstGeom>
        </p:spPr>
      </p:pic>
      <p:pic>
        <p:nvPicPr>
          <p:cNvPr id="18" name="Picture 17">
            <a:extLst>
              <a:ext uri="{FF2B5EF4-FFF2-40B4-BE49-F238E27FC236}">
                <a16:creationId xmlns:a16="http://schemas.microsoft.com/office/drawing/2014/main" id="{8E1ACB40-ECE6-4373-B2A9-8D6CFE6DCD99}"/>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9214932" y="-9626"/>
            <a:ext cx="2529444" cy="3975234"/>
          </a:xfrm>
          <a:prstGeom prst="rect">
            <a:avLst/>
          </a:prstGeom>
        </p:spPr>
      </p:pic>
      <p:grpSp>
        <p:nvGrpSpPr>
          <p:cNvPr id="6" name="Group 5">
            <a:extLst>
              <a:ext uri="{FF2B5EF4-FFF2-40B4-BE49-F238E27FC236}">
                <a16:creationId xmlns:a16="http://schemas.microsoft.com/office/drawing/2014/main" id="{8351D2F1-62C0-40B1-BFCF-7B79FAABD980}"/>
              </a:ext>
            </a:extLst>
          </p:cNvPr>
          <p:cNvGrpSpPr/>
          <p:nvPr/>
        </p:nvGrpSpPr>
        <p:grpSpPr>
          <a:xfrm>
            <a:off x="261211" y="197245"/>
            <a:ext cx="993725" cy="614175"/>
            <a:chOff x="2240363" y="3081925"/>
            <a:chExt cx="993725" cy="614175"/>
          </a:xfrm>
        </p:grpSpPr>
        <p:sp>
          <p:nvSpPr>
            <p:cNvPr id="15" name="Rectangle: Rounded Corners 14">
              <a:hlinkClick r:id="rId7" action="ppaction://hlinksldjump"/>
              <a:extLst>
                <a:ext uri="{FF2B5EF4-FFF2-40B4-BE49-F238E27FC236}">
                  <a16:creationId xmlns:a16="http://schemas.microsoft.com/office/drawing/2014/main" id="{EE1C8E44-5D43-46F2-B4EC-A5CA43777E6C}"/>
                </a:ext>
              </a:extLst>
            </p:cNvPr>
            <p:cNvSpPr/>
            <p:nvPr/>
          </p:nvSpPr>
          <p:spPr>
            <a:xfrm>
              <a:off x="2240363" y="3081925"/>
              <a:ext cx="993725" cy="614175"/>
            </a:xfrm>
            <a:prstGeom prst="roundRect">
              <a:avLst/>
            </a:prstGeom>
            <a:solidFill>
              <a:srgbClr val="719DA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rrow: Right 2">
              <a:hlinkClick r:id="rId7" action="ppaction://hlinksldjump"/>
              <a:extLst>
                <a:ext uri="{FF2B5EF4-FFF2-40B4-BE49-F238E27FC236}">
                  <a16:creationId xmlns:a16="http://schemas.microsoft.com/office/drawing/2014/main" id="{1C6A51B5-8A54-4E9D-ADCF-57EACA43007F}"/>
                </a:ext>
              </a:extLst>
            </p:cNvPr>
            <p:cNvSpPr/>
            <p:nvPr/>
          </p:nvSpPr>
          <p:spPr>
            <a:xfrm rot="10800000">
              <a:off x="2376172" y="3396447"/>
              <a:ext cx="702856" cy="242725"/>
            </a:xfrm>
            <a:prstGeom prst="rightArrow">
              <a:avLst>
                <a:gd name="adj1" fmla="val 42069"/>
                <a:gd name="adj2" fmla="val 8569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hlinkClick r:id="rId7" action="ppaction://hlinksldjump"/>
              <a:extLst>
                <a:ext uri="{FF2B5EF4-FFF2-40B4-BE49-F238E27FC236}">
                  <a16:creationId xmlns:a16="http://schemas.microsoft.com/office/drawing/2014/main" id="{4AA876AA-6CA7-4553-BD55-F1E990EE77B2}"/>
                </a:ext>
              </a:extLst>
            </p:cNvPr>
            <p:cNvSpPr txBox="1"/>
            <p:nvPr/>
          </p:nvSpPr>
          <p:spPr>
            <a:xfrm>
              <a:off x="2484526" y="3100352"/>
              <a:ext cx="524645" cy="369332"/>
            </a:xfrm>
            <a:prstGeom prst="rect">
              <a:avLst/>
            </a:prstGeom>
            <a:noFill/>
          </p:spPr>
          <p:txBody>
            <a:bodyPr wrap="square" lIns="0" rIns="0" rtlCol="0">
              <a:spAutoFit/>
            </a:bodyPr>
            <a:lstStyle/>
            <a:p>
              <a:r>
                <a:rPr lang="de-CH" b="1" dirty="0"/>
                <a:t>BACK</a:t>
              </a:r>
              <a:endParaRPr lang="en-GB" b="1" dirty="0"/>
            </a:p>
          </p:txBody>
        </p:sp>
      </p:grpSp>
      <p:pic>
        <p:nvPicPr>
          <p:cNvPr id="19" name="Picture 18">
            <a:extLst>
              <a:ext uri="{FF2B5EF4-FFF2-40B4-BE49-F238E27FC236}">
                <a16:creationId xmlns:a16="http://schemas.microsoft.com/office/drawing/2014/main" id="{43DC8982-98CE-40F3-9402-941A17C45B00}"/>
              </a:ext>
            </a:extLst>
          </p:cNvPr>
          <p:cNvPicPr>
            <a:picLocks noChangeAspect="1"/>
          </p:cNvPicPr>
          <p:nvPr/>
        </p:nvPicPr>
        <p:blipFill rotWithShape="1">
          <a:blip r:embed="rId8">
            <a:extLst>
              <a:ext uri="{28A0092B-C50C-407E-A947-70E740481C1C}">
                <a14:useLocalDpi xmlns:a14="http://schemas.microsoft.com/office/drawing/2010/main" val="0"/>
              </a:ext>
            </a:extLst>
          </a:blip>
          <a:srcRect t="84686" r="79471" b="5252"/>
          <a:stretch/>
        </p:blipFill>
        <p:spPr>
          <a:xfrm>
            <a:off x="9293163" y="3503594"/>
            <a:ext cx="1340415" cy="471639"/>
          </a:xfrm>
          <a:prstGeom prst="rect">
            <a:avLst/>
          </a:prstGeom>
        </p:spPr>
      </p:pic>
      <p:grpSp>
        <p:nvGrpSpPr>
          <p:cNvPr id="20" name="Group 19">
            <a:extLst>
              <a:ext uri="{FF2B5EF4-FFF2-40B4-BE49-F238E27FC236}">
                <a16:creationId xmlns:a16="http://schemas.microsoft.com/office/drawing/2014/main" id="{818EC337-4C1D-4ADC-BCAC-5A017DE556C2}"/>
              </a:ext>
            </a:extLst>
          </p:cNvPr>
          <p:cNvGrpSpPr/>
          <p:nvPr/>
        </p:nvGrpSpPr>
        <p:grpSpPr>
          <a:xfrm rot="21540000">
            <a:off x="-48893" y="5060216"/>
            <a:ext cx="3733889" cy="1846052"/>
            <a:chOff x="299693" y="3543260"/>
            <a:chExt cx="2571750" cy="1173246"/>
          </a:xfrm>
          <a:solidFill>
            <a:srgbClr val="34BFC6"/>
          </a:solidFill>
        </p:grpSpPr>
        <p:sp>
          <p:nvSpPr>
            <p:cNvPr id="21" name="Freeform: Shape 20">
              <a:extLst>
                <a:ext uri="{FF2B5EF4-FFF2-40B4-BE49-F238E27FC236}">
                  <a16:creationId xmlns:a16="http://schemas.microsoft.com/office/drawing/2014/main" id="{4E42F995-1710-45CE-A055-D82EFC643566}"/>
                </a:ext>
              </a:extLst>
            </p:cNvPr>
            <p:cNvSpPr/>
            <p:nvPr/>
          </p:nvSpPr>
          <p:spPr>
            <a:xfrm rot="21375012">
              <a:off x="299693" y="3543260"/>
              <a:ext cx="2571750" cy="1173246"/>
            </a:xfrm>
            <a:custGeom>
              <a:avLst/>
              <a:gdLst>
                <a:gd name="connsiteX0" fmla="*/ 0 w 6559550"/>
                <a:gd name="connsiteY0" fmla="*/ 2425700 h 2895600"/>
                <a:gd name="connsiteX1" fmla="*/ 57150 w 6559550"/>
                <a:gd name="connsiteY1" fmla="*/ 2419350 h 2895600"/>
                <a:gd name="connsiteX2" fmla="*/ 88900 w 6559550"/>
                <a:gd name="connsiteY2" fmla="*/ 2406650 h 2895600"/>
                <a:gd name="connsiteX3" fmla="*/ 127000 w 6559550"/>
                <a:gd name="connsiteY3" fmla="*/ 2393950 h 2895600"/>
                <a:gd name="connsiteX4" fmla="*/ 139700 w 6559550"/>
                <a:gd name="connsiteY4" fmla="*/ 2374900 h 2895600"/>
                <a:gd name="connsiteX5" fmla="*/ 152400 w 6559550"/>
                <a:gd name="connsiteY5" fmla="*/ 2349500 h 2895600"/>
                <a:gd name="connsiteX6" fmla="*/ 196850 w 6559550"/>
                <a:gd name="connsiteY6" fmla="*/ 2311400 h 2895600"/>
                <a:gd name="connsiteX7" fmla="*/ 228600 w 6559550"/>
                <a:gd name="connsiteY7" fmla="*/ 2266950 h 2895600"/>
                <a:gd name="connsiteX8" fmla="*/ 247650 w 6559550"/>
                <a:gd name="connsiteY8" fmla="*/ 2241550 h 2895600"/>
                <a:gd name="connsiteX9" fmla="*/ 273050 w 6559550"/>
                <a:gd name="connsiteY9" fmla="*/ 2222500 h 2895600"/>
                <a:gd name="connsiteX10" fmla="*/ 298450 w 6559550"/>
                <a:gd name="connsiteY10" fmla="*/ 2159000 h 2895600"/>
                <a:gd name="connsiteX11" fmla="*/ 349250 w 6559550"/>
                <a:gd name="connsiteY11" fmla="*/ 2038350 h 2895600"/>
                <a:gd name="connsiteX12" fmla="*/ 361950 w 6559550"/>
                <a:gd name="connsiteY12" fmla="*/ 1987550 h 2895600"/>
                <a:gd name="connsiteX13" fmla="*/ 374650 w 6559550"/>
                <a:gd name="connsiteY13" fmla="*/ 1949450 h 2895600"/>
                <a:gd name="connsiteX14" fmla="*/ 387350 w 6559550"/>
                <a:gd name="connsiteY14" fmla="*/ 1885950 h 2895600"/>
                <a:gd name="connsiteX15" fmla="*/ 406400 w 6559550"/>
                <a:gd name="connsiteY15" fmla="*/ 1866900 h 2895600"/>
                <a:gd name="connsiteX16" fmla="*/ 419100 w 6559550"/>
                <a:gd name="connsiteY16" fmla="*/ 1841500 h 2895600"/>
                <a:gd name="connsiteX17" fmla="*/ 438150 w 6559550"/>
                <a:gd name="connsiteY17" fmla="*/ 1822450 h 2895600"/>
                <a:gd name="connsiteX18" fmla="*/ 482600 w 6559550"/>
                <a:gd name="connsiteY18" fmla="*/ 1752600 h 2895600"/>
                <a:gd name="connsiteX19" fmla="*/ 501650 w 6559550"/>
                <a:gd name="connsiteY19" fmla="*/ 1727200 h 2895600"/>
                <a:gd name="connsiteX20" fmla="*/ 546100 w 6559550"/>
                <a:gd name="connsiteY20" fmla="*/ 1644650 h 2895600"/>
                <a:gd name="connsiteX21" fmla="*/ 552450 w 6559550"/>
                <a:gd name="connsiteY21" fmla="*/ 1619250 h 2895600"/>
                <a:gd name="connsiteX22" fmla="*/ 577850 w 6559550"/>
                <a:gd name="connsiteY22" fmla="*/ 1600200 h 2895600"/>
                <a:gd name="connsiteX23" fmla="*/ 590550 w 6559550"/>
                <a:gd name="connsiteY23" fmla="*/ 1581150 h 2895600"/>
                <a:gd name="connsiteX24" fmla="*/ 596900 w 6559550"/>
                <a:gd name="connsiteY24" fmla="*/ 1555750 h 2895600"/>
                <a:gd name="connsiteX25" fmla="*/ 622300 w 6559550"/>
                <a:gd name="connsiteY25" fmla="*/ 1530350 h 2895600"/>
                <a:gd name="connsiteX26" fmla="*/ 635000 w 6559550"/>
                <a:gd name="connsiteY26" fmla="*/ 1511300 h 2895600"/>
                <a:gd name="connsiteX27" fmla="*/ 647700 w 6559550"/>
                <a:gd name="connsiteY27" fmla="*/ 1485900 h 2895600"/>
                <a:gd name="connsiteX28" fmla="*/ 666750 w 6559550"/>
                <a:gd name="connsiteY28" fmla="*/ 1428750 h 2895600"/>
                <a:gd name="connsiteX29" fmla="*/ 762000 w 6559550"/>
                <a:gd name="connsiteY29" fmla="*/ 1327150 h 2895600"/>
                <a:gd name="connsiteX30" fmla="*/ 781050 w 6559550"/>
                <a:gd name="connsiteY30" fmla="*/ 1263650 h 2895600"/>
                <a:gd name="connsiteX31" fmla="*/ 812800 w 6559550"/>
                <a:gd name="connsiteY31" fmla="*/ 1238250 h 2895600"/>
                <a:gd name="connsiteX32" fmla="*/ 869950 w 6559550"/>
                <a:gd name="connsiteY32" fmla="*/ 1181100 h 2895600"/>
                <a:gd name="connsiteX33" fmla="*/ 889000 w 6559550"/>
                <a:gd name="connsiteY33" fmla="*/ 1155700 h 2895600"/>
                <a:gd name="connsiteX34" fmla="*/ 901700 w 6559550"/>
                <a:gd name="connsiteY34" fmla="*/ 1123950 h 2895600"/>
                <a:gd name="connsiteX35" fmla="*/ 927100 w 6559550"/>
                <a:gd name="connsiteY35" fmla="*/ 1111250 h 2895600"/>
                <a:gd name="connsiteX36" fmla="*/ 958850 w 6559550"/>
                <a:gd name="connsiteY36" fmla="*/ 1085850 h 2895600"/>
                <a:gd name="connsiteX37" fmla="*/ 977900 w 6559550"/>
                <a:gd name="connsiteY37" fmla="*/ 1022350 h 2895600"/>
                <a:gd name="connsiteX38" fmla="*/ 1003300 w 6559550"/>
                <a:gd name="connsiteY38" fmla="*/ 1003300 h 2895600"/>
                <a:gd name="connsiteX39" fmla="*/ 1035050 w 6559550"/>
                <a:gd name="connsiteY39" fmla="*/ 933450 h 2895600"/>
                <a:gd name="connsiteX40" fmla="*/ 1073150 w 6559550"/>
                <a:gd name="connsiteY40" fmla="*/ 895350 h 2895600"/>
                <a:gd name="connsiteX41" fmla="*/ 1111250 w 6559550"/>
                <a:gd name="connsiteY41" fmla="*/ 819150 h 2895600"/>
                <a:gd name="connsiteX42" fmla="*/ 1136650 w 6559550"/>
                <a:gd name="connsiteY42" fmla="*/ 755650 h 2895600"/>
                <a:gd name="connsiteX43" fmla="*/ 1187450 w 6559550"/>
                <a:gd name="connsiteY43" fmla="*/ 673100 h 2895600"/>
                <a:gd name="connsiteX44" fmla="*/ 1193800 w 6559550"/>
                <a:gd name="connsiteY44" fmla="*/ 654050 h 2895600"/>
                <a:gd name="connsiteX45" fmla="*/ 1206500 w 6559550"/>
                <a:gd name="connsiteY45" fmla="*/ 603250 h 2895600"/>
                <a:gd name="connsiteX46" fmla="*/ 1238250 w 6559550"/>
                <a:gd name="connsiteY46" fmla="*/ 577850 h 2895600"/>
                <a:gd name="connsiteX47" fmla="*/ 1257300 w 6559550"/>
                <a:gd name="connsiteY47" fmla="*/ 514350 h 2895600"/>
                <a:gd name="connsiteX48" fmla="*/ 1270000 w 6559550"/>
                <a:gd name="connsiteY48" fmla="*/ 495300 h 2895600"/>
                <a:gd name="connsiteX49" fmla="*/ 1282700 w 6559550"/>
                <a:gd name="connsiteY49" fmla="*/ 463550 h 2895600"/>
                <a:gd name="connsiteX50" fmla="*/ 1314450 w 6559550"/>
                <a:gd name="connsiteY50" fmla="*/ 419100 h 2895600"/>
                <a:gd name="connsiteX51" fmla="*/ 1352550 w 6559550"/>
                <a:gd name="connsiteY51" fmla="*/ 355600 h 2895600"/>
                <a:gd name="connsiteX52" fmla="*/ 1371600 w 6559550"/>
                <a:gd name="connsiteY52" fmla="*/ 336550 h 2895600"/>
                <a:gd name="connsiteX53" fmla="*/ 1403350 w 6559550"/>
                <a:gd name="connsiteY53" fmla="*/ 304800 h 2895600"/>
                <a:gd name="connsiteX54" fmla="*/ 1416050 w 6559550"/>
                <a:gd name="connsiteY54" fmla="*/ 279400 h 2895600"/>
                <a:gd name="connsiteX55" fmla="*/ 1428750 w 6559550"/>
                <a:gd name="connsiteY55" fmla="*/ 247650 h 2895600"/>
                <a:gd name="connsiteX56" fmla="*/ 1485900 w 6559550"/>
                <a:gd name="connsiteY56" fmla="*/ 190500 h 2895600"/>
                <a:gd name="connsiteX57" fmla="*/ 1511300 w 6559550"/>
                <a:gd name="connsiteY57" fmla="*/ 139700 h 2895600"/>
                <a:gd name="connsiteX58" fmla="*/ 1644650 w 6559550"/>
                <a:gd name="connsiteY58" fmla="*/ 44450 h 2895600"/>
                <a:gd name="connsiteX59" fmla="*/ 1670050 w 6559550"/>
                <a:gd name="connsiteY59" fmla="*/ 31750 h 2895600"/>
                <a:gd name="connsiteX60" fmla="*/ 1701800 w 6559550"/>
                <a:gd name="connsiteY60" fmla="*/ 6350 h 2895600"/>
                <a:gd name="connsiteX61" fmla="*/ 1758950 w 6559550"/>
                <a:gd name="connsiteY61" fmla="*/ 0 h 2895600"/>
                <a:gd name="connsiteX62" fmla="*/ 1962150 w 6559550"/>
                <a:gd name="connsiteY62" fmla="*/ 19050 h 2895600"/>
                <a:gd name="connsiteX63" fmla="*/ 2006600 w 6559550"/>
                <a:gd name="connsiteY63" fmla="*/ 25400 h 2895600"/>
                <a:gd name="connsiteX64" fmla="*/ 2057400 w 6559550"/>
                <a:gd name="connsiteY64" fmla="*/ 50800 h 2895600"/>
                <a:gd name="connsiteX65" fmla="*/ 2101850 w 6559550"/>
                <a:gd name="connsiteY65" fmla="*/ 82550 h 2895600"/>
                <a:gd name="connsiteX66" fmla="*/ 2139950 w 6559550"/>
                <a:gd name="connsiteY66" fmla="*/ 95250 h 2895600"/>
                <a:gd name="connsiteX67" fmla="*/ 2178050 w 6559550"/>
                <a:gd name="connsiteY67" fmla="*/ 133350 h 2895600"/>
                <a:gd name="connsiteX68" fmla="*/ 2241550 w 6559550"/>
                <a:gd name="connsiteY68" fmla="*/ 171450 h 2895600"/>
                <a:gd name="connsiteX69" fmla="*/ 2260600 w 6559550"/>
                <a:gd name="connsiteY69" fmla="*/ 190500 h 2895600"/>
                <a:gd name="connsiteX70" fmla="*/ 2317750 w 6559550"/>
                <a:gd name="connsiteY70" fmla="*/ 228600 h 2895600"/>
                <a:gd name="connsiteX71" fmla="*/ 2362200 w 6559550"/>
                <a:gd name="connsiteY71" fmla="*/ 266700 h 2895600"/>
                <a:gd name="connsiteX72" fmla="*/ 2406650 w 6559550"/>
                <a:gd name="connsiteY72" fmla="*/ 323850 h 2895600"/>
                <a:gd name="connsiteX73" fmla="*/ 2419350 w 6559550"/>
                <a:gd name="connsiteY73" fmla="*/ 349250 h 2895600"/>
                <a:gd name="connsiteX74" fmla="*/ 2438400 w 6559550"/>
                <a:gd name="connsiteY74" fmla="*/ 361950 h 2895600"/>
                <a:gd name="connsiteX75" fmla="*/ 2463800 w 6559550"/>
                <a:gd name="connsiteY75" fmla="*/ 393700 h 2895600"/>
                <a:gd name="connsiteX76" fmla="*/ 2495550 w 6559550"/>
                <a:gd name="connsiteY76" fmla="*/ 438150 h 2895600"/>
                <a:gd name="connsiteX77" fmla="*/ 2501900 w 6559550"/>
                <a:gd name="connsiteY77" fmla="*/ 457200 h 2895600"/>
                <a:gd name="connsiteX78" fmla="*/ 2514600 w 6559550"/>
                <a:gd name="connsiteY78" fmla="*/ 482600 h 2895600"/>
                <a:gd name="connsiteX79" fmla="*/ 2540000 w 6559550"/>
                <a:gd name="connsiteY79" fmla="*/ 501650 h 2895600"/>
                <a:gd name="connsiteX80" fmla="*/ 2571750 w 6559550"/>
                <a:gd name="connsiteY80" fmla="*/ 546100 h 2895600"/>
                <a:gd name="connsiteX81" fmla="*/ 2578100 w 6559550"/>
                <a:gd name="connsiteY81" fmla="*/ 565150 h 2895600"/>
                <a:gd name="connsiteX82" fmla="*/ 2603500 w 6559550"/>
                <a:gd name="connsiteY82" fmla="*/ 590550 h 2895600"/>
                <a:gd name="connsiteX83" fmla="*/ 2616200 w 6559550"/>
                <a:gd name="connsiteY83" fmla="*/ 609600 h 2895600"/>
                <a:gd name="connsiteX84" fmla="*/ 2647950 w 6559550"/>
                <a:gd name="connsiteY84" fmla="*/ 660400 h 2895600"/>
                <a:gd name="connsiteX85" fmla="*/ 2660650 w 6559550"/>
                <a:gd name="connsiteY85" fmla="*/ 692150 h 2895600"/>
                <a:gd name="connsiteX86" fmla="*/ 2705100 w 6559550"/>
                <a:gd name="connsiteY86" fmla="*/ 723900 h 2895600"/>
                <a:gd name="connsiteX87" fmla="*/ 2749550 w 6559550"/>
                <a:gd name="connsiteY87" fmla="*/ 762000 h 2895600"/>
                <a:gd name="connsiteX88" fmla="*/ 2794000 w 6559550"/>
                <a:gd name="connsiteY88" fmla="*/ 806450 h 2895600"/>
                <a:gd name="connsiteX89" fmla="*/ 2819400 w 6559550"/>
                <a:gd name="connsiteY89" fmla="*/ 831850 h 2895600"/>
                <a:gd name="connsiteX90" fmla="*/ 2844800 w 6559550"/>
                <a:gd name="connsiteY90" fmla="*/ 850900 h 2895600"/>
                <a:gd name="connsiteX91" fmla="*/ 2882900 w 6559550"/>
                <a:gd name="connsiteY91" fmla="*/ 882650 h 2895600"/>
                <a:gd name="connsiteX92" fmla="*/ 2933700 w 6559550"/>
                <a:gd name="connsiteY92" fmla="*/ 939800 h 2895600"/>
                <a:gd name="connsiteX93" fmla="*/ 2946400 w 6559550"/>
                <a:gd name="connsiteY93" fmla="*/ 965200 h 2895600"/>
                <a:gd name="connsiteX94" fmla="*/ 3003550 w 6559550"/>
                <a:gd name="connsiteY94" fmla="*/ 1028700 h 2895600"/>
                <a:gd name="connsiteX95" fmla="*/ 3028950 w 6559550"/>
                <a:gd name="connsiteY95" fmla="*/ 1047750 h 2895600"/>
                <a:gd name="connsiteX96" fmla="*/ 3060700 w 6559550"/>
                <a:gd name="connsiteY96" fmla="*/ 1092200 h 2895600"/>
                <a:gd name="connsiteX97" fmla="*/ 3086100 w 6559550"/>
                <a:gd name="connsiteY97" fmla="*/ 1117600 h 2895600"/>
                <a:gd name="connsiteX98" fmla="*/ 3117850 w 6559550"/>
                <a:gd name="connsiteY98" fmla="*/ 1162050 h 2895600"/>
                <a:gd name="connsiteX99" fmla="*/ 3124200 w 6559550"/>
                <a:gd name="connsiteY99" fmla="*/ 1181100 h 2895600"/>
                <a:gd name="connsiteX100" fmla="*/ 3149600 w 6559550"/>
                <a:gd name="connsiteY100" fmla="*/ 1193800 h 2895600"/>
                <a:gd name="connsiteX101" fmla="*/ 3168650 w 6559550"/>
                <a:gd name="connsiteY101" fmla="*/ 1212850 h 2895600"/>
                <a:gd name="connsiteX102" fmla="*/ 3194050 w 6559550"/>
                <a:gd name="connsiteY102" fmla="*/ 1225550 h 2895600"/>
                <a:gd name="connsiteX103" fmla="*/ 3213100 w 6559550"/>
                <a:gd name="connsiteY103" fmla="*/ 1238250 h 2895600"/>
                <a:gd name="connsiteX104" fmla="*/ 3225800 w 6559550"/>
                <a:gd name="connsiteY104" fmla="*/ 1263650 h 2895600"/>
                <a:gd name="connsiteX105" fmla="*/ 3251200 w 6559550"/>
                <a:gd name="connsiteY105" fmla="*/ 1282700 h 2895600"/>
                <a:gd name="connsiteX106" fmla="*/ 3295650 w 6559550"/>
                <a:gd name="connsiteY106" fmla="*/ 1314450 h 2895600"/>
                <a:gd name="connsiteX107" fmla="*/ 3314700 w 6559550"/>
                <a:gd name="connsiteY107" fmla="*/ 1339850 h 2895600"/>
                <a:gd name="connsiteX108" fmla="*/ 3333750 w 6559550"/>
                <a:gd name="connsiteY108" fmla="*/ 1352550 h 2895600"/>
                <a:gd name="connsiteX109" fmla="*/ 3378200 w 6559550"/>
                <a:gd name="connsiteY109" fmla="*/ 1390650 h 2895600"/>
                <a:gd name="connsiteX110" fmla="*/ 3403600 w 6559550"/>
                <a:gd name="connsiteY110" fmla="*/ 1428750 h 2895600"/>
                <a:gd name="connsiteX111" fmla="*/ 3422650 w 6559550"/>
                <a:gd name="connsiteY111" fmla="*/ 1441450 h 2895600"/>
                <a:gd name="connsiteX112" fmla="*/ 3448050 w 6559550"/>
                <a:gd name="connsiteY112" fmla="*/ 1460500 h 2895600"/>
                <a:gd name="connsiteX113" fmla="*/ 3492500 w 6559550"/>
                <a:gd name="connsiteY113" fmla="*/ 1492250 h 2895600"/>
                <a:gd name="connsiteX114" fmla="*/ 3549650 w 6559550"/>
                <a:gd name="connsiteY114" fmla="*/ 1536700 h 2895600"/>
                <a:gd name="connsiteX115" fmla="*/ 3581400 w 6559550"/>
                <a:gd name="connsiteY115" fmla="*/ 1562100 h 2895600"/>
                <a:gd name="connsiteX116" fmla="*/ 3606800 w 6559550"/>
                <a:gd name="connsiteY116" fmla="*/ 1574800 h 2895600"/>
                <a:gd name="connsiteX117" fmla="*/ 3670300 w 6559550"/>
                <a:gd name="connsiteY117" fmla="*/ 1638300 h 2895600"/>
                <a:gd name="connsiteX118" fmla="*/ 3695700 w 6559550"/>
                <a:gd name="connsiteY118" fmla="*/ 1663700 h 2895600"/>
                <a:gd name="connsiteX119" fmla="*/ 3714750 w 6559550"/>
                <a:gd name="connsiteY119" fmla="*/ 1670050 h 2895600"/>
                <a:gd name="connsiteX120" fmla="*/ 3759200 w 6559550"/>
                <a:gd name="connsiteY120" fmla="*/ 1714500 h 2895600"/>
                <a:gd name="connsiteX121" fmla="*/ 3784600 w 6559550"/>
                <a:gd name="connsiteY121" fmla="*/ 1727200 h 2895600"/>
                <a:gd name="connsiteX122" fmla="*/ 3829050 w 6559550"/>
                <a:gd name="connsiteY122" fmla="*/ 1758950 h 2895600"/>
                <a:gd name="connsiteX123" fmla="*/ 3886200 w 6559550"/>
                <a:gd name="connsiteY123" fmla="*/ 1809750 h 2895600"/>
                <a:gd name="connsiteX124" fmla="*/ 3911600 w 6559550"/>
                <a:gd name="connsiteY124" fmla="*/ 1828800 h 2895600"/>
                <a:gd name="connsiteX125" fmla="*/ 3943350 w 6559550"/>
                <a:gd name="connsiteY125" fmla="*/ 1841500 h 2895600"/>
                <a:gd name="connsiteX126" fmla="*/ 4032250 w 6559550"/>
                <a:gd name="connsiteY126" fmla="*/ 1905000 h 2895600"/>
                <a:gd name="connsiteX127" fmla="*/ 4070350 w 6559550"/>
                <a:gd name="connsiteY127" fmla="*/ 1917700 h 2895600"/>
                <a:gd name="connsiteX128" fmla="*/ 4114800 w 6559550"/>
                <a:gd name="connsiteY128" fmla="*/ 1949450 h 2895600"/>
                <a:gd name="connsiteX129" fmla="*/ 4140200 w 6559550"/>
                <a:gd name="connsiteY129" fmla="*/ 1962150 h 2895600"/>
                <a:gd name="connsiteX130" fmla="*/ 4165600 w 6559550"/>
                <a:gd name="connsiteY130" fmla="*/ 1987550 h 2895600"/>
                <a:gd name="connsiteX131" fmla="*/ 4222750 w 6559550"/>
                <a:gd name="connsiteY131" fmla="*/ 2019300 h 2895600"/>
                <a:gd name="connsiteX132" fmla="*/ 4254500 w 6559550"/>
                <a:gd name="connsiteY132" fmla="*/ 2044700 h 2895600"/>
                <a:gd name="connsiteX133" fmla="*/ 4324350 w 6559550"/>
                <a:gd name="connsiteY133" fmla="*/ 2076450 h 2895600"/>
                <a:gd name="connsiteX134" fmla="*/ 4349750 w 6559550"/>
                <a:gd name="connsiteY134" fmla="*/ 2101850 h 2895600"/>
                <a:gd name="connsiteX135" fmla="*/ 4406900 w 6559550"/>
                <a:gd name="connsiteY135" fmla="*/ 2127250 h 2895600"/>
                <a:gd name="connsiteX136" fmla="*/ 4425950 w 6559550"/>
                <a:gd name="connsiteY136" fmla="*/ 2139950 h 2895600"/>
                <a:gd name="connsiteX137" fmla="*/ 4470400 w 6559550"/>
                <a:gd name="connsiteY137" fmla="*/ 2171700 h 2895600"/>
                <a:gd name="connsiteX138" fmla="*/ 4514850 w 6559550"/>
                <a:gd name="connsiteY138" fmla="*/ 2190750 h 2895600"/>
                <a:gd name="connsiteX139" fmla="*/ 4540250 w 6559550"/>
                <a:gd name="connsiteY139" fmla="*/ 2203450 h 2895600"/>
                <a:gd name="connsiteX140" fmla="*/ 4584700 w 6559550"/>
                <a:gd name="connsiteY140" fmla="*/ 2247900 h 2895600"/>
                <a:gd name="connsiteX141" fmla="*/ 4610100 w 6559550"/>
                <a:gd name="connsiteY141" fmla="*/ 2273300 h 2895600"/>
                <a:gd name="connsiteX142" fmla="*/ 4641850 w 6559550"/>
                <a:gd name="connsiteY142" fmla="*/ 2292350 h 2895600"/>
                <a:gd name="connsiteX143" fmla="*/ 4679950 w 6559550"/>
                <a:gd name="connsiteY143" fmla="*/ 2317750 h 2895600"/>
                <a:gd name="connsiteX144" fmla="*/ 4699000 w 6559550"/>
                <a:gd name="connsiteY144" fmla="*/ 2336800 h 2895600"/>
                <a:gd name="connsiteX145" fmla="*/ 4743450 w 6559550"/>
                <a:gd name="connsiteY145" fmla="*/ 2362200 h 2895600"/>
                <a:gd name="connsiteX146" fmla="*/ 4813300 w 6559550"/>
                <a:gd name="connsiteY146" fmla="*/ 2393950 h 2895600"/>
                <a:gd name="connsiteX147" fmla="*/ 4832350 w 6559550"/>
                <a:gd name="connsiteY147" fmla="*/ 2406650 h 2895600"/>
                <a:gd name="connsiteX148" fmla="*/ 4883150 w 6559550"/>
                <a:gd name="connsiteY148" fmla="*/ 2432050 h 2895600"/>
                <a:gd name="connsiteX149" fmla="*/ 4927600 w 6559550"/>
                <a:gd name="connsiteY149" fmla="*/ 2463800 h 2895600"/>
                <a:gd name="connsiteX150" fmla="*/ 4965700 w 6559550"/>
                <a:gd name="connsiteY150" fmla="*/ 2501900 h 2895600"/>
                <a:gd name="connsiteX151" fmla="*/ 4991100 w 6559550"/>
                <a:gd name="connsiteY151" fmla="*/ 2514600 h 2895600"/>
                <a:gd name="connsiteX152" fmla="*/ 5048250 w 6559550"/>
                <a:gd name="connsiteY152" fmla="*/ 2546350 h 2895600"/>
                <a:gd name="connsiteX153" fmla="*/ 5073650 w 6559550"/>
                <a:gd name="connsiteY153" fmla="*/ 2571750 h 2895600"/>
                <a:gd name="connsiteX154" fmla="*/ 5105400 w 6559550"/>
                <a:gd name="connsiteY154" fmla="*/ 2590800 h 2895600"/>
                <a:gd name="connsiteX155" fmla="*/ 5124450 w 6559550"/>
                <a:gd name="connsiteY155" fmla="*/ 2616200 h 2895600"/>
                <a:gd name="connsiteX156" fmla="*/ 5181600 w 6559550"/>
                <a:gd name="connsiteY156" fmla="*/ 2660650 h 2895600"/>
                <a:gd name="connsiteX157" fmla="*/ 5207000 w 6559550"/>
                <a:gd name="connsiteY157" fmla="*/ 2679700 h 2895600"/>
                <a:gd name="connsiteX158" fmla="*/ 5226050 w 6559550"/>
                <a:gd name="connsiteY158" fmla="*/ 2692400 h 2895600"/>
                <a:gd name="connsiteX159" fmla="*/ 5251450 w 6559550"/>
                <a:gd name="connsiteY159" fmla="*/ 2711450 h 2895600"/>
                <a:gd name="connsiteX160" fmla="*/ 5270500 w 6559550"/>
                <a:gd name="connsiteY160" fmla="*/ 2730500 h 2895600"/>
                <a:gd name="connsiteX161" fmla="*/ 5327650 w 6559550"/>
                <a:gd name="connsiteY161" fmla="*/ 2755900 h 2895600"/>
                <a:gd name="connsiteX162" fmla="*/ 5448300 w 6559550"/>
                <a:gd name="connsiteY162" fmla="*/ 2794000 h 2895600"/>
                <a:gd name="connsiteX163" fmla="*/ 5588000 w 6559550"/>
                <a:gd name="connsiteY163" fmla="*/ 2813050 h 2895600"/>
                <a:gd name="connsiteX164" fmla="*/ 5715000 w 6559550"/>
                <a:gd name="connsiteY164" fmla="*/ 2838450 h 2895600"/>
                <a:gd name="connsiteX165" fmla="*/ 5880100 w 6559550"/>
                <a:gd name="connsiteY165" fmla="*/ 2863850 h 2895600"/>
                <a:gd name="connsiteX166" fmla="*/ 5937250 w 6559550"/>
                <a:gd name="connsiteY166" fmla="*/ 2876550 h 2895600"/>
                <a:gd name="connsiteX167" fmla="*/ 5994400 w 6559550"/>
                <a:gd name="connsiteY167" fmla="*/ 2895600 h 2895600"/>
                <a:gd name="connsiteX168" fmla="*/ 6559550 w 6559550"/>
                <a:gd name="connsiteY168"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6559550" h="2895600">
                  <a:moveTo>
                    <a:pt x="0" y="2425700"/>
                  </a:moveTo>
                  <a:cubicBezTo>
                    <a:pt x="19050" y="2423583"/>
                    <a:pt x="38408" y="2423366"/>
                    <a:pt x="57150" y="2419350"/>
                  </a:cubicBezTo>
                  <a:cubicBezTo>
                    <a:pt x="68296" y="2416962"/>
                    <a:pt x="78188" y="2410545"/>
                    <a:pt x="88900" y="2406650"/>
                  </a:cubicBezTo>
                  <a:cubicBezTo>
                    <a:pt x="101481" y="2402075"/>
                    <a:pt x="114300" y="2398183"/>
                    <a:pt x="127000" y="2393950"/>
                  </a:cubicBezTo>
                  <a:cubicBezTo>
                    <a:pt x="131233" y="2387600"/>
                    <a:pt x="135914" y="2381526"/>
                    <a:pt x="139700" y="2374900"/>
                  </a:cubicBezTo>
                  <a:cubicBezTo>
                    <a:pt x="144396" y="2366681"/>
                    <a:pt x="146898" y="2357203"/>
                    <a:pt x="152400" y="2349500"/>
                  </a:cubicBezTo>
                  <a:cubicBezTo>
                    <a:pt x="169680" y="2325307"/>
                    <a:pt x="175171" y="2333079"/>
                    <a:pt x="196850" y="2311400"/>
                  </a:cubicBezTo>
                  <a:cubicBezTo>
                    <a:pt x="207226" y="2301024"/>
                    <a:pt x="219586" y="2279570"/>
                    <a:pt x="228600" y="2266950"/>
                  </a:cubicBezTo>
                  <a:cubicBezTo>
                    <a:pt x="234751" y="2258338"/>
                    <a:pt x="240166" y="2249034"/>
                    <a:pt x="247650" y="2241550"/>
                  </a:cubicBezTo>
                  <a:cubicBezTo>
                    <a:pt x="255134" y="2234066"/>
                    <a:pt x="264583" y="2228850"/>
                    <a:pt x="273050" y="2222500"/>
                  </a:cubicBezTo>
                  <a:cubicBezTo>
                    <a:pt x="281517" y="2201333"/>
                    <a:pt x="288255" y="2179390"/>
                    <a:pt x="298450" y="2159000"/>
                  </a:cubicBezTo>
                  <a:cubicBezTo>
                    <a:pt x="317803" y="2120294"/>
                    <a:pt x="338846" y="2079966"/>
                    <a:pt x="349250" y="2038350"/>
                  </a:cubicBezTo>
                  <a:cubicBezTo>
                    <a:pt x="353483" y="2021417"/>
                    <a:pt x="357155" y="2004333"/>
                    <a:pt x="361950" y="1987550"/>
                  </a:cubicBezTo>
                  <a:cubicBezTo>
                    <a:pt x="365628" y="1974678"/>
                    <a:pt x="371403" y="1962437"/>
                    <a:pt x="374650" y="1949450"/>
                  </a:cubicBezTo>
                  <a:cubicBezTo>
                    <a:pt x="379885" y="1928509"/>
                    <a:pt x="379601" y="1906097"/>
                    <a:pt x="387350" y="1885950"/>
                  </a:cubicBezTo>
                  <a:cubicBezTo>
                    <a:pt x="390574" y="1877568"/>
                    <a:pt x="401180" y="1874208"/>
                    <a:pt x="406400" y="1866900"/>
                  </a:cubicBezTo>
                  <a:cubicBezTo>
                    <a:pt x="411902" y="1859197"/>
                    <a:pt x="413598" y="1849203"/>
                    <a:pt x="419100" y="1841500"/>
                  </a:cubicBezTo>
                  <a:cubicBezTo>
                    <a:pt x="424320" y="1834192"/>
                    <a:pt x="432637" y="1829539"/>
                    <a:pt x="438150" y="1822450"/>
                  </a:cubicBezTo>
                  <a:cubicBezTo>
                    <a:pt x="464027" y="1789179"/>
                    <a:pt x="460847" y="1785230"/>
                    <a:pt x="482600" y="1752600"/>
                  </a:cubicBezTo>
                  <a:cubicBezTo>
                    <a:pt x="488471" y="1743794"/>
                    <a:pt x="496917" y="1736666"/>
                    <a:pt x="501650" y="1727200"/>
                  </a:cubicBezTo>
                  <a:cubicBezTo>
                    <a:pt x="546622" y="1637255"/>
                    <a:pt x="493542" y="1710347"/>
                    <a:pt x="546100" y="1644650"/>
                  </a:cubicBezTo>
                  <a:cubicBezTo>
                    <a:pt x="548217" y="1636183"/>
                    <a:pt x="547377" y="1626352"/>
                    <a:pt x="552450" y="1619250"/>
                  </a:cubicBezTo>
                  <a:cubicBezTo>
                    <a:pt x="558601" y="1610638"/>
                    <a:pt x="570366" y="1607684"/>
                    <a:pt x="577850" y="1600200"/>
                  </a:cubicBezTo>
                  <a:cubicBezTo>
                    <a:pt x="583246" y="1594804"/>
                    <a:pt x="586317" y="1587500"/>
                    <a:pt x="590550" y="1581150"/>
                  </a:cubicBezTo>
                  <a:cubicBezTo>
                    <a:pt x="592667" y="1572683"/>
                    <a:pt x="592275" y="1563151"/>
                    <a:pt x="596900" y="1555750"/>
                  </a:cubicBezTo>
                  <a:cubicBezTo>
                    <a:pt x="603246" y="1545596"/>
                    <a:pt x="614508" y="1539441"/>
                    <a:pt x="622300" y="1530350"/>
                  </a:cubicBezTo>
                  <a:cubicBezTo>
                    <a:pt x="627267" y="1524556"/>
                    <a:pt x="631214" y="1517926"/>
                    <a:pt x="635000" y="1511300"/>
                  </a:cubicBezTo>
                  <a:cubicBezTo>
                    <a:pt x="639696" y="1503081"/>
                    <a:pt x="644302" y="1494735"/>
                    <a:pt x="647700" y="1485900"/>
                  </a:cubicBezTo>
                  <a:cubicBezTo>
                    <a:pt x="654908" y="1467158"/>
                    <a:pt x="653895" y="1444176"/>
                    <a:pt x="666750" y="1428750"/>
                  </a:cubicBezTo>
                  <a:cubicBezTo>
                    <a:pt x="738927" y="1342138"/>
                    <a:pt x="704432" y="1373205"/>
                    <a:pt x="762000" y="1327150"/>
                  </a:cubicBezTo>
                  <a:cubicBezTo>
                    <a:pt x="765438" y="1313399"/>
                    <a:pt x="775038" y="1272239"/>
                    <a:pt x="781050" y="1263650"/>
                  </a:cubicBezTo>
                  <a:cubicBezTo>
                    <a:pt x="788822" y="1252547"/>
                    <a:pt x="802868" y="1247472"/>
                    <a:pt x="812800" y="1238250"/>
                  </a:cubicBezTo>
                  <a:cubicBezTo>
                    <a:pt x="832542" y="1219918"/>
                    <a:pt x="853786" y="1202653"/>
                    <a:pt x="869950" y="1181100"/>
                  </a:cubicBezTo>
                  <a:cubicBezTo>
                    <a:pt x="876300" y="1172633"/>
                    <a:pt x="883860" y="1164951"/>
                    <a:pt x="889000" y="1155700"/>
                  </a:cubicBezTo>
                  <a:cubicBezTo>
                    <a:pt x="894536" y="1145736"/>
                    <a:pt x="894282" y="1132604"/>
                    <a:pt x="901700" y="1123950"/>
                  </a:cubicBezTo>
                  <a:cubicBezTo>
                    <a:pt x="907860" y="1116763"/>
                    <a:pt x="919224" y="1116501"/>
                    <a:pt x="927100" y="1111250"/>
                  </a:cubicBezTo>
                  <a:cubicBezTo>
                    <a:pt x="938377" y="1103732"/>
                    <a:pt x="948267" y="1094317"/>
                    <a:pt x="958850" y="1085850"/>
                  </a:cubicBezTo>
                  <a:cubicBezTo>
                    <a:pt x="962400" y="1071651"/>
                    <a:pt x="971716" y="1031626"/>
                    <a:pt x="977900" y="1022350"/>
                  </a:cubicBezTo>
                  <a:cubicBezTo>
                    <a:pt x="983771" y="1013544"/>
                    <a:pt x="994833" y="1009650"/>
                    <a:pt x="1003300" y="1003300"/>
                  </a:cubicBezTo>
                  <a:cubicBezTo>
                    <a:pt x="1012870" y="974591"/>
                    <a:pt x="1015597" y="957226"/>
                    <a:pt x="1035050" y="933450"/>
                  </a:cubicBezTo>
                  <a:cubicBezTo>
                    <a:pt x="1046423" y="919549"/>
                    <a:pt x="1060450" y="908050"/>
                    <a:pt x="1073150" y="895350"/>
                  </a:cubicBezTo>
                  <a:cubicBezTo>
                    <a:pt x="1095631" y="805425"/>
                    <a:pt x="1068790" y="875763"/>
                    <a:pt x="1111250" y="819150"/>
                  </a:cubicBezTo>
                  <a:cubicBezTo>
                    <a:pt x="1129985" y="794170"/>
                    <a:pt x="1120888" y="785203"/>
                    <a:pt x="1136650" y="755650"/>
                  </a:cubicBezTo>
                  <a:cubicBezTo>
                    <a:pt x="1175119" y="683521"/>
                    <a:pt x="1166529" y="721915"/>
                    <a:pt x="1187450" y="673100"/>
                  </a:cubicBezTo>
                  <a:cubicBezTo>
                    <a:pt x="1190087" y="666948"/>
                    <a:pt x="1192039" y="660508"/>
                    <a:pt x="1193800" y="654050"/>
                  </a:cubicBezTo>
                  <a:cubicBezTo>
                    <a:pt x="1198393" y="637211"/>
                    <a:pt x="1197705" y="618327"/>
                    <a:pt x="1206500" y="603250"/>
                  </a:cubicBezTo>
                  <a:cubicBezTo>
                    <a:pt x="1213329" y="591543"/>
                    <a:pt x="1227667" y="586317"/>
                    <a:pt x="1238250" y="577850"/>
                  </a:cubicBezTo>
                  <a:cubicBezTo>
                    <a:pt x="1274146" y="506058"/>
                    <a:pt x="1225675" y="609224"/>
                    <a:pt x="1257300" y="514350"/>
                  </a:cubicBezTo>
                  <a:cubicBezTo>
                    <a:pt x="1259713" y="507110"/>
                    <a:pt x="1266587" y="502126"/>
                    <a:pt x="1270000" y="495300"/>
                  </a:cubicBezTo>
                  <a:cubicBezTo>
                    <a:pt x="1275098" y="485105"/>
                    <a:pt x="1277164" y="473514"/>
                    <a:pt x="1282700" y="463550"/>
                  </a:cubicBezTo>
                  <a:cubicBezTo>
                    <a:pt x="1297082" y="437663"/>
                    <a:pt x="1302548" y="442904"/>
                    <a:pt x="1314450" y="419100"/>
                  </a:cubicBezTo>
                  <a:cubicBezTo>
                    <a:pt x="1339109" y="369781"/>
                    <a:pt x="1311794" y="402178"/>
                    <a:pt x="1352550" y="355600"/>
                  </a:cubicBezTo>
                  <a:cubicBezTo>
                    <a:pt x="1358464" y="348842"/>
                    <a:pt x="1366380" y="343858"/>
                    <a:pt x="1371600" y="336550"/>
                  </a:cubicBezTo>
                  <a:cubicBezTo>
                    <a:pt x="1396121" y="302221"/>
                    <a:pt x="1369078" y="316224"/>
                    <a:pt x="1403350" y="304800"/>
                  </a:cubicBezTo>
                  <a:cubicBezTo>
                    <a:pt x="1407583" y="296333"/>
                    <a:pt x="1412205" y="288050"/>
                    <a:pt x="1416050" y="279400"/>
                  </a:cubicBezTo>
                  <a:cubicBezTo>
                    <a:pt x="1420679" y="268984"/>
                    <a:pt x="1421708" y="256613"/>
                    <a:pt x="1428750" y="247650"/>
                  </a:cubicBezTo>
                  <a:cubicBezTo>
                    <a:pt x="1445395" y="226466"/>
                    <a:pt x="1473852" y="214597"/>
                    <a:pt x="1485900" y="190500"/>
                  </a:cubicBezTo>
                  <a:cubicBezTo>
                    <a:pt x="1494367" y="173567"/>
                    <a:pt x="1497913" y="153087"/>
                    <a:pt x="1511300" y="139700"/>
                  </a:cubicBezTo>
                  <a:cubicBezTo>
                    <a:pt x="1588530" y="62470"/>
                    <a:pt x="1544353" y="94598"/>
                    <a:pt x="1644650" y="44450"/>
                  </a:cubicBezTo>
                  <a:cubicBezTo>
                    <a:pt x="1653117" y="40217"/>
                    <a:pt x="1662658" y="37663"/>
                    <a:pt x="1670050" y="31750"/>
                  </a:cubicBezTo>
                  <a:cubicBezTo>
                    <a:pt x="1680633" y="23283"/>
                    <a:pt x="1689036" y="10908"/>
                    <a:pt x="1701800" y="6350"/>
                  </a:cubicBezTo>
                  <a:cubicBezTo>
                    <a:pt x="1719851" y="-97"/>
                    <a:pt x="1739900" y="2117"/>
                    <a:pt x="1758950" y="0"/>
                  </a:cubicBezTo>
                  <a:lnTo>
                    <a:pt x="1962150" y="19050"/>
                  </a:lnTo>
                  <a:cubicBezTo>
                    <a:pt x="1977039" y="20577"/>
                    <a:pt x="1992080" y="21770"/>
                    <a:pt x="2006600" y="25400"/>
                  </a:cubicBezTo>
                  <a:cubicBezTo>
                    <a:pt x="2028518" y="30879"/>
                    <a:pt x="2040193" y="38509"/>
                    <a:pt x="2057400" y="50800"/>
                  </a:cubicBezTo>
                  <a:cubicBezTo>
                    <a:pt x="2061263" y="53559"/>
                    <a:pt x="2093927" y="79029"/>
                    <a:pt x="2101850" y="82550"/>
                  </a:cubicBezTo>
                  <a:cubicBezTo>
                    <a:pt x="2114083" y="87987"/>
                    <a:pt x="2127250" y="91017"/>
                    <a:pt x="2139950" y="95250"/>
                  </a:cubicBezTo>
                  <a:cubicBezTo>
                    <a:pt x="2152650" y="107950"/>
                    <a:pt x="2161986" y="125318"/>
                    <a:pt x="2178050" y="133350"/>
                  </a:cubicBezTo>
                  <a:cubicBezTo>
                    <a:pt x="2205697" y="147173"/>
                    <a:pt x="2213964" y="149994"/>
                    <a:pt x="2241550" y="171450"/>
                  </a:cubicBezTo>
                  <a:cubicBezTo>
                    <a:pt x="2248639" y="176963"/>
                    <a:pt x="2253416" y="185112"/>
                    <a:pt x="2260600" y="190500"/>
                  </a:cubicBezTo>
                  <a:cubicBezTo>
                    <a:pt x="2278916" y="204237"/>
                    <a:pt x="2301561" y="212411"/>
                    <a:pt x="2317750" y="228600"/>
                  </a:cubicBezTo>
                  <a:cubicBezTo>
                    <a:pt x="2344284" y="255134"/>
                    <a:pt x="2329616" y="242262"/>
                    <a:pt x="2362200" y="266700"/>
                  </a:cubicBezTo>
                  <a:cubicBezTo>
                    <a:pt x="2410642" y="363584"/>
                    <a:pt x="2351511" y="259521"/>
                    <a:pt x="2406650" y="323850"/>
                  </a:cubicBezTo>
                  <a:cubicBezTo>
                    <a:pt x="2412810" y="331037"/>
                    <a:pt x="2413290" y="341978"/>
                    <a:pt x="2419350" y="349250"/>
                  </a:cubicBezTo>
                  <a:cubicBezTo>
                    <a:pt x="2424236" y="355113"/>
                    <a:pt x="2433004" y="356554"/>
                    <a:pt x="2438400" y="361950"/>
                  </a:cubicBezTo>
                  <a:cubicBezTo>
                    <a:pt x="2447984" y="371534"/>
                    <a:pt x="2455333" y="383117"/>
                    <a:pt x="2463800" y="393700"/>
                  </a:cubicBezTo>
                  <a:cubicBezTo>
                    <a:pt x="2477008" y="446533"/>
                    <a:pt x="2457964" y="393047"/>
                    <a:pt x="2495550" y="438150"/>
                  </a:cubicBezTo>
                  <a:cubicBezTo>
                    <a:pt x="2499835" y="443292"/>
                    <a:pt x="2499263" y="451048"/>
                    <a:pt x="2501900" y="457200"/>
                  </a:cubicBezTo>
                  <a:cubicBezTo>
                    <a:pt x="2505629" y="465901"/>
                    <a:pt x="2508440" y="475413"/>
                    <a:pt x="2514600" y="482600"/>
                  </a:cubicBezTo>
                  <a:cubicBezTo>
                    <a:pt x="2521488" y="490635"/>
                    <a:pt x="2532516" y="494166"/>
                    <a:pt x="2540000" y="501650"/>
                  </a:cubicBezTo>
                  <a:cubicBezTo>
                    <a:pt x="2542876" y="504526"/>
                    <a:pt x="2568144" y="538889"/>
                    <a:pt x="2571750" y="546100"/>
                  </a:cubicBezTo>
                  <a:cubicBezTo>
                    <a:pt x="2574743" y="552087"/>
                    <a:pt x="2574209" y="559703"/>
                    <a:pt x="2578100" y="565150"/>
                  </a:cubicBezTo>
                  <a:cubicBezTo>
                    <a:pt x="2585060" y="574893"/>
                    <a:pt x="2595708" y="581459"/>
                    <a:pt x="2603500" y="590550"/>
                  </a:cubicBezTo>
                  <a:cubicBezTo>
                    <a:pt x="2608467" y="596344"/>
                    <a:pt x="2611967" y="603250"/>
                    <a:pt x="2616200" y="609600"/>
                  </a:cubicBezTo>
                  <a:cubicBezTo>
                    <a:pt x="2630056" y="665025"/>
                    <a:pt x="2610065" y="603572"/>
                    <a:pt x="2647950" y="660400"/>
                  </a:cubicBezTo>
                  <a:cubicBezTo>
                    <a:pt x="2654273" y="669884"/>
                    <a:pt x="2654609" y="682484"/>
                    <a:pt x="2660650" y="692150"/>
                  </a:cubicBezTo>
                  <a:cubicBezTo>
                    <a:pt x="2672352" y="710873"/>
                    <a:pt x="2686469" y="714585"/>
                    <a:pt x="2705100" y="723900"/>
                  </a:cubicBezTo>
                  <a:cubicBezTo>
                    <a:pt x="2732324" y="778348"/>
                    <a:pt x="2697660" y="723083"/>
                    <a:pt x="2749550" y="762000"/>
                  </a:cubicBezTo>
                  <a:cubicBezTo>
                    <a:pt x="2766313" y="774572"/>
                    <a:pt x="2779183" y="791633"/>
                    <a:pt x="2794000" y="806450"/>
                  </a:cubicBezTo>
                  <a:cubicBezTo>
                    <a:pt x="2802467" y="814917"/>
                    <a:pt x="2809821" y="824666"/>
                    <a:pt x="2819400" y="831850"/>
                  </a:cubicBezTo>
                  <a:cubicBezTo>
                    <a:pt x="2827867" y="838200"/>
                    <a:pt x="2836188" y="844749"/>
                    <a:pt x="2844800" y="850900"/>
                  </a:cubicBezTo>
                  <a:cubicBezTo>
                    <a:pt x="2861045" y="862503"/>
                    <a:pt x="2870547" y="865355"/>
                    <a:pt x="2882900" y="882650"/>
                  </a:cubicBezTo>
                  <a:cubicBezTo>
                    <a:pt x="2924268" y="940566"/>
                    <a:pt x="2851173" y="871027"/>
                    <a:pt x="2933700" y="939800"/>
                  </a:cubicBezTo>
                  <a:cubicBezTo>
                    <a:pt x="2937933" y="948267"/>
                    <a:pt x="2941383" y="957173"/>
                    <a:pt x="2946400" y="965200"/>
                  </a:cubicBezTo>
                  <a:cubicBezTo>
                    <a:pt x="2961027" y="988603"/>
                    <a:pt x="2983761" y="1010890"/>
                    <a:pt x="3003550" y="1028700"/>
                  </a:cubicBezTo>
                  <a:cubicBezTo>
                    <a:pt x="3011417" y="1035780"/>
                    <a:pt x="3021466" y="1040266"/>
                    <a:pt x="3028950" y="1047750"/>
                  </a:cubicBezTo>
                  <a:cubicBezTo>
                    <a:pt x="3056826" y="1075626"/>
                    <a:pt x="3039067" y="1066961"/>
                    <a:pt x="3060700" y="1092200"/>
                  </a:cubicBezTo>
                  <a:cubicBezTo>
                    <a:pt x="3068492" y="1101291"/>
                    <a:pt x="3077633" y="1109133"/>
                    <a:pt x="3086100" y="1117600"/>
                  </a:cubicBezTo>
                  <a:cubicBezTo>
                    <a:pt x="3100448" y="1160643"/>
                    <a:pt x="3080184" y="1109317"/>
                    <a:pt x="3117850" y="1162050"/>
                  </a:cubicBezTo>
                  <a:cubicBezTo>
                    <a:pt x="3121741" y="1167497"/>
                    <a:pt x="3119467" y="1176367"/>
                    <a:pt x="3124200" y="1181100"/>
                  </a:cubicBezTo>
                  <a:cubicBezTo>
                    <a:pt x="3130893" y="1187793"/>
                    <a:pt x="3141897" y="1188298"/>
                    <a:pt x="3149600" y="1193800"/>
                  </a:cubicBezTo>
                  <a:cubicBezTo>
                    <a:pt x="3156908" y="1199020"/>
                    <a:pt x="3161342" y="1207630"/>
                    <a:pt x="3168650" y="1212850"/>
                  </a:cubicBezTo>
                  <a:cubicBezTo>
                    <a:pt x="3176353" y="1218352"/>
                    <a:pt x="3185831" y="1220854"/>
                    <a:pt x="3194050" y="1225550"/>
                  </a:cubicBezTo>
                  <a:cubicBezTo>
                    <a:pt x="3200676" y="1229336"/>
                    <a:pt x="3206750" y="1234017"/>
                    <a:pt x="3213100" y="1238250"/>
                  </a:cubicBezTo>
                  <a:cubicBezTo>
                    <a:pt x="3217333" y="1246717"/>
                    <a:pt x="3219640" y="1256463"/>
                    <a:pt x="3225800" y="1263650"/>
                  </a:cubicBezTo>
                  <a:cubicBezTo>
                    <a:pt x="3232688" y="1271685"/>
                    <a:pt x="3242588" y="1276549"/>
                    <a:pt x="3251200" y="1282700"/>
                  </a:cubicBezTo>
                  <a:cubicBezTo>
                    <a:pt x="3263820" y="1291714"/>
                    <a:pt x="3285274" y="1304074"/>
                    <a:pt x="3295650" y="1314450"/>
                  </a:cubicBezTo>
                  <a:cubicBezTo>
                    <a:pt x="3303134" y="1321934"/>
                    <a:pt x="3307216" y="1332366"/>
                    <a:pt x="3314700" y="1339850"/>
                  </a:cubicBezTo>
                  <a:cubicBezTo>
                    <a:pt x="3320096" y="1345246"/>
                    <a:pt x="3327540" y="1348114"/>
                    <a:pt x="3333750" y="1352550"/>
                  </a:cubicBezTo>
                  <a:cubicBezTo>
                    <a:pt x="3348663" y="1363202"/>
                    <a:pt x="3366661" y="1375814"/>
                    <a:pt x="3378200" y="1390650"/>
                  </a:cubicBezTo>
                  <a:cubicBezTo>
                    <a:pt x="3387571" y="1402698"/>
                    <a:pt x="3393549" y="1417263"/>
                    <a:pt x="3403600" y="1428750"/>
                  </a:cubicBezTo>
                  <a:cubicBezTo>
                    <a:pt x="3408626" y="1434493"/>
                    <a:pt x="3416440" y="1437014"/>
                    <a:pt x="3422650" y="1441450"/>
                  </a:cubicBezTo>
                  <a:cubicBezTo>
                    <a:pt x="3431262" y="1447601"/>
                    <a:pt x="3440015" y="1453612"/>
                    <a:pt x="3448050" y="1460500"/>
                  </a:cubicBezTo>
                  <a:cubicBezTo>
                    <a:pt x="3484091" y="1491392"/>
                    <a:pt x="3448213" y="1470107"/>
                    <a:pt x="3492500" y="1492250"/>
                  </a:cubicBezTo>
                  <a:cubicBezTo>
                    <a:pt x="3527006" y="1538258"/>
                    <a:pt x="3492778" y="1500508"/>
                    <a:pt x="3549650" y="1536700"/>
                  </a:cubicBezTo>
                  <a:cubicBezTo>
                    <a:pt x="3561084" y="1543976"/>
                    <a:pt x="3570123" y="1554582"/>
                    <a:pt x="3581400" y="1562100"/>
                  </a:cubicBezTo>
                  <a:cubicBezTo>
                    <a:pt x="3589276" y="1567351"/>
                    <a:pt x="3599408" y="1568887"/>
                    <a:pt x="3606800" y="1574800"/>
                  </a:cubicBezTo>
                  <a:lnTo>
                    <a:pt x="3670300" y="1638300"/>
                  </a:lnTo>
                  <a:cubicBezTo>
                    <a:pt x="3678767" y="1646767"/>
                    <a:pt x="3684341" y="1659914"/>
                    <a:pt x="3695700" y="1663700"/>
                  </a:cubicBezTo>
                  <a:lnTo>
                    <a:pt x="3714750" y="1670050"/>
                  </a:lnTo>
                  <a:cubicBezTo>
                    <a:pt x="3729567" y="1684867"/>
                    <a:pt x="3740458" y="1705129"/>
                    <a:pt x="3759200" y="1714500"/>
                  </a:cubicBezTo>
                  <a:cubicBezTo>
                    <a:pt x="3767667" y="1718733"/>
                    <a:pt x="3776897" y="1721698"/>
                    <a:pt x="3784600" y="1727200"/>
                  </a:cubicBezTo>
                  <a:cubicBezTo>
                    <a:pt x="3844668" y="1770106"/>
                    <a:pt x="3759436" y="1724143"/>
                    <a:pt x="3829050" y="1758950"/>
                  </a:cubicBezTo>
                  <a:cubicBezTo>
                    <a:pt x="3858970" y="1798843"/>
                    <a:pt x="3836825" y="1775188"/>
                    <a:pt x="3886200" y="1809750"/>
                  </a:cubicBezTo>
                  <a:cubicBezTo>
                    <a:pt x="3894870" y="1815819"/>
                    <a:pt x="3902349" y="1823660"/>
                    <a:pt x="3911600" y="1828800"/>
                  </a:cubicBezTo>
                  <a:cubicBezTo>
                    <a:pt x="3921564" y="1834336"/>
                    <a:pt x="3933576" y="1835635"/>
                    <a:pt x="3943350" y="1841500"/>
                  </a:cubicBezTo>
                  <a:cubicBezTo>
                    <a:pt x="3979566" y="1863230"/>
                    <a:pt x="3986480" y="1889743"/>
                    <a:pt x="4032250" y="1905000"/>
                  </a:cubicBezTo>
                  <a:lnTo>
                    <a:pt x="4070350" y="1917700"/>
                  </a:lnTo>
                  <a:cubicBezTo>
                    <a:pt x="4081253" y="1925877"/>
                    <a:pt x="4101801" y="1942022"/>
                    <a:pt x="4114800" y="1949450"/>
                  </a:cubicBezTo>
                  <a:cubicBezTo>
                    <a:pt x="4123019" y="1954146"/>
                    <a:pt x="4132627" y="1956470"/>
                    <a:pt x="4140200" y="1962150"/>
                  </a:cubicBezTo>
                  <a:cubicBezTo>
                    <a:pt x="4149779" y="1969334"/>
                    <a:pt x="4156149" y="1980199"/>
                    <a:pt x="4165600" y="1987550"/>
                  </a:cubicBezTo>
                  <a:cubicBezTo>
                    <a:pt x="4212946" y="2024375"/>
                    <a:pt x="4180575" y="1991183"/>
                    <a:pt x="4222750" y="2019300"/>
                  </a:cubicBezTo>
                  <a:cubicBezTo>
                    <a:pt x="4234027" y="2026818"/>
                    <a:pt x="4242878" y="2037727"/>
                    <a:pt x="4254500" y="2044700"/>
                  </a:cubicBezTo>
                  <a:cubicBezTo>
                    <a:pt x="4311760" y="2079056"/>
                    <a:pt x="4260700" y="2031895"/>
                    <a:pt x="4324350" y="2076450"/>
                  </a:cubicBezTo>
                  <a:cubicBezTo>
                    <a:pt x="4334159" y="2083316"/>
                    <a:pt x="4340171" y="2094666"/>
                    <a:pt x="4349750" y="2101850"/>
                  </a:cubicBezTo>
                  <a:cubicBezTo>
                    <a:pt x="4363216" y="2111950"/>
                    <a:pt x="4393008" y="2120304"/>
                    <a:pt x="4406900" y="2127250"/>
                  </a:cubicBezTo>
                  <a:cubicBezTo>
                    <a:pt x="4413726" y="2130663"/>
                    <a:pt x="4419740" y="2135514"/>
                    <a:pt x="4425950" y="2139950"/>
                  </a:cubicBezTo>
                  <a:cubicBezTo>
                    <a:pt x="4439579" y="2149685"/>
                    <a:pt x="4455435" y="2163149"/>
                    <a:pt x="4470400" y="2171700"/>
                  </a:cubicBezTo>
                  <a:cubicBezTo>
                    <a:pt x="4512521" y="2195769"/>
                    <a:pt x="4479230" y="2175484"/>
                    <a:pt x="4514850" y="2190750"/>
                  </a:cubicBezTo>
                  <a:cubicBezTo>
                    <a:pt x="4523551" y="2194479"/>
                    <a:pt x="4531783" y="2199217"/>
                    <a:pt x="4540250" y="2203450"/>
                  </a:cubicBezTo>
                  <a:cubicBezTo>
                    <a:pt x="4574886" y="2249632"/>
                    <a:pt x="4541597" y="2210185"/>
                    <a:pt x="4584700" y="2247900"/>
                  </a:cubicBezTo>
                  <a:cubicBezTo>
                    <a:pt x="4593711" y="2255785"/>
                    <a:pt x="4600649" y="2265949"/>
                    <a:pt x="4610100" y="2273300"/>
                  </a:cubicBezTo>
                  <a:cubicBezTo>
                    <a:pt x="4619842" y="2280877"/>
                    <a:pt x="4631437" y="2285724"/>
                    <a:pt x="4641850" y="2292350"/>
                  </a:cubicBezTo>
                  <a:cubicBezTo>
                    <a:pt x="4654727" y="2300545"/>
                    <a:pt x="4667902" y="2308379"/>
                    <a:pt x="4679950" y="2317750"/>
                  </a:cubicBezTo>
                  <a:cubicBezTo>
                    <a:pt x="4687039" y="2323263"/>
                    <a:pt x="4692101" y="2331051"/>
                    <a:pt x="4699000" y="2336800"/>
                  </a:cubicBezTo>
                  <a:cubicBezTo>
                    <a:pt x="4710675" y="2346529"/>
                    <a:pt x="4730141" y="2356285"/>
                    <a:pt x="4743450" y="2362200"/>
                  </a:cubicBezTo>
                  <a:cubicBezTo>
                    <a:pt x="4786972" y="2381543"/>
                    <a:pt x="4766763" y="2368096"/>
                    <a:pt x="4813300" y="2393950"/>
                  </a:cubicBezTo>
                  <a:cubicBezTo>
                    <a:pt x="4819971" y="2397656"/>
                    <a:pt x="4825650" y="2402996"/>
                    <a:pt x="4832350" y="2406650"/>
                  </a:cubicBezTo>
                  <a:cubicBezTo>
                    <a:pt x="4848970" y="2415716"/>
                    <a:pt x="4869763" y="2418663"/>
                    <a:pt x="4883150" y="2432050"/>
                  </a:cubicBezTo>
                  <a:cubicBezTo>
                    <a:pt x="4956468" y="2505368"/>
                    <a:pt x="4844020" y="2396936"/>
                    <a:pt x="4927600" y="2463800"/>
                  </a:cubicBezTo>
                  <a:cubicBezTo>
                    <a:pt x="4941625" y="2475020"/>
                    <a:pt x="4951675" y="2490680"/>
                    <a:pt x="4965700" y="2501900"/>
                  </a:cubicBezTo>
                  <a:cubicBezTo>
                    <a:pt x="4973092" y="2507813"/>
                    <a:pt x="4983397" y="2509098"/>
                    <a:pt x="4991100" y="2514600"/>
                  </a:cubicBezTo>
                  <a:cubicBezTo>
                    <a:pt x="5041003" y="2550245"/>
                    <a:pt x="4969749" y="2520183"/>
                    <a:pt x="5048250" y="2546350"/>
                  </a:cubicBezTo>
                  <a:cubicBezTo>
                    <a:pt x="5056717" y="2554817"/>
                    <a:pt x="5064199" y="2564399"/>
                    <a:pt x="5073650" y="2571750"/>
                  </a:cubicBezTo>
                  <a:cubicBezTo>
                    <a:pt x="5083392" y="2579327"/>
                    <a:pt x="5096112" y="2582673"/>
                    <a:pt x="5105400" y="2590800"/>
                  </a:cubicBezTo>
                  <a:cubicBezTo>
                    <a:pt x="5113365" y="2597769"/>
                    <a:pt x="5116648" y="2609049"/>
                    <a:pt x="5124450" y="2616200"/>
                  </a:cubicBezTo>
                  <a:cubicBezTo>
                    <a:pt x="5142240" y="2632508"/>
                    <a:pt x="5162471" y="2645935"/>
                    <a:pt x="5181600" y="2660650"/>
                  </a:cubicBezTo>
                  <a:cubicBezTo>
                    <a:pt x="5189989" y="2667103"/>
                    <a:pt x="5198194" y="2673829"/>
                    <a:pt x="5207000" y="2679700"/>
                  </a:cubicBezTo>
                  <a:cubicBezTo>
                    <a:pt x="5213350" y="2683933"/>
                    <a:pt x="5219840" y="2687964"/>
                    <a:pt x="5226050" y="2692400"/>
                  </a:cubicBezTo>
                  <a:cubicBezTo>
                    <a:pt x="5234662" y="2698551"/>
                    <a:pt x="5243415" y="2704562"/>
                    <a:pt x="5251450" y="2711450"/>
                  </a:cubicBezTo>
                  <a:cubicBezTo>
                    <a:pt x="5258268" y="2717294"/>
                    <a:pt x="5263192" y="2725280"/>
                    <a:pt x="5270500" y="2730500"/>
                  </a:cubicBezTo>
                  <a:cubicBezTo>
                    <a:pt x="5280602" y="2737716"/>
                    <a:pt x="5317809" y="2752427"/>
                    <a:pt x="5327650" y="2755900"/>
                  </a:cubicBezTo>
                  <a:cubicBezTo>
                    <a:pt x="5391980" y="2778605"/>
                    <a:pt x="5393352" y="2778300"/>
                    <a:pt x="5448300" y="2794000"/>
                  </a:cubicBezTo>
                  <a:cubicBezTo>
                    <a:pt x="5504270" y="2831313"/>
                    <a:pt x="5441726" y="2794297"/>
                    <a:pt x="5588000" y="2813050"/>
                  </a:cubicBezTo>
                  <a:cubicBezTo>
                    <a:pt x="5630821" y="2818540"/>
                    <a:pt x="5672485" y="2830947"/>
                    <a:pt x="5715000" y="2838450"/>
                  </a:cubicBezTo>
                  <a:cubicBezTo>
                    <a:pt x="5894993" y="2870213"/>
                    <a:pt x="5717941" y="2832963"/>
                    <a:pt x="5880100" y="2863850"/>
                  </a:cubicBezTo>
                  <a:cubicBezTo>
                    <a:pt x="5899270" y="2867501"/>
                    <a:pt x="5918447" y="2871327"/>
                    <a:pt x="5937250" y="2876550"/>
                  </a:cubicBezTo>
                  <a:cubicBezTo>
                    <a:pt x="5956598" y="2881924"/>
                    <a:pt x="5974320" y="2895600"/>
                    <a:pt x="5994400" y="2895600"/>
                  </a:cubicBezTo>
                  <a:lnTo>
                    <a:pt x="6559550" y="2895600"/>
                  </a:lnTo>
                </a:path>
              </a:pathLst>
            </a:custGeom>
            <a:solidFill>
              <a:srgbClr val="64D1D6"/>
            </a:solidFill>
            <a:ln w="19050">
              <a:solidFill>
                <a:schemeClr val="tx1">
                  <a:alpha val="3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Connector 21">
              <a:extLst>
                <a:ext uri="{FF2B5EF4-FFF2-40B4-BE49-F238E27FC236}">
                  <a16:creationId xmlns:a16="http://schemas.microsoft.com/office/drawing/2014/main" id="{B1D27E44-34E6-4088-B088-F38BA8C31D1C}"/>
                </a:ext>
              </a:extLst>
            </p:cNvPr>
            <p:cNvCxnSpPr>
              <a:cxnSpLocks/>
            </p:cNvCxnSpPr>
            <p:nvPr/>
          </p:nvCxnSpPr>
          <p:spPr>
            <a:xfrm>
              <a:off x="325149" y="4617479"/>
              <a:ext cx="2360806" cy="21269"/>
            </a:xfrm>
            <a:prstGeom prst="line">
              <a:avLst/>
            </a:prstGeom>
            <a:grpFill/>
            <a:ln w="19050">
              <a:solidFill>
                <a:schemeClr val="tx1">
                  <a:alpha val="37000"/>
                </a:schemeClr>
              </a:solidFill>
            </a:ln>
          </p:spPr>
          <p:style>
            <a:lnRef idx="1">
              <a:schemeClr val="accent1"/>
            </a:lnRef>
            <a:fillRef idx="0">
              <a:schemeClr val="accent1"/>
            </a:fillRef>
            <a:effectRef idx="0">
              <a:schemeClr val="accent1"/>
            </a:effectRef>
            <a:fontRef idx="minor">
              <a:schemeClr val="tx1"/>
            </a:fontRef>
          </p:style>
        </p:cxnSp>
      </p:grpSp>
      <p:pic>
        <p:nvPicPr>
          <p:cNvPr id="23" name="Picture 22">
            <a:extLst>
              <a:ext uri="{FF2B5EF4-FFF2-40B4-BE49-F238E27FC236}">
                <a16:creationId xmlns:a16="http://schemas.microsoft.com/office/drawing/2014/main" id="{B6219B1D-D6A1-4287-95E5-953ADCC147BA}"/>
              </a:ext>
            </a:extLst>
          </p:cNvPr>
          <p:cNvPicPr>
            <a:picLocks noChangeAspect="1"/>
          </p:cNvPicPr>
          <p:nvPr/>
        </p:nvPicPr>
        <p:blipFill rotWithShape="1">
          <a:blip r:embed="rId9">
            <a:extLst>
              <a:ext uri="{28A0092B-C50C-407E-A947-70E740481C1C}">
                <a14:useLocalDpi xmlns:a14="http://schemas.microsoft.com/office/drawing/2010/main" val="0"/>
              </a:ext>
            </a:extLst>
          </a:blip>
          <a:srcRect l="36654" t="8027" r="36263" b="65308"/>
          <a:stretch/>
        </p:blipFill>
        <p:spPr>
          <a:xfrm>
            <a:off x="854947" y="4779257"/>
            <a:ext cx="364009" cy="359692"/>
          </a:xfrm>
          <a:prstGeom prst="rect">
            <a:avLst/>
          </a:prstGeom>
        </p:spPr>
      </p:pic>
      <p:grpSp>
        <p:nvGrpSpPr>
          <p:cNvPr id="24" name="Group 23">
            <a:extLst>
              <a:ext uri="{FF2B5EF4-FFF2-40B4-BE49-F238E27FC236}">
                <a16:creationId xmlns:a16="http://schemas.microsoft.com/office/drawing/2014/main" id="{141B63F7-3A50-4A01-A833-EE584C7B3156}"/>
              </a:ext>
            </a:extLst>
          </p:cNvPr>
          <p:cNvGrpSpPr/>
          <p:nvPr/>
        </p:nvGrpSpPr>
        <p:grpSpPr>
          <a:xfrm>
            <a:off x="6496536" y="4141157"/>
            <a:ext cx="581772" cy="813482"/>
            <a:chOff x="4660763" y="1101540"/>
            <a:chExt cx="825637" cy="1154474"/>
          </a:xfrm>
          <a:effectLst>
            <a:glow rad="63500">
              <a:srgbClr val="FFFFDD">
                <a:alpha val="40000"/>
              </a:srgbClr>
            </a:glow>
          </a:effectLst>
        </p:grpSpPr>
        <p:sp>
          <p:nvSpPr>
            <p:cNvPr id="25" name="Oval 24">
              <a:extLst>
                <a:ext uri="{FF2B5EF4-FFF2-40B4-BE49-F238E27FC236}">
                  <a16:creationId xmlns:a16="http://schemas.microsoft.com/office/drawing/2014/main" id="{37AD2BF8-129C-4825-AAF6-80377903289E}"/>
                </a:ext>
              </a:extLst>
            </p:cNvPr>
            <p:cNvSpPr/>
            <p:nvPr/>
          </p:nvSpPr>
          <p:spPr>
            <a:xfrm>
              <a:off x="4819246" y="1271180"/>
              <a:ext cx="502897" cy="514773"/>
            </a:xfrm>
            <a:prstGeom prst="ellipse">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73B9F676-6891-4420-B28F-901211DFECE1}"/>
                </a:ext>
              </a:extLst>
            </p:cNvPr>
            <p:cNvSpPr/>
            <p:nvPr/>
          </p:nvSpPr>
          <p:spPr>
            <a:xfrm>
              <a:off x="4660763" y="1101540"/>
              <a:ext cx="825637" cy="846137"/>
            </a:xfrm>
            <a:prstGeom prst="ellipse">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rapezoid 26">
              <a:extLst>
                <a:ext uri="{FF2B5EF4-FFF2-40B4-BE49-F238E27FC236}">
                  <a16:creationId xmlns:a16="http://schemas.microsoft.com/office/drawing/2014/main" id="{925ABE6E-C168-4A1B-8FB6-2B5F2BEA56B7}"/>
                </a:ext>
              </a:extLst>
            </p:cNvPr>
            <p:cNvSpPr/>
            <p:nvPr/>
          </p:nvSpPr>
          <p:spPr>
            <a:xfrm>
              <a:off x="4762501" y="1699895"/>
              <a:ext cx="635000" cy="553594"/>
            </a:xfrm>
            <a:prstGeom prst="trapezoid">
              <a:avLst>
                <a:gd name="adj" fmla="val 356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19D9E946-E410-4E57-8DE9-E9D1B7AF77F9}"/>
                </a:ext>
              </a:extLst>
            </p:cNvPr>
            <p:cNvCxnSpPr/>
            <p:nvPr/>
          </p:nvCxnSpPr>
          <p:spPr>
            <a:xfrm flipV="1">
              <a:off x="4813243" y="1646915"/>
              <a:ext cx="217162" cy="60657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0C1FF30-E600-4265-8D49-E5E18B620821}"/>
                </a:ext>
              </a:extLst>
            </p:cNvPr>
            <p:cNvCxnSpPr>
              <a:cxnSpLocks/>
            </p:cNvCxnSpPr>
            <p:nvPr/>
          </p:nvCxnSpPr>
          <p:spPr>
            <a:xfrm flipH="1" flipV="1">
              <a:off x="5132789" y="1649440"/>
              <a:ext cx="217162" cy="60657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C73B24E-80C7-4137-94F5-276FF64C24E5}"/>
                </a:ext>
              </a:extLst>
            </p:cNvPr>
            <p:cNvCxnSpPr/>
            <p:nvPr/>
          </p:nvCxnSpPr>
          <p:spPr>
            <a:xfrm flipV="1">
              <a:off x="4921824" y="1798320"/>
              <a:ext cx="264856" cy="15188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F389DF3-8C61-469A-B837-9FB376535113}"/>
                </a:ext>
              </a:extLst>
            </p:cNvPr>
            <p:cNvCxnSpPr>
              <a:cxnSpLocks/>
            </p:cNvCxnSpPr>
            <p:nvPr/>
          </p:nvCxnSpPr>
          <p:spPr>
            <a:xfrm flipV="1">
              <a:off x="4823246" y="1950202"/>
              <a:ext cx="418124" cy="26551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2D01E2E-654B-40A5-8883-AD6EE382E14C}"/>
                </a:ext>
              </a:extLst>
            </p:cNvPr>
            <p:cNvCxnSpPr>
              <a:cxnSpLocks/>
            </p:cNvCxnSpPr>
            <p:nvPr/>
          </p:nvCxnSpPr>
          <p:spPr>
            <a:xfrm flipH="1" flipV="1">
              <a:off x="4986945" y="1788478"/>
              <a:ext cx="231128" cy="14152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15B9464-945D-4C7D-A1A6-4AF43AD3D4A0}"/>
                </a:ext>
              </a:extLst>
            </p:cNvPr>
            <p:cNvCxnSpPr>
              <a:cxnSpLocks/>
            </p:cNvCxnSpPr>
            <p:nvPr/>
          </p:nvCxnSpPr>
          <p:spPr>
            <a:xfrm flipH="1" flipV="1">
              <a:off x="4908687" y="1940360"/>
              <a:ext cx="418124" cy="26551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0118A957-0A7B-437E-87D1-EC512830D842}"/>
                </a:ext>
              </a:extLst>
            </p:cNvPr>
            <p:cNvSpPr/>
            <p:nvPr/>
          </p:nvSpPr>
          <p:spPr>
            <a:xfrm>
              <a:off x="4966094" y="1448022"/>
              <a:ext cx="231006" cy="223520"/>
            </a:xfrm>
            <a:prstGeom prst="ellipse">
              <a:avLst/>
            </a:prstGeom>
            <a:solidFill>
              <a:srgbClr val="FF5050"/>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Moon 34">
              <a:extLst>
                <a:ext uri="{FF2B5EF4-FFF2-40B4-BE49-F238E27FC236}">
                  <a16:creationId xmlns:a16="http://schemas.microsoft.com/office/drawing/2014/main" id="{629A6ACF-E961-404F-82F1-88541D1701D6}"/>
                </a:ext>
              </a:extLst>
            </p:cNvPr>
            <p:cNvSpPr/>
            <p:nvPr/>
          </p:nvSpPr>
          <p:spPr>
            <a:xfrm>
              <a:off x="4983740" y="1476375"/>
              <a:ext cx="70860" cy="164465"/>
            </a:xfrm>
            <a:prstGeom prst="moon">
              <a:avLst/>
            </a:prstGeom>
            <a:solidFill>
              <a:srgbClr val="FF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a:extLst>
              <a:ext uri="{FF2B5EF4-FFF2-40B4-BE49-F238E27FC236}">
                <a16:creationId xmlns:a16="http://schemas.microsoft.com/office/drawing/2014/main" id="{E91F5BA6-D6E5-4FFE-929D-A9DDB97A7C21}"/>
              </a:ext>
            </a:extLst>
          </p:cNvPr>
          <p:cNvGrpSpPr/>
          <p:nvPr/>
        </p:nvGrpSpPr>
        <p:grpSpPr>
          <a:xfrm rot="21540000">
            <a:off x="4554488" y="4922010"/>
            <a:ext cx="4257269" cy="1933252"/>
            <a:chOff x="3877831" y="3492467"/>
            <a:chExt cx="1652720" cy="794616"/>
          </a:xfrm>
        </p:grpSpPr>
        <p:sp>
          <p:nvSpPr>
            <p:cNvPr id="37" name="Freeform: Shape 36">
              <a:extLst>
                <a:ext uri="{FF2B5EF4-FFF2-40B4-BE49-F238E27FC236}">
                  <a16:creationId xmlns:a16="http://schemas.microsoft.com/office/drawing/2014/main" id="{550503DB-5F0F-4469-9441-58DD2E065AA9}"/>
                </a:ext>
              </a:extLst>
            </p:cNvPr>
            <p:cNvSpPr/>
            <p:nvPr/>
          </p:nvSpPr>
          <p:spPr>
            <a:xfrm rot="234015">
              <a:off x="4396440" y="3492467"/>
              <a:ext cx="1134111" cy="794616"/>
            </a:xfrm>
            <a:custGeom>
              <a:avLst/>
              <a:gdLst>
                <a:gd name="connsiteX0" fmla="*/ 0 w 876300"/>
                <a:gd name="connsiteY0" fmla="*/ 651934 h 651934"/>
                <a:gd name="connsiteX1" fmla="*/ 8466 w 876300"/>
                <a:gd name="connsiteY1" fmla="*/ 579967 h 651934"/>
                <a:gd name="connsiteX2" fmla="*/ 25400 w 876300"/>
                <a:gd name="connsiteY2" fmla="*/ 533400 h 651934"/>
                <a:gd name="connsiteX3" fmla="*/ 29633 w 876300"/>
                <a:gd name="connsiteY3" fmla="*/ 520700 h 651934"/>
                <a:gd name="connsiteX4" fmla="*/ 38100 w 876300"/>
                <a:gd name="connsiteY4" fmla="*/ 491067 h 651934"/>
                <a:gd name="connsiteX5" fmla="*/ 46566 w 876300"/>
                <a:gd name="connsiteY5" fmla="*/ 478367 h 651934"/>
                <a:gd name="connsiteX6" fmla="*/ 55033 w 876300"/>
                <a:gd name="connsiteY6" fmla="*/ 457200 h 651934"/>
                <a:gd name="connsiteX7" fmla="*/ 67733 w 876300"/>
                <a:gd name="connsiteY7" fmla="*/ 419100 h 651934"/>
                <a:gd name="connsiteX8" fmla="*/ 76200 w 876300"/>
                <a:gd name="connsiteY8" fmla="*/ 389467 h 651934"/>
                <a:gd name="connsiteX9" fmla="*/ 88900 w 876300"/>
                <a:gd name="connsiteY9" fmla="*/ 355600 h 651934"/>
                <a:gd name="connsiteX10" fmla="*/ 105833 w 876300"/>
                <a:gd name="connsiteY10" fmla="*/ 309034 h 651934"/>
                <a:gd name="connsiteX11" fmla="*/ 127000 w 876300"/>
                <a:gd name="connsiteY11" fmla="*/ 245534 h 651934"/>
                <a:gd name="connsiteX12" fmla="*/ 135466 w 876300"/>
                <a:gd name="connsiteY12" fmla="*/ 224367 h 651934"/>
                <a:gd name="connsiteX13" fmla="*/ 139700 w 876300"/>
                <a:gd name="connsiteY13" fmla="*/ 198967 h 651934"/>
                <a:gd name="connsiteX14" fmla="*/ 148166 w 876300"/>
                <a:gd name="connsiteY14" fmla="*/ 177800 h 651934"/>
                <a:gd name="connsiteX15" fmla="*/ 156633 w 876300"/>
                <a:gd name="connsiteY15" fmla="*/ 152400 h 651934"/>
                <a:gd name="connsiteX16" fmla="*/ 160866 w 876300"/>
                <a:gd name="connsiteY16" fmla="*/ 135467 h 651934"/>
                <a:gd name="connsiteX17" fmla="*/ 177800 w 876300"/>
                <a:gd name="connsiteY17" fmla="*/ 93134 h 651934"/>
                <a:gd name="connsiteX18" fmla="*/ 182033 w 876300"/>
                <a:gd name="connsiteY18" fmla="*/ 76200 h 651934"/>
                <a:gd name="connsiteX19" fmla="*/ 190500 w 876300"/>
                <a:gd name="connsiteY19" fmla="*/ 63500 h 651934"/>
                <a:gd name="connsiteX20" fmla="*/ 207433 w 876300"/>
                <a:gd name="connsiteY20" fmla="*/ 25400 h 651934"/>
                <a:gd name="connsiteX21" fmla="*/ 232833 w 876300"/>
                <a:gd name="connsiteY21" fmla="*/ 4234 h 651934"/>
                <a:gd name="connsiteX22" fmla="*/ 249766 w 876300"/>
                <a:gd name="connsiteY22" fmla="*/ 0 h 651934"/>
                <a:gd name="connsiteX23" fmla="*/ 300566 w 876300"/>
                <a:gd name="connsiteY23" fmla="*/ 16934 h 651934"/>
                <a:gd name="connsiteX24" fmla="*/ 304800 w 876300"/>
                <a:gd name="connsiteY24" fmla="*/ 29634 h 651934"/>
                <a:gd name="connsiteX25" fmla="*/ 321733 w 876300"/>
                <a:gd name="connsiteY25" fmla="*/ 38100 h 651934"/>
                <a:gd name="connsiteX26" fmla="*/ 351366 w 876300"/>
                <a:gd name="connsiteY26" fmla="*/ 50800 h 651934"/>
                <a:gd name="connsiteX27" fmla="*/ 364066 w 876300"/>
                <a:gd name="connsiteY27" fmla="*/ 59267 h 651934"/>
                <a:gd name="connsiteX28" fmla="*/ 385233 w 876300"/>
                <a:gd name="connsiteY28" fmla="*/ 80434 h 651934"/>
                <a:gd name="connsiteX29" fmla="*/ 406400 w 876300"/>
                <a:gd name="connsiteY29" fmla="*/ 101600 h 651934"/>
                <a:gd name="connsiteX30" fmla="*/ 423333 w 876300"/>
                <a:gd name="connsiteY30" fmla="*/ 118534 h 651934"/>
                <a:gd name="connsiteX31" fmla="*/ 436033 w 876300"/>
                <a:gd name="connsiteY31" fmla="*/ 122767 h 651934"/>
                <a:gd name="connsiteX32" fmla="*/ 452966 w 876300"/>
                <a:gd name="connsiteY32" fmla="*/ 131234 h 651934"/>
                <a:gd name="connsiteX33" fmla="*/ 474133 w 876300"/>
                <a:gd name="connsiteY33" fmla="*/ 152400 h 651934"/>
                <a:gd name="connsiteX34" fmla="*/ 495300 w 876300"/>
                <a:gd name="connsiteY34" fmla="*/ 182034 h 651934"/>
                <a:gd name="connsiteX35" fmla="*/ 508000 w 876300"/>
                <a:gd name="connsiteY35" fmla="*/ 190500 h 651934"/>
                <a:gd name="connsiteX36" fmla="*/ 529166 w 876300"/>
                <a:gd name="connsiteY36" fmla="*/ 211667 h 651934"/>
                <a:gd name="connsiteX37" fmla="*/ 537633 w 876300"/>
                <a:gd name="connsiteY37" fmla="*/ 224367 h 651934"/>
                <a:gd name="connsiteX38" fmla="*/ 554566 w 876300"/>
                <a:gd name="connsiteY38" fmla="*/ 241300 h 651934"/>
                <a:gd name="connsiteX39" fmla="*/ 567266 w 876300"/>
                <a:gd name="connsiteY39" fmla="*/ 270934 h 651934"/>
                <a:gd name="connsiteX40" fmla="*/ 579966 w 876300"/>
                <a:gd name="connsiteY40" fmla="*/ 275167 h 651934"/>
                <a:gd name="connsiteX41" fmla="*/ 601133 w 876300"/>
                <a:gd name="connsiteY41" fmla="*/ 304800 h 651934"/>
                <a:gd name="connsiteX42" fmla="*/ 618066 w 876300"/>
                <a:gd name="connsiteY42" fmla="*/ 313267 h 651934"/>
                <a:gd name="connsiteX43" fmla="*/ 626533 w 876300"/>
                <a:gd name="connsiteY43" fmla="*/ 325967 h 651934"/>
                <a:gd name="connsiteX44" fmla="*/ 668866 w 876300"/>
                <a:gd name="connsiteY44" fmla="*/ 364067 h 651934"/>
                <a:gd name="connsiteX45" fmla="*/ 690033 w 876300"/>
                <a:gd name="connsiteY45" fmla="*/ 393700 h 651934"/>
                <a:gd name="connsiteX46" fmla="*/ 702733 w 876300"/>
                <a:gd name="connsiteY46" fmla="*/ 397934 h 651934"/>
                <a:gd name="connsiteX47" fmla="*/ 723900 w 876300"/>
                <a:gd name="connsiteY47" fmla="*/ 427567 h 651934"/>
                <a:gd name="connsiteX48" fmla="*/ 749300 w 876300"/>
                <a:gd name="connsiteY48" fmla="*/ 457200 h 651934"/>
                <a:gd name="connsiteX49" fmla="*/ 770466 w 876300"/>
                <a:gd name="connsiteY49" fmla="*/ 486834 h 651934"/>
                <a:gd name="connsiteX50" fmla="*/ 774700 w 876300"/>
                <a:gd name="connsiteY50" fmla="*/ 499534 h 651934"/>
                <a:gd name="connsiteX51" fmla="*/ 791633 w 876300"/>
                <a:gd name="connsiteY51" fmla="*/ 516467 h 651934"/>
                <a:gd name="connsiteX52" fmla="*/ 800100 w 876300"/>
                <a:gd name="connsiteY52" fmla="*/ 529167 h 651934"/>
                <a:gd name="connsiteX53" fmla="*/ 821266 w 876300"/>
                <a:gd name="connsiteY53" fmla="*/ 550334 h 651934"/>
                <a:gd name="connsiteX54" fmla="*/ 825500 w 876300"/>
                <a:gd name="connsiteY54" fmla="*/ 563034 h 651934"/>
                <a:gd name="connsiteX55" fmla="*/ 842433 w 876300"/>
                <a:gd name="connsiteY55" fmla="*/ 571500 h 651934"/>
                <a:gd name="connsiteX56" fmla="*/ 855133 w 876300"/>
                <a:gd name="connsiteY56" fmla="*/ 579967 h 651934"/>
                <a:gd name="connsiteX57" fmla="*/ 863600 w 876300"/>
                <a:gd name="connsiteY57" fmla="*/ 592667 h 651934"/>
                <a:gd name="connsiteX58" fmla="*/ 876300 w 876300"/>
                <a:gd name="connsiteY58" fmla="*/ 613834 h 6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76300" h="651934">
                  <a:moveTo>
                    <a:pt x="0" y="651934"/>
                  </a:moveTo>
                  <a:cubicBezTo>
                    <a:pt x="1484" y="635606"/>
                    <a:pt x="3612" y="599381"/>
                    <a:pt x="8466" y="579967"/>
                  </a:cubicBezTo>
                  <a:cubicBezTo>
                    <a:pt x="12913" y="562179"/>
                    <a:pt x="19088" y="550233"/>
                    <a:pt x="25400" y="533400"/>
                  </a:cubicBezTo>
                  <a:cubicBezTo>
                    <a:pt x="26967" y="529222"/>
                    <a:pt x="28351" y="524974"/>
                    <a:pt x="29633" y="520700"/>
                  </a:cubicBezTo>
                  <a:cubicBezTo>
                    <a:pt x="32585" y="510860"/>
                    <a:pt x="34285" y="500605"/>
                    <a:pt x="38100" y="491067"/>
                  </a:cubicBezTo>
                  <a:cubicBezTo>
                    <a:pt x="39990" y="486343"/>
                    <a:pt x="44291" y="482918"/>
                    <a:pt x="46566" y="478367"/>
                  </a:cubicBezTo>
                  <a:cubicBezTo>
                    <a:pt x="49964" y="471570"/>
                    <a:pt x="52211" y="464256"/>
                    <a:pt x="55033" y="457200"/>
                  </a:cubicBezTo>
                  <a:cubicBezTo>
                    <a:pt x="66477" y="388530"/>
                    <a:pt x="50726" y="461616"/>
                    <a:pt x="67733" y="419100"/>
                  </a:cubicBezTo>
                  <a:cubicBezTo>
                    <a:pt x="71548" y="409562"/>
                    <a:pt x="73248" y="399307"/>
                    <a:pt x="76200" y="389467"/>
                  </a:cubicBezTo>
                  <a:cubicBezTo>
                    <a:pt x="85125" y="359716"/>
                    <a:pt x="74877" y="397671"/>
                    <a:pt x="88900" y="355600"/>
                  </a:cubicBezTo>
                  <a:cubicBezTo>
                    <a:pt x="104200" y="309698"/>
                    <a:pt x="89638" y="341422"/>
                    <a:pt x="105833" y="309034"/>
                  </a:cubicBezTo>
                  <a:cubicBezTo>
                    <a:pt x="113047" y="272962"/>
                    <a:pt x="107393" y="294552"/>
                    <a:pt x="127000" y="245534"/>
                  </a:cubicBezTo>
                  <a:lnTo>
                    <a:pt x="135466" y="224367"/>
                  </a:lnTo>
                  <a:cubicBezTo>
                    <a:pt x="136877" y="215900"/>
                    <a:pt x="137442" y="207248"/>
                    <a:pt x="139700" y="198967"/>
                  </a:cubicBezTo>
                  <a:cubicBezTo>
                    <a:pt x="141699" y="191636"/>
                    <a:pt x="145569" y="184942"/>
                    <a:pt x="148166" y="177800"/>
                  </a:cubicBezTo>
                  <a:cubicBezTo>
                    <a:pt x="151216" y="169413"/>
                    <a:pt x="154068" y="160948"/>
                    <a:pt x="156633" y="152400"/>
                  </a:cubicBezTo>
                  <a:cubicBezTo>
                    <a:pt x="158305" y="146827"/>
                    <a:pt x="158909" y="140946"/>
                    <a:pt x="160866" y="135467"/>
                  </a:cubicBezTo>
                  <a:cubicBezTo>
                    <a:pt x="165978" y="121154"/>
                    <a:pt x="174114" y="107878"/>
                    <a:pt x="177800" y="93134"/>
                  </a:cubicBezTo>
                  <a:cubicBezTo>
                    <a:pt x="179211" y="87489"/>
                    <a:pt x="179741" y="81548"/>
                    <a:pt x="182033" y="76200"/>
                  </a:cubicBezTo>
                  <a:cubicBezTo>
                    <a:pt x="184037" y="71523"/>
                    <a:pt x="188225" y="68051"/>
                    <a:pt x="190500" y="63500"/>
                  </a:cubicBezTo>
                  <a:cubicBezTo>
                    <a:pt x="196034" y="52433"/>
                    <a:pt x="199950" y="35877"/>
                    <a:pt x="207433" y="25400"/>
                  </a:cubicBezTo>
                  <a:cubicBezTo>
                    <a:pt x="211921" y="19116"/>
                    <a:pt x="225187" y="7511"/>
                    <a:pt x="232833" y="4234"/>
                  </a:cubicBezTo>
                  <a:cubicBezTo>
                    <a:pt x="238181" y="1942"/>
                    <a:pt x="244122" y="1411"/>
                    <a:pt x="249766" y="0"/>
                  </a:cubicBezTo>
                  <a:cubicBezTo>
                    <a:pt x="256147" y="1595"/>
                    <a:pt x="291451" y="7819"/>
                    <a:pt x="300566" y="16934"/>
                  </a:cubicBezTo>
                  <a:cubicBezTo>
                    <a:pt x="303721" y="20089"/>
                    <a:pt x="301645" y="26479"/>
                    <a:pt x="304800" y="29634"/>
                  </a:cubicBezTo>
                  <a:cubicBezTo>
                    <a:pt x="309262" y="34096"/>
                    <a:pt x="316254" y="34969"/>
                    <a:pt x="321733" y="38100"/>
                  </a:cubicBezTo>
                  <a:cubicBezTo>
                    <a:pt x="344473" y="51094"/>
                    <a:pt x="323552" y="43847"/>
                    <a:pt x="351366" y="50800"/>
                  </a:cubicBezTo>
                  <a:cubicBezTo>
                    <a:pt x="355599" y="53622"/>
                    <a:pt x="360468" y="55669"/>
                    <a:pt x="364066" y="59267"/>
                  </a:cubicBezTo>
                  <a:cubicBezTo>
                    <a:pt x="392289" y="87490"/>
                    <a:pt x="351366" y="57855"/>
                    <a:pt x="385233" y="80434"/>
                  </a:cubicBezTo>
                  <a:cubicBezTo>
                    <a:pt x="403528" y="117021"/>
                    <a:pt x="382175" y="84296"/>
                    <a:pt x="406400" y="101600"/>
                  </a:cubicBezTo>
                  <a:cubicBezTo>
                    <a:pt x="412896" y="106240"/>
                    <a:pt x="416837" y="113894"/>
                    <a:pt x="423333" y="118534"/>
                  </a:cubicBezTo>
                  <a:cubicBezTo>
                    <a:pt x="426964" y="121128"/>
                    <a:pt x="431932" y="121009"/>
                    <a:pt x="436033" y="122767"/>
                  </a:cubicBezTo>
                  <a:cubicBezTo>
                    <a:pt x="441833" y="125253"/>
                    <a:pt x="447322" y="128412"/>
                    <a:pt x="452966" y="131234"/>
                  </a:cubicBezTo>
                  <a:cubicBezTo>
                    <a:pt x="461803" y="166574"/>
                    <a:pt x="448364" y="133993"/>
                    <a:pt x="474133" y="152400"/>
                  </a:cubicBezTo>
                  <a:cubicBezTo>
                    <a:pt x="485798" y="160732"/>
                    <a:pt x="485867" y="172601"/>
                    <a:pt x="495300" y="182034"/>
                  </a:cubicBezTo>
                  <a:cubicBezTo>
                    <a:pt x="498898" y="185631"/>
                    <a:pt x="503767" y="187678"/>
                    <a:pt x="508000" y="190500"/>
                  </a:cubicBezTo>
                  <a:cubicBezTo>
                    <a:pt x="530573" y="224362"/>
                    <a:pt x="500948" y="183449"/>
                    <a:pt x="529166" y="211667"/>
                  </a:cubicBezTo>
                  <a:cubicBezTo>
                    <a:pt x="532764" y="215265"/>
                    <a:pt x="534322" y="220504"/>
                    <a:pt x="537633" y="224367"/>
                  </a:cubicBezTo>
                  <a:cubicBezTo>
                    <a:pt x="542828" y="230428"/>
                    <a:pt x="548922" y="235656"/>
                    <a:pt x="554566" y="241300"/>
                  </a:cubicBezTo>
                  <a:cubicBezTo>
                    <a:pt x="557096" y="248888"/>
                    <a:pt x="562038" y="265705"/>
                    <a:pt x="567266" y="270934"/>
                  </a:cubicBezTo>
                  <a:cubicBezTo>
                    <a:pt x="570421" y="274089"/>
                    <a:pt x="575733" y="273756"/>
                    <a:pt x="579966" y="275167"/>
                  </a:cubicBezTo>
                  <a:cubicBezTo>
                    <a:pt x="587090" y="289415"/>
                    <a:pt x="587785" y="295265"/>
                    <a:pt x="601133" y="304800"/>
                  </a:cubicBezTo>
                  <a:cubicBezTo>
                    <a:pt x="606268" y="308468"/>
                    <a:pt x="612422" y="310445"/>
                    <a:pt x="618066" y="313267"/>
                  </a:cubicBezTo>
                  <a:cubicBezTo>
                    <a:pt x="620888" y="317500"/>
                    <a:pt x="622935" y="322369"/>
                    <a:pt x="626533" y="325967"/>
                  </a:cubicBezTo>
                  <a:cubicBezTo>
                    <a:pt x="654968" y="354402"/>
                    <a:pt x="624344" y="297287"/>
                    <a:pt x="668866" y="364067"/>
                  </a:cubicBezTo>
                  <a:cubicBezTo>
                    <a:pt x="672727" y="369858"/>
                    <a:pt x="686095" y="390418"/>
                    <a:pt x="690033" y="393700"/>
                  </a:cubicBezTo>
                  <a:cubicBezTo>
                    <a:pt x="693461" y="396557"/>
                    <a:pt x="698500" y="396523"/>
                    <a:pt x="702733" y="397934"/>
                  </a:cubicBezTo>
                  <a:cubicBezTo>
                    <a:pt x="718402" y="429270"/>
                    <a:pt x="702445" y="401821"/>
                    <a:pt x="723900" y="427567"/>
                  </a:cubicBezTo>
                  <a:cubicBezTo>
                    <a:pt x="756130" y="466244"/>
                    <a:pt x="698430" y="406333"/>
                    <a:pt x="749300" y="457200"/>
                  </a:cubicBezTo>
                  <a:cubicBezTo>
                    <a:pt x="758864" y="485893"/>
                    <a:pt x="745357" y="451681"/>
                    <a:pt x="770466" y="486834"/>
                  </a:cubicBezTo>
                  <a:cubicBezTo>
                    <a:pt x="773060" y="490465"/>
                    <a:pt x="772106" y="495903"/>
                    <a:pt x="774700" y="499534"/>
                  </a:cubicBezTo>
                  <a:cubicBezTo>
                    <a:pt x="779340" y="506029"/>
                    <a:pt x="786438" y="510406"/>
                    <a:pt x="791633" y="516467"/>
                  </a:cubicBezTo>
                  <a:cubicBezTo>
                    <a:pt x="794944" y="520330"/>
                    <a:pt x="797278" y="524934"/>
                    <a:pt x="800100" y="529167"/>
                  </a:cubicBezTo>
                  <a:cubicBezTo>
                    <a:pt x="810027" y="558949"/>
                    <a:pt x="795112" y="524180"/>
                    <a:pt x="821266" y="550334"/>
                  </a:cubicBezTo>
                  <a:cubicBezTo>
                    <a:pt x="824421" y="553489"/>
                    <a:pt x="822345" y="559879"/>
                    <a:pt x="825500" y="563034"/>
                  </a:cubicBezTo>
                  <a:cubicBezTo>
                    <a:pt x="829962" y="567496"/>
                    <a:pt x="836954" y="568369"/>
                    <a:pt x="842433" y="571500"/>
                  </a:cubicBezTo>
                  <a:cubicBezTo>
                    <a:pt x="846851" y="574024"/>
                    <a:pt x="850900" y="577145"/>
                    <a:pt x="855133" y="579967"/>
                  </a:cubicBezTo>
                  <a:cubicBezTo>
                    <a:pt x="857955" y="584200"/>
                    <a:pt x="861076" y="588249"/>
                    <a:pt x="863600" y="592667"/>
                  </a:cubicBezTo>
                  <a:cubicBezTo>
                    <a:pt x="876079" y="614506"/>
                    <a:pt x="866617" y="604151"/>
                    <a:pt x="876300" y="613834"/>
                  </a:cubicBezTo>
                </a:path>
              </a:pathLst>
            </a:custGeom>
            <a:solidFill>
              <a:srgbClr val="D6EDE3"/>
            </a:solidFill>
            <a:ln w="19050">
              <a:solidFill>
                <a:schemeClr val="tx1">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Freeform: Shape 37">
              <a:extLst>
                <a:ext uri="{FF2B5EF4-FFF2-40B4-BE49-F238E27FC236}">
                  <a16:creationId xmlns:a16="http://schemas.microsoft.com/office/drawing/2014/main" id="{D7DDC522-49F5-4F11-9934-952253D32C0D}"/>
                </a:ext>
              </a:extLst>
            </p:cNvPr>
            <p:cNvSpPr/>
            <p:nvPr/>
          </p:nvSpPr>
          <p:spPr>
            <a:xfrm rot="21483796" flipH="1">
              <a:off x="3877831" y="3622727"/>
              <a:ext cx="932037" cy="651934"/>
            </a:xfrm>
            <a:custGeom>
              <a:avLst/>
              <a:gdLst>
                <a:gd name="connsiteX0" fmla="*/ 0 w 876300"/>
                <a:gd name="connsiteY0" fmla="*/ 651934 h 651934"/>
                <a:gd name="connsiteX1" fmla="*/ 8466 w 876300"/>
                <a:gd name="connsiteY1" fmla="*/ 579967 h 651934"/>
                <a:gd name="connsiteX2" fmla="*/ 25400 w 876300"/>
                <a:gd name="connsiteY2" fmla="*/ 533400 h 651934"/>
                <a:gd name="connsiteX3" fmla="*/ 29633 w 876300"/>
                <a:gd name="connsiteY3" fmla="*/ 520700 h 651934"/>
                <a:gd name="connsiteX4" fmla="*/ 38100 w 876300"/>
                <a:gd name="connsiteY4" fmla="*/ 491067 h 651934"/>
                <a:gd name="connsiteX5" fmla="*/ 46566 w 876300"/>
                <a:gd name="connsiteY5" fmla="*/ 478367 h 651934"/>
                <a:gd name="connsiteX6" fmla="*/ 55033 w 876300"/>
                <a:gd name="connsiteY6" fmla="*/ 457200 h 651934"/>
                <a:gd name="connsiteX7" fmla="*/ 67733 w 876300"/>
                <a:gd name="connsiteY7" fmla="*/ 419100 h 651934"/>
                <a:gd name="connsiteX8" fmla="*/ 76200 w 876300"/>
                <a:gd name="connsiteY8" fmla="*/ 389467 h 651934"/>
                <a:gd name="connsiteX9" fmla="*/ 88900 w 876300"/>
                <a:gd name="connsiteY9" fmla="*/ 355600 h 651934"/>
                <a:gd name="connsiteX10" fmla="*/ 105833 w 876300"/>
                <a:gd name="connsiteY10" fmla="*/ 309034 h 651934"/>
                <a:gd name="connsiteX11" fmla="*/ 127000 w 876300"/>
                <a:gd name="connsiteY11" fmla="*/ 245534 h 651934"/>
                <a:gd name="connsiteX12" fmla="*/ 135466 w 876300"/>
                <a:gd name="connsiteY12" fmla="*/ 224367 h 651934"/>
                <a:gd name="connsiteX13" fmla="*/ 139700 w 876300"/>
                <a:gd name="connsiteY13" fmla="*/ 198967 h 651934"/>
                <a:gd name="connsiteX14" fmla="*/ 148166 w 876300"/>
                <a:gd name="connsiteY14" fmla="*/ 177800 h 651934"/>
                <a:gd name="connsiteX15" fmla="*/ 156633 w 876300"/>
                <a:gd name="connsiteY15" fmla="*/ 152400 h 651934"/>
                <a:gd name="connsiteX16" fmla="*/ 160866 w 876300"/>
                <a:gd name="connsiteY16" fmla="*/ 135467 h 651934"/>
                <a:gd name="connsiteX17" fmla="*/ 177800 w 876300"/>
                <a:gd name="connsiteY17" fmla="*/ 93134 h 651934"/>
                <a:gd name="connsiteX18" fmla="*/ 182033 w 876300"/>
                <a:gd name="connsiteY18" fmla="*/ 76200 h 651934"/>
                <a:gd name="connsiteX19" fmla="*/ 190500 w 876300"/>
                <a:gd name="connsiteY19" fmla="*/ 63500 h 651934"/>
                <a:gd name="connsiteX20" fmla="*/ 207433 w 876300"/>
                <a:gd name="connsiteY20" fmla="*/ 25400 h 651934"/>
                <a:gd name="connsiteX21" fmla="*/ 232833 w 876300"/>
                <a:gd name="connsiteY21" fmla="*/ 4234 h 651934"/>
                <a:gd name="connsiteX22" fmla="*/ 249766 w 876300"/>
                <a:gd name="connsiteY22" fmla="*/ 0 h 651934"/>
                <a:gd name="connsiteX23" fmla="*/ 300566 w 876300"/>
                <a:gd name="connsiteY23" fmla="*/ 16934 h 651934"/>
                <a:gd name="connsiteX24" fmla="*/ 304800 w 876300"/>
                <a:gd name="connsiteY24" fmla="*/ 29634 h 651934"/>
                <a:gd name="connsiteX25" fmla="*/ 321733 w 876300"/>
                <a:gd name="connsiteY25" fmla="*/ 38100 h 651934"/>
                <a:gd name="connsiteX26" fmla="*/ 351366 w 876300"/>
                <a:gd name="connsiteY26" fmla="*/ 50800 h 651934"/>
                <a:gd name="connsiteX27" fmla="*/ 364066 w 876300"/>
                <a:gd name="connsiteY27" fmla="*/ 59267 h 651934"/>
                <a:gd name="connsiteX28" fmla="*/ 385233 w 876300"/>
                <a:gd name="connsiteY28" fmla="*/ 80434 h 651934"/>
                <a:gd name="connsiteX29" fmla="*/ 406400 w 876300"/>
                <a:gd name="connsiteY29" fmla="*/ 101600 h 651934"/>
                <a:gd name="connsiteX30" fmla="*/ 423333 w 876300"/>
                <a:gd name="connsiteY30" fmla="*/ 118534 h 651934"/>
                <a:gd name="connsiteX31" fmla="*/ 436033 w 876300"/>
                <a:gd name="connsiteY31" fmla="*/ 122767 h 651934"/>
                <a:gd name="connsiteX32" fmla="*/ 452966 w 876300"/>
                <a:gd name="connsiteY32" fmla="*/ 131234 h 651934"/>
                <a:gd name="connsiteX33" fmla="*/ 474133 w 876300"/>
                <a:gd name="connsiteY33" fmla="*/ 152400 h 651934"/>
                <a:gd name="connsiteX34" fmla="*/ 495300 w 876300"/>
                <a:gd name="connsiteY34" fmla="*/ 182034 h 651934"/>
                <a:gd name="connsiteX35" fmla="*/ 508000 w 876300"/>
                <a:gd name="connsiteY35" fmla="*/ 190500 h 651934"/>
                <a:gd name="connsiteX36" fmla="*/ 529166 w 876300"/>
                <a:gd name="connsiteY36" fmla="*/ 211667 h 651934"/>
                <a:gd name="connsiteX37" fmla="*/ 537633 w 876300"/>
                <a:gd name="connsiteY37" fmla="*/ 224367 h 651934"/>
                <a:gd name="connsiteX38" fmla="*/ 554566 w 876300"/>
                <a:gd name="connsiteY38" fmla="*/ 241300 h 651934"/>
                <a:gd name="connsiteX39" fmla="*/ 567266 w 876300"/>
                <a:gd name="connsiteY39" fmla="*/ 270934 h 651934"/>
                <a:gd name="connsiteX40" fmla="*/ 579966 w 876300"/>
                <a:gd name="connsiteY40" fmla="*/ 275167 h 651934"/>
                <a:gd name="connsiteX41" fmla="*/ 601133 w 876300"/>
                <a:gd name="connsiteY41" fmla="*/ 304800 h 651934"/>
                <a:gd name="connsiteX42" fmla="*/ 618066 w 876300"/>
                <a:gd name="connsiteY42" fmla="*/ 313267 h 651934"/>
                <a:gd name="connsiteX43" fmla="*/ 626533 w 876300"/>
                <a:gd name="connsiteY43" fmla="*/ 325967 h 651934"/>
                <a:gd name="connsiteX44" fmla="*/ 668866 w 876300"/>
                <a:gd name="connsiteY44" fmla="*/ 364067 h 651934"/>
                <a:gd name="connsiteX45" fmla="*/ 690033 w 876300"/>
                <a:gd name="connsiteY45" fmla="*/ 393700 h 651934"/>
                <a:gd name="connsiteX46" fmla="*/ 702733 w 876300"/>
                <a:gd name="connsiteY46" fmla="*/ 397934 h 651934"/>
                <a:gd name="connsiteX47" fmla="*/ 723900 w 876300"/>
                <a:gd name="connsiteY47" fmla="*/ 427567 h 651934"/>
                <a:gd name="connsiteX48" fmla="*/ 749300 w 876300"/>
                <a:gd name="connsiteY48" fmla="*/ 457200 h 651934"/>
                <a:gd name="connsiteX49" fmla="*/ 770466 w 876300"/>
                <a:gd name="connsiteY49" fmla="*/ 486834 h 651934"/>
                <a:gd name="connsiteX50" fmla="*/ 774700 w 876300"/>
                <a:gd name="connsiteY50" fmla="*/ 499534 h 651934"/>
                <a:gd name="connsiteX51" fmla="*/ 791633 w 876300"/>
                <a:gd name="connsiteY51" fmla="*/ 516467 h 651934"/>
                <a:gd name="connsiteX52" fmla="*/ 800100 w 876300"/>
                <a:gd name="connsiteY52" fmla="*/ 529167 h 651934"/>
                <a:gd name="connsiteX53" fmla="*/ 821266 w 876300"/>
                <a:gd name="connsiteY53" fmla="*/ 550334 h 651934"/>
                <a:gd name="connsiteX54" fmla="*/ 825500 w 876300"/>
                <a:gd name="connsiteY54" fmla="*/ 563034 h 651934"/>
                <a:gd name="connsiteX55" fmla="*/ 842433 w 876300"/>
                <a:gd name="connsiteY55" fmla="*/ 571500 h 651934"/>
                <a:gd name="connsiteX56" fmla="*/ 855133 w 876300"/>
                <a:gd name="connsiteY56" fmla="*/ 579967 h 651934"/>
                <a:gd name="connsiteX57" fmla="*/ 863600 w 876300"/>
                <a:gd name="connsiteY57" fmla="*/ 592667 h 651934"/>
                <a:gd name="connsiteX58" fmla="*/ 876300 w 876300"/>
                <a:gd name="connsiteY58" fmla="*/ 613834 h 6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76300" h="651934">
                  <a:moveTo>
                    <a:pt x="0" y="651934"/>
                  </a:moveTo>
                  <a:cubicBezTo>
                    <a:pt x="1484" y="635606"/>
                    <a:pt x="3612" y="599381"/>
                    <a:pt x="8466" y="579967"/>
                  </a:cubicBezTo>
                  <a:cubicBezTo>
                    <a:pt x="12913" y="562179"/>
                    <a:pt x="19088" y="550233"/>
                    <a:pt x="25400" y="533400"/>
                  </a:cubicBezTo>
                  <a:cubicBezTo>
                    <a:pt x="26967" y="529222"/>
                    <a:pt x="28351" y="524974"/>
                    <a:pt x="29633" y="520700"/>
                  </a:cubicBezTo>
                  <a:cubicBezTo>
                    <a:pt x="32585" y="510860"/>
                    <a:pt x="34285" y="500605"/>
                    <a:pt x="38100" y="491067"/>
                  </a:cubicBezTo>
                  <a:cubicBezTo>
                    <a:pt x="39990" y="486343"/>
                    <a:pt x="44291" y="482918"/>
                    <a:pt x="46566" y="478367"/>
                  </a:cubicBezTo>
                  <a:cubicBezTo>
                    <a:pt x="49964" y="471570"/>
                    <a:pt x="52211" y="464256"/>
                    <a:pt x="55033" y="457200"/>
                  </a:cubicBezTo>
                  <a:cubicBezTo>
                    <a:pt x="66477" y="388530"/>
                    <a:pt x="50726" y="461616"/>
                    <a:pt x="67733" y="419100"/>
                  </a:cubicBezTo>
                  <a:cubicBezTo>
                    <a:pt x="71548" y="409562"/>
                    <a:pt x="73248" y="399307"/>
                    <a:pt x="76200" y="389467"/>
                  </a:cubicBezTo>
                  <a:cubicBezTo>
                    <a:pt x="85125" y="359716"/>
                    <a:pt x="74877" y="397671"/>
                    <a:pt x="88900" y="355600"/>
                  </a:cubicBezTo>
                  <a:cubicBezTo>
                    <a:pt x="104200" y="309698"/>
                    <a:pt x="89638" y="341422"/>
                    <a:pt x="105833" y="309034"/>
                  </a:cubicBezTo>
                  <a:cubicBezTo>
                    <a:pt x="113047" y="272962"/>
                    <a:pt x="107393" y="294552"/>
                    <a:pt x="127000" y="245534"/>
                  </a:cubicBezTo>
                  <a:lnTo>
                    <a:pt x="135466" y="224367"/>
                  </a:lnTo>
                  <a:cubicBezTo>
                    <a:pt x="136877" y="215900"/>
                    <a:pt x="137442" y="207248"/>
                    <a:pt x="139700" y="198967"/>
                  </a:cubicBezTo>
                  <a:cubicBezTo>
                    <a:pt x="141699" y="191636"/>
                    <a:pt x="145569" y="184942"/>
                    <a:pt x="148166" y="177800"/>
                  </a:cubicBezTo>
                  <a:cubicBezTo>
                    <a:pt x="151216" y="169413"/>
                    <a:pt x="154068" y="160948"/>
                    <a:pt x="156633" y="152400"/>
                  </a:cubicBezTo>
                  <a:cubicBezTo>
                    <a:pt x="158305" y="146827"/>
                    <a:pt x="158909" y="140946"/>
                    <a:pt x="160866" y="135467"/>
                  </a:cubicBezTo>
                  <a:cubicBezTo>
                    <a:pt x="165978" y="121154"/>
                    <a:pt x="174114" y="107878"/>
                    <a:pt x="177800" y="93134"/>
                  </a:cubicBezTo>
                  <a:cubicBezTo>
                    <a:pt x="179211" y="87489"/>
                    <a:pt x="179741" y="81548"/>
                    <a:pt x="182033" y="76200"/>
                  </a:cubicBezTo>
                  <a:cubicBezTo>
                    <a:pt x="184037" y="71523"/>
                    <a:pt x="188225" y="68051"/>
                    <a:pt x="190500" y="63500"/>
                  </a:cubicBezTo>
                  <a:cubicBezTo>
                    <a:pt x="196034" y="52433"/>
                    <a:pt x="199950" y="35877"/>
                    <a:pt x="207433" y="25400"/>
                  </a:cubicBezTo>
                  <a:cubicBezTo>
                    <a:pt x="211921" y="19116"/>
                    <a:pt x="225187" y="7511"/>
                    <a:pt x="232833" y="4234"/>
                  </a:cubicBezTo>
                  <a:cubicBezTo>
                    <a:pt x="238181" y="1942"/>
                    <a:pt x="244122" y="1411"/>
                    <a:pt x="249766" y="0"/>
                  </a:cubicBezTo>
                  <a:cubicBezTo>
                    <a:pt x="256147" y="1595"/>
                    <a:pt x="291451" y="7819"/>
                    <a:pt x="300566" y="16934"/>
                  </a:cubicBezTo>
                  <a:cubicBezTo>
                    <a:pt x="303721" y="20089"/>
                    <a:pt x="301645" y="26479"/>
                    <a:pt x="304800" y="29634"/>
                  </a:cubicBezTo>
                  <a:cubicBezTo>
                    <a:pt x="309262" y="34096"/>
                    <a:pt x="316254" y="34969"/>
                    <a:pt x="321733" y="38100"/>
                  </a:cubicBezTo>
                  <a:cubicBezTo>
                    <a:pt x="344473" y="51094"/>
                    <a:pt x="323552" y="43847"/>
                    <a:pt x="351366" y="50800"/>
                  </a:cubicBezTo>
                  <a:cubicBezTo>
                    <a:pt x="355599" y="53622"/>
                    <a:pt x="360468" y="55669"/>
                    <a:pt x="364066" y="59267"/>
                  </a:cubicBezTo>
                  <a:cubicBezTo>
                    <a:pt x="392289" y="87490"/>
                    <a:pt x="351366" y="57855"/>
                    <a:pt x="385233" y="80434"/>
                  </a:cubicBezTo>
                  <a:cubicBezTo>
                    <a:pt x="403528" y="117021"/>
                    <a:pt x="382175" y="84296"/>
                    <a:pt x="406400" y="101600"/>
                  </a:cubicBezTo>
                  <a:cubicBezTo>
                    <a:pt x="412896" y="106240"/>
                    <a:pt x="416837" y="113894"/>
                    <a:pt x="423333" y="118534"/>
                  </a:cubicBezTo>
                  <a:cubicBezTo>
                    <a:pt x="426964" y="121128"/>
                    <a:pt x="431932" y="121009"/>
                    <a:pt x="436033" y="122767"/>
                  </a:cubicBezTo>
                  <a:cubicBezTo>
                    <a:pt x="441833" y="125253"/>
                    <a:pt x="447322" y="128412"/>
                    <a:pt x="452966" y="131234"/>
                  </a:cubicBezTo>
                  <a:cubicBezTo>
                    <a:pt x="461803" y="166574"/>
                    <a:pt x="448364" y="133993"/>
                    <a:pt x="474133" y="152400"/>
                  </a:cubicBezTo>
                  <a:cubicBezTo>
                    <a:pt x="485798" y="160732"/>
                    <a:pt x="485867" y="172601"/>
                    <a:pt x="495300" y="182034"/>
                  </a:cubicBezTo>
                  <a:cubicBezTo>
                    <a:pt x="498898" y="185631"/>
                    <a:pt x="503767" y="187678"/>
                    <a:pt x="508000" y="190500"/>
                  </a:cubicBezTo>
                  <a:cubicBezTo>
                    <a:pt x="530573" y="224362"/>
                    <a:pt x="500948" y="183449"/>
                    <a:pt x="529166" y="211667"/>
                  </a:cubicBezTo>
                  <a:cubicBezTo>
                    <a:pt x="532764" y="215265"/>
                    <a:pt x="534322" y="220504"/>
                    <a:pt x="537633" y="224367"/>
                  </a:cubicBezTo>
                  <a:cubicBezTo>
                    <a:pt x="542828" y="230428"/>
                    <a:pt x="548922" y="235656"/>
                    <a:pt x="554566" y="241300"/>
                  </a:cubicBezTo>
                  <a:cubicBezTo>
                    <a:pt x="557096" y="248888"/>
                    <a:pt x="562038" y="265705"/>
                    <a:pt x="567266" y="270934"/>
                  </a:cubicBezTo>
                  <a:cubicBezTo>
                    <a:pt x="570421" y="274089"/>
                    <a:pt x="575733" y="273756"/>
                    <a:pt x="579966" y="275167"/>
                  </a:cubicBezTo>
                  <a:cubicBezTo>
                    <a:pt x="587090" y="289415"/>
                    <a:pt x="587785" y="295265"/>
                    <a:pt x="601133" y="304800"/>
                  </a:cubicBezTo>
                  <a:cubicBezTo>
                    <a:pt x="606268" y="308468"/>
                    <a:pt x="612422" y="310445"/>
                    <a:pt x="618066" y="313267"/>
                  </a:cubicBezTo>
                  <a:cubicBezTo>
                    <a:pt x="620888" y="317500"/>
                    <a:pt x="622935" y="322369"/>
                    <a:pt x="626533" y="325967"/>
                  </a:cubicBezTo>
                  <a:cubicBezTo>
                    <a:pt x="654968" y="354402"/>
                    <a:pt x="624344" y="297287"/>
                    <a:pt x="668866" y="364067"/>
                  </a:cubicBezTo>
                  <a:cubicBezTo>
                    <a:pt x="672727" y="369858"/>
                    <a:pt x="686095" y="390418"/>
                    <a:pt x="690033" y="393700"/>
                  </a:cubicBezTo>
                  <a:cubicBezTo>
                    <a:pt x="693461" y="396557"/>
                    <a:pt x="698500" y="396523"/>
                    <a:pt x="702733" y="397934"/>
                  </a:cubicBezTo>
                  <a:cubicBezTo>
                    <a:pt x="718402" y="429270"/>
                    <a:pt x="702445" y="401821"/>
                    <a:pt x="723900" y="427567"/>
                  </a:cubicBezTo>
                  <a:cubicBezTo>
                    <a:pt x="756130" y="466244"/>
                    <a:pt x="698430" y="406333"/>
                    <a:pt x="749300" y="457200"/>
                  </a:cubicBezTo>
                  <a:cubicBezTo>
                    <a:pt x="758864" y="485893"/>
                    <a:pt x="745357" y="451681"/>
                    <a:pt x="770466" y="486834"/>
                  </a:cubicBezTo>
                  <a:cubicBezTo>
                    <a:pt x="773060" y="490465"/>
                    <a:pt x="772106" y="495903"/>
                    <a:pt x="774700" y="499534"/>
                  </a:cubicBezTo>
                  <a:cubicBezTo>
                    <a:pt x="779340" y="506029"/>
                    <a:pt x="786438" y="510406"/>
                    <a:pt x="791633" y="516467"/>
                  </a:cubicBezTo>
                  <a:cubicBezTo>
                    <a:pt x="794944" y="520330"/>
                    <a:pt x="797278" y="524934"/>
                    <a:pt x="800100" y="529167"/>
                  </a:cubicBezTo>
                  <a:cubicBezTo>
                    <a:pt x="810027" y="558949"/>
                    <a:pt x="795112" y="524180"/>
                    <a:pt x="821266" y="550334"/>
                  </a:cubicBezTo>
                  <a:cubicBezTo>
                    <a:pt x="824421" y="553489"/>
                    <a:pt x="822345" y="559879"/>
                    <a:pt x="825500" y="563034"/>
                  </a:cubicBezTo>
                  <a:cubicBezTo>
                    <a:pt x="829962" y="567496"/>
                    <a:pt x="836954" y="568369"/>
                    <a:pt x="842433" y="571500"/>
                  </a:cubicBezTo>
                  <a:cubicBezTo>
                    <a:pt x="846851" y="574024"/>
                    <a:pt x="850900" y="577145"/>
                    <a:pt x="855133" y="579967"/>
                  </a:cubicBezTo>
                  <a:cubicBezTo>
                    <a:pt x="857955" y="584200"/>
                    <a:pt x="861076" y="588249"/>
                    <a:pt x="863600" y="592667"/>
                  </a:cubicBezTo>
                  <a:cubicBezTo>
                    <a:pt x="876079" y="614506"/>
                    <a:pt x="866617" y="604151"/>
                    <a:pt x="876300" y="613834"/>
                  </a:cubicBezTo>
                </a:path>
              </a:pathLst>
            </a:custGeom>
            <a:solidFill>
              <a:srgbClr val="74D5DA"/>
            </a:solidFill>
            <a:ln w="15875">
              <a:solidFill>
                <a:schemeClr val="tx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 name="Straight Connector 38">
              <a:extLst>
                <a:ext uri="{FF2B5EF4-FFF2-40B4-BE49-F238E27FC236}">
                  <a16:creationId xmlns:a16="http://schemas.microsoft.com/office/drawing/2014/main" id="{8118B523-EBD7-40BF-8DB1-26273DCB7897}"/>
                </a:ext>
              </a:extLst>
            </p:cNvPr>
            <p:cNvCxnSpPr>
              <a:cxnSpLocks/>
              <a:stCxn id="38" idx="58"/>
              <a:endCxn id="38" idx="0"/>
            </p:cNvCxnSpPr>
            <p:nvPr/>
          </p:nvCxnSpPr>
          <p:spPr>
            <a:xfrm rot="60000" flipV="1">
              <a:off x="3887318" y="4249182"/>
              <a:ext cx="932657" cy="12508"/>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E7AF1C0-AC63-4224-8ECB-7F82A544E7BB}"/>
                </a:ext>
              </a:extLst>
            </p:cNvPr>
            <p:cNvCxnSpPr>
              <a:cxnSpLocks/>
              <a:stCxn id="38" idx="58"/>
              <a:endCxn id="37" idx="58"/>
            </p:cNvCxnSpPr>
            <p:nvPr/>
          </p:nvCxnSpPr>
          <p:spPr>
            <a:xfrm rot="60000" flipV="1">
              <a:off x="3887182" y="4265706"/>
              <a:ext cx="1619619" cy="2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6488A134-A2D3-45A4-8D21-10FE77A05B34}"/>
              </a:ext>
            </a:extLst>
          </p:cNvPr>
          <p:cNvGrpSpPr/>
          <p:nvPr/>
        </p:nvGrpSpPr>
        <p:grpSpPr>
          <a:xfrm>
            <a:off x="4827465" y="4772147"/>
            <a:ext cx="989005" cy="1525723"/>
            <a:chOff x="5027605" y="4048002"/>
            <a:chExt cx="989005" cy="1525723"/>
          </a:xfrm>
        </p:grpSpPr>
        <p:grpSp>
          <p:nvGrpSpPr>
            <p:cNvPr id="42" name="Group 41">
              <a:extLst>
                <a:ext uri="{FF2B5EF4-FFF2-40B4-BE49-F238E27FC236}">
                  <a16:creationId xmlns:a16="http://schemas.microsoft.com/office/drawing/2014/main" id="{D2E9C6EA-546C-4EE0-902C-ACEAC31F8A22}"/>
                </a:ext>
              </a:extLst>
            </p:cNvPr>
            <p:cNvGrpSpPr/>
            <p:nvPr/>
          </p:nvGrpSpPr>
          <p:grpSpPr>
            <a:xfrm>
              <a:off x="5027605" y="4048002"/>
              <a:ext cx="989005" cy="1476854"/>
              <a:chOff x="4971043" y="2671689"/>
              <a:chExt cx="989005" cy="1476854"/>
            </a:xfrm>
          </p:grpSpPr>
          <p:grpSp>
            <p:nvGrpSpPr>
              <p:cNvPr id="44" name="Group 43">
                <a:extLst>
                  <a:ext uri="{FF2B5EF4-FFF2-40B4-BE49-F238E27FC236}">
                    <a16:creationId xmlns:a16="http://schemas.microsoft.com/office/drawing/2014/main" id="{DDF93B67-C04A-442F-9C65-81D98898A84F}"/>
                  </a:ext>
                </a:extLst>
              </p:cNvPr>
              <p:cNvGrpSpPr/>
              <p:nvPr/>
            </p:nvGrpSpPr>
            <p:grpSpPr>
              <a:xfrm rot="249545">
                <a:off x="4971043" y="2671689"/>
                <a:ext cx="961030" cy="1476854"/>
                <a:chOff x="4498004" y="1935817"/>
                <a:chExt cx="961030" cy="1476854"/>
              </a:xfrm>
            </p:grpSpPr>
            <p:cxnSp>
              <p:nvCxnSpPr>
                <p:cNvPr id="47" name="Straight Connector 46">
                  <a:extLst>
                    <a:ext uri="{FF2B5EF4-FFF2-40B4-BE49-F238E27FC236}">
                      <a16:creationId xmlns:a16="http://schemas.microsoft.com/office/drawing/2014/main" id="{3E166A00-45F5-47DF-9B9D-7CED74AD3CD5}"/>
                    </a:ext>
                  </a:extLst>
                </p:cNvPr>
                <p:cNvCxnSpPr>
                  <a:cxnSpLocks/>
                </p:cNvCxnSpPr>
                <p:nvPr/>
              </p:nvCxnSpPr>
              <p:spPr>
                <a:xfrm>
                  <a:off x="4965686" y="2362766"/>
                  <a:ext cx="25481" cy="104990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15EC4614-CB2B-4FA0-8449-D609C6AED858}"/>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l="42481" t="20646" r="43379" b="66329"/>
                <a:stretch/>
              </p:blipFill>
              <p:spPr>
                <a:xfrm>
                  <a:off x="4498004" y="1935817"/>
                  <a:ext cx="961030" cy="936222"/>
                </a:xfrm>
                <a:prstGeom prst="rect">
                  <a:avLst/>
                </a:prstGeom>
              </p:spPr>
            </p:pic>
            <p:cxnSp>
              <p:nvCxnSpPr>
                <p:cNvPr id="49" name="Straight Connector 48">
                  <a:extLst>
                    <a:ext uri="{FF2B5EF4-FFF2-40B4-BE49-F238E27FC236}">
                      <a16:creationId xmlns:a16="http://schemas.microsoft.com/office/drawing/2014/main" id="{7A5F81FB-2DB9-4025-9EA2-5F469BF79BA2}"/>
                    </a:ext>
                  </a:extLst>
                </p:cNvPr>
                <p:cNvCxnSpPr>
                  <a:cxnSpLocks/>
                </p:cNvCxnSpPr>
                <p:nvPr/>
              </p:nvCxnSpPr>
              <p:spPr>
                <a:xfrm rot="180000">
                  <a:off x="4965685" y="2381044"/>
                  <a:ext cx="10627" cy="14191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5" name="Rectangle 44">
                <a:extLst>
                  <a:ext uri="{FF2B5EF4-FFF2-40B4-BE49-F238E27FC236}">
                    <a16:creationId xmlns:a16="http://schemas.microsoft.com/office/drawing/2014/main" id="{444B013C-2CFC-42E4-B11B-3F0A6BA9FCCF}"/>
                  </a:ext>
                </a:extLst>
              </p:cNvPr>
              <p:cNvSpPr/>
              <p:nvPr/>
            </p:nvSpPr>
            <p:spPr>
              <a:xfrm rot="404488">
                <a:off x="5740919" y="3042422"/>
                <a:ext cx="219129" cy="240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0063F4CE-7826-4023-8ED6-7D2631C9A32D}"/>
                  </a:ext>
                </a:extLst>
              </p:cNvPr>
              <p:cNvSpPr/>
              <p:nvPr/>
            </p:nvSpPr>
            <p:spPr>
              <a:xfrm rot="404488">
                <a:off x="5226436" y="2687710"/>
                <a:ext cx="309956" cy="256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3" name="Arc 42">
              <a:extLst>
                <a:ext uri="{FF2B5EF4-FFF2-40B4-BE49-F238E27FC236}">
                  <a16:creationId xmlns:a16="http://schemas.microsoft.com/office/drawing/2014/main" id="{9DFFAE8D-6A33-4A06-9397-C97BCAA552ED}"/>
                </a:ext>
              </a:extLst>
            </p:cNvPr>
            <p:cNvSpPr/>
            <p:nvPr/>
          </p:nvSpPr>
          <p:spPr>
            <a:xfrm rot="8505212">
              <a:off x="5407877" y="5392106"/>
              <a:ext cx="155011" cy="181619"/>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50" name="Group 49">
            <a:extLst>
              <a:ext uri="{FF2B5EF4-FFF2-40B4-BE49-F238E27FC236}">
                <a16:creationId xmlns:a16="http://schemas.microsoft.com/office/drawing/2014/main" id="{980E31D2-B415-4A23-99E9-D0CFBF540FA1}"/>
              </a:ext>
            </a:extLst>
          </p:cNvPr>
          <p:cNvGrpSpPr/>
          <p:nvPr/>
        </p:nvGrpSpPr>
        <p:grpSpPr>
          <a:xfrm>
            <a:off x="1339873" y="5315243"/>
            <a:ext cx="2341196" cy="1429423"/>
            <a:chOff x="1354366" y="3749087"/>
            <a:chExt cx="1606431" cy="908460"/>
          </a:xfrm>
          <a:solidFill>
            <a:srgbClr val="D6EDE3"/>
          </a:solidFill>
        </p:grpSpPr>
        <p:sp>
          <p:nvSpPr>
            <p:cNvPr id="51" name="Freeform: Shape 50">
              <a:extLst>
                <a:ext uri="{FF2B5EF4-FFF2-40B4-BE49-F238E27FC236}">
                  <a16:creationId xmlns:a16="http://schemas.microsoft.com/office/drawing/2014/main" id="{FD42A427-A226-4756-AA32-6423A5EC3657}"/>
                </a:ext>
              </a:extLst>
            </p:cNvPr>
            <p:cNvSpPr/>
            <p:nvPr/>
          </p:nvSpPr>
          <p:spPr>
            <a:xfrm rot="21375012">
              <a:off x="1354366" y="3749087"/>
              <a:ext cx="132952" cy="114873"/>
            </a:xfrm>
            <a:custGeom>
              <a:avLst/>
              <a:gdLst>
                <a:gd name="connsiteX0" fmla="*/ 38100 w 163526"/>
                <a:gd name="connsiteY0" fmla="*/ 133350 h 141288"/>
                <a:gd name="connsiteX1" fmla="*/ 23813 w 163526"/>
                <a:gd name="connsiteY1" fmla="*/ 128588 h 141288"/>
                <a:gd name="connsiteX2" fmla="*/ 11113 w 163526"/>
                <a:gd name="connsiteY2" fmla="*/ 122238 h 141288"/>
                <a:gd name="connsiteX3" fmla="*/ 6350 w 163526"/>
                <a:gd name="connsiteY3" fmla="*/ 115888 h 141288"/>
                <a:gd name="connsiteX4" fmla="*/ 3175 w 163526"/>
                <a:gd name="connsiteY4" fmla="*/ 111125 h 141288"/>
                <a:gd name="connsiteX5" fmla="*/ 0 w 163526"/>
                <a:gd name="connsiteY5" fmla="*/ 93663 h 141288"/>
                <a:gd name="connsiteX6" fmla="*/ 7938 w 163526"/>
                <a:gd name="connsiteY6" fmla="*/ 31750 h 141288"/>
                <a:gd name="connsiteX7" fmla="*/ 12700 w 163526"/>
                <a:gd name="connsiteY7" fmla="*/ 25400 h 141288"/>
                <a:gd name="connsiteX8" fmla="*/ 19050 w 163526"/>
                <a:gd name="connsiteY8" fmla="*/ 20638 h 141288"/>
                <a:gd name="connsiteX9" fmla="*/ 20638 w 163526"/>
                <a:gd name="connsiteY9" fmla="*/ 14288 h 141288"/>
                <a:gd name="connsiteX10" fmla="*/ 33338 w 163526"/>
                <a:gd name="connsiteY10" fmla="*/ 6350 h 141288"/>
                <a:gd name="connsiteX11" fmla="*/ 41275 w 163526"/>
                <a:gd name="connsiteY11" fmla="*/ 0 h 141288"/>
                <a:gd name="connsiteX12" fmla="*/ 76200 w 163526"/>
                <a:gd name="connsiteY12" fmla="*/ 1588 h 141288"/>
                <a:gd name="connsiteX13" fmla="*/ 80963 w 163526"/>
                <a:gd name="connsiteY13" fmla="*/ 4763 h 141288"/>
                <a:gd name="connsiteX14" fmla="*/ 87313 w 163526"/>
                <a:gd name="connsiteY14" fmla="*/ 7938 h 141288"/>
                <a:gd name="connsiteX15" fmla="*/ 101600 w 163526"/>
                <a:gd name="connsiteY15" fmla="*/ 15875 h 141288"/>
                <a:gd name="connsiteX16" fmla="*/ 109538 w 163526"/>
                <a:gd name="connsiteY16" fmla="*/ 19050 h 141288"/>
                <a:gd name="connsiteX17" fmla="*/ 115888 w 163526"/>
                <a:gd name="connsiteY17" fmla="*/ 22225 h 141288"/>
                <a:gd name="connsiteX18" fmla="*/ 127000 w 163526"/>
                <a:gd name="connsiteY18" fmla="*/ 30163 h 141288"/>
                <a:gd name="connsiteX19" fmla="*/ 134938 w 163526"/>
                <a:gd name="connsiteY19" fmla="*/ 38100 h 141288"/>
                <a:gd name="connsiteX20" fmla="*/ 146050 w 163526"/>
                <a:gd name="connsiteY20" fmla="*/ 49213 h 141288"/>
                <a:gd name="connsiteX21" fmla="*/ 157163 w 163526"/>
                <a:gd name="connsiteY21" fmla="*/ 63500 h 141288"/>
                <a:gd name="connsiteX22" fmla="*/ 163513 w 163526"/>
                <a:gd name="connsiteY22" fmla="*/ 76200 h 141288"/>
                <a:gd name="connsiteX23" fmla="*/ 161925 w 163526"/>
                <a:gd name="connsiteY23" fmla="*/ 101600 h 141288"/>
                <a:gd name="connsiteX24" fmla="*/ 157163 w 163526"/>
                <a:gd name="connsiteY24" fmla="*/ 111125 h 141288"/>
                <a:gd name="connsiteX25" fmla="*/ 153988 w 163526"/>
                <a:gd name="connsiteY25" fmla="*/ 117475 h 141288"/>
                <a:gd name="connsiteX26" fmla="*/ 146050 w 163526"/>
                <a:gd name="connsiteY26" fmla="*/ 131763 h 141288"/>
                <a:gd name="connsiteX27" fmla="*/ 131763 w 163526"/>
                <a:gd name="connsiteY27" fmla="*/ 136525 h 141288"/>
                <a:gd name="connsiteX28" fmla="*/ 119063 w 163526"/>
                <a:gd name="connsiteY28" fmla="*/ 141288 h 141288"/>
                <a:gd name="connsiteX29" fmla="*/ 90488 w 163526"/>
                <a:gd name="connsiteY29" fmla="*/ 139700 h 141288"/>
                <a:gd name="connsiteX30" fmla="*/ 84138 w 163526"/>
                <a:gd name="connsiteY30" fmla="*/ 138113 h 141288"/>
                <a:gd name="connsiteX31" fmla="*/ 73025 w 163526"/>
                <a:gd name="connsiteY31" fmla="*/ 134938 h 141288"/>
                <a:gd name="connsiteX32" fmla="*/ 38100 w 163526"/>
                <a:gd name="connsiteY32" fmla="*/ 133350 h 14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3526" h="141288">
                  <a:moveTo>
                    <a:pt x="38100" y="133350"/>
                  </a:moveTo>
                  <a:cubicBezTo>
                    <a:pt x="29898" y="132292"/>
                    <a:pt x="28455" y="130499"/>
                    <a:pt x="23813" y="128588"/>
                  </a:cubicBezTo>
                  <a:cubicBezTo>
                    <a:pt x="19436" y="126786"/>
                    <a:pt x="11113" y="122238"/>
                    <a:pt x="11113" y="122238"/>
                  </a:cubicBezTo>
                  <a:cubicBezTo>
                    <a:pt x="9525" y="120121"/>
                    <a:pt x="7888" y="118041"/>
                    <a:pt x="6350" y="115888"/>
                  </a:cubicBezTo>
                  <a:cubicBezTo>
                    <a:pt x="5241" y="114335"/>
                    <a:pt x="3699" y="112960"/>
                    <a:pt x="3175" y="111125"/>
                  </a:cubicBezTo>
                  <a:cubicBezTo>
                    <a:pt x="1550" y="105437"/>
                    <a:pt x="1058" y="99484"/>
                    <a:pt x="0" y="93663"/>
                  </a:cubicBezTo>
                  <a:cubicBezTo>
                    <a:pt x="414" y="88972"/>
                    <a:pt x="-1219" y="48234"/>
                    <a:pt x="7938" y="31750"/>
                  </a:cubicBezTo>
                  <a:cubicBezTo>
                    <a:pt x="9223" y="29437"/>
                    <a:pt x="10829" y="27271"/>
                    <a:pt x="12700" y="25400"/>
                  </a:cubicBezTo>
                  <a:cubicBezTo>
                    <a:pt x="14571" y="23529"/>
                    <a:pt x="16933" y="22225"/>
                    <a:pt x="19050" y="20638"/>
                  </a:cubicBezTo>
                  <a:cubicBezTo>
                    <a:pt x="19579" y="18521"/>
                    <a:pt x="19370" y="16063"/>
                    <a:pt x="20638" y="14288"/>
                  </a:cubicBezTo>
                  <a:cubicBezTo>
                    <a:pt x="23791" y="9874"/>
                    <a:pt x="29174" y="9126"/>
                    <a:pt x="33338" y="6350"/>
                  </a:cubicBezTo>
                  <a:cubicBezTo>
                    <a:pt x="36157" y="4471"/>
                    <a:pt x="38629" y="2117"/>
                    <a:pt x="41275" y="0"/>
                  </a:cubicBezTo>
                  <a:cubicBezTo>
                    <a:pt x="52917" y="529"/>
                    <a:pt x="64629" y="199"/>
                    <a:pt x="76200" y="1588"/>
                  </a:cubicBezTo>
                  <a:cubicBezTo>
                    <a:pt x="78094" y="1815"/>
                    <a:pt x="79306" y="3816"/>
                    <a:pt x="80963" y="4763"/>
                  </a:cubicBezTo>
                  <a:cubicBezTo>
                    <a:pt x="83018" y="5937"/>
                    <a:pt x="85150" y="6977"/>
                    <a:pt x="87313" y="7938"/>
                  </a:cubicBezTo>
                  <a:cubicBezTo>
                    <a:pt x="118139" y="21639"/>
                    <a:pt x="73999" y="543"/>
                    <a:pt x="101600" y="15875"/>
                  </a:cubicBezTo>
                  <a:cubicBezTo>
                    <a:pt x="104091" y="17259"/>
                    <a:pt x="106934" y="17893"/>
                    <a:pt x="109538" y="19050"/>
                  </a:cubicBezTo>
                  <a:cubicBezTo>
                    <a:pt x="111701" y="20011"/>
                    <a:pt x="113833" y="21051"/>
                    <a:pt x="115888" y="22225"/>
                  </a:cubicBezTo>
                  <a:cubicBezTo>
                    <a:pt x="119137" y="24082"/>
                    <a:pt x="124275" y="28119"/>
                    <a:pt x="127000" y="30163"/>
                  </a:cubicBezTo>
                  <a:cubicBezTo>
                    <a:pt x="130146" y="39598"/>
                    <a:pt x="125946" y="30743"/>
                    <a:pt x="134938" y="38100"/>
                  </a:cubicBezTo>
                  <a:cubicBezTo>
                    <a:pt x="138992" y="41417"/>
                    <a:pt x="143144" y="44854"/>
                    <a:pt x="146050" y="49213"/>
                  </a:cubicBezTo>
                  <a:cubicBezTo>
                    <a:pt x="153645" y="60606"/>
                    <a:pt x="149701" y="56040"/>
                    <a:pt x="157163" y="63500"/>
                  </a:cubicBezTo>
                  <a:cubicBezTo>
                    <a:pt x="159280" y="67733"/>
                    <a:pt x="163808" y="71476"/>
                    <a:pt x="163513" y="76200"/>
                  </a:cubicBezTo>
                  <a:cubicBezTo>
                    <a:pt x="162984" y="84667"/>
                    <a:pt x="162813" y="93163"/>
                    <a:pt x="161925" y="101600"/>
                  </a:cubicBezTo>
                  <a:cubicBezTo>
                    <a:pt x="161455" y="106063"/>
                    <a:pt x="159305" y="107376"/>
                    <a:pt x="157163" y="111125"/>
                  </a:cubicBezTo>
                  <a:cubicBezTo>
                    <a:pt x="155989" y="113180"/>
                    <a:pt x="154949" y="115312"/>
                    <a:pt x="153988" y="117475"/>
                  </a:cubicBezTo>
                  <a:cubicBezTo>
                    <a:pt x="152343" y="121176"/>
                    <a:pt x="150190" y="129348"/>
                    <a:pt x="146050" y="131763"/>
                  </a:cubicBezTo>
                  <a:cubicBezTo>
                    <a:pt x="141714" y="134292"/>
                    <a:pt x="136424" y="134661"/>
                    <a:pt x="131763" y="136525"/>
                  </a:cubicBezTo>
                  <a:cubicBezTo>
                    <a:pt x="122271" y="140321"/>
                    <a:pt x="126528" y="138798"/>
                    <a:pt x="119063" y="141288"/>
                  </a:cubicBezTo>
                  <a:cubicBezTo>
                    <a:pt x="109538" y="140759"/>
                    <a:pt x="99989" y="140564"/>
                    <a:pt x="90488" y="139700"/>
                  </a:cubicBezTo>
                  <a:cubicBezTo>
                    <a:pt x="88315" y="139502"/>
                    <a:pt x="86243" y="138687"/>
                    <a:pt x="84138" y="138113"/>
                  </a:cubicBezTo>
                  <a:cubicBezTo>
                    <a:pt x="80421" y="137099"/>
                    <a:pt x="76729" y="135996"/>
                    <a:pt x="73025" y="134938"/>
                  </a:cubicBezTo>
                  <a:cubicBezTo>
                    <a:pt x="65621" y="130002"/>
                    <a:pt x="46302" y="134408"/>
                    <a:pt x="38100" y="133350"/>
                  </a:cubicBezTo>
                  <a:close/>
                </a:path>
              </a:pathLst>
            </a:custGeom>
            <a:grpFill/>
            <a:ln w="12700">
              <a:solidFill>
                <a:schemeClr val="tx1"/>
              </a:solid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Freeform: Shape 51">
              <a:extLst>
                <a:ext uri="{FF2B5EF4-FFF2-40B4-BE49-F238E27FC236}">
                  <a16:creationId xmlns:a16="http://schemas.microsoft.com/office/drawing/2014/main" id="{F2A47675-143B-485C-8BE7-3F3A7AB8BA17}"/>
                </a:ext>
              </a:extLst>
            </p:cNvPr>
            <p:cNvSpPr/>
            <p:nvPr/>
          </p:nvSpPr>
          <p:spPr>
            <a:xfrm rot="21375012">
              <a:off x="1442868" y="3882312"/>
              <a:ext cx="40312" cy="29056"/>
            </a:xfrm>
            <a:custGeom>
              <a:avLst/>
              <a:gdLst>
                <a:gd name="connsiteX0" fmla="*/ 22017 w 37770"/>
                <a:gd name="connsiteY0" fmla="*/ 26105 h 27223"/>
                <a:gd name="connsiteX1" fmla="*/ 4554 w 37770"/>
                <a:gd name="connsiteY1" fmla="*/ 24517 h 27223"/>
                <a:gd name="connsiteX2" fmla="*/ 10904 w 37770"/>
                <a:gd name="connsiteY2" fmla="*/ 705 h 27223"/>
                <a:gd name="connsiteX3" fmla="*/ 36304 w 37770"/>
                <a:gd name="connsiteY3" fmla="*/ 2292 h 27223"/>
                <a:gd name="connsiteX4" fmla="*/ 34717 w 37770"/>
                <a:gd name="connsiteY4" fmla="*/ 14992 h 27223"/>
                <a:gd name="connsiteX5" fmla="*/ 26779 w 37770"/>
                <a:gd name="connsiteY5" fmla="*/ 22930 h 27223"/>
                <a:gd name="connsiteX6" fmla="*/ 22017 w 37770"/>
                <a:gd name="connsiteY6" fmla="*/ 26105 h 2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0" h="27223">
                  <a:moveTo>
                    <a:pt x="22017" y="26105"/>
                  </a:moveTo>
                  <a:cubicBezTo>
                    <a:pt x="18313" y="26369"/>
                    <a:pt x="7951" y="29273"/>
                    <a:pt x="4554" y="24517"/>
                  </a:cubicBezTo>
                  <a:cubicBezTo>
                    <a:pt x="-5792" y="10032"/>
                    <a:pt x="3742" y="5480"/>
                    <a:pt x="10904" y="705"/>
                  </a:cubicBezTo>
                  <a:cubicBezTo>
                    <a:pt x="19371" y="1234"/>
                    <a:pt x="29030" y="-2072"/>
                    <a:pt x="36304" y="2292"/>
                  </a:cubicBezTo>
                  <a:cubicBezTo>
                    <a:pt x="39962" y="4487"/>
                    <a:pt x="35752" y="10853"/>
                    <a:pt x="34717" y="14992"/>
                  </a:cubicBezTo>
                  <a:cubicBezTo>
                    <a:pt x="33206" y="21035"/>
                    <a:pt x="32081" y="21869"/>
                    <a:pt x="26779" y="22930"/>
                  </a:cubicBezTo>
                  <a:cubicBezTo>
                    <a:pt x="25741" y="23138"/>
                    <a:pt x="25721" y="25841"/>
                    <a:pt x="22017" y="26105"/>
                  </a:cubicBezTo>
                  <a:close/>
                </a:path>
              </a:pathLst>
            </a:custGeom>
            <a:grpFill/>
            <a:ln w="12700">
              <a:solidFill>
                <a:schemeClr val="tx1"/>
              </a:solidFill>
            </a:ln>
            <a:effectLst>
              <a:innerShdw blurRad="762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Freeform: Shape 52">
              <a:extLst>
                <a:ext uri="{FF2B5EF4-FFF2-40B4-BE49-F238E27FC236}">
                  <a16:creationId xmlns:a16="http://schemas.microsoft.com/office/drawing/2014/main" id="{AB9187D9-9644-4020-8530-3AE7A1F0264D}"/>
                </a:ext>
              </a:extLst>
            </p:cNvPr>
            <p:cNvSpPr/>
            <p:nvPr/>
          </p:nvSpPr>
          <p:spPr>
            <a:xfrm rot="21375012">
              <a:off x="1483260" y="3845818"/>
              <a:ext cx="56906" cy="41633"/>
            </a:xfrm>
            <a:custGeom>
              <a:avLst/>
              <a:gdLst>
                <a:gd name="connsiteX0" fmla="*/ 16016 w 69991"/>
                <a:gd name="connsiteY0" fmla="*/ 13107 h 51207"/>
                <a:gd name="connsiteX1" fmla="*/ 19191 w 69991"/>
                <a:gd name="connsiteY1" fmla="*/ 3582 h 51207"/>
                <a:gd name="connsiteX2" fmla="*/ 66816 w 69991"/>
                <a:gd name="connsiteY2" fmla="*/ 11519 h 51207"/>
                <a:gd name="connsiteX3" fmla="*/ 69991 w 69991"/>
                <a:gd name="connsiteY3" fmla="*/ 16282 h 51207"/>
                <a:gd name="connsiteX4" fmla="*/ 65228 w 69991"/>
                <a:gd name="connsiteY4" fmla="*/ 44857 h 51207"/>
                <a:gd name="connsiteX5" fmla="*/ 58878 w 69991"/>
                <a:gd name="connsiteY5" fmla="*/ 51207 h 51207"/>
                <a:gd name="connsiteX6" fmla="*/ 31891 w 69991"/>
                <a:gd name="connsiteY6" fmla="*/ 49619 h 51207"/>
                <a:gd name="connsiteX7" fmla="*/ 20778 w 69991"/>
                <a:gd name="connsiteY7" fmla="*/ 36919 h 51207"/>
                <a:gd name="connsiteX8" fmla="*/ 16016 w 69991"/>
                <a:gd name="connsiteY8" fmla="*/ 33744 h 51207"/>
                <a:gd name="connsiteX9" fmla="*/ 6491 w 69991"/>
                <a:gd name="connsiteY9" fmla="*/ 30569 h 51207"/>
                <a:gd name="connsiteX10" fmla="*/ 141 w 69991"/>
                <a:gd name="connsiteY10" fmla="*/ 27394 h 51207"/>
                <a:gd name="connsiteX11" fmla="*/ 16016 w 69991"/>
                <a:gd name="connsiteY11" fmla="*/ 13107 h 5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991" h="51207">
                  <a:moveTo>
                    <a:pt x="16016" y="13107"/>
                  </a:moveTo>
                  <a:cubicBezTo>
                    <a:pt x="19191" y="9138"/>
                    <a:pt x="15896" y="4170"/>
                    <a:pt x="19191" y="3582"/>
                  </a:cubicBezTo>
                  <a:cubicBezTo>
                    <a:pt x="47147" y="-1410"/>
                    <a:pt x="54276" y="-3111"/>
                    <a:pt x="66816" y="11519"/>
                  </a:cubicBezTo>
                  <a:cubicBezTo>
                    <a:pt x="68058" y="12968"/>
                    <a:pt x="68933" y="14694"/>
                    <a:pt x="69991" y="16282"/>
                  </a:cubicBezTo>
                  <a:cubicBezTo>
                    <a:pt x="69308" y="25843"/>
                    <a:pt x="71383" y="36651"/>
                    <a:pt x="65228" y="44857"/>
                  </a:cubicBezTo>
                  <a:cubicBezTo>
                    <a:pt x="63432" y="47252"/>
                    <a:pt x="60995" y="49090"/>
                    <a:pt x="58878" y="51207"/>
                  </a:cubicBezTo>
                  <a:cubicBezTo>
                    <a:pt x="49882" y="50678"/>
                    <a:pt x="40803" y="50956"/>
                    <a:pt x="31891" y="49619"/>
                  </a:cubicBezTo>
                  <a:cubicBezTo>
                    <a:pt x="25915" y="48723"/>
                    <a:pt x="24262" y="39242"/>
                    <a:pt x="20778" y="36919"/>
                  </a:cubicBezTo>
                  <a:cubicBezTo>
                    <a:pt x="19191" y="35861"/>
                    <a:pt x="17759" y="34519"/>
                    <a:pt x="16016" y="33744"/>
                  </a:cubicBezTo>
                  <a:cubicBezTo>
                    <a:pt x="12958" y="32385"/>
                    <a:pt x="9598" y="31812"/>
                    <a:pt x="6491" y="30569"/>
                  </a:cubicBezTo>
                  <a:cubicBezTo>
                    <a:pt x="4294" y="29690"/>
                    <a:pt x="2258" y="28452"/>
                    <a:pt x="141" y="27394"/>
                  </a:cubicBezTo>
                  <a:cubicBezTo>
                    <a:pt x="-1575" y="20531"/>
                    <a:pt x="12841" y="17076"/>
                    <a:pt x="16016" y="13107"/>
                  </a:cubicBezTo>
                  <a:close/>
                </a:path>
              </a:pathLst>
            </a:custGeom>
            <a:grpFill/>
            <a:ln w="12700">
              <a:solidFill>
                <a:schemeClr val="tx1"/>
              </a:solid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Freeform: Shape 53">
              <a:extLst>
                <a:ext uri="{FF2B5EF4-FFF2-40B4-BE49-F238E27FC236}">
                  <a16:creationId xmlns:a16="http://schemas.microsoft.com/office/drawing/2014/main" id="{69EE5921-5484-48BB-9B93-0CBF7844DB7C}"/>
                </a:ext>
              </a:extLst>
            </p:cNvPr>
            <p:cNvSpPr/>
            <p:nvPr/>
          </p:nvSpPr>
          <p:spPr>
            <a:xfrm rot="21375012">
              <a:off x="1483673" y="3924357"/>
              <a:ext cx="153595" cy="93230"/>
            </a:xfrm>
            <a:custGeom>
              <a:avLst/>
              <a:gdLst>
                <a:gd name="connsiteX0" fmla="*/ 50800 w 188913"/>
                <a:gd name="connsiteY0" fmla="*/ 81332 h 114669"/>
                <a:gd name="connsiteX1" fmla="*/ 38100 w 188913"/>
                <a:gd name="connsiteY1" fmla="*/ 78157 h 114669"/>
                <a:gd name="connsiteX2" fmla="*/ 23813 w 188913"/>
                <a:gd name="connsiteY2" fmla="*/ 73394 h 114669"/>
                <a:gd name="connsiteX3" fmla="*/ 14288 w 188913"/>
                <a:gd name="connsiteY3" fmla="*/ 67044 h 114669"/>
                <a:gd name="connsiteX4" fmla="*/ 7938 w 188913"/>
                <a:gd name="connsiteY4" fmla="*/ 63869 h 114669"/>
                <a:gd name="connsiteX5" fmla="*/ 6350 w 188913"/>
                <a:gd name="connsiteY5" fmla="*/ 59107 h 114669"/>
                <a:gd name="connsiteX6" fmla="*/ 0 w 188913"/>
                <a:gd name="connsiteY6" fmla="*/ 52757 h 114669"/>
                <a:gd name="connsiteX7" fmla="*/ 1588 w 188913"/>
                <a:gd name="connsiteY7" fmla="*/ 19419 h 114669"/>
                <a:gd name="connsiteX8" fmla="*/ 14288 w 188913"/>
                <a:gd name="connsiteY8" fmla="*/ 8307 h 114669"/>
                <a:gd name="connsiteX9" fmla="*/ 63500 w 188913"/>
                <a:gd name="connsiteY9" fmla="*/ 6719 h 114669"/>
                <a:gd name="connsiteX10" fmla="*/ 85725 w 188913"/>
                <a:gd name="connsiteY10" fmla="*/ 369 h 114669"/>
                <a:gd name="connsiteX11" fmla="*/ 147638 w 188913"/>
                <a:gd name="connsiteY11" fmla="*/ 6719 h 114669"/>
                <a:gd name="connsiteX12" fmla="*/ 155575 w 188913"/>
                <a:gd name="connsiteY12" fmla="*/ 13069 h 114669"/>
                <a:gd name="connsiteX13" fmla="*/ 161925 w 188913"/>
                <a:gd name="connsiteY13" fmla="*/ 14657 h 114669"/>
                <a:gd name="connsiteX14" fmla="*/ 166688 w 188913"/>
                <a:gd name="connsiteY14" fmla="*/ 21007 h 114669"/>
                <a:gd name="connsiteX15" fmla="*/ 177800 w 188913"/>
                <a:gd name="connsiteY15" fmla="*/ 32119 h 114669"/>
                <a:gd name="connsiteX16" fmla="*/ 184150 w 188913"/>
                <a:gd name="connsiteY16" fmla="*/ 43232 h 114669"/>
                <a:gd name="connsiteX17" fmla="*/ 188913 w 188913"/>
                <a:gd name="connsiteY17" fmla="*/ 60694 h 114669"/>
                <a:gd name="connsiteX18" fmla="*/ 185738 w 188913"/>
                <a:gd name="connsiteY18" fmla="*/ 84507 h 114669"/>
                <a:gd name="connsiteX19" fmla="*/ 182563 w 188913"/>
                <a:gd name="connsiteY19" fmla="*/ 90857 h 114669"/>
                <a:gd name="connsiteX20" fmla="*/ 169863 w 188913"/>
                <a:gd name="connsiteY20" fmla="*/ 106732 h 114669"/>
                <a:gd name="connsiteX21" fmla="*/ 163513 w 188913"/>
                <a:gd name="connsiteY21" fmla="*/ 111494 h 114669"/>
                <a:gd name="connsiteX22" fmla="*/ 133350 w 188913"/>
                <a:gd name="connsiteY22" fmla="*/ 114669 h 114669"/>
                <a:gd name="connsiteX23" fmla="*/ 100013 w 188913"/>
                <a:gd name="connsiteY23" fmla="*/ 113082 h 114669"/>
                <a:gd name="connsiteX24" fmla="*/ 77788 w 188913"/>
                <a:gd name="connsiteY24" fmla="*/ 105144 h 114669"/>
                <a:gd name="connsiteX25" fmla="*/ 71438 w 188913"/>
                <a:gd name="connsiteY25" fmla="*/ 97207 h 114669"/>
                <a:gd name="connsiteX26" fmla="*/ 60325 w 188913"/>
                <a:gd name="connsiteY26" fmla="*/ 90857 h 114669"/>
                <a:gd name="connsiteX27" fmla="*/ 50800 w 188913"/>
                <a:gd name="connsiteY27" fmla="*/ 81332 h 11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8913" h="114669">
                  <a:moveTo>
                    <a:pt x="50800" y="81332"/>
                  </a:moveTo>
                  <a:cubicBezTo>
                    <a:pt x="47096" y="79215"/>
                    <a:pt x="42240" y="79537"/>
                    <a:pt x="38100" y="78157"/>
                  </a:cubicBezTo>
                  <a:cubicBezTo>
                    <a:pt x="18376" y="71582"/>
                    <a:pt x="46567" y="77946"/>
                    <a:pt x="23813" y="73394"/>
                  </a:cubicBezTo>
                  <a:cubicBezTo>
                    <a:pt x="20638" y="71277"/>
                    <a:pt x="17560" y="69007"/>
                    <a:pt x="14288" y="67044"/>
                  </a:cubicBezTo>
                  <a:cubicBezTo>
                    <a:pt x="12259" y="65826"/>
                    <a:pt x="9611" y="65542"/>
                    <a:pt x="7938" y="63869"/>
                  </a:cubicBezTo>
                  <a:cubicBezTo>
                    <a:pt x="6755" y="62686"/>
                    <a:pt x="7323" y="60469"/>
                    <a:pt x="6350" y="59107"/>
                  </a:cubicBezTo>
                  <a:cubicBezTo>
                    <a:pt x="4610" y="56671"/>
                    <a:pt x="2117" y="54874"/>
                    <a:pt x="0" y="52757"/>
                  </a:cubicBezTo>
                  <a:cubicBezTo>
                    <a:pt x="529" y="41644"/>
                    <a:pt x="208" y="30458"/>
                    <a:pt x="1588" y="19419"/>
                  </a:cubicBezTo>
                  <a:cubicBezTo>
                    <a:pt x="2120" y="15160"/>
                    <a:pt x="12695" y="8358"/>
                    <a:pt x="14288" y="8307"/>
                  </a:cubicBezTo>
                  <a:lnTo>
                    <a:pt x="63500" y="6719"/>
                  </a:lnTo>
                  <a:cubicBezTo>
                    <a:pt x="70908" y="4602"/>
                    <a:pt x="78028" y="719"/>
                    <a:pt x="85725" y="369"/>
                  </a:cubicBezTo>
                  <a:cubicBezTo>
                    <a:pt x="116230" y="-1018"/>
                    <a:pt x="124561" y="1591"/>
                    <a:pt x="147638" y="6719"/>
                  </a:cubicBezTo>
                  <a:cubicBezTo>
                    <a:pt x="150284" y="8836"/>
                    <a:pt x="152613" y="11423"/>
                    <a:pt x="155575" y="13069"/>
                  </a:cubicBezTo>
                  <a:cubicBezTo>
                    <a:pt x="157482" y="14129"/>
                    <a:pt x="160150" y="13389"/>
                    <a:pt x="161925" y="14657"/>
                  </a:cubicBezTo>
                  <a:cubicBezTo>
                    <a:pt x="164078" y="16195"/>
                    <a:pt x="164908" y="19049"/>
                    <a:pt x="166688" y="21007"/>
                  </a:cubicBezTo>
                  <a:cubicBezTo>
                    <a:pt x="170212" y="24883"/>
                    <a:pt x="174895" y="27760"/>
                    <a:pt x="177800" y="32119"/>
                  </a:cubicBezTo>
                  <a:cubicBezTo>
                    <a:pt x="180339" y="35927"/>
                    <a:pt x="182539" y="38802"/>
                    <a:pt x="184150" y="43232"/>
                  </a:cubicBezTo>
                  <a:cubicBezTo>
                    <a:pt x="185658" y="47379"/>
                    <a:pt x="187674" y="55740"/>
                    <a:pt x="188913" y="60694"/>
                  </a:cubicBezTo>
                  <a:cubicBezTo>
                    <a:pt x="187855" y="68632"/>
                    <a:pt x="187388" y="76671"/>
                    <a:pt x="185738" y="84507"/>
                  </a:cubicBezTo>
                  <a:cubicBezTo>
                    <a:pt x="185250" y="86823"/>
                    <a:pt x="183495" y="88682"/>
                    <a:pt x="182563" y="90857"/>
                  </a:cubicBezTo>
                  <a:cubicBezTo>
                    <a:pt x="178574" y="100164"/>
                    <a:pt x="184488" y="95765"/>
                    <a:pt x="169863" y="106732"/>
                  </a:cubicBezTo>
                  <a:cubicBezTo>
                    <a:pt x="167746" y="108319"/>
                    <a:pt x="166098" y="110932"/>
                    <a:pt x="163513" y="111494"/>
                  </a:cubicBezTo>
                  <a:cubicBezTo>
                    <a:pt x="153634" y="113641"/>
                    <a:pt x="143404" y="113611"/>
                    <a:pt x="133350" y="114669"/>
                  </a:cubicBezTo>
                  <a:cubicBezTo>
                    <a:pt x="122238" y="114140"/>
                    <a:pt x="111040" y="114552"/>
                    <a:pt x="100013" y="113082"/>
                  </a:cubicBezTo>
                  <a:cubicBezTo>
                    <a:pt x="95765" y="112516"/>
                    <a:pt x="83153" y="107290"/>
                    <a:pt x="77788" y="105144"/>
                  </a:cubicBezTo>
                  <a:cubicBezTo>
                    <a:pt x="75671" y="102498"/>
                    <a:pt x="73834" y="99603"/>
                    <a:pt x="71438" y="97207"/>
                  </a:cubicBezTo>
                  <a:cubicBezTo>
                    <a:pt x="69395" y="95164"/>
                    <a:pt x="62566" y="91853"/>
                    <a:pt x="60325" y="90857"/>
                  </a:cubicBezTo>
                  <a:cubicBezTo>
                    <a:pt x="57721" y="89700"/>
                    <a:pt x="54504" y="83449"/>
                    <a:pt x="50800" y="81332"/>
                  </a:cubicBezTo>
                  <a:close/>
                </a:path>
              </a:pathLst>
            </a:custGeom>
            <a:grpFill/>
            <a:ln w="12700">
              <a:solidFill>
                <a:schemeClr val="tx1"/>
              </a:solid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Freeform: Shape 54">
              <a:extLst>
                <a:ext uri="{FF2B5EF4-FFF2-40B4-BE49-F238E27FC236}">
                  <a16:creationId xmlns:a16="http://schemas.microsoft.com/office/drawing/2014/main" id="{BCC2AD40-610E-4F01-A384-E7FEECE0CADE}"/>
                </a:ext>
              </a:extLst>
            </p:cNvPr>
            <p:cNvSpPr/>
            <p:nvPr/>
          </p:nvSpPr>
          <p:spPr>
            <a:xfrm rot="21375012">
              <a:off x="1646709" y="3944250"/>
              <a:ext cx="234955" cy="209094"/>
            </a:xfrm>
            <a:custGeom>
              <a:avLst/>
              <a:gdLst>
                <a:gd name="connsiteX0" fmla="*/ 44511 w 288986"/>
                <a:gd name="connsiteY0" fmla="*/ 190500 h 257175"/>
                <a:gd name="connsiteX1" fmla="*/ 41336 w 288986"/>
                <a:gd name="connsiteY1" fmla="*/ 168275 h 257175"/>
                <a:gd name="connsiteX2" fmla="*/ 28636 w 288986"/>
                <a:gd name="connsiteY2" fmla="*/ 158750 h 257175"/>
                <a:gd name="connsiteX3" fmla="*/ 6411 w 288986"/>
                <a:gd name="connsiteY3" fmla="*/ 139700 h 257175"/>
                <a:gd name="connsiteX4" fmla="*/ 61 w 288986"/>
                <a:gd name="connsiteY4" fmla="*/ 123825 h 257175"/>
                <a:gd name="connsiteX5" fmla="*/ 3236 w 288986"/>
                <a:gd name="connsiteY5" fmla="*/ 111125 h 257175"/>
                <a:gd name="connsiteX6" fmla="*/ 6411 w 288986"/>
                <a:gd name="connsiteY6" fmla="*/ 101600 h 257175"/>
                <a:gd name="connsiteX7" fmla="*/ 19111 w 288986"/>
                <a:gd name="connsiteY7" fmla="*/ 79375 h 257175"/>
                <a:gd name="connsiteX8" fmla="*/ 34986 w 288986"/>
                <a:gd name="connsiteY8" fmla="*/ 50800 h 257175"/>
                <a:gd name="connsiteX9" fmla="*/ 44511 w 288986"/>
                <a:gd name="connsiteY9" fmla="*/ 47625 h 257175"/>
                <a:gd name="connsiteX10" fmla="*/ 57211 w 288986"/>
                <a:gd name="connsiteY10" fmla="*/ 41275 h 257175"/>
                <a:gd name="connsiteX11" fmla="*/ 79436 w 288986"/>
                <a:gd name="connsiteY11" fmla="*/ 28575 h 257175"/>
                <a:gd name="connsiteX12" fmla="*/ 88961 w 288986"/>
                <a:gd name="connsiteY12" fmla="*/ 25400 h 257175"/>
                <a:gd name="connsiteX13" fmla="*/ 98486 w 288986"/>
                <a:gd name="connsiteY13" fmla="*/ 19050 h 257175"/>
                <a:gd name="connsiteX14" fmla="*/ 161986 w 288986"/>
                <a:gd name="connsiteY14" fmla="*/ 0 h 257175"/>
                <a:gd name="connsiteX15" fmla="*/ 212786 w 288986"/>
                <a:gd name="connsiteY15" fmla="*/ 3175 h 257175"/>
                <a:gd name="connsiteX16" fmla="*/ 222311 w 288986"/>
                <a:gd name="connsiteY16" fmla="*/ 9525 h 257175"/>
                <a:gd name="connsiteX17" fmla="*/ 235011 w 288986"/>
                <a:gd name="connsiteY17" fmla="*/ 19050 h 257175"/>
                <a:gd name="connsiteX18" fmla="*/ 238186 w 288986"/>
                <a:gd name="connsiteY18" fmla="*/ 31750 h 257175"/>
                <a:gd name="connsiteX19" fmla="*/ 250886 w 288986"/>
                <a:gd name="connsiteY19" fmla="*/ 41275 h 257175"/>
                <a:gd name="connsiteX20" fmla="*/ 257236 w 288986"/>
                <a:gd name="connsiteY20" fmla="*/ 53975 h 257175"/>
                <a:gd name="connsiteX21" fmla="*/ 257236 w 288986"/>
                <a:gd name="connsiteY21" fmla="*/ 104775 h 257175"/>
                <a:gd name="connsiteX22" fmla="*/ 266761 w 288986"/>
                <a:gd name="connsiteY22" fmla="*/ 114300 h 257175"/>
                <a:gd name="connsiteX23" fmla="*/ 273111 w 288986"/>
                <a:gd name="connsiteY23" fmla="*/ 123825 h 257175"/>
                <a:gd name="connsiteX24" fmla="*/ 282636 w 288986"/>
                <a:gd name="connsiteY24" fmla="*/ 136525 h 257175"/>
                <a:gd name="connsiteX25" fmla="*/ 288986 w 288986"/>
                <a:gd name="connsiteY25" fmla="*/ 152400 h 257175"/>
                <a:gd name="connsiteX26" fmla="*/ 285811 w 288986"/>
                <a:gd name="connsiteY26" fmla="*/ 200025 h 257175"/>
                <a:gd name="connsiteX27" fmla="*/ 276286 w 288986"/>
                <a:gd name="connsiteY27" fmla="*/ 209550 h 257175"/>
                <a:gd name="connsiteX28" fmla="*/ 269936 w 288986"/>
                <a:gd name="connsiteY28" fmla="*/ 228600 h 257175"/>
                <a:gd name="connsiteX29" fmla="*/ 257236 w 288986"/>
                <a:gd name="connsiteY29" fmla="*/ 234950 h 257175"/>
                <a:gd name="connsiteX30" fmla="*/ 235011 w 288986"/>
                <a:gd name="connsiteY30" fmla="*/ 247650 h 257175"/>
                <a:gd name="connsiteX31" fmla="*/ 212786 w 288986"/>
                <a:gd name="connsiteY31" fmla="*/ 257175 h 257175"/>
                <a:gd name="connsiteX32" fmla="*/ 177861 w 288986"/>
                <a:gd name="connsiteY32" fmla="*/ 254000 h 257175"/>
                <a:gd name="connsiteX33" fmla="*/ 155636 w 288986"/>
                <a:gd name="connsiteY33" fmla="*/ 247650 h 257175"/>
                <a:gd name="connsiteX34" fmla="*/ 133411 w 288986"/>
                <a:gd name="connsiteY34" fmla="*/ 244475 h 257175"/>
                <a:gd name="connsiteX35" fmla="*/ 108011 w 288986"/>
                <a:gd name="connsiteY35" fmla="*/ 238125 h 257175"/>
                <a:gd name="connsiteX36" fmla="*/ 98486 w 288986"/>
                <a:gd name="connsiteY36" fmla="*/ 225425 h 257175"/>
                <a:gd name="connsiteX37" fmla="*/ 88961 w 288986"/>
                <a:gd name="connsiteY37" fmla="*/ 222250 h 257175"/>
                <a:gd name="connsiteX38" fmla="*/ 82611 w 288986"/>
                <a:gd name="connsiteY38" fmla="*/ 209550 h 257175"/>
                <a:gd name="connsiteX39" fmla="*/ 44511 w 288986"/>
                <a:gd name="connsiteY39" fmla="*/ 190500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8986" h="257175">
                  <a:moveTo>
                    <a:pt x="44511" y="190500"/>
                  </a:moveTo>
                  <a:cubicBezTo>
                    <a:pt x="37632" y="183621"/>
                    <a:pt x="44683" y="174968"/>
                    <a:pt x="41336" y="168275"/>
                  </a:cubicBezTo>
                  <a:cubicBezTo>
                    <a:pt x="38969" y="163542"/>
                    <a:pt x="32378" y="162492"/>
                    <a:pt x="28636" y="158750"/>
                  </a:cubicBezTo>
                  <a:cubicBezTo>
                    <a:pt x="8028" y="138142"/>
                    <a:pt x="31217" y="152103"/>
                    <a:pt x="6411" y="139700"/>
                  </a:cubicBezTo>
                  <a:cubicBezTo>
                    <a:pt x="4294" y="134408"/>
                    <a:pt x="690" y="129489"/>
                    <a:pt x="61" y="123825"/>
                  </a:cubicBezTo>
                  <a:cubicBezTo>
                    <a:pt x="-421" y="119488"/>
                    <a:pt x="2037" y="115321"/>
                    <a:pt x="3236" y="111125"/>
                  </a:cubicBezTo>
                  <a:cubicBezTo>
                    <a:pt x="4155" y="107907"/>
                    <a:pt x="4914" y="104593"/>
                    <a:pt x="6411" y="101600"/>
                  </a:cubicBezTo>
                  <a:cubicBezTo>
                    <a:pt x="26842" y="60738"/>
                    <a:pt x="-3154" y="129472"/>
                    <a:pt x="19111" y="79375"/>
                  </a:cubicBezTo>
                  <a:cubicBezTo>
                    <a:pt x="23973" y="68435"/>
                    <a:pt x="25248" y="58915"/>
                    <a:pt x="34986" y="50800"/>
                  </a:cubicBezTo>
                  <a:cubicBezTo>
                    <a:pt x="37557" y="48657"/>
                    <a:pt x="41435" y="48943"/>
                    <a:pt x="44511" y="47625"/>
                  </a:cubicBezTo>
                  <a:cubicBezTo>
                    <a:pt x="48861" y="45761"/>
                    <a:pt x="53102" y="43623"/>
                    <a:pt x="57211" y="41275"/>
                  </a:cubicBezTo>
                  <a:cubicBezTo>
                    <a:pt x="73154" y="32165"/>
                    <a:pt x="60247" y="36799"/>
                    <a:pt x="79436" y="28575"/>
                  </a:cubicBezTo>
                  <a:cubicBezTo>
                    <a:pt x="82512" y="27257"/>
                    <a:pt x="85968" y="26897"/>
                    <a:pt x="88961" y="25400"/>
                  </a:cubicBezTo>
                  <a:cubicBezTo>
                    <a:pt x="92374" y="23693"/>
                    <a:pt x="94979" y="20553"/>
                    <a:pt x="98486" y="19050"/>
                  </a:cubicBezTo>
                  <a:cubicBezTo>
                    <a:pt x="128705" y="6099"/>
                    <a:pt x="132248" y="6608"/>
                    <a:pt x="161986" y="0"/>
                  </a:cubicBezTo>
                  <a:cubicBezTo>
                    <a:pt x="178919" y="1058"/>
                    <a:pt x="196027" y="529"/>
                    <a:pt x="212786" y="3175"/>
                  </a:cubicBezTo>
                  <a:cubicBezTo>
                    <a:pt x="216555" y="3770"/>
                    <a:pt x="219206" y="7307"/>
                    <a:pt x="222311" y="9525"/>
                  </a:cubicBezTo>
                  <a:cubicBezTo>
                    <a:pt x="226617" y="12601"/>
                    <a:pt x="230778" y="15875"/>
                    <a:pt x="235011" y="19050"/>
                  </a:cubicBezTo>
                  <a:cubicBezTo>
                    <a:pt x="236069" y="23283"/>
                    <a:pt x="235650" y="28199"/>
                    <a:pt x="238186" y="31750"/>
                  </a:cubicBezTo>
                  <a:cubicBezTo>
                    <a:pt x="241262" y="36056"/>
                    <a:pt x="247442" y="37257"/>
                    <a:pt x="250886" y="41275"/>
                  </a:cubicBezTo>
                  <a:cubicBezTo>
                    <a:pt x="253966" y="44869"/>
                    <a:pt x="255119" y="49742"/>
                    <a:pt x="257236" y="53975"/>
                  </a:cubicBezTo>
                  <a:cubicBezTo>
                    <a:pt x="254580" y="72564"/>
                    <a:pt x="250834" y="85568"/>
                    <a:pt x="257236" y="104775"/>
                  </a:cubicBezTo>
                  <a:cubicBezTo>
                    <a:pt x="258656" y="109035"/>
                    <a:pt x="263886" y="110851"/>
                    <a:pt x="266761" y="114300"/>
                  </a:cubicBezTo>
                  <a:cubicBezTo>
                    <a:pt x="269204" y="117231"/>
                    <a:pt x="270893" y="120720"/>
                    <a:pt x="273111" y="123825"/>
                  </a:cubicBezTo>
                  <a:cubicBezTo>
                    <a:pt x="276187" y="128131"/>
                    <a:pt x="280066" y="131899"/>
                    <a:pt x="282636" y="136525"/>
                  </a:cubicBezTo>
                  <a:cubicBezTo>
                    <a:pt x="285404" y="141507"/>
                    <a:pt x="286869" y="147108"/>
                    <a:pt x="288986" y="152400"/>
                  </a:cubicBezTo>
                  <a:cubicBezTo>
                    <a:pt x="287928" y="168275"/>
                    <a:pt x="289262" y="184494"/>
                    <a:pt x="285811" y="200025"/>
                  </a:cubicBezTo>
                  <a:cubicBezTo>
                    <a:pt x="284837" y="204408"/>
                    <a:pt x="278467" y="205625"/>
                    <a:pt x="276286" y="209550"/>
                  </a:cubicBezTo>
                  <a:cubicBezTo>
                    <a:pt x="273035" y="215401"/>
                    <a:pt x="273952" y="223245"/>
                    <a:pt x="269936" y="228600"/>
                  </a:cubicBezTo>
                  <a:cubicBezTo>
                    <a:pt x="267096" y="232386"/>
                    <a:pt x="261345" y="232602"/>
                    <a:pt x="257236" y="234950"/>
                  </a:cubicBezTo>
                  <a:cubicBezTo>
                    <a:pt x="241293" y="244060"/>
                    <a:pt x="254200" y="239426"/>
                    <a:pt x="235011" y="247650"/>
                  </a:cubicBezTo>
                  <a:cubicBezTo>
                    <a:pt x="202309" y="261665"/>
                    <a:pt x="254907" y="236115"/>
                    <a:pt x="212786" y="257175"/>
                  </a:cubicBezTo>
                  <a:cubicBezTo>
                    <a:pt x="201144" y="256117"/>
                    <a:pt x="189392" y="255922"/>
                    <a:pt x="177861" y="254000"/>
                  </a:cubicBezTo>
                  <a:cubicBezTo>
                    <a:pt x="170261" y="252733"/>
                    <a:pt x="163170" y="249264"/>
                    <a:pt x="155636" y="247650"/>
                  </a:cubicBezTo>
                  <a:cubicBezTo>
                    <a:pt x="148319" y="246082"/>
                    <a:pt x="140749" y="245943"/>
                    <a:pt x="133411" y="244475"/>
                  </a:cubicBezTo>
                  <a:cubicBezTo>
                    <a:pt x="124853" y="242763"/>
                    <a:pt x="116478" y="240242"/>
                    <a:pt x="108011" y="238125"/>
                  </a:cubicBezTo>
                  <a:cubicBezTo>
                    <a:pt x="104836" y="233892"/>
                    <a:pt x="102551" y="228813"/>
                    <a:pt x="98486" y="225425"/>
                  </a:cubicBezTo>
                  <a:cubicBezTo>
                    <a:pt x="95915" y="223282"/>
                    <a:pt x="91328" y="224617"/>
                    <a:pt x="88961" y="222250"/>
                  </a:cubicBezTo>
                  <a:cubicBezTo>
                    <a:pt x="85614" y="218903"/>
                    <a:pt x="85691" y="213144"/>
                    <a:pt x="82611" y="209550"/>
                  </a:cubicBezTo>
                  <a:cubicBezTo>
                    <a:pt x="60721" y="184012"/>
                    <a:pt x="51390" y="197379"/>
                    <a:pt x="44511" y="190500"/>
                  </a:cubicBezTo>
                  <a:close/>
                </a:path>
              </a:pathLst>
            </a:custGeom>
            <a:grpFill/>
            <a:ln w="12700">
              <a:solidFill>
                <a:schemeClr val="tx1"/>
              </a:solid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Freeform: Shape 55">
              <a:extLst>
                <a:ext uri="{FF2B5EF4-FFF2-40B4-BE49-F238E27FC236}">
                  <a16:creationId xmlns:a16="http://schemas.microsoft.com/office/drawing/2014/main" id="{10A9A527-FCFB-40D4-8275-CB958F42C04D}"/>
                </a:ext>
              </a:extLst>
            </p:cNvPr>
            <p:cNvSpPr/>
            <p:nvPr/>
          </p:nvSpPr>
          <p:spPr>
            <a:xfrm rot="21375012">
              <a:off x="2342657" y="4508937"/>
              <a:ext cx="46998" cy="29056"/>
            </a:xfrm>
            <a:custGeom>
              <a:avLst/>
              <a:gdLst>
                <a:gd name="connsiteX0" fmla="*/ 1713 w 33159"/>
                <a:gd name="connsiteY0" fmla="*/ 10339 h 20499"/>
                <a:gd name="connsiteX1" fmla="*/ 27113 w 33159"/>
                <a:gd name="connsiteY1" fmla="*/ 179 h 20499"/>
                <a:gd name="connsiteX2" fmla="*/ 32193 w 33159"/>
                <a:gd name="connsiteY2" fmla="*/ 15419 h 20499"/>
                <a:gd name="connsiteX3" fmla="*/ 16953 w 33159"/>
                <a:gd name="connsiteY3" fmla="*/ 20499 h 20499"/>
                <a:gd name="connsiteX4" fmla="*/ 1713 w 33159"/>
                <a:gd name="connsiteY4" fmla="*/ 10339 h 20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9" h="20499">
                  <a:moveTo>
                    <a:pt x="1713" y="10339"/>
                  </a:moveTo>
                  <a:cubicBezTo>
                    <a:pt x="3406" y="6952"/>
                    <a:pt x="18118" y="-1320"/>
                    <a:pt x="27113" y="179"/>
                  </a:cubicBezTo>
                  <a:cubicBezTo>
                    <a:pt x="32395" y="1059"/>
                    <a:pt x="34588" y="10630"/>
                    <a:pt x="32193" y="15419"/>
                  </a:cubicBezTo>
                  <a:cubicBezTo>
                    <a:pt x="29798" y="20208"/>
                    <a:pt x="22033" y="18806"/>
                    <a:pt x="16953" y="20499"/>
                  </a:cubicBezTo>
                  <a:cubicBezTo>
                    <a:pt x="-5010" y="15008"/>
                    <a:pt x="20" y="13726"/>
                    <a:pt x="1713" y="10339"/>
                  </a:cubicBezTo>
                  <a:close/>
                </a:path>
              </a:pathLst>
            </a:custGeom>
            <a:grpFill/>
            <a:ln w="12700">
              <a:solidFill>
                <a:schemeClr val="tx1"/>
              </a:solidFill>
            </a:ln>
            <a:effectLst>
              <a:innerShdw blurRad="76200" dist="254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Freeform: Shape 56">
              <a:extLst>
                <a:ext uri="{FF2B5EF4-FFF2-40B4-BE49-F238E27FC236}">
                  <a16:creationId xmlns:a16="http://schemas.microsoft.com/office/drawing/2014/main" id="{56332404-4AFF-4236-8985-08364D75B8EF}"/>
                </a:ext>
              </a:extLst>
            </p:cNvPr>
            <p:cNvSpPr/>
            <p:nvPr/>
          </p:nvSpPr>
          <p:spPr>
            <a:xfrm rot="21375012">
              <a:off x="2415926" y="4507942"/>
              <a:ext cx="75847" cy="85993"/>
            </a:xfrm>
            <a:custGeom>
              <a:avLst/>
              <a:gdLst>
                <a:gd name="connsiteX0" fmla="*/ 10668 w 93290"/>
                <a:gd name="connsiteY0" fmla="*/ 66040 h 105770"/>
                <a:gd name="connsiteX1" fmla="*/ 5588 w 93290"/>
                <a:gd name="connsiteY1" fmla="*/ 5080 h 105770"/>
                <a:gd name="connsiteX2" fmla="*/ 20828 w 93290"/>
                <a:gd name="connsiteY2" fmla="*/ 0 h 105770"/>
                <a:gd name="connsiteX3" fmla="*/ 71628 w 93290"/>
                <a:gd name="connsiteY3" fmla="*/ 101600 h 105770"/>
                <a:gd name="connsiteX4" fmla="*/ 36068 w 93290"/>
                <a:gd name="connsiteY4" fmla="*/ 96520 h 105770"/>
                <a:gd name="connsiteX5" fmla="*/ 10668 w 93290"/>
                <a:gd name="connsiteY5" fmla="*/ 66040 h 10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90" h="105770">
                  <a:moveTo>
                    <a:pt x="10668" y="66040"/>
                  </a:moveTo>
                  <a:cubicBezTo>
                    <a:pt x="5588" y="50800"/>
                    <a:pt x="-7373" y="27762"/>
                    <a:pt x="5588" y="5080"/>
                  </a:cubicBezTo>
                  <a:cubicBezTo>
                    <a:pt x="8245" y="431"/>
                    <a:pt x="15748" y="1693"/>
                    <a:pt x="20828" y="0"/>
                  </a:cubicBezTo>
                  <a:cubicBezTo>
                    <a:pt x="80580" y="10864"/>
                    <a:pt x="119945" y="-1073"/>
                    <a:pt x="71628" y="101600"/>
                  </a:cubicBezTo>
                  <a:cubicBezTo>
                    <a:pt x="66530" y="112434"/>
                    <a:pt x="47776" y="99029"/>
                    <a:pt x="36068" y="96520"/>
                  </a:cubicBezTo>
                  <a:cubicBezTo>
                    <a:pt x="24014" y="93937"/>
                    <a:pt x="15748" y="81280"/>
                    <a:pt x="10668" y="66040"/>
                  </a:cubicBezTo>
                  <a:close/>
                </a:path>
              </a:pathLst>
            </a:custGeom>
            <a:grpFill/>
            <a:ln w="12700">
              <a:solidFill>
                <a:schemeClr val="tx1"/>
              </a:solidFill>
            </a:ln>
            <a:effectLst>
              <a:innerShdw blurRad="76200" dist="254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Freeform: Shape 57">
              <a:extLst>
                <a:ext uri="{FF2B5EF4-FFF2-40B4-BE49-F238E27FC236}">
                  <a16:creationId xmlns:a16="http://schemas.microsoft.com/office/drawing/2014/main" id="{2EDBD7A8-37E1-4F8D-AFF6-339A4BF5F2D2}"/>
                </a:ext>
              </a:extLst>
            </p:cNvPr>
            <p:cNvSpPr/>
            <p:nvPr/>
          </p:nvSpPr>
          <p:spPr>
            <a:xfrm rot="21375012">
              <a:off x="2834354" y="4560508"/>
              <a:ext cx="69310" cy="48479"/>
            </a:xfrm>
            <a:custGeom>
              <a:avLst/>
              <a:gdLst>
                <a:gd name="connsiteX0" fmla="*/ 3967 w 85247"/>
                <a:gd name="connsiteY0" fmla="*/ 56114 h 59625"/>
                <a:gd name="connsiteX1" fmla="*/ 14127 w 85247"/>
                <a:gd name="connsiteY1" fmla="*/ 10394 h 59625"/>
                <a:gd name="connsiteX2" fmla="*/ 29367 w 85247"/>
                <a:gd name="connsiteY2" fmla="*/ 234 h 59625"/>
                <a:gd name="connsiteX3" fmla="*/ 85247 w 85247"/>
                <a:gd name="connsiteY3" fmla="*/ 5314 h 59625"/>
                <a:gd name="connsiteX4" fmla="*/ 80167 w 85247"/>
                <a:gd name="connsiteY4" fmla="*/ 40874 h 59625"/>
                <a:gd name="connsiteX5" fmla="*/ 3967 w 85247"/>
                <a:gd name="connsiteY5" fmla="*/ 56114 h 5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247" h="59625">
                  <a:moveTo>
                    <a:pt x="3967" y="56114"/>
                  </a:moveTo>
                  <a:cubicBezTo>
                    <a:pt x="-7040" y="51034"/>
                    <a:pt x="7667" y="24606"/>
                    <a:pt x="14127" y="10394"/>
                  </a:cubicBezTo>
                  <a:cubicBezTo>
                    <a:pt x="16653" y="4836"/>
                    <a:pt x="23277" y="669"/>
                    <a:pt x="29367" y="234"/>
                  </a:cubicBezTo>
                  <a:cubicBezTo>
                    <a:pt x="48023" y="-1099"/>
                    <a:pt x="66620" y="3621"/>
                    <a:pt x="85247" y="5314"/>
                  </a:cubicBezTo>
                  <a:cubicBezTo>
                    <a:pt x="83554" y="17167"/>
                    <a:pt x="86595" y="30772"/>
                    <a:pt x="80167" y="40874"/>
                  </a:cubicBezTo>
                  <a:cubicBezTo>
                    <a:pt x="65443" y="64012"/>
                    <a:pt x="14974" y="61194"/>
                    <a:pt x="3967" y="56114"/>
                  </a:cubicBezTo>
                  <a:close/>
                </a:path>
              </a:pathLst>
            </a:custGeom>
            <a:grpFill/>
            <a:ln w="12700">
              <a:solidFill>
                <a:schemeClr val="tx1"/>
              </a:solidFill>
            </a:ln>
            <a:effectLst>
              <a:innerShdw blurRad="76200" dist="254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Freeform: Shape 58">
              <a:extLst>
                <a:ext uri="{FF2B5EF4-FFF2-40B4-BE49-F238E27FC236}">
                  <a16:creationId xmlns:a16="http://schemas.microsoft.com/office/drawing/2014/main" id="{70839C94-602D-4310-B050-0F7D58AED47D}"/>
                </a:ext>
              </a:extLst>
            </p:cNvPr>
            <p:cNvSpPr/>
            <p:nvPr/>
          </p:nvSpPr>
          <p:spPr>
            <a:xfrm rot="21375012">
              <a:off x="2886768" y="4597746"/>
              <a:ext cx="74029" cy="54590"/>
            </a:xfrm>
            <a:custGeom>
              <a:avLst/>
              <a:gdLst>
                <a:gd name="connsiteX0" fmla="*/ 3248 w 91053"/>
                <a:gd name="connsiteY0" fmla="*/ 51005 h 67142"/>
                <a:gd name="connsiteX1" fmla="*/ 13408 w 91053"/>
                <a:gd name="connsiteY1" fmla="*/ 25605 h 67142"/>
                <a:gd name="connsiteX2" fmla="*/ 43888 w 91053"/>
                <a:gd name="connsiteY2" fmla="*/ 10365 h 67142"/>
                <a:gd name="connsiteX3" fmla="*/ 59128 w 91053"/>
                <a:gd name="connsiteY3" fmla="*/ 205 h 67142"/>
                <a:gd name="connsiteX4" fmla="*/ 89608 w 91053"/>
                <a:gd name="connsiteY4" fmla="*/ 5285 h 67142"/>
                <a:gd name="connsiteX5" fmla="*/ 69288 w 91053"/>
                <a:gd name="connsiteY5" fmla="*/ 66245 h 67142"/>
                <a:gd name="connsiteX6" fmla="*/ 3248 w 91053"/>
                <a:gd name="connsiteY6" fmla="*/ 51005 h 6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53" h="67142">
                  <a:moveTo>
                    <a:pt x="3248" y="51005"/>
                  </a:moveTo>
                  <a:cubicBezTo>
                    <a:pt x="-6065" y="44232"/>
                    <a:pt x="6960" y="32053"/>
                    <a:pt x="13408" y="25605"/>
                  </a:cubicBezTo>
                  <a:cubicBezTo>
                    <a:pt x="21440" y="17573"/>
                    <a:pt x="33958" y="15882"/>
                    <a:pt x="43888" y="10365"/>
                  </a:cubicBezTo>
                  <a:cubicBezTo>
                    <a:pt x="49225" y="7400"/>
                    <a:pt x="54048" y="3592"/>
                    <a:pt x="59128" y="205"/>
                  </a:cubicBezTo>
                  <a:cubicBezTo>
                    <a:pt x="69288" y="1898"/>
                    <a:pt x="84606" y="-3719"/>
                    <a:pt x="89608" y="5285"/>
                  </a:cubicBezTo>
                  <a:cubicBezTo>
                    <a:pt x="94756" y="14552"/>
                    <a:pt x="85725" y="59670"/>
                    <a:pt x="69288" y="66245"/>
                  </a:cubicBezTo>
                  <a:cubicBezTo>
                    <a:pt x="58282" y="70647"/>
                    <a:pt x="12561" y="57778"/>
                    <a:pt x="3248" y="51005"/>
                  </a:cubicBezTo>
                  <a:close/>
                </a:path>
              </a:pathLst>
            </a:custGeom>
            <a:grpFill/>
            <a:ln w="12700">
              <a:solidFill>
                <a:schemeClr val="tx1"/>
              </a:solidFill>
            </a:ln>
            <a:effectLst>
              <a:innerShdw blurRad="76200" dist="254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reeform: Shape 59">
              <a:extLst>
                <a:ext uri="{FF2B5EF4-FFF2-40B4-BE49-F238E27FC236}">
                  <a16:creationId xmlns:a16="http://schemas.microsoft.com/office/drawing/2014/main" id="{1255A27E-FC7F-41B0-A1EB-C6335D65366E}"/>
                </a:ext>
              </a:extLst>
            </p:cNvPr>
            <p:cNvSpPr/>
            <p:nvPr/>
          </p:nvSpPr>
          <p:spPr>
            <a:xfrm rot="21375012">
              <a:off x="1779199" y="4162656"/>
              <a:ext cx="69364" cy="61458"/>
            </a:xfrm>
            <a:custGeom>
              <a:avLst/>
              <a:gdLst>
                <a:gd name="connsiteX0" fmla="*/ 1264 w 85315"/>
                <a:gd name="connsiteY0" fmla="*/ 4471 h 75591"/>
                <a:gd name="connsiteX1" fmla="*/ 82544 w 85315"/>
                <a:gd name="connsiteY1" fmla="*/ 14631 h 75591"/>
                <a:gd name="connsiteX2" fmla="*/ 77464 w 85315"/>
                <a:gd name="connsiteY2" fmla="*/ 40031 h 75591"/>
                <a:gd name="connsiteX3" fmla="*/ 52064 w 85315"/>
                <a:gd name="connsiteY3" fmla="*/ 75591 h 75591"/>
                <a:gd name="connsiteX4" fmla="*/ 1264 w 85315"/>
                <a:gd name="connsiteY4" fmla="*/ 4471 h 75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15" h="75591">
                  <a:moveTo>
                    <a:pt x="1264" y="4471"/>
                  </a:moveTo>
                  <a:cubicBezTo>
                    <a:pt x="6344" y="-5689"/>
                    <a:pt x="57801" y="3084"/>
                    <a:pt x="82544" y="14631"/>
                  </a:cubicBezTo>
                  <a:cubicBezTo>
                    <a:pt x="90368" y="18282"/>
                    <a:pt x="79337" y="31602"/>
                    <a:pt x="77464" y="40031"/>
                  </a:cubicBezTo>
                  <a:cubicBezTo>
                    <a:pt x="71282" y="67852"/>
                    <a:pt x="76816" y="57027"/>
                    <a:pt x="52064" y="75591"/>
                  </a:cubicBezTo>
                  <a:cubicBezTo>
                    <a:pt x="5107" y="62175"/>
                    <a:pt x="-3816" y="14631"/>
                    <a:pt x="1264" y="4471"/>
                  </a:cubicBezTo>
                  <a:close/>
                </a:path>
              </a:pathLst>
            </a:custGeom>
            <a:grpFill/>
            <a:ln w="12700">
              <a:solidFill>
                <a:schemeClr val="tx1"/>
              </a:solid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Freeform: Shape 60">
              <a:extLst>
                <a:ext uri="{FF2B5EF4-FFF2-40B4-BE49-F238E27FC236}">
                  <a16:creationId xmlns:a16="http://schemas.microsoft.com/office/drawing/2014/main" id="{108A94DE-E033-47EA-A2E9-7638E57EC14C}"/>
                </a:ext>
              </a:extLst>
            </p:cNvPr>
            <p:cNvSpPr/>
            <p:nvPr/>
          </p:nvSpPr>
          <p:spPr>
            <a:xfrm rot="21375012">
              <a:off x="1604234" y="4041134"/>
              <a:ext cx="33762" cy="30799"/>
            </a:xfrm>
            <a:custGeom>
              <a:avLst/>
              <a:gdLst>
                <a:gd name="connsiteX0" fmla="*/ 8433 w 41527"/>
                <a:gd name="connsiteY0" fmla="*/ 34476 h 37881"/>
                <a:gd name="connsiteX1" fmla="*/ 3353 w 41527"/>
                <a:gd name="connsiteY1" fmla="*/ 3996 h 37881"/>
                <a:gd name="connsiteX2" fmla="*/ 38913 w 41527"/>
                <a:gd name="connsiteY2" fmla="*/ 9076 h 37881"/>
                <a:gd name="connsiteX3" fmla="*/ 33833 w 41527"/>
                <a:gd name="connsiteY3" fmla="*/ 34476 h 37881"/>
                <a:gd name="connsiteX4" fmla="*/ 8433 w 41527"/>
                <a:gd name="connsiteY4" fmla="*/ 34476 h 37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27" h="37881">
                  <a:moveTo>
                    <a:pt x="8433" y="34476"/>
                  </a:moveTo>
                  <a:cubicBezTo>
                    <a:pt x="3353" y="29396"/>
                    <a:pt x="-4560" y="10590"/>
                    <a:pt x="3353" y="3996"/>
                  </a:cubicBezTo>
                  <a:cubicBezTo>
                    <a:pt x="12551" y="-3669"/>
                    <a:pt x="30446" y="609"/>
                    <a:pt x="38913" y="9076"/>
                  </a:cubicBezTo>
                  <a:cubicBezTo>
                    <a:pt x="45018" y="15181"/>
                    <a:pt x="39227" y="27734"/>
                    <a:pt x="33833" y="34476"/>
                  </a:cubicBezTo>
                  <a:cubicBezTo>
                    <a:pt x="30660" y="38443"/>
                    <a:pt x="13513" y="39556"/>
                    <a:pt x="8433" y="34476"/>
                  </a:cubicBezTo>
                  <a:close/>
                </a:path>
              </a:pathLst>
            </a:custGeom>
            <a:grpFill/>
            <a:ln w="12700">
              <a:solidFill>
                <a:schemeClr val="tx1"/>
              </a:solid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Freeform: Shape 61">
              <a:extLst>
                <a:ext uri="{FF2B5EF4-FFF2-40B4-BE49-F238E27FC236}">
                  <a16:creationId xmlns:a16="http://schemas.microsoft.com/office/drawing/2014/main" id="{65F1D9E8-7F44-4EB9-9881-9BFDBAADBE91}"/>
                </a:ext>
              </a:extLst>
            </p:cNvPr>
            <p:cNvSpPr/>
            <p:nvPr/>
          </p:nvSpPr>
          <p:spPr>
            <a:xfrm rot="21375012">
              <a:off x="2499067" y="4427717"/>
              <a:ext cx="290998" cy="225742"/>
            </a:xfrm>
            <a:custGeom>
              <a:avLst/>
              <a:gdLst>
                <a:gd name="connsiteX0" fmla="*/ 12269 w 357916"/>
                <a:gd name="connsiteY0" fmla="*/ 213360 h 259080"/>
                <a:gd name="connsiteX1" fmla="*/ 2109 w 357916"/>
                <a:gd name="connsiteY1" fmla="*/ 137160 h 259080"/>
                <a:gd name="connsiteX2" fmla="*/ 22429 w 357916"/>
                <a:gd name="connsiteY2" fmla="*/ 81280 h 259080"/>
                <a:gd name="connsiteX3" fmla="*/ 57989 w 357916"/>
                <a:gd name="connsiteY3" fmla="*/ 35560 h 259080"/>
                <a:gd name="connsiteX4" fmla="*/ 113869 w 357916"/>
                <a:gd name="connsiteY4" fmla="*/ 0 h 259080"/>
                <a:gd name="connsiteX5" fmla="*/ 230709 w 357916"/>
                <a:gd name="connsiteY5" fmla="*/ 5080 h 259080"/>
                <a:gd name="connsiteX6" fmla="*/ 251029 w 357916"/>
                <a:gd name="connsiteY6" fmla="*/ 15240 h 259080"/>
                <a:gd name="connsiteX7" fmla="*/ 276429 w 357916"/>
                <a:gd name="connsiteY7" fmla="*/ 25400 h 259080"/>
                <a:gd name="connsiteX8" fmla="*/ 306909 w 357916"/>
                <a:gd name="connsiteY8" fmla="*/ 50800 h 259080"/>
                <a:gd name="connsiteX9" fmla="*/ 322149 w 357916"/>
                <a:gd name="connsiteY9" fmla="*/ 60960 h 259080"/>
                <a:gd name="connsiteX10" fmla="*/ 342469 w 357916"/>
                <a:gd name="connsiteY10" fmla="*/ 76200 h 259080"/>
                <a:gd name="connsiteX11" fmla="*/ 347549 w 357916"/>
                <a:gd name="connsiteY11" fmla="*/ 243840 h 259080"/>
                <a:gd name="connsiteX12" fmla="*/ 327229 w 357916"/>
                <a:gd name="connsiteY12" fmla="*/ 248920 h 259080"/>
                <a:gd name="connsiteX13" fmla="*/ 301829 w 357916"/>
                <a:gd name="connsiteY13" fmla="*/ 259080 h 259080"/>
                <a:gd name="connsiteX14" fmla="*/ 179909 w 357916"/>
                <a:gd name="connsiteY14" fmla="*/ 254000 h 259080"/>
                <a:gd name="connsiteX15" fmla="*/ 144349 w 357916"/>
                <a:gd name="connsiteY15" fmla="*/ 248920 h 259080"/>
                <a:gd name="connsiteX16" fmla="*/ 124029 w 357916"/>
                <a:gd name="connsiteY16" fmla="*/ 228600 h 259080"/>
                <a:gd name="connsiteX17" fmla="*/ 12269 w 357916"/>
                <a:gd name="connsiteY17" fmla="*/ 21336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7916" h="259080">
                  <a:moveTo>
                    <a:pt x="12269" y="213360"/>
                  </a:moveTo>
                  <a:cubicBezTo>
                    <a:pt x="-8051" y="198120"/>
                    <a:pt x="3273" y="162758"/>
                    <a:pt x="2109" y="137160"/>
                  </a:cubicBezTo>
                  <a:cubicBezTo>
                    <a:pt x="487" y="101483"/>
                    <a:pt x="5590" y="105335"/>
                    <a:pt x="22429" y="81280"/>
                  </a:cubicBezTo>
                  <a:cubicBezTo>
                    <a:pt x="30299" y="70037"/>
                    <a:pt x="43784" y="44600"/>
                    <a:pt x="57989" y="35560"/>
                  </a:cubicBezTo>
                  <a:cubicBezTo>
                    <a:pt x="122704" y="-5623"/>
                    <a:pt x="79547" y="34322"/>
                    <a:pt x="113869" y="0"/>
                  </a:cubicBezTo>
                  <a:cubicBezTo>
                    <a:pt x="152816" y="1693"/>
                    <a:pt x="191964" y="775"/>
                    <a:pt x="230709" y="5080"/>
                  </a:cubicBezTo>
                  <a:cubicBezTo>
                    <a:pt x="238235" y="5916"/>
                    <a:pt x="244109" y="12164"/>
                    <a:pt x="251029" y="15240"/>
                  </a:cubicBezTo>
                  <a:cubicBezTo>
                    <a:pt x="259362" y="18944"/>
                    <a:pt x="267962" y="22013"/>
                    <a:pt x="276429" y="25400"/>
                  </a:cubicBezTo>
                  <a:cubicBezTo>
                    <a:pt x="286589" y="33867"/>
                    <a:pt x="296470" y="42680"/>
                    <a:pt x="306909" y="50800"/>
                  </a:cubicBezTo>
                  <a:cubicBezTo>
                    <a:pt x="311728" y="54548"/>
                    <a:pt x="317181" y="57411"/>
                    <a:pt x="322149" y="60960"/>
                  </a:cubicBezTo>
                  <a:cubicBezTo>
                    <a:pt x="329039" y="65881"/>
                    <a:pt x="335696" y="71120"/>
                    <a:pt x="342469" y="76200"/>
                  </a:cubicBezTo>
                  <a:cubicBezTo>
                    <a:pt x="350074" y="126899"/>
                    <a:pt x="370031" y="191383"/>
                    <a:pt x="347549" y="243840"/>
                  </a:cubicBezTo>
                  <a:cubicBezTo>
                    <a:pt x="344799" y="250257"/>
                    <a:pt x="333853" y="246712"/>
                    <a:pt x="327229" y="248920"/>
                  </a:cubicBezTo>
                  <a:cubicBezTo>
                    <a:pt x="318578" y="251804"/>
                    <a:pt x="310296" y="255693"/>
                    <a:pt x="301829" y="259080"/>
                  </a:cubicBezTo>
                  <a:cubicBezTo>
                    <a:pt x="261189" y="257387"/>
                    <a:pt x="220500" y="256619"/>
                    <a:pt x="179909" y="254000"/>
                  </a:cubicBezTo>
                  <a:cubicBezTo>
                    <a:pt x="167960" y="253229"/>
                    <a:pt x="155249" y="253875"/>
                    <a:pt x="144349" y="248920"/>
                  </a:cubicBezTo>
                  <a:cubicBezTo>
                    <a:pt x="135629" y="244956"/>
                    <a:pt x="132749" y="232564"/>
                    <a:pt x="124029" y="228600"/>
                  </a:cubicBezTo>
                  <a:cubicBezTo>
                    <a:pt x="108111" y="221365"/>
                    <a:pt x="32589" y="228600"/>
                    <a:pt x="12269" y="213360"/>
                  </a:cubicBezTo>
                  <a:close/>
                </a:path>
              </a:pathLst>
            </a:custGeom>
            <a:grpFill/>
            <a:ln w="12700">
              <a:solidFill>
                <a:schemeClr val="tx1"/>
              </a:solidFill>
            </a:ln>
            <a:effectLst>
              <a:innerShdw blurRad="762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Freeform: Shape 62">
              <a:extLst>
                <a:ext uri="{FF2B5EF4-FFF2-40B4-BE49-F238E27FC236}">
                  <a16:creationId xmlns:a16="http://schemas.microsoft.com/office/drawing/2014/main" id="{166DB159-495B-45CA-A9D0-B8F799D52195}"/>
                </a:ext>
              </a:extLst>
            </p:cNvPr>
            <p:cNvSpPr/>
            <p:nvPr/>
          </p:nvSpPr>
          <p:spPr>
            <a:xfrm rot="21375012">
              <a:off x="2701133" y="4558922"/>
              <a:ext cx="132962" cy="98625"/>
            </a:xfrm>
            <a:custGeom>
              <a:avLst/>
              <a:gdLst>
                <a:gd name="connsiteX0" fmla="*/ 12564 w 163537"/>
                <a:gd name="connsiteY0" fmla="*/ 111760 h 121304"/>
                <a:gd name="connsiteX1" fmla="*/ 7484 w 163537"/>
                <a:gd name="connsiteY1" fmla="*/ 86360 h 121304"/>
                <a:gd name="connsiteX2" fmla="*/ 17644 w 163537"/>
                <a:gd name="connsiteY2" fmla="*/ 35560 h 121304"/>
                <a:gd name="connsiteX3" fmla="*/ 32884 w 163537"/>
                <a:gd name="connsiteY3" fmla="*/ 25400 h 121304"/>
                <a:gd name="connsiteX4" fmla="*/ 88764 w 163537"/>
                <a:gd name="connsiteY4" fmla="*/ 0 h 121304"/>
                <a:gd name="connsiteX5" fmla="*/ 124324 w 163537"/>
                <a:gd name="connsiteY5" fmla="*/ 5080 h 121304"/>
                <a:gd name="connsiteX6" fmla="*/ 149724 w 163537"/>
                <a:gd name="connsiteY6" fmla="*/ 10160 h 121304"/>
                <a:gd name="connsiteX7" fmla="*/ 159884 w 163537"/>
                <a:gd name="connsiteY7" fmla="*/ 50800 h 121304"/>
                <a:gd name="connsiteX8" fmla="*/ 154804 w 163537"/>
                <a:gd name="connsiteY8" fmla="*/ 111760 h 121304"/>
                <a:gd name="connsiteX9" fmla="*/ 12564 w 163537"/>
                <a:gd name="connsiteY9" fmla="*/ 111760 h 12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537" h="121304">
                  <a:moveTo>
                    <a:pt x="12564" y="111760"/>
                  </a:moveTo>
                  <a:cubicBezTo>
                    <a:pt x="-11989" y="107527"/>
                    <a:pt x="6910" y="94975"/>
                    <a:pt x="7484" y="86360"/>
                  </a:cubicBezTo>
                  <a:cubicBezTo>
                    <a:pt x="8633" y="69130"/>
                    <a:pt x="11002" y="51500"/>
                    <a:pt x="17644" y="35560"/>
                  </a:cubicBezTo>
                  <a:cubicBezTo>
                    <a:pt x="19992" y="29924"/>
                    <a:pt x="27916" y="28949"/>
                    <a:pt x="32884" y="25400"/>
                  </a:cubicBezTo>
                  <a:cubicBezTo>
                    <a:pt x="65581" y="2045"/>
                    <a:pt x="41401" y="13532"/>
                    <a:pt x="88764" y="0"/>
                  </a:cubicBezTo>
                  <a:cubicBezTo>
                    <a:pt x="100617" y="1693"/>
                    <a:pt x="112513" y="3112"/>
                    <a:pt x="124324" y="5080"/>
                  </a:cubicBezTo>
                  <a:cubicBezTo>
                    <a:pt x="132841" y="6499"/>
                    <a:pt x="144423" y="3344"/>
                    <a:pt x="149724" y="10160"/>
                  </a:cubicBezTo>
                  <a:cubicBezTo>
                    <a:pt x="158297" y="21182"/>
                    <a:pt x="156497" y="37253"/>
                    <a:pt x="159884" y="50800"/>
                  </a:cubicBezTo>
                  <a:cubicBezTo>
                    <a:pt x="158191" y="71120"/>
                    <a:pt x="172007" y="100813"/>
                    <a:pt x="154804" y="111760"/>
                  </a:cubicBezTo>
                  <a:cubicBezTo>
                    <a:pt x="124668" y="130938"/>
                    <a:pt x="37117" y="115993"/>
                    <a:pt x="12564" y="111760"/>
                  </a:cubicBezTo>
                  <a:close/>
                </a:path>
              </a:pathLst>
            </a:custGeom>
            <a:grpFill/>
            <a:ln w="12700">
              <a:solidFill>
                <a:schemeClr val="tx1"/>
              </a:solidFill>
            </a:ln>
            <a:effectLst>
              <a:innerShdw blurRad="762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4" name="Picture 63">
            <a:extLst>
              <a:ext uri="{FF2B5EF4-FFF2-40B4-BE49-F238E27FC236}">
                <a16:creationId xmlns:a16="http://schemas.microsoft.com/office/drawing/2014/main" id="{E9AD7138-DDEE-4D5E-9AFA-A7B878FF9329}"/>
              </a:ext>
            </a:extLst>
          </p:cNvPr>
          <p:cNvPicPr>
            <a:picLocks noChangeAspect="1"/>
          </p:cNvPicPr>
          <p:nvPr/>
        </p:nvPicPr>
        <p:blipFill rotWithShape="1">
          <a:blip r:embed="rId11">
            <a:extLst>
              <a:ext uri="{28A0092B-C50C-407E-A947-70E740481C1C}">
                <a14:useLocalDpi xmlns:a14="http://schemas.microsoft.com/office/drawing/2010/main" val="0"/>
              </a:ext>
            </a:extLst>
          </a:blip>
          <a:srcRect l="61599" t="56517" r="26424" b="33163"/>
          <a:stretch/>
        </p:blipFill>
        <p:spPr>
          <a:xfrm rot="312986">
            <a:off x="2113515" y="5322130"/>
            <a:ext cx="407002" cy="378292"/>
          </a:xfrm>
          <a:prstGeom prst="rect">
            <a:avLst/>
          </a:prstGeom>
        </p:spPr>
      </p:pic>
      <p:sp>
        <p:nvSpPr>
          <p:cNvPr id="65" name="Arrow: Right 64">
            <a:extLst>
              <a:ext uri="{FF2B5EF4-FFF2-40B4-BE49-F238E27FC236}">
                <a16:creationId xmlns:a16="http://schemas.microsoft.com/office/drawing/2014/main" id="{5C4A06C1-3C38-407E-BFEC-7161C93E88D4}"/>
              </a:ext>
            </a:extLst>
          </p:cNvPr>
          <p:cNvSpPr/>
          <p:nvPr/>
        </p:nvSpPr>
        <p:spPr>
          <a:xfrm rot="9735238">
            <a:off x="3402327" y="4794195"/>
            <a:ext cx="253917" cy="142135"/>
          </a:xfrm>
          <a:prstGeom prst="rightArrow">
            <a:avLst>
              <a:gd name="adj1" fmla="val 26741"/>
              <a:gd name="adj2" fmla="val 56686"/>
            </a:avLst>
          </a:prstGeom>
          <a:solidFill>
            <a:srgbClr val="FFD999"/>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Arrow: Right 65">
            <a:extLst>
              <a:ext uri="{FF2B5EF4-FFF2-40B4-BE49-F238E27FC236}">
                <a16:creationId xmlns:a16="http://schemas.microsoft.com/office/drawing/2014/main" id="{B9666AFD-C979-4097-A1A7-29DC5BAD9FCE}"/>
              </a:ext>
            </a:extLst>
          </p:cNvPr>
          <p:cNvSpPr/>
          <p:nvPr/>
        </p:nvSpPr>
        <p:spPr>
          <a:xfrm rot="20580244">
            <a:off x="3354490" y="4575919"/>
            <a:ext cx="253917" cy="142135"/>
          </a:xfrm>
          <a:prstGeom prst="rightArrow">
            <a:avLst>
              <a:gd name="adj1" fmla="val 26741"/>
              <a:gd name="adj2" fmla="val 56686"/>
            </a:avLst>
          </a:prstGeom>
          <a:solidFill>
            <a:srgbClr val="F8897C"/>
          </a:solidFill>
          <a:ln>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7" name="Picture 156">
            <a:extLst>
              <a:ext uri="{FF2B5EF4-FFF2-40B4-BE49-F238E27FC236}">
                <a16:creationId xmlns:a16="http://schemas.microsoft.com/office/drawing/2014/main" id="{C163C784-FE97-45E8-819A-97A7B44E3343}"/>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rot="19687133">
            <a:off x="5620388" y="4288362"/>
            <a:ext cx="943063" cy="651163"/>
          </a:xfrm>
          <a:prstGeom prst="rect">
            <a:avLst/>
          </a:prstGeom>
        </p:spPr>
      </p:pic>
      <p:pic>
        <p:nvPicPr>
          <p:cNvPr id="160" name="Picture 159">
            <a:extLst>
              <a:ext uri="{FF2B5EF4-FFF2-40B4-BE49-F238E27FC236}">
                <a16:creationId xmlns:a16="http://schemas.microsoft.com/office/drawing/2014/main" id="{9EC2054C-2745-487C-A93B-AA2F8AC4232F}"/>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rot="19128568">
            <a:off x="7047982" y="3622084"/>
            <a:ext cx="837627" cy="526137"/>
          </a:xfrm>
          <a:prstGeom prst="rect">
            <a:avLst/>
          </a:prstGeom>
        </p:spPr>
      </p:pic>
      <p:sp>
        <p:nvSpPr>
          <p:cNvPr id="161" name="TextBox 160">
            <a:extLst>
              <a:ext uri="{FF2B5EF4-FFF2-40B4-BE49-F238E27FC236}">
                <a16:creationId xmlns:a16="http://schemas.microsoft.com/office/drawing/2014/main" id="{27646B69-35EF-480D-A79F-55D1B7E95537}"/>
              </a:ext>
            </a:extLst>
          </p:cNvPr>
          <p:cNvSpPr txBox="1"/>
          <p:nvPr/>
        </p:nvSpPr>
        <p:spPr>
          <a:xfrm>
            <a:off x="2942891" y="4136600"/>
            <a:ext cx="1116781" cy="369332"/>
          </a:xfrm>
          <a:prstGeom prst="rect">
            <a:avLst/>
          </a:prstGeom>
          <a:noFill/>
        </p:spPr>
        <p:txBody>
          <a:bodyPr wrap="none" rtlCol="0">
            <a:spAutoFit/>
          </a:bodyPr>
          <a:lstStyle/>
          <a:p>
            <a:r>
              <a:rPr lang="it-IT" dirty="0"/>
              <a:t>LoRaWAN</a:t>
            </a:r>
            <a:endParaRPr lang="en-GB" dirty="0"/>
          </a:p>
        </p:txBody>
      </p:sp>
      <p:sp>
        <p:nvSpPr>
          <p:cNvPr id="162" name="Arc 161">
            <a:extLst>
              <a:ext uri="{FF2B5EF4-FFF2-40B4-BE49-F238E27FC236}">
                <a16:creationId xmlns:a16="http://schemas.microsoft.com/office/drawing/2014/main" id="{B815C9FE-EDF3-462E-921F-D6E7BB469B05}"/>
              </a:ext>
            </a:extLst>
          </p:cNvPr>
          <p:cNvSpPr/>
          <p:nvPr/>
        </p:nvSpPr>
        <p:spPr>
          <a:xfrm rot="10138473" flipV="1">
            <a:off x="2328228" y="4749502"/>
            <a:ext cx="2765177" cy="2553458"/>
          </a:xfrm>
          <a:prstGeom prst="arc">
            <a:avLst>
              <a:gd name="adj1" fmla="val 12327898"/>
              <a:gd name="adj2" fmla="val 19017254"/>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sp>
        <p:nvSpPr>
          <p:cNvPr id="164" name="Rectangle 163">
            <a:extLst>
              <a:ext uri="{FF2B5EF4-FFF2-40B4-BE49-F238E27FC236}">
                <a16:creationId xmlns:a16="http://schemas.microsoft.com/office/drawing/2014/main" id="{00F2D895-BBBD-4B9E-9451-60A051AE00EA}"/>
              </a:ext>
            </a:extLst>
          </p:cNvPr>
          <p:cNvSpPr/>
          <p:nvPr/>
        </p:nvSpPr>
        <p:spPr>
          <a:xfrm>
            <a:off x="0" y="6749844"/>
            <a:ext cx="9235413" cy="108156"/>
          </a:xfrm>
          <a:prstGeom prst="rect">
            <a:avLst/>
          </a:prstGeom>
          <a:solidFill>
            <a:srgbClr val="74D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TextBox 164">
            <a:extLst>
              <a:ext uri="{FF2B5EF4-FFF2-40B4-BE49-F238E27FC236}">
                <a16:creationId xmlns:a16="http://schemas.microsoft.com/office/drawing/2014/main" id="{9831356C-FF9B-45DF-B32A-E5E0668977A4}"/>
              </a:ext>
            </a:extLst>
          </p:cNvPr>
          <p:cNvSpPr txBox="1"/>
          <p:nvPr/>
        </p:nvSpPr>
        <p:spPr>
          <a:xfrm>
            <a:off x="198141" y="1402736"/>
            <a:ext cx="2919232" cy="1477328"/>
          </a:xfrm>
          <a:prstGeom prst="rect">
            <a:avLst/>
          </a:prstGeom>
          <a:noFill/>
        </p:spPr>
        <p:txBody>
          <a:bodyPr wrap="square" rtlCol="0">
            <a:spAutoFit/>
          </a:bodyPr>
          <a:lstStyle/>
          <a:p>
            <a:pPr marL="285750" indent="-285750">
              <a:buFont typeface="Arial" panose="020B0604020202020204" pitchFamily="34" charset="0"/>
              <a:buChar char="•"/>
            </a:pPr>
            <a:r>
              <a:rPr lang="de-CH" dirty="0"/>
              <a:t>Sensors equipped with </a:t>
            </a:r>
            <a:r>
              <a:rPr lang="de-CH" b="1" dirty="0"/>
              <a:t>accelerometer</a:t>
            </a:r>
            <a:endParaRPr lang="en-GB" b="1" dirty="0"/>
          </a:p>
          <a:p>
            <a:pPr marL="285750" indent="-285750">
              <a:buFont typeface="Arial" panose="020B0604020202020204" pitchFamily="34" charset="0"/>
              <a:buChar char="•"/>
            </a:pPr>
            <a:r>
              <a:rPr lang="en-GB" dirty="0"/>
              <a:t>Powered by battery</a:t>
            </a:r>
          </a:p>
          <a:p>
            <a:pPr marL="285750" indent="-285750">
              <a:buFont typeface="Arial" panose="020B0604020202020204" pitchFamily="34" charset="0"/>
              <a:buChar char="•"/>
            </a:pPr>
            <a:r>
              <a:rPr lang="en-GB" b="1" dirty="0"/>
              <a:t>Can activate on detecting movement</a:t>
            </a:r>
            <a:endParaRPr lang="de-CH" b="1" dirty="0"/>
          </a:p>
        </p:txBody>
      </p:sp>
      <p:sp>
        <p:nvSpPr>
          <p:cNvPr id="168" name="Rectangle: Rounded Corners 167">
            <a:extLst>
              <a:ext uri="{FF2B5EF4-FFF2-40B4-BE49-F238E27FC236}">
                <a16:creationId xmlns:a16="http://schemas.microsoft.com/office/drawing/2014/main" id="{B9FA333A-F6D2-483A-A459-BE0AC501F96F}"/>
              </a:ext>
            </a:extLst>
          </p:cNvPr>
          <p:cNvSpPr/>
          <p:nvPr/>
        </p:nvSpPr>
        <p:spPr>
          <a:xfrm>
            <a:off x="175975" y="1217222"/>
            <a:ext cx="2863167" cy="1758588"/>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Rounded Corners 169">
            <a:extLst>
              <a:ext uri="{FF2B5EF4-FFF2-40B4-BE49-F238E27FC236}">
                <a16:creationId xmlns:a16="http://schemas.microsoft.com/office/drawing/2014/main" id="{A04E92BE-E55A-4449-9505-EC3F59B7CFDB}"/>
              </a:ext>
            </a:extLst>
          </p:cNvPr>
          <p:cNvSpPr/>
          <p:nvPr/>
        </p:nvSpPr>
        <p:spPr>
          <a:xfrm>
            <a:off x="3221564" y="1217222"/>
            <a:ext cx="2045264" cy="1772543"/>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DDACED00-59EE-4922-934A-9837C6F6BE6C}"/>
              </a:ext>
            </a:extLst>
          </p:cNvPr>
          <p:cNvSpPr/>
          <p:nvPr/>
        </p:nvSpPr>
        <p:spPr>
          <a:xfrm>
            <a:off x="3341627" y="1352609"/>
            <a:ext cx="1925201" cy="1477328"/>
          </a:xfrm>
          <a:prstGeom prst="rect">
            <a:avLst/>
          </a:prstGeom>
        </p:spPr>
        <p:txBody>
          <a:bodyPr wrap="square">
            <a:spAutoFit/>
          </a:bodyPr>
          <a:lstStyle/>
          <a:p>
            <a:r>
              <a:rPr lang="de-CH" b="1" dirty="0"/>
              <a:t>Real-time</a:t>
            </a:r>
            <a:r>
              <a:rPr lang="de-CH" dirty="0"/>
              <a:t> data transmission to a receiver via LoRa® (Long Range Wide Area Network)</a:t>
            </a:r>
            <a:endParaRPr lang="en-GB" dirty="0"/>
          </a:p>
        </p:txBody>
      </p:sp>
      <p:cxnSp>
        <p:nvCxnSpPr>
          <p:cNvPr id="172" name="Straight Arrow Connector 171">
            <a:extLst>
              <a:ext uri="{FF2B5EF4-FFF2-40B4-BE49-F238E27FC236}">
                <a16:creationId xmlns:a16="http://schemas.microsoft.com/office/drawing/2014/main" id="{4E1EC69F-9C66-4901-A13C-F2BB8FF453C2}"/>
              </a:ext>
            </a:extLst>
          </p:cNvPr>
          <p:cNvCxnSpPr>
            <a:cxnSpLocks/>
            <a:stCxn id="170" idx="2"/>
          </p:cNvCxnSpPr>
          <p:nvPr/>
        </p:nvCxnSpPr>
        <p:spPr>
          <a:xfrm flipH="1">
            <a:off x="3853354" y="2989765"/>
            <a:ext cx="390842" cy="1067610"/>
          </a:xfrm>
          <a:prstGeom prst="straightConnector1">
            <a:avLst/>
          </a:prstGeom>
          <a:ln>
            <a:solidFill>
              <a:schemeClr val="bg2">
                <a:lumMod val="5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175" name="Rectangle: Rounded Corners 174">
            <a:extLst>
              <a:ext uri="{FF2B5EF4-FFF2-40B4-BE49-F238E27FC236}">
                <a16:creationId xmlns:a16="http://schemas.microsoft.com/office/drawing/2014/main" id="{E0163738-B4B2-441C-AF03-9EB8B268F6F5}"/>
              </a:ext>
            </a:extLst>
          </p:cNvPr>
          <p:cNvSpPr/>
          <p:nvPr/>
        </p:nvSpPr>
        <p:spPr>
          <a:xfrm>
            <a:off x="5430964" y="1211847"/>
            <a:ext cx="2045264" cy="1775801"/>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2139BD0B-ADB1-4654-A39E-92D5FCB318EF}"/>
              </a:ext>
            </a:extLst>
          </p:cNvPr>
          <p:cNvSpPr/>
          <p:nvPr/>
        </p:nvSpPr>
        <p:spPr>
          <a:xfrm>
            <a:off x="5581689" y="1313254"/>
            <a:ext cx="1829693" cy="1200329"/>
          </a:xfrm>
          <a:prstGeom prst="rect">
            <a:avLst/>
          </a:prstGeom>
        </p:spPr>
        <p:txBody>
          <a:bodyPr wrap="square">
            <a:spAutoFit/>
          </a:bodyPr>
          <a:lstStyle/>
          <a:p>
            <a:r>
              <a:rPr lang="de-CH" dirty="0"/>
              <a:t>GSM transmission from receiver to a </a:t>
            </a:r>
            <a:r>
              <a:rPr lang="de-CH" b="1" dirty="0"/>
              <a:t>server</a:t>
            </a:r>
            <a:endParaRPr lang="en-GB" b="1" dirty="0"/>
          </a:p>
        </p:txBody>
      </p:sp>
      <p:cxnSp>
        <p:nvCxnSpPr>
          <p:cNvPr id="177" name="Straight Arrow Connector 176">
            <a:extLst>
              <a:ext uri="{FF2B5EF4-FFF2-40B4-BE49-F238E27FC236}">
                <a16:creationId xmlns:a16="http://schemas.microsoft.com/office/drawing/2014/main" id="{C95B421C-077B-49E0-AD07-13AE37C4E149}"/>
              </a:ext>
            </a:extLst>
          </p:cNvPr>
          <p:cNvCxnSpPr>
            <a:cxnSpLocks/>
            <a:stCxn id="170" idx="2"/>
            <a:endCxn id="46" idx="1"/>
          </p:cNvCxnSpPr>
          <p:nvPr/>
        </p:nvCxnSpPr>
        <p:spPr>
          <a:xfrm>
            <a:off x="4244196" y="2989765"/>
            <a:ext cx="839734" cy="1908447"/>
          </a:xfrm>
          <a:prstGeom prst="straightConnector1">
            <a:avLst/>
          </a:prstGeom>
          <a:ln>
            <a:solidFill>
              <a:schemeClr val="bg2">
                <a:lumMod val="50000"/>
              </a:schemeClr>
            </a:solidFill>
            <a:tailEnd type="arrow" w="lg" len="lg"/>
          </a:ln>
        </p:spPr>
        <p:style>
          <a:lnRef idx="1">
            <a:schemeClr val="accent1"/>
          </a:lnRef>
          <a:fillRef idx="0">
            <a:schemeClr val="accent1"/>
          </a:fillRef>
          <a:effectRef idx="0">
            <a:schemeClr val="accent1"/>
          </a:effectRef>
          <a:fontRef idx="minor">
            <a:schemeClr val="tx1"/>
          </a:fontRef>
        </p:style>
      </p:cxnSp>
      <p:pic>
        <p:nvPicPr>
          <p:cNvPr id="180" name="Picture 179">
            <a:extLst>
              <a:ext uri="{FF2B5EF4-FFF2-40B4-BE49-F238E27FC236}">
                <a16:creationId xmlns:a16="http://schemas.microsoft.com/office/drawing/2014/main" id="{C6090725-0A80-4E53-9BEA-4541FF94E808}"/>
              </a:ext>
            </a:extLst>
          </p:cNvPr>
          <p:cNvPicPr>
            <a:picLocks noChangeAspect="1"/>
          </p:cNvPicPr>
          <p:nvPr/>
        </p:nvPicPr>
        <p:blipFill rotWithShape="1">
          <a:blip r:embed="rId14" cstate="screen">
            <a:extLst>
              <a:ext uri="{28A0092B-C50C-407E-A947-70E740481C1C}">
                <a14:useLocalDpi xmlns:a14="http://schemas.microsoft.com/office/drawing/2010/main" val="0"/>
              </a:ext>
            </a:extLst>
          </a:blip>
          <a:srcRect l="83979" t="61467" r="-1088" b="26985"/>
          <a:stretch/>
        </p:blipFill>
        <p:spPr>
          <a:xfrm>
            <a:off x="8014793" y="2691980"/>
            <a:ext cx="1268212" cy="929994"/>
          </a:xfrm>
          <a:prstGeom prst="rect">
            <a:avLst/>
          </a:prstGeom>
        </p:spPr>
      </p:pic>
      <p:pic>
        <p:nvPicPr>
          <p:cNvPr id="181" name="Picture 180">
            <a:extLst>
              <a:ext uri="{FF2B5EF4-FFF2-40B4-BE49-F238E27FC236}">
                <a16:creationId xmlns:a16="http://schemas.microsoft.com/office/drawing/2014/main" id="{E3928CBE-27E8-43CC-952A-D0CD7ADA38B1}"/>
              </a:ext>
            </a:extLst>
          </p:cNvPr>
          <p:cNvPicPr>
            <a:picLocks noChangeAspect="1"/>
          </p:cNvPicPr>
          <p:nvPr/>
        </p:nvPicPr>
        <p:blipFill rotWithShape="1">
          <a:blip r:embed="rId15"/>
          <a:srcRect l="51617" t="52270" r="28745" b="34681"/>
          <a:stretch/>
        </p:blipFill>
        <p:spPr>
          <a:xfrm>
            <a:off x="8002011" y="4814987"/>
            <a:ext cx="1189718" cy="851965"/>
          </a:xfrm>
          <a:prstGeom prst="rect">
            <a:avLst/>
          </a:prstGeom>
        </p:spPr>
      </p:pic>
      <p:cxnSp>
        <p:nvCxnSpPr>
          <p:cNvPr id="182" name="Straight Connector 181">
            <a:extLst>
              <a:ext uri="{FF2B5EF4-FFF2-40B4-BE49-F238E27FC236}">
                <a16:creationId xmlns:a16="http://schemas.microsoft.com/office/drawing/2014/main" id="{AC4056FC-3BD3-406D-A37E-E4983841480D}"/>
              </a:ext>
            </a:extLst>
          </p:cNvPr>
          <p:cNvCxnSpPr>
            <a:cxnSpLocks/>
          </p:cNvCxnSpPr>
          <p:nvPr/>
        </p:nvCxnSpPr>
        <p:spPr>
          <a:xfrm>
            <a:off x="8605944" y="3766583"/>
            <a:ext cx="7218" cy="91194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3" name="Straight Arrow Connector 182">
            <a:extLst>
              <a:ext uri="{FF2B5EF4-FFF2-40B4-BE49-F238E27FC236}">
                <a16:creationId xmlns:a16="http://schemas.microsoft.com/office/drawing/2014/main" id="{B7B0CB39-DF7C-449F-AD2C-59D47E812DA5}"/>
              </a:ext>
            </a:extLst>
          </p:cNvPr>
          <p:cNvCxnSpPr>
            <a:cxnSpLocks/>
          </p:cNvCxnSpPr>
          <p:nvPr/>
        </p:nvCxnSpPr>
        <p:spPr>
          <a:xfrm flipH="1">
            <a:off x="6121966" y="2997588"/>
            <a:ext cx="390842" cy="1067610"/>
          </a:xfrm>
          <a:prstGeom prst="straightConnector1">
            <a:avLst/>
          </a:prstGeom>
          <a:ln>
            <a:solidFill>
              <a:schemeClr val="bg2">
                <a:lumMod val="50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74CC7ABC-BCD9-45BF-8B58-E353D7D7E06B}"/>
              </a:ext>
            </a:extLst>
          </p:cNvPr>
          <p:cNvCxnSpPr>
            <a:cxnSpLocks/>
          </p:cNvCxnSpPr>
          <p:nvPr/>
        </p:nvCxnSpPr>
        <p:spPr>
          <a:xfrm>
            <a:off x="6512808" y="2997588"/>
            <a:ext cx="182685" cy="867244"/>
          </a:xfrm>
          <a:prstGeom prst="straightConnector1">
            <a:avLst/>
          </a:prstGeom>
          <a:ln>
            <a:solidFill>
              <a:schemeClr val="bg2">
                <a:lumMod val="50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D015A982-3273-4192-928E-FAE0E49600A4}"/>
              </a:ext>
            </a:extLst>
          </p:cNvPr>
          <p:cNvCxnSpPr>
            <a:cxnSpLocks/>
          </p:cNvCxnSpPr>
          <p:nvPr/>
        </p:nvCxnSpPr>
        <p:spPr>
          <a:xfrm>
            <a:off x="6500838" y="2988116"/>
            <a:ext cx="1520975" cy="563740"/>
          </a:xfrm>
          <a:prstGeom prst="straightConnector1">
            <a:avLst/>
          </a:prstGeom>
          <a:ln>
            <a:solidFill>
              <a:schemeClr val="bg2">
                <a:lumMod val="5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201" name="Callout: Down Arrow 200">
            <a:extLst>
              <a:ext uri="{FF2B5EF4-FFF2-40B4-BE49-F238E27FC236}">
                <a16:creationId xmlns:a16="http://schemas.microsoft.com/office/drawing/2014/main" id="{F0964841-7491-4D87-9D1C-80E667AC9A40}"/>
              </a:ext>
            </a:extLst>
          </p:cNvPr>
          <p:cNvSpPr/>
          <p:nvPr/>
        </p:nvSpPr>
        <p:spPr>
          <a:xfrm>
            <a:off x="487848" y="2559898"/>
            <a:ext cx="1222408" cy="874090"/>
          </a:xfrm>
          <a:prstGeom prst="downArrowCallout">
            <a:avLst>
              <a:gd name="adj1" fmla="val 13842"/>
              <a:gd name="adj2" fmla="val 26573"/>
              <a:gd name="adj3" fmla="val 17449"/>
              <a:gd name="adj4" fmla="val 34302"/>
            </a:avLst>
          </a:prstGeom>
          <a:noFill/>
          <a:ln w="25400">
            <a:solidFill>
              <a:srgbClr val="74D5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67ACEE9C-67A7-4A6C-B41B-E82254A9E90A}"/>
              </a:ext>
            </a:extLst>
          </p:cNvPr>
          <p:cNvSpPr/>
          <p:nvPr/>
        </p:nvSpPr>
        <p:spPr>
          <a:xfrm>
            <a:off x="1730" y="3446473"/>
            <a:ext cx="2360896" cy="489996"/>
          </a:xfrm>
          <a:prstGeom prst="rect">
            <a:avLst/>
          </a:prstGeom>
          <a:noFill/>
          <a:ln w="25400">
            <a:solidFill>
              <a:srgbClr val="74D5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3" name="Picture 82">
            <a:extLst>
              <a:ext uri="{FF2B5EF4-FFF2-40B4-BE49-F238E27FC236}">
                <a16:creationId xmlns:a16="http://schemas.microsoft.com/office/drawing/2014/main" id="{BF06CDDD-D771-4620-9A87-8CEAE21AA831}"/>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30163" y="6404135"/>
            <a:ext cx="1227411" cy="429442"/>
          </a:xfrm>
          <a:prstGeom prst="rect">
            <a:avLst/>
          </a:prstGeom>
        </p:spPr>
      </p:pic>
      <p:sp>
        <p:nvSpPr>
          <p:cNvPr id="84" name="TextBox 83">
            <a:extLst>
              <a:ext uri="{FF2B5EF4-FFF2-40B4-BE49-F238E27FC236}">
                <a16:creationId xmlns:a16="http://schemas.microsoft.com/office/drawing/2014/main" id="{42C63257-21D0-49AF-B8BF-0F4E0F3392FF}"/>
              </a:ext>
            </a:extLst>
          </p:cNvPr>
          <p:cNvSpPr txBox="1"/>
          <p:nvPr/>
        </p:nvSpPr>
        <p:spPr>
          <a:xfrm>
            <a:off x="4823114" y="6235578"/>
            <a:ext cx="1945395" cy="646331"/>
          </a:xfrm>
          <a:prstGeom prst="rect">
            <a:avLst/>
          </a:prstGeom>
          <a:noFill/>
        </p:spPr>
        <p:txBody>
          <a:bodyPr wrap="square" rtlCol="0">
            <a:spAutoFit/>
          </a:bodyPr>
          <a:lstStyle/>
          <a:p>
            <a:r>
              <a:rPr lang="it-IT" dirty="0"/>
              <a:t>Receiver powered by solar system</a:t>
            </a:r>
            <a:endParaRPr lang="en-GB" dirty="0"/>
          </a:p>
        </p:txBody>
      </p:sp>
      <p:sp>
        <p:nvSpPr>
          <p:cNvPr id="85" name="TextBox 84">
            <a:extLst>
              <a:ext uri="{FF2B5EF4-FFF2-40B4-BE49-F238E27FC236}">
                <a16:creationId xmlns:a16="http://schemas.microsoft.com/office/drawing/2014/main" id="{69DD1F33-E2D9-4344-8B98-2433765F1183}"/>
              </a:ext>
            </a:extLst>
          </p:cNvPr>
          <p:cNvSpPr txBox="1"/>
          <p:nvPr/>
        </p:nvSpPr>
        <p:spPr>
          <a:xfrm>
            <a:off x="6422138" y="3808404"/>
            <a:ext cx="633507" cy="369332"/>
          </a:xfrm>
          <a:prstGeom prst="rect">
            <a:avLst/>
          </a:prstGeom>
          <a:noFill/>
        </p:spPr>
        <p:txBody>
          <a:bodyPr wrap="none" rtlCol="0">
            <a:spAutoFit/>
          </a:bodyPr>
          <a:lstStyle/>
          <a:p>
            <a:r>
              <a:rPr lang="it-IT" dirty="0"/>
              <a:t>GSM</a:t>
            </a:r>
            <a:endParaRPr lang="en-GB" dirty="0"/>
          </a:p>
        </p:txBody>
      </p:sp>
      <p:sp>
        <p:nvSpPr>
          <p:cNvPr id="86" name="TextBox 85">
            <a:extLst>
              <a:ext uri="{FF2B5EF4-FFF2-40B4-BE49-F238E27FC236}">
                <a16:creationId xmlns:a16="http://schemas.microsoft.com/office/drawing/2014/main" id="{FBA03861-738E-453A-A596-275654F17054}"/>
              </a:ext>
            </a:extLst>
          </p:cNvPr>
          <p:cNvSpPr txBox="1"/>
          <p:nvPr/>
        </p:nvSpPr>
        <p:spPr>
          <a:xfrm>
            <a:off x="2115075" y="5790970"/>
            <a:ext cx="934497" cy="369332"/>
          </a:xfrm>
          <a:prstGeom prst="rect">
            <a:avLst/>
          </a:prstGeom>
          <a:noFill/>
        </p:spPr>
        <p:txBody>
          <a:bodyPr wrap="square" rtlCol="0">
            <a:spAutoFit/>
          </a:bodyPr>
          <a:lstStyle/>
          <a:p>
            <a:r>
              <a:rPr lang="it-IT" dirty="0"/>
              <a:t>Sensors</a:t>
            </a:r>
            <a:endParaRPr lang="en-GB" dirty="0"/>
          </a:p>
        </p:txBody>
      </p:sp>
      <p:pic>
        <p:nvPicPr>
          <p:cNvPr id="2" name="Slide 3">
            <a:hlinkClick r:id="" action="ppaction://media"/>
            <a:extLst>
              <a:ext uri="{FF2B5EF4-FFF2-40B4-BE49-F238E27FC236}">
                <a16:creationId xmlns:a16="http://schemas.microsoft.com/office/drawing/2014/main" id="{D6472B46-B8FF-4F8C-81F4-E51F9F17FD6E}"/>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445699" y="1485874"/>
            <a:ext cx="406400" cy="406400"/>
          </a:xfrm>
          <a:prstGeom prst="rect">
            <a:avLst/>
          </a:prstGeom>
        </p:spPr>
      </p:pic>
      <p:sp>
        <p:nvSpPr>
          <p:cNvPr id="87" name="Oval 86">
            <a:extLst>
              <a:ext uri="{FF2B5EF4-FFF2-40B4-BE49-F238E27FC236}">
                <a16:creationId xmlns:a16="http://schemas.microsoft.com/office/drawing/2014/main" id="{6F7A90FA-CF6D-4E8F-BC33-C655DB38A41F}"/>
              </a:ext>
            </a:extLst>
          </p:cNvPr>
          <p:cNvSpPr/>
          <p:nvPr/>
        </p:nvSpPr>
        <p:spPr>
          <a:xfrm>
            <a:off x="8319595" y="1388354"/>
            <a:ext cx="658608" cy="635439"/>
          </a:xfrm>
          <a:prstGeom prst="ellipse">
            <a:avLst/>
          </a:prstGeom>
          <a:noFill/>
          <a:ln w="38100">
            <a:solidFill>
              <a:srgbClr val="FFC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2812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72CE86-838E-48AA-9555-DBA03F0B4ED9}"/>
              </a:ext>
            </a:extLst>
          </p:cNvPr>
          <p:cNvSpPr/>
          <p:nvPr/>
        </p:nvSpPr>
        <p:spPr>
          <a:xfrm>
            <a:off x="0" y="-1"/>
            <a:ext cx="12192000" cy="1008669"/>
          </a:xfrm>
          <a:prstGeom prst="rect">
            <a:avLst/>
          </a:prstGeom>
          <a:solidFill>
            <a:srgbClr val="586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2EF8D834-162F-43C8-A039-9703DCEECA16}"/>
              </a:ext>
            </a:extLst>
          </p:cNvPr>
          <p:cNvSpPr txBox="1"/>
          <p:nvPr/>
        </p:nvSpPr>
        <p:spPr>
          <a:xfrm>
            <a:off x="1516146" y="242723"/>
            <a:ext cx="8998724" cy="523220"/>
          </a:xfrm>
          <a:prstGeom prst="rect">
            <a:avLst/>
          </a:prstGeom>
          <a:noFill/>
        </p:spPr>
        <p:txBody>
          <a:bodyPr wrap="square" rtlCol="0">
            <a:spAutoFit/>
          </a:bodyPr>
          <a:lstStyle/>
          <a:p>
            <a:pPr algn="ctr"/>
            <a:r>
              <a:rPr lang="en-GB" sz="2800" b="1" dirty="0">
                <a:solidFill>
                  <a:schemeClr val="bg1"/>
                </a:solidFill>
              </a:rPr>
              <a:t>Boulder movement monsoon 2019</a:t>
            </a:r>
            <a:endParaRPr lang="en-GB" dirty="0"/>
          </a:p>
        </p:txBody>
      </p:sp>
      <p:grpSp>
        <p:nvGrpSpPr>
          <p:cNvPr id="7" name="Group 6">
            <a:extLst>
              <a:ext uri="{FF2B5EF4-FFF2-40B4-BE49-F238E27FC236}">
                <a16:creationId xmlns:a16="http://schemas.microsoft.com/office/drawing/2014/main" id="{61980B1E-810C-4CB0-AD80-92F5860612B7}"/>
              </a:ext>
            </a:extLst>
          </p:cNvPr>
          <p:cNvGrpSpPr/>
          <p:nvPr/>
        </p:nvGrpSpPr>
        <p:grpSpPr>
          <a:xfrm>
            <a:off x="261211" y="197245"/>
            <a:ext cx="993725" cy="614175"/>
            <a:chOff x="2240363" y="3081925"/>
            <a:chExt cx="993725" cy="614175"/>
          </a:xfrm>
        </p:grpSpPr>
        <p:sp>
          <p:nvSpPr>
            <p:cNvPr id="8" name="Rectangle: Rounded Corners 7">
              <a:hlinkClick r:id="rId5" action="ppaction://hlinksldjump"/>
              <a:extLst>
                <a:ext uri="{FF2B5EF4-FFF2-40B4-BE49-F238E27FC236}">
                  <a16:creationId xmlns:a16="http://schemas.microsoft.com/office/drawing/2014/main" id="{2C48D46F-51F8-4C57-B436-97B7F0AAC277}"/>
                </a:ext>
              </a:extLst>
            </p:cNvPr>
            <p:cNvSpPr/>
            <p:nvPr/>
          </p:nvSpPr>
          <p:spPr>
            <a:xfrm>
              <a:off x="2240363" y="3081925"/>
              <a:ext cx="993725" cy="614175"/>
            </a:xfrm>
            <a:prstGeom prst="roundRect">
              <a:avLst/>
            </a:prstGeom>
            <a:solidFill>
              <a:srgbClr val="719DA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hlinkClick r:id="rId5" action="ppaction://hlinksldjump"/>
              <a:extLst>
                <a:ext uri="{FF2B5EF4-FFF2-40B4-BE49-F238E27FC236}">
                  <a16:creationId xmlns:a16="http://schemas.microsoft.com/office/drawing/2014/main" id="{A8A0B7D3-005E-4547-A801-9C94B4784B87}"/>
                </a:ext>
              </a:extLst>
            </p:cNvPr>
            <p:cNvSpPr/>
            <p:nvPr/>
          </p:nvSpPr>
          <p:spPr>
            <a:xfrm rot="10800000">
              <a:off x="2376172" y="3396447"/>
              <a:ext cx="702856" cy="242725"/>
            </a:xfrm>
            <a:prstGeom prst="rightArrow">
              <a:avLst>
                <a:gd name="adj1" fmla="val 42069"/>
                <a:gd name="adj2" fmla="val 8569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hlinkClick r:id="rId5" action="ppaction://hlinksldjump"/>
              <a:extLst>
                <a:ext uri="{FF2B5EF4-FFF2-40B4-BE49-F238E27FC236}">
                  <a16:creationId xmlns:a16="http://schemas.microsoft.com/office/drawing/2014/main" id="{AF31DEE7-89A3-40AB-BE18-43CA08A507E0}"/>
                </a:ext>
              </a:extLst>
            </p:cNvPr>
            <p:cNvSpPr txBox="1"/>
            <p:nvPr/>
          </p:nvSpPr>
          <p:spPr>
            <a:xfrm>
              <a:off x="2484526" y="3100352"/>
              <a:ext cx="524645" cy="369332"/>
            </a:xfrm>
            <a:prstGeom prst="rect">
              <a:avLst/>
            </a:prstGeom>
            <a:noFill/>
          </p:spPr>
          <p:txBody>
            <a:bodyPr wrap="square" lIns="0" rIns="0" rtlCol="0">
              <a:spAutoFit/>
            </a:bodyPr>
            <a:lstStyle/>
            <a:p>
              <a:r>
                <a:rPr lang="de-CH" b="1" dirty="0"/>
                <a:t>BACK</a:t>
              </a:r>
              <a:endParaRPr lang="en-GB" b="1" dirty="0"/>
            </a:p>
          </p:txBody>
        </p:sp>
      </p:grpSp>
      <p:pic>
        <p:nvPicPr>
          <p:cNvPr id="12" name="Picture 11">
            <a:extLst>
              <a:ext uri="{FF2B5EF4-FFF2-40B4-BE49-F238E27FC236}">
                <a16:creationId xmlns:a16="http://schemas.microsoft.com/office/drawing/2014/main" id="{D74D46A3-E487-4254-AA59-589A82B68CC3}"/>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0163" y="6404135"/>
            <a:ext cx="1227411" cy="429442"/>
          </a:xfrm>
          <a:prstGeom prst="rect">
            <a:avLst/>
          </a:prstGeom>
        </p:spPr>
      </p:pic>
      <p:sp>
        <p:nvSpPr>
          <p:cNvPr id="63" name="TextBox 62">
            <a:extLst>
              <a:ext uri="{FF2B5EF4-FFF2-40B4-BE49-F238E27FC236}">
                <a16:creationId xmlns:a16="http://schemas.microsoft.com/office/drawing/2014/main" id="{EA6C1C8A-2E2F-45FF-98CB-AF6F3FDB4D5F}"/>
              </a:ext>
            </a:extLst>
          </p:cNvPr>
          <p:cNvSpPr txBox="1"/>
          <p:nvPr/>
        </p:nvSpPr>
        <p:spPr>
          <a:xfrm>
            <a:off x="169189" y="1138947"/>
            <a:ext cx="5132431" cy="923330"/>
          </a:xfrm>
          <a:prstGeom prst="rect">
            <a:avLst/>
          </a:prstGeom>
          <a:noFill/>
          <a:ln>
            <a:solidFill>
              <a:schemeClr val="bg1">
                <a:lumMod val="85000"/>
              </a:schemeClr>
            </a:solidFill>
          </a:ln>
        </p:spPr>
        <p:txBody>
          <a:bodyPr wrap="none" rtlCol="0">
            <a:spAutoFit/>
          </a:bodyPr>
          <a:lstStyle/>
          <a:p>
            <a:r>
              <a:rPr lang="de-CH" dirty="0"/>
              <a:t>The sensors captured in real time:</a:t>
            </a:r>
          </a:p>
          <a:p>
            <a:r>
              <a:rPr lang="de-CH" dirty="0">
                <a:solidFill>
                  <a:srgbClr val="75A9AF"/>
                </a:solidFill>
              </a:rPr>
              <a:t>1. </a:t>
            </a:r>
            <a:r>
              <a:rPr lang="de-CH" b="1" dirty="0">
                <a:solidFill>
                  <a:srgbClr val="75A9AF"/>
                </a:solidFill>
              </a:rPr>
              <a:t>Small angular variations </a:t>
            </a:r>
            <a:r>
              <a:rPr lang="de-CH" dirty="0">
                <a:solidFill>
                  <a:srgbClr val="75A9AF"/>
                </a:solidFill>
              </a:rPr>
              <a:t>within the landslide body</a:t>
            </a:r>
          </a:p>
          <a:p>
            <a:r>
              <a:rPr lang="de-CH" dirty="0">
                <a:solidFill>
                  <a:srgbClr val="8983C3"/>
                </a:solidFill>
              </a:rPr>
              <a:t>2. </a:t>
            </a:r>
            <a:r>
              <a:rPr lang="de-CH" b="1" dirty="0">
                <a:solidFill>
                  <a:srgbClr val="8983C3"/>
                </a:solidFill>
              </a:rPr>
              <a:t>Sharp rotations </a:t>
            </a:r>
            <a:r>
              <a:rPr lang="de-CH" dirty="0">
                <a:solidFill>
                  <a:srgbClr val="8983C3"/>
                </a:solidFill>
              </a:rPr>
              <a:t>in the debris flow channels</a:t>
            </a:r>
            <a:endParaRPr lang="en-GB" dirty="0">
              <a:solidFill>
                <a:srgbClr val="8983C3"/>
              </a:solidFill>
            </a:endParaRPr>
          </a:p>
        </p:txBody>
      </p:sp>
      <p:sp>
        <p:nvSpPr>
          <p:cNvPr id="77" name="TextBox 76">
            <a:extLst>
              <a:ext uri="{FF2B5EF4-FFF2-40B4-BE49-F238E27FC236}">
                <a16:creationId xmlns:a16="http://schemas.microsoft.com/office/drawing/2014/main" id="{EF5FBDB3-CBB2-4E5E-9D1D-8C53C0AF79AF}"/>
              </a:ext>
            </a:extLst>
          </p:cNvPr>
          <p:cNvSpPr txBox="1"/>
          <p:nvPr/>
        </p:nvSpPr>
        <p:spPr>
          <a:xfrm>
            <a:off x="5431497" y="1139142"/>
            <a:ext cx="6592619" cy="923330"/>
          </a:xfrm>
          <a:prstGeom prst="rect">
            <a:avLst/>
          </a:prstGeom>
          <a:noFill/>
          <a:ln>
            <a:solidFill>
              <a:schemeClr val="bg1">
                <a:lumMod val="85000"/>
              </a:schemeClr>
            </a:solidFill>
          </a:ln>
        </p:spPr>
        <p:txBody>
          <a:bodyPr wrap="square" rtlCol="0">
            <a:spAutoFit/>
          </a:bodyPr>
          <a:lstStyle/>
          <a:p>
            <a:r>
              <a:rPr lang="de-CH" dirty="0"/>
              <a:t>The graphs below are examples of bouders in position types </a:t>
            </a:r>
            <a:r>
              <a:rPr lang="de-CH" b="1" dirty="0">
                <a:solidFill>
                  <a:srgbClr val="9DC2C6"/>
                </a:solidFill>
              </a:rPr>
              <a:t>1</a:t>
            </a:r>
            <a:r>
              <a:rPr lang="de-CH" dirty="0"/>
              <a:t> and </a:t>
            </a:r>
            <a:r>
              <a:rPr lang="de-CH" b="1" dirty="0">
                <a:solidFill>
                  <a:srgbClr val="8983C3"/>
                </a:solidFill>
              </a:rPr>
              <a:t>2</a:t>
            </a:r>
            <a:r>
              <a:rPr lang="de-CH" dirty="0"/>
              <a:t>. </a:t>
            </a:r>
          </a:p>
          <a:p>
            <a:r>
              <a:rPr lang="de-CH" dirty="0"/>
              <a:t>The lines represent the variation of accelerometers values in x, y, and z from the initial position, in g </a:t>
            </a:r>
            <a:r>
              <a:rPr lang="de-CH" baseline="30000" dirty="0"/>
              <a:t>-3</a:t>
            </a:r>
            <a:endParaRPr lang="en-GB" baseline="30000" dirty="0"/>
          </a:p>
        </p:txBody>
      </p:sp>
      <p:grpSp>
        <p:nvGrpSpPr>
          <p:cNvPr id="93" name="Group 92">
            <a:extLst>
              <a:ext uri="{FF2B5EF4-FFF2-40B4-BE49-F238E27FC236}">
                <a16:creationId xmlns:a16="http://schemas.microsoft.com/office/drawing/2014/main" id="{1D050AE6-5C3C-4426-B50C-05990D0C4042}"/>
              </a:ext>
            </a:extLst>
          </p:cNvPr>
          <p:cNvGrpSpPr/>
          <p:nvPr/>
        </p:nvGrpSpPr>
        <p:grpSpPr>
          <a:xfrm>
            <a:off x="2126986" y="2305925"/>
            <a:ext cx="10065014" cy="2655495"/>
            <a:chOff x="227878" y="2567001"/>
            <a:chExt cx="10065014" cy="2655495"/>
          </a:xfrm>
        </p:grpSpPr>
        <p:grpSp>
          <p:nvGrpSpPr>
            <p:cNvPr id="81" name="Group 80">
              <a:extLst>
                <a:ext uri="{FF2B5EF4-FFF2-40B4-BE49-F238E27FC236}">
                  <a16:creationId xmlns:a16="http://schemas.microsoft.com/office/drawing/2014/main" id="{39588370-B39B-4790-BD71-F955A6D9D942}"/>
                </a:ext>
              </a:extLst>
            </p:cNvPr>
            <p:cNvGrpSpPr/>
            <p:nvPr/>
          </p:nvGrpSpPr>
          <p:grpSpPr>
            <a:xfrm>
              <a:off x="227878" y="2567001"/>
              <a:ext cx="10065014" cy="2655495"/>
              <a:chOff x="-554881" y="2572269"/>
              <a:chExt cx="10065014" cy="2655495"/>
            </a:xfrm>
          </p:grpSpPr>
          <p:grpSp>
            <p:nvGrpSpPr>
              <p:cNvPr id="4" name="Group 3">
                <a:extLst>
                  <a:ext uri="{FF2B5EF4-FFF2-40B4-BE49-F238E27FC236}">
                    <a16:creationId xmlns:a16="http://schemas.microsoft.com/office/drawing/2014/main" id="{E364CDA7-3A43-47BC-BE15-535F2F096FC1}"/>
                  </a:ext>
                </a:extLst>
              </p:cNvPr>
              <p:cNvGrpSpPr/>
              <p:nvPr/>
            </p:nvGrpSpPr>
            <p:grpSpPr>
              <a:xfrm>
                <a:off x="91072" y="3645172"/>
                <a:ext cx="9419061" cy="1582592"/>
                <a:chOff x="-8466" y="3277333"/>
                <a:chExt cx="9419061" cy="1582592"/>
              </a:xfrm>
            </p:grpSpPr>
            <p:grpSp>
              <p:nvGrpSpPr>
                <p:cNvPr id="3" name="Group 2">
                  <a:extLst>
                    <a:ext uri="{FF2B5EF4-FFF2-40B4-BE49-F238E27FC236}">
                      <a16:creationId xmlns:a16="http://schemas.microsoft.com/office/drawing/2014/main" id="{B9D3704A-EC2C-4D49-B7F4-54E51C84B5DF}"/>
                    </a:ext>
                  </a:extLst>
                </p:cNvPr>
                <p:cNvGrpSpPr/>
                <p:nvPr/>
              </p:nvGrpSpPr>
              <p:grpSpPr>
                <a:xfrm>
                  <a:off x="0" y="3277333"/>
                  <a:ext cx="9266767" cy="1081906"/>
                  <a:chOff x="0" y="3277333"/>
                  <a:chExt cx="9266767" cy="1081906"/>
                </a:xfrm>
              </p:grpSpPr>
              <p:pic>
                <p:nvPicPr>
                  <p:cNvPr id="18" name="Picture 17">
                    <a:extLst>
                      <a:ext uri="{FF2B5EF4-FFF2-40B4-BE49-F238E27FC236}">
                        <a16:creationId xmlns:a16="http://schemas.microsoft.com/office/drawing/2014/main" id="{96255E06-136C-4B48-B8ED-CB8B4026EB73}"/>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r="10574" b="85336"/>
                  <a:stretch/>
                </p:blipFill>
                <p:spPr>
                  <a:xfrm>
                    <a:off x="0" y="3277333"/>
                    <a:ext cx="9266767" cy="1081906"/>
                  </a:xfrm>
                  <a:prstGeom prst="rect">
                    <a:avLst/>
                  </a:prstGeom>
                </p:spPr>
              </p:pic>
              <p:sp>
                <p:nvSpPr>
                  <p:cNvPr id="19" name="Rectangle 18">
                    <a:extLst>
                      <a:ext uri="{FF2B5EF4-FFF2-40B4-BE49-F238E27FC236}">
                        <a16:creationId xmlns:a16="http://schemas.microsoft.com/office/drawing/2014/main" id="{8622D4D1-6DC2-4C3D-812D-1E939CA09CBB}"/>
                      </a:ext>
                    </a:extLst>
                  </p:cNvPr>
                  <p:cNvSpPr/>
                  <p:nvPr/>
                </p:nvSpPr>
                <p:spPr>
                  <a:xfrm>
                    <a:off x="261211" y="4153765"/>
                    <a:ext cx="993726" cy="205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F0D1C1D-00B3-481D-BEFD-AD670417B5BD}"/>
                      </a:ext>
                    </a:extLst>
                  </p:cNvPr>
                  <p:cNvSpPr/>
                  <p:nvPr/>
                </p:nvSpPr>
                <p:spPr>
                  <a:xfrm>
                    <a:off x="1516146" y="4153765"/>
                    <a:ext cx="993726" cy="18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3F715EF6-5AC2-4A85-8162-239AE3CF1F31}"/>
                      </a:ext>
                    </a:extLst>
                  </p:cNvPr>
                  <p:cNvSpPr/>
                  <p:nvPr/>
                </p:nvSpPr>
                <p:spPr>
                  <a:xfrm>
                    <a:off x="2932579" y="4153765"/>
                    <a:ext cx="993726" cy="205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CE114E32-5D91-4E18-8D79-4651739E18CF}"/>
                      </a:ext>
                    </a:extLst>
                  </p:cNvPr>
                  <p:cNvSpPr/>
                  <p:nvPr/>
                </p:nvSpPr>
                <p:spPr>
                  <a:xfrm>
                    <a:off x="4187514" y="4153765"/>
                    <a:ext cx="993726" cy="18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8C3780D4-5F9B-4C42-AB6F-119021D7DDC5}"/>
                      </a:ext>
                    </a:extLst>
                  </p:cNvPr>
                  <p:cNvSpPr/>
                  <p:nvPr/>
                </p:nvSpPr>
                <p:spPr>
                  <a:xfrm>
                    <a:off x="5397544" y="4153765"/>
                    <a:ext cx="993726" cy="18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AD3378AF-D3DD-4A35-8C92-F418F4DC974F}"/>
                      </a:ext>
                    </a:extLst>
                  </p:cNvPr>
                  <p:cNvSpPr/>
                  <p:nvPr/>
                </p:nvSpPr>
                <p:spPr>
                  <a:xfrm>
                    <a:off x="6813977" y="4153765"/>
                    <a:ext cx="993726" cy="205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09D64712-28CA-4003-BBC3-6FFD679458CC}"/>
                      </a:ext>
                    </a:extLst>
                  </p:cNvPr>
                  <p:cNvSpPr/>
                  <p:nvPr/>
                </p:nvSpPr>
                <p:spPr>
                  <a:xfrm>
                    <a:off x="8068912" y="4153765"/>
                    <a:ext cx="993726" cy="18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3" name="Rectangle 32">
                  <a:extLst>
                    <a:ext uri="{FF2B5EF4-FFF2-40B4-BE49-F238E27FC236}">
                      <a16:creationId xmlns:a16="http://schemas.microsoft.com/office/drawing/2014/main" id="{7CE2CA5F-3CF1-4FA1-9FC1-494EF9447C35}"/>
                    </a:ext>
                  </a:extLst>
                </p:cNvPr>
                <p:cNvSpPr/>
                <p:nvPr/>
              </p:nvSpPr>
              <p:spPr>
                <a:xfrm>
                  <a:off x="114580" y="4403294"/>
                  <a:ext cx="993726" cy="205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B12E57D8-482E-4D08-8352-3620D56B0EE5}"/>
                    </a:ext>
                  </a:extLst>
                </p:cNvPr>
                <p:cNvSpPr/>
                <p:nvPr/>
              </p:nvSpPr>
              <p:spPr>
                <a:xfrm>
                  <a:off x="114580" y="3429059"/>
                  <a:ext cx="993726" cy="205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B9D92AB7-FD65-4171-B889-ED693E4B10B4}"/>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t="88836" r="9169"/>
                <a:stretch/>
              </p:blipFill>
              <p:spPr>
                <a:xfrm>
                  <a:off x="-8466" y="4101437"/>
                  <a:ext cx="9419061" cy="758488"/>
                </a:xfrm>
                <a:prstGeom prst="rect">
                  <a:avLst/>
                </a:prstGeom>
              </p:spPr>
            </p:pic>
          </p:grpSp>
          <p:grpSp>
            <p:nvGrpSpPr>
              <p:cNvPr id="48" name="Group 47">
                <a:extLst>
                  <a:ext uri="{FF2B5EF4-FFF2-40B4-BE49-F238E27FC236}">
                    <a16:creationId xmlns:a16="http://schemas.microsoft.com/office/drawing/2014/main" id="{11D45BB6-7956-4D7F-89B8-36E8248DB411}"/>
                  </a:ext>
                </a:extLst>
              </p:cNvPr>
              <p:cNvGrpSpPr/>
              <p:nvPr/>
            </p:nvGrpSpPr>
            <p:grpSpPr>
              <a:xfrm>
                <a:off x="99538" y="2572269"/>
                <a:ext cx="9266767" cy="1880166"/>
                <a:chOff x="0" y="2204430"/>
                <a:chExt cx="9266767" cy="1880166"/>
              </a:xfrm>
            </p:grpSpPr>
            <p:pic>
              <p:nvPicPr>
                <p:cNvPr id="13" name="Picture 12">
                  <a:extLst>
                    <a:ext uri="{FF2B5EF4-FFF2-40B4-BE49-F238E27FC236}">
                      <a16:creationId xmlns:a16="http://schemas.microsoft.com/office/drawing/2014/main" id="{4274BE55-3CCE-44C5-83F6-FDC5AE18AF18}"/>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t="61091" r="10271" b="24062"/>
                <a:stretch/>
              </p:blipFill>
              <p:spPr>
                <a:xfrm>
                  <a:off x="0" y="2204430"/>
                  <a:ext cx="9266767" cy="1008670"/>
                </a:xfrm>
                <a:prstGeom prst="rect">
                  <a:avLst/>
                </a:prstGeom>
              </p:spPr>
            </p:pic>
            <p:cxnSp>
              <p:nvCxnSpPr>
                <p:cNvPr id="38" name="Straight Connector 37">
                  <a:extLst>
                    <a:ext uri="{FF2B5EF4-FFF2-40B4-BE49-F238E27FC236}">
                      <a16:creationId xmlns:a16="http://schemas.microsoft.com/office/drawing/2014/main" id="{5346782C-88F5-4A87-83A0-4A3B6F25E531}"/>
                    </a:ext>
                  </a:extLst>
                </p:cNvPr>
                <p:cNvCxnSpPr>
                  <a:cxnSpLocks/>
                </p:cNvCxnSpPr>
                <p:nvPr/>
              </p:nvCxnSpPr>
              <p:spPr>
                <a:xfrm>
                  <a:off x="66693" y="3328596"/>
                  <a:ext cx="0" cy="756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F590999-4A81-4E3E-8E31-927E03336F20}"/>
                    </a:ext>
                  </a:extLst>
                </p:cNvPr>
                <p:cNvCxnSpPr>
                  <a:cxnSpLocks/>
                </p:cNvCxnSpPr>
                <p:nvPr/>
              </p:nvCxnSpPr>
              <p:spPr>
                <a:xfrm>
                  <a:off x="9227627" y="3328596"/>
                  <a:ext cx="0" cy="756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EEE3F0C-3626-46D1-992C-9AA8429ACFDB}"/>
                    </a:ext>
                  </a:extLst>
                </p:cNvPr>
                <p:cNvCxnSpPr>
                  <a:cxnSpLocks/>
                </p:cNvCxnSpPr>
                <p:nvPr/>
              </p:nvCxnSpPr>
              <p:spPr>
                <a:xfrm>
                  <a:off x="66693" y="3328207"/>
                  <a:ext cx="916093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56" name="Rectangle 55">
                <a:extLst>
                  <a:ext uri="{FF2B5EF4-FFF2-40B4-BE49-F238E27FC236}">
                    <a16:creationId xmlns:a16="http://schemas.microsoft.com/office/drawing/2014/main" id="{1DDEF10F-ED91-453F-9974-BAA2C8C223CA}"/>
                  </a:ext>
                </a:extLst>
              </p:cNvPr>
              <p:cNvSpPr/>
              <p:nvPr/>
            </p:nvSpPr>
            <p:spPr>
              <a:xfrm>
                <a:off x="-554881" y="2646023"/>
                <a:ext cx="9926743" cy="836372"/>
              </a:xfrm>
              <a:prstGeom prst="rect">
                <a:avLst/>
              </a:prstGeom>
              <a:noFill/>
              <a:ln w="22225">
                <a:solidFill>
                  <a:srgbClr val="75A9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F93AFF86-4AEF-4E0A-9C2B-EAEF8EFE97D6}"/>
                  </a:ext>
                </a:extLst>
              </p:cNvPr>
              <p:cNvSpPr/>
              <p:nvPr/>
            </p:nvSpPr>
            <p:spPr>
              <a:xfrm>
                <a:off x="-554881" y="3627547"/>
                <a:ext cx="9926743" cy="916830"/>
              </a:xfrm>
              <a:prstGeom prst="rect">
                <a:avLst/>
              </a:prstGeom>
              <a:noFill/>
              <a:ln w="22225">
                <a:solidFill>
                  <a:srgbClr val="8983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Arrow: Down 58">
                <a:extLst>
                  <a:ext uri="{FF2B5EF4-FFF2-40B4-BE49-F238E27FC236}">
                    <a16:creationId xmlns:a16="http://schemas.microsoft.com/office/drawing/2014/main" id="{61F96E36-8A27-426A-8FC0-ACFF897BF372}"/>
                  </a:ext>
                </a:extLst>
              </p:cNvPr>
              <p:cNvSpPr/>
              <p:nvPr/>
            </p:nvSpPr>
            <p:spPr>
              <a:xfrm>
                <a:off x="7410378" y="2574400"/>
                <a:ext cx="269982" cy="492777"/>
              </a:xfrm>
              <a:prstGeom prst="downArrow">
                <a:avLst>
                  <a:gd name="adj1" fmla="val 28570"/>
                  <a:gd name="adj2" fmla="val 7500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Arrow: Down 59">
                <a:extLst>
                  <a:ext uri="{FF2B5EF4-FFF2-40B4-BE49-F238E27FC236}">
                    <a16:creationId xmlns:a16="http://schemas.microsoft.com/office/drawing/2014/main" id="{A4D4B2B8-FAED-489F-A358-55D204855390}"/>
                  </a:ext>
                </a:extLst>
              </p:cNvPr>
              <p:cNvSpPr/>
              <p:nvPr/>
            </p:nvSpPr>
            <p:spPr>
              <a:xfrm>
                <a:off x="1237673" y="3306969"/>
                <a:ext cx="269982" cy="492777"/>
              </a:xfrm>
              <a:prstGeom prst="downArrow">
                <a:avLst>
                  <a:gd name="adj1" fmla="val 28570"/>
                  <a:gd name="adj2" fmla="val 7500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FA468881-2F84-484E-AC24-FD21F6C7D025}"/>
                  </a:ext>
                </a:extLst>
              </p:cNvPr>
              <p:cNvSpPr txBox="1"/>
              <p:nvPr/>
            </p:nvSpPr>
            <p:spPr>
              <a:xfrm>
                <a:off x="436695" y="2783093"/>
                <a:ext cx="269982" cy="369332"/>
              </a:xfrm>
              <a:prstGeom prst="rect">
                <a:avLst/>
              </a:prstGeom>
              <a:noFill/>
            </p:spPr>
            <p:txBody>
              <a:bodyPr wrap="square" rtlCol="0">
                <a:spAutoFit/>
              </a:bodyPr>
              <a:lstStyle/>
              <a:p>
                <a:r>
                  <a:rPr lang="de-CH" b="1" dirty="0">
                    <a:solidFill>
                      <a:srgbClr val="75A9AF"/>
                    </a:solidFill>
                  </a:rPr>
                  <a:t>1</a:t>
                </a:r>
                <a:endParaRPr lang="en-GB" b="1" dirty="0">
                  <a:solidFill>
                    <a:srgbClr val="75A9AF"/>
                  </a:solidFill>
                </a:endParaRPr>
              </a:p>
            </p:txBody>
          </p:sp>
          <p:sp>
            <p:nvSpPr>
              <p:cNvPr id="65" name="TextBox 64">
                <a:extLst>
                  <a:ext uri="{FF2B5EF4-FFF2-40B4-BE49-F238E27FC236}">
                    <a16:creationId xmlns:a16="http://schemas.microsoft.com/office/drawing/2014/main" id="{3B99616F-9910-4B26-970F-E87249070D19}"/>
                  </a:ext>
                </a:extLst>
              </p:cNvPr>
              <p:cNvSpPr txBox="1"/>
              <p:nvPr/>
            </p:nvSpPr>
            <p:spPr>
              <a:xfrm>
                <a:off x="431369" y="3702143"/>
                <a:ext cx="269982" cy="369332"/>
              </a:xfrm>
              <a:prstGeom prst="rect">
                <a:avLst/>
              </a:prstGeom>
              <a:noFill/>
            </p:spPr>
            <p:txBody>
              <a:bodyPr wrap="square" rtlCol="0">
                <a:spAutoFit/>
              </a:bodyPr>
              <a:lstStyle/>
              <a:p>
                <a:r>
                  <a:rPr lang="de-CH" b="1" dirty="0">
                    <a:solidFill>
                      <a:srgbClr val="8983C3"/>
                    </a:solidFill>
                  </a:rPr>
                  <a:t>2</a:t>
                </a:r>
                <a:endParaRPr lang="en-GB" b="1" dirty="0">
                  <a:solidFill>
                    <a:srgbClr val="8983C3"/>
                  </a:solidFill>
                </a:endParaRPr>
              </a:p>
            </p:txBody>
          </p:sp>
        </p:grpSp>
        <p:sp>
          <p:nvSpPr>
            <p:cNvPr id="82" name="TextBox 81">
              <a:extLst>
                <a:ext uri="{FF2B5EF4-FFF2-40B4-BE49-F238E27FC236}">
                  <a16:creationId xmlns:a16="http://schemas.microsoft.com/office/drawing/2014/main" id="{7F7C36BF-9460-49BE-AAE5-E73DD81E016B}"/>
                </a:ext>
              </a:extLst>
            </p:cNvPr>
            <p:cNvSpPr txBox="1"/>
            <p:nvPr/>
          </p:nvSpPr>
          <p:spPr>
            <a:xfrm>
              <a:off x="762357" y="3997691"/>
              <a:ext cx="245697" cy="261610"/>
            </a:xfrm>
            <a:prstGeom prst="rect">
              <a:avLst/>
            </a:prstGeom>
            <a:noFill/>
          </p:spPr>
          <p:txBody>
            <a:bodyPr wrap="square" rtlCol="0">
              <a:spAutoFit/>
            </a:bodyPr>
            <a:lstStyle/>
            <a:p>
              <a:r>
                <a:rPr lang="de-CH" sz="1100" dirty="0"/>
                <a:t>0</a:t>
              </a:r>
              <a:endParaRPr lang="en-GB" sz="1400" dirty="0"/>
            </a:p>
          </p:txBody>
        </p:sp>
        <p:sp>
          <p:nvSpPr>
            <p:cNvPr id="83" name="TextBox 82">
              <a:extLst>
                <a:ext uri="{FF2B5EF4-FFF2-40B4-BE49-F238E27FC236}">
                  <a16:creationId xmlns:a16="http://schemas.microsoft.com/office/drawing/2014/main" id="{E1D57F69-7985-4103-B168-DA5C9A4B3E88}"/>
                </a:ext>
              </a:extLst>
            </p:cNvPr>
            <p:cNvSpPr txBox="1"/>
            <p:nvPr/>
          </p:nvSpPr>
          <p:spPr>
            <a:xfrm>
              <a:off x="782472" y="3030086"/>
              <a:ext cx="245697" cy="261610"/>
            </a:xfrm>
            <a:prstGeom prst="rect">
              <a:avLst/>
            </a:prstGeom>
            <a:noFill/>
          </p:spPr>
          <p:txBody>
            <a:bodyPr wrap="square" rtlCol="0">
              <a:spAutoFit/>
            </a:bodyPr>
            <a:lstStyle/>
            <a:p>
              <a:r>
                <a:rPr lang="de-CH" sz="1100" dirty="0"/>
                <a:t>0</a:t>
              </a:r>
              <a:endParaRPr lang="en-GB" sz="1400" dirty="0"/>
            </a:p>
          </p:txBody>
        </p:sp>
        <p:sp>
          <p:nvSpPr>
            <p:cNvPr id="84" name="TextBox 83">
              <a:extLst>
                <a:ext uri="{FF2B5EF4-FFF2-40B4-BE49-F238E27FC236}">
                  <a16:creationId xmlns:a16="http://schemas.microsoft.com/office/drawing/2014/main" id="{9F5AC543-33DB-4902-9458-DBA222E7A4C0}"/>
                </a:ext>
              </a:extLst>
            </p:cNvPr>
            <p:cNvSpPr txBox="1"/>
            <p:nvPr/>
          </p:nvSpPr>
          <p:spPr>
            <a:xfrm>
              <a:off x="578165" y="3652389"/>
              <a:ext cx="520286" cy="261610"/>
            </a:xfrm>
            <a:prstGeom prst="rect">
              <a:avLst/>
            </a:prstGeom>
            <a:noFill/>
          </p:spPr>
          <p:txBody>
            <a:bodyPr wrap="square" rtlCol="0">
              <a:spAutoFit/>
            </a:bodyPr>
            <a:lstStyle/>
            <a:p>
              <a:r>
                <a:rPr lang="de-CH" sz="1100" dirty="0"/>
                <a:t>+10</a:t>
              </a:r>
              <a:r>
                <a:rPr lang="de-CH" sz="1100" baseline="30000" dirty="0"/>
                <a:t>3</a:t>
              </a:r>
              <a:endParaRPr lang="en-GB" sz="1400" baseline="30000" dirty="0"/>
            </a:p>
          </p:txBody>
        </p:sp>
        <p:sp>
          <p:nvSpPr>
            <p:cNvPr id="85" name="TextBox 84">
              <a:extLst>
                <a:ext uri="{FF2B5EF4-FFF2-40B4-BE49-F238E27FC236}">
                  <a16:creationId xmlns:a16="http://schemas.microsoft.com/office/drawing/2014/main" id="{40C02F28-F31B-4F7F-BB1C-BE5A0F764544}"/>
                </a:ext>
              </a:extLst>
            </p:cNvPr>
            <p:cNvSpPr txBox="1"/>
            <p:nvPr/>
          </p:nvSpPr>
          <p:spPr>
            <a:xfrm>
              <a:off x="595204" y="4325456"/>
              <a:ext cx="520286" cy="261610"/>
            </a:xfrm>
            <a:prstGeom prst="rect">
              <a:avLst/>
            </a:prstGeom>
            <a:noFill/>
          </p:spPr>
          <p:txBody>
            <a:bodyPr wrap="square" rtlCol="0">
              <a:spAutoFit/>
            </a:bodyPr>
            <a:lstStyle/>
            <a:p>
              <a:r>
                <a:rPr lang="de-CH" sz="1100" dirty="0"/>
                <a:t>-10</a:t>
              </a:r>
              <a:r>
                <a:rPr lang="de-CH" sz="1100" baseline="30000" dirty="0"/>
                <a:t>3</a:t>
              </a:r>
              <a:endParaRPr lang="en-GB" sz="1400" baseline="30000" dirty="0"/>
            </a:p>
          </p:txBody>
        </p:sp>
        <p:sp>
          <p:nvSpPr>
            <p:cNvPr id="89" name="TextBox 88">
              <a:extLst>
                <a:ext uri="{FF2B5EF4-FFF2-40B4-BE49-F238E27FC236}">
                  <a16:creationId xmlns:a16="http://schemas.microsoft.com/office/drawing/2014/main" id="{E39B037A-4C8B-4015-8609-65ED903A6CC6}"/>
                </a:ext>
              </a:extLst>
            </p:cNvPr>
            <p:cNvSpPr txBox="1"/>
            <p:nvPr/>
          </p:nvSpPr>
          <p:spPr>
            <a:xfrm>
              <a:off x="594665" y="2863893"/>
              <a:ext cx="579163" cy="261610"/>
            </a:xfrm>
            <a:prstGeom prst="rect">
              <a:avLst/>
            </a:prstGeom>
            <a:noFill/>
          </p:spPr>
          <p:txBody>
            <a:bodyPr wrap="square" rtlCol="0">
              <a:spAutoFit/>
            </a:bodyPr>
            <a:lstStyle/>
            <a:p>
              <a:r>
                <a:rPr lang="de-CH" sz="1100" dirty="0"/>
                <a:t>+10</a:t>
              </a:r>
              <a:r>
                <a:rPr lang="de-CH" sz="1100" baseline="30000" dirty="0"/>
                <a:t>2</a:t>
              </a:r>
              <a:endParaRPr lang="en-GB" sz="1400" baseline="30000" dirty="0"/>
            </a:p>
          </p:txBody>
        </p:sp>
        <p:sp>
          <p:nvSpPr>
            <p:cNvPr id="90" name="TextBox 89">
              <a:extLst>
                <a:ext uri="{FF2B5EF4-FFF2-40B4-BE49-F238E27FC236}">
                  <a16:creationId xmlns:a16="http://schemas.microsoft.com/office/drawing/2014/main" id="{6FF473A2-CF5A-4434-967A-6583A77B5A67}"/>
                </a:ext>
              </a:extLst>
            </p:cNvPr>
            <p:cNvSpPr txBox="1"/>
            <p:nvPr/>
          </p:nvSpPr>
          <p:spPr>
            <a:xfrm>
              <a:off x="609221" y="3201164"/>
              <a:ext cx="520286" cy="261610"/>
            </a:xfrm>
            <a:prstGeom prst="rect">
              <a:avLst/>
            </a:prstGeom>
            <a:noFill/>
          </p:spPr>
          <p:txBody>
            <a:bodyPr wrap="square" rtlCol="0">
              <a:spAutoFit/>
            </a:bodyPr>
            <a:lstStyle/>
            <a:p>
              <a:r>
                <a:rPr lang="de-CH" sz="1100" dirty="0"/>
                <a:t>-10</a:t>
              </a:r>
              <a:r>
                <a:rPr lang="de-CH" sz="1100" baseline="30000" dirty="0"/>
                <a:t>2</a:t>
              </a:r>
              <a:endParaRPr lang="en-GB" sz="1400" baseline="30000" dirty="0"/>
            </a:p>
          </p:txBody>
        </p:sp>
        <p:sp>
          <p:nvSpPr>
            <p:cNvPr id="91" name="TextBox 90">
              <a:extLst>
                <a:ext uri="{FF2B5EF4-FFF2-40B4-BE49-F238E27FC236}">
                  <a16:creationId xmlns:a16="http://schemas.microsoft.com/office/drawing/2014/main" id="{56B33650-243A-4847-ADA5-32670CBC3245}"/>
                </a:ext>
              </a:extLst>
            </p:cNvPr>
            <p:cNvSpPr txBox="1"/>
            <p:nvPr/>
          </p:nvSpPr>
          <p:spPr>
            <a:xfrm rot="16200000">
              <a:off x="203192" y="2878040"/>
              <a:ext cx="418704" cy="369332"/>
            </a:xfrm>
            <a:prstGeom prst="rect">
              <a:avLst/>
            </a:prstGeom>
            <a:noFill/>
          </p:spPr>
          <p:txBody>
            <a:bodyPr wrap="none" rtlCol="0">
              <a:spAutoFit/>
            </a:bodyPr>
            <a:lstStyle/>
            <a:p>
              <a:r>
                <a:rPr lang="de-CH" dirty="0"/>
                <a:t>g</a:t>
              </a:r>
              <a:r>
                <a:rPr lang="de-CH" baseline="30000" dirty="0"/>
                <a:t>-3</a:t>
              </a:r>
              <a:endParaRPr lang="en-GB" baseline="30000" dirty="0"/>
            </a:p>
          </p:txBody>
        </p:sp>
        <p:sp>
          <p:nvSpPr>
            <p:cNvPr id="92" name="TextBox 91">
              <a:extLst>
                <a:ext uri="{FF2B5EF4-FFF2-40B4-BE49-F238E27FC236}">
                  <a16:creationId xmlns:a16="http://schemas.microsoft.com/office/drawing/2014/main" id="{70285736-F8DA-4734-B713-0804C7A6B556}"/>
                </a:ext>
              </a:extLst>
            </p:cNvPr>
            <p:cNvSpPr txBox="1"/>
            <p:nvPr/>
          </p:nvSpPr>
          <p:spPr>
            <a:xfrm rot="16200000">
              <a:off x="203192" y="3877275"/>
              <a:ext cx="418704" cy="369332"/>
            </a:xfrm>
            <a:prstGeom prst="rect">
              <a:avLst/>
            </a:prstGeom>
            <a:noFill/>
          </p:spPr>
          <p:txBody>
            <a:bodyPr wrap="none" rtlCol="0">
              <a:spAutoFit/>
            </a:bodyPr>
            <a:lstStyle/>
            <a:p>
              <a:r>
                <a:rPr lang="de-CH" dirty="0"/>
                <a:t>g</a:t>
              </a:r>
              <a:r>
                <a:rPr lang="de-CH" baseline="30000" dirty="0"/>
                <a:t>-3</a:t>
              </a:r>
              <a:endParaRPr lang="en-GB" baseline="30000" dirty="0"/>
            </a:p>
          </p:txBody>
        </p:sp>
      </p:grpSp>
      <p:sp>
        <p:nvSpPr>
          <p:cNvPr id="103" name="TextBox 102">
            <a:extLst>
              <a:ext uri="{FF2B5EF4-FFF2-40B4-BE49-F238E27FC236}">
                <a16:creationId xmlns:a16="http://schemas.microsoft.com/office/drawing/2014/main" id="{96BF2262-4289-4BA7-BAD3-E42DEEB1038D}"/>
              </a:ext>
            </a:extLst>
          </p:cNvPr>
          <p:cNvSpPr txBox="1"/>
          <p:nvPr/>
        </p:nvSpPr>
        <p:spPr>
          <a:xfrm>
            <a:off x="7149204" y="5104860"/>
            <a:ext cx="269982" cy="369332"/>
          </a:xfrm>
          <a:prstGeom prst="rect">
            <a:avLst/>
          </a:prstGeom>
          <a:noFill/>
        </p:spPr>
        <p:txBody>
          <a:bodyPr wrap="square" rtlCol="0">
            <a:spAutoFit/>
          </a:bodyPr>
          <a:lstStyle/>
          <a:p>
            <a:r>
              <a:rPr lang="de-CH" b="1" dirty="0">
                <a:solidFill>
                  <a:srgbClr val="8983C3"/>
                </a:solidFill>
              </a:rPr>
              <a:t>2</a:t>
            </a:r>
            <a:endParaRPr lang="en-GB" b="1" dirty="0">
              <a:solidFill>
                <a:srgbClr val="8983C3"/>
              </a:solidFill>
            </a:endParaRPr>
          </a:p>
        </p:txBody>
      </p:sp>
      <p:grpSp>
        <p:nvGrpSpPr>
          <p:cNvPr id="61" name="Group 60">
            <a:extLst>
              <a:ext uri="{FF2B5EF4-FFF2-40B4-BE49-F238E27FC236}">
                <a16:creationId xmlns:a16="http://schemas.microsoft.com/office/drawing/2014/main" id="{498A2A5B-CC7C-42E4-AD20-4160AF81DE06}"/>
              </a:ext>
            </a:extLst>
          </p:cNvPr>
          <p:cNvGrpSpPr/>
          <p:nvPr/>
        </p:nvGrpSpPr>
        <p:grpSpPr>
          <a:xfrm>
            <a:off x="209980" y="3771811"/>
            <a:ext cx="946341" cy="966232"/>
            <a:chOff x="9557290" y="2999339"/>
            <a:chExt cx="946341" cy="966232"/>
          </a:xfrm>
        </p:grpSpPr>
        <p:cxnSp>
          <p:nvCxnSpPr>
            <p:cNvPr id="50" name="Straight Connector 49">
              <a:extLst>
                <a:ext uri="{FF2B5EF4-FFF2-40B4-BE49-F238E27FC236}">
                  <a16:creationId xmlns:a16="http://schemas.microsoft.com/office/drawing/2014/main" id="{B8853540-5EE7-4BC7-BFE1-FB8EC17673FA}"/>
                </a:ext>
              </a:extLst>
            </p:cNvPr>
            <p:cNvCxnSpPr>
              <a:cxnSpLocks/>
            </p:cNvCxnSpPr>
            <p:nvPr/>
          </p:nvCxnSpPr>
          <p:spPr>
            <a:xfrm>
              <a:off x="9557290" y="3213100"/>
              <a:ext cx="791853" cy="0"/>
            </a:xfrm>
            <a:prstGeom prst="line">
              <a:avLst/>
            </a:prstGeom>
            <a:ln w="25400">
              <a:solidFill>
                <a:srgbClr val="E83785"/>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09D7C40-150C-4452-8C1D-5BFA2EDE6D17}"/>
                </a:ext>
              </a:extLst>
            </p:cNvPr>
            <p:cNvCxnSpPr>
              <a:cxnSpLocks/>
            </p:cNvCxnSpPr>
            <p:nvPr/>
          </p:nvCxnSpPr>
          <p:spPr>
            <a:xfrm>
              <a:off x="9557290" y="3507389"/>
              <a:ext cx="791853" cy="0"/>
            </a:xfrm>
            <a:prstGeom prst="line">
              <a:avLst/>
            </a:prstGeom>
            <a:ln w="25400">
              <a:solidFill>
                <a:srgbClr val="73BFAF"/>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EE3AB93-74CE-499B-B5BD-403492A4FA3F}"/>
                </a:ext>
              </a:extLst>
            </p:cNvPr>
            <p:cNvCxnSpPr>
              <a:cxnSpLocks/>
            </p:cNvCxnSpPr>
            <p:nvPr/>
          </p:nvCxnSpPr>
          <p:spPr>
            <a:xfrm>
              <a:off x="9557290" y="3801678"/>
              <a:ext cx="791853" cy="0"/>
            </a:xfrm>
            <a:prstGeom prst="line">
              <a:avLst/>
            </a:prstGeom>
            <a:ln w="28575">
              <a:solidFill>
                <a:srgbClr val="9C90B8"/>
              </a:solidFill>
              <a:prstDash val="sysDot"/>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40423A8C-CA15-4EAB-ADDF-3AACF1EE5C7F}"/>
                </a:ext>
              </a:extLst>
            </p:cNvPr>
            <p:cNvSpPr txBox="1"/>
            <p:nvPr/>
          </p:nvSpPr>
          <p:spPr>
            <a:xfrm>
              <a:off x="10457911" y="2999339"/>
              <a:ext cx="45719" cy="369332"/>
            </a:xfrm>
            <a:prstGeom prst="rect">
              <a:avLst/>
            </a:prstGeom>
            <a:noFill/>
          </p:spPr>
          <p:txBody>
            <a:bodyPr wrap="square" rtlCol="0">
              <a:spAutoFit/>
            </a:bodyPr>
            <a:lstStyle/>
            <a:p>
              <a:r>
                <a:rPr lang="it-IT" dirty="0"/>
                <a:t>x</a:t>
              </a:r>
              <a:endParaRPr lang="en-GB" dirty="0"/>
            </a:p>
          </p:txBody>
        </p:sp>
        <p:sp>
          <p:nvSpPr>
            <p:cNvPr id="54" name="TextBox 53">
              <a:extLst>
                <a:ext uri="{FF2B5EF4-FFF2-40B4-BE49-F238E27FC236}">
                  <a16:creationId xmlns:a16="http://schemas.microsoft.com/office/drawing/2014/main" id="{DC5099CE-09CF-493D-9B40-C26970F162FF}"/>
                </a:ext>
              </a:extLst>
            </p:cNvPr>
            <p:cNvSpPr txBox="1"/>
            <p:nvPr/>
          </p:nvSpPr>
          <p:spPr>
            <a:xfrm>
              <a:off x="10457912" y="3308901"/>
              <a:ext cx="45719" cy="369332"/>
            </a:xfrm>
            <a:prstGeom prst="rect">
              <a:avLst/>
            </a:prstGeom>
            <a:noFill/>
          </p:spPr>
          <p:txBody>
            <a:bodyPr wrap="square" rtlCol="0">
              <a:spAutoFit/>
            </a:bodyPr>
            <a:lstStyle/>
            <a:p>
              <a:r>
                <a:rPr lang="it-IT" dirty="0"/>
                <a:t>y</a:t>
              </a:r>
              <a:endParaRPr lang="en-GB" dirty="0"/>
            </a:p>
          </p:txBody>
        </p:sp>
        <p:sp>
          <p:nvSpPr>
            <p:cNvPr id="55" name="TextBox 54">
              <a:extLst>
                <a:ext uri="{FF2B5EF4-FFF2-40B4-BE49-F238E27FC236}">
                  <a16:creationId xmlns:a16="http://schemas.microsoft.com/office/drawing/2014/main" id="{8585E376-78FB-4D8E-BC20-9923A835FA9E}"/>
                </a:ext>
              </a:extLst>
            </p:cNvPr>
            <p:cNvSpPr txBox="1"/>
            <p:nvPr/>
          </p:nvSpPr>
          <p:spPr>
            <a:xfrm>
              <a:off x="10457912" y="3596239"/>
              <a:ext cx="45719" cy="369332"/>
            </a:xfrm>
            <a:prstGeom prst="rect">
              <a:avLst/>
            </a:prstGeom>
            <a:noFill/>
          </p:spPr>
          <p:txBody>
            <a:bodyPr wrap="square" rtlCol="0">
              <a:spAutoFit/>
            </a:bodyPr>
            <a:lstStyle/>
            <a:p>
              <a:r>
                <a:rPr lang="it-IT" dirty="0"/>
                <a:t>z</a:t>
              </a:r>
              <a:endParaRPr lang="en-GB" dirty="0"/>
            </a:p>
          </p:txBody>
        </p:sp>
      </p:grpSp>
      <p:grpSp>
        <p:nvGrpSpPr>
          <p:cNvPr id="88" name="Group 87">
            <a:extLst>
              <a:ext uri="{FF2B5EF4-FFF2-40B4-BE49-F238E27FC236}">
                <a16:creationId xmlns:a16="http://schemas.microsoft.com/office/drawing/2014/main" id="{34E30636-014B-404F-8D65-44F41EBEAC27}"/>
              </a:ext>
            </a:extLst>
          </p:cNvPr>
          <p:cNvGrpSpPr/>
          <p:nvPr/>
        </p:nvGrpSpPr>
        <p:grpSpPr>
          <a:xfrm>
            <a:off x="82679" y="2366873"/>
            <a:ext cx="1940168" cy="1361496"/>
            <a:chOff x="9921874" y="2696632"/>
            <a:chExt cx="1879375" cy="1318835"/>
          </a:xfrm>
        </p:grpSpPr>
        <p:pic>
          <p:nvPicPr>
            <p:cNvPr id="16" name="Picture 15">
              <a:extLst>
                <a:ext uri="{FF2B5EF4-FFF2-40B4-BE49-F238E27FC236}">
                  <a16:creationId xmlns:a16="http://schemas.microsoft.com/office/drawing/2014/main" id="{40679BE1-424E-4B09-87FB-649CC5A0DC18}"/>
                </a:ext>
              </a:extLst>
            </p:cNvPr>
            <p:cNvPicPr>
              <a:picLocks noChangeAspect="1"/>
            </p:cNvPicPr>
            <p:nvPr/>
          </p:nvPicPr>
          <p:blipFill rotWithShape="1">
            <a:blip r:embed="rId10">
              <a:extLst>
                <a:ext uri="{28A0092B-C50C-407E-A947-70E740481C1C}">
                  <a14:useLocalDpi xmlns:a14="http://schemas.microsoft.com/office/drawing/2010/main" val="0"/>
                </a:ext>
              </a:extLst>
            </a:blip>
            <a:srcRect l="1385" t="4253" r="13520" b="3381"/>
            <a:stretch/>
          </p:blipFill>
          <p:spPr>
            <a:xfrm>
              <a:off x="9923067" y="2696632"/>
              <a:ext cx="1878182" cy="1315167"/>
            </a:xfrm>
            <a:prstGeom prst="rect">
              <a:avLst/>
            </a:prstGeom>
          </p:spPr>
        </p:pic>
        <p:sp>
          <p:nvSpPr>
            <p:cNvPr id="66" name="TextBox 65">
              <a:extLst>
                <a:ext uri="{FF2B5EF4-FFF2-40B4-BE49-F238E27FC236}">
                  <a16:creationId xmlns:a16="http://schemas.microsoft.com/office/drawing/2014/main" id="{11B58830-95B5-4E51-A708-F3AB7BEEA7A1}"/>
                </a:ext>
              </a:extLst>
            </p:cNvPr>
            <p:cNvSpPr txBox="1"/>
            <p:nvPr/>
          </p:nvSpPr>
          <p:spPr>
            <a:xfrm>
              <a:off x="10981567" y="2844087"/>
              <a:ext cx="269982" cy="369332"/>
            </a:xfrm>
            <a:prstGeom prst="rect">
              <a:avLst/>
            </a:prstGeom>
            <a:noFill/>
          </p:spPr>
          <p:txBody>
            <a:bodyPr wrap="square" rtlCol="0">
              <a:spAutoFit/>
            </a:bodyPr>
            <a:lstStyle/>
            <a:p>
              <a:r>
                <a:rPr lang="de-CH" b="1" dirty="0">
                  <a:solidFill>
                    <a:srgbClr val="75A9AF"/>
                  </a:solidFill>
                </a:rPr>
                <a:t>1</a:t>
              </a:r>
              <a:endParaRPr lang="en-GB" b="1" dirty="0">
                <a:solidFill>
                  <a:srgbClr val="75A9AF"/>
                </a:solidFill>
              </a:endParaRPr>
            </a:p>
          </p:txBody>
        </p:sp>
        <p:sp>
          <p:nvSpPr>
            <p:cNvPr id="67" name="TextBox 66">
              <a:extLst>
                <a:ext uri="{FF2B5EF4-FFF2-40B4-BE49-F238E27FC236}">
                  <a16:creationId xmlns:a16="http://schemas.microsoft.com/office/drawing/2014/main" id="{EE0B48AB-FEC2-4417-BB7C-AB1D6C3D50A4}"/>
                </a:ext>
              </a:extLst>
            </p:cNvPr>
            <p:cNvSpPr txBox="1"/>
            <p:nvPr/>
          </p:nvSpPr>
          <p:spPr>
            <a:xfrm>
              <a:off x="11310250" y="3028753"/>
              <a:ext cx="269982" cy="369332"/>
            </a:xfrm>
            <a:prstGeom prst="rect">
              <a:avLst/>
            </a:prstGeom>
            <a:noFill/>
          </p:spPr>
          <p:txBody>
            <a:bodyPr wrap="square" rtlCol="0">
              <a:spAutoFit/>
            </a:bodyPr>
            <a:lstStyle/>
            <a:p>
              <a:r>
                <a:rPr lang="de-CH" b="1" dirty="0">
                  <a:solidFill>
                    <a:srgbClr val="8983C3"/>
                  </a:solidFill>
                </a:rPr>
                <a:t>2</a:t>
              </a:r>
              <a:endParaRPr lang="en-GB" b="1" dirty="0">
                <a:solidFill>
                  <a:srgbClr val="8983C3"/>
                </a:solidFill>
              </a:endParaRPr>
            </a:p>
          </p:txBody>
        </p:sp>
        <p:grpSp>
          <p:nvGrpSpPr>
            <p:cNvPr id="86" name="Group 85">
              <a:extLst>
                <a:ext uri="{FF2B5EF4-FFF2-40B4-BE49-F238E27FC236}">
                  <a16:creationId xmlns:a16="http://schemas.microsoft.com/office/drawing/2014/main" id="{AB2F0478-4E98-4557-A4BC-0B33EAC33F1B}"/>
                </a:ext>
              </a:extLst>
            </p:cNvPr>
            <p:cNvGrpSpPr/>
            <p:nvPr/>
          </p:nvGrpSpPr>
          <p:grpSpPr>
            <a:xfrm rot="1042338">
              <a:off x="10630514" y="3069416"/>
              <a:ext cx="333404" cy="399515"/>
              <a:chOff x="10622835" y="3009456"/>
              <a:chExt cx="333404" cy="399515"/>
            </a:xfrm>
          </p:grpSpPr>
          <p:cxnSp>
            <p:nvCxnSpPr>
              <p:cNvPr id="69" name="Straight Arrow Connector 68">
                <a:extLst>
                  <a:ext uri="{FF2B5EF4-FFF2-40B4-BE49-F238E27FC236}">
                    <a16:creationId xmlns:a16="http://schemas.microsoft.com/office/drawing/2014/main" id="{1BA40529-8AED-40AE-99C6-C3123E338089}"/>
                  </a:ext>
                </a:extLst>
              </p:cNvPr>
              <p:cNvCxnSpPr>
                <a:cxnSpLocks/>
              </p:cNvCxnSpPr>
              <p:nvPr/>
            </p:nvCxnSpPr>
            <p:spPr>
              <a:xfrm flipH="1">
                <a:off x="10622835" y="3009456"/>
                <a:ext cx="333404" cy="147213"/>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7539F70F-8DB1-4FD8-9855-440D56986B0A}"/>
                  </a:ext>
                </a:extLst>
              </p:cNvPr>
              <p:cNvCxnSpPr>
                <a:cxnSpLocks/>
              </p:cNvCxnSpPr>
              <p:nvPr/>
            </p:nvCxnSpPr>
            <p:spPr>
              <a:xfrm flipH="1">
                <a:off x="10890414" y="3009456"/>
                <a:ext cx="65825" cy="399515"/>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4" name="Straight Arrow Connector 73">
              <a:extLst>
                <a:ext uri="{FF2B5EF4-FFF2-40B4-BE49-F238E27FC236}">
                  <a16:creationId xmlns:a16="http://schemas.microsoft.com/office/drawing/2014/main" id="{D122FF79-D8C8-4636-A389-2D19B8EEE79B}"/>
                </a:ext>
              </a:extLst>
            </p:cNvPr>
            <p:cNvCxnSpPr>
              <a:cxnSpLocks/>
            </p:cNvCxnSpPr>
            <p:nvPr/>
          </p:nvCxnSpPr>
          <p:spPr>
            <a:xfrm flipH="1">
              <a:off x="11279155" y="3329312"/>
              <a:ext cx="109308" cy="293752"/>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23EC072E-9D58-48A9-B58F-67186DFD1A7B}"/>
                </a:ext>
              </a:extLst>
            </p:cNvPr>
            <p:cNvSpPr/>
            <p:nvPr/>
          </p:nvSpPr>
          <p:spPr>
            <a:xfrm>
              <a:off x="9921874" y="2696632"/>
              <a:ext cx="1878181" cy="131883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2" name="TextBox 101">
            <a:extLst>
              <a:ext uri="{FF2B5EF4-FFF2-40B4-BE49-F238E27FC236}">
                <a16:creationId xmlns:a16="http://schemas.microsoft.com/office/drawing/2014/main" id="{E8F4F494-B3D1-4A08-87FF-CFCD33D8F16E}"/>
              </a:ext>
            </a:extLst>
          </p:cNvPr>
          <p:cNvSpPr txBox="1"/>
          <p:nvPr/>
        </p:nvSpPr>
        <p:spPr>
          <a:xfrm>
            <a:off x="1794680" y="5104860"/>
            <a:ext cx="269982" cy="369332"/>
          </a:xfrm>
          <a:prstGeom prst="rect">
            <a:avLst/>
          </a:prstGeom>
          <a:noFill/>
        </p:spPr>
        <p:txBody>
          <a:bodyPr wrap="square" rtlCol="0">
            <a:spAutoFit/>
          </a:bodyPr>
          <a:lstStyle/>
          <a:p>
            <a:r>
              <a:rPr lang="de-CH" b="1" dirty="0">
                <a:solidFill>
                  <a:srgbClr val="75A9AF"/>
                </a:solidFill>
              </a:rPr>
              <a:t>1</a:t>
            </a:r>
            <a:endParaRPr lang="en-GB" b="1" dirty="0">
              <a:solidFill>
                <a:srgbClr val="75A9AF"/>
              </a:solidFill>
            </a:endParaRPr>
          </a:p>
        </p:txBody>
      </p:sp>
      <p:grpSp>
        <p:nvGrpSpPr>
          <p:cNvPr id="28" name="Group 27">
            <a:extLst>
              <a:ext uri="{FF2B5EF4-FFF2-40B4-BE49-F238E27FC236}">
                <a16:creationId xmlns:a16="http://schemas.microsoft.com/office/drawing/2014/main" id="{D6F52346-FA4D-4858-94A9-CED283D4CF76}"/>
              </a:ext>
            </a:extLst>
          </p:cNvPr>
          <p:cNvGrpSpPr/>
          <p:nvPr/>
        </p:nvGrpSpPr>
        <p:grpSpPr>
          <a:xfrm>
            <a:off x="7401404" y="5211218"/>
            <a:ext cx="2571689" cy="1659257"/>
            <a:chOff x="6963008" y="5206530"/>
            <a:chExt cx="2571689" cy="1659257"/>
          </a:xfrm>
        </p:grpSpPr>
        <p:grpSp>
          <p:nvGrpSpPr>
            <p:cNvPr id="100" name="Group 99">
              <a:extLst>
                <a:ext uri="{FF2B5EF4-FFF2-40B4-BE49-F238E27FC236}">
                  <a16:creationId xmlns:a16="http://schemas.microsoft.com/office/drawing/2014/main" id="{EBDA325F-7E23-4244-B446-FADD892154FF}"/>
                </a:ext>
              </a:extLst>
            </p:cNvPr>
            <p:cNvGrpSpPr/>
            <p:nvPr/>
          </p:nvGrpSpPr>
          <p:grpSpPr>
            <a:xfrm>
              <a:off x="6963008" y="5359220"/>
              <a:ext cx="2528371" cy="1506567"/>
              <a:chOff x="1700607" y="5227443"/>
              <a:chExt cx="2774129" cy="1653005"/>
            </a:xfrm>
          </p:grpSpPr>
          <p:pic>
            <p:nvPicPr>
              <p:cNvPr id="94" name="Picture 93">
                <a:extLst>
                  <a:ext uri="{FF2B5EF4-FFF2-40B4-BE49-F238E27FC236}">
                    <a16:creationId xmlns:a16="http://schemas.microsoft.com/office/drawing/2014/main" id="{96E4DC2E-F642-4B79-B71E-6A9E637CA673}"/>
                  </a:ext>
                </a:extLst>
              </p:cNvPr>
              <p:cNvPicPr>
                <a:picLocks noChangeAspect="1"/>
              </p:cNvPicPr>
              <p:nvPr/>
            </p:nvPicPr>
            <p:blipFill>
              <a:blip r:embed="rId11"/>
              <a:stretch>
                <a:fillRect/>
              </a:stretch>
            </p:blipFill>
            <p:spPr>
              <a:xfrm>
                <a:off x="1700607" y="5816998"/>
                <a:ext cx="1653972" cy="1063450"/>
              </a:xfrm>
              <a:prstGeom prst="rect">
                <a:avLst/>
              </a:prstGeom>
            </p:spPr>
          </p:pic>
          <p:pic>
            <p:nvPicPr>
              <p:cNvPr id="95" name="Picture 94">
                <a:extLst>
                  <a:ext uri="{FF2B5EF4-FFF2-40B4-BE49-F238E27FC236}">
                    <a16:creationId xmlns:a16="http://schemas.microsoft.com/office/drawing/2014/main" id="{B42EC724-7CC5-421E-98BB-448C95C9235C}"/>
                  </a:ext>
                </a:extLst>
              </p:cNvPr>
              <p:cNvPicPr>
                <a:picLocks noChangeAspect="1"/>
              </p:cNvPicPr>
              <p:nvPr/>
            </p:nvPicPr>
            <p:blipFill>
              <a:blip r:embed="rId12"/>
              <a:stretch>
                <a:fillRect/>
              </a:stretch>
            </p:blipFill>
            <p:spPr>
              <a:xfrm>
                <a:off x="3469647" y="5337657"/>
                <a:ext cx="1005089" cy="1477066"/>
              </a:xfrm>
              <a:prstGeom prst="rect">
                <a:avLst/>
              </a:prstGeom>
            </p:spPr>
          </p:pic>
          <p:sp>
            <p:nvSpPr>
              <p:cNvPr id="96" name="Arrow: Curved Down 95">
                <a:extLst>
                  <a:ext uri="{FF2B5EF4-FFF2-40B4-BE49-F238E27FC236}">
                    <a16:creationId xmlns:a16="http://schemas.microsoft.com/office/drawing/2014/main" id="{B4AE4D8B-0405-4BDA-9B04-263A1E58E381}"/>
                  </a:ext>
                </a:extLst>
              </p:cNvPr>
              <p:cNvSpPr/>
              <p:nvPr/>
            </p:nvSpPr>
            <p:spPr>
              <a:xfrm>
                <a:off x="2530124" y="5227443"/>
                <a:ext cx="998885" cy="521725"/>
              </a:xfrm>
              <a:prstGeom prst="curvedDownArrow">
                <a:avLst>
                  <a:gd name="adj1" fmla="val 28388"/>
                  <a:gd name="adj2" fmla="val 92067"/>
                  <a:gd name="adj3" fmla="val 28613"/>
                </a:avLst>
              </a:prstGeom>
              <a:solidFill>
                <a:srgbClr val="898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7" name="Rectangle 26">
              <a:extLst>
                <a:ext uri="{FF2B5EF4-FFF2-40B4-BE49-F238E27FC236}">
                  <a16:creationId xmlns:a16="http://schemas.microsoft.com/office/drawing/2014/main" id="{DC8BC850-4073-4E98-84A3-DD5FCDF18C60}"/>
                </a:ext>
              </a:extLst>
            </p:cNvPr>
            <p:cNvSpPr/>
            <p:nvPr/>
          </p:nvSpPr>
          <p:spPr>
            <a:xfrm>
              <a:off x="6968919" y="5206530"/>
              <a:ext cx="2565778" cy="15935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A6F3912E-2438-4736-8872-D0CE1FE805FC}"/>
              </a:ext>
            </a:extLst>
          </p:cNvPr>
          <p:cNvGrpSpPr/>
          <p:nvPr/>
        </p:nvGrpSpPr>
        <p:grpSpPr>
          <a:xfrm>
            <a:off x="2131531" y="5206530"/>
            <a:ext cx="4548728" cy="1579327"/>
            <a:chOff x="2131531" y="5206530"/>
            <a:chExt cx="4548728" cy="1579327"/>
          </a:xfrm>
        </p:grpSpPr>
        <p:pic>
          <p:nvPicPr>
            <p:cNvPr id="6" name="Picture 5">
              <a:extLst>
                <a:ext uri="{FF2B5EF4-FFF2-40B4-BE49-F238E27FC236}">
                  <a16:creationId xmlns:a16="http://schemas.microsoft.com/office/drawing/2014/main" id="{2159938A-08D2-4FD7-9468-2E9218268422}"/>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l="1974" t="1818" r="3669" b="52271"/>
            <a:stretch/>
          </p:blipFill>
          <p:spPr>
            <a:xfrm>
              <a:off x="2131531" y="5274604"/>
              <a:ext cx="2252705" cy="1507198"/>
            </a:xfrm>
            <a:prstGeom prst="rect">
              <a:avLst/>
            </a:prstGeom>
          </p:spPr>
        </p:pic>
        <p:pic>
          <p:nvPicPr>
            <p:cNvPr id="75" name="Picture 74">
              <a:extLst>
                <a:ext uri="{FF2B5EF4-FFF2-40B4-BE49-F238E27FC236}">
                  <a16:creationId xmlns:a16="http://schemas.microsoft.com/office/drawing/2014/main" id="{DB8BF1A4-9D58-4B4E-9332-242220B76196}"/>
                </a:ext>
              </a:extLst>
            </p:cNvPr>
            <p:cNvPicPr>
              <a:picLocks noChangeAspect="1"/>
            </p:cNvPicPr>
            <p:nvPr/>
          </p:nvPicPr>
          <p:blipFill rotWithShape="1">
            <a:blip r:embed="rId14" cstate="screen">
              <a:extLst>
                <a:ext uri="{28A0092B-C50C-407E-A947-70E740481C1C}">
                  <a14:useLocalDpi xmlns:a14="http://schemas.microsoft.com/office/drawing/2010/main" val="0"/>
                </a:ext>
              </a:extLst>
            </a:blip>
            <a:srcRect l="2621" t="50698" r="4106" b="3450"/>
            <a:stretch/>
          </p:blipFill>
          <p:spPr>
            <a:xfrm>
              <a:off x="4489110" y="5274603"/>
              <a:ext cx="2191149" cy="1507198"/>
            </a:xfrm>
            <a:prstGeom prst="rect">
              <a:avLst/>
            </a:prstGeom>
          </p:spPr>
        </p:pic>
        <p:sp>
          <p:nvSpPr>
            <p:cNvPr id="17" name="Rectangle 16">
              <a:extLst>
                <a:ext uri="{FF2B5EF4-FFF2-40B4-BE49-F238E27FC236}">
                  <a16:creationId xmlns:a16="http://schemas.microsoft.com/office/drawing/2014/main" id="{55EED1EB-FC35-4BD6-8EEB-DD413E718BBA}"/>
                </a:ext>
              </a:extLst>
            </p:cNvPr>
            <p:cNvSpPr/>
            <p:nvPr/>
          </p:nvSpPr>
          <p:spPr>
            <a:xfrm>
              <a:off x="2131532" y="5206530"/>
              <a:ext cx="4548727" cy="15793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65D253DA-F9A6-4676-AC3E-F9C9E34B7210}"/>
                </a:ext>
              </a:extLst>
            </p:cNvPr>
            <p:cNvCxnSpPr/>
            <p:nvPr/>
          </p:nvCxnSpPr>
          <p:spPr>
            <a:xfrm>
              <a:off x="4423070" y="5359220"/>
              <a:ext cx="0" cy="12651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D0FC5A4-CCD4-4429-8987-339059F14F0E}"/>
                </a:ext>
              </a:extLst>
            </p:cNvPr>
            <p:cNvCxnSpPr>
              <a:cxnSpLocks/>
            </p:cNvCxnSpPr>
            <p:nvPr/>
          </p:nvCxnSpPr>
          <p:spPr>
            <a:xfrm flipH="1">
              <a:off x="2752619" y="5274603"/>
              <a:ext cx="1" cy="851877"/>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484E0917-B6B7-435D-B50B-4E8DF0663B3F}"/>
                </a:ext>
              </a:extLst>
            </p:cNvPr>
            <p:cNvCxnSpPr>
              <a:cxnSpLocks/>
            </p:cNvCxnSpPr>
            <p:nvPr/>
          </p:nvCxnSpPr>
          <p:spPr>
            <a:xfrm flipH="1">
              <a:off x="5144216" y="5377210"/>
              <a:ext cx="1" cy="851877"/>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919CB1D2-B239-4D27-82AE-9764678D2FE5}"/>
                </a:ext>
              </a:extLst>
            </p:cNvPr>
            <p:cNvCxnSpPr>
              <a:cxnSpLocks/>
            </p:cNvCxnSpPr>
            <p:nvPr/>
          </p:nvCxnSpPr>
          <p:spPr>
            <a:xfrm>
              <a:off x="5015160" y="5389231"/>
              <a:ext cx="129056" cy="788049"/>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2" name="Slide 4">
            <a:hlinkClick r:id="" action="ppaction://media"/>
            <a:extLst>
              <a:ext uri="{FF2B5EF4-FFF2-40B4-BE49-F238E27FC236}">
                <a16:creationId xmlns:a16="http://schemas.microsoft.com/office/drawing/2014/main" id="{3ED99383-31FE-4D3B-97CF-F81729924431}"/>
              </a:ext>
            </a:extLst>
          </p:cNvPr>
          <p:cNvPicPr>
            <a:picLocks noChangeAspect="1"/>
          </p:cNvPicPr>
          <p:nvPr>
            <a:audioFile r:link="rId1"/>
            <p:extLst>
              <p:ext uri="{DAA4B4D4-6D71-4841-9C94-3DE7FCFB9230}">
                <p14:media xmlns:p14="http://schemas.microsoft.com/office/powerpoint/2010/main" r:embed="rId2">
                  <p14:trim st="17100"/>
                </p14:media>
              </p:ext>
            </p:extLst>
          </p:nvPr>
        </p:nvPicPr>
        <p:blipFill>
          <a:blip r:embed="rId15"/>
          <a:stretch>
            <a:fillRect/>
          </a:stretch>
        </p:blipFill>
        <p:spPr>
          <a:xfrm>
            <a:off x="10893387" y="5698035"/>
            <a:ext cx="406400" cy="406400"/>
          </a:xfrm>
          <a:prstGeom prst="rect">
            <a:avLst/>
          </a:prstGeom>
        </p:spPr>
      </p:pic>
      <p:sp>
        <p:nvSpPr>
          <p:cNvPr id="78" name="Oval 77">
            <a:extLst>
              <a:ext uri="{FF2B5EF4-FFF2-40B4-BE49-F238E27FC236}">
                <a16:creationId xmlns:a16="http://schemas.microsoft.com/office/drawing/2014/main" id="{811BAD37-9215-4061-B35B-98F7BFA31BE1}"/>
              </a:ext>
            </a:extLst>
          </p:cNvPr>
          <p:cNvSpPr/>
          <p:nvPr/>
        </p:nvSpPr>
        <p:spPr>
          <a:xfrm>
            <a:off x="10786066" y="5593648"/>
            <a:ext cx="658608" cy="635439"/>
          </a:xfrm>
          <a:prstGeom prst="ellipse">
            <a:avLst/>
          </a:prstGeom>
          <a:noFill/>
          <a:ln w="38100">
            <a:solidFill>
              <a:srgbClr val="FFC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9673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72CE86-838E-48AA-9555-DBA03F0B4ED9}"/>
              </a:ext>
            </a:extLst>
          </p:cNvPr>
          <p:cNvSpPr/>
          <p:nvPr/>
        </p:nvSpPr>
        <p:spPr>
          <a:xfrm>
            <a:off x="0" y="-1"/>
            <a:ext cx="12192000" cy="1008669"/>
          </a:xfrm>
          <a:prstGeom prst="rect">
            <a:avLst/>
          </a:prstGeom>
          <a:solidFill>
            <a:srgbClr val="719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2EF8D834-162F-43C8-A039-9703DCEECA16}"/>
              </a:ext>
            </a:extLst>
          </p:cNvPr>
          <p:cNvSpPr txBox="1"/>
          <p:nvPr/>
        </p:nvSpPr>
        <p:spPr>
          <a:xfrm>
            <a:off x="1516146" y="242723"/>
            <a:ext cx="8998724" cy="523220"/>
          </a:xfrm>
          <a:prstGeom prst="rect">
            <a:avLst/>
          </a:prstGeom>
          <a:noFill/>
        </p:spPr>
        <p:txBody>
          <a:bodyPr wrap="square" rtlCol="0">
            <a:spAutoFit/>
          </a:bodyPr>
          <a:lstStyle/>
          <a:p>
            <a:pPr algn="ctr"/>
            <a:r>
              <a:rPr lang="de-CH" sz="2800" b="1" dirty="0">
                <a:solidFill>
                  <a:schemeClr val="bg1"/>
                </a:solidFill>
              </a:rPr>
              <a:t>Conclusions and Outlook</a:t>
            </a:r>
            <a:endParaRPr lang="en-GB" dirty="0"/>
          </a:p>
        </p:txBody>
      </p:sp>
      <p:grpSp>
        <p:nvGrpSpPr>
          <p:cNvPr id="7" name="Group 6">
            <a:extLst>
              <a:ext uri="{FF2B5EF4-FFF2-40B4-BE49-F238E27FC236}">
                <a16:creationId xmlns:a16="http://schemas.microsoft.com/office/drawing/2014/main" id="{944D34B4-B2D4-45C3-B891-9DF958BB2C81}"/>
              </a:ext>
            </a:extLst>
          </p:cNvPr>
          <p:cNvGrpSpPr/>
          <p:nvPr/>
        </p:nvGrpSpPr>
        <p:grpSpPr>
          <a:xfrm>
            <a:off x="261211" y="197245"/>
            <a:ext cx="993725" cy="614175"/>
            <a:chOff x="2240363" y="3081925"/>
            <a:chExt cx="993725" cy="614175"/>
          </a:xfrm>
        </p:grpSpPr>
        <p:sp>
          <p:nvSpPr>
            <p:cNvPr id="8" name="Rectangle: Rounded Corners 7">
              <a:hlinkClick r:id="rId5" action="ppaction://hlinksldjump"/>
              <a:extLst>
                <a:ext uri="{FF2B5EF4-FFF2-40B4-BE49-F238E27FC236}">
                  <a16:creationId xmlns:a16="http://schemas.microsoft.com/office/drawing/2014/main" id="{B7FAE969-1799-4BED-847D-9B0677762BFD}"/>
                </a:ext>
              </a:extLst>
            </p:cNvPr>
            <p:cNvSpPr/>
            <p:nvPr/>
          </p:nvSpPr>
          <p:spPr>
            <a:xfrm>
              <a:off x="2240363" y="3081925"/>
              <a:ext cx="993725" cy="614175"/>
            </a:xfrm>
            <a:prstGeom prst="roundRect">
              <a:avLst/>
            </a:prstGeom>
            <a:solidFill>
              <a:srgbClr val="719DA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hlinkClick r:id="rId5" action="ppaction://hlinksldjump"/>
              <a:extLst>
                <a:ext uri="{FF2B5EF4-FFF2-40B4-BE49-F238E27FC236}">
                  <a16:creationId xmlns:a16="http://schemas.microsoft.com/office/drawing/2014/main" id="{ECA84FFA-7047-4F4D-93F4-F03BB9F8356C}"/>
                </a:ext>
              </a:extLst>
            </p:cNvPr>
            <p:cNvSpPr/>
            <p:nvPr/>
          </p:nvSpPr>
          <p:spPr>
            <a:xfrm rot="10800000">
              <a:off x="2376172" y="3396447"/>
              <a:ext cx="702856" cy="242725"/>
            </a:xfrm>
            <a:prstGeom prst="rightArrow">
              <a:avLst>
                <a:gd name="adj1" fmla="val 42069"/>
                <a:gd name="adj2" fmla="val 8569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hlinkClick r:id="rId5" action="ppaction://hlinksldjump"/>
              <a:extLst>
                <a:ext uri="{FF2B5EF4-FFF2-40B4-BE49-F238E27FC236}">
                  <a16:creationId xmlns:a16="http://schemas.microsoft.com/office/drawing/2014/main" id="{DA21A430-B6E1-4384-B41F-42C8707152A7}"/>
                </a:ext>
              </a:extLst>
            </p:cNvPr>
            <p:cNvSpPr txBox="1"/>
            <p:nvPr/>
          </p:nvSpPr>
          <p:spPr>
            <a:xfrm>
              <a:off x="2484526" y="3100352"/>
              <a:ext cx="524645" cy="369332"/>
            </a:xfrm>
            <a:prstGeom prst="rect">
              <a:avLst/>
            </a:prstGeom>
            <a:noFill/>
          </p:spPr>
          <p:txBody>
            <a:bodyPr wrap="square" lIns="0" rIns="0" rtlCol="0">
              <a:spAutoFit/>
            </a:bodyPr>
            <a:lstStyle/>
            <a:p>
              <a:r>
                <a:rPr lang="de-CH" b="1" dirty="0"/>
                <a:t>BACK</a:t>
              </a:r>
              <a:endParaRPr lang="en-GB" b="1" dirty="0"/>
            </a:p>
          </p:txBody>
        </p:sp>
      </p:grpSp>
      <p:pic>
        <p:nvPicPr>
          <p:cNvPr id="12" name="Picture 11">
            <a:extLst>
              <a:ext uri="{FF2B5EF4-FFF2-40B4-BE49-F238E27FC236}">
                <a16:creationId xmlns:a16="http://schemas.microsoft.com/office/drawing/2014/main" id="{0F0851B3-B77A-456D-84D7-6DF5F62F0A53}"/>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0163" y="6404135"/>
            <a:ext cx="1227411" cy="429442"/>
          </a:xfrm>
          <a:prstGeom prst="rect">
            <a:avLst/>
          </a:prstGeom>
        </p:spPr>
      </p:pic>
      <p:sp>
        <p:nvSpPr>
          <p:cNvPr id="2" name="Rectangle 1">
            <a:extLst>
              <a:ext uri="{FF2B5EF4-FFF2-40B4-BE49-F238E27FC236}">
                <a16:creationId xmlns:a16="http://schemas.microsoft.com/office/drawing/2014/main" id="{16BA815F-EB6C-4261-8AB6-756A906EF624}"/>
              </a:ext>
            </a:extLst>
          </p:cNvPr>
          <p:cNvSpPr/>
          <p:nvPr/>
        </p:nvSpPr>
        <p:spPr>
          <a:xfrm>
            <a:off x="232336" y="1097067"/>
            <a:ext cx="11930831" cy="5355312"/>
          </a:xfrm>
          <a:prstGeom prst="rect">
            <a:avLst/>
          </a:prstGeom>
        </p:spPr>
        <p:txBody>
          <a:bodyPr wrap="square">
            <a:spAutoFit/>
          </a:bodyPr>
          <a:lstStyle/>
          <a:p>
            <a:pPr marL="285750" indent="-285750">
              <a:spcAft>
                <a:spcPts val="1800"/>
              </a:spcAft>
              <a:buFont typeface="Arial" panose="020B0604020202020204" pitchFamily="34" charset="0"/>
              <a:buChar char="•"/>
            </a:pPr>
            <a:r>
              <a:rPr lang="en-GB" dirty="0">
                <a:latin typeface="Open Sans"/>
              </a:rPr>
              <a:t>10 (possibly 11) of 23 tagged boulders in 2019 present </a:t>
            </a:r>
            <a:r>
              <a:rPr lang="en-GB" b="1" dirty="0">
                <a:latin typeface="Open Sans"/>
              </a:rPr>
              <a:t>patterns</a:t>
            </a:r>
            <a:r>
              <a:rPr lang="en-GB" dirty="0">
                <a:latin typeface="Open Sans"/>
              </a:rPr>
              <a:t> in the accelerometer data </a:t>
            </a:r>
            <a:r>
              <a:rPr lang="en-GB" b="1" dirty="0">
                <a:latin typeface="Open Sans"/>
              </a:rPr>
              <a:t>compatible with downslope movements</a:t>
            </a:r>
            <a:r>
              <a:rPr lang="en-GB" dirty="0">
                <a:latin typeface="Open Sans"/>
              </a:rPr>
              <a:t>. </a:t>
            </a:r>
          </a:p>
          <a:p>
            <a:pPr marL="285750" indent="-285750">
              <a:spcAft>
                <a:spcPts val="1800"/>
              </a:spcAft>
              <a:buFont typeface="Arial" panose="020B0604020202020204" pitchFamily="34" charset="0"/>
              <a:buChar char="•"/>
            </a:pPr>
            <a:r>
              <a:rPr lang="en-GB" dirty="0">
                <a:latin typeface="Open Sans"/>
              </a:rPr>
              <a:t>Of these, 6 lying within the landslide body show </a:t>
            </a:r>
            <a:r>
              <a:rPr lang="en-GB" b="1" dirty="0">
                <a:latin typeface="Open Sans"/>
              </a:rPr>
              <a:t>small angular changes</a:t>
            </a:r>
            <a:r>
              <a:rPr lang="en-GB" dirty="0">
                <a:latin typeface="Open Sans"/>
              </a:rPr>
              <a:t>, indicating a reactivation during the monsoon and a movement consistent with the landslide mass. We observe a </a:t>
            </a:r>
            <a:r>
              <a:rPr lang="en-GB" b="1" dirty="0">
                <a:latin typeface="Open Sans"/>
              </a:rPr>
              <a:t>staggered onset of movement</a:t>
            </a:r>
            <a:r>
              <a:rPr lang="en-GB" dirty="0">
                <a:latin typeface="Open Sans"/>
              </a:rPr>
              <a:t>, starting from the scarp (May-Jun), then the centre (Jun-Jul), finally the southern flank (Aug-Sep). Moreover, </a:t>
            </a:r>
            <a:r>
              <a:rPr lang="en-GB" b="1" dirty="0">
                <a:latin typeface="Open Sans"/>
              </a:rPr>
              <a:t>field investigations and laser scan data show large displacements within the landslide mass. </a:t>
            </a:r>
            <a:endParaRPr lang="en-GB" dirty="0">
              <a:latin typeface="Open Sans"/>
            </a:endParaRPr>
          </a:p>
          <a:p>
            <a:pPr marL="285750" indent="-285750">
              <a:spcAft>
                <a:spcPts val="1800"/>
              </a:spcAft>
              <a:buFont typeface="Arial" panose="020B0604020202020204" pitchFamily="34" charset="0"/>
              <a:buChar char="•"/>
            </a:pPr>
            <a:r>
              <a:rPr lang="en-GB" dirty="0">
                <a:latin typeface="Open Sans"/>
              </a:rPr>
              <a:t>5 located in a debris flow channel, show sharp changes in position, likely corresponding to larger free movements and rotations. The latter </a:t>
            </a:r>
            <a:r>
              <a:rPr lang="en-GB" b="1" dirty="0">
                <a:latin typeface="Open Sans"/>
              </a:rPr>
              <a:t>have not been found </a:t>
            </a:r>
            <a:r>
              <a:rPr lang="en-GB" dirty="0">
                <a:latin typeface="Open Sans"/>
              </a:rPr>
              <a:t>at their original location after the monsoon.</a:t>
            </a:r>
          </a:p>
          <a:p>
            <a:pPr marL="285750" indent="-285750">
              <a:spcAft>
                <a:spcPts val="1800"/>
              </a:spcAft>
              <a:buFont typeface="Arial" panose="020B0604020202020204" pitchFamily="34" charset="0"/>
              <a:buChar char="•"/>
            </a:pPr>
            <a:r>
              <a:rPr lang="en-GB" dirty="0">
                <a:latin typeface="Open Sans"/>
              </a:rPr>
              <a:t>Boulders that moved in the channels </a:t>
            </a:r>
            <a:r>
              <a:rPr lang="en-GB" dirty="0"/>
              <a:t>are those with </a:t>
            </a:r>
            <a:r>
              <a:rPr lang="en-GB" b="1" dirty="0"/>
              <a:t>volume &lt; 0.1 m</a:t>
            </a:r>
            <a:r>
              <a:rPr lang="en-GB" b="1" baseline="30000" dirty="0"/>
              <a:t>3  </a:t>
            </a:r>
            <a:r>
              <a:rPr lang="en-GB" dirty="0"/>
              <a:t>(B axis from 0.3 to 0.45 m), whilst those with volume &gt; 1 m</a:t>
            </a:r>
            <a:r>
              <a:rPr lang="en-GB" baseline="30000" dirty="0"/>
              <a:t>3 </a:t>
            </a:r>
            <a:r>
              <a:rPr lang="en-GB" dirty="0"/>
              <a:t>did not move. </a:t>
            </a:r>
          </a:p>
          <a:p>
            <a:pPr marL="285750" indent="-285750">
              <a:spcAft>
                <a:spcPts val="1800"/>
              </a:spcAft>
              <a:buFont typeface="Arial" panose="020B0604020202020204" pitchFamily="34" charset="0"/>
              <a:buChar char="•"/>
            </a:pPr>
            <a:r>
              <a:rPr lang="it-IT" dirty="0"/>
              <a:t>The data obtained show that the technology is promising for tracking boulders in real-time. </a:t>
            </a:r>
          </a:p>
          <a:p>
            <a:pPr marL="285750" indent="-285750">
              <a:spcAft>
                <a:spcPts val="1800"/>
              </a:spcAft>
              <a:buFont typeface="Arial" panose="020B0604020202020204" pitchFamily="34" charset="0"/>
              <a:buChar char="•"/>
            </a:pPr>
            <a:r>
              <a:rPr lang="it-IT" dirty="0"/>
              <a:t>Improvements are being made ahead of the next tagging season (e.g. Improved accelerometer sampling frequency, improved receiver stability, improved programming settings, ability to retrieve and reuse tags after the monsoon season). </a:t>
            </a:r>
          </a:p>
          <a:p>
            <a:pPr marL="285750" indent="-285750">
              <a:spcAft>
                <a:spcPts val="1800"/>
              </a:spcAft>
              <a:buFont typeface="Arial" panose="020B0604020202020204" pitchFamily="34" charset="0"/>
              <a:buChar char="•"/>
            </a:pPr>
            <a:r>
              <a:rPr lang="it-IT" dirty="0"/>
              <a:t>The concept of this cost-effective network created could be upscaled and applied to other regions/sites in the future. </a:t>
            </a:r>
            <a:endParaRPr lang="en-GB" dirty="0"/>
          </a:p>
        </p:txBody>
      </p:sp>
      <p:sp>
        <p:nvSpPr>
          <p:cNvPr id="13" name="Oval 12">
            <a:extLst>
              <a:ext uri="{FF2B5EF4-FFF2-40B4-BE49-F238E27FC236}">
                <a16:creationId xmlns:a16="http://schemas.microsoft.com/office/drawing/2014/main" id="{59135678-EFC7-4AB4-84AF-1F5A2DAA425E}"/>
              </a:ext>
            </a:extLst>
          </p:cNvPr>
          <p:cNvSpPr/>
          <p:nvPr/>
        </p:nvSpPr>
        <p:spPr>
          <a:xfrm>
            <a:off x="10974800" y="4482880"/>
            <a:ext cx="658608" cy="635439"/>
          </a:xfrm>
          <a:prstGeom prst="ellipse">
            <a:avLst/>
          </a:prstGeom>
          <a:noFill/>
          <a:ln w="38100">
            <a:solidFill>
              <a:srgbClr val="FFC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Recorded Sound">
            <a:hlinkClick r:id="" action="ppaction://media"/>
            <a:extLst>
              <a:ext uri="{FF2B5EF4-FFF2-40B4-BE49-F238E27FC236}">
                <a16:creationId xmlns:a16="http://schemas.microsoft.com/office/drawing/2014/main" id="{C6349D1C-11CA-4F6B-B2FB-6191803D5D37}"/>
              </a:ext>
            </a:extLst>
          </p:cNvPr>
          <p:cNvPicPr>
            <a:picLocks noChangeAspect="1"/>
          </p:cNvPicPr>
          <p:nvPr>
            <a:audioFile r:link="rId1"/>
            <p:extLst>
              <p:ext uri="{DAA4B4D4-6D71-4841-9C94-3DE7FCFB9230}">
                <p14:media xmlns:p14="http://schemas.microsoft.com/office/powerpoint/2010/main" r:embed="rId2">
                  <p14:trim st="2850"/>
                </p14:media>
              </p:ext>
            </p:extLst>
          </p:nvPr>
        </p:nvPicPr>
        <p:blipFill>
          <a:blip r:embed="rId7"/>
          <a:stretch>
            <a:fillRect/>
          </a:stretch>
        </p:blipFill>
        <p:spPr>
          <a:xfrm>
            <a:off x="11100904" y="4597399"/>
            <a:ext cx="406400" cy="406400"/>
          </a:xfrm>
          <a:prstGeom prst="rect">
            <a:avLst/>
          </a:prstGeom>
        </p:spPr>
      </p:pic>
    </p:spTree>
    <p:extLst>
      <p:ext uri="{BB962C8B-B14F-4D97-AF65-F5344CB8AC3E}">
        <p14:creationId xmlns:p14="http://schemas.microsoft.com/office/powerpoint/2010/main" val="333918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0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TM10001114[[fn=Gallery]]</Template>
  <TotalTime>1929</TotalTime>
  <Words>595</Words>
  <Application>Microsoft Office PowerPoint</Application>
  <PresentationFormat>Widescreen</PresentationFormat>
  <Paragraphs>90</Paragraphs>
  <Slides>5</Slides>
  <Notes>5</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Calibri Light</vt:lpstr>
      <vt:lpstr>Open Sans</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Benedetta Dini</dc:creator>
  <cp:lastModifiedBy>Benedetta Dini</cp:lastModifiedBy>
  <cp:revision>65</cp:revision>
  <dcterms:created xsi:type="dcterms:W3CDTF">2020-04-28T16:37:59Z</dcterms:created>
  <dcterms:modified xsi:type="dcterms:W3CDTF">2020-05-04T20:43:20Z</dcterms:modified>
</cp:coreProperties>
</file>