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91" r:id="rId2"/>
    <p:sldId id="262" r:id="rId3"/>
    <p:sldId id="293" r:id="rId4"/>
    <p:sldId id="299" r:id="rId5"/>
    <p:sldId id="294" r:id="rId6"/>
    <p:sldId id="278" r:id="rId7"/>
    <p:sldId id="295" r:id="rId8"/>
    <p:sldId id="261" r:id="rId9"/>
    <p:sldId id="289" r:id="rId10"/>
    <p:sldId id="267" r:id="rId11"/>
    <p:sldId id="288" r:id="rId12"/>
    <p:sldId id="282" r:id="rId13"/>
    <p:sldId id="287" r:id="rId14"/>
    <p:sldId id="285" r:id="rId15"/>
    <p:sldId id="298"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2" autoAdjust="0"/>
    <p:restoredTop sz="95337" autoAdjust="0"/>
  </p:normalViewPr>
  <p:slideViewPr>
    <p:cSldViewPr snapToGrid="0">
      <p:cViewPr varScale="1">
        <p:scale>
          <a:sx n="100" d="100"/>
          <a:sy n="100" d="100"/>
        </p:scale>
        <p:origin x="5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cgoverh\Dropbox\CLICAB\Coding%20Diaries\Graph%20Mak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cgoverh\Dropbox\CLICAB\Coding%20Diaries\Graph%20Mak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cgoverh\Dropbox\CLICAB\Coding%20Diaries\Graph%20Making.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57914320489339"/>
          <c:y val="7.9763440860215057E-2"/>
          <c:w val="0.85036886194166328"/>
          <c:h val="0.8703478113622893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All!$B$64:$AH$64</c:f>
              <c:strCache>
                <c:ptCount val="33"/>
                <c:pt idx="0">
                  <c:v>Wind</c:v>
                </c:pt>
                <c:pt idx="1">
                  <c:v>Cold</c:v>
                </c:pt>
                <c:pt idx="2">
                  <c:v>Hail</c:v>
                </c:pt>
                <c:pt idx="3">
                  <c:v>Rain </c:v>
                </c:pt>
                <c:pt idx="4">
                  <c:v>Rain Shower</c:v>
                </c:pt>
                <c:pt idx="5">
                  <c:v>PISAN DIB</c:v>
                </c:pt>
                <c:pt idx="6">
                  <c:v>Cloudburst</c:v>
                </c:pt>
                <c:pt idx="7">
                  <c:v>Cloudbank</c:v>
                </c:pt>
                <c:pt idx="8">
                  <c:v>Clouds</c:v>
                </c:pt>
                <c:pt idx="9">
                  <c:v>Overcast</c:v>
                </c:pt>
                <c:pt idx="10">
                  <c:v>Fog</c:v>
                </c:pt>
                <c:pt idx="11">
                  <c:v>Haze</c:v>
                </c:pt>
                <c:pt idx="12">
                  <c:v>Mist</c:v>
                </c:pt>
                <c:pt idx="13">
                  <c:v>Dew</c:v>
                </c:pt>
                <c:pt idx="14">
                  <c:v>Rainbow</c:v>
                </c:pt>
                <c:pt idx="15">
                  <c:v>Thunder</c:v>
                </c:pt>
                <c:pt idx="16">
                  <c:v>Lightning</c:v>
                </c:pt>
                <c:pt idx="17">
                  <c:v>Disk</c:v>
                </c:pt>
                <c:pt idx="18">
                  <c:v>Storm</c:v>
                </c:pt>
                <c:pt idx="19">
                  <c:v>Famine</c:v>
                </c:pt>
                <c:pt idx="20">
                  <c:v>Earthquake</c:v>
                </c:pt>
                <c:pt idx="21">
                  <c:v>Mud</c:v>
                </c:pt>
                <c:pt idx="22">
                  <c:v>Tornadoes</c:v>
                </c:pt>
                <c:pt idx="23">
                  <c:v>Fall of Fire</c:v>
                </c:pt>
                <c:pt idx="24">
                  <c:v>Locusts</c:v>
                </c:pt>
                <c:pt idx="25">
                  <c:v>ZI IR</c:v>
                </c:pt>
                <c:pt idx="26">
                  <c:v>Earthshine</c:v>
                </c:pt>
                <c:pt idx="27">
                  <c:v>Bright</c:v>
                </c:pt>
                <c:pt idx="28">
                  <c:v>Halo / Corona</c:v>
                </c:pt>
                <c:pt idx="29">
                  <c:v>Sirius</c:v>
                </c:pt>
                <c:pt idx="30">
                  <c:v>Eclipse</c:v>
                </c:pt>
                <c:pt idx="31">
                  <c:v>Meteor / Comet</c:v>
                </c:pt>
                <c:pt idx="32">
                  <c:v>Equinox / Solstice</c:v>
                </c:pt>
              </c:strCache>
            </c:strRef>
          </c:cat>
          <c:val>
            <c:numRef>
              <c:f>All!$B$65:$AH$65</c:f>
              <c:numCache>
                <c:formatCode>General</c:formatCode>
                <c:ptCount val="33"/>
                <c:pt idx="0">
                  <c:v>1105</c:v>
                </c:pt>
                <c:pt idx="1">
                  <c:v>38</c:v>
                </c:pt>
                <c:pt idx="2">
                  <c:v>5</c:v>
                </c:pt>
                <c:pt idx="3">
                  <c:v>169</c:v>
                </c:pt>
                <c:pt idx="4">
                  <c:v>153</c:v>
                </c:pt>
                <c:pt idx="5">
                  <c:v>50</c:v>
                </c:pt>
                <c:pt idx="6">
                  <c:v>8</c:v>
                </c:pt>
                <c:pt idx="7">
                  <c:v>3</c:v>
                </c:pt>
                <c:pt idx="8">
                  <c:v>989</c:v>
                </c:pt>
                <c:pt idx="9">
                  <c:v>423</c:v>
                </c:pt>
                <c:pt idx="10">
                  <c:v>14</c:v>
                </c:pt>
                <c:pt idx="11">
                  <c:v>7</c:v>
                </c:pt>
                <c:pt idx="12">
                  <c:v>52</c:v>
                </c:pt>
                <c:pt idx="13">
                  <c:v>4</c:v>
                </c:pt>
                <c:pt idx="14">
                  <c:v>21</c:v>
                </c:pt>
                <c:pt idx="15">
                  <c:v>83</c:v>
                </c:pt>
                <c:pt idx="16">
                  <c:v>62</c:v>
                </c:pt>
                <c:pt idx="17">
                  <c:v>8</c:v>
                </c:pt>
                <c:pt idx="18">
                  <c:v>25</c:v>
                </c:pt>
                <c:pt idx="19">
                  <c:v>1</c:v>
                </c:pt>
                <c:pt idx="20">
                  <c:v>2</c:v>
                </c:pt>
                <c:pt idx="21">
                  <c:v>3</c:v>
                </c:pt>
                <c:pt idx="22">
                  <c:v>2</c:v>
                </c:pt>
                <c:pt idx="23">
                  <c:v>10</c:v>
                </c:pt>
                <c:pt idx="24">
                  <c:v>2</c:v>
                </c:pt>
                <c:pt idx="25">
                  <c:v>24</c:v>
                </c:pt>
                <c:pt idx="26">
                  <c:v>12</c:v>
                </c:pt>
                <c:pt idx="27">
                  <c:v>39</c:v>
                </c:pt>
                <c:pt idx="28">
                  <c:v>95</c:v>
                </c:pt>
                <c:pt idx="29">
                  <c:v>10</c:v>
                </c:pt>
                <c:pt idx="30">
                  <c:v>50</c:v>
                </c:pt>
                <c:pt idx="31">
                  <c:v>12</c:v>
                </c:pt>
                <c:pt idx="32">
                  <c:v>22</c:v>
                </c:pt>
              </c:numCache>
            </c:numRef>
          </c:val>
          <c:extLst>
            <c:ext xmlns:c16="http://schemas.microsoft.com/office/drawing/2014/chart" uri="{C3380CC4-5D6E-409C-BE32-E72D297353CC}">
              <c16:uniqueId val="{00000000-4873-4178-BB88-128EFC0640EF}"/>
            </c:ext>
          </c:extLst>
        </c:ser>
        <c:dLbls>
          <c:showLegendKey val="0"/>
          <c:showVal val="0"/>
          <c:showCatName val="0"/>
          <c:showSerName val="0"/>
          <c:showPercent val="0"/>
          <c:showBubbleSize val="0"/>
        </c:dLbls>
        <c:gapWidth val="182"/>
        <c:axId val="1539467600"/>
        <c:axId val="1734755888"/>
      </c:barChart>
      <c:catAx>
        <c:axId val="153946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1734755888"/>
        <c:crosses val="autoZero"/>
        <c:auto val="1"/>
        <c:lblAlgn val="ctr"/>
        <c:lblOffset val="100"/>
        <c:noMultiLvlLbl val="0"/>
      </c:catAx>
      <c:valAx>
        <c:axId val="1734755888"/>
        <c:scaling>
          <c:orientation val="minMax"/>
          <c:max val="115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53946760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IE" sz="1600" dirty="0">
                <a:solidFill>
                  <a:sysClr val="windowText" lastClr="000000"/>
                </a:solidFill>
              </a:rPr>
              <a:t>Wind direction through the period -651 to -137 (where coded); N =</a:t>
            </a:r>
            <a:r>
              <a:rPr lang="en-IE" sz="1600" baseline="0" dirty="0">
                <a:solidFill>
                  <a:sysClr val="windowText" lastClr="000000"/>
                </a:solidFill>
              </a:rPr>
              <a:t> 1158</a:t>
            </a:r>
            <a:endParaRPr lang="en-IE" sz="1600"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Sheet4!$B$1</c:f>
              <c:strCache>
                <c:ptCount val="1"/>
                <c:pt idx="0">
                  <c:v>North</c:v>
                </c:pt>
              </c:strCache>
            </c:strRef>
          </c:tx>
          <c:spPr>
            <a:solidFill>
              <a:schemeClr val="accent1"/>
            </a:solidFill>
            <a:ln>
              <a:noFill/>
            </a:ln>
            <a:effectLst/>
          </c:spPr>
          <c:invertIfNegative val="0"/>
          <c:cat>
            <c:numRef>
              <c:f>Sheet4!$A$2:$A$49</c:f>
              <c:numCache>
                <c:formatCode>General</c:formatCode>
                <c:ptCount val="48"/>
                <c:pt idx="0">
                  <c:v>-651</c:v>
                </c:pt>
                <c:pt idx="1">
                  <c:v>-567</c:v>
                </c:pt>
                <c:pt idx="2">
                  <c:v>-391</c:v>
                </c:pt>
                <c:pt idx="3">
                  <c:v>-384</c:v>
                </c:pt>
                <c:pt idx="4">
                  <c:v>-382</c:v>
                </c:pt>
                <c:pt idx="5">
                  <c:v>-381</c:v>
                </c:pt>
                <c:pt idx="6">
                  <c:v>-380</c:v>
                </c:pt>
                <c:pt idx="7">
                  <c:v>-375</c:v>
                </c:pt>
                <c:pt idx="8">
                  <c:v>-373</c:v>
                </c:pt>
                <c:pt idx="9">
                  <c:v>-372</c:v>
                </c:pt>
                <c:pt idx="10">
                  <c:v>-370</c:v>
                </c:pt>
                <c:pt idx="11">
                  <c:v>-369</c:v>
                </c:pt>
                <c:pt idx="12">
                  <c:v>-251</c:v>
                </c:pt>
                <c:pt idx="13">
                  <c:v>-249</c:v>
                </c:pt>
                <c:pt idx="14">
                  <c:v>-246</c:v>
                </c:pt>
                <c:pt idx="15">
                  <c:v>-245</c:v>
                </c:pt>
                <c:pt idx="16">
                  <c:v>-242</c:v>
                </c:pt>
                <c:pt idx="17">
                  <c:v>-240</c:v>
                </c:pt>
                <c:pt idx="18">
                  <c:v>-239</c:v>
                </c:pt>
                <c:pt idx="19">
                  <c:v>-238</c:v>
                </c:pt>
                <c:pt idx="20">
                  <c:v>-234</c:v>
                </c:pt>
                <c:pt idx="21">
                  <c:v>-232</c:v>
                </c:pt>
                <c:pt idx="22">
                  <c:v>-230</c:v>
                </c:pt>
                <c:pt idx="23">
                  <c:v>-170</c:v>
                </c:pt>
                <c:pt idx="24">
                  <c:v>-168</c:v>
                </c:pt>
                <c:pt idx="25">
                  <c:v>-167</c:v>
                </c:pt>
                <c:pt idx="26">
                  <c:v>-166</c:v>
                </c:pt>
                <c:pt idx="27">
                  <c:v>-165</c:v>
                </c:pt>
                <c:pt idx="28">
                  <c:v>-164</c:v>
                </c:pt>
                <c:pt idx="29">
                  <c:v>-163</c:v>
                </c:pt>
                <c:pt idx="30">
                  <c:v>-162</c:v>
                </c:pt>
                <c:pt idx="31">
                  <c:v>-161</c:v>
                </c:pt>
                <c:pt idx="32">
                  <c:v>-160</c:v>
                </c:pt>
                <c:pt idx="33">
                  <c:v>-158</c:v>
                </c:pt>
                <c:pt idx="34">
                  <c:v>-157</c:v>
                </c:pt>
                <c:pt idx="35">
                  <c:v>-156</c:v>
                </c:pt>
                <c:pt idx="36">
                  <c:v>-155</c:v>
                </c:pt>
                <c:pt idx="37">
                  <c:v>-154</c:v>
                </c:pt>
                <c:pt idx="38">
                  <c:v>-153</c:v>
                </c:pt>
                <c:pt idx="39">
                  <c:v>-152</c:v>
                </c:pt>
                <c:pt idx="40">
                  <c:v>-149</c:v>
                </c:pt>
                <c:pt idx="41">
                  <c:v>-148</c:v>
                </c:pt>
                <c:pt idx="42">
                  <c:v>-144</c:v>
                </c:pt>
                <c:pt idx="43">
                  <c:v>-143</c:v>
                </c:pt>
                <c:pt idx="44">
                  <c:v>-142</c:v>
                </c:pt>
                <c:pt idx="45">
                  <c:v>-141</c:v>
                </c:pt>
                <c:pt idx="46">
                  <c:v>-140</c:v>
                </c:pt>
                <c:pt idx="47">
                  <c:v>-137</c:v>
                </c:pt>
              </c:numCache>
            </c:numRef>
          </c:cat>
          <c:val>
            <c:numRef>
              <c:f>Sheet4!$B$2:$B$49</c:f>
              <c:numCache>
                <c:formatCode>General</c:formatCode>
                <c:ptCount val="48"/>
                <c:pt idx="0">
                  <c:v>3</c:v>
                </c:pt>
                <c:pt idx="1">
                  <c:v>3</c:v>
                </c:pt>
                <c:pt idx="4">
                  <c:v>1</c:v>
                </c:pt>
                <c:pt idx="6">
                  <c:v>1</c:v>
                </c:pt>
                <c:pt idx="8">
                  <c:v>1</c:v>
                </c:pt>
                <c:pt idx="9">
                  <c:v>3</c:v>
                </c:pt>
                <c:pt idx="10">
                  <c:v>2</c:v>
                </c:pt>
                <c:pt idx="19">
                  <c:v>1</c:v>
                </c:pt>
                <c:pt idx="24">
                  <c:v>36</c:v>
                </c:pt>
                <c:pt idx="25">
                  <c:v>5</c:v>
                </c:pt>
                <c:pt idx="26">
                  <c:v>1</c:v>
                </c:pt>
                <c:pt idx="27">
                  <c:v>5</c:v>
                </c:pt>
                <c:pt idx="28">
                  <c:v>16</c:v>
                </c:pt>
                <c:pt idx="29">
                  <c:v>51</c:v>
                </c:pt>
                <c:pt idx="30">
                  <c:v>9</c:v>
                </c:pt>
                <c:pt idx="31">
                  <c:v>61</c:v>
                </c:pt>
                <c:pt idx="32">
                  <c:v>9</c:v>
                </c:pt>
                <c:pt idx="33">
                  <c:v>75</c:v>
                </c:pt>
                <c:pt idx="34">
                  <c:v>27</c:v>
                </c:pt>
                <c:pt idx="35">
                  <c:v>66</c:v>
                </c:pt>
                <c:pt idx="36">
                  <c:v>27</c:v>
                </c:pt>
                <c:pt idx="37">
                  <c:v>3</c:v>
                </c:pt>
                <c:pt idx="38">
                  <c:v>3</c:v>
                </c:pt>
                <c:pt idx="39">
                  <c:v>6</c:v>
                </c:pt>
                <c:pt idx="40">
                  <c:v>11</c:v>
                </c:pt>
                <c:pt idx="41">
                  <c:v>1</c:v>
                </c:pt>
                <c:pt idx="42">
                  <c:v>79</c:v>
                </c:pt>
                <c:pt idx="43">
                  <c:v>36</c:v>
                </c:pt>
                <c:pt idx="44">
                  <c:v>13</c:v>
                </c:pt>
                <c:pt idx="45">
                  <c:v>4</c:v>
                </c:pt>
                <c:pt idx="46">
                  <c:v>88</c:v>
                </c:pt>
                <c:pt idx="47">
                  <c:v>10</c:v>
                </c:pt>
              </c:numCache>
            </c:numRef>
          </c:val>
          <c:extLst>
            <c:ext xmlns:c16="http://schemas.microsoft.com/office/drawing/2014/chart" uri="{C3380CC4-5D6E-409C-BE32-E72D297353CC}">
              <c16:uniqueId val="{00000000-2954-4637-860F-036FBD346A4F}"/>
            </c:ext>
          </c:extLst>
        </c:ser>
        <c:ser>
          <c:idx val="1"/>
          <c:order val="1"/>
          <c:tx>
            <c:strRef>
              <c:f>Sheet4!$C$1</c:f>
              <c:strCache>
                <c:ptCount val="1"/>
                <c:pt idx="0">
                  <c:v>South</c:v>
                </c:pt>
              </c:strCache>
            </c:strRef>
          </c:tx>
          <c:spPr>
            <a:solidFill>
              <a:schemeClr val="accent2"/>
            </a:solidFill>
            <a:ln>
              <a:noFill/>
            </a:ln>
            <a:effectLst/>
          </c:spPr>
          <c:invertIfNegative val="0"/>
          <c:cat>
            <c:numRef>
              <c:f>Sheet4!$A$2:$A$49</c:f>
              <c:numCache>
                <c:formatCode>General</c:formatCode>
                <c:ptCount val="48"/>
                <c:pt idx="0">
                  <c:v>-651</c:v>
                </c:pt>
                <c:pt idx="1">
                  <c:v>-567</c:v>
                </c:pt>
                <c:pt idx="2">
                  <c:v>-391</c:v>
                </c:pt>
                <c:pt idx="3">
                  <c:v>-384</c:v>
                </c:pt>
                <c:pt idx="4">
                  <c:v>-382</c:v>
                </c:pt>
                <c:pt idx="5">
                  <c:v>-381</c:v>
                </c:pt>
                <c:pt idx="6">
                  <c:v>-380</c:v>
                </c:pt>
                <c:pt idx="7">
                  <c:v>-375</c:v>
                </c:pt>
                <c:pt idx="8">
                  <c:v>-373</c:v>
                </c:pt>
                <c:pt idx="9">
                  <c:v>-372</c:v>
                </c:pt>
                <c:pt idx="10">
                  <c:v>-370</c:v>
                </c:pt>
                <c:pt idx="11">
                  <c:v>-369</c:v>
                </c:pt>
                <c:pt idx="12">
                  <c:v>-251</c:v>
                </c:pt>
                <c:pt idx="13">
                  <c:v>-249</c:v>
                </c:pt>
                <c:pt idx="14">
                  <c:v>-246</c:v>
                </c:pt>
                <c:pt idx="15">
                  <c:v>-245</c:v>
                </c:pt>
                <c:pt idx="16">
                  <c:v>-242</c:v>
                </c:pt>
                <c:pt idx="17">
                  <c:v>-240</c:v>
                </c:pt>
                <c:pt idx="18">
                  <c:v>-239</c:v>
                </c:pt>
                <c:pt idx="19">
                  <c:v>-238</c:v>
                </c:pt>
                <c:pt idx="20">
                  <c:v>-234</c:v>
                </c:pt>
                <c:pt idx="21">
                  <c:v>-232</c:v>
                </c:pt>
                <c:pt idx="22">
                  <c:v>-230</c:v>
                </c:pt>
                <c:pt idx="23">
                  <c:v>-170</c:v>
                </c:pt>
                <c:pt idx="24">
                  <c:v>-168</c:v>
                </c:pt>
                <c:pt idx="25">
                  <c:v>-167</c:v>
                </c:pt>
                <c:pt idx="26">
                  <c:v>-166</c:v>
                </c:pt>
                <c:pt idx="27">
                  <c:v>-165</c:v>
                </c:pt>
                <c:pt idx="28">
                  <c:v>-164</c:v>
                </c:pt>
                <c:pt idx="29">
                  <c:v>-163</c:v>
                </c:pt>
                <c:pt idx="30">
                  <c:v>-162</c:v>
                </c:pt>
                <c:pt idx="31">
                  <c:v>-161</c:v>
                </c:pt>
                <c:pt idx="32">
                  <c:v>-160</c:v>
                </c:pt>
                <c:pt idx="33">
                  <c:v>-158</c:v>
                </c:pt>
                <c:pt idx="34">
                  <c:v>-157</c:v>
                </c:pt>
                <c:pt idx="35">
                  <c:v>-156</c:v>
                </c:pt>
                <c:pt idx="36">
                  <c:v>-155</c:v>
                </c:pt>
                <c:pt idx="37">
                  <c:v>-154</c:v>
                </c:pt>
                <c:pt idx="38">
                  <c:v>-153</c:v>
                </c:pt>
                <c:pt idx="39">
                  <c:v>-152</c:v>
                </c:pt>
                <c:pt idx="40">
                  <c:v>-149</c:v>
                </c:pt>
                <c:pt idx="41">
                  <c:v>-148</c:v>
                </c:pt>
                <c:pt idx="42">
                  <c:v>-144</c:v>
                </c:pt>
                <c:pt idx="43">
                  <c:v>-143</c:v>
                </c:pt>
                <c:pt idx="44">
                  <c:v>-142</c:v>
                </c:pt>
                <c:pt idx="45">
                  <c:v>-141</c:v>
                </c:pt>
                <c:pt idx="46">
                  <c:v>-140</c:v>
                </c:pt>
                <c:pt idx="47">
                  <c:v>-137</c:v>
                </c:pt>
              </c:numCache>
            </c:numRef>
          </c:cat>
          <c:val>
            <c:numRef>
              <c:f>Sheet4!$C$2:$C$49</c:f>
              <c:numCache>
                <c:formatCode>General</c:formatCode>
                <c:ptCount val="48"/>
                <c:pt idx="0">
                  <c:v>7</c:v>
                </c:pt>
                <c:pt idx="2">
                  <c:v>1</c:v>
                </c:pt>
                <c:pt idx="3">
                  <c:v>1</c:v>
                </c:pt>
                <c:pt idx="9">
                  <c:v>2</c:v>
                </c:pt>
                <c:pt idx="11">
                  <c:v>1</c:v>
                </c:pt>
                <c:pt idx="13">
                  <c:v>2</c:v>
                </c:pt>
                <c:pt idx="16">
                  <c:v>1</c:v>
                </c:pt>
                <c:pt idx="21">
                  <c:v>1</c:v>
                </c:pt>
                <c:pt idx="24">
                  <c:v>3</c:v>
                </c:pt>
                <c:pt idx="26">
                  <c:v>3</c:v>
                </c:pt>
                <c:pt idx="27">
                  <c:v>2</c:v>
                </c:pt>
                <c:pt idx="28">
                  <c:v>24</c:v>
                </c:pt>
                <c:pt idx="29">
                  <c:v>29</c:v>
                </c:pt>
                <c:pt idx="31">
                  <c:v>12</c:v>
                </c:pt>
                <c:pt idx="32">
                  <c:v>3</c:v>
                </c:pt>
                <c:pt idx="33">
                  <c:v>4</c:v>
                </c:pt>
                <c:pt idx="34">
                  <c:v>1</c:v>
                </c:pt>
                <c:pt idx="35">
                  <c:v>15</c:v>
                </c:pt>
                <c:pt idx="36">
                  <c:v>4</c:v>
                </c:pt>
                <c:pt idx="38">
                  <c:v>1</c:v>
                </c:pt>
                <c:pt idx="40">
                  <c:v>1</c:v>
                </c:pt>
                <c:pt idx="41">
                  <c:v>2</c:v>
                </c:pt>
                <c:pt idx="42">
                  <c:v>2</c:v>
                </c:pt>
                <c:pt idx="43">
                  <c:v>2</c:v>
                </c:pt>
                <c:pt idx="44">
                  <c:v>1</c:v>
                </c:pt>
                <c:pt idx="46">
                  <c:v>54</c:v>
                </c:pt>
                <c:pt idx="47">
                  <c:v>1</c:v>
                </c:pt>
              </c:numCache>
            </c:numRef>
          </c:val>
          <c:extLst>
            <c:ext xmlns:c16="http://schemas.microsoft.com/office/drawing/2014/chart" uri="{C3380CC4-5D6E-409C-BE32-E72D297353CC}">
              <c16:uniqueId val="{00000001-2954-4637-860F-036FBD346A4F}"/>
            </c:ext>
          </c:extLst>
        </c:ser>
        <c:ser>
          <c:idx val="2"/>
          <c:order val="2"/>
          <c:tx>
            <c:strRef>
              <c:f>Sheet4!$D$1</c:f>
              <c:strCache>
                <c:ptCount val="1"/>
                <c:pt idx="0">
                  <c:v>East</c:v>
                </c:pt>
              </c:strCache>
            </c:strRef>
          </c:tx>
          <c:spPr>
            <a:solidFill>
              <a:schemeClr val="accent3"/>
            </a:solidFill>
            <a:ln>
              <a:noFill/>
            </a:ln>
            <a:effectLst/>
          </c:spPr>
          <c:invertIfNegative val="0"/>
          <c:cat>
            <c:numRef>
              <c:f>Sheet4!$A$2:$A$49</c:f>
              <c:numCache>
                <c:formatCode>General</c:formatCode>
                <c:ptCount val="48"/>
                <c:pt idx="0">
                  <c:v>-651</c:v>
                </c:pt>
                <c:pt idx="1">
                  <c:v>-567</c:v>
                </c:pt>
                <c:pt idx="2">
                  <c:v>-391</c:v>
                </c:pt>
                <c:pt idx="3">
                  <c:v>-384</c:v>
                </c:pt>
                <c:pt idx="4">
                  <c:v>-382</c:v>
                </c:pt>
                <c:pt idx="5">
                  <c:v>-381</c:v>
                </c:pt>
                <c:pt idx="6">
                  <c:v>-380</c:v>
                </c:pt>
                <c:pt idx="7">
                  <c:v>-375</c:v>
                </c:pt>
                <c:pt idx="8">
                  <c:v>-373</c:v>
                </c:pt>
                <c:pt idx="9">
                  <c:v>-372</c:v>
                </c:pt>
                <c:pt idx="10">
                  <c:v>-370</c:v>
                </c:pt>
                <c:pt idx="11">
                  <c:v>-369</c:v>
                </c:pt>
                <c:pt idx="12">
                  <c:v>-251</c:v>
                </c:pt>
                <c:pt idx="13">
                  <c:v>-249</c:v>
                </c:pt>
                <c:pt idx="14">
                  <c:v>-246</c:v>
                </c:pt>
                <c:pt idx="15">
                  <c:v>-245</c:v>
                </c:pt>
                <c:pt idx="16">
                  <c:v>-242</c:v>
                </c:pt>
                <c:pt idx="17">
                  <c:v>-240</c:v>
                </c:pt>
                <c:pt idx="18">
                  <c:v>-239</c:v>
                </c:pt>
                <c:pt idx="19">
                  <c:v>-238</c:v>
                </c:pt>
                <c:pt idx="20">
                  <c:v>-234</c:v>
                </c:pt>
                <c:pt idx="21">
                  <c:v>-232</c:v>
                </c:pt>
                <c:pt idx="22">
                  <c:v>-230</c:v>
                </c:pt>
                <c:pt idx="23">
                  <c:v>-170</c:v>
                </c:pt>
                <c:pt idx="24">
                  <c:v>-168</c:v>
                </c:pt>
                <c:pt idx="25">
                  <c:v>-167</c:v>
                </c:pt>
                <c:pt idx="26">
                  <c:v>-166</c:v>
                </c:pt>
                <c:pt idx="27">
                  <c:v>-165</c:v>
                </c:pt>
                <c:pt idx="28">
                  <c:v>-164</c:v>
                </c:pt>
                <c:pt idx="29">
                  <c:v>-163</c:v>
                </c:pt>
                <c:pt idx="30">
                  <c:v>-162</c:v>
                </c:pt>
                <c:pt idx="31">
                  <c:v>-161</c:v>
                </c:pt>
                <c:pt idx="32">
                  <c:v>-160</c:v>
                </c:pt>
                <c:pt idx="33">
                  <c:v>-158</c:v>
                </c:pt>
                <c:pt idx="34">
                  <c:v>-157</c:v>
                </c:pt>
                <c:pt idx="35">
                  <c:v>-156</c:v>
                </c:pt>
                <c:pt idx="36">
                  <c:v>-155</c:v>
                </c:pt>
                <c:pt idx="37">
                  <c:v>-154</c:v>
                </c:pt>
                <c:pt idx="38">
                  <c:v>-153</c:v>
                </c:pt>
                <c:pt idx="39">
                  <c:v>-152</c:v>
                </c:pt>
                <c:pt idx="40">
                  <c:v>-149</c:v>
                </c:pt>
                <c:pt idx="41">
                  <c:v>-148</c:v>
                </c:pt>
                <c:pt idx="42">
                  <c:v>-144</c:v>
                </c:pt>
                <c:pt idx="43">
                  <c:v>-143</c:v>
                </c:pt>
                <c:pt idx="44">
                  <c:v>-142</c:v>
                </c:pt>
                <c:pt idx="45">
                  <c:v>-141</c:v>
                </c:pt>
                <c:pt idx="46">
                  <c:v>-140</c:v>
                </c:pt>
                <c:pt idx="47">
                  <c:v>-137</c:v>
                </c:pt>
              </c:numCache>
            </c:numRef>
          </c:cat>
          <c:val>
            <c:numRef>
              <c:f>Sheet4!$D$2:$D$49</c:f>
              <c:numCache>
                <c:formatCode>General</c:formatCode>
                <c:ptCount val="48"/>
                <c:pt idx="3">
                  <c:v>1</c:v>
                </c:pt>
                <c:pt idx="4">
                  <c:v>1</c:v>
                </c:pt>
                <c:pt idx="29">
                  <c:v>3</c:v>
                </c:pt>
                <c:pt idx="30">
                  <c:v>9</c:v>
                </c:pt>
                <c:pt idx="31">
                  <c:v>2</c:v>
                </c:pt>
                <c:pt idx="33">
                  <c:v>2</c:v>
                </c:pt>
                <c:pt idx="40">
                  <c:v>1</c:v>
                </c:pt>
                <c:pt idx="42">
                  <c:v>2</c:v>
                </c:pt>
                <c:pt idx="43">
                  <c:v>1</c:v>
                </c:pt>
                <c:pt idx="45">
                  <c:v>1</c:v>
                </c:pt>
                <c:pt idx="46">
                  <c:v>3</c:v>
                </c:pt>
              </c:numCache>
            </c:numRef>
          </c:val>
          <c:extLst>
            <c:ext xmlns:c16="http://schemas.microsoft.com/office/drawing/2014/chart" uri="{C3380CC4-5D6E-409C-BE32-E72D297353CC}">
              <c16:uniqueId val="{00000002-2954-4637-860F-036FBD346A4F}"/>
            </c:ext>
          </c:extLst>
        </c:ser>
        <c:ser>
          <c:idx val="3"/>
          <c:order val="3"/>
          <c:tx>
            <c:strRef>
              <c:f>Sheet4!$E$1</c:f>
              <c:strCache>
                <c:ptCount val="1"/>
                <c:pt idx="0">
                  <c:v>West</c:v>
                </c:pt>
              </c:strCache>
            </c:strRef>
          </c:tx>
          <c:spPr>
            <a:solidFill>
              <a:schemeClr val="accent4"/>
            </a:solidFill>
            <a:ln>
              <a:noFill/>
            </a:ln>
            <a:effectLst/>
          </c:spPr>
          <c:invertIfNegative val="0"/>
          <c:cat>
            <c:numRef>
              <c:f>Sheet4!$A$2:$A$49</c:f>
              <c:numCache>
                <c:formatCode>General</c:formatCode>
                <c:ptCount val="48"/>
                <c:pt idx="0">
                  <c:v>-651</c:v>
                </c:pt>
                <c:pt idx="1">
                  <c:v>-567</c:v>
                </c:pt>
                <c:pt idx="2">
                  <c:v>-391</c:v>
                </c:pt>
                <c:pt idx="3">
                  <c:v>-384</c:v>
                </c:pt>
                <c:pt idx="4">
                  <c:v>-382</c:v>
                </c:pt>
                <c:pt idx="5">
                  <c:v>-381</c:v>
                </c:pt>
                <c:pt idx="6">
                  <c:v>-380</c:v>
                </c:pt>
                <c:pt idx="7">
                  <c:v>-375</c:v>
                </c:pt>
                <c:pt idx="8">
                  <c:v>-373</c:v>
                </c:pt>
                <c:pt idx="9">
                  <c:v>-372</c:v>
                </c:pt>
                <c:pt idx="10">
                  <c:v>-370</c:v>
                </c:pt>
                <c:pt idx="11">
                  <c:v>-369</c:v>
                </c:pt>
                <c:pt idx="12">
                  <c:v>-251</c:v>
                </c:pt>
                <c:pt idx="13">
                  <c:v>-249</c:v>
                </c:pt>
                <c:pt idx="14">
                  <c:v>-246</c:v>
                </c:pt>
                <c:pt idx="15">
                  <c:v>-245</c:v>
                </c:pt>
                <c:pt idx="16">
                  <c:v>-242</c:v>
                </c:pt>
                <c:pt idx="17">
                  <c:v>-240</c:v>
                </c:pt>
                <c:pt idx="18">
                  <c:v>-239</c:v>
                </c:pt>
                <c:pt idx="19">
                  <c:v>-238</c:v>
                </c:pt>
                <c:pt idx="20">
                  <c:v>-234</c:v>
                </c:pt>
                <c:pt idx="21">
                  <c:v>-232</c:v>
                </c:pt>
                <c:pt idx="22">
                  <c:v>-230</c:v>
                </c:pt>
                <c:pt idx="23">
                  <c:v>-170</c:v>
                </c:pt>
                <c:pt idx="24">
                  <c:v>-168</c:v>
                </c:pt>
                <c:pt idx="25">
                  <c:v>-167</c:v>
                </c:pt>
                <c:pt idx="26">
                  <c:v>-166</c:v>
                </c:pt>
                <c:pt idx="27">
                  <c:v>-165</c:v>
                </c:pt>
                <c:pt idx="28">
                  <c:v>-164</c:v>
                </c:pt>
                <c:pt idx="29">
                  <c:v>-163</c:v>
                </c:pt>
                <c:pt idx="30">
                  <c:v>-162</c:v>
                </c:pt>
                <c:pt idx="31">
                  <c:v>-161</c:v>
                </c:pt>
                <c:pt idx="32">
                  <c:v>-160</c:v>
                </c:pt>
                <c:pt idx="33">
                  <c:v>-158</c:v>
                </c:pt>
                <c:pt idx="34">
                  <c:v>-157</c:v>
                </c:pt>
                <c:pt idx="35">
                  <c:v>-156</c:v>
                </c:pt>
                <c:pt idx="36">
                  <c:v>-155</c:v>
                </c:pt>
                <c:pt idx="37">
                  <c:v>-154</c:v>
                </c:pt>
                <c:pt idx="38">
                  <c:v>-153</c:v>
                </c:pt>
                <c:pt idx="39">
                  <c:v>-152</c:v>
                </c:pt>
                <c:pt idx="40">
                  <c:v>-149</c:v>
                </c:pt>
                <c:pt idx="41">
                  <c:v>-148</c:v>
                </c:pt>
                <c:pt idx="42">
                  <c:v>-144</c:v>
                </c:pt>
                <c:pt idx="43">
                  <c:v>-143</c:v>
                </c:pt>
                <c:pt idx="44">
                  <c:v>-142</c:v>
                </c:pt>
                <c:pt idx="45">
                  <c:v>-141</c:v>
                </c:pt>
                <c:pt idx="46">
                  <c:v>-140</c:v>
                </c:pt>
                <c:pt idx="47">
                  <c:v>-137</c:v>
                </c:pt>
              </c:numCache>
            </c:numRef>
          </c:cat>
          <c:val>
            <c:numRef>
              <c:f>Sheet4!$E$2:$E$49</c:f>
              <c:numCache>
                <c:formatCode>General</c:formatCode>
                <c:ptCount val="48"/>
                <c:pt idx="25">
                  <c:v>2</c:v>
                </c:pt>
                <c:pt idx="29">
                  <c:v>5</c:v>
                </c:pt>
                <c:pt idx="31">
                  <c:v>1</c:v>
                </c:pt>
                <c:pt idx="37">
                  <c:v>2</c:v>
                </c:pt>
                <c:pt idx="42">
                  <c:v>2</c:v>
                </c:pt>
                <c:pt idx="46">
                  <c:v>2</c:v>
                </c:pt>
              </c:numCache>
            </c:numRef>
          </c:val>
          <c:extLst>
            <c:ext xmlns:c16="http://schemas.microsoft.com/office/drawing/2014/chart" uri="{C3380CC4-5D6E-409C-BE32-E72D297353CC}">
              <c16:uniqueId val="{00000003-2954-4637-860F-036FBD346A4F}"/>
            </c:ext>
          </c:extLst>
        </c:ser>
        <c:dLbls>
          <c:showLegendKey val="0"/>
          <c:showVal val="0"/>
          <c:showCatName val="0"/>
          <c:showSerName val="0"/>
          <c:showPercent val="0"/>
          <c:showBubbleSize val="0"/>
        </c:dLbls>
        <c:gapWidth val="30"/>
        <c:axId val="1609956784"/>
        <c:axId val="1967231776"/>
      </c:barChart>
      <c:catAx>
        <c:axId val="160995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1967231776"/>
        <c:crosses val="autoZero"/>
        <c:auto val="1"/>
        <c:lblAlgn val="ctr"/>
        <c:lblOffset val="100"/>
        <c:noMultiLvlLbl val="0"/>
      </c:catAx>
      <c:valAx>
        <c:axId val="196723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0995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en-US" sz="1600" dirty="0">
                <a:solidFill>
                  <a:sysClr val="windowText" lastClr="000000"/>
                </a:solidFill>
              </a:rPr>
              <a:t>Wind direction through the period -651 to -137 </a:t>
            </a:r>
          </a:p>
          <a:p>
            <a:pPr>
              <a:defRPr sz="1600">
                <a:solidFill>
                  <a:sysClr val="windowText" lastClr="000000"/>
                </a:solidFill>
              </a:defRPr>
            </a:pPr>
            <a:r>
              <a:rPr lang="en-US" sz="1600" dirty="0">
                <a:solidFill>
                  <a:sysClr val="windowText" lastClr="000000"/>
                </a:solidFill>
              </a:rPr>
              <a:t>(where coded)</a:t>
            </a:r>
            <a:r>
              <a:rPr lang="en-US" sz="1600" baseline="0" dirty="0">
                <a:solidFill>
                  <a:sysClr val="windowText" lastClr="000000"/>
                </a:solidFill>
              </a:rPr>
              <a:t>; N = 1158</a:t>
            </a: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961630798957444"/>
          <c:y val="0.25833025798960452"/>
          <c:w val="0.56980410038511253"/>
          <c:h val="0.6283645587464507"/>
        </c:manualLayout>
      </c:layout>
      <c:pieChart>
        <c:varyColors val="1"/>
        <c:ser>
          <c:idx val="0"/>
          <c:order val="0"/>
          <c:tx>
            <c:strRef>
              <c:f>Sheet4!$A$50</c:f>
              <c:strCache>
                <c:ptCount val="1"/>
                <c:pt idx="0">
                  <c:v>All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7D-4FB1-A914-29A2D15A87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7D-4FB1-A914-29A2D15A87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7D-4FB1-A914-29A2D15A87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7D-4FB1-A914-29A2D15A87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67D-4FB1-A914-29A2D15A87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67D-4FB1-A914-29A2D15A87E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67D-4FB1-A914-29A2D15A87E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67D-4FB1-A914-29A2D15A87E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67D-4FB1-A914-29A2D15A87E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67D-4FB1-A914-29A2D15A87EE}"/>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67D-4FB1-A914-29A2D15A87EE}"/>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67D-4FB1-A914-29A2D15A87E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Sheet4!$B$1:$M$1</c:f>
              <c:strCache>
                <c:ptCount val="12"/>
                <c:pt idx="0">
                  <c:v>North</c:v>
                </c:pt>
                <c:pt idx="1">
                  <c:v>South</c:v>
                </c:pt>
                <c:pt idx="2">
                  <c:v>East</c:v>
                </c:pt>
                <c:pt idx="3">
                  <c:v>West</c:v>
                </c:pt>
                <c:pt idx="4">
                  <c:v>No direction provided</c:v>
                </c:pt>
                <c:pt idx="5">
                  <c:v>North &amp; East</c:v>
                </c:pt>
                <c:pt idx="6">
                  <c:v>North &amp; West</c:v>
                </c:pt>
                <c:pt idx="7">
                  <c:v>North-West</c:v>
                </c:pt>
                <c:pt idx="8">
                  <c:v>South &amp; East</c:v>
                </c:pt>
                <c:pt idx="9">
                  <c:v>South &amp; West</c:v>
                </c:pt>
                <c:pt idx="10">
                  <c:v>South-East</c:v>
                </c:pt>
                <c:pt idx="11">
                  <c:v>All four winds</c:v>
                </c:pt>
              </c:strCache>
            </c:strRef>
          </c:cat>
          <c:val>
            <c:numRef>
              <c:f>Sheet4!$B$50:$M$50</c:f>
              <c:numCache>
                <c:formatCode>General</c:formatCode>
                <c:ptCount val="12"/>
                <c:pt idx="0">
                  <c:v>657</c:v>
                </c:pt>
                <c:pt idx="1">
                  <c:v>180</c:v>
                </c:pt>
                <c:pt idx="2">
                  <c:v>26</c:v>
                </c:pt>
                <c:pt idx="3">
                  <c:v>14</c:v>
                </c:pt>
                <c:pt idx="4">
                  <c:v>100</c:v>
                </c:pt>
                <c:pt idx="5">
                  <c:v>1</c:v>
                </c:pt>
                <c:pt idx="6">
                  <c:v>12</c:v>
                </c:pt>
                <c:pt idx="7">
                  <c:v>68</c:v>
                </c:pt>
                <c:pt idx="8">
                  <c:v>91</c:v>
                </c:pt>
                <c:pt idx="9">
                  <c:v>3</c:v>
                </c:pt>
                <c:pt idx="10">
                  <c:v>5</c:v>
                </c:pt>
                <c:pt idx="11">
                  <c:v>1</c:v>
                </c:pt>
              </c:numCache>
            </c:numRef>
          </c:val>
          <c:extLst>
            <c:ext xmlns:c16="http://schemas.microsoft.com/office/drawing/2014/chart" uri="{C3380CC4-5D6E-409C-BE32-E72D297353CC}">
              <c16:uniqueId val="{00000018-267D-4FB1-A914-29A2D15A87E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340673519216014"/>
          <c:y val="0.28238527352326381"/>
          <c:w val="0.24447470267089977"/>
          <c:h val="0.54088083845063606"/>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50B7573-42E8-4755-95D0-575ED69C6E0E}" type="datetimeFigureOut">
              <a:rPr lang="en-IE" smtClean="0"/>
              <a:t>03/05/2020</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C8CFA1-C6CF-4FD0-83A1-6BD85A45F7D7}" type="slidenum">
              <a:rPr lang="en-IE" smtClean="0"/>
              <a:t>‹#›</a:t>
            </a:fld>
            <a:endParaRPr lang="en-IE"/>
          </a:p>
        </p:txBody>
      </p:sp>
    </p:spTree>
    <p:extLst>
      <p:ext uri="{BB962C8B-B14F-4D97-AF65-F5344CB8AC3E}">
        <p14:creationId xmlns:p14="http://schemas.microsoft.com/office/powerpoint/2010/main" val="3883371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a:t>
            </a:fld>
            <a:endParaRPr lang="en-IE"/>
          </a:p>
        </p:txBody>
      </p:sp>
    </p:spTree>
    <p:extLst>
      <p:ext uri="{BB962C8B-B14F-4D97-AF65-F5344CB8AC3E}">
        <p14:creationId xmlns:p14="http://schemas.microsoft.com/office/powerpoint/2010/main" val="1974706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11</a:t>
            </a:fld>
            <a:endParaRPr lang="en-IE"/>
          </a:p>
        </p:txBody>
      </p:sp>
    </p:spTree>
    <p:extLst>
      <p:ext uri="{BB962C8B-B14F-4D97-AF65-F5344CB8AC3E}">
        <p14:creationId xmlns:p14="http://schemas.microsoft.com/office/powerpoint/2010/main" val="3874900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12</a:t>
            </a:fld>
            <a:endParaRPr lang="en-IE"/>
          </a:p>
        </p:txBody>
      </p:sp>
    </p:spTree>
    <p:extLst>
      <p:ext uri="{BB962C8B-B14F-4D97-AF65-F5344CB8AC3E}">
        <p14:creationId xmlns:p14="http://schemas.microsoft.com/office/powerpoint/2010/main" val="1660573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13</a:t>
            </a:fld>
            <a:endParaRPr lang="en-IE"/>
          </a:p>
        </p:txBody>
      </p:sp>
    </p:spTree>
    <p:extLst>
      <p:ext uri="{BB962C8B-B14F-4D97-AF65-F5344CB8AC3E}">
        <p14:creationId xmlns:p14="http://schemas.microsoft.com/office/powerpoint/2010/main" val="395812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14</a:t>
            </a:fld>
            <a:endParaRPr lang="en-IE"/>
          </a:p>
        </p:txBody>
      </p:sp>
    </p:spTree>
    <p:extLst>
      <p:ext uri="{BB962C8B-B14F-4D97-AF65-F5344CB8AC3E}">
        <p14:creationId xmlns:p14="http://schemas.microsoft.com/office/powerpoint/2010/main" val="1126529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15</a:t>
            </a:fld>
            <a:endParaRPr lang="en-IE"/>
          </a:p>
        </p:txBody>
      </p:sp>
    </p:spTree>
    <p:extLst>
      <p:ext uri="{BB962C8B-B14F-4D97-AF65-F5344CB8AC3E}">
        <p14:creationId xmlns:p14="http://schemas.microsoft.com/office/powerpoint/2010/main" val="264358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2</a:t>
            </a:fld>
            <a:endParaRPr lang="en-IE"/>
          </a:p>
        </p:txBody>
      </p:sp>
    </p:spTree>
    <p:extLst>
      <p:ext uri="{BB962C8B-B14F-4D97-AF65-F5344CB8AC3E}">
        <p14:creationId xmlns:p14="http://schemas.microsoft.com/office/powerpoint/2010/main" val="281520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3</a:t>
            </a:fld>
            <a:endParaRPr lang="en-IE"/>
          </a:p>
        </p:txBody>
      </p:sp>
    </p:spTree>
    <p:extLst>
      <p:ext uri="{BB962C8B-B14F-4D97-AF65-F5344CB8AC3E}">
        <p14:creationId xmlns:p14="http://schemas.microsoft.com/office/powerpoint/2010/main" val="351627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4</a:t>
            </a:fld>
            <a:endParaRPr lang="en-IE"/>
          </a:p>
        </p:txBody>
      </p:sp>
    </p:spTree>
    <p:extLst>
      <p:ext uri="{BB962C8B-B14F-4D97-AF65-F5344CB8AC3E}">
        <p14:creationId xmlns:p14="http://schemas.microsoft.com/office/powerpoint/2010/main" val="390399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5C8CFA1-C6CF-4FD0-83A1-6BD85A45F7D7}" type="slidenum">
              <a:rPr lang="en-IE" smtClean="0"/>
              <a:t>5</a:t>
            </a:fld>
            <a:endParaRPr lang="en-IE"/>
          </a:p>
        </p:txBody>
      </p:sp>
    </p:spTree>
    <p:extLst>
      <p:ext uri="{BB962C8B-B14F-4D97-AF65-F5344CB8AC3E}">
        <p14:creationId xmlns:p14="http://schemas.microsoft.com/office/powerpoint/2010/main" val="129108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6</a:t>
            </a:fld>
            <a:endParaRPr lang="en-IE"/>
          </a:p>
        </p:txBody>
      </p:sp>
    </p:spTree>
    <p:extLst>
      <p:ext uri="{BB962C8B-B14F-4D97-AF65-F5344CB8AC3E}">
        <p14:creationId xmlns:p14="http://schemas.microsoft.com/office/powerpoint/2010/main" val="400397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8</a:t>
            </a:fld>
            <a:endParaRPr lang="en-IE"/>
          </a:p>
        </p:txBody>
      </p:sp>
    </p:spTree>
    <p:extLst>
      <p:ext uri="{BB962C8B-B14F-4D97-AF65-F5344CB8AC3E}">
        <p14:creationId xmlns:p14="http://schemas.microsoft.com/office/powerpoint/2010/main" val="95560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9</a:t>
            </a:fld>
            <a:endParaRPr lang="en-IE"/>
          </a:p>
        </p:txBody>
      </p:sp>
    </p:spTree>
    <p:extLst>
      <p:ext uri="{BB962C8B-B14F-4D97-AF65-F5344CB8AC3E}">
        <p14:creationId xmlns:p14="http://schemas.microsoft.com/office/powerpoint/2010/main" val="280725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5C8CFA1-C6CF-4FD0-83A1-6BD85A45F7D7}" type="slidenum">
              <a:rPr lang="en-IE" smtClean="0"/>
              <a:t>10</a:t>
            </a:fld>
            <a:endParaRPr lang="en-IE"/>
          </a:p>
        </p:txBody>
      </p:sp>
    </p:spTree>
    <p:extLst>
      <p:ext uri="{BB962C8B-B14F-4D97-AF65-F5344CB8AC3E}">
        <p14:creationId xmlns:p14="http://schemas.microsoft.com/office/powerpoint/2010/main" val="175424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79D00-7B93-4664-9F8B-3AC9A45AD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53D24333-8BA2-495D-9779-A9E5E8D4E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B239772-0CAD-428F-BD44-BC7E286CEC9A}"/>
              </a:ext>
            </a:extLst>
          </p:cNvPr>
          <p:cNvSpPr>
            <a:spLocks noGrp="1"/>
          </p:cNvSpPr>
          <p:nvPr>
            <p:ph type="dt" sz="half" idx="10"/>
          </p:nvPr>
        </p:nvSpPr>
        <p:spPr/>
        <p:txBody>
          <a:bodyPr/>
          <a:lstStyle/>
          <a:p>
            <a:fld id="{059B1233-86A2-4DB0-AE87-0F6855524297}" type="datetime1">
              <a:rPr lang="en-IE" smtClean="0"/>
              <a:t>03/05/2020</a:t>
            </a:fld>
            <a:endParaRPr lang="en-IE"/>
          </a:p>
        </p:txBody>
      </p:sp>
      <p:sp>
        <p:nvSpPr>
          <p:cNvPr id="5" name="Footer Placeholder 4">
            <a:extLst>
              <a:ext uri="{FF2B5EF4-FFF2-40B4-BE49-F238E27FC236}">
                <a16:creationId xmlns:a16="http://schemas.microsoft.com/office/drawing/2014/main" id="{F37D3707-005A-43D7-B8BD-DB579190803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02E7EDF-9503-45E1-8C35-A9B1ACDA66D7}"/>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399517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1476-54E0-49EA-A26C-659F148E6F5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8185FC1-642A-4157-AE65-C3AFE50216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13FF5C2-6F35-498A-A537-FA9BB530E7FD}"/>
              </a:ext>
            </a:extLst>
          </p:cNvPr>
          <p:cNvSpPr>
            <a:spLocks noGrp="1"/>
          </p:cNvSpPr>
          <p:nvPr>
            <p:ph type="dt" sz="half" idx="10"/>
          </p:nvPr>
        </p:nvSpPr>
        <p:spPr/>
        <p:txBody>
          <a:bodyPr/>
          <a:lstStyle/>
          <a:p>
            <a:fld id="{8F0C85BF-53E4-489F-A54A-697898B452C3}" type="datetime1">
              <a:rPr lang="en-IE" smtClean="0"/>
              <a:t>03/05/2020</a:t>
            </a:fld>
            <a:endParaRPr lang="en-IE"/>
          </a:p>
        </p:txBody>
      </p:sp>
      <p:sp>
        <p:nvSpPr>
          <p:cNvPr id="5" name="Footer Placeholder 4">
            <a:extLst>
              <a:ext uri="{FF2B5EF4-FFF2-40B4-BE49-F238E27FC236}">
                <a16:creationId xmlns:a16="http://schemas.microsoft.com/office/drawing/2014/main" id="{C7C38428-BB11-4860-BB30-97063945687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4314C68-D7E5-44FA-BEA3-7A55C2AC681F}"/>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206819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8FE03A-2048-4E98-AC5A-6979A309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C02C74A-3345-43C8-ADD4-DA37C00720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0E476E3-7D72-4CBD-8163-27556191F3B0}"/>
              </a:ext>
            </a:extLst>
          </p:cNvPr>
          <p:cNvSpPr>
            <a:spLocks noGrp="1"/>
          </p:cNvSpPr>
          <p:nvPr>
            <p:ph type="dt" sz="half" idx="10"/>
          </p:nvPr>
        </p:nvSpPr>
        <p:spPr/>
        <p:txBody>
          <a:bodyPr/>
          <a:lstStyle/>
          <a:p>
            <a:fld id="{3A3C91C5-FF7A-4FF6-9FA6-3471EBB83284}" type="datetime1">
              <a:rPr lang="en-IE" smtClean="0"/>
              <a:t>03/05/2020</a:t>
            </a:fld>
            <a:endParaRPr lang="en-IE"/>
          </a:p>
        </p:txBody>
      </p:sp>
      <p:sp>
        <p:nvSpPr>
          <p:cNvPr id="5" name="Footer Placeholder 4">
            <a:extLst>
              <a:ext uri="{FF2B5EF4-FFF2-40B4-BE49-F238E27FC236}">
                <a16:creationId xmlns:a16="http://schemas.microsoft.com/office/drawing/2014/main" id="{30025934-6787-44D6-A05E-4CCCA78680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FC7246-AA31-4646-8AAE-056957BE11C1}"/>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427678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26F7-B2F7-4184-8D7C-5A4B63D09A2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F001B5D-FAC4-4BEE-9C30-83ABA1860B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2536F0E-0D68-4F46-BD10-497F2D286F3F}"/>
              </a:ext>
            </a:extLst>
          </p:cNvPr>
          <p:cNvSpPr>
            <a:spLocks noGrp="1"/>
          </p:cNvSpPr>
          <p:nvPr>
            <p:ph type="dt" sz="half" idx="10"/>
          </p:nvPr>
        </p:nvSpPr>
        <p:spPr/>
        <p:txBody>
          <a:bodyPr/>
          <a:lstStyle/>
          <a:p>
            <a:fld id="{8398BE0B-2B85-45E3-A0EB-809A3F13DD8C}" type="datetime1">
              <a:rPr lang="en-IE" smtClean="0"/>
              <a:t>03/05/2020</a:t>
            </a:fld>
            <a:endParaRPr lang="en-IE"/>
          </a:p>
        </p:txBody>
      </p:sp>
      <p:sp>
        <p:nvSpPr>
          <p:cNvPr id="5" name="Footer Placeholder 4">
            <a:extLst>
              <a:ext uri="{FF2B5EF4-FFF2-40B4-BE49-F238E27FC236}">
                <a16:creationId xmlns:a16="http://schemas.microsoft.com/office/drawing/2014/main" id="{4F266575-5D7B-4FE8-B4DD-49A24147AEB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8FA4FAB-5A0B-4A78-A8EA-6C623330AA47}"/>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172855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BE88-50BE-454A-AFCB-5BE5B39DC1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93A57D1-D844-433A-913E-E2D637F34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EB2F75-A872-4A6E-8412-30342F939208}"/>
              </a:ext>
            </a:extLst>
          </p:cNvPr>
          <p:cNvSpPr>
            <a:spLocks noGrp="1"/>
          </p:cNvSpPr>
          <p:nvPr>
            <p:ph type="dt" sz="half" idx="10"/>
          </p:nvPr>
        </p:nvSpPr>
        <p:spPr/>
        <p:txBody>
          <a:bodyPr/>
          <a:lstStyle/>
          <a:p>
            <a:fld id="{0B8A3AD0-A949-4D6E-BC14-9D899033EA68}" type="datetime1">
              <a:rPr lang="en-IE" smtClean="0"/>
              <a:t>03/05/2020</a:t>
            </a:fld>
            <a:endParaRPr lang="en-IE"/>
          </a:p>
        </p:txBody>
      </p:sp>
      <p:sp>
        <p:nvSpPr>
          <p:cNvPr id="5" name="Footer Placeholder 4">
            <a:extLst>
              <a:ext uri="{FF2B5EF4-FFF2-40B4-BE49-F238E27FC236}">
                <a16:creationId xmlns:a16="http://schemas.microsoft.com/office/drawing/2014/main" id="{CFDC3384-2856-4573-BBF4-ED57AD0C81F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E356551-3A5C-4CE8-970F-4410AB140FA7}"/>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3975874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5E1F-259E-4CF1-A97D-EEFEA6B80B1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3487EEB-B4CA-457F-ABFF-62E2207F70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49EAA8A1-0ED3-46D9-B17C-560DAC6943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63B9DBC-4F20-4E59-8298-16EE330F093C}"/>
              </a:ext>
            </a:extLst>
          </p:cNvPr>
          <p:cNvSpPr>
            <a:spLocks noGrp="1"/>
          </p:cNvSpPr>
          <p:nvPr>
            <p:ph type="dt" sz="half" idx="10"/>
          </p:nvPr>
        </p:nvSpPr>
        <p:spPr/>
        <p:txBody>
          <a:bodyPr/>
          <a:lstStyle/>
          <a:p>
            <a:fld id="{4BDDE84A-0D9F-431C-A6AF-E3BA8E6DA82C}" type="datetime1">
              <a:rPr lang="en-IE" smtClean="0"/>
              <a:t>03/05/2020</a:t>
            </a:fld>
            <a:endParaRPr lang="en-IE"/>
          </a:p>
        </p:txBody>
      </p:sp>
      <p:sp>
        <p:nvSpPr>
          <p:cNvPr id="6" name="Footer Placeholder 5">
            <a:extLst>
              <a:ext uri="{FF2B5EF4-FFF2-40B4-BE49-F238E27FC236}">
                <a16:creationId xmlns:a16="http://schemas.microsoft.com/office/drawing/2014/main" id="{E73216CA-340D-4283-A400-7ABF69D5704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15F17D2C-0582-4EFB-99C3-46A4B15258C5}"/>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403664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3CB3-51C8-409E-8089-D623352281E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F328292-7109-4423-A91B-909FE2940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83A493-487C-4209-BA25-AF5F97A219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44E6653-E1FB-4F25-BAD0-FC8C9D58E0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2AA2B1-FA82-4631-A9AF-85F154CFA5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B7400AE-6C8B-4E86-AACA-99C6D7B9B09D}"/>
              </a:ext>
            </a:extLst>
          </p:cNvPr>
          <p:cNvSpPr>
            <a:spLocks noGrp="1"/>
          </p:cNvSpPr>
          <p:nvPr>
            <p:ph type="dt" sz="half" idx="10"/>
          </p:nvPr>
        </p:nvSpPr>
        <p:spPr/>
        <p:txBody>
          <a:bodyPr/>
          <a:lstStyle/>
          <a:p>
            <a:fld id="{42E0579B-CDA6-4B2A-90E5-4FE28DA2A55E}" type="datetime1">
              <a:rPr lang="en-IE" smtClean="0"/>
              <a:t>03/05/2020</a:t>
            </a:fld>
            <a:endParaRPr lang="en-IE"/>
          </a:p>
        </p:txBody>
      </p:sp>
      <p:sp>
        <p:nvSpPr>
          <p:cNvPr id="8" name="Footer Placeholder 7">
            <a:extLst>
              <a:ext uri="{FF2B5EF4-FFF2-40B4-BE49-F238E27FC236}">
                <a16:creationId xmlns:a16="http://schemas.microsoft.com/office/drawing/2014/main" id="{384A1EA5-14D5-4253-B80B-4EC1E8424B66}"/>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3DBA56E-A1BA-45F1-9F34-5748CE10855D}"/>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63584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FB3D-0006-464D-BA04-7C2462C4644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D2BBC073-3D7D-4161-AC70-DA0C89E139E7}"/>
              </a:ext>
            </a:extLst>
          </p:cNvPr>
          <p:cNvSpPr>
            <a:spLocks noGrp="1"/>
          </p:cNvSpPr>
          <p:nvPr>
            <p:ph type="dt" sz="half" idx="10"/>
          </p:nvPr>
        </p:nvSpPr>
        <p:spPr/>
        <p:txBody>
          <a:bodyPr/>
          <a:lstStyle/>
          <a:p>
            <a:fld id="{BC9BD08D-4888-45E8-8E4F-7840CE11C456}" type="datetime1">
              <a:rPr lang="en-IE" smtClean="0"/>
              <a:t>03/05/2020</a:t>
            </a:fld>
            <a:endParaRPr lang="en-IE"/>
          </a:p>
        </p:txBody>
      </p:sp>
      <p:sp>
        <p:nvSpPr>
          <p:cNvPr id="4" name="Footer Placeholder 3">
            <a:extLst>
              <a:ext uri="{FF2B5EF4-FFF2-40B4-BE49-F238E27FC236}">
                <a16:creationId xmlns:a16="http://schemas.microsoft.com/office/drawing/2014/main" id="{34F4E05A-57F2-4AA2-B6A0-64D59BE6EA5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A9A8EFB-B4FC-4243-A157-86C80A746D39}"/>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297493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410B4-9E5C-48E2-A332-5082AE90482B}"/>
              </a:ext>
            </a:extLst>
          </p:cNvPr>
          <p:cNvSpPr>
            <a:spLocks noGrp="1"/>
          </p:cNvSpPr>
          <p:nvPr>
            <p:ph type="dt" sz="half" idx="10"/>
          </p:nvPr>
        </p:nvSpPr>
        <p:spPr/>
        <p:txBody>
          <a:bodyPr/>
          <a:lstStyle/>
          <a:p>
            <a:fld id="{52B39813-F401-4594-ABA7-AF0C2CB7524A}" type="datetime1">
              <a:rPr lang="en-IE" smtClean="0"/>
              <a:t>03/05/2020</a:t>
            </a:fld>
            <a:endParaRPr lang="en-IE"/>
          </a:p>
        </p:txBody>
      </p:sp>
      <p:sp>
        <p:nvSpPr>
          <p:cNvPr id="3" name="Footer Placeholder 2">
            <a:extLst>
              <a:ext uri="{FF2B5EF4-FFF2-40B4-BE49-F238E27FC236}">
                <a16:creationId xmlns:a16="http://schemas.microsoft.com/office/drawing/2014/main" id="{90DF8EBE-DDD6-4490-9FA3-BB45C73A819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6B34147-D14E-4FC1-AAE0-4E5ABDADE6B5}"/>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310059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259B-EE14-458C-AAB8-B743D5F03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C76743EB-E2A2-44EC-9DE3-BA00EA179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7EBAED1-9247-487F-8A3A-185676C2B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37CD10-06A2-44FD-81EE-7B08970F5896}"/>
              </a:ext>
            </a:extLst>
          </p:cNvPr>
          <p:cNvSpPr>
            <a:spLocks noGrp="1"/>
          </p:cNvSpPr>
          <p:nvPr>
            <p:ph type="dt" sz="half" idx="10"/>
          </p:nvPr>
        </p:nvSpPr>
        <p:spPr/>
        <p:txBody>
          <a:bodyPr/>
          <a:lstStyle/>
          <a:p>
            <a:fld id="{331A31D3-3F13-468C-BE29-73BD0AAE1D90}" type="datetime1">
              <a:rPr lang="en-IE" smtClean="0"/>
              <a:t>03/05/2020</a:t>
            </a:fld>
            <a:endParaRPr lang="en-IE"/>
          </a:p>
        </p:txBody>
      </p:sp>
      <p:sp>
        <p:nvSpPr>
          <p:cNvPr id="6" name="Footer Placeholder 5">
            <a:extLst>
              <a:ext uri="{FF2B5EF4-FFF2-40B4-BE49-F238E27FC236}">
                <a16:creationId xmlns:a16="http://schemas.microsoft.com/office/drawing/2014/main" id="{DD62C168-53C5-4280-8AE8-20F8A79C0EF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49F6D0E-EF54-4467-8C7C-6DCBAF9C3DB7}"/>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270565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4547-DC00-49FB-9532-44214DD548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8D97231-C347-444F-881E-3702B256E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0C2625D-24E0-40E6-AAC0-E4895D340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A2F41E-B9D2-4EE9-88AC-20695A40BCC1}"/>
              </a:ext>
            </a:extLst>
          </p:cNvPr>
          <p:cNvSpPr>
            <a:spLocks noGrp="1"/>
          </p:cNvSpPr>
          <p:nvPr>
            <p:ph type="dt" sz="half" idx="10"/>
          </p:nvPr>
        </p:nvSpPr>
        <p:spPr/>
        <p:txBody>
          <a:bodyPr/>
          <a:lstStyle/>
          <a:p>
            <a:fld id="{80720AD1-66EE-49FD-8DC9-E46CE903EB53}" type="datetime1">
              <a:rPr lang="en-IE" smtClean="0"/>
              <a:t>03/05/2020</a:t>
            </a:fld>
            <a:endParaRPr lang="en-IE"/>
          </a:p>
        </p:txBody>
      </p:sp>
      <p:sp>
        <p:nvSpPr>
          <p:cNvPr id="6" name="Footer Placeholder 5">
            <a:extLst>
              <a:ext uri="{FF2B5EF4-FFF2-40B4-BE49-F238E27FC236}">
                <a16:creationId xmlns:a16="http://schemas.microsoft.com/office/drawing/2014/main" id="{651F7161-5C89-4065-A456-0CEDBAD6705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F096EEF-0579-49B4-AB19-9ABD17D2B03C}"/>
              </a:ext>
            </a:extLst>
          </p:cNvPr>
          <p:cNvSpPr>
            <a:spLocks noGrp="1"/>
          </p:cNvSpPr>
          <p:nvPr>
            <p:ph type="sldNum" sz="quarter" idx="12"/>
          </p:nvPr>
        </p:nvSpPr>
        <p:spPr/>
        <p:txBody>
          <a:bodyPr/>
          <a:lstStyle/>
          <a:p>
            <a:fld id="{9A313B6E-9804-4199-BEE7-D628580C7870}" type="slidenum">
              <a:rPr lang="en-IE" smtClean="0"/>
              <a:t>‹#›</a:t>
            </a:fld>
            <a:endParaRPr lang="en-IE"/>
          </a:p>
        </p:txBody>
      </p:sp>
    </p:spTree>
    <p:extLst>
      <p:ext uri="{BB962C8B-B14F-4D97-AF65-F5344CB8AC3E}">
        <p14:creationId xmlns:p14="http://schemas.microsoft.com/office/powerpoint/2010/main" val="83590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BE4C-70DC-4702-AF22-7B6BC737F6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5EEA3FB-65DC-4A4C-8666-A879DF2568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C47E5F8-2BB2-4E17-A11E-A88176573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B5DEF-9C95-4961-BD55-D0AB04055D1E}" type="datetime1">
              <a:rPr lang="en-IE" smtClean="0"/>
              <a:t>03/05/2020</a:t>
            </a:fld>
            <a:endParaRPr lang="en-IE"/>
          </a:p>
        </p:txBody>
      </p:sp>
      <p:sp>
        <p:nvSpPr>
          <p:cNvPr id="5" name="Footer Placeholder 4">
            <a:extLst>
              <a:ext uri="{FF2B5EF4-FFF2-40B4-BE49-F238E27FC236}">
                <a16:creationId xmlns:a16="http://schemas.microsoft.com/office/drawing/2014/main" id="{26041662-5805-41FD-BA95-7F8DB9AF3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4580835-3790-4195-8A8F-6ED1EFEB2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313B6E-9804-4199-BEE7-D628580C7870}" type="slidenum">
              <a:rPr lang="en-IE" smtClean="0"/>
              <a:t>‹#›</a:t>
            </a:fld>
            <a:endParaRPr lang="en-IE"/>
          </a:p>
        </p:txBody>
      </p:sp>
    </p:spTree>
    <p:extLst>
      <p:ext uri="{BB962C8B-B14F-4D97-AF65-F5344CB8AC3E}">
        <p14:creationId xmlns:p14="http://schemas.microsoft.com/office/powerpoint/2010/main" val="1929274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fi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7.png"/><Relationship Id="rId5" Type="http://schemas.openxmlformats.org/officeDocument/2006/relationships/image" Target="../media/image3.jfif"/><Relationship Id="rId10" Type="http://schemas.openxmlformats.org/officeDocument/2006/relationships/hyperlink" Target="https://meetingorganizer.copernicus.org/EGU2020/EGU2020-22127.html" TargetMode="External"/><Relationship Id="rId4" Type="http://schemas.openxmlformats.org/officeDocument/2006/relationships/image" Target="../media/image2.png"/><Relationship Id="rId9" Type="http://schemas.openxmlformats.org/officeDocument/2006/relationships/hyperlink" Target="mailto:mcgoverh@tcd.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he Trinity Centre for Environmental Humanities logo&#10;">
            <a:extLst>
              <a:ext uri="{FF2B5EF4-FFF2-40B4-BE49-F238E27FC236}">
                <a16:creationId xmlns:a16="http://schemas.microsoft.com/office/drawing/2014/main" id="{12C33A88-5969-43EE-B6A0-60B29675A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905" y="4509612"/>
            <a:ext cx="2855380" cy="1720365"/>
          </a:xfrm>
          <a:prstGeom prst="rect">
            <a:avLst/>
          </a:prstGeom>
        </p:spPr>
      </p:pic>
      <p:pic>
        <p:nvPicPr>
          <p:cNvPr id="8" name="Picture 7">
            <a:extLst>
              <a:ext uri="{FF2B5EF4-FFF2-40B4-BE49-F238E27FC236}">
                <a16:creationId xmlns:a16="http://schemas.microsoft.com/office/drawing/2014/main" id="{08CF3C54-A622-4715-85C5-2C40CDADE49D}"/>
              </a:ext>
            </a:extLst>
          </p:cNvPr>
          <p:cNvPicPr>
            <a:picLocks noChangeAspect="1"/>
          </p:cNvPicPr>
          <p:nvPr/>
        </p:nvPicPr>
        <p:blipFill>
          <a:blip r:embed="rId4"/>
          <a:stretch>
            <a:fillRect/>
          </a:stretch>
        </p:blipFill>
        <p:spPr>
          <a:xfrm>
            <a:off x="8579007" y="3117538"/>
            <a:ext cx="3609643" cy="1063711"/>
          </a:xfrm>
          <a:prstGeom prst="rect">
            <a:avLst/>
          </a:prstGeom>
        </p:spPr>
      </p:pic>
      <p:pic>
        <p:nvPicPr>
          <p:cNvPr id="5" name="Picture 4" descr="A close up of the Trinity College Dublin logo">
            <a:extLst>
              <a:ext uri="{FF2B5EF4-FFF2-40B4-BE49-F238E27FC236}">
                <a16:creationId xmlns:a16="http://schemas.microsoft.com/office/drawing/2014/main" id="{7FC8B74C-4FD6-491B-8602-D13BBDA29D59}"/>
              </a:ext>
            </a:extLst>
          </p:cNvPr>
          <p:cNvPicPr>
            <a:picLocks noChangeAspect="1"/>
          </p:cNvPicPr>
          <p:nvPr/>
        </p:nvPicPr>
        <p:blipFill rotWithShape="1">
          <a:blip r:embed="rId5">
            <a:extLst>
              <a:ext uri="{28A0092B-C50C-407E-A947-70E740481C1C}">
                <a14:useLocalDpi xmlns:a14="http://schemas.microsoft.com/office/drawing/2010/main" val="0"/>
              </a:ext>
            </a:extLst>
          </a:blip>
          <a:srcRect t="22503" b="27092"/>
          <a:stretch/>
        </p:blipFill>
        <p:spPr>
          <a:xfrm>
            <a:off x="8072178" y="1536184"/>
            <a:ext cx="4030750" cy="1219009"/>
          </a:xfrm>
          <a:prstGeom prst="rect">
            <a:avLst/>
          </a:prstGeom>
        </p:spPr>
      </p:pic>
      <p:pic>
        <p:nvPicPr>
          <p:cNvPr id="6" name="Picture 5" descr="A close up of the Irish Research Council logo">
            <a:extLst>
              <a:ext uri="{FF2B5EF4-FFF2-40B4-BE49-F238E27FC236}">
                <a16:creationId xmlns:a16="http://schemas.microsoft.com/office/drawing/2014/main" id="{5813D54E-2A95-4969-A7C0-AD0852C2FED7}"/>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66" y="230943"/>
            <a:ext cx="4551000" cy="944333"/>
          </a:xfrm>
          <a:prstGeom prst="rect">
            <a:avLst/>
          </a:prstGeom>
        </p:spPr>
      </p:pic>
      <p:pic>
        <p:nvPicPr>
          <p:cNvPr id="17" name="Picture 16" descr="A close up of a logo&#10;&#10;Description automatically generated">
            <a:extLst>
              <a:ext uri="{FF2B5EF4-FFF2-40B4-BE49-F238E27FC236}">
                <a16:creationId xmlns:a16="http://schemas.microsoft.com/office/drawing/2014/main" id="{36B9CF0B-89F3-453A-A125-4A9BC047BAC6}"/>
              </a:ext>
            </a:extLst>
          </p:cNvPr>
          <p:cNvPicPr>
            <a:picLocks noChangeAspect="1"/>
          </p:cNvPicPr>
          <p:nvPr/>
        </p:nvPicPr>
        <p:blipFill rotWithShape="1">
          <a:blip r:embed="rId7">
            <a:extLst>
              <a:ext uri="{28A0092B-C50C-407E-A947-70E740481C1C}">
                <a14:useLocalDpi xmlns:a14="http://schemas.microsoft.com/office/drawing/2010/main" val="0"/>
              </a:ext>
            </a:extLst>
          </a:blip>
          <a:srcRect l="20861"/>
          <a:stretch/>
        </p:blipFill>
        <p:spPr>
          <a:xfrm>
            <a:off x="-623" y="0"/>
            <a:ext cx="9687234" cy="6858000"/>
          </a:xfrm>
          <a:prstGeom prst="rect">
            <a:avLst/>
          </a:prstGeom>
        </p:spPr>
      </p:pic>
      <p:sp>
        <p:nvSpPr>
          <p:cNvPr id="2" name="Title 1">
            <a:extLst>
              <a:ext uri="{FF2B5EF4-FFF2-40B4-BE49-F238E27FC236}">
                <a16:creationId xmlns:a16="http://schemas.microsoft.com/office/drawing/2014/main" id="{B23C5925-75E4-476F-BA53-1B411978B5C8}"/>
              </a:ext>
            </a:extLst>
          </p:cNvPr>
          <p:cNvSpPr>
            <a:spLocks noGrp="1"/>
          </p:cNvSpPr>
          <p:nvPr>
            <p:ph type="title"/>
          </p:nvPr>
        </p:nvSpPr>
        <p:spPr>
          <a:xfrm>
            <a:off x="0" y="246943"/>
            <a:ext cx="7407666" cy="1734668"/>
          </a:xfrm>
        </p:spPr>
        <p:txBody>
          <a:bodyPr>
            <a:noAutofit/>
          </a:bodyPr>
          <a:lstStyle/>
          <a:p>
            <a:pPr algn="ctr">
              <a:lnSpc>
                <a:spcPts val="6000"/>
              </a:lnSpc>
            </a:pPr>
            <a:r>
              <a:rPr lang="en-IE" sz="4800" b="1" dirty="0"/>
              <a:t>Reconstructing the climate of Ancient Babylonia</a:t>
            </a:r>
            <a:endParaRPr lang="en-IE" sz="4800" dirty="0"/>
          </a:p>
        </p:txBody>
      </p:sp>
      <p:sp>
        <p:nvSpPr>
          <p:cNvPr id="3" name="Content Placeholder 2">
            <a:extLst>
              <a:ext uri="{FF2B5EF4-FFF2-40B4-BE49-F238E27FC236}">
                <a16:creationId xmlns:a16="http://schemas.microsoft.com/office/drawing/2014/main" id="{403B7AE9-B670-4E5C-BF0D-D960835A6B7E}"/>
              </a:ext>
            </a:extLst>
          </p:cNvPr>
          <p:cNvSpPr>
            <a:spLocks noGrp="1"/>
          </p:cNvSpPr>
          <p:nvPr>
            <p:ph idx="1"/>
          </p:nvPr>
        </p:nvSpPr>
        <p:spPr>
          <a:xfrm>
            <a:off x="-1" y="2679667"/>
            <a:ext cx="8276494" cy="1210328"/>
          </a:xfrm>
        </p:spPr>
        <p:txBody>
          <a:bodyPr>
            <a:normAutofit lnSpcReduction="10000"/>
          </a:bodyPr>
          <a:lstStyle/>
          <a:p>
            <a:pPr marL="0" lvl="0" indent="0" algn="ctr" defTabSz="3306137">
              <a:lnSpc>
                <a:spcPct val="100000"/>
              </a:lnSpc>
              <a:spcBef>
                <a:spcPts val="0"/>
              </a:spcBef>
              <a:spcAft>
                <a:spcPts val="1200"/>
              </a:spcAft>
              <a:buNone/>
              <a:defRPr/>
            </a:pPr>
            <a:r>
              <a:rPr lang="en-US" sz="1800" dirty="0">
                <a:solidFill>
                  <a:prstClr val="black"/>
                </a:solidFill>
              </a:rPr>
              <a:t>Rhonda McGovern*, Dr. </a:t>
            </a:r>
            <a:r>
              <a:rPr lang="en-US" sz="1800" dirty="0" err="1">
                <a:solidFill>
                  <a:prstClr val="black"/>
                </a:solidFill>
              </a:rPr>
              <a:t>Conor</a:t>
            </a:r>
            <a:r>
              <a:rPr lang="en-US" sz="1800" dirty="0">
                <a:solidFill>
                  <a:prstClr val="black"/>
                </a:solidFill>
              </a:rPr>
              <a:t> Kostick, Laura Farrelly, Andrew Hill, Dr. Francis Ludlow </a:t>
            </a:r>
          </a:p>
          <a:p>
            <a:pPr marL="0" indent="0" algn="ctr" defTabSz="3306137">
              <a:lnSpc>
                <a:spcPct val="100000"/>
              </a:lnSpc>
              <a:spcBef>
                <a:spcPts val="0"/>
              </a:spcBef>
              <a:buNone/>
              <a:defRPr/>
            </a:pPr>
            <a:r>
              <a:rPr lang="en-IE" sz="1600" dirty="0"/>
              <a:t>Climates of Conflict in Ancient Babylonia (CLICAB)</a:t>
            </a:r>
          </a:p>
          <a:p>
            <a:pPr marL="0" lvl="0" indent="0" algn="ctr" defTabSz="3306137">
              <a:lnSpc>
                <a:spcPct val="100000"/>
              </a:lnSpc>
              <a:spcBef>
                <a:spcPts val="0"/>
              </a:spcBef>
              <a:buNone/>
              <a:defRPr/>
            </a:pPr>
            <a:r>
              <a:rPr lang="en-US" sz="1600" dirty="0">
                <a:solidFill>
                  <a:prstClr val="black"/>
                </a:solidFill>
              </a:rPr>
              <a:t>Trinity Centre for Environmental Humanities, Trinity College Dublin.</a:t>
            </a:r>
          </a:p>
          <a:p>
            <a:pPr marL="0" lvl="0" indent="0" algn="ctr" defTabSz="3306137">
              <a:lnSpc>
                <a:spcPct val="100000"/>
              </a:lnSpc>
              <a:spcBef>
                <a:spcPts val="0"/>
              </a:spcBef>
              <a:buNone/>
              <a:defRPr/>
            </a:pPr>
            <a:r>
              <a:rPr lang="en-US" sz="1600" dirty="0">
                <a:solidFill>
                  <a:prstClr val="black"/>
                </a:solidFill>
              </a:rPr>
              <a:t>*mcgoverh@tcd.ie</a:t>
            </a:r>
          </a:p>
        </p:txBody>
      </p:sp>
      <p:sp>
        <p:nvSpPr>
          <p:cNvPr id="18" name="TextBox 17">
            <a:extLst>
              <a:ext uri="{FF2B5EF4-FFF2-40B4-BE49-F238E27FC236}">
                <a16:creationId xmlns:a16="http://schemas.microsoft.com/office/drawing/2014/main" id="{3DA30EFF-44C3-4254-AFDA-F6028785072F}"/>
              </a:ext>
            </a:extLst>
          </p:cNvPr>
          <p:cNvSpPr txBox="1"/>
          <p:nvPr/>
        </p:nvSpPr>
        <p:spPr>
          <a:xfrm>
            <a:off x="2" y="6270108"/>
            <a:ext cx="8276492" cy="426646"/>
          </a:xfrm>
          <a:prstGeom prst="rect">
            <a:avLst/>
          </a:prstGeom>
          <a:noFill/>
        </p:spPr>
        <p:txBody>
          <a:bodyPr wrap="square" lIns="36000" tIns="36000" rIns="36000" bIns="36000" rtlCol="0">
            <a:spAutoFit/>
          </a:bodyPr>
          <a:lstStyle/>
          <a:p>
            <a:pPr algn="ctr"/>
            <a:r>
              <a:rPr lang="en-GB" altLang="en-US" sz="1200" dirty="0"/>
              <a:t>EGU 2020 Session CL1.20 </a:t>
            </a:r>
            <a:r>
              <a:rPr lang="en-US" sz="1200" dirty="0"/>
              <a:t>Monday 4 May 16:15–18:00</a:t>
            </a:r>
            <a:endParaRPr lang="en-US" altLang="en-US" sz="1200" dirty="0"/>
          </a:p>
          <a:p>
            <a:pPr algn="ctr"/>
            <a:r>
              <a:rPr lang="en-US" sz="1100" dirty="0"/>
              <a:t>Historical climatology and hydrology: the role of documentary evidence in the reconstruction of past (hydro)climate and its variabilities </a:t>
            </a:r>
          </a:p>
        </p:txBody>
      </p:sp>
      <p:sp>
        <p:nvSpPr>
          <p:cNvPr id="19" name="TextBox 18">
            <a:extLst>
              <a:ext uri="{FF2B5EF4-FFF2-40B4-BE49-F238E27FC236}">
                <a16:creationId xmlns:a16="http://schemas.microsoft.com/office/drawing/2014/main" id="{16E58EB6-7004-4705-A75E-556FE54B0618}"/>
              </a:ext>
            </a:extLst>
          </p:cNvPr>
          <p:cNvSpPr txBox="1"/>
          <p:nvPr/>
        </p:nvSpPr>
        <p:spPr>
          <a:xfrm>
            <a:off x="-1" y="2010655"/>
            <a:ext cx="7407665" cy="523220"/>
          </a:xfrm>
          <a:prstGeom prst="rect">
            <a:avLst/>
          </a:prstGeom>
          <a:noFill/>
        </p:spPr>
        <p:txBody>
          <a:bodyPr wrap="square" rtlCol="0">
            <a:spAutoFit/>
          </a:bodyPr>
          <a:lstStyle/>
          <a:p>
            <a:pPr algn="ctr"/>
            <a:r>
              <a:rPr lang="en-IE" sz="2800" dirty="0"/>
              <a:t>Climates of Conflict in Ancient Babylonia (CLICAB)</a:t>
            </a:r>
          </a:p>
        </p:txBody>
      </p:sp>
      <p:pic>
        <p:nvPicPr>
          <p:cNvPr id="22" name="Picture 21" descr="A picture containing table, small, blue, sitting&#10;&#10;Description automatically generated">
            <a:extLst>
              <a:ext uri="{FF2B5EF4-FFF2-40B4-BE49-F238E27FC236}">
                <a16:creationId xmlns:a16="http://schemas.microsoft.com/office/drawing/2014/main" id="{A87263CE-7B1A-4F67-A0CF-4DEEE93FC8EE}"/>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8795" t="29566" r="12277" b="39627"/>
          <a:stretch/>
        </p:blipFill>
        <p:spPr>
          <a:xfrm>
            <a:off x="606175" y="3945080"/>
            <a:ext cx="7171361" cy="2239217"/>
          </a:xfrm>
          <a:prstGeom prst="rect">
            <a:avLst/>
          </a:prstGeom>
        </p:spPr>
      </p:pic>
      <p:sp>
        <p:nvSpPr>
          <p:cNvPr id="4" name="Slide Number Placeholder 3">
            <a:extLst>
              <a:ext uri="{FF2B5EF4-FFF2-40B4-BE49-F238E27FC236}">
                <a16:creationId xmlns:a16="http://schemas.microsoft.com/office/drawing/2014/main" id="{DDB4AB2C-58E7-4562-BE43-90CBBBE2791E}"/>
              </a:ext>
            </a:extLst>
          </p:cNvPr>
          <p:cNvSpPr>
            <a:spLocks noGrp="1"/>
          </p:cNvSpPr>
          <p:nvPr>
            <p:ph type="sldNum" sz="quarter" idx="12"/>
          </p:nvPr>
        </p:nvSpPr>
        <p:spPr>
          <a:xfrm>
            <a:off x="10804131" y="6486030"/>
            <a:ext cx="1387867" cy="365125"/>
          </a:xfrm>
        </p:spPr>
        <p:txBody>
          <a:bodyPr/>
          <a:lstStyle/>
          <a:p>
            <a:fld id="{9A313B6E-9804-4199-BEE7-D628580C7870}" type="slidenum">
              <a:rPr lang="en-IE" smtClean="0">
                <a:solidFill>
                  <a:schemeClr val="bg1"/>
                </a:solidFill>
              </a:rPr>
              <a:t>1</a:t>
            </a:fld>
            <a:endParaRPr lang="en-IE">
              <a:solidFill>
                <a:schemeClr val="bg1"/>
              </a:solidFill>
            </a:endParaRPr>
          </a:p>
        </p:txBody>
      </p:sp>
      <p:pic>
        <p:nvPicPr>
          <p:cNvPr id="1026" name="Picture 2">
            <a:extLst>
              <a:ext uri="{FF2B5EF4-FFF2-40B4-BE49-F238E27FC236}">
                <a16:creationId xmlns:a16="http://schemas.microsoft.com/office/drawing/2014/main" id="{D79ED69C-947C-463C-AC0B-C348CBACFA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6493" y="6318062"/>
            <a:ext cx="1082361" cy="37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984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C3B97-1B9D-4862-8D72-995A59D382E6}"/>
              </a:ext>
            </a:extLst>
          </p:cNvPr>
          <p:cNvPicPr>
            <a:picLocks noChangeAspect="1"/>
          </p:cNvPicPr>
          <p:nvPr/>
        </p:nvPicPr>
        <p:blipFill rotWithShape="1">
          <a:blip r:embed="rId3"/>
          <a:srcRect t="6479"/>
          <a:stretch/>
        </p:blipFill>
        <p:spPr>
          <a:xfrm>
            <a:off x="0" y="650875"/>
            <a:ext cx="12192000" cy="5376279"/>
          </a:xfrm>
          <a:prstGeom prst="rect">
            <a:avLst/>
          </a:prstGeom>
        </p:spPr>
      </p:pic>
      <p:sp>
        <p:nvSpPr>
          <p:cNvPr id="4" name="TextBox 3">
            <a:extLst>
              <a:ext uri="{FF2B5EF4-FFF2-40B4-BE49-F238E27FC236}">
                <a16:creationId xmlns:a16="http://schemas.microsoft.com/office/drawing/2014/main" id="{35546429-EA6F-4684-B98F-B3B91442846A}"/>
              </a:ext>
            </a:extLst>
          </p:cNvPr>
          <p:cNvSpPr txBox="1"/>
          <p:nvPr/>
        </p:nvSpPr>
        <p:spPr>
          <a:xfrm>
            <a:off x="0" y="6088860"/>
            <a:ext cx="12192000" cy="765200"/>
          </a:xfrm>
          <a:prstGeom prst="rect">
            <a:avLst/>
          </a:prstGeom>
          <a:solidFill>
            <a:schemeClr val="bg1">
              <a:lumMod val="85000"/>
            </a:schemeClr>
          </a:solidFill>
        </p:spPr>
        <p:txBody>
          <a:bodyPr wrap="square" lIns="252000" tIns="36000" rIns="252000" bIns="36000" rtlCol="0">
            <a:spAutoFit/>
          </a:bodyPr>
          <a:lstStyle/>
          <a:p>
            <a:r>
              <a:rPr lang="en-IE" sz="1500"/>
              <a:t>Each point represents the number of pages available for each year in the Astronomical Diaries. There are more tablets available between ~400BC and 61 BC. This may be due to higher levels of recording during this time, or there may be tablets yet to be translated that form part of this series, as indicated by Hunger (1988). The shaded areas show the sections of the diaries that have been coded to date, approximately 26%.  </a:t>
            </a:r>
            <a:endParaRPr lang="en-IE" sz="1500" dirty="0"/>
          </a:p>
        </p:txBody>
      </p:sp>
      <p:sp>
        <p:nvSpPr>
          <p:cNvPr id="6" name="TextBox 5">
            <a:extLst>
              <a:ext uri="{FF2B5EF4-FFF2-40B4-BE49-F238E27FC236}">
                <a16:creationId xmlns:a16="http://schemas.microsoft.com/office/drawing/2014/main" id="{8E7383E3-69B5-4EF5-BCF6-9ABF0B21B8E7}"/>
              </a:ext>
            </a:extLst>
          </p:cNvPr>
          <p:cNvSpPr txBox="1"/>
          <p:nvPr/>
        </p:nvSpPr>
        <p:spPr>
          <a:xfrm>
            <a:off x="-617" y="3145"/>
            <a:ext cx="12192617" cy="664385"/>
          </a:xfrm>
          <a:prstGeom prst="rect">
            <a:avLst/>
          </a:prstGeom>
          <a:solidFill>
            <a:schemeClr val="bg1">
              <a:lumMod val="85000"/>
            </a:schemeClr>
          </a:solidFill>
        </p:spPr>
        <p:txBody>
          <a:bodyPr wrap="square" lIns="36000" tIns="108000" rIns="36000" bIns="108000" rtlCol="0">
            <a:spAutoFit/>
          </a:bodyPr>
          <a:lstStyle/>
          <a:p>
            <a:pPr algn="ctr">
              <a:defRPr sz="2400" b="0" i="0" u="none" strike="noStrike" kern="1200" spc="0" baseline="0">
                <a:solidFill>
                  <a:sysClr val="windowText" lastClr="000000"/>
                </a:solidFill>
                <a:latin typeface="+mn-lt"/>
                <a:ea typeface="+mn-ea"/>
                <a:cs typeface="+mn-cs"/>
              </a:defRPr>
            </a:pPr>
            <a:r>
              <a:rPr lang="en-IE" sz="2900"/>
              <a:t>Coverage per year – Shaded areas represent coded material (~26%)</a:t>
            </a:r>
            <a:endParaRPr lang="en-IE" sz="2900" dirty="0"/>
          </a:p>
        </p:txBody>
      </p:sp>
      <p:pic>
        <p:nvPicPr>
          <p:cNvPr id="7" name="Picture 2">
            <a:extLst>
              <a:ext uri="{FF2B5EF4-FFF2-40B4-BE49-F238E27FC236}">
                <a16:creationId xmlns:a16="http://schemas.microsoft.com/office/drawing/2014/main" id="{AB4578F3-E702-4E58-B21D-7867F2A3E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5225" y="6541429"/>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4620812-BC05-4B75-85F2-9AB9D43B7874}"/>
              </a:ext>
            </a:extLst>
          </p:cNvPr>
          <p:cNvSpPr>
            <a:spLocks noGrp="1"/>
          </p:cNvSpPr>
          <p:nvPr>
            <p:ph type="sldNum" sz="quarter" idx="12"/>
          </p:nvPr>
        </p:nvSpPr>
        <p:spPr>
          <a:xfrm>
            <a:off x="11982450" y="6543675"/>
            <a:ext cx="266699" cy="258179"/>
          </a:xfrm>
          <a:noFill/>
        </p:spPr>
        <p:txBody>
          <a:bodyPr lIns="0" tIns="0" rIns="72000" bIns="0"/>
          <a:lstStyle/>
          <a:p>
            <a:fld id="{9A313B6E-9804-4199-BEE7-D628580C7870}" type="slidenum">
              <a:rPr lang="en-IE" smtClean="0">
                <a:solidFill>
                  <a:schemeClr val="bg1"/>
                </a:solidFill>
              </a:rPr>
              <a:t>10</a:t>
            </a:fld>
            <a:endParaRPr lang="en-IE" dirty="0">
              <a:solidFill>
                <a:schemeClr val="bg1"/>
              </a:solidFill>
            </a:endParaRPr>
          </a:p>
        </p:txBody>
      </p:sp>
    </p:spTree>
    <p:extLst>
      <p:ext uri="{BB962C8B-B14F-4D97-AF65-F5344CB8AC3E}">
        <p14:creationId xmlns:p14="http://schemas.microsoft.com/office/powerpoint/2010/main" val="413523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B436A-269C-4227-B2A6-D6BD0961B27C}"/>
              </a:ext>
            </a:extLst>
          </p:cNvPr>
          <p:cNvSpPr txBox="1"/>
          <p:nvPr/>
        </p:nvSpPr>
        <p:spPr>
          <a:xfrm>
            <a:off x="7985299" y="1006718"/>
            <a:ext cx="3898550" cy="3093154"/>
          </a:xfrm>
          <a:prstGeom prst="rect">
            <a:avLst/>
          </a:prstGeom>
          <a:solidFill>
            <a:schemeClr val="bg1">
              <a:lumMod val="95000"/>
            </a:schemeClr>
          </a:solidFill>
          <a:ln>
            <a:solidFill>
              <a:schemeClr val="tx1"/>
            </a:solidFill>
          </a:ln>
        </p:spPr>
        <p:txBody>
          <a:bodyPr wrap="square" rtlCol="0">
            <a:spAutoFit/>
          </a:bodyPr>
          <a:lstStyle/>
          <a:p>
            <a:pPr algn="ctr"/>
            <a:r>
              <a:rPr lang="en-IE" sz="1500"/>
              <a:t>We have excluded a few variables as they would skew the data further than shown here. E.g. the key ‘missing data’ provides 2864 hits and 2921 for ‘planetary information’.</a:t>
            </a:r>
          </a:p>
          <a:p>
            <a:pPr algn="ctr"/>
            <a:r>
              <a:rPr lang="en-IE" sz="1500"/>
              <a:t>This chart provides us with an indication of the variables we can reconstruct with confidence. Wind and clouds appear often in the diaries and tell us different things about the daily weather. For example, there are two main ways to indicate cloud cover, clouds crossing the sky  or clouds in the sky. One inhibits observations, while the other represents clouds ‘taking their position in the sky’ </a:t>
            </a:r>
            <a:r>
              <a:rPr lang="en-IE" sz="1400"/>
              <a:t>(</a:t>
            </a:r>
            <a:r>
              <a:rPr lang="en-IE" sz="1400" i="1"/>
              <a:t>Sachs &amp; Hunger</a:t>
            </a:r>
            <a:r>
              <a:rPr lang="en-IE" sz="1400"/>
              <a:t>, 1988)</a:t>
            </a:r>
            <a:r>
              <a:rPr lang="en-IE" sz="1500"/>
              <a:t>.</a:t>
            </a:r>
            <a:endParaRPr lang="en-IE" sz="1500" dirty="0"/>
          </a:p>
        </p:txBody>
      </p:sp>
      <p:sp>
        <p:nvSpPr>
          <p:cNvPr id="6" name="TextBox 5">
            <a:extLst>
              <a:ext uri="{FF2B5EF4-FFF2-40B4-BE49-F238E27FC236}">
                <a16:creationId xmlns:a16="http://schemas.microsoft.com/office/drawing/2014/main" id="{3FAA0D99-0D0B-418F-9729-46A1DF9340E3}"/>
              </a:ext>
            </a:extLst>
          </p:cNvPr>
          <p:cNvSpPr txBox="1"/>
          <p:nvPr/>
        </p:nvSpPr>
        <p:spPr>
          <a:xfrm>
            <a:off x="0" y="-1"/>
            <a:ext cx="12192617" cy="737089"/>
          </a:xfrm>
          <a:prstGeom prst="rect">
            <a:avLst/>
          </a:prstGeom>
          <a:solidFill>
            <a:schemeClr val="bg1">
              <a:lumMod val="85000"/>
            </a:schemeClr>
          </a:solidFill>
        </p:spPr>
        <p:txBody>
          <a:bodyPr wrap="square" tIns="144000" bIns="144000" rtlCol="0">
            <a:spAutoFit/>
          </a:bodyPr>
          <a:lstStyle/>
          <a:p>
            <a:pPr algn="ctr">
              <a:defRPr sz="2400" b="0" i="0" u="none" strike="noStrike" kern="1200" spc="0" baseline="0">
                <a:solidFill>
                  <a:sysClr val="windowText" lastClr="000000"/>
                </a:solidFill>
                <a:latin typeface="+mn-lt"/>
                <a:ea typeface="+mn-ea"/>
                <a:cs typeface="+mn-cs"/>
              </a:defRPr>
            </a:pPr>
            <a:r>
              <a:rPr lang="en-IE" sz="2900"/>
              <a:t>Frequency of variables through period -651 to -61 (where coded, ~26%)</a:t>
            </a:r>
            <a:endParaRPr lang="en-IE" sz="2900" dirty="0"/>
          </a:p>
        </p:txBody>
      </p:sp>
      <p:pic>
        <p:nvPicPr>
          <p:cNvPr id="7" name="Picture 2">
            <a:extLst>
              <a:ext uri="{FF2B5EF4-FFF2-40B4-BE49-F238E27FC236}">
                <a16:creationId xmlns:a16="http://schemas.microsoft.com/office/drawing/2014/main" id="{7459869D-0985-4DE1-A533-642381A00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349" y="6588371"/>
            <a:ext cx="616299" cy="2691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CA8ACE20-5849-4E5A-A707-82DE64748CF2}"/>
              </a:ext>
            </a:extLst>
          </p:cNvPr>
          <p:cNvSpPr>
            <a:spLocks noGrp="1"/>
          </p:cNvSpPr>
          <p:nvPr/>
        </p:nvSpPr>
        <p:spPr>
          <a:xfrm>
            <a:off x="11661425" y="6492875"/>
            <a:ext cx="616299" cy="365125"/>
          </a:xfrm>
          <a:prstGeom prst="rect">
            <a:avLst/>
          </a:prstGeom>
        </p:spPr>
        <p:txBody>
          <a:bodyPr vert="horz"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fld id="{9A313B6E-9804-4199-BEE7-D628580C7870}" type="slidenum">
              <a:rPr lang="en-IE" smtClean="0">
                <a:solidFill>
                  <a:schemeClr val="bg1"/>
                </a:solidFill>
              </a:rPr>
              <a:pPr algn="r"/>
              <a:t>11</a:t>
            </a:fld>
            <a:endParaRPr lang="en-IE" dirty="0">
              <a:solidFill>
                <a:schemeClr val="bg1"/>
              </a:solidFill>
            </a:endParaRPr>
          </a:p>
        </p:txBody>
      </p:sp>
      <p:graphicFrame>
        <p:nvGraphicFramePr>
          <p:cNvPr id="4" name="Chart 3">
            <a:extLst>
              <a:ext uri="{FF2B5EF4-FFF2-40B4-BE49-F238E27FC236}">
                <a16:creationId xmlns:a16="http://schemas.microsoft.com/office/drawing/2014/main" id="{40716135-D4B7-4513-BFB3-A03746F559AF}"/>
              </a:ext>
            </a:extLst>
          </p:cNvPr>
          <p:cNvGraphicFramePr>
            <a:graphicFrameLocks/>
          </p:cNvGraphicFramePr>
          <p:nvPr>
            <p:extLst>
              <p:ext uri="{D42A27DB-BD31-4B8C-83A1-F6EECF244321}">
                <p14:modId xmlns:p14="http://schemas.microsoft.com/office/powerpoint/2010/main" val="3176787496"/>
              </p:ext>
            </p:extLst>
          </p:nvPr>
        </p:nvGraphicFramePr>
        <p:xfrm>
          <a:off x="85874" y="269629"/>
          <a:ext cx="12102773" cy="65879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7425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D64822B-3885-49F9-B232-196D624C8F78}"/>
              </a:ext>
            </a:extLst>
          </p:cNvPr>
          <p:cNvGrpSpPr/>
          <p:nvPr/>
        </p:nvGrpSpPr>
        <p:grpSpPr>
          <a:xfrm>
            <a:off x="77338" y="945906"/>
            <a:ext cx="12037324" cy="4318438"/>
            <a:chOff x="77338" y="936422"/>
            <a:chExt cx="12037324" cy="3758754"/>
          </a:xfrm>
        </p:grpSpPr>
        <p:pic>
          <p:nvPicPr>
            <p:cNvPr id="6" name="Picture 5" descr="A screenshot of a cell phone&#10;&#10;Description automatically generated">
              <a:extLst>
                <a:ext uri="{FF2B5EF4-FFF2-40B4-BE49-F238E27FC236}">
                  <a16:creationId xmlns:a16="http://schemas.microsoft.com/office/drawing/2014/main" id="{25C3247F-7625-4561-B281-75EEF4FCB644}"/>
                </a:ext>
              </a:extLst>
            </p:cNvPr>
            <p:cNvPicPr>
              <a:picLocks noChangeAspect="1"/>
            </p:cNvPicPr>
            <p:nvPr/>
          </p:nvPicPr>
          <p:blipFill rotWithShape="1">
            <a:blip r:embed="rId3">
              <a:extLst>
                <a:ext uri="{28A0092B-C50C-407E-A947-70E740481C1C}">
                  <a14:useLocalDpi xmlns:a14="http://schemas.microsoft.com/office/drawing/2010/main" val="0"/>
                </a:ext>
              </a:extLst>
            </a:blip>
            <a:srcRect l="8392" r="12464"/>
            <a:stretch/>
          </p:blipFill>
          <p:spPr>
            <a:xfrm>
              <a:off x="77338" y="936422"/>
              <a:ext cx="3865330" cy="3741086"/>
            </a:xfrm>
            <a:prstGeom prst="rect">
              <a:avLst/>
            </a:prstGeom>
          </p:spPr>
        </p:pic>
        <p:pic>
          <p:nvPicPr>
            <p:cNvPr id="13" name="Picture 12">
              <a:extLst>
                <a:ext uri="{FF2B5EF4-FFF2-40B4-BE49-F238E27FC236}">
                  <a16:creationId xmlns:a16="http://schemas.microsoft.com/office/drawing/2014/main" id="{D4FD42A9-2B11-4B4E-8A45-1DD6674D611F}"/>
                </a:ext>
              </a:extLst>
            </p:cNvPr>
            <p:cNvPicPr>
              <a:picLocks noChangeAspect="1"/>
            </p:cNvPicPr>
            <p:nvPr/>
          </p:nvPicPr>
          <p:blipFill>
            <a:blip r:embed="rId4"/>
            <a:stretch>
              <a:fillRect/>
            </a:stretch>
          </p:blipFill>
          <p:spPr>
            <a:xfrm>
              <a:off x="605200" y="1391831"/>
              <a:ext cx="1130153" cy="783105"/>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EBE658B9-E2D9-4BEC-BCEB-E8BD1F18926E}"/>
                </a:ext>
              </a:extLst>
            </p:cNvPr>
            <p:cNvPicPr>
              <a:picLocks noChangeAspect="1"/>
            </p:cNvPicPr>
            <p:nvPr/>
          </p:nvPicPr>
          <p:blipFill rotWithShape="1">
            <a:blip r:embed="rId5">
              <a:extLst>
                <a:ext uri="{28A0092B-C50C-407E-A947-70E740481C1C}">
                  <a14:useLocalDpi xmlns:a14="http://schemas.microsoft.com/office/drawing/2010/main" val="0"/>
                </a:ext>
              </a:extLst>
            </a:blip>
            <a:srcRect l="9232" r="10769" b="1433"/>
            <a:stretch/>
          </p:blipFill>
          <p:spPr>
            <a:xfrm>
              <a:off x="7925308" y="936422"/>
              <a:ext cx="4189354" cy="3758754"/>
            </a:xfrm>
            <a:prstGeom prst="rect">
              <a:avLst/>
            </a:prstGeom>
          </p:spPr>
        </p:pic>
        <p:pic>
          <p:nvPicPr>
            <p:cNvPr id="15" name="Picture 14">
              <a:extLst>
                <a:ext uri="{FF2B5EF4-FFF2-40B4-BE49-F238E27FC236}">
                  <a16:creationId xmlns:a16="http://schemas.microsoft.com/office/drawing/2014/main" id="{3416530E-82C6-42EB-B15D-9B1FFD0BF213}"/>
                </a:ext>
              </a:extLst>
            </p:cNvPr>
            <p:cNvPicPr>
              <a:picLocks noChangeAspect="1"/>
            </p:cNvPicPr>
            <p:nvPr/>
          </p:nvPicPr>
          <p:blipFill>
            <a:blip r:embed="rId4"/>
            <a:stretch>
              <a:fillRect/>
            </a:stretch>
          </p:blipFill>
          <p:spPr>
            <a:xfrm>
              <a:off x="8440702" y="1391831"/>
              <a:ext cx="1130153" cy="783105"/>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680D0F9B-B94B-4F21-82B8-62C3550E32CF}"/>
                </a:ext>
              </a:extLst>
            </p:cNvPr>
            <p:cNvPicPr>
              <a:picLocks noChangeAspect="1"/>
            </p:cNvPicPr>
            <p:nvPr/>
          </p:nvPicPr>
          <p:blipFill rotWithShape="1">
            <a:blip r:embed="rId6">
              <a:extLst>
                <a:ext uri="{28A0092B-C50C-407E-A947-70E740481C1C}">
                  <a14:useLocalDpi xmlns:a14="http://schemas.microsoft.com/office/drawing/2010/main" val="0"/>
                </a:ext>
              </a:extLst>
            </a:blip>
            <a:srcRect l="9851" r="11195"/>
            <a:stretch/>
          </p:blipFill>
          <p:spPr>
            <a:xfrm>
              <a:off x="3942668" y="936422"/>
              <a:ext cx="3982640" cy="3741086"/>
            </a:xfrm>
            <a:prstGeom prst="rect">
              <a:avLst/>
            </a:prstGeom>
          </p:spPr>
        </p:pic>
        <p:pic>
          <p:nvPicPr>
            <p:cNvPr id="14" name="Picture 13">
              <a:extLst>
                <a:ext uri="{FF2B5EF4-FFF2-40B4-BE49-F238E27FC236}">
                  <a16:creationId xmlns:a16="http://schemas.microsoft.com/office/drawing/2014/main" id="{414869BE-374D-4B97-9BF6-6309BA951002}"/>
                </a:ext>
              </a:extLst>
            </p:cNvPr>
            <p:cNvPicPr>
              <a:picLocks noChangeAspect="1"/>
            </p:cNvPicPr>
            <p:nvPr/>
          </p:nvPicPr>
          <p:blipFill>
            <a:blip r:embed="rId4"/>
            <a:stretch>
              <a:fillRect/>
            </a:stretch>
          </p:blipFill>
          <p:spPr>
            <a:xfrm>
              <a:off x="4423637" y="1391831"/>
              <a:ext cx="1130153" cy="783105"/>
            </a:xfrm>
            <a:prstGeom prst="rect">
              <a:avLst/>
            </a:prstGeom>
          </p:spPr>
        </p:pic>
      </p:grpSp>
      <p:sp>
        <p:nvSpPr>
          <p:cNvPr id="8" name="TextBox 7">
            <a:extLst>
              <a:ext uri="{FF2B5EF4-FFF2-40B4-BE49-F238E27FC236}">
                <a16:creationId xmlns:a16="http://schemas.microsoft.com/office/drawing/2014/main" id="{7A504A13-C3F8-42B7-86CD-83084F9948FD}"/>
              </a:ext>
            </a:extLst>
          </p:cNvPr>
          <p:cNvSpPr txBox="1"/>
          <p:nvPr/>
        </p:nvSpPr>
        <p:spPr>
          <a:xfrm>
            <a:off x="-617" y="0"/>
            <a:ext cx="12192617" cy="1188938"/>
          </a:xfrm>
          <a:prstGeom prst="rect">
            <a:avLst/>
          </a:prstGeom>
          <a:solidFill>
            <a:schemeClr val="bg1">
              <a:lumMod val="85000"/>
            </a:schemeClr>
          </a:solidFill>
        </p:spPr>
        <p:txBody>
          <a:bodyPr wrap="square" lIns="36000" tIns="144000" rIns="36000" bIns="144000" rtlCol="0">
            <a:spAutoFit/>
          </a:bodyPr>
          <a:lstStyle/>
          <a:p>
            <a:pPr algn="ctr"/>
            <a:r>
              <a:rPr lang="en-IE" sz="2900" dirty="0"/>
              <a:t>Frequency of references to precipitation recorded through the period (where coded, ~26%)</a:t>
            </a:r>
          </a:p>
        </p:txBody>
      </p:sp>
      <p:sp>
        <p:nvSpPr>
          <p:cNvPr id="18" name="TextBox 17">
            <a:extLst>
              <a:ext uri="{FF2B5EF4-FFF2-40B4-BE49-F238E27FC236}">
                <a16:creationId xmlns:a16="http://schemas.microsoft.com/office/drawing/2014/main" id="{56FB6489-DA15-4444-B8DD-2BA0D4761510}"/>
              </a:ext>
            </a:extLst>
          </p:cNvPr>
          <p:cNvSpPr txBox="1"/>
          <p:nvPr/>
        </p:nvSpPr>
        <p:spPr>
          <a:xfrm>
            <a:off x="0" y="5197669"/>
            <a:ext cx="12192000" cy="1699436"/>
          </a:xfrm>
          <a:prstGeom prst="rect">
            <a:avLst/>
          </a:prstGeom>
          <a:solidFill>
            <a:schemeClr val="bg1">
              <a:lumMod val="85000"/>
            </a:schemeClr>
          </a:solidFill>
          <a:ln w="22225" cap="rnd" cmpd="tri">
            <a:noFill/>
            <a:prstDash val="solid"/>
          </a:ln>
        </p:spPr>
        <p:txBody>
          <a:bodyPr wrap="square" lIns="540000" tIns="252000" rIns="360000" bIns="288000" rtlCol="0">
            <a:spAutoFit/>
          </a:bodyPr>
          <a:lstStyle/>
          <a:p>
            <a:r>
              <a:rPr lang="en-IE" sz="1600" dirty="0"/>
              <a:t>PISAN DIB – this variable was not translated by Hunger &amp; Sachs. It is thought to relate to rain, from the word </a:t>
            </a:r>
            <a:r>
              <a:rPr lang="en-IE" sz="1600" i="1" dirty="0" err="1"/>
              <a:t>pisannu</a:t>
            </a:r>
            <a:r>
              <a:rPr lang="en-IE" sz="1600" dirty="0"/>
              <a:t>, “just as a (rain) shower from the sky does not return to its place, as water of a </a:t>
            </a:r>
            <a:r>
              <a:rPr lang="en-IE" sz="1600" i="1" dirty="0" err="1"/>
              <a:t>pisannu</a:t>
            </a:r>
            <a:r>
              <a:rPr lang="en-IE" sz="1600" dirty="0"/>
              <a:t> does not turn back”</a:t>
            </a:r>
          </a:p>
          <a:p>
            <a:endParaRPr lang="en-IE" sz="1100" dirty="0"/>
          </a:p>
          <a:p>
            <a:r>
              <a:rPr lang="en-US" sz="1600" dirty="0"/>
              <a:t>“the weather became cloudy, but rain did not fall; rain fell, but it did not loosen the sandal” – Babylonian proverb, generally found in conjunction with the term rain, in the ~26% coded already, there are 11 variations of this phrase, where the sandal is, or is not removed.</a:t>
            </a:r>
            <a:endParaRPr lang="en-IE" sz="1600" dirty="0"/>
          </a:p>
        </p:txBody>
      </p:sp>
      <p:pic>
        <p:nvPicPr>
          <p:cNvPr id="12" name="Picture 2">
            <a:extLst>
              <a:ext uri="{FF2B5EF4-FFF2-40B4-BE49-F238E27FC236}">
                <a16:creationId xmlns:a16="http://schemas.microsoft.com/office/drawing/2014/main" id="{E6468626-2190-4F59-9431-A4A743EC9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5225" y="6570324"/>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825BFB0-86C5-4C06-B526-9C3C87155D9D}"/>
              </a:ext>
            </a:extLst>
          </p:cNvPr>
          <p:cNvSpPr>
            <a:spLocks noGrp="1"/>
          </p:cNvSpPr>
          <p:nvPr>
            <p:ph type="sldNum" sz="quarter" idx="12"/>
          </p:nvPr>
        </p:nvSpPr>
        <p:spPr>
          <a:xfrm>
            <a:off x="9525000" y="6513174"/>
            <a:ext cx="2743200" cy="365125"/>
          </a:xfrm>
        </p:spPr>
        <p:txBody>
          <a:bodyPr/>
          <a:lstStyle/>
          <a:p>
            <a:fld id="{9A313B6E-9804-4199-BEE7-D628580C7870}" type="slidenum">
              <a:rPr lang="en-IE" smtClean="0">
                <a:solidFill>
                  <a:schemeClr val="bg1"/>
                </a:solidFill>
              </a:rPr>
              <a:t>12</a:t>
            </a:fld>
            <a:endParaRPr lang="en-IE" dirty="0">
              <a:solidFill>
                <a:schemeClr val="bg1"/>
              </a:solidFill>
            </a:endParaRPr>
          </a:p>
        </p:txBody>
      </p:sp>
    </p:spTree>
    <p:extLst>
      <p:ext uri="{BB962C8B-B14F-4D97-AF65-F5344CB8AC3E}">
        <p14:creationId xmlns:p14="http://schemas.microsoft.com/office/powerpoint/2010/main" val="24606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07F20E1-33F5-46B6-882C-C452C704BE9B}"/>
              </a:ext>
            </a:extLst>
          </p:cNvPr>
          <p:cNvGrpSpPr/>
          <p:nvPr/>
        </p:nvGrpSpPr>
        <p:grpSpPr>
          <a:xfrm>
            <a:off x="150725" y="1176993"/>
            <a:ext cx="11836959" cy="4365721"/>
            <a:chOff x="23307" y="836821"/>
            <a:chExt cx="12121800" cy="3948290"/>
          </a:xfrm>
        </p:grpSpPr>
        <p:pic>
          <p:nvPicPr>
            <p:cNvPr id="7" name="Picture 6" descr="A close up of a logo&#10;&#10;Description automatically generated">
              <a:extLst>
                <a:ext uri="{FF2B5EF4-FFF2-40B4-BE49-F238E27FC236}">
                  <a16:creationId xmlns:a16="http://schemas.microsoft.com/office/drawing/2014/main" id="{5623095C-FC34-4539-B385-51ED7CB50101}"/>
                </a:ext>
              </a:extLst>
            </p:cNvPr>
            <p:cNvPicPr>
              <a:picLocks noChangeAspect="1"/>
            </p:cNvPicPr>
            <p:nvPr/>
          </p:nvPicPr>
          <p:blipFill rotWithShape="1">
            <a:blip r:embed="rId3">
              <a:extLst>
                <a:ext uri="{28A0092B-C50C-407E-A947-70E740481C1C}">
                  <a14:useLocalDpi xmlns:a14="http://schemas.microsoft.com/office/drawing/2010/main" val="0"/>
                </a:ext>
              </a:extLst>
            </a:blip>
            <a:srcRect l="9462" r="10924"/>
            <a:stretch/>
          </p:blipFill>
          <p:spPr>
            <a:xfrm>
              <a:off x="23307" y="836823"/>
              <a:ext cx="4103701" cy="3948288"/>
            </a:xfrm>
            <a:prstGeom prst="rect">
              <a:avLst/>
            </a:prstGeom>
          </p:spPr>
        </p:pic>
        <p:pic>
          <p:nvPicPr>
            <p:cNvPr id="14" name="Picture 13">
              <a:extLst>
                <a:ext uri="{FF2B5EF4-FFF2-40B4-BE49-F238E27FC236}">
                  <a16:creationId xmlns:a16="http://schemas.microsoft.com/office/drawing/2014/main" id="{2BF2B6D4-C90C-44A8-8AA9-C18F4A9652B7}"/>
                </a:ext>
              </a:extLst>
            </p:cNvPr>
            <p:cNvPicPr>
              <a:picLocks noChangeAspect="1"/>
            </p:cNvPicPr>
            <p:nvPr/>
          </p:nvPicPr>
          <p:blipFill rotWithShape="1">
            <a:blip r:embed="rId4">
              <a:extLst>
                <a:ext uri="{28A0092B-C50C-407E-A947-70E740481C1C}">
                  <a14:useLocalDpi xmlns:a14="http://schemas.microsoft.com/office/drawing/2010/main" val="0"/>
                </a:ext>
              </a:extLst>
            </a:blip>
            <a:srcRect l="9744" r="10641"/>
            <a:stretch/>
          </p:blipFill>
          <p:spPr>
            <a:xfrm>
              <a:off x="8041407" y="836821"/>
              <a:ext cx="4103700" cy="3948289"/>
            </a:xfrm>
            <a:prstGeom prst="rect">
              <a:avLst/>
            </a:prstGeom>
          </p:spPr>
        </p:pic>
        <p:pic>
          <p:nvPicPr>
            <p:cNvPr id="16" name="Picture 15">
              <a:extLst>
                <a:ext uri="{FF2B5EF4-FFF2-40B4-BE49-F238E27FC236}">
                  <a16:creationId xmlns:a16="http://schemas.microsoft.com/office/drawing/2014/main" id="{D1602C6D-F934-4EF6-872E-2E94805B3F03}"/>
                </a:ext>
              </a:extLst>
            </p:cNvPr>
            <p:cNvPicPr>
              <a:picLocks noChangeAspect="1"/>
            </p:cNvPicPr>
            <p:nvPr/>
          </p:nvPicPr>
          <p:blipFill rotWithShape="1">
            <a:blip r:embed="rId5">
              <a:extLst>
                <a:ext uri="{28A0092B-C50C-407E-A947-70E740481C1C}">
                  <a14:useLocalDpi xmlns:a14="http://schemas.microsoft.com/office/drawing/2010/main" val="0"/>
                </a:ext>
              </a:extLst>
            </a:blip>
            <a:srcRect l="9744" r="12051"/>
            <a:stretch/>
          </p:blipFill>
          <p:spPr>
            <a:xfrm>
              <a:off x="3994675" y="836823"/>
              <a:ext cx="4031016" cy="3948288"/>
            </a:xfrm>
            <a:prstGeom prst="rect">
              <a:avLst/>
            </a:prstGeom>
          </p:spPr>
        </p:pic>
        <p:pic>
          <p:nvPicPr>
            <p:cNvPr id="4" name="Picture 3">
              <a:extLst>
                <a:ext uri="{FF2B5EF4-FFF2-40B4-BE49-F238E27FC236}">
                  <a16:creationId xmlns:a16="http://schemas.microsoft.com/office/drawing/2014/main" id="{1774686E-9EEB-470B-A659-6173408BFFC2}"/>
                </a:ext>
              </a:extLst>
            </p:cNvPr>
            <p:cNvPicPr>
              <a:picLocks noChangeAspect="1"/>
            </p:cNvPicPr>
            <p:nvPr/>
          </p:nvPicPr>
          <p:blipFill rotWithShape="1">
            <a:blip r:embed="rId6"/>
            <a:srcRect l="5264" t="7298" r="9474" b="6522"/>
            <a:stretch/>
          </p:blipFill>
          <p:spPr>
            <a:xfrm>
              <a:off x="506984" y="1335672"/>
              <a:ext cx="893083" cy="553820"/>
            </a:xfrm>
            <a:prstGeom prst="rect">
              <a:avLst/>
            </a:prstGeom>
          </p:spPr>
        </p:pic>
        <p:pic>
          <p:nvPicPr>
            <p:cNvPr id="11" name="Picture 10">
              <a:extLst>
                <a:ext uri="{FF2B5EF4-FFF2-40B4-BE49-F238E27FC236}">
                  <a16:creationId xmlns:a16="http://schemas.microsoft.com/office/drawing/2014/main" id="{185C020D-A463-40F9-903D-14CE42139CA6}"/>
                </a:ext>
              </a:extLst>
            </p:cNvPr>
            <p:cNvPicPr>
              <a:picLocks noChangeAspect="1"/>
            </p:cNvPicPr>
            <p:nvPr/>
          </p:nvPicPr>
          <p:blipFill rotWithShape="1">
            <a:blip r:embed="rId6"/>
            <a:srcRect l="5264" t="7298" r="9474" b="6522"/>
            <a:stretch/>
          </p:blipFill>
          <p:spPr>
            <a:xfrm>
              <a:off x="4480972" y="1371221"/>
              <a:ext cx="893083" cy="553820"/>
            </a:xfrm>
            <a:prstGeom prst="rect">
              <a:avLst/>
            </a:prstGeom>
          </p:spPr>
        </p:pic>
        <p:pic>
          <p:nvPicPr>
            <p:cNvPr id="12" name="Picture 11">
              <a:extLst>
                <a:ext uri="{FF2B5EF4-FFF2-40B4-BE49-F238E27FC236}">
                  <a16:creationId xmlns:a16="http://schemas.microsoft.com/office/drawing/2014/main" id="{87F88026-4490-4D47-A1F0-7A434F635FB1}"/>
                </a:ext>
              </a:extLst>
            </p:cNvPr>
            <p:cNvPicPr>
              <a:picLocks noChangeAspect="1"/>
            </p:cNvPicPr>
            <p:nvPr/>
          </p:nvPicPr>
          <p:blipFill rotWithShape="1">
            <a:blip r:embed="rId6"/>
            <a:srcRect l="5264" t="7298" r="9474" b="6522"/>
            <a:stretch/>
          </p:blipFill>
          <p:spPr>
            <a:xfrm>
              <a:off x="8510131" y="1371221"/>
              <a:ext cx="893083" cy="553820"/>
            </a:xfrm>
            <a:prstGeom prst="rect">
              <a:avLst/>
            </a:prstGeom>
          </p:spPr>
        </p:pic>
      </p:grpSp>
      <p:sp>
        <p:nvSpPr>
          <p:cNvPr id="8" name="TextBox 7">
            <a:extLst>
              <a:ext uri="{FF2B5EF4-FFF2-40B4-BE49-F238E27FC236}">
                <a16:creationId xmlns:a16="http://schemas.microsoft.com/office/drawing/2014/main" id="{7A504A13-C3F8-42B7-86CD-83084F9948FD}"/>
              </a:ext>
            </a:extLst>
          </p:cNvPr>
          <p:cNvSpPr txBox="1"/>
          <p:nvPr/>
        </p:nvSpPr>
        <p:spPr>
          <a:xfrm>
            <a:off x="-617" y="0"/>
            <a:ext cx="12192617" cy="1183365"/>
          </a:xfrm>
          <a:prstGeom prst="rect">
            <a:avLst/>
          </a:prstGeom>
          <a:solidFill>
            <a:schemeClr val="bg1">
              <a:lumMod val="85000"/>
            </a:schemeClr>
          </a:solidFill>
          <a:ln>
            <a:noFill/>
          </a:ln>
        </p:spPr>
        <p:txBody>
          <a:bodyPr wrap="square" lIns="36000" tIns="144000" rIns="36000" bIns="144000" rtlCol="0">
            <a:spAutoFit/>
          </a:bodyPr>
          <a:lstStyle/>
          <a:p>
            <a:pPr algn="ctr"/>
            <a:r>
              <a:rPr lang="en-IE" sz="2900" dirty="0"/>
              <a:t>Frequency of references to thunder, lightning &amp; storms recorded through the period (where coded, ~26%)</a:t>
            </a:r>
          </a:p>
        </p:txBody>
      </p:sp>
      <p:sp>
        <p:nvSpPr>
          <p:cNvPr id="13" name="TextBox 12">
            <a:extLst>
              <a:ext uri="{FF2B5EF4-FFF2-40B4-BE49-F238E27FC236}">
                <a16:creationId xmlns:a16="http://schemas.microsoft.com/office/drawing/2014/main" id="{827FF213-C397-4FF0-9763-503AE14EB7DE}"/>
              </a:ext>
            </a:extLst>
          </p:cNvPr>
          <p:cNvSpPr txBox="1"/>
          <p:nvPr/>
        </p:nvSpPr>
        <p:spPr>
          <a:xfrm>
            <a:off x="0" y="5616829"/>
            <a:ext cx="12192000" cy="1241123"/>
          </a:xfrm>
          <a:prstGeom prst="rect">
            <a:avLst/>
          </a:prstGeom>
          <a:solidFill>
            <a:schemeClr val="bg1">
              <a:lumMod val="85000"/>
            </a:schemeClr>
          </a:solidFill>
          <a:ln w="22225" cap="rnd" cmpd="tri">
            <a:noFill/>
            <a:prstDash val="solid"/>
          </a:ln>
        </p:spPr>
        <p:txBody>
          <a:bodyPr wrap="square" lIns="540000" tIns="144000" rIns="360000" bIns="216000" rtlCol="0">
            <a:spAutoFit/>
          </a:bodyPr>
          <a:lstStyle/>
          <a:p>
            <a:pPr>
              <a:spcAft>
                <a:spcPts val="400"/>
              </a:spcAft>
            </a:pPr>
            <a:r>
              <a:rPr lang="en-IE" sz="1600" dirty="0"/>
              <a:t>Thunder can be brief: ‘it thundered once’, or loud: ‘wailing thunder’ / ‘much wailing thunder’; it can be slow or strong.</a:t>
            </a:r>
          </a:p>
          <a:p>
            <a:pPr>
              <a:spcAft>
                <a:spcPts val="400"/>
              </a:spcAft>
            </a:pPr>
            <a:r>
              <a:rPr lang="en-IE" sz="1600" dirty="0"/>
              <a:t>Lightning is described alongside ‘flashed’, ‘flashed continuously’ or ‘much lightning’, sometimes a combination of all three.</a:t>
            </a:r>
          </a:p>
          <a:p>
            <a:pPr>
              <a:spcAft>
                <a:spcPts val="400"/>
              </a:spcAft>
            </a:pPr>
            <a:r>
              <a:rPr lang="en-IE" sz="1600" dirty="0"/>
              <a:t>Storms are predominately associated with south and east directional winds. </a:t>
            </a:r>
          </a:p>
        </p:txBody>
      </p:sp>
      <p:pic>
        <p:nvPicPr>
          <p:cNvPr id="15" name="Picture 2">
            <a:extLst>
              <a:ext uri="{FF2B5EF4-FFF2-40B4-BE49-F238E27FC236}">
                <a16:creationId xmlns:a16="http://schemas.microsoft.com/office/drawing/2014/main" id="{BF523618-52F8-4DCF-9604-FC74959386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6175" y="6530975"/>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D46816E-F582-45E8-AB53-D1D792FC758D}"/>
              </a:ext>
            </a:extLst>
          </p:cNvPr>
          <p:cNvSpPr>
            <a:spLocks noGrp="1"/>
          </p:cNvSpPr>
          <p:nvPr>
            <p:ph type="sldNum" sz="quarter" idx="12"/>
          </p:nvPr>
        </p:nvSpPr>
        <p:spPr>
          <a:xfrm>
            <a:off x="9496425" y="6483350"/>
            <a:ext cx="2743200" cy="365125"/>
          </a:xfrm>
        </p:spPr>
        <p:txBody>
          <a:bodyPr/>
          <a:lstStyle/>
          <a:p>
            <a:fld id="{9A313B6E-9804-4199-BEE7-D628580C7870}" type="slidenum">
              <a:rPr lang="en-IE" smtClean="0">
                <a:solidFill>
                  <a:schemeClr val="bg1"/>
                </a:solidFill>
              </a:rPr>
              <a:t>13</a:t>
            </a:fld>
            <a:endParaRPr lang="en-IE" dirty="0">
              <a:solidFill>
                <a:schemeClr val="bg1"/>
              </a:solidFill>
            </a:endParaRPr>
          </a:p>
        </p:txBody>
      </p:sp>
    </p:spTree>
    <p:extLst>
      <p:ext uri="{BB962C8B-B14F-4D97-AF65-F5344CB8AC3E}">
        <p14:creationId xmlns:p14="http://schemas.microsoft.com/office/powerpoint/2010/main" val="206614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0A6FAC-FD5B-4095-A4E7-AFCC278E8E44}"/>
              </a:ext>
            </a:extLst>
          </p:cNvPr>
          <p:cNvGrpSpPr/>
          <p:nvPr/>
        </p:nvGrpSpPr>
        <p:grpSpPr>
          <a:xfrm>
            <a:off x="82061" y="1001470"/>
            <a:ext cx="12012491" cy="5188315"/>
            <a:chOff x="339446" y="854780"/>
            <a:chExt cx="11766829" cy="5777132"/>
          </a:xfrm>
        </p:grpSpPr>
        <p:graphicFrame>
          <p:nvGraphicFramePr>
            <p:cNvPr id="5" name="Chart 4">
              <a:extLst>
                <a:ext uri="{FF2B5EF4-FFF2-40B4-BE49-F238E27FC236}">
                  <a16:creationId xmlns:a16="http://schemas.microsoft.com/office/drawing/2014/main" id="{6634FFA1-319F-426E-A43F-2BD9E9844787}"/>
                </a:ext>
              </a:extLst>
            </p:cNvPr>
            <p:cNvGraphicFramePr>
              <a:graphicFrameLocks/>
            </p:cNvGraphicFramePr>
            <p:nvPr>
              <p:extLst>
                <p:ext uri="{D42A27DB-BD31-4B8C-83A1-F6EECF244321}">
                  <p14:modId xmlns:p14="http://schemas.microsoft.com/office/powerpoint/2010/main" val="2346711111"/>
                </p:ext>
              </p:extLst>
            </p:nvPr>
          </p:nvGraphicFramePr>
          <p:xfrm>
            <a:off x="339446" y="854780"/>
            <a:ext cx="5649372" cy="57771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5D68409-789A-45FD-804D-467FA6DD4962}"/>
                </a:ext>
              </a:extLst>
            </p:cNvPr>
            <p:cNvGraphicFramePr>
              <a:graphicFrameLocks/>
            </p:cNvGraphicFramePr>
            <p:nvPr>
              <p:extLst>
                <p:ext uri="{D42A27DB-BD31-4B8C-83A1-F6EECF244321}">
                  <p14:modId xmlns:p14="http://schemas.microsoft.com/office/powerpoint/2010/main" val="1333440207"/>
                </p:ext>
              </p:extLst>
            </p:nvPr>
          </p:nvGraphicFramePr>
          <p:xfrm>
            <a:off x="5735410" y="854780"/>
            <a:ext cx="6370865" cy="5777132"/>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extBox 1">
            <a:extLst>
              <a:ext uri="{FF2B5EF4-FFF2-40B4-BE49-F238E27FC236}">
                <a16:creationId xmlns:a16="http://schemas.microsoft.com/office/drawing/2014/main" id="{0206AAC7-4C51-4767-B0FE-FE4B4DF9BDD9}"/>
              </a:ext>
            </a:extLst>
          </p:cNvPr>
          <p:cNvSpPr txBox="1"/>
          <p:nvPr/>
        </p:nvSpPr>
        <p:spPr>
          <a:xfrm>
            <a:off x="0" y="106"/>
            <a:ext cx="12192000" cy="955198"/>
          </a:xfrm>
          <a:prstGeom prst="rect">
            <a:avLst/>
          </a:prstGeom>
          <a:solidFill>
            <a:schemeClr val="bg1">
              <a:lumMod val="85000"/>
            </a:schemeClr>
          </a:solidFill>
        </p:spPr>
        <p:txBody>
          <a:bodyPr wrap="square" tIns="216000" bIns="288000" rtlCol="0">
            <a:spAutoFit/>
          </a:bodyPr>
          <a:lstStyle/>
          <a:p>
            <a:pPr algn="ctr"/>
            <a:r>
              <a:rPr lang="en-IE" sz="2900" dirty="0"/>
              <a:t>Wind Direction Frequencies recorded through the period (where coded, ~26%)</a:t>
            </a:r>
          </a:p>
        </p:txBody>
      </p:sp>
      <p:sp>
        <p:nvSpPr>
          <p:cNvPr id="7" name="TextBox 6">
            <a:extLst>
              <a:ext uri="{FF2B5EF4-FFF2-40B4-BE49-F238E27FC236}">
                <a16:creationId xmlns:a16="http://schemas.microsoft.com/office/drawing/2014/main" id="{3B86670F-701B-4DD5-8B65-3EC7D1F52EAB}"/>
              </a:ext>
            </a:extLst>
          </p:cNvPr>
          <p:cNvSpPr txBox="1"/>
          <p:nvPr/>
        </p:nvSpPr>
        <p:spPr>
          <a:xfrm>
            <a:off x="9525" y="6085844"/>
            <a:ext cx="12192000" cy="801552"/>
          </a:xfrm>
          <a:prstGeom prst="rect">
            <a:avLst/>
          </a:prstGeom>
          <a:solidFill>
            <a:schemeClr val="bg1">
              <a:lumMod val="85000"/>
            </a:schemeClr>
          </a:solidFill>
        </p:spPr>
        <p:txBody>
          <a:bodyPr wrap="square" lIns="72000" tIns="72000" rIns="216000" bIns="36000" rtlCol="0">
            <a:spAutoFit/>
          </a:bodyPr>
          <a:lstStyle/>
          <a:p>
            <a:r>
              <a:rPr lang="en-IE" sz="1500" dirty="0"/>
              <a:t>It is evident from the bar chart that there is a skew on the recording of wind directions in the diaries. We expect to see more distinctions like this through time. Some changes will align with change in regimes and dynasties, others might change with new scribes. We will chart these changes as we </a:t>
            </a:r>
          </a:p>
          <a:p>
            <a:r>
              <a:rPr lang="en-IE" sz="1500" dirty="0"/>
              <a:t>find them</a:t>
            </a:r>
            <a:r>
              <a:rPr lang="en-IE" sz="1400" dirty="0"/>
              <a:t>. </a:t>
            </a:r>
          </a:p>
        </p:txBody>
      </p:sp>
      <p:pic>
        <p:nvPicPr>
          <p:cNvPr id="8" name="Picture 2">
            <a:extLst>
              <a:ext uri="{FF2B5EF4-FFF2-40B4-BE49-F238E27FC236}">
                <a16:creationId xmlns:a16="http://schemas.microsoft.com/office/drawing/2014/main" id="{BFFA7E44-2FD5-4EFB-9209-91180B8E0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3034" y="6565983"/>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B9E2344-095E-43F8-B419-2D1FF3B95AC6}"/>
              </a:ext>
            </a:extLst>
          </p:cNvPr>
          <p:cNvSpPr>
            <a:spLocks noGrp="1"/>
          </p:cNvSpPr>
          <p:nvPr>
            <p:ph type="sldNum" sz="quarter" idx="12"/>
          </p:nvPr>
        </p:nvSpPr>
        <p:spPr>
          <a:xfrm>
            <a:off x="11903110" y="6561574"/>
            <a:ext cx="365090" cy="296426"/>
          </a:xfrm>
        </p:spPr>
        <p:txBody>
          <a:bodyPr/>
          <a:lstStyle/>
          <a:p>
            <a:fld id="{9A313B6E-9804-4199-BEE7-D628580C7870}" type="slidenum">
              <a:rPr lang="en-IE" smtClean="0">
                <a:solidFill>
                  <a:schemeClr val="bg1"/>
                </a:solidFill>
              </a:rPr>
              <a:t>14</a:t>
            </a:fld>
            <a:endParaRPr lang="en-IE" dirty="0">
              <a:solidFill>
                <a:schemeClr val="bg1"/>
              </a:solidFill>
            </a:endParaRPr>
          </a:p>
        </p:txBody>
      </p:sp>
    </p:spTree>
    <p:extLst>
      <p:ext uri="{BB962C8B-B14F-4D97-AF65-F5344CB8AC3E}">
        <p14:creationId xmlns:p14="http://schemas.microsoft.com/office/powerpoint/2010/main" val="24159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he Trinity Centre for Environmental Humanities logo&#10;">
            <a:extLst>
              <a:ext uri="{FF2B5EF4-FFF2-40B4-BE49-F238E27FC236}">
                <a16:creationId xmlns:a16="http://schemas.microsoft.com/office/drawing/2014/main" id="{12C33A88-5969-43EE-B6A0-60B29675A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905" y="4443510"/>
            <a:ext cx="2855380" cy="1720365"/>
          </a:xfrm>
          <a:prstGeom prst="rect">
            <a:avLst/>
          </a:prstGeom>
        </p:spPr>
      </p:pic>
      <p:pic>
        <p:nvPicPr>
          <p:cNvPr id="8" name="Picture 7">
            <a:extLst>
              <a:ext uri="{FF2B5EF4-FFF2-40B4-BE49-F238E27FC236}">
                <a16:creationId xmlns:a16="http://schemas.microsoft.com/office/drawing/2014/main" id="{08CF3C54-A622-4715-85C5-2C40CDADE49D}"/>
              </a:ext>
            </a:extLst>
          </p:cNvPr>
          <p:cNvPicPr>
            <a:picLocks noChangeAspect="1"/>
          </p:cNvPicPr>
          <p:nvPr/>
        </p:nvPicPr>
        <p:blipFill>
          <a:blip r:embed="rId4"/>
          <a:stretch>
            <a:fillRect/>
          </a:stretch>
        </p:blipFill>
        <p:spPr>
          <a:xfrm>
            <a:off x="8579007" y="3117538"/>
            <a:ext cx="3609643" cy="1063711"/>
          </a:xfrm>
          <a:prstGeom prst="rect">
            <a:avLst/>
          </a:prstGeom>
        </p:spPr>
      </p:pic>
      <p:pic>
        <p:nvPicPr>
          <p:cNvPr id="5" name="Picture 4" descr="A close up of the Trinity College Dublin logo">
            <a:extLst>
              <a:ext uri="{FF2B5EF4-FFF2-40B4-BE49-F238E27FC236}">
                <a16:creationId xmlns:a16="http://schemas.microsoft.com/office/drawing/2014/main" id="{7FC8B74C-4FD6-491B-8602-D13BBDA29D59}"/>
              </a:ext>
            </a:extLst>
          </p:cNvPr>
          <p:cNvPicPr>
            <a:picLocks noChangeAspect="1"/>
          </p:cNvPicPr>
          <p:nvPr/>
        </p:nvPicPr>
        <p:blipFill rotWithShape="1">
          <a:blip r:embed="rId5">
            <a:extLst>
              <a:ext uri="{28A0092B-C50C-407E-A947-70E740481C1C}">
                <a14:useLocalDpi xmlns:a14="http://schemas.microsoft.com/office/drawing/2010/main" val="0"/>
              </a:ext>
            </a:extLst>
          </a:blip>
          <a:srcRect t="22503" b="27092"/>
          <a:stretch/>
        </p:blipFill>
        <p:spPr>
          <a:xfrm>
            <a:off x="8072178" y="1536184"/>
            <a:ext cx="4030750" cy="1219009"/>
          </a:xfrm>
          <a:prstGeom prst="rect">
            <a:avLst/>
          </a:prstGeom>
        </p:spPr>
      </p:pic>
      <p:pic>
        <p:nvPicPr>
          <p:cNvPr id="6" name="Picture 5" descr="A close up of the Irish Research Council logo">
            <a:extLst>
              <a:ext uri="{FF2B5EF4-FFF2-40B4-BE49-F238E27FC236}">
                <a16:creationId xmlns:a16="http://schemas.microsoft.com/office/drawing/2014/main" id="{5813D54E-2A95-4969-A7C0-AD0852C2FED7}"/>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66" y="230943"/>
            <a:ext cx="4551000" cy="944333"/>
          </a:xfrm>
          <a:prstGeom prst="rect">
            <a:avLst/>
          </a:prstGeom>
        </p:spPr>
      </p:pic>
      <p:pic>
        <p:nvPicPr>
          <p:cNvPr id="17" name="Picture 16" descr="A close up of a logo&#10;&#10;Description automatically generated">
            <a:extLst>
              <a:ext uri="{FF2B5EF4-FFF2-40B4-BE49-F238E27FC236}">
                <a16:creationId xmlns:a16="http://schemas.microsoft.com/office/drawing/2014/main" id="{36B9CF0B-89F3-453A-A125-4A9BC047BAC6}"/>
              </a:ext>
            </a:extLst>
          </p:cNvPr>
          <p:cNvPicPr>
            <a:picLocks noChangeAspect="1"/>
          </p:cNvPicPr>
          <p:nvPr/>
        </p:nvPicPr>
        <p:blipFill rotWithShape="1">
          <a:blip r:embed="rId7">
            <a:extLst>
              <a:ext uri="{28A0092B-C50C-407E-A947-70E740481C1C}">
                <a14:useLocalDpi xmlns:a14="http://schemas.microsoft.com/office/drawing/2010/main" val="0"/>
              </a:ext>
            </a:extLst>
          </a:blip>
          <a:srcRect l="20861"/>
          <a:stretch/>
        </p:blipFill>
        <p:spPr>
          <a:xfrm>
            <a:off x="-623" y="0"/>
            <a:ext cx="9687234" cy="6858000"/>
          </a:xfrm>
          <a:prstGeom prst="rect">
            <a:avLst/>
          </a:prstGeom>
        </p:spPr>
      </p:pic>
      <p:sp>
        <p:nvSpPr>
          <p:cNvPr id="2" name="Title 1">
            <a:extLst>
              <a:ext uri="{FF2B5EF4-FFF2-40B4-BE49-F238E27FC236}">
                <a16:creationId xmlns:a16="http://schemas.microsoft.com/office/drawing/2014/main" id="{B23C5925-75E4-476F-BA53-1B411978B5C8}"/>
              </a:ext>
            </a:extLst>
          </p:cNvPr>
          <p:cNvSpPr>
            <a:spLocks noGrp="1"/>
          </p:cNvSpPr>
          <p:nvPr>
            <p:ph type="title"/>
          </p:nvPr>
        </p:nvSpPr>
        <p:spPr>
          <a:xfrm>
            <a:off x="0" y="202875"/>
            <a:ext cx="7407666" cy="944333"/>
          </a:xfrm>
        </p:spPr>
        <p:txBody>
          <a:bodyPr>
            <a:noAutofit/>
          </a:bodyPr>
          <a:lstStyle/>
          <a:p>
            <a:pPr algn="ctr">
              <a:lnSpc>
                <a:spcPts val="6000"/>
              </a:lnSpc>
            </a:pPr>
            <a:r>
              <a:rPr lang="en-IE" sz="4800" b="1" dirty="0"/>
              <a:t>What’s next?</a:t>
            </a:r>
            <a:endParaRPr lang="en-IE" sz="4800" dirty="0"/>
          </a:p>
        </p:txBody>
      </p:sp>
      <p:pic>
        <p:nvPicPr>
          <p:cNvPr id="22" name="Picture 21" descr="A picture containing table, small, blue, sitting&#10;&#10;Description automatically generated">
            <a:extLst>
              <a:ext uri="{FF2B5EF4-FFF2-40B4-BE49-F238E27FC236}">
                <a16:creationId xmlns:a16="http://schemas.microsoft.com/office/drawing/2014/main" id="{A87263CE-7B1A-4F67-A0CF-4DEEE93FC8EE}"/>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8122" t="33392" r="12277" b="45687"/>
          <a:stretch/>
        </p:blipFill>
        <p:spPr>
          <a:xfrm>
            <a:off x="363558" y="4126004"/>
            <a:ext cx="7439307" cy="1520615"/>
          </a:xfrm>
          <a:prstGeom prst="rect">
            <a:avLst/>
          </a:prstGeom>
        </p:spPr>
      </p:pic>
      <p:sp>
        <p:nvSpPr>
          <p:cNvPr id="4" name="Slide Number Placeholder 3">
            <a:extLst>
              <a:ext uri="{FF2B5EF4-FFF2-40B4-BE49-F238E27FC236}">
                <a16:creationId xmlns:a16="http://schemas.microsoft.com/office/drawing/2014/main" id="{DDB4AB2C-58E7-4562-BE43-90CBBBE2791E}"/>
              </a:ext>
            </a:extLst>
          </p:cNvPr>
          <p:cNvSpPr>
            <a:spLocks noGrp="1"/>
          </p:cNvSpPr>
          <p:nvPr>
            <p:ph type="sldNum" sz="quarter" idx="12"/>
          </p:nvPr>
        </p:nvSpPr>
        <p:spPr>
          <a:xfrm>
            <a:off x="10804131" y="6486030"/>
            <a:ext cx="1387867" cy="365125"/>
          </a:xfrm>
        </p:spPr>
        <p:txBody>
          <a:bodyPr/>
          <a:lstStyle/>
          <a:p>
            <a:fld id="{9A313B6E-9804-4199-BEE7-D628580C7870}" type="slidenum">
              <a:rPr lang="en-IE" smtClean="0">
                <a:solidFill>
                  <a:schemeClr val="bg1"/>
                </a:solidFill>
              </a:rPr>
              <a:t>15</a:t>
            </a:fld>
            <a:endParaRPr lang="en-IE">
              <a:solidFill>
                <a:schemeClr val="bg1"/>
              </a:solidFill>
            </a:endParaRPr>
          </a:p>
        </p:txBody>
      </p:sp>
      <p:sp>
        <p:nvSpPr>
          <p:cNvPr id="13" name="TextBox 12">
            <a:extLst>
              <a:ext uri="{FF2B5EF4-FFF2-40B4-BE49-F238E27FC236}">
                <a16:creationId xmlns:a16="http://schemas.microsoft.com/office/drawing/2014/main" id="{CE56570F-B3E3-4908-BF6D-FD8380A47568}"/>
              </a:ext>
            </a:extLst>
          </p:cNvPr>
          <p:cNvSpPr txBox="1"/>
          <p:nvPr/>
        </p:nvSpPr>
        <p:spPr>
          <a:xfrm>
            <a:off x="-623" y="987987"/>
            <a:ext cx="7803488" cy="3156496"/>
          </a:xfrm>
          <a:prstGeom prst="rect">
            <a:avLst/>
          </a:prstGeom>
          <a:noFill/>
        </p:spPr>
        <p:txBody>
          <a:bodyPr wrap="square" lIns="360000" tIns="72000" rIns="216000" bIns="0" rtlCol="0">
            <a:spAutoFit/>
          </a:bodyPr>
          <a:lstStyle/>
          <a:p>
            <a:pPr algn="just">
              <a:lnSpc>
                <a:spcPts val="2700"/>
              </a:lnSpc>
            </a:pPr>
            <a:r>
              <a:rPr lang="en-IE" sz="1600" dirty="0"/>
              <a:t>CLICAB will continue to reach the project aims. I will continue to code the diaries to inform a climate reconstruction for the region, while my project colleagues will continue to interrogate the thesis that patterns of violence and conflict are linked to climatic changes. If you wish to know more about the project (beyond the EGU ‘chat’) please contact me (</a:t>
            </a:r>
            <a:r>
              <a:rPr lang="en-IE" sz="1600" dirty="0">
                <a:hlinkClick r:id="rId9"/>
              </a:rPr>
              <a:t>mcgoverh@tcd.ie</a:t>
            </a:r>
            <a:r>
              <a:rPr lang="en-IE" sz="1600" dirty="0"/>
              <a:t>). </a:t>
            </a:r>
          </a:p>
          <a:p>
            <a:pPr algn="just">
              <a:lnSpc>
                <a:spcPts val="2700"/>
              </a:lnSpc>
            </a:pPr>
            <a:r>
              <a:rPr lang="en-IE" sz="1600" dirty="0"/>
              <a:t>If you are interested in finding out about the influence of volcanic events on the kingdom of Babylonia, please attend ‘Volcanic impacts on climate and society in First Millennium BCE Babylonia’ on Wednesday 6 May, 8.30-10.15 (CEST), more information here: </a:t>
            </a:r>
            <a:r>
              <a:rPr lang="en-IE" sz="1600" dirty="0">
                <a:hlinkClick r:id="rId10"/>
              </a:rPr>
              <a:t>https://meetingorganizer.copernicus.org/EGU2020/EGU2020-22127.html</a:t>
            </a:r>
            <a:endParaRPr lang="en-IE" sz="1600" dirty="0"/>
          </a:p>
        </p:txBody>
      </p:sp>
      <p:grpSp>
        <p:nvGrpSpPr>
          <p:cNvPr id="3" name="Group 2">
            <a:extLst>
              <a:ext uri="{FF2B5EF4-FFF2-40B4-BE49-F238E27FC236}">
                <a16:creationId xmlns:a16="http://schemas.microsoft.com/office/drawing/2014/main" id="{0DB8B85D-533D-4B5E-A7D1-CA3341CEAF7B}"/>
              </a:ext>
            </a:extLst>
          </p:cNvPr>
          <p:cNvGrpSpPr/>
          <p:nvPr/>
        </p:nvGrpSpPr>
        <p:grpSpPr>
          <a:xfrm>
            <a:off x="88137" y="5729391"/>
            <a:ext cx="7803488" cy="1062506"/>
            <a:chOff x="1" y="5729391"/>
            <a:chExt cx="7803488" cy="1062506"/>
          </a:xfrm>
        </p:grpSpPr>
        <p:sp>
          <p:nvSpPr>
            <p:cNvPr id="16" name="TextBox 15">
              <a:extLst>
                <a:ext uri="{FF2B5EF4-FFF2-40B4-BE49-F238E27FC236}">
                  <a16:creationId xmlns:a16="http://schemas.microsoft.com/office/drawing/2014/main" id="{57DFE70A-8C3C-440D-AA15-58E8DFD1010E}"/>
                </a:ext>
              </a:extLst>
            </p:cNvPr>
            <p:cNvSpPr txBox="1"/>
            <p:nvPr/>
          </p:nvSpPr>
          <p:spPr>
            <a:xfrm>
              <a:off x="1" y="5729391"/>
              <a:ext cx="7803488" cy="1062506"/>
            </a:xfrm>
            <a:prstGeom prst="rect">
              <a:avLst/>
            </a:prstGeom>
            <a:solidFill>
              <a:schemeClr val="bg1">
                <a:lumMod val="85000"/>
              </a:schemeClr>
            </a:solidFill>
          </p:spPr>
          <p:txBody>
            <a:bodyPr vert="horz" lIns="91440" tIns="0" rIns="91440" bIns="108000" rtlCol="0" anchor="b">
              <a:normAutofit fontScale="85000" lnSpcReduction="10000"/>
            </a:bodyPr>
            <a:lstStyle/>
            <a:p>
              <a:pPr algn="ctr">
                <a:lnSpc>
                  <a:spcPct val="110000"/>
                </a:lnSpc>
                <a:spcBef>
                  <a:spcPct val="0"/>
                </a:spcBef>
                <a:spcAft>
                  <a:spcPts val="600"/>
                </a:spcAft>
              </a:pPr>
              <a:r>
                <a:rPr lang="en-US" sz="3200" dirty="0">
                  <a:latin typeface="+mj-lt"/>
                  <a:ea typeface="+mj-ea"/>
                  <a:cs typeface="+mj-cs"/>
                </a:rPr>
                <a:t>Irish Research Council Laureate Starting Award Fund </a:t>
              </a:r>
            </a:p>
            <a:p>
              <a:pPr algn="ctr">
                <a:lnSpc>
                  <a:spcPct val="110000"/>
                </a:lnSpc>
                <a:spcBef>
                  <a:spcPct val="0"/>
                </a:spcBef>
                <a:spcAft>
                  <a:spcPts val="600"/>
                </a:spcAft>
              </a:pPr>
              <a:r>
                <a:rPr lang="en-US" sz="3200" dirty="0">
                  <a:latin typeface="+mj-lt"/>
                  <a:ea typeface="+mj-ea"/>
                  <a:cs typeface="+mj-cs"/>
                </a:rPr>
                <a:t>Awarded to Dr. Francis Ludlow</a:t>
              </a:r>
            </a:p>
          </p:txBody>
        </p:sp>
        <p:cxnSp>
          <p:nvCxnSpPr>
            <p:cNvPr id="20" name="Straight Connector 19">
              <a:extLst>
                <a:ext uri="{FF2B5EF4-FFF2-40B4-BE49-F238E27FC236}">
                  <a16:creationId xmlns:a16="http://schemas.microsoft.com/office/drawing/2014/main" id="{AFFD7FFC-AD8F-4124-95A1-06B394AC7766}"/>
                </a:ext>
              </a:extLst>
            </p:cNvPr>
            <p:cNvCxnSpPr>
              <a:cxnSpLocks/>
            </p:cNvCxnSpPr>
            <p:nvPr/>
          </p:nvCxnSpPr>
          <p:spPr>
            <a:xfrm flipV="1">
              <a:off x="1282841" y="6209974"/>
              <a:ext cx="5236559" cy="135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317D785-E202-44D1-8B40-7A5348986584}"/>
              </a:ext>
            </a:extLst>
          </p:cNvPr>
          <p:cNvSpPr txBox="1"/>
          <p:nvPr/>
        </p:nvSpPr>
        <p:spPr>
          <a:xfrm>
            <a:off x="9686612" y="6245542"/>
            <a:ext cx="2476674" cy="559418"/>
          </a:xfrm>
          <a:prstGeom prst="rect">
            <a:avLst/>
          </a:prstGeom>
          <a:noFill/>
          <a:ln>
            <a:noFill/>
          </a:ln>
        </p:spPr>
        <p:txBody>
          <a:bodyPr vert="horz" lIns="0" tIns="0" rIns="0" bIns="0" rtlCol="0" anchor="b">
            <a:normAutofit/>
          </a:bodyPr>
          <a:lstStyle/>
          <a:p>
            <a:pPr algn="ctr">
              <a:spcBef>
                <a:spcPct val="0"/>
              </a:spcBef>
            </a:pPr>
            <a:r>
              <a:rPr lang="en-US" dirty="0">
                <a:latin typeface="+mj-lt"/>
                <a:ea typeface="+mj-ea"/>
                <a:cs typeface="+mj-cs"/>
              </a:rPr>
              <a:t>Thank you for your interest &amp; participation.</a:t>
            </a:r>
          </a:p>
        </p:txBody>
      </p:sp>
      <p:pic>
        <p:nvPicPr>
          <p:cNvPr id="15" name="Picture 2">
            <a:extLst>
              <a:ext uri="{FF2B5EF4-FFF2-40B4-BE49-F238E27FC236}">
                <a16:creationId xmlns:a16="http://schemas.microsoft.com/office/drawing/2014/main" id="{E40179EC-141A-498F-B71A-F6DE59EDB5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6493" y="6318062"/>
            <a:ext cx="1082361" cy="37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073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BCBA10-F45E-40E2-BDD8-24AF6DAA9D07}"/>
              </a:ext>
            </a:extLst>
          </p:cNvPr>
          <p:cNvSpPr txBox="1"/>
          <p:nvPr/>
        </p:nvSpPr>
        <p:spPr>
          <a:xfrm>
            <a:off x="838200" y="963877"/>
            <a:ext cx="3494362" cy="4930246"/>
          </a:xfrm>
          <a:prstGeom prst="rect">
            <a:avLst/>
          </a:prstGeom>
        </p:spPr>
        <p:txBody>
          <a:bodyPr vert="horz" lIns="91440" tIns="45720" rIns="91440" bIns="45720" rtlCol="0" anchor="ctr">
            <a:normAutofit/>
          </a:bodyPr>
          <a:lstStyle/>
          <a:p>
            <a:pPr algn="r">
              <a:lnSpc>
                <a:spcPct val="90000"/>
              </a:lnSpc>
              <a:spcBef>
                <a:spcPct val="0"/>
              </a:spcBef>
              <a:spcAft>
                <a:spcPts val="600"/>
              </a:spcAft>
              <a:defRPr/>
            </a:pPr>
            <a:r>
              <a:rPr lang="en-US" sz="3200" b="1" kern="1200" dirty="0">
                <a:ea typeface="+mj-ea"/>
                <a:cs typeface="+mj-cs"/>
              </a:rPr>
              <a:t>About CLICAB</a:t>
            </a:r>
          </a:p>
          <a:p>
            <a:pPr algn="r">
              <a:lnSpc>
                <a:spcPct val="90000"/>
              </a:lnSpc>
              <a:spcBef>
                <a:spcPct val="0"/>
              </a:spcBef>
              <a:spcAft>
                <a:spcPts val="600"/>
              </a:spcAft>
            </a:pPr>
            <a:r>
              <a:rPr lang="en-US" sz="2800" kern="1200" dirty="0">
                <a:latin typeface="+mj-lt"/>
                <a:ea typeface="+mj-ea"/>
                <a:cs typeface="+mj-cs"/>
              </a:rPr>
              <a:t>The project hypothesises that patterns of </a:t>
            </a:r>
            <a:r>
              <a:rPr lang="en-US" sz="2800" dirty="0">
                <a:latin typeface="+mj-lt"/>
                <a:ea typeface="+mj-ea"/>
                <a:cs typeface="+mj-cs"/>
              </a:rPr>
              <a:t>violence and conflict in the Ancient Near East are linked to climatic changes</a:t>
            </a:r>
            <a:r>
              <a:rPr lang="en-US" sz="2800" kern="1200" dirty="0">
                <a:latin typeface="+mj-lt"/>
                <a:ea typeface="+mj-ea"/>
                <a:cs typeface="+mj-cs"/>
              </a:rPr>
              <a:t> including periods of drought, flooding and other extreme weather</a:t>
            </a:r>
            <a:r>
              <a:rPr lang="en-US" sz="2800" kern="1200" dirty="0">
                <a:solidFill>
                  <a:schemeClr val="accent1"/>
                </a:solidFill>
                <a:latin typeface="+mj-lt"/>
                <a:ea typeface="+mj-ea"/>
                <a:cs typeface="+mj-cs"/>
              </a:rPr>
              <a: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DFDAB0-EA7C-435D-8AF8-A35DCC213531}"/>
              </a:ext>
            </a:extLst>
          </p:cNvPr>
          <p:cNvSpPr txBox="1"/>
          <p:nvPr/>
        </p:nvSpPr>
        <p:spPr>
          <a:xfrm>
            <a:off x="4976031" y="1040996"/>
            <a:ext cx="6482540" cy="4930246"/>
          </a:xfrm>
          <a:prstGeom prst="rect">
            <a:avLst/>
          </a:prstGeom>
        </p:spPr>
        <p:txBody>
          <a:bodyPr vert="horz" lIns="91440" tIns="45720" rIns="91440" bIns="45720" rtlCol="0" anchor="ctr">
            <a:normAutofit lnSpcReduction="10000"/>
          </a:bodyPr>
          <a:lstStyle/>
          <a:p>
            <a:pPr lvl="0">
              <a:lnSpc>
                <a:spcPct val="90000"/>
              </a:lnSpc>
              <a:spcBef>
                <a:spcPct val="0"/>
              </a:spcBef>
              <a:spcAft>
                <a:spcPts val="600"/>
              </a:spcAft>
              <a:defRPr/>
            </a:pPr>
            <a:r>
              <a:rPr lang="en-US" sz="3200" b="1" dirty="0">
                <a:ea typeface="+mj-ea"/>
                <a:cs typeface="+mj-cs"/>
              </a:rPr>
              <a:t>Overall Project aims</a:t>
            </a:r>
          </a:p>
          <a:p>
            <a:pPr marL="477585" lvl="0" indent="-342900">
              <a:lnSpc>
                <a:spcPct val="90000"/>
              </a:lnSpc>
              <a:spcAft>
                <a:spcPts val="600"/>
              </a:spcAft>
              <a:buFont typeface="Calibri" panose="020F0502020204030204" pitchFamily="34" charset="0"/>
              <a:buChar char="₋"/>
              <a:defRPr/>
            </a:pPr>
            <a:r>
              <a:rPr lang="en-US" sz="2400" dirty="0"/>
              <a:t>Delineate the complex societal dynamics and pathways to assess for strategies used to mitigate violence and conflict.</a:t>
            </a:r>
          </a:p>
          <a:p>
            <a:pPr marL="477585" lvl="0" indent="-342900">
              <a:lnSpc>
                <a:spcPct val="90000"/>
              </a:lnSpc>
              <a:spcAft>
                <a:spcPts val="600"/>
              </a:spcAft>
              <a:buFont typeface="Calibri" panose="020F0502020204030204" pitchFamily="34" charset="0"/>
              <a:buChar char="₋"/>
              <a:defRPr/>
            </a:pPr>
            <a:r>
              <a:rPr lang="en-US" sz="2400" dirty="0"/>
              <a:t>Examine how the evolving historical context mediates any contributory role for climate in violence and conflict.</a:t>
            </a:r>
          </a:p>
          <a:p>
            <a:pPr>
              <a:lnSpc>
                <a:spcPct val="90000"/>
              </a:lnSpc>
              <a:spcBef>
                <a:spcPct val="0"/>
              </a:spcBef>
              <a:spcAft>
                <a:spcPts val="600"/>
              </a:spcAft>
              <a:defRPr/>
            </a:pPr>
            <a:r>
              <a:rPr lang="en-US" sz="3200" b="1" dirty="0">
                <a:ea typeface="+mj-ea"/>
                <a:cs typeface="+mj-cs"/>
              </a:rPr>
              <a:t>PhD Research aims</a:t>
            </a:r>
          </a:p>
          <a:p>
            <a:pPr marL="477585" indent="-342900">
              <a:lnSpc>
                <a:spcPct val="90000"/>
              </a:lnSpc>
              <a:spcAft>
                <a:spcPts val="600"/>
              </a:spcAft>
              <a:buFont typeface="Calibri" panose="020F0502020204030204" pitchFamily="34" charset="0"/>
              <a:buChar char="₋"/>
              <a:defRPr/>
            </a:pPr>
            <a:r>
              <a:rPr lang="en-US" sz="2400" dirty="0"/>
              <a:t>Develop a new climatic reconstruction of unprecedented detail (sub-daily resolution) using the Astronomical Diaries from Babylonia.</a:t>
            </a:r>
          </a:p>
          <a:p>
            <a:pPr marL="477585" indent="-342900">
              <a:lnSpc>
                <a:spcPct val="90000"/>
              </a:lnSpc>
              <a:spcAft>
                <a:spcPts val="600"/>
              </a:spcAft>
              <a:buFont typeface="Calibri" panose="020F0502020204030204" pitchFamily="34" charset="0"/>
              <a:buChar char="₋"/>
              <a:defRPr/>
            </a:pPr>
            <a:r>
              <a:rPr lang="en-US" sz="2400" dirty="0"/>
              <a:t>Assess climatic changes found in the climate reconstruction for veracity.</a:t>
            </a:r>
          </a:p>
        </p:txBody>
      </p:sp>
      <p:pic>
        <p:nvPicPr>
          <p:cNvPr id="7" name="Picture 2">
            <a:extLst>
              <a:ext uri="{FF2B5EF4-FFF2-40B4-BE49-F238E27FC236}">
                <a16:creationId xmlns:a16="http://schemas.microsoft.com/office/drawing/2014/main" id="{510823AD-B9D7-425E-8EA2-D461634EA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0" y="6486091"/>
            <a:ext cx="952500" cy="3786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FD91108-3B97-4573-80EF-57166E58E01B}"/>
              </a:ext>
            </a:extLst>
          </p:cNvPr>
          <p:cNvSpPr>
            <a:spLocks noGrp="1"/>
          </p:cNvSpPr>
          <p:nvPr>
            <p:ph type="sldNum" sz="quarter" idx="12"/>
          </p:nvPr>
        </p:nvSpPr>
        <p:spPr>
          <a:xfrm>
            <a:off x="9448800" y="6483350"/>
            <a:ext cx="2743200" cy="365125"/>
          </a:xfrm>
        </p:spPr>
        <p:txBody>
          <a:bodyPr/>
          <a:lstStyle/>
          <a:p>
            <a:fld id="{9A313B6E-9804-4199-BEE7-D628580C7870}" type="slidenum">
              <a:rPr lang="en-IE" smtClean="0">
                <a:solidFill>
                  <a:schemeClr val="bg1"/>
                </a:solidFill>
              </a:rPr>
              <a:t>2</a:t>
            </a:fld>
            <a:endParaRPr lang="en-IE" dirty="0">
              <a:solidFill>
                <a:schemeClr val="bg1"/>
              </a:solidFill>
            </a:endParaRPr>
          </a:p>
        </p:txBody>
      </p:sp>
    </p:spTree>
    <p:extLst>
      <p:ext uri="{BB962C8B-B14F-4D97-AF65-F5344CB8AC3E}">
        <p14:creationId xmlns:p14="http://schemas.microsoft.com/office/powerpoint/2010/main" val="141533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1D0A3B7-D772-4C0D-8131-C1D1BE7BABC9}"/>
              </a:ext>
            </a:extLst>
          </p:cNvPr>
          <p:cNvSpPr txBox="1"/>
          <p:nvPr/>
        </p:nvSpPr>
        <p:spPr>
          <a:xfrm>
            <a:off x="-617" y="3145"/>
            <a:ext cx="12192617" cy="679774"/>
          </a:xfrm>
          <a:prstGeom prst="rect">
            <a:avLst/>
          </a:prstGeom>
          <a:solidFill>
            <a:schemeClr val="bg1">
              <a:lumMod val="85000"/>
            </a:schemeClr>
          </a:solidFill>
        </p:spPr>
        <p:txBody>
          <a:bodyPr wrap="square" lIns="36000" tIns="108000" rIns="36000" bIns="108000" rtlCol="0">
            <a:spAutoFit/>
          </a:bodyPr>
          <a:lstStyle/>
          <a:p>
            <a:pPr algn="ctr">
              <a:defRPr sz="2400" b="0" i="0" u="none" strike="noStrike" kern="1200" spc="0" baseline="0">
                <a:solidFill>
                  <a:sysClr val="windowText" lastClr="000000"/>
                </a:solidFill>
                <a:latin typeface="+mn-lt"/>
                <a:ea typeface="+mn-ea"/>
                <a:cs typeface="+mn-cs"/>
              </a:defRPr>
            </a:pPr>
            <a:r>
              <a:rPr lang="en-IE" sz="3000" dirty="0"/>
              <a:t>The Astronomical Diaries from Babylonia</a:t>
            </a:r>
          </a:p>
        </p:txBody>
      </p:sp>
      <p:sp>
        <p:nvSpPr>
          <p:cNvPr id="22" name="TextBox 21">
            <a:extLst>
              <a:ext uri="{FF2B5EF4-FFF2-40B4-BE49-F238E27FC236}">
                <a16:creationId xmlns:a16="http://schemas.microsoft.com/office/drawing/2014/main" id="{313C42A2-5842-4B74-9CEB-2AE329F7E16A}"/>
              </a:ext>
            </a:extLst>
          </p:cNvPr>
          <p:cNvSpPr txBox="1"/>
          <p:nvPr/>
        </p:nvSpPr>
        <p:spPr>
          <a:xfrm>
            <a:off x="3449633" y="719183"/>
            <a:ext cx="8640278" cy="1154162"/>
          </a:xfrm>
          <a:prstGeom prst="rect">
            <a:avLst/>
          </a:prstGeom>
          <a:noFill/>
        </p:spPr>
        <p:txBody>
          <a:bodyPr wrap="square" lIns="36000" tIns="0" rIns="36000" bIns="0" rtlCol="0">
            <a:spAutoFit/>
          </a:bodyPr>
          <a:lstStyle/>
          <a:p>
            <a:pPr algn="just">
              <a:defRPr/>
            </a:pPr>
            <a:r>
              <a:rPr lang="en-US" sz="1500" dirty="0"/>
              <a:t>Babylon is situated in Hillah, south of modern-day Baghdad, Iraq. The city and the kingdom went through many dynasties and social changes throughout its lifetime. Through a need to record administration data (ownership, taxes, historical events), as well as recording astronomical phenomena with the aim of successfully predicting the future, the Babylonian scribes used cuneiform writing on clay tablets, which were baked for preservation. It is because of this choice of a durable medium that we can still study this ancient language today. </a:t>
            </a:r>
            <a:endParaRPr lang="en-IE" sz="1500" dirty="0"/>
          </a:p>
        </p:txBody>
      </p:sp>
      <p:sp>
        <p:nvSpPr>
          <p:cNvPr id="24" name="Content Placeholder 2">
            <a:extLst>
              <a:ext uri="{FF2B5EF4-FFF2-40B4-BE49-F238E27FC236}">
                <a16:creationId xmlns:a16="http://schemas.microsoft.com/office/drawing/2014/main" id="{7CAFFEA9-7E36-464E-BE09-ADF6E986A848}"/>
              </a:ext>
            </a:extLst>
          </p:cNvPr>
          <p:cNvSpPr txBox="1">
            <a:spLocks/>
          </p:cNvSpPr>
          <p:nvPr/>
        </p:nvSpPr>
        <p:spPr>
          <a:xfrm>
            <a:off x="3449633" y="2003615"/>
            <a:ext cx="3286584" cy="485775"/>
          </a:xfrm>
          <a:prstGeom prst="rect">
            <a:avLst/>
          </a:prstGeom>
        </p:spPr>
        <p:txBody>
          <a:bodyPr vert="horz" lIns="36000" tIns="36000" rIns="36000" bIns="3600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Recording the diaries</a:t>
            </a:r>
          </a:p>
        </p:txBody>
      </p:sp>
      <p:grpSp>
        <p:nvGrpSpPr>
          <p:cNvPr id="27" name="Group 26">
            <a:extLst>
              <a:ext uri="{FF2B5EF4-FFF2-40B4-BE49-F238E27FC236}">
                <a16:creationId xmlns:a16="http://schemas.microsoft.com/office/drawing/2014/main" id="{B80CB319-48DB-4274-8D2F-60918F027E66}"/>
              </a:ext>
            </a:extLst>
          </p:cNvPr>
          <p:cNvGrpSpPr/>
          <p:nvPr/>
        </p:nvGrpSpPr>
        <p:grpSpPr>
          <a:xfrm>
            <a:off x="92464" y="757860"/>
            <a:ext cx="3286584" cy="3167542"/>
            <a:chOff x="4452708" y="2047682"/>
            <a:chExt cx="3286584" cy="2987406"/>
          </a:xfrm>
        </p:grpSpPr>
        <p:pic>
          <p:nvPicPr>
            <p:cNvPr id="25" name="Picture 24" descr="A close up of a map&#10;&#10;Description automatically generated">
              <a:extLst>
                <a:ext uri="{FF2B5EF4-FFF2-40B4-BE49-F238E27FC236}">
                  <a16:creationId xmlns:a16="http://schemas.microsoft.com/office/drawing/2014/main" id="{F9090F73-8395-4719-9951-48868D901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708" y="2047682"/>
              <a:ext cx="3286584" cy="2986366"/>
            </a:xfrm>
            <a:prstGeom prst="rect">
              <a:avLst/>
            </a:prstGeom>
            <a:ln>
              <a:solidFill>
                <a:schemeClr val="tx1"/>
              </a:solidFill>
            </a:ln>
          </p:spPr>
        </p:pic>
        <p:sp>
          <p:nvSpPr>
            <p:cNvPr id="26" name="TextBox 25">
              <a:extLst>
                <a:ext uri="{FF2B5EF4-FFF2-40B4-BE49-F238E27FC236}">
                  <a16:creationId xmlns:a16="http://schemas.microsoft.com/office/drawing/2014/main" id="{47FFACCA-D879-4A43-9900-9283DBF9CB32}"/>
                </a:ext>
              </a:extLst>
            </p:cNvPr>
            <p:cNvSpPr txBox="1"/>
            <p:nvPr/>
          </p:nvSpPr>
          <p:spPr>
            <a:xfrm>
              <a:off x="4452708" y="4715787"/>
              <a:ext cx="2699524" cy="319301"/>
            </a:xfrm>
            <a:prstGeom prst="rect">
              <a:avLst/>
            </a:prstGeom>
            <a:solidFill>
              <a:schemeClr val="bg1">
                <a:alpha val="30000"/>
              </a:schemeClr>
            </a:solidFill>
            <a:ln>
              <a:noFill/>
            </a:ln>
          </p:spPr>
          <p:txBody>
            <a:bodyPr wrap="square" lIns="36000" tIns="0" rIns="36000" bIns="0" rtlCol="0">
              <a:spAutoFit/>
            </a:bodyPr>
            <a:lstStyle/>
            <a:p>
              <a:r>
                <a:rPr lang="en-IE" sz="1100" dirty="0"/>
                <a:t>Kingdom of Babylonia outlined in red on a map of modern day Iraq. </a:t>
              </a:r>
              <a:r>
                <a:rPr lang="en-IE" sz="1100" i="1" dirty="0"/>
                <a:t>Google Maps</a:t>
              </a:r>
              <a:r>
                <a:rPr lang="en-IE" sz="1100" dirty="0"/>
                <a:t>, 2019</a:t>
              </a:r>
            </a:p>
          </p:txBody>
        </p:sp>
      </p:grpSp>
      <p:sp>
        <p:nvSpPr>
          <p:cNvPr id="29" name="Content Placeholder 2">
            <a:extLst>
              <a:ext uri="{FF2B5EF4-FFF2-40B4-BE49-F238E27FC236}">
                <a16:creationId xmlns:a16="http://schemas.microsoft.com/office/drawing/2014/main" id="{46DEF85B-8DE5-4C4E-8A13-A5B02A8DDA50}"/>
              </a:ext>
            </a:extLst>
          </p:cNvPr>
          <p:cNvSpPr txBox="1">
            <a:spLocks/>
          </p:cNvSpPr>
          <p:nvPr/>
        </p:nvSpPr>
        <p:spPr>
          <a:xfrm>
            <a:off x="3449633" y="3453841"/>
            <a:ext cx="4265171" cy="485775"/>
          </a:xfrm>
          <a:prstGeom prst="rect">
            <a:avLst/>
          </a:prstGeom>
        </p:spPr>
        <p:txBody>
          <a:bodyPr vert="horz" lIns="3600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Why study the region?</a:t>
            </a:r>
          </a:p>
        </p:txBody>
      </p:sp>
      <p:sp>
        <p:nvSpPr>
          <p:cNvPr id="31" name="TextBox 30">
            <a:extLst>
              <a:ext uri="{FF2B5EF4-FFF2-40B4-BE49-F238E27FC236}">
                <a16:creationId xmlns:a16="http://schemas.microsoft.com/office/drawing/2014/main" id="{8694F404-8AD4-4BC2-A039-079CE1CB116B}"/>
              </a:ext>
            </a:extLst>
          </p:cNvPr>
          <p:cNvSpPr txBox="1"/>
          <p:nvPr/>
        </p:nvSpPr>
        <p:spPr>
          <a:xfrm>
            <a:off x="4338587" y="3985538"/>
            <a:ext cx="3403211" cy="2769989"/>
          </a:xfrm>
          <a:prstGeom prst="rect">
            <a:avLst/>
          </a:prstGeom>
          <a:noFill/>
        </p:spPr>
        <p:txBody>
          <a:bodyPr wrap="square" lIns="36000" tIns="0" rIns="36000" bIns="0" rtlCol="0">
            <a:spAutoFit/>
          </a:bodyPr>
          <a:lstStyle/>
          <a:p>
            <a:pPr lvl="0" algn="just">
              <a:defRPr/>
            </a:pPr>
            <a:r>
              <a:rPr lang="en-US" sz="1500" dirty="0"/>
              <a:t>Babylonia is situated in Mesopotamia, the cradle of civilization. The city of Babylon sits between the Euphrates and the Tigris, both major world rivers. </a:t>
            </a:r>
          </a:p>
          <a:p>
            <a:pPr lvl="0" algn="just">
              <a:defRPr/>
            </a:pPr>
            <a:r>
              <a:rPr lang="en-US" sz="1500" dirty="0"/>
              <a:t>This region is known for its fraught hydro-politics today and water scarcity is an issue incorporated into the balance sheets for agriculture in the Near East (FAO, 2020). Reconstructing the climate for Ancient Babylonia may provide some insights into how the Babylonians coped with water scarcity. </a:t>
            </a:r>
            <a:endParaRPr lang="en-IE" sz="1500" dirty="0"/>
          </a:p>
        </p:txBody>
      </p:sp>
      <p:pic>
        <p:nvPicPr>
          <p:cNvPr id="1030" name="Picture 6">
            <a:extLst>
              <a:ext uri="{FF2B5EF4-FFF2-40B4-BE49-F238E27FC236}">
                <a16:creationId xmlns:a16="http://schemas.microsoft.com/office/drawing/2014/main" id="{43EBEBDC-C905-4292-A239-5473A7FE2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312" y="3393977"/>
            <a:ext cx="3905334" cy="33931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ECF302B-618A-4A21-8E71-D3796C34C529}"/>
              </a:ext>
            </a:extLst>
          </p:cNvPr>
          <p:cNvSpPr txBox="1"/>
          <p:nvPr/>
        </p:nvSpPr>
        <p:spPr>
          <a:xfrm>
            <a:off x="3449633" y="2467776"/>
            <a:ext cx="8710863" cy="923330"/>
          </a:xfrm>
          <a:prstGeom prst="rect">
            <a:avLst/>
          </a:prstGeom>
          <a:noFill/>
        </p:spPr>
        <p:txBody>
          <a:bodyPr wrap="square" lIns="36000" tIns="0" rIns="36000" bIns="0" rtlCol="0">
            <a:spAutoFit/>
          </a:bodyPr>
          <a:lstStyle/>
          <a:p>
            <a:pPr algn="just">
              <a:defRPr/>
            </a:pPr>
            <a:r>
              <a:rPr lang="en-US" sz="1500" dirty="0"/>
              <a:t>The Astronomical Diaries are a collection of 209 precisely dated cuneiform tablets containing river levels, weather, price, historical and astronomical data, covering the period 652-62BC. Babylonian scribes spent years training to fulfil this role recording information systematically to predict future events. This sub-daily resolution of weather data is unprecedented in the world of historical climatology before the Early Modern Period.</a:t>
            </a:r>
            <a:endParaRPr lang="en-IE" sz="1500" dirty="0"/>
          </a:p>
        </p:txBody>
      </p:sp>
      <p:sp>
        <p:nvSpPr>
          <p:cNvPr id="35" name="TextBox 34">
            <a:extLst>
              <a:ext uri="{FF2B5EF4-FFF2-40B4-BE49-F238E27FC236}">
                <a16:creationId xmlns:a16="http://schemas.microsoft.com/office/drawing/2014/main" id="{7FD7A9DB-1B53-4530-BC22-C25653E3FC35}"/>
              </a:ext>
            </a:extLst>
          </p:cNvPr>
          <p:cNvSpPr txBox="1"/>
          <p:nvPr/>
        </p:nvSpPr>
        <p:spPr>
          <a:xfrm>
            <a:off x="7913768" y="6473131"/>
            <a:ext cx="3302506" cy="338554"/>
          </a:xfrm>
          <a:prstGeom prst="rect">
            <a:avLst/>
          </a:prstGeom>
          <a:solidFill>
            <a:schemeClr val="bg1">
              <a:alpha val="60000"/>
            </a:schemeClr>
          </a:solidFill>
          <a:ln>
            <a:noFill/>
          </a:ln>
        </p:spPr>
        <p:txBody>
          <a:bodyPr wrap="square" lIns="36000" tIns="0" rIns="36000" bIns="0" rtlCol="0">
            <a:spAutoFit/>
          </a:bodyPr>
          <a:lstStyle/>
          <a:p>
            <a:r>
              <a:rPr lang="en-IE" sz="1100" dirty="0"/>
              <a:t>The Tigris and Euphrates rivers originating in Turkey, travelling through Syria and into Iraq. </a:t>
            </a:r>
            <a:r>
              <a:rPr lang="en-IE" sz="1100" i="1" dirty="0"/>
              <a:t>Wikipedia</a:t>
            </a:r>
            <a:r>
              <a:rPr lang="en-IE" sz="1100" dirty="0"/>
              <a:t>, 2020</a:t>
            </a:r>
          </a:p>
        </p:txBody>
      </p:sp>
      <p:pic>
        <p:nvPicPr>
          <p:cNvPr id="1032" name="Picture 8">
            <a:extLst>
              <a:ext uri="{FF2B5EF4-FFF2-40B4-BE49-F238E27FC236}">
                <a16:creationId xmlns:a16="http://schemas.microsoft.com/office/drawing/2014/main" id="{3AFC2F6C-E057-4979-8FAA-8CDD47128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4" y="4007151"/>
            <a:ext cx="4193786" cy="277816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163C0DE-5B48-4471-889F-CBC7D30AC272}"/>
              </a:ext>
            </a:extLst>
          </p:cNvPr>
          <p:cNvSpPr txBox="1"/>
          <p:nvPr/>
        </p:nvSpPr>
        <p:spPr>
          <a:xfrm>
            <a:off x="92464" y="6444556"/>
            <a:ext cx="1183886" cy="338554"/>
          </a:xfrm>
          <a:prstGeom prst="rect">
            <a:avLst/>
          </a:prstGeom>
          <a:solidFill>
            <a:schemeClr val="bg1">
              <a:alpha val="60000"/>
            </a:schemeClr>
          </a:solidFill>
          <a:ln>
            <a:noFill/>
          </a:ln>
        </p:spPr>
        <p:txBody>
          <a:bodyPr wrap="square" lIns="0" tIns="0" rIns="0" bIns="0" rtlCol="0">
            <a:spAutoFit/>
          </a:bodyPr>
          <a:lstStyle/>
          <a:p>
            <a:r>
              <a:rPr lang="en-IE" sz="1100" dirty="0"/>
              <a:t>The Euphrates River </a:t>
            </a:r>
          </a:p>
          <a:p>
            <a:r>
              <a:rPr lang="en-IE" sz="1100" i="1" dirty="0"/>
              <a:t>I-Stock.com</a:t>
            </a:r>
            <a:r>
              <a:rPr lang="en-IE" sz="1100" dirty="0"/>
              <a:t>, 2020</a:t>
            </a:r>
          </a:p>
        </p:txBody>
      </p:sp>
      <p:pic>
        <p:nvPicPr>
          <p:cNvPr id="19" name="Picture 2">
            <a:extLst>
              <a:ext uri="{FF2B5EF4-FFF2-40B4-BE49-F238E27FC236}">
                <a16:creationId xmlns:a16="http://schemas.microsoft.com/office/drawing/2014/main" id="{0C7969EC-836B-40A7-B434-AE540800C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20450" y="6476163"/>
            <a:ext cx="971550" cy="3786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0415EDB-D014-4425-9EA2-E3E81752B53A}"/>
              </a:ext>
            </a:extLst>
          </p:cNvPr>
          <p:cNvSpPr>
            <a:spLocks noGrp="1"/>
          </p:cNvSpPr>
          <p:nvPr>
            <p:ph type="sldNum" sz="quarter" idx="12"/>
          </p:nvPr>
        </p:nvSpPr>
        <p:spPr>
          <a:xfrm>
            <a:off x="9444624" y="6464300"/>
            <a:ext cx="2743200" cy="365125"/>
          </a:xfrm>
        </p:spPr>
        <p:txBody>
          <a:bodyPr/>
          <a:lstStyle/>
          <a:p>
            <a:fld id="{9A313B6E-9804-4199-BEE7-D628580C7870}" type="slidenum">
              <a:rPr lang="en-IE" smtClean="0">
                <a:solidFill>
                  <a:schemeClr val="bg1"/>
                </a:solidFill>
              </a:rPr>
              <a:t>3</a:t>
            </a:fld>
            <a:endParaRPr lang="en-IE" dirty="0">
              <a:solidFill>
                <a:schemeClr val="bg1"/>
              </a:solidFill>
            </a:endParaRPr>
          </a:p>
        </p:txBody>
      </p:sp>
    </p:spTree>
    <p:extLst>
      <p:ext uri="{BB962C8B-B14F-4D97-AF65-F5344CB8AC3E}">
        <p14:creationId xmlns:p14="http://schemas.microsoft.com/office/powerpoint/2010/main" val="203479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1D0A3B7-D772-4C0D-8131-C1D1BE7BABC9}"/>
              </a:ext>
            </a:extLst>
          </p:cNvPr>
          <p:cNvSpPr txBox="1"/>
          <p:nvPr/>
        </p:nvSpPr>
        <p:spPr>
          <a:xfrm>
            <a:off x="-617" y="3145"/>
            <a:ext cx="12192617" cy="664385"/>
          </a:xfrm>
          <a:prstGeom prst="rect">
            <a:avLst/>
          </a:prstGeom>
          <a:solidFill>
            <a:schemeClr val="bg1">
              <a:lumMod val="85000"/>
            </a:schemeClr>
          </a:solidFill>
        </p:spPr>
        <p:txBody>
          <a:bodyPr wrap="square" lIns="36000" tIns="108000" rIns="36000" bIns="108000" rtlCol="0">
            <a:spAutoFit/>
          </a:bodyPr>
          <a:lstStyle/>
          <a:p>
            <a:pPr algn="ctr">
              <a:defRPr sz="2400" b="0" i="0" u="none" strike="noStrike" kern="1200" spc="0" baseline="0">
                <a:solidFill>
                  <a:sysClr val="windowText" lastClr="000000"/>
                </a:solidFill>
                <a:latin typeface="+mn-lt"/>
                <a:ea typeface="+mn-ea"/>
                <a:cs typeface="+mn-cs"/>
              </a:defRPr>
            </a:pPr>
            <a:r>
              <a:rPr lang="en-IE" sz="2900" dirty="0"/>
              <a:t>Cuneiform &amp; the Astronomical Diaries</a:t>
            </a:r>
          </a:p>
        </p:txBody>
      </p:sp>
      <p:grpSp>
        <p:nvGrpSpPr>
          <p:cNvPr id="13" name="Group 12">
            <a:extLst>
              <a:ext uri="{FF2B5EF4-FFF2-40B4-BE49-F238E27FC236}">
                <a16:creationId xmlns:a16="http://schemas.microsoft.com/office/drawing/2014/main" id="{44DD9F06-E672-449A-B3B6-0660A0520F89}"/>
              </a:ext>
            </a:extLst>
          </p:cNvPr>
          <p:cNvGrpSpPr/>
          <p:nvPr/>
        </p:nvGrpSpPr>
        <p:grpSpPr>
          <a:xfrm>
            <a:off x="0" y="700166"/>
            <a:ext cx="12133893" cy="6085257"/>
            <a:chOff x="0" y="632791"/>
            <a:chExt cx="12133893" cy="6085257"/>
          </a:xfrm>
        </p:grpSpPr>
        <p:grpSp>
          <p:nvGrpSpPr>
            <p:cNvPr id="7" name="Group 6">
              <a:extLst>
                <a:ext uri="{FF2B5EF4-FFF2-40B4-BE49-F238E27FC236}">
                  <a16:creationId xmlns:a16="http://schemas.microsoft.com/office/drawing/2014/main" id="{2220F423-600C-45AE-9BDA-6923AD48F743}"/>
                </a:ext>
              </a:extLst>
            </p:cNvPr>
            <p:cNvGrpSpPr/>
            <p:nvPr/>
          </p:nvGrpSpPr>
          <p:grpSpPr>
            <a:xfrm>
              <a:off x="3308635" y="1185960"/>
              <a:ext cx="8825258" cy="4997846"/>
              <a:chOff x="4287345" y="1065818"/>
              <a:chExt cx="7076651" cy="4538250"/>
            </a:xfrm>
          </p:grpSpPr>
          <p:pic>
            <p:nvPicPr>
              <p:cNvPr id="5" name="Picture 4">
                <a:extLst>
                  <a:ext uri="{FF2B5EF4-FFF2-40B4-BE49-F238E27FC236}">
                    <a16:creationId xmlns:a16="http://schemas.microsoft.com/office/drawing/2014/main" id="{16F6F73D-D242-4560-B235-905C184813C4}"/>
                  </a:ext>
                </a:extLst>
              </p:cNvPr>
              <p:cNvPicPr>
                <a:picLocks noChangeAspect="1"/>
              </p:cNvPicPr>
              <p:nvPr/>
            </p:nvPicPr>
            <p:blipFill rotWithShape="1">
              <a:blip r:embed="rId3">
                <a:extLst>
                  <a:ext uri="{28A0092B-C50C-407E-A947-70E740481C1C}">
                    <a14:useLocalDpi xmlns:a14="http://schemas.microsoft.com/office/drawing/2010/main" val="0"/>
                  </a:ext>
                </a:extLst>
              </a:blip>
              <a:srcRect l="1694" t="1498" r="1600" b="1230"/>
              <a:stretch/>
            </p:blipFill>
            <p:spPr>
              <a:xfrm>
                <a:off x="4287345" y="1065818"/>
                <a:ext cx="7076651" cy="4538250"/>
              </a:xfrm>
              <a:prstGeom prst="rect">
                <a:avLst/>
              </a:prstGeom>
            </p:spPr>
          </p:pic>
          <p:sp>
            <p:nvSpPr>
              <p:cNvPr id="6" name="TextBox 5">
                <a:extLst>
                  <a:ext uri="{FF2B5EF4-FFF2-40B4-BE49-F238E27FC236}">
                    <a16:creationId xmlns:a16="http://schemas.microsoft.com/office/drawing/2014/main" id="{D2004D11-CA68-4A44-9300-2705B4544E4F}"/>
                  </a:ext>
                </a:extLst>
              </p:cNvPr>
              <p:cNvSpPr txBox="1"/>
              <p:nvPr/>
            </p:nvSpPr>
            <p:spPr>
              <a:xfrm>
                <a:off x="9529933" y="1109064"/>
                <a:ext cx="1796446" cy="153710"/>
              </a:xfrm>
              <a:prstGeom prst="rect">
                <a:avLst/>
              </a:prstGeom>
              <a:solidFill>
                <a:schemeClr val="bg1">
                  <a:alpha val="70000"/>
                </a:schemeClr>
              </a:solidFill>
            </p:spPr>
            <p:txBody>
              <a:bodyPr wrap="square" lIns="36000" tIns="0" rIns="36000" bIns="0" rtlCol="0">
                <a:spAutoFit/>
              </a:bodyPr>
              <a:lstStyle/>
              <a:p>
                <a:r>
                  <a:rPr lang="en-IE" sz="1100" dirty="0"/>
                  <a:t>Image 108548, British Museum, 2019</a:t>
                </a:r>
              </a:p>
            </p:txBody>
          </p:sp>
        </p:grpSp>
        <p:sp>
          <p:nvSpPr>
            <p:cNvPr id="14" name="TextBox 13">
              <a:extLst>
                <a:ext uri="{FF2B5EF4-FFF2-40B4-BE49-F238E27FC236}">
                  <a16:creationId xmlns:a16="http://schemas.microsoft.com/office/drawing/2014/main" id="{8A7AF260-1D8B-4E27-933E-6046B82BD6C1}"/>
                </a:ext>
              </a:extLst>
            </p:cNvPr>
            <p:cNvSpPr txBox="1"/>
            <p:nvPr/>
          </p:nvSpPr>
          <p:spPr>
            <a:xfrm>
              <a:off x="4178" y="6256383"/>
              <a:ext cx="11631195" cy="461665"/>
            </a:xfrm>
            <a:prstGeom prst="rect">
              <a:avLst/>
            </a:prstGeom>
            <a:solidFill>
              <a:schemeClr val="bg1"/>
            </a:solidFill>
          </p:spPr>
          <p:txBody>
            <a:bodyPr wrap="square" lIns="72000" tIns="0" rIns="108000" bIns="0" rtlCol="0">
              <a:spAutoFit/>
            </a:bodyPr>
            <a:lstStyle/>
            <a:p>
              <a:r>
                <a:rPr lang="en-US" sz="1500" dirty="0"/>
                <a:t>highlighting that there are more tablets in the British Museum probably belonging to this series, leaving it unfinished in its current form (1988). Sachs &amp; Hunger have published six volumes of astronomical diaries (652-61 BC). The first three form the foundation of the CLICAB project.</a:t>
              </a:r>
              <a:endParaRPr lang="en-IE" sz="1500" dirty="0"/>
            </a:p>
          </p:txBody>
        </p:sp>
        <p:grpSp>
          <p:nvGrpSpPr>
            <p:cNvPr id="11" name="Group 10">
              <a:extLst>
                <a:ext uri="{FF2B5EF4-FFF2-40B4-BE49-F238E27FC236}">
                  <a16:creationId xmlns:a16="http://schemas.microsoft.com/office/drawing/2014/main" id="{868AD70B-7BD0-483D-A208-5981771CE83A}"/>
                </a:ext>
              </a:extLst>
            </p:cNvPr>
            <p:cNvGrpSpPr/>
            <p:nvPr/>
          </p:nvGrpSpPr>
          <p:grpSpPr>
            <a:xfrm>
              <a:off x="210503" y="632791"/>
              <a:ext cx="2827972" cy="3807022"/>
              <a:chOff x="211374" y="2123199"/>
              <a:chExt cx="2342295" cy="3999906"/>
            </a:xfrm>
          </p:grpSpPr>
          <p:pic>
            <p:nvPicPr>
              <p:cNvPr id="9" name="Picture 8" descr="A picture containing cat, sitting, food, white&#10;&#10;Description automatically generated">
                <a:extLst>
                  <a:ext uri="{FF2B5EF4-FFF2-40B4-BE49-F238E27FC236}">
                    <a16:creationId xmlns:a16="http://schemas.microsoft.com/office/drawing/2014/main" id="{79925733-2765-41E8-9EF7-2C268EC45649}"/>
                  </a:ext>
                </a:extLst>
              </p:cNvPr>
              <p:cNvPicPr>
                <a:picLocks noChangeAspect="1"/>
              </p:cNvPicPr>
              <p:nvPr/>
            </p:nvPicPr>
            <p:blipFill rotWithShape="1">
              <a:blip r:embed="rId4">
                <a:extLst>
                  <a:ext uri="{28A0092B-C50C-407E-A947-70E740481C1C}">
                    <a14:useLocalDpi xmlns:a14="http://schemas.microsoft.com/office/drawing/2010/main" val="0"/>
                  </a:ext>
                </a:extLst>
              </a:blip>
              <a:srcRect t="76341" b="-856"/>
              <a:stretch/>
            </p:blipFill>
            <p:spPr>
              <a:xfrm>
                <a:off x="211375" y="4969529"/>
                <a:ext cx="2342294" cy="1153576"/>
              </a:xfrm>
              <a:prstGeom prst="rect">
                <a:avLst/>
              </a:prstGeom>
              <a:effectLst/>
            </p:spPr>
          </p:pic>
          <p:sp>
            <p:nvSpPr>
              <p:cNvPr id="10" name="TextBox 9">
                <a:extLst>
                  <a:ext uri="{FF2B5EF4-FFF2-40B4-BE49-F238E27FC236}">
                    <a16:creationId xmlns:a16="http://schemas.microsoft.com/office/drawing/2014/main" id="{62A3C66E-7DCC-44CB-8C5D-AD6CB2B9824B}"/>
                  </a:ext>
                </a:extLst>
              </p:cNvPr>
              <p:cNvSpPr txBox="1"/>
              <p:nvPr/>
            </p:nvSpPr>
            <p:spPr>
              <a:xfrm>
                <a:off x="285242" y="5796069"/>
                <a:ext cx="2186157" cy="276998"/>
              </a:xfrm>
              <a:prstGeom prst="rect">
                <a:avLst/>
              </a:prstGeom>
              <a:noFill/>
            </p:spPr>
            <p:txBody>
              <a:bodyPr wrap="square" rtlCol="0">
                <a:spAutoFit/>
              </a:bodyPr>
              <a:lstStyle/>
              <a:p>
                <a:pPr algn="ctr"/>
                <a:r>
                  <a:rPr lang="en-IE" sz="1200" i="1" dirty="0"/>
                  <a:t>Finkel &amp; Taylor</a:t>
                </a:r>
                <a:r>
                  <a:rPr lang="en-IE" sz="1200" dirty="0"/>
                  <a:t>, 2015</a:t>
                </a:r>
              </a:p>
            </p:txBody>
          </p:sp>
          <p:pic>
            <p:nvPicPr>
              <p:cNvPr id="19" name="Picture 18" descr="A picture containing cat, sitting, food, white&#10;&#10;Description automatically generated">
                <a:extLst>
                  <a:ext uri="{FF2B5EF4-FFF2-40B4-BE49-F238E27FC236}">
                    <a16:creationId xmlns:a16="http://schemas.microsoft.com/office/drawing/2014/main" id="{75F7A01E-07CF-47FD-B6B8-A9EA4E2F7C83}"/>
                  </a:ext>
                </a:extLst>
              </p:cNvPr>
              <p:cNvPicPr>
                <a:picLocks noChangeAspect="1"/>
              </p:cNvPicPr>
              <p:nvPr/>
            </p:nvPicPr>
            <p:blipFill rotWithShape="1">
              <a:blip r:embed="rId4">
                <a:extLst>
                  <a:ext uri="{28A0092B-C50C-407E-A947-70E740481C1C}">
                    <a14:useLocalDpi xmlns:a14="http://schemas.microsoft.com/office/drawing/2010/main" val="0"/>
                  </a:ext>
                </a:extLst>
              </a:blip>
              <a:srcRect t="37519" b="24689"/>
              <a:stretch/>
            </p:blipFill>
            <p:spPr>
              <a:xfrm>
                <a:off x="211374" y="3524573"/>
                <a:ext cx="2333897" cy="1466236"/>
              </a:xfrm>
              <a:prstGeom prst="rect">
                <a:avLst/>
              </a:prstGeom>
              <a:effectLst/>
            </p:spPr>
          </p:pic>
          <p:pic>
            <p:nvPicPr>
              <p:cNvPr id="20" name="Picture 19" descr="A picture containing cat, sitting, food, white&#10;&#10;Description automatically generated">
                <a:extLst>
                  <a:ext uri="{FF2B5EF4-FFF2-40B4-BE49-F238E27FC236}">
                    <a16:creationId xmlns:a16="http://schemas.microsoft.com/office/drawing/2014/main" id="{C167874A-92FF-4B73-8C76-EF1DD6AE3858}"/>
                  </a:ext>
                </a:extLst>
              </p:cNvPr>
              <p:cNvPicPr>
                <a:picLocks noChangeAspect="1"/>
              </p:cNvPicPr>
              <p:nvPr/>
            </p:nvPicPr>
            <p:blipFill rotWithShape="1">
              <a:blip r:embed="rId4">
                <a:extLst>
                  <a:ext uri="{28A0092B-C50C-407E-A947-70E740481C1C}">
                    <a14:useLocalDpi xmlns:a14="http://schemas.microsoft.com/office/drawing/2010/main" val="0"/>
                  </a:ext>
                </a:extLst>
              </a:blip>
              <a:srcRect t="25" b="64527"/>
              <a:stretch/>
            </p:blipFill>
            <p:spPr>
              <a:xfrm>
                <a:off x="211374" y="2123199"/>
                <a:ext cx="2333896" cy="1388561"/>
              </a:xfrm>
              <a:prstGeom prst="rect">
                <a:avLst/>
              </a:prstGeom>
              <a:effectLst/>
            </p:spPr>
          </p:pic>
        </p:grpSp>
        <p:sp>
          <p:nvSpPr>
            <p:cNvPr id="8" name="TextBox 7">
              <a:extLst>
                <a:ext uri="{FF2B5EF4-FFF2-40B4-BE49-F238E27FC236}">
                  <a16:creationId xmlns:a16="http://schemas.microsoft.com/office/drawing/2014/main" id="{8BD9D6DB-0229-478A-AB44-72F1AF700A7F}"/>
                </a:ext>
              </a:extLst>
            </p:cNvPr>
            <p:cNvSpPr txBox="1"/>
            <p:nvPr/>
          </p:nvSpPr>
          <p:spPr>
            <a:xfrm>
              <a:off x="3308636" y="686038"/>
              <a:ext cx="8766792" cy="461665"/>
            </a:xfrm>
            <a:prstGeom prst="rect">
              <a:avLst/>
            </a:prstGeom>
            <a:noFill/>
          </p:spPr>
          <p:txBody>
            <a:bodyPr wrap="square" lIns="36000" tIns="0" rIns="0" bIns="0" rtlCol="0">
              <a:spAutoFit/>
            </a:bodyPr>
            <a:lstStyle/>
            <a:p>
              <a:r>
                <a:rPr lang="en-US" sz="1500" dirty="0"/>
                <a:t>Cuneiform is a complex script constructed from a variety of wedge and line shapes produced by pressing the tip of a reed into wet clay. To understand this, the text must undergo a process of transliteration and translation. </a:t>
              </a:r>
              <a:endParaRPr lang="en-IE" sz="1500" dirty="0"/>
            </a:p>
          </p:txBody>
        </p:sp>
        <p:sp>
          <p:nvSpPr>
            <p:cNvPr id="21" name="Content Placeholder 2">
              <a:extLst>
                <a:ext uri="{FF2B5EF4-FFF2-40B4-BE49-F238E27FC236}">
                  <a16:creationId xmlns:a16="http://schemas.microsoft.com/office/drawing/2014/main" id="{2A302173-A2BD-400B-A5B9-64547A99C26B}"/>
                </a:ext>
              </a:extLst>
            </p:cNvPr>
            <p:cNvSpPr txBox="1">
              <a:spLocks/>
            </p:cNvSpPr>
            <p:nvPr/>
          </p:nvSpPr>
          <p:spPr>
            <a:xfrm>
              <a:off x="58106" y="4436190"/>
              <a:ext cx="3161344" cy="485775"/>
            </a:xfrm>
            <a:prstGeom prst="rect">
              <a:avLst/>
            </a:prstGeom>
          </p:spPr>
          <p:txBody>
            <a:bodyPr vert="horz" lIns="36000" tIns="36000" rIns="36000" bIns="3600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0000"/>
                  </a:solidFill>
                </a:rPr>
                <a:t>Sachs &amp; Hunger</a:t>
              </a:r>
            </a:p>
          </p:txBody>
        </p:sp>
        <p:sp>
          <p:nvSpPr>
            <p:cNvPr id="22" name="TextBox 21">
              <a:extLst>
                <a:ext uri="{FF2B5EF4-FFF2-40B4-BE49-F238E27FC236}">
                  <a16:creationId xmlns:a16="http://schemas.microsoft.com/office/drawing/2014/main" id="{FA76F39E-908F-4379-BBB5-4E456CF7C1E3}"/>
                </a:ext>
              </a:extLst>
            </p:cNvPr>
            <p:cNvSpPr txBox="1"/>
            <p:nvPr/>
          </p:nvSpPr>
          <p:spPr>
            <a:xfrm>
              <a:off x="0" y="4875830"/>
              <a:ext cx="3308635" cy="1384995"/>
            </a:xfrm>
            <a:prstGeom prst="rect">
              <a:avLst/>
            </a:prstGeom>
            <a:solidFill>
              <a:schemeClr val="bg1">
                <a:alpha val="0"/>
              </a:schemeClr>
            </a:solidFill>
          </p:spPr>
          <p:txBody>
            <a:bodyPr wrap="square" lIns="72000" tIns="0" rIns="0" bIns="0" rtlCol="0">
              <a:spAutoFit/>
            </a:bodyPr>
            <a:lstStyle/>
            <a:p>
              <a:r>
                <a:rPr lang="en-US" sz="1500" dirty="0"/>
                <a:t>American Assyriologist Abraham Sachs (1915-1983) worked on the astronomical diaries for over thirty years. He passed along this work to Hermann Hunger before his death in 1983, who completed the transliterations and translations, </a:t>
              </a:r>
              <a:endParaRPr lang="en-IE" sz="1500" dirty="0"/>
            </a:p>
          </p:txBody>
        </p:sp>
      </p:grpSp>
      <p:pic>
        <p:nvPicPr>
          <p:cNvPr id="17" name="Picture 2">
            <a:extLst>
              <a:ext uri="{FF2B5EF4-FFF2-40B4-BE49-F238E27FC236}">
                <a16:creationId xmlns:a16="http://schemas.microsoft.com/office/drawing/2014/main" id="{98E67573-C0DE-4A90-BD28-911D73EE5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6175" y="6531904"/>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0415EDB-D014-4425-9EA2-E3E81752B53A}"/>
              </a:ext>
            </a:extLst>
          </p:cNvPr>
          <p:cNvSpPr>
            <a:spLocks noGrp="1"/>
          </p:cNvSpPr>
          <p:nvPr>
            <p:ph type="sldNum" sz="quarter" idx="12"/>
          </p:nvPr>
        </p:nvSpPr>
        <p:spPr>
          <a:xfrm>
            <a:off x="11639550" y="6552556"/>
            <a:ext cx="548273" cy="229244"/>
          </a:xfrm>
        </p:spPr>
        <p:txBody>
          <a:bodyPr/>
          <a:lstStyle/>
          <a:p>
            <a:fld id="{9A313B6E-9804-4199-BEE7-D628580C7870}" type="slidenum">
              <a:rPr lang="en-IE" smtClean="0">
                <a:solidFill>
                  <a:schemeClr val="bg1"/>
                </a:solidFill>
              </a:rPr>
              <a:t>4</a:t>
            </a:fld>
            <a:endParaRPr lang="en-IE" dirty="0">
              <a:solidFill>
                <a:schemeClr val="bg1"/>
              </a:solidFill>
            </a:endParaRPr>
          </a:p>
        </p:txBody>
      </p:sp>
    </p:spTree>
    <p:extLst>
      <p:ext uri="{BB962C8B-B14F-4D97-AF65-F5344CB8AC3E}">
        <p14:creationId xmlns:p14="http://schemas.microsoft.com/office/powerpoint/2010/main" val="400887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0C4F441-8C74-4C62-9FDD-A5BD646D7D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6220" r="3822" b="9258"/>
          <a:stretch/>
        </p:blipFill>
        <p:spPr bwMode="auto">
          <a:xfrm>
            <a:off x="3667442" y="835006"/>
            <a:ext cx="1817384" cy="16536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9C1CE62-D5B5-4A27-B541-A4B08ADA25DD}"/>
              </a:ext>
            </a:extLst>
          </p:cNvPr>
          <p:cNvSpPr>
            <a:spLocks noGrp="1"/>
          </p:cNvSpPr>
          <p:nvPr>
            <p:ph idx="1"/>
          </p:nvPr>
        </p:nvSpPr>
        <p:spPr>
          <a:xfrm>
            <a:off x="70417" y="864761"/>
            <a:ext cx="3541337" cy="1687341"/>
          </a:xfrm>
        </p:spPr>
        <p:txBody>
          <a:bodyPr lIns="72000" tIns="36000" rIns="36000" bIns="36000" anchor="ctr">
            <a:normAutofit/>
          </a:bodyPr>
          <a:lstStyle/>
          <a:p>
            <a:pPr marL="0" lvl="2" indent="0">
              <a:buNone/>
            </a:pPr>
            <a:r>
              <a:rPr lang="en-US" sz="1500" dirty="0">
                <a:solidFill>
                  <a:srgbClr val="000000"/>
                </a:solidFill>
              </a:rPr>
              <a:t>This trilingual inscription stone on Mount Behistun in Iran, contains Old Persian, Babylonian and the Elamite of the Persian King Darius. It is the Rosetta stone of cuneiform writing and was critical in cracking the code of Babylonian when decipherment began in the 1840s.  </a:t>
            </a:r>
          </a:p>
        </p:txBody>
      </p:sp>
      <p:grpSp>
        <p:nvGrpSpPr>
          <p:cNvPr id="6" name="Group 5">
            <a:extLst>
              <a:ext uri="{FF2B5EF4-FFF2-40B4-BE49-F238E27FC236}">
                <a16:creationId xmlns:a16="http://schemas.microsoft.com/office/drawing/2014/main" id="{EF8F5358-1880-4653-A142-D6522EA8D76C}"/>
              </a:ext>
            </a:extLst>
          </p:cNvPr>
          <p:cNvGrpSpPr/>
          <p:nvPr/>
        </p:nvGrpSpPr>
        <p:grpSpPr>
          <a:xfrm>
            <a:off x="65811" y="2578814"/>
            <a:ext cx="9403974" cy="4238977"/>
            <a:chOff x="615224" y="2204154"/>
            <a:chExt cx="9575514" cy="4122084"/>
          </a:xfrm>
        </p:grpSpPr>
        <p:pic>
          <p:nvPicPr>
            <p:cNvPr id="5" name="Picture 4" descr="A stone building&#10;&#10;Description automatically generated">
              <a:extLst>
                <a:ext uri="{FF2B5EF4-FFF2-40B4-BE49-F238E27FC236}">
                  <a16:creationId xmlns:a16="http://schemas.microsoft.com/office/drawing/2014/main" id="{3B1DE11D-BAB3-47A4-B5A6-13AD0F70E222}"/>
                </a:ext>
              </a:extLst>
            </p:cNvPr>
            <p:cNvPicPr>
              <a:picLocks noChangeAspect="1"/>
            </p:cNvPicPr>
            <p:nvPr/>
          </p:nvPicPr>
          <p:blipFill rotWithShape="1">
            <a:blip r:embed="rId4">
              <a:extLst>
                <a:ext uri="{28A0092B-C50C-407E-A947-70E740481C1C}">
                  <a14:useLocalDpi xmlns:a14="http://schemas.microsoft.com/office/drawing/2010/main" val="0"/>
                </a:ext>
              </a:extLst>
            </a:blip>
            <a:srcRect l="4766" r="4075"/>
            <a:stretch/>
          </p:blipFill>
          <p:spPr>
            <a:xfrm>
              <a:off x="615224" y="2204154"/>
              <a:ext cx="9575514" cy="4122084"/>
            </a:xfrm>
            <a:prstGeom prst="rect">
              <a:avLst/>
            </a:prstGeom>
          </p:spPr>
        </p:pic>
        <p:sp>
          <p:nvSpPr>
            <p:cNvPr id="7" name="TextBox 6">
              <a:extLst>
                <a:ext uri="{FF2B5EF4-FFF2-40B4-BE49-F238E27FC236}">
                  <a16:creationId xmlns:a16="http://schemas.microsoft.com/office/drawing/2014/main" id="{DA3F83EB-19C4-4BB8-86D4-EA591999C471}"/>
                </a:ext>
              </a:extLst>
            </p:cNvPr>
            <p:cNvSpPr txBox="1"/>
            <p:nvPr/>
          </p:nvSpPr>
          <p:spPr>
            <a:xfrm>
              <a:off x="645747" y="6135655"/>
              <a:ext cx="2810393" cy="164608"/>
            </a:xfrm>
            <a:prstGeom prst="rect">
              <a:avLst/>
            </a:prstGeom>
            <a:solidFill>
              <a:schemeClr val="bg1">
                <a:lumMod val="85000"/>
                <a:alpha val="90000"/>
              </a:schemeClr>
            </a:solidFill>
          </p:spPr>
          <p:txBody>
            <a:bodyPr wrap="square" lIns="0" tIns="0" rIns="0" bIns="0" rtlCol="0">
              <a:spAutoFit/>
            </a:bodyPr>
            <a:lstStyle/>
            <a:p>
              <a:r>
                <a:rPr lang="en-IE" sz="1100" dirty="0" err="1"/>
                <a:t>Behistun</a:t>
              </a:r>
              <a:r>
                <a:rPr lang="en-IE" sz="1100" dirty="0"/>
                <a:t> Inscription, </a:t>
              </a:r>
              <a:r>
                <a:rPr lang="en-IE" sz="1100" dirty="0" err="1"/>
                <a:t>Dynamosquito</a:t>
              </a:r>
              <a:r>
                <a:rPr lang="en-IE" sz="1100" dirty="0"/>
                <a:t>/Flickr, 2009</a:t>
              </a:r>
            </a:p>
          </p:txBody>
        </p:sp>
      </p:grpSp>
      <p:sp>
        <p:nvSpPr>
          <p:cNvPr id="22" name="Content Placeholder 2">
            <a:extLst>
              <a:ext uri="{FF2B5EF4-FFF2-40B4-BE49-F238E27FC236}">
                <a16:creationId xmlns:a16="http://schemas.microsoft.com/office/drawing/2014/main" id="{14006631-5C52-4C06-8DC9-5D4C27413FC5}"/>
              </a:ext>
            </a:extLst>
          </p:cNvPr>
          <p:cNvSpPr txBox="1">
            <a:spLocks/>
          </p:cNvSpPr>
          <p:nvPr/>
        </p:nvSpPr>
        <p:spPr>
          <a:xfrm>
            <a:off x="3717483" y="382656"/>
            <a:ext cx="5711206" cy="521604"/>
          </a:xfrm>
          <a:prstGeom prst="rect">
            <a:avLst/>
          </a:prstGeom>
        </p:spPr>
        <p:txBody>
          <a:bodyPr vert="horz" lIns="36000" tIns="36000" rIns="36000" bIns="3600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3000" dirty="0">
                <a:solidFill>
                  <a:srgbClr val="000000"/>
                </a:solidFill>
              </a:rPr>
              <a:t>Tiglath-Pileser I (1140-1076 BC)</a:t>
            </a:r>
          </a:p>
        </p:txBody>
      </p:sp>
      <p:sp>
        <p:nvSpPr>
          <p:cNvPr id="24" name="Content Placeholder 2">
            <a:extLst>
              <a:ext uri="{FF2B5EF4-FFF2-40B4-BE49-F238E27FC236}">
                <a16:creationId xmlns:a16="http://schemas.microsoft.com/office/drawing/2014/main" id="{EB02D4D5-8C2E-4046-AD33-BCC89875F1E1}"/>
              </a:ext>
            </a:extLst>
          </p:cNvPr>
          <p:cNvSpPr txBox="1">
            <a:spLocks/>
          </p:cNvSpPr>
          <p:nvPr/>
        </p:nvSpPr>
        <p:spPr>
          <a:xfrm>
            <a:off x="5486400" y="892806"/>
            <a:ext cx="3942289" cy="1505615"/>
          </a:xfrm>
          <a:prstGeom prst="rect">
            <a:avLst/>
          </a:prstGeom>
        </p:spPr>
        <p:txBody>
          <a:bodyPr vert="horz" lIns="0" tIns="36000" rIns="36000" bIns="3600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000000"/>
                </a:solidFill>
              </a:rPr>
              <a:t>This octagonal prism stone contains the military campaigns of Tiglath-Pileser I. </a:t>
            </a:r>
            <a:r>
              <a:rPr lang="en-US" sz="1500" dirty="0">
                <a:solidFill>
                  <a:srgbClr val="000000"/>
                </a:solidFill>
              </a:rPr>
              <a:t>The Royal Asiatic Society ran a competition in 1857 where four leading scholars submitted independent translations of this stone. The success of the competition led to over 50,000 translations completed over the following century.</a:t>
            </a:r>
          </a:p>
        </p:txBody>
      </p:sp>
      <p:sp>
        <p:nvSpPr>
          <p:cNvPr id="26" name="Content Placeholder 2">
            <a:extLst>
              <a:ext uri="{FF2B5EF4-FFF2-40B4-BE49-F238E27FC236}">
                <a16:creationId xmlns:a16="http://schemas.microsoft.com/office/drawing/2014/main" id="{248C4F7B-DF0A-4BC8-B41F-E4F694E84402}"/>
              </a:ext>
            </a:extLst>
          </p:cNvPr>
          <p:cNvSpPr txBox="1">
            <a:spLocks/>
          </p:cNvSpPr>
          <p:nvPr/>
        </p:nvSpPr>
        <p:spPr>
          <a:xfrm>
            <a:off x="95787" y="335418"/>
            <a:ext cx="3470530" cy="675716"/>
          </a:xfrm>
          <a:prstGeom prst="rect">
            <a:avLst/>
          </a:prstGeom>
        </p:spPr>
        <p:txBody>
          <a:bodyPr vert="horz" lIns="36000" tIns="36000" rIns="36000" bIns="3600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000000"/>
                </a:solidFill>
              </a:rPr>
              <a:t>Behistun Inscription</a:t>
            </a:r>
          </a:p>
        </p:txBody>
      </p:sp>
      <p:grpSp>
        <p:nvGrpSpPr>
          <p:cNvPr id="10" name="Group 9">
            <a:extLst>
              <a:ext uri="{FF2B5EF4-FFF2-40B4-BE49-F238E27FC236}">
                <a16:creationId xmlns:a16="http://schemas.microsoft.com/office/drawing/2014/main" id="{F4993BD8-4233-4B27-AFED-B4F441F1B170}"/>
              </a:ext>
            </a:extLst>
          </p:cNvPr>
          <p:cNvGrpSpPr/>
          <p:nvPr/>
        </p:nvGrpSpPr>
        <p:grpSpPr>
          <a:xfrm>
            <a:off x="9529812" y="382656"/>
            <a:ext cx="2596377" cy="6436998"/>
            <a:chOff x="9529812" y="280030"/>
            <a:chExt cx="2596377" cy="6501524"/>
          </a:xfrm>
        </p:grpSpPr>
        <p:grpSp>
          <p:nvGrpSpPr>
            <p:cNvPr id="8" name="Group 7">
              <a:extLst>
                <a:ext uri="{FF2B5EF4-FFF2-40B4-BE49-F238E27FC236}">
                  <a16:creationId xmlns:a16="http://schemas.microsoft.com/office/drawing/2014/main" id="{6861A6AD-7082-4DFA-8E79-F9EAEE913121}"/>
                </a:ext>
              </a:extLst>
            </p:cNvPr>
            <p:cNvGrpSpPr/>
            <p:nvPr/>
          </p:nvGrpSpPr>
          <p:grpSpPr>
            <a:xfrm>
              <a:off x="9529813" y="280030"/>
              <a:ext cx="2596376" cy="6501524"/>
              <a:chOff x="9529812" y="236071"/>
              <a:chExt cx="2596376" cy="6501524"/>
            </a:xfrm>
          </p:grpSpPr>
          <p:pic>
            <p:nvPicPr>
              <p:cNvPr id="18" name="Picture 2" descr="Image 1621. British Museum 2019a.">
                <a:extLst>
                  <a:ext uri="{FF2B5EF4-FFF2-40B4-BE49-F238E27FC236}">
                    <a16:creationId xmlns:a16="http://schemas.microsoft.com/office/drawing/2014/main" id="{774FDC89-6204-47D0-A0AD-D29B34961D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77" r="7818"/>
              <a:stretch/>
            </p:blipFill>
            <p:spPr bwMode="auto">
              <a:xfrm>
                <a:off x="9529813" y="501181"/>
                <a:ext cx="2596375" cy="62364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D6A719-1CC7-4398-B46A-EA3465C6FE78}"/>
                  </a:ext>
                </a:extLst>
              </p:cNvPr>
              <p:cNvSpPr/>
              <p:nvPr/>
            </p:nvSpPr>
            <p:spPr>
              <a:xfrm>
                <a:off x="9529812" y="236071"/>
                <a:ext cx="2596375" cy="26511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3" name="TextBox 12">
              <a:extLst>
                <a:ext uri="{FF2B5EF4-FFF2-40B4-BE49-F238E27FC236}">
                  <a16:creationId xmlns:a16="http://schemas.microsoft.com/office/drawing/2014/main" id="{18434749-7AF2-44B7-A41A-C0C4AEF112B6}"/>
                </a:ext>
              </a:extLst>
            </p:cNvPr>
            <p:cNvSpPr txBox="1"/>
            <p:nvPr/>
          </p:nvSpPr>
          <p:spPr>
            <a:xfrm>
              <a:off x="9529812" y="280030"/>
              <a:ext cx="2596376" cy="363121"/>
            </a:xfrm>
            <a:prstGeom prst="rect">
              <a:avLst/>
            </a:prstGeom>
            <a:solidFill>
              <a:schemeClr val="bg1">
                <a:alpha val="70000"/>
              </a:schemeClr>
            </a:solidFill>
          </p:spPr>
          <p:txBody>
            <a:bodyPr wrap="square" lIns="36000" tIns="36000" rIns="36000" bIns="0" rtlCol="0">
              <a:spAutoFit/>
            </a:bodyPr>
            <a:lstStyle/>
            <a:p>
              <a:pPr algn="r"/>
              <a:r>
                <a:rPr lang="en-IE" sz="1050" dirty="0"/>
                <a:t>Image 1621, BM 91035 British Museum, 2019</a:t>
              </a:r>
            </a:p>
            <a:p>
              <a:pPr algn="r"/>
              <a:r>
                <a:rPr lang="en-US" sz="1050" dirty="0">
                  <a:solidFill>
                    <a:srgbClr val="000000"/>
                  </a:solidFill>
                </a:rPr>
                <a:t>Length 40cm; Width 17.78cm</a:t>
              </a:r>
            </a:p>
          </p:txBody>
        </p:sp>
      </p:grpSp>
      <p:pic>
        <p:nvPicPr>
          <p:cNvPr id="16" name="Picture 2">
            <a:extLst>
              <a:ext uri="{FF2B5EF4-FFF2-40B4-BE49-F238E27FC236}">
                <a16:creationId xmlns:a16="http://schemas.microsoft.com/office/drawing/2014/main" id="{36F85CBA-76A0-4117-BBDB-ADD3E3EEF5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8225" y="6533586"/>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0A70BF9-2F34-4CA7-A3E2-5507B0DEFF9B}"/>
              </a:ext>
            </a:extLst>
          </p:cNvPr>
          <p:cNvSpPr>
            <a:spLocks noGrp="1"/>
          </p:cNvSpPr>
          <p:nvPr>
            <p:ph type="sldNum" sz="quarter" idx="12"/>
          </p:nvPr>
        </p:nvSpPr>
        <p:spPr>
          <a:xfrm>
            <a:off x="11722813" y="6511171"/>
            <a:ext cx="449076" cy="365125"/>
          </a:xfrm>
        </p:spPr>
        <p:txBody>
          <a:bodyPr/>
          <a:lstStyle/>
          <a:p>
            <a:fld id="{9A313B6E-9804-4199-BEE7-D628580C7870}" type="slidenum">
              <a:rPr lang="en-IE" smtClean="0">
                <a:solidFill>
                  <a:schemeClr val="bg1"/>
                </a:solidFill>
              </a:rPr>
              <a:t>5</a:t>
            </a:fld>
            <a:endParaRPr lang="en-IE" dirty="0">
              <a:solidFill>
                <a:schemeClr val="bg1"/>
              </a:solidFill>
            </a:endParaRPr>
          </a:p>
        </p:txBody>
      </p:sp>
    </p:spTree>
    <p:extLst>
      <p:ext uri="{BB962C8B-B14F-4D97-AF65-F5344CB8AC3E}">
        <p14:creationId xmlns:p14="http://schemas.microsoft.com/office/powerpoint/2010/main" val="2462658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D30061D6-AA85-4C62-B19B-C7D34BCCEB30}"/>
              </a:ext>
            </a:extLst>
          </p:cNvPr>
          <p:cNvSpPr>
            <a:spLocks noChangeArrowheads="1"/>
          </p:cNvSpPr>
          <p:nvPr/>
        </p:nvSpPr>
        <p:spPr bwMode="auto">
          <a:xfrm>
            <a:off x="1165860" y="20135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1" name="Group 10">
            <a:extLst>
              <a:ext uri="{FF2B5EF4-FFF2-40B4-BE49-F238E27FC236}">
                <a16:creationId xmlns:a16="http://schemas.microsoft.com/office/drawing/2014/main" id="{48D1EE6D-E34D-45A5-977A-89B4F267B4D8}"/>
              </a:ext>
            </a:extLst>
          </p:cNvPr>
          <p:cNvGrpSpPr/>
          <p:nvPr/>
        </p:nvGrpSpPr>
        <p:grpSpPr>
          <a:xfrm>
            <a:off x="583862" y="1907357"/>
            <a:ext cx="11023041" cy="4706669"/>
            <a:chOff x="301286" y="1303144"/>
            <a:chExt cx="11706659" cy="5060055"/>
          </a:xfrm>
        </p:grpSpPr>
        <p:pic>
          <p:nvPicPr>
            <p:cNvPr id="8" name="Picture 7">
              <a:extLst>
                <a:ext uri="{FF2B5EF4-FFF2-40B4-BE49-F238E27FC236}">
                  <a16:creationId xmlns:a16="http://schemas.microsoft.com/office/drawing/2014/main" id="{BB6F3F56-F97A-4F9D-867C-F7AC7CAEE3F3}"/>
                </a:ext>
              </a:extLst>
            </p:cNvPr>
            <p:cNvPicPr>
              <a:picLocks noChangeAspect="1"/>
            </p:cNvPicPr>
            <p:nvPr/>
          </p:nvPicPr>
          <p:blipFill>
            <a:blip r:embed="rId3"/>
            <a:stretch>
              <a:fillRect/>
            </a:stretch>
          </p:blipFill>
          <p:spPr>
            <a:xfrm>
              <a:off x="301286" y="1354582"/>
              <a:ext cx="6062211" cy="4957181"/>
            </a:xfrm>
            <a:prstGeom prst="rect">
              <a:avLst/>
            </a:prstGeom>
          </p:spPr>
        </p:pic>
        <p:pic>
          <p:nvPicPr>
            <p:cNvPr id="10" name="Picture 9">
              <a:extLst>
                <a:ext uri="{FF2B5EF4-FFF2-40B4-BE49-F238E27FC236}">
                  <a16:creationId xmlns:a16="http://schemas.microsoft.com/office/drawing/2014/main" id="{ABA66D72-06DD-4D0B-9D17-DE94D3FF1E22}"/>
                </a:ext>
              </a:extLst>
            </p:cNvPr>
            <p:cNvPicPr>
              <a:picLocks noChangeAspect="1"/>
            </p:cNvPicPr>
            <p:nvPr/>
          </p:nvPicPr>
          <p:blipFill>
            <a:blip r:embed="rId4"/>
            <a:stretch>
              <a:fillRect/>
            </a:stretch>
          </p:blipFill>
          <p:spPr>
            <a:xfrm>
              <a:off x="6192215" y="1303144"/>
              <a:ext cx="5815730" cy="5060055"/>
            </a:xfrm>
            <a:prstGeom prst="rect">
              <a:avLst/>
            </a:prstGeom>
          </p:spPr>
        </p:pic>
      </p:grpSp>
      <p:sp>
        <p:nvSpPr>
          <p:cNvPr id="9" name="TextBox 8">
            <a:extLst>
              <a:ext uri="{FF2B5EF4-FFF2-40B4-BE49-F238E27FC236}">
                <a16:creationId xmlns:a16="http://schemas.microsoft.com/office/drawing/2014/main" id="{2FCD28D7-E74D-4627-BB2B-DCC972CCC280}"/>
              </a:ext>
            </a:extLst>
          </p:cNvPr>
          <p:cNvSpPr txBox="1"/>
          <p:nvPr/>
        </p:nvSpPr>
        <p:spPr>
          <a:xfrm>
            <a:off x="-617" y="0"/>
            <a:ext cx="12192617" cy="928661"/>
          </a:xfrm>
          <a:prstGeom prst="rect">
            <a:avLst/>
          </a:prstGeom>
          <a:solidFill>
            <a:schemeClr val="bg1">
              <a:lumMod val="85000"/>
            </a:schemeClr>
          </a:solidFill>
          <a:ln>
            <a:noFill/>
          </a:ln>
        </p:spPr>
        <p:txBody>
          <a:bodyPr wrap="square" tIns="144000" bIns="288000" rtlCol="0">
            <a:spAutoFit/>
          </a:bodyPr>
          <a:lstStyle/>
          <a:p>
            <a:pPr algn="ctr"/>
            <a:r>
              <a:rPr lang="en-IE" sz="3200" dirty="0"/>
              <a:t>Diary Entries</a:t>
            </a:r>
            <a:endParaRPr lang="en-IE" sz="3600" dirty="0"/>
          </a:p>
        </p:txBody>
      </p:sp>
      <p:sp>
        <p:nvSpPr>
          <p:cNvPr id="13" name="TextBox 12">
            <a:extLst>
              <a:ext uri="{FF2B5EF4-FFF2-40B4-BE49-F238E27FC236}">
                <a16:creationId xmlns:a16="http://schemas.microsoft.com/office/drawing/2014/main" id="{5C3BA5B9-A3B2-4EFD-8E18-C0F0128FD66A}"/>
              </a:ext>
            </a:extLst>
          </p:cNvPr>
          <p:cNvSpPr txBox="1"/>
          <p:nvPr/>
        </p:nvSpPr>
        <p:spPr>
          <a:xfrm>
            <a:off x="-617" y="648381"/>
            <a:ext cx="12192000" cy="1258976"/>
          </a:xfrm>
          <a:prstGeom prst="rect">
            <a:avLst/>
          </a:prstGeom>
          <a:solidFill>
            <a:schemeClr val="bg1">
              <a:lumMod val="85000"/>
            </a:schemeClr>
          </a:solidFill>
        </p:spPr>
        <p:txBody>
          <a:bodyPr wrap="square" lIns="684000" tIns="72000" rIns="756000" bIns="108000" rtlCol="0">
            <a:spAutoFit/>
          </a:bodyPr>
          <a:lstStyle/>
          <a:p>
            <a:r>
              <a:rPr lang="en-IE" sz="1400" dirty="0"/>
              <a:t>Diary entries included river levels, historical information including unusual events, river heights, monthly price data, astronomical information &amp; daily weather. References to red hazes, red rainbows stretching across the sky, the sun setting in a box, the disk of the sun looking like that of the moon are all recorded in the diaries. These may indicate volcanic sunsets and dust veils. The entry in 247, much mist, land covered in red dust, the disk of the sun looked like that of the moon, all indicate reduced visibility in the sky and debris (red dust) from a volcano, which occurs in the same year, as identified by Sigl, </a:t>
            </a:r>
            <a:r>
              <a:rPr lang="en-IE" sz="1400" i="1" dirty="0"/>
              <a:t>et al </a:t>
            </a:r>
            <a:r>
              <a:rPr lang="en-IE" sz="1400" dirty="0"/>
              <a:t>2015 (DOI: 10.1038/nature14565). </a:t>
            </a:r>
          </a:p>
        </p:txBody>
      </p:sp>
      <p:pic>
        <p:nvPicPr>
          <p:cNvPr id="14" name="Picture 2">
            <a:extLst>
              <a:ext uri="{FF2B5EF4-FFF2-40B4-BE49-F238E27FC236}">
                <a16:creationId xmlns:a16="http://schemas.microsoft.com/office/drawing/2014/main" id="{8D5F5503-123F-4D4D-A383-69B71D8C6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5809" y="6541430"/>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F9F2782F-CBF7-4B44-B28B-60630F652FFC}"/>
              </a:ext>
            </a:extLst>
          </p:cNvPr>
          <p:cNvSpPr>
            <a:spLocks noGrp="1"/>
          </p:cNvSpPr>
          <p:nvPr>
            <p:ph type="sldNum" sz="quarter" idx="12"/>
          </p:nvPr>
        </p:nvSpPr>
        <p:spPr>
          <a:xfrm>
            <a:off x="11786716" y="6556658"/>
            <a:ext cx="405284" cy="272768"/>
          </a:xfrm>
          <a:noFill/>
        </p:spPr>
        <p:txBody>
          <a:bodyPr tIns="0" bIns="0"/>
          <a:lstStyle/>
          <a:p>
            <a:fld id="{9A313B6E-9804-4199-BEE7-D628580C7870}" type="slidenum">
              <a:rPr lang="en-IE" smtClean="0">
                <a:solidFill>
                  <a:schemeClr val="bg1"/>
                </a:solidFill>
              </a:rPr>
              <a:t>6</a:t>
            </a:fld>
            <a:endParaRPr lang="en-IE" dirty="0">
              <a:solidFill>
                <a:schemeClr val="bg1"/>
              </a:solidFill>
            </a:endParaRPr>
          </a:p>
        </p:txBody>
      </p:sp>
    </p:spTree>
    <p:extLst>
      <p:ext uri="{BB962C8B-B14F-4D97-AF65-F5344CB8AC3E}">
        <p14:creationId xmlns:p14="http://schemas.microsoft.com/office/powerpoint/2010/main" val="2035329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A568556-87E7-4998-BC9C-1C886A646FC0}"/>
              </a:ext>
            </a:extLst>
          </p:cNvPr>
          <p:cNvGrpSpPr/>
          <p:nvPr/>
        </p:nvGrpSpPr>
        <p:grpSpPr>
          <a:xfrm>
            <a:off x="477012" y="324002"/>
            <a:ext cx="11197987" cy="4228299"/>
            <a:chOff x="477012" y="324002"/>
            <a:chExt cx="11197987" cy="4228299"/>
          </a:xfrm>
        </p:grpSpPr>
        <p:sp>
          <p:nvSpPr>
            <p:cNvPr id="9" name="TextBox 8">
              <a:extLst>
                <a:ext uri="{FF2B5EF4-FFF2-40B4-BE49-F238E27FC236}">
                  <a16:creationId xmlns:a16="http://schemas.microsoft.com/office/drawing/2014/main" id="{9E2AE0FA-0C67-4B49-A54F-2DD360D7A4E8}"/>
                </a:ext>
              </a:extLst>
            </p:cNvPr>
            <p:cNvSpPr txBox="1"/>
            <p:nvPr/>
          </p:nvSpPr>
          <p:spPr>
            <a:xfrm>
              <a:off x="517000" y="4029081"/>
              <a:ext cx="11157996" cy="523220"/>
            </a:xfrm>
            <a:prstGeom prst="rect">
              <a:avLst/>
            </a:prstGeom>
            <a:noFill/>
            <a:ln>
              <a:solidFill>
                <a:schemeClr val="tx1"/>
              </a:solidFill>
            </a:ln>
          </p:spPr>
          <p:txBody>
            <a:bodyPr wrap="square" rtlCol="0">
              <a:spAutoFit/>
            </a:bodyPr>
            <a:lstStyle/>
            <a:p>
              <a:pPr algn="ctr"/>
              <a:r>
                <a:rPr lang="en-US" sz="1400" dirty="0"/>
                <a:t>This is a sample of transliterated (above left) and translated (above right) text from Vol. 3 of the Astronomical Diaries. The cuneiform writing was first converted into characters and then this was translated to English. Using the keys below, the information is coded into excel sheets.</a:t>
              </a:r>
              <a:endParaRPr lang="en-IE" sz="1400" dirty="0"/>
            </a:p>
          </p:txBody>
        </p:sp>
        <p:grpSp>
          <p:nvGrpSpPr>
            <p:cNvPr id="18" name="Group 17">
              <a:extLst>
                <a:ext uri="{FF2B5EF4-FFF2-40B4-BE49-F238E27FC236}">
                  <a16:creationId xmlns:a16="http://schemas.microsoft.com/office/drawing/2014/main" id="{3D60CA80-736B-472E-954C-CBDB30FEB165}"/>
                </a:ext>
              </a:extLst>
            </p:cNvPr>
            <p:cNvGrpSpPr/>
            <p:nvPr/>
          </p:nvGrpSpPr>
          <p:grpSpPr>
            <a:xfrm>
              <a:off x="477012" y="324002"/>
              <a:ext cx="11197987" cy="3653638"/>
              <a:chOff x="477012" y="324002"/>
              <a:chExt cx="11197987" cy="3653638"/>
            </a:xfrm>
          </p:grpSpPr>
          <p:grpSp>
            <p:nvGrpSpPr>
              <p:cNvPr id="17" name="Group 16">
                <a:extLst>
                  <a:ext uri="{FF2B5EF4-FFF2-40B4-BE49-F238E27FC236}">
                    <a16:creationId xmlns:a16="http://schemas.microsoft.com/office/drawing/2014/main" id="{E565AF98-A4A4-4730-A72A-1EED05B63669}"/>
                  </a:ext>
                </a:extLst>
              </p:cNvPr>
              <p:cNvGrpSpPr/>
              <p:nvPr/>
            </p:nvGrpSpPr>
            <p:grpSpPr>
              <a:xfrm>
                <a:off x="477012" y="324002"/>
                <a:ext cx="11197987" cy="3653356"/>
                <a:chOff x="477012" y="476402"/>
                <a:chExt cx="11197987" cy="3653356"/>
              </a:xfrm>
            </p:grpSpPr>
            <p:sp>
              <p:nvSpPr>
                <p:cNvPr id="12" name="Rectangle: Top Corners Rounded 11">
                  <a:extLst>
                    <a:ext uri="{FF2B5EF4-FFF2-40B4-BE49-F238E27FC236}">
                      <a16:creationId xmlns:a16="http://schemas.microsoft.com/office/drawing/2014/main" id="{6E8D03B7-545F-40A5-890A-9AD1C74300EB}"/>
                    </a:ext>
                  </a:extLst>
                </p:cNvPr>
                <p:cNvSpPr/>
                <p:nvPr/>
              </p:nvSpPr>
              <p:spPr>
                <a:xfrm>
                  <a:off x="517000" y="476402"/>
                  <a:ext cx="11157999" cy="1061448"/>
                </a:xfrm>
                <a:prstGeom prst="round2Same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4B68915B-D670-4BD1-9B99-59DE468C65FA}"/>
                    </a:ext>
                  </a:extLst>
                </p:cNvPr>
                <p:cNvPicPr>
                  <a:picLocks noChangeAspect="1"/>
                </p:cNvPicPr>
                <p:nvPr/>
              </p:nvPicPr>
              <p:blipFill rotWithShape="1">
                <a:blip r:embed="rId2">
                  <a:extLst>
                    <a:ext uri="{28A0092B-C50C-407E-A947-70E740481C1C}">
                      <a14:useLocalDpi xmlns:a14="http://schemas.microsoft.com/office/drawing/2010/main" val="0"/>
                    </a:ext>
                  </a:extLst>
                </a:blip>
                <a:srcRect b="52308"/>
                <a:stretch/>
              </p:blipFill>
              <p:spPr>
                <a:xfrm>
                  <a:off x="477012" y="1638437"/>
                  <a:ext cx="5294716" cy="2491321"/>
                </a:xfrm>
                <a:prstGeom prst="rect">
                  <a:avLst/>
                </a:prstGeom>
              </p:spPr>
            </p:pic>
            <p:pic>
              <p:nvPicPr>
                <p:cNvPr id="6" name="Picture 5">
                  <a:extLst>
                    <a:ext uri="{FF2B5EF4-FFF2-40B4-BE49-F238E27FC236}">
                      <a16:creationId xmlns:a16="http://schemas.microsoft.com/office/drawing/2014/main" id="{F01B7DA4-4D9C-4EEB-9CB0-320E6D5E08E4}"/>
                    </a:ext>
                  </a:extLst>
                </p:cNvPr>
                <p:cNvPicPr>
                  <a:picLocks noChangeAspect="1"/>
                </p:cNvPicPr>
                <p:nvPr/>
              </p:nvPicPr>
              <p:blipFill rotWithShape="1">
                <a:blip r:embed="rId2">
                  <a:extLst>
                    <a:ext uri="{28A0092B-C50C-407E-A947-70E740481C1C}">
                      <a14:useLocalDpi xmlns:a14="http://schemas.microsoft.com/office/drawing/2010/main" val="0"/>
                    </a:ext>
                  </a:extLst>
                </a:blip>
                <a:srcRect t="52399"/>
                <a:stretch/>
              </p:blipFill>
              <p:spPr>
                <a:xfrm>
                  <a:off x="6380284" y="1638437"/>
                  <a:ext cx="5294715" cy="2491321"/>
                </a:xfrm>
                <a:prstGeom prst="rect">
                  <a:avLst/>
                </a:prstGeom>
              </p:spPr>
            </p:pic>
            <p:sp>
              <p:nvSpPr>
                <p:cNvPr id="7" name="TextBox 6">
                  <a:extLst>
                    <a:ext uri="{FF2B5EF4-FFF2-40B4-BE49-F238E27FC236}">
                      <a16:creationId xmlns:a16="http://schemas.microsoft.com/office/drawing/2014/main" id="{0A03E5E2-A14B-4A2E-92C8-7F75BE7AF162}"/>
                    </a:ext>
                  </a:extLst>
                </p:cNvPr>
                <p:cNvSpPr txBox="1"/>
                <p:nvPr/>
              </p:nvSpPr>
              <p:spPr>
                <a:xfrm>
                  <a:off x="477012" y="579108"/>
                  <a:ext cx="5458120" cy="907941"/>
                </a:xfrm>
                <a:prstGeom prst="rect">
                  <a:avLst/>
                </a:prstGeom>
                <a:noFill/>
              </p:spPr>
              <p:txBody>
                <a:bodyPr wrap="square" rtlCol="0">
                  <a:spAutoFit/>
                </a:bodyPr>
                <a:lstStyle/>
                <a:p>
                  <a:pPr algn="ctr">
                    <a:spcAft>
                      <a:spcPts val="600"/>
                    </a:spcAft>
                  </a:pPr>
                  <a:r>
                    <a:rPr lang="en-US" sz="3200" dirty="0">
                      <a:ea typeface="+mj-ea"/>
                      <a:cs typeface="+mj-cs"/>
                    </a:rPr>
                    <a:t>Transliteration</a:t>
                  </a:r>
                  <a:r>
                    <a:rPr lang="en-US" sz="3200" b="1" dirty="0">
                      <a:solidFill>
                        <a:schemeClr val="accent1"/>
                      </a:solidFill>
                      <a:latin typeface="+mj-lt"/>
                      <a:ea typeface="+mj-ea"/>
                      <a:cs typeface="+mj-cs"/>
                    </a:rPr>
                    <a:t> </a:t>
                  </a:r>
                </a:p>
                <a:p>
                  <a:pPr algn="ctr">
                    <a:spcAft>
                      <a:spcPts val="600"/>
                    </a:spcAft>
                  </a:pPr>
                  <a:r>
                    <a:rPr lang="en-US" sz="1600" dirty="0"/>
                    <a:t>(conversion of characters from one form of text into another)</a:t>
                  </a:r>
                  <a:endParaRPr lang="en-IE" sz="1600" dirty="0"/>
                </a:p>
              </p:txBody>
            </p:sp>
            <p:sp>
              <p:nvSpPr>
                <p:cNvPr id="8" name="TextBox 7">
                  <a:extLst>
                    <a:ext uri="{FF2B5EF4-FFF2-40B4-BE49-F238E27FC236}">
                      <a16:creationId xmlns:a16="http://schemas.microsoft.com/office/drawing/2014/main" id="{E2AC3AB4-73DA-4361-84E2-B43A5D32EF6D}"/>
                    </a:ext>
                  </a:extLst>
                </p:cNvPr>
                <p:cNvSpPr txBox="1"/>
                <p:nvPr/>
              </p:nvSpPr>
              <p:spPr>
                <a:xfrm>
                  <a:off x="6172114" y="567976"/>
                  <a:ext cx="5458120" cy="907941"/>
                </a:xfrm>
                <a:prstGeom prst="rect">
                  <a:avLst/>
                </a:prstGeom>
                <a:noFill/>
              </p:spPr>
              <p:txBody>
                <a:bodyPr wrap="square" rtlCol="0">
                  <a:spAutoFit/>
                </a:bodyPr>
                <a:lstStyle/>
                <a:p>
                  <a:pPr algn="ctr">
                    <a:spcAft>
                      <a:spcPts val="600"/>
                    </a:spcAft>
                  </a:pPr>
                  <a:r>
                    <a:rPr lang="en-US" sz="3200" dirty="0">
                      <a:ea typeface="+mj-ea"/>
                      <a:cs typeface="+mj-cs"/>
                    </a:rPr>
                    <a:t>Translation </a:t>
                  </a:r>
                </a:p>
                <a:p>
                  <a:pPr algn="ctr">
                    <a:spcAft>
                      <a:spcPts val="600"/>
                    </a:spcAft>
                  </a:pPr>
                  <a:r>
                    <a:rPr lang="en-US" sz="1600" dirty="0"/>
                    <a:t>(converting text from one language into another)</a:t>
                  </a:r>
                  <a:endParaRPr lang="en-IE" sz="1600" dirty="0"/>
                </a:p>
              </p:txBody>
            </p:sp>
          </p:grpSp>
          <p:cxnSp>
            <p:nvCxnSpPr>
              <p:cNvPr id="11" name="Straight Connector 10">
                <a:extLst>
                  <a:ext uri="{FF2B5EF4-FFF2-40B4-BE49-F238E27FC236}">
                    <a16:creationId xmlns:a16="http://schemas.microsoft.com/office/drawing/2014/main" id="{3E9DDD01-CF2D-4FF3-9247-E6CE1E5CCBC8}"/>
                  </a:ext>
                </a:extLst>
              </p:cNvPr>
              <p:cNvCxnSpPr>
                <a:cxnSpLocks/>
              </p:cNvCxnSpPr>
              <p:nvPr/>
            </p:nvCxnSpPr>
            <p:spPr>
              <a:xfrm>
                <a:off x="6172114" y="732790"/>
                <a:ext cx="0" cy="3244850"/>
              </a:xfrm>
              <a:prstGeom prst="line">
                <a:avLst/>
              </a:prstGeom>
            </p:spPr>
            <p:style>
              <a:lnRef idx="1">
                <a:schemeClr val="dk1"/>
              </a:lnRef>
              <a:fillRef idx="0">
                <a:schemeClr val="dk1"/>
              </a:fillRef>
              <a:effectRef idx="0">
                <a:schemeClr val="dk1"/>
              </a:effectRef>
              <a:fontRef idx="minor">
                <a:schemeClr val="tx1"/>
              </a:fontRef>
            </p:style>
          </p:cxnSp>
        </p:grpSp>
      </p:grpSp>
      <p:grpSp>
        <p:nvGrpSpPr>
          <p:cNvPr id="21" name="Group 20">
            <a:extLst>
              <a:ext uri="{FF2B5EF4-FFF2-40B4-BE49-F238E27FC236}">
                <a16:creationId xmlns:a16="http://schemas.microsoft.com/office/drawing/2014/main" id="{7609B11D-805E-488E-8598-F2A4E038EF19}"/>
              </a:ext>
            </a:extLst>
          </p:cNvPr>
          <p:cNvGrpSpPr/>
          <p:nvPr/>
        </p:nvGrpSpPr>
        <p:grpSpPr>
          <a:xfrm>
            <a:off x="517000" y="4598923"/>
            <a:ext cx="11157999" cy="2138457"/>
            <a:chOff x="517000" y="4573523"/>
            <a:chExt cx="11157999" cy="2138457"/>
          </a:xfrm>
        </p:grpSpPr>
        <p:sp>
          <p:nvSpPr>
            <p:cNvPr id="19" name="Text Box 2">
              <a:extLst>
                <a:ext uri="{FF2B5EF4-FFF2-40B4-BE49-F238E27FC236}">
                  <a16:creationId xmlns:a16="http://schemas.microsoft.com/office/drawing/2014/main" id="{C6FDC899-1C18-4CC1-8796-084660855474}"/>
                </a:ext>
              </a:extLst>
            </p:cNvPr>
            <p:cNvSpPr txBox="1">
              <a:spLocks noChangeArrowheads="1"/>
            </p:cNvSpPr>
            <p:nvPr/>
          </p:nvSpPr>
          <p:spPr bwMode="auto">
            <a:xfrm>
              <a:off x="517001" y="4940300"/>
              <a:ext cx="11157998" cy="1771680"/>
            </a:xfrm>
            <a:prstGeom prst="rect">
              <a:avLst/>
            </a:prstGeom>
            <a:solidFill>
              <a:srgbClr val="FFFFFF"/>
            </a:solidFill>
            <a:ln w="9525">
              <a:solidFill>
                <a:srgbClr val="000000"/>
              </a:solidFill>
              <a:miter lim="800000"/>
              <a:headEnd/>
              <a:tailEnd/>
            </a:ln>
          </p:spPr>
          <p:txBody>
            <a:bodyPr rot="0" vert="horz" wrap="square" lIns="216000" tIns="72000" rIns="0" bIns="72000" numCol="6" anchor="t" anchorCtr="0">
              <a:noAutofit/>
            </a:bodyPr>
            <a:lstStyle/>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 overcast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 haze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 cold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 rain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 clouds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 fog</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 sky (unspecific)</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 rain shower</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defTabSz="762000"/>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 wind</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 mist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 rainbow</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 thunder</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 lightning</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 bright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 = halo / corona</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 Sirius phenomenon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 Eclipse (L) / (S)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 = meteor / comet</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 missing data</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 equinox / solstice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 = Position stars / planets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 = cloudburst</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 disk</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 hail</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 earthshine</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 = dew</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 = storm</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 = famine</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 = cloudbank</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 earthquake / quake</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 ZI IR (no translation)</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 = PISAN DIB</a:t>
              </a:r>
            </a:p>
            <a:p>
              <a:r>
                <a:rPr lang="en-IE" sz="1200" dirty="0">
                  <a:solidFill>
                    <a:srgbClr val="000000"/>
                  </a:solidFill>
                  <a:latin typeface="Calibri" panose="020F0502020204030204" pitchFamily="34" charset="0"/>
                  <a:cs typeface="Calibri" panose="020F0502020204030204" pitchFamily="34" charset="0"/>
                </a:rPr>
                <a:t>33 = mud</a:t>
              </a:r>
            </a:p>
            <a:p>
              <a:r>
                <a:rPr lang="en-IE" sz="1200" dirty="0">
                  <a:solidFill>
                    <a:srgbClr val="000000"/>
                  </a:solidFill>
                  <a:latin typeface="Calibri" panose="020F0502020204030204" pitchFamily="34" charset="0"/>
                  <a:cs typeface="Calibri" panose="020F0502020204030204" pitchFamily="34" charset="0"/>
                </a:rPr>
                <a:t>34 = tornadoes</a:t>
              </a:r>
            </a:p>
            <a:p>
              <a:r>
                <a:rPr lang="en-IE" sz="1200" dirty="0">
                  <a:solidFill>
                    <a:srgbClr val="000000"/>
                  </a:solidFill>
                  <a:latin typeface="Calibri" panose="020F0502020204030204" pitchFamily="34" charset="0"/>
                  <a:cs typeface="Calibri" panose="020F0502020204030204" pitchFamily="34" charset="0"/>
                </a:rPr>
                <a:t>35 = fall of fire</a:t>
              </a:r>
            </a:p>
            <a:p>
              <a:r>
                <a:rPr lang="en-IE" sz="1200" dirty="0">
                  <a:solidFill>
                    <a:srgbClr val="000000"/>
                  </a:solidFill>
                  <a:latin typeface="Calibri" panose="020F0502020204030204" pitchFamily="34" charset="0"/>
                  <a:cs typeface="Calibri" panose="020F0502020204030204" pitchFamily="34" charset="0"/>
                </a:rPr>
                <a:t>36 = locusts</a:t>
              </a:r>
            </a:p>
            <a:p>
              <a:r>
                <a:rPr lang="en-IE" sz="1200" dirty="0">
                  <a:solidFill>
                    <a:srgbClr val="000000"/>
                  </a:solidFill>
                  <a:latin typeface="Calibri" panose="020F0502020204030204" pitchFamily="34" charset="0"/>
                  <a:cs typeface="Calibri" panose="020F0502020204030204" pitchFamily="34" charset="0"/>
                </a:rPr>
                <a:t>40 = river</a:t>
              </a:r>
            </a:p>
            <a:p>
              <a:r>
                <a:rPr lang="en-IE" sz="1200" dirty="0">
                  <a:solidFill>
                    <a:srgbClr val="000000"/>
                  </a:solidFill>
                  <a:latin typeface="Calibri" panose="020F0502020204030204" pitchFamily="34" charset="0"/>
                  <a:cs typeface="Calibri" panose="020F0502020204030204" pitchFamily="34" charset="0"/>
                </a:rPr>
                <a:t>….</a:t>
              </a:r>
            </a:p>
            <a:p>
              <a:r>
                <a:rPr lang="en-IE" sz="1200" dirty="0">
                  <a:solidFill>
                    <a:srgbClr val="000000"/>
                  </a:solidFill>
                  <a:latin typeface="Calibri" panose="020F0502020204030204" pitchFamily="34" charset="0"/>
                  <a:cs typeface="Calibri" panose="020F0502020204030204" pitchFamily="34" charset="0"/>
                </a:rPr>
                <a:t>49 = miscellaneous</a:t>
              </a:r>
            </a:p>
            <a:p>
              <a:endParaRPr lang="en-IE" sz="1200" dirty="0">
                <a:solidFill>
                  <a:srgbClr val="000000"/>
                </a:solidFill>
                <a:latin typeface="Calibri" panose="020F0502020204030204" pitchFamily="34" charset="0"/>
                <a:cs typeface="Calibri" panose="020F0502020204030204" pitchFamily="34" charset="0"/>
              </a:endParaRPr>
            </a:p>
            <a:p>
              <a:endParaRPr lang="en-IE" sz="1200" dirty="0">
                <a:solidFill>
                  <a:srgbClr val="000000"/>
                </a:solidFill>
                <a:latin typeface="Calibri" panose="020F0502020204030204" pitchFamily="34" charset="0"/>
                <a:cs typeface="Calibri" panose="020F0502020204030204" pitchFamily="34" charset="0"/>
              </a:endParaRPr>
            </a:p>
            <a:p>
              <a:endParaRPr lang="en-IE" sz="1200" dirty="0">
                <a:solidFill>
                  <a:srgbClr val="000000"/>
                </a:solidFill>
                <a:latin typeface="Calibri" panose="020F0502020204030204" pitchFamily="34" charset="0"/>
                <a:cs typeface="Calibri" panose="020F0502020204030204" pitchFamily="34" charset="0"/>
              </a:endParaRPr>
            </a:p>
            <a:p>
              <a:endParaRPr lang="en-IE" sz="1200" dirty="0">
                <a:solidFill>
                  <a:srgbClr val="000000"/>
                </a:solidFill>
                <a:latin typeface="Calibri" panose="020F0502020204030204" pitchFamily="34" charset="0"/>
                <a:cs typeface="Calibri" panose="020F0502020204030204" pitchFamily="34" charset="0"/>
              </a:endParaRPr>
            </a:p>
            <a:p>
              <a:endParaRPr lang="en-IE" sz="1200" dirty="0">
                <a:solidFill>
                  <a:srgbClr val="000000"/>
                </a:solidFill>
                <a:latin typeface="Calibri" panose="020F0502020204030204" pitchFamily="34" charset="0"/>
                <a:cs typeface="Calibri" panose="020F0502020204030204" pitchFamily="34" charset="0"/>
              </a:endParaRPr>
            </a:p>
            <a:p>
              <a:endParaRPr lang="en-IE" sz="1200" dirty="0">
                <a:solidFill>
                  <a:srgbClr val="000000"/>
                </a:solidFill>
                <a:latin typeface="Calibri" panose="020F0502020204030204" pitchFamily="34" charset="0"/>
                <a:cs typeface="Calibri" panose="020F0502020204030204" pitchFamily="34" charset="0"/>
              </a:endParaRPr>
            </a:p>
            <a:p>
              <a:r>
                <a:rPr lang="en-IE"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PRICES</a:t>
              </a:r>
              <a:endParaRPr lang="en-IE" sz="1200" b="1"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 = barley</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 = dates</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 = mustard</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 = cress</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 = sesame</a:t>
              </a:r>
            </a:p>
            <a:p>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 = wool</a:t>
              </a:r>
              <a:endParaRPr lang="en-IE" sz="1200" dirty="0">
                <a:latin typeface="Calibri" panose="020F0502020204030204" pitchFamily="34" charset="0"/>
                <a:ea typeface="Times New Roman" panose="02020603050405020304" pitchFamily="18" charset="0"/>
                <a:cs typeface="Times New Roman" panose="02020603050405020304" pitchFamily="18" charset="0"/>
              </a:endParaRPr>
            </a:p>
            <a:p>
              <a:r>
                <a:rPr lang="en-IE"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nn</a:t>
              </a:r>
              <a:r>
                <a:rPr lang="en-I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no numbers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0" name="TextBox 19">
              <a:extLst>
                <a:ext uri="{FF2B5EF4-FFF2-40B4-BE49-F238E27FC236}">
                  <a16:creationId xmlns:a16="http://schemas.microsoft.com/office/drawing/2014/main" id="{B91A7520-4B92-461E-92A8-D0F5F23002B8}"/>
                </a:ext>
              </a:extLst>
            </p:cNvPr>
            <p:cNvSpPr txBox="1"/>
            <p:nvPr/>
          </p:nvSpPr>
          <p:spPr>
            <a:xfrm>
              <a:off x="517000" y="4573523"/>
              <a:ext cx="11157998" cy="369332"/>
            </a:xfrm>
            <a:prstGeom prst="rect">
              <a:avLst/>
            </a:prstGeom>
            <a:solidFill>
              <a:schemeClr val="accent1">
                <a:lumMod val="20000"/>
                <a:lumOff val="80000"/>
              </a:schemeClr>
            </a:solidFill>
            <a:ln>
              <a:solidFill>
                <a:schemeClr val="tx1"/>
              </a:solidFill>
            </a:ln>
          </p:spPr>
          <p:txBody>
            <a:bodyPr wrap="square" tIns="0" bIns="0" rtlCol="0">
              <a:spAutoFit/>
            </a:bodyPr>
            <a:lstStyle/>
            <a:p>
              <a:pPr algn="ctr"/>
              <a:r>
                <a:rPr lang="en-IE" sz="2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Keys</a:t>
              </a:r>
              <a:endParaRPr lang="en-IE" sz="320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2">
            <a:extLst>
              <a:ext uri="{FF2B5EF4-FFF2-40B4-BE49-F238E27FC236}">
                <a16:creationId xmlns:a16="http://schemas.microsoft.com/office/drawing/2014/main" id="{5EF478F4-7119-4A6B-ACD7-27CF820B3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6175" y="6542382"/>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64B6CAA-EDC6-471E-BAAD-9CB25979D0E7}"/>
              </a:ext>
            </a:extLst>
          </p:cNvPr>
          <p:cNvSpPr>
            <a:spLocks noGrp="1"/>
          </p:cNvSpPr>
          <p:nvPr>
            <p:ph type="sldNum" sz="quarter" idx="12"/>
          </p:nvPr>
        </p:nvSpPr>
        <p:spPr>
          <a:xfrm>
            <a:off x="11344275" y="6512878"/>
            <a:ext cx="876300" cy="365125"/>
          </a:xfrm>
        </p:spPr>
        <p:txBody>
          <a:bodyPr/>
          <a:lstStyle/>
          <a:p>
            <a:fld id="{9A313B6E-9804-4199-BEE7-D628580C7870}" type="slidenum">
              <a:rPr lang="en-IE" smtClean="0">
                <a:solidFill>
                  <a:schemeClr val="bg1"/>
                </a:solidFill>
              </a:rPr>
              <a:t>7</a:t>
            </a:fld>
            <a:endParaRPr lang="en-IE" dirty="0">
              <a:solidFill>
                <a:schemeClr val="bg1"/>
              </a:solidFill>
            </a:endParaRPr>
          </a:p>
        </p:txBody>
      </p:sp>
    </p:spTree>
    <p:extLst>
      <p:ext uri="{BB962C8B-B14F-4D97-AF65-F5344CB8AC3E}">
        <p14:creationId xmlns:p14="http://schemas.microsoft.com/office/powerpoint/2010/main" val="148793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3D861-CBA0-4C10-906F-93358D0C4A94}"/>
              </a:ext>
            </a:extLst>
          </p:cNvPr>
          <p:cNvSpPr txBox="1"/>
          <p:nvPr/>
        </p:nvSpPr>
        <p:spPr>
          <a:xfrm>
            <a:off x="-19" y="0"/>
            <a:ext cx="12191961" cy="878254"/>
          </a:xfrm>
          <a:prstGeom prst="rect">
            <a:avLst/>
          </a:prstGeom>
          <a:solidFill>
            <a:schemeClr val="bg1">
              <a:lumMod val="85000"/>
            </a:schemeClr>
          </a:solidFill>
        </p:spPr>
        <p:txBody>
          <a:bodyPr wrap="square" lIns="180000" tIns="216000" rIns="180000" bIns="288000" rtlCol="0">
            <a:spAutoFit/>
          </a:bodyPr>
          <a:lstStyle/>
          <a:p>
            <a:pPr algn="ctr"/>
            <a:r>
              <a:rPr lang="en-IE" sz="2400"/>
              <a:t>The excerpt from the above slide looks like this when coded.</a:t>
            </a:r>
            <a:endParaRPr lang="en-IE" sz="2400" dirty="0"/>
          </a:p>
        </p:txBody>
      </p:sp>
      <p:pic>
        <p:nvPicPr>
          <p:cNvPr id="4" name="Picture 3">
            <a:extLst>
              <a:ext uri="{FF2B5EF4-FFF2-40B4-BE49-F238E27FC236}">
                <a16:creationId xmlns:a16="http://schemas.microsoft.com/office/drawing/2014/main" id="{78357AD4-7AF2-48A5-AF0F-3E456EBAFA19}"/>
              </a:ext>
            </a:extLst>
          </p:cNvPr>
          <p:cNvPicPr>
            <a:picLocks noChangeAspect="1"/>
          </p:cNvPicPr>
          <p:nvPr/>
        </p:nvPicPr>
        <p:blipFill>
          <a:blip r:embed="rId3"/>
          <a:stretch>
            <a:fillRect/>
          </a:stretch>
        </p:blipFill>
        <p:spPr>
          <a:xfrm>
            <a:off x="0" y="739346"/>
            <a:ext cx="12192000" cy="5822228"/>
          </a:xfrm>
          <a:prstGeom prst="rect">
            <a:avLst/>
          </a:prstGeom>
        </p:spPr>
      </p:pic>
      <p:pic>
        <p:nvPicPr>
          <p:cNvPr id="5" name="Picture 2">
            <a:extLst>
              <a:ext uri="{FF2B5EF4-FFF2-40B4-BE49-F238E27FC236}">
                <a16:creationId xmlns:a16="http://schemas.microsoft.com/office/drawing/2014/main" id="{D417B0C6-7FDC-40C1-8028-ADFC3AFAD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5700" y="6531904"/>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3B4C9AD8-A3C6-4EF0-9324-3F3053D1270A}"/>
              </a:ext>
            </a:extLst>
          </p:cNvPr>
          <p:cNvSpPr>
            <a:spLocks noGrp="1"/>
          </p:cNvSpPr>
          <p:nvPr>
            <p:ph type="sldNum" sz="quarter" idx="12"/>
          </p:nvPr>
        </p:nvSpPr>
        <p:spPr>
          <a:xfrm>
            <a:off x="10079665" y="6489700"/>
            <a:ext cx="2112316" cy="368290"/>
          </a:xfrm>
          <a:noFill/>
        </p:spPr>
        <p:txBody>
          <a:bodyPr lIns="36000" tIns="36000" rIns="36000" bIns="36000"/>
          <a:lstStyle/>
          <a:p>
            <a:fld id="{9A313B6E-9804-4199-BEE7-D628580C7870}" type="slidenum">
              <a:rPr lang="en-IE" smtClean="0">
                <a:solidFill>
                  <a:schemeClr val="bg1"/>
                </a:solidFill>
              </a:rPr>
              <a:t>8</a:t>
            </a:fld>
            <a:endParaRPr lang="en-IE" dirty="0">
              <a:solidFill>
                <a:schemeClr val="bg1"/>
              </a:solidFill>
            </a:endParaRPr>
          </a:p>
        </p:txBody>
      </p:sp>
    </p:spTree>
    <p:extLst>
      <p:ext uri="{BB962C8B-B14F-4D97-AF65-F5344CB8AC3E}">
        <p14:creationId xmlns:p14="http://schemas.microsoft.com/office/powerpoint/2010/main" val="366910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02B9E-DC83-4AD7-B77E-CC2CAB18082C}"/>
              </a:ext>
            </a:extLst>
          </p:cNvPr>
          <p:cNvPicPr>
            <a:picLocks noChangeAspect="1"/>
          </p:cNvPicPr>
          <p:nvPr/>
        </p:nvPicPr>
        <p:blipFill rotWithShape="1">
          <a:blip r:embed="rId3">
            <a:extLst>
              <a:ext uri="{28A0092B-C50C-407E-A947-70E740481C1C}">
                <a14:useLocalDpi xmlns:a14="http://schemas.microsoft.com/office/drawing/2010/main" val="0"/>
              </a:ext>
            </a:extLst>
          </a:blip>
          <a:srcRect t="52399" b="19584"/>
          <a:stretch/>
        </p:blipFill>
        <p:spPr>
          <a:xfrm>
            <a:off x="492142" y="2955946"/>
            <a:ext cx="5164854" cy="1667527"/>
          </a:xfrm>
          <a:prstGeom prst="rect">
            <a:avLst/>
          </a:prstGeom>
          <a:ln>
            <a:solidFill>
              <a:schemeClr val="tx1"/>
            </a:solidFill>
          </a:ln>
        </p:spPr>
      </p:pic>
      <p:sp>
        <p:nvSpPr>
          <p:cNvPr id="22" name="TextBox 21">
            <a:extLst>
              <a:ext uri="{FF2B5EF4-FFF2-40B4-BE49-F238E27FC236}">
                <a16:creationId xmlns:a16="http://schemas.microsoft.com/office/drawing/2014/main" id="{44FD4D64-63B5-48C8-B1D9-4D99BCFCA61F}"/>
              </a:ext>
            </a:extLst>
          </p:cNvPr>
          <p:cNvSpPr txBox="1"/>
          <p:nvPr/>
        </p:nvSpPr>
        <p:spPr>
          <a:xfrm>
            <a:off x="0" y="3700"/>
            <a:ext cx="12192617" cy="882495"/>
          </a:xfrm>
          <a:prstGeom prst="rect">
            <a:avLst/>
          </a:prstGeom>
          <a:solidFill>
            <a:schemeClr val="bg1">
              <a:lumMod val="85000"/>
            </a:schemeClr>
          </a:solidFill>
        </p:spPr>
        <p:txBody>
          <a:bodyPr wrap="square" lIns="180000" tIns="216000" rIns="180000" bIns="216000" rtlCol="0">
            <a:spAutoFit/>
          </a:bodyPr>
          <a:lstStyle/>
          <a:p>
            <a:pPr algn="ctr"/>
            <a:r>
              <a:rPr lang="en-IE" sz="2900" dirty="0"/>
              <a:t>The Coding Process</a:t>
            </a:r>
          </a:p>
        </p:txBody>
      </p:sp>
      <p:grpSp>
        <p:nvGrpSpPr>
          <p:cNvPr id="26" name="Group 25">
            <a:extLst>
              <a:ext uri="{FF2B5EF4-FFF2-40B4-BE49-F238E27FC236}">
                <a16:creationId xmlns:a16="http://schemas.microsoft.com/office/drawing/2014/main" id="{43DA2FE5-3402-4BC4-B8CC-76A346CE3603}"/>
              </a:ext>
            </a:extLst>
          </p:cNvPr>
          <p:cNvGrpSpPr/>
          <p:nvPr/>
        </p:nvGrpSpPr>
        <p:grpSpPr>
          <a:xfrm>
            <a:off x="0" y="876434"/>
            <a:ext cx="12118312" cy="1893836"/>
            <a:chOff x="0" y="942536"/>
            <a:chExt cx="12118312" cy="1893836"/>
          </a:xfrm>
        </p:grpSpPr>
        <p:grpSp>
          <p:nvGrpSpPr>
            <p:cNvPr id="21" name="Group 20">
              <a:extLst>
                <a:ext uri="{FF2B5EF4-FFF2-40B4-BE49-F238E27FC236}">
                  <a16:creationId xmlns:a16="http://schemas.microsoft.com/office/drawing/2014/main" id="{696DE10D-AFD4-421A-97E7-9C073803FE4B}"/>
                </a:ext>
              </a:extLst>
            </p:cNvPr>
            <p:cNvGrpSpPr/>
            <p:nvPr/>
          </p:nvGrpSpPr>
          <p:grpSpPr>
            <a:xfrm>
              <a:off x="0" y="942536"/>
              <a:ext cx="12118312" cy="1893836"/>
              <a:chOff x="-38" y="-14891"/>
              <a:chExt cx="12192000" cy="1667242"/>
            </a:xfrm>
          </p:grpSpPr>
          <p:pic>
            <p:nvPicPr>
              <p:cNvPr id="18" name="Picture 17">
                <a:extLst>
                  <a:ext uri="{FF2B5EF4-FFF2-40B4-BE49-F238E27FC236}">
                    <a16:creationId xmlns:a16="http://schemas.microsoft.com/office/drawing/2014/main" id="{0357E6EA-4BC3-46B0-A044-476420743670}"/>
                  </a:ext>
                </a:extLst>
              </p:cNvPr>
              <p:cNvPicPr>
                <a:picLocks noChangeAspect="1"/>
              </p:cNvPicPr>
              <p:nvPr/>
            </p:nvPicPr>
            <p:blipFill rotWithShape="1">
              <a:blip r:embed="rId4"/>
              <a:srcRect t="-1" b="71520"/>
              <a:stretch/>
            </p:blipFill>
            <p:spPr>
              <a:xfrm>
                <a:off x="-38" y="-14891"/>
                <a:ext cx="12192000" cy="1658209"/>
              </a:xfrm>
              <a:prstGeom prst="rect">
                <a:avLst/>
              </a:prstGeom>
            </p:spPr>
          </p:pic>
          <p:sp>
            <p:nvSpPr>
              <p:cNvPr id="12" name="Rectangle 11">
                <a:extLst>
                  <a:ext uri="{FF2B5EF4-FFF2-40B4-BE49-F238E27FC236}">
                    <a16:creationId xmlns:a16="http://schemas.microsoft.com/office/drawing/2014/main" id="{F3ADE566-6D5D-4F12-8613-F4FBA419EF8F}"/>
                  </a:ext>
                </a:extLst>
              </p:cNvPr>
              <p:cNvSpPr/>
              <p:nvPr/>
            </p:nvSpPr>
            <p:spPr>
              <a:xfrm>
                <a:off x="2940836" y="419273"/>
                <a:ext cx="304782" cy="12240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4F7C5CFB-62E8-4172-B0CF-11530E6C3A15}"/>
                  </a:ext>
                </a:extLst>
              </p:cNvPr>
              <p:cNvSpPr/>
              <p:nvPr/>
            </p:nvSpPr>
            <p:spPr>
              <a:xfrm>
                <a:off x="5633792" y="428306"/>
                <a:ext cx="304782" cy="12240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0" name="TextBox 9">
              <a:extLst>
                <a:ext uri="{FF2B5EF4-FFF2-40B4-BE49-F238E27FC236}">
                  <a16:creationId xmlns:a16="http://schemas.microsoft.com/office/drawing/2014/main" id="{7D124FC6-942B-4472-A1ED-B93710EF451F}"/>
                </a:ext>
              </a:extLst>
            </p:cNvPr>
            <p:cNvSpPr txBox="1"/>
            <p:nvPr/>
          </p:nvSpPr>
          <p:spPr>
            <a:xfrm>
              <a:off x="7218253" y="1806106"/>
              <a:ext cx="1131768" cy="391628"/>
            </a:xfrm>
            <a:prstGeom prst="rect">
              <a:avLst/>
            </a:prstGeom>
            <a:solidFill>
              <a:schemeClr val="bg1">
                <a:lumMod val="95000"/>
              </a:schemeClr>
            </a:solidFill>
            <a:ln>
              <a:solidFill>
                <a:schemeClr val="tx1"/>
              </a:solidFill>
            </a:ln>
          </p:spPr>
          <p:txBody>
            <a:bodyPr wrap="square" tIns="72000" bIns="72000" rtlCol="0">
              <a:spAutoFit/>
            </a:bodyPr>
            <a:lstStyle/>
            <a:p>
              <a:pPr algn="ctr"/>
              <a:r>
                <a:rPr lang="en-IE" sz="1600" b="1" dirty="0"/>
                <a:t>Line #11</a:t>
              </a:r>
            </a:p>
          </p:txBody>
        </p:sp>
      </p:grpSp>
      <p:grpSp>
        <p:nvGrpSpPr>
          <p:cNvPr id="25" name="Group 24">
            <a:extLst>
              <a:ext uri="{FF2B5EF4-FFF2-40B4-BE49-F238E27FC236}">
                <a16:creationId xmlns:a16="http://schemas.microsoft.com/office/drawing/2014/main" id="{5B1998EA-6B60-4193-9759-E1F850BC5815}"/>
              </a:ext>
            </a:extLst>
          </p:cNvPr>
          <p:cNvGrpSpPr/>
          <p:nvPr/>
        </p:nvGrpSpPr>
        <p:grpSpPr>
          <a:xfrm>
            <a:off x="0" y="4757999"/>
            <a:ext cx="12118312" cy="1812870"/>
            <a:chOff x="0" y="4868526"/>
            <a:chExt cx="12118312" cy="1881707"/>
          </a:xfrm>
        </p:grpSpPr>
        <p:grpSp>
          <p:nvGrpSpPr>
            <p:cNvPr id="23" name="Group 22">
              <a:extLst>
                <a:ext uri="{FF2B5EF4-FFF2-40B4-BE49-F238E27FC236}">
                  <a16:creationId xmlns:a16="http://schemas.microsoft.com/office/drawing/2014/main" id="{08F036DE-2B07-4FDF-837E-CCBC900538A2}"/>
                </a:ext>
              </a:extLst>
            </p:cNvPr>
            <p:cNvGrpSpPr/>
            <p:nvPr/>
          </p:nvGrpSpPr>
          <p:grpSpPr>
            <a:xfrm>
              <a:off x="0" y="4868526"/>
              <a:ext cx="12118312" cy="1881707"/>
              <a:chOff x="0" y="4979055"/>
              <a:chExt cx="12192000" cy="1881707"/>
            </a:xfrm>
          </p:grpSpPr>
          <p:grpSp>
            <p:nvGrpSpPr>
              <p:cNvPr id="20" name="Group 19">
                <a:extLst>
                  <a:ext uri="{FF2B5EF4-FFF2-40B4-BE49-F238E27FC236}">
                    <a16:creationId xmlns:a16="http://schemas.microsoft.com/office/drawing/2014/main" id="{225970AB-D21A-433E-858E-A7A05148D9B2}"/>
                  </a:ext>
                </a:extLst>
              </p:cNvPr>
              <p:cNvGrpSpPr/>
              <p:nvPr/>
            </p:nvGrpSpPr>
            <p:grpSpPr>
              <a:xfrm>
                <a:off x="0" y="4979055"/>
                <a:ext cx="12192000" cy="1881707"/>
                <a:chOff x="0" y="4979055"/>
                <a:chExt cx="12192000" cy="1881707"/>
              </a:xfrm>
            </p:grpSpPr>
            <p:pic>
              <p:nvPicPr>
                <p:cNvPr id="17" name="Picture 16">
                  <a:extLst>
                    <a:ext uri="{FF2B5EF4-FFF2-40B4-BE49-F238E27FC236}">
                      <a16:creationId xmlns:a16="http://schemas.microsoft.com/office/drawing/2014/main" id="{DA2D7FC8-5CD1-442A-AECF-BB6157C57057}"/>
                    </a:ext>
                  </a:extLst>
                </p:cNvPr>
                <p:cNvPicPr>
                  <a:picLocks noChangeAspect="1"/>
                </p:cNvPicPr>
                <p:nvPr/>
              </p:nvPicPr>
              <p:blipFill rotWithShape="1">
                <a:blip r:embed="rId4"/>
                <a:srcRect t="27922" b="46932"/>
                <a:stretch/>
              </p:blipFill>
              <p:spPr>
                <a:xfrm>
                  <a:off x="0" y="5396757"/>
                  <a:ext cx="12192000" cy="1464005"/>
                </a:xfrm>
                <a:prstGeom prst="rect">
                  <a:avLst/>
                </a:prstGeom>
              </p:spPr>
            </p:pic>
            <p:pic>
              <p:nvPicPr>
                <p:cNvPr id="19" name="Picture 18">
                  <a:extLst>
                    <a:ext uri="{FF2B5EF4-FFF2-40B4-BE49-F238E27FC236}">
                      <a16:creationId xmlns:a16="http://schemas.microsoft.com/office/drawing/2014/main" id="{CFA42BB5-4837-44B1-8DB4-6B133FC85DC2}"/>
                    </a:ext>
                  </a:extLst>
                </p:cNvPr>
                <p:cNvPicPr>
                  <a:picLocks noChangeAspect="1"/>
                </p:cNvPicPr>
                <p:nvPr/>
              </p:nvPicPr>
              <p:blipFill rotWithShape="1">
                <a:blip r:embed="rId4"/>
                <a:srcRect b="92826"/>
                <a:stretch/>
              </p:blipFill>
              <p:spPr>
                <a:xfrm>
                  <a:off x="0" y="4979055"/>
                  <a:ext cx="12192000" cy="417702"/>
                </a:xfrm>
                <a:prstGeom prst="rect">
                  <a:avLst/>
                </a:prstGeom>
              </p:spPr>
            </p:pic>
          </p:grpSp>
          <p:sp>
            <p:nvSpPr>
              <p:cNvPr id="13" name="Rectangle 12">
                <a:extLst>
                  <a:ext uri="{FF2B5EF4-FFF2-40B4-BE49-F238E27FC236}">
                    <a16:creationId xmlns:a16="http://schemas.microsoft.com/office/drawing/2014/main" id="{28E34556-AD07-46E0-9CAC-017DE413F46A}"/>
                  </a:ext>
                </a:extLst>
              </p:cNvPr>
              <p:cNvSpPr/>
              <p:nvPr/>
            </p:nvSpPr>
            <p:spPr>
              <a:xfrm>
                <a:off x="2944168" y="5556737"/>
                <a:ext cx="304782" cy="1284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557072C0-5C1C-4350-9D3E-7AF939845476}"/>
                  </a:ext>
                </a:extLst>
              </p:cNvPr>
              <p:cNvSpPr/>
              <p:nvPr/>
            </p:nvSpPr>
            <p:spPr>
              <a:xfrm>
                <a:off x="5684032" y="5556736"/>
                <a:ext cx="304782" cy="1284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1" name="TextBox 10">
              <a:extLst>
                <a:ext uri="{FF2B5EF4-FFF2-40B4-BE49-F238E27FC236}">
                  <a16:creationId xmlns:a16="http://schemas.microsoft.com/office/drawing/2014/main" id="{BF1BD93A-82DD-4C85-AC01-357C43C425F1}"/>
                </a:ext>
              </a:extLst>
            </p:cNvPr>
            <p:cNvSpPr txBox="1"/>
            <p:nvPr/>
          </p:nvSpPr>
          <p:spPr>
            <a:xfrm>
              <a:off x="7218253" y="6133436"/>
              <a:ext cx="1131768" cy="391628"/>
            </a:xfrm>
            <a:prstGeom prst="rect">
              <a:avLst/>
            </a:prstGeom>
            <a:solidFill>
              <a:schemeClr val="bg1">
                <a:lumMod val="95000"/>
              </a:schemeClr>
            </a:solidFill>
            <a:ln>
              <a:solidFill>
                <a:schemeClr val="tx1"/>
              </a:solidFill>
            </a:ln>
          </p:spPr>
          <p:txBody>
            <a:bodyPr wrap="square" tIns="72000" bIns="72000" rtlCol="0">
              <a:spAutoFit/>
            </a:bodyPr>
            <a:lstStyle/>
            <a:p>
              <a:pPr algn="ctr"/>
              <a:r>
                <a:rPr lang="en-IE" sz="1600" b="1" dirty="0"/>
                <a:t>Line #12</a:t>
              </a:r>
            </a:p>
          </p:txBody>
        </p:sp>
      </p:grpSp>
      <p:sp>
        <p:nvSpPr>
          <p:cNvPr id="24" name="TextBox 23">
            <a:extLst>
              <a:ext uri="{FF2B5EF4-FFF2-40B4-BE49-F238E27FC236}">
                <a16:creationId xmlns:a16="http://schemas.microsoft.com/office/drawing/2014/main" id="{1DF6C86F-1028-43B3-9431-D3880669CCAD}"/>
              </a:ext>
            </a:extLst>
          </p:cNvPr>
          <p:cNvSpPr txBox="1"/>
          <p:nvPr/>
        </p:nvSpPr>
        <p:spPr>
          <a:xfrm>
            <a:off x="5943092" y="3008009"/>
            <a:ext cx="6077457" cy="1569660"/>
          </a:xfrm>
          <a:prstGeom prst="rect">
            <a:avLst/>
          </a:prstGeom>
          <a:noFill/>
        </p:spPr>
        <p:txBody>
          <a:bodyPr wrap="square" rtlCol="0">
            <a:spAutoFit/>
          </a:bodyPr>
          <a:lstStyle/>
          <a:p>
            <a:pPr algn="just"/>
            <a:r>
              <a:rPr lang="en-IE" sz="1600" dirty="0"/>
              <a:t>Using the keys listed on slide #6, entries in the diary such as the excerpt on the right, are coded and entered into an excel worksheet. Each variable is keyed into the excel sheet under column P ‘phenomenon’ and all associated information is keyed into the appropriate cells. Line #11 is coded above and line #12 below, each with entry number 11  / 12 and the phenomenon highlighted.</a:t>
            </a:r>
          </a:p>
        </p:txBody>
      </p:sp>
      <p:pic>
        <p:nvPicPr>
          <p:cNvPr id="27" name="Picture 2">
            <a:extLst>
              <a:ext uri="{FF2B5EF4-FFF2-40B4-BE49-F238E27FC236}">
                <a16:creationId xmlns:a16="http://schemas.microsoft.com/office/drawing/2014/main" id="{81B383DD-44FA-4CAC-963F-50FB169BB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5698" y="6542209"/>
            <a:ext cx="885826" cy="326096"/>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0A2AFCEB-F104-4E41-A8AD-83865E5CC4E0}"/>
              </a:ext>
            </a:extLst>
          </p:cNvPr>
          <p:cNvSpPr>
            <a:spLocks noGrp="1"/>
          </p:cNvSpPr>
          <p:nvPr>
            <p:ph type="sldNum" sz="quarter" idx="12"/>
          </p:nvPr>
        </p:nvSpPr>
        <p:spPr>
          <a:xfrm>
            <a:off x="10566400" y="6525064"/>
            <a:ext cx="1625562" cy="323376"/>
          </a:xfrm>
          <a:noFill/>
        </p:spPr>
        <p:txBody>
          <a:bodyPr lIns="36000" tIns="36000" rIns="36000" bIns="36000"/>
          <a:lstStyle/>
          <a:p>
            <a:fld id="{9A313B6E-9804-4199-BEE7-D628580C7870}" type="slidenum">
              <a:rPr lang="en-IE" smtClean="0">
                <a:solidFill>
                  <a:schemeClr val="bg1"/>
                </a:solidFill>
              </a:rPr>
              <a:t>9</a:t>
            </a:fld>
            <a:endParaRPr lang="en-IE" dirty="0">
              <a:solidFill>
                <a:schemeClr val="bg1"/>
              </a:solidFill>
            </a:endParaRPr>
          </a:p>
        </p:txBody>
      </p:sp>
    </p:spTree>
    <p:extLst>
      <p:ext uri="{BB962C8B-B14F-4D97-AF65-F5344CB8AC3E}">
        <p14:creationId xmlns:p14="http://schemas.microsoft.com/office/powerpoint/2010/main" val="117632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TotalTime>
  <Words>1993</Words>
  <Application>Microsoft Office PowerPoint</Application>
  <PresentationFormat>Widescreen</PresentationFormat>
  <Paragraphs>163</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Reconstructing the climate of Ancient Babylonia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 McGovern</dc:creator>
  <cp:lastModifiedBy>Rhonda McGovern</cp:lastModifiedBy>
  <cp:revision>73</cp:revision>
  <dcterms:created xsi:type="dcterms:W3CDTF">2020-05-01T08:31:09Z</dcterms:created>
  <dcterms:modified xsi:type="dcterms:W3CDTF">2020-05-03T12:30:57Z</dcterms:modified>
</cp:coreProperties>
</file>