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259" r:id="rId2"/>
    <p:sldId id="266" r:id="rId3"/>
    <p:sldId id="260" r:id="rId4"/>
    <p:sldId id="258" r:id="rId5"/>
    <p:sldId id="262" r:id="rId6"/>
    <p:sldId id="264" r:id="rId7"/>
    <p:sldId id="257" r:id="rId8"/>
    <p:sldId id="263" r:id="rId9"/>
    <p:sldId id="265" r:id="rId10"/>
    <p:sldId id="261" r:id="rId11"/>
    <p:sldId id="267" r:id="rId12"/>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66" d="100"/>
          <a:sy n="66" d="100"/>
        </p:scale>
        <p:origin x="1506" y="4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B0C6DA3-EFDE-4799-BB50-8F5C7E71BBD5}" type="datetimeFigureOut">
              <a:rPr lang="ru-RU" smtClean="0"/>
              <a:t>30.04.2020</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E132CC3-CBE6-477B-BE2F-039E65FAC005}" type="slidenum">
              <a:rPr lang="ru-RU" smtClean="0"/>
              <a:t>‹#›</a:t>
            </a:fld>
            <a:endParaRPr lang="ru-RU"/>
          </a:p>
        </p:txBody>
      </p:sp>
    </p:spTree>
    <p:extLst>
      <p:ext uri="{BB962C8B-B14F-4D97-AF65-F5344CB8AC3E}">
        <p14:creationId xmlns:p14="http://schemas.microsoft.com/office/powerpoint/2010/main" val="21586733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CC418E7-980A-4DD9-9616-75449E11D194}" type="slidenum">
              <a:rPr lang="ru-RU" smtClean="0"/>
              <a:t>4</a:t>
            </a:fld>
            <a:endParaRPr lang="ru-RU"/>
          </a:p>
        </p:txBody>
      </p:sp>
    </p:spTree>
    <p:extLst>
      <p:ext uri="{BB962C8B-B14F-4D97-AF65-F5344CB8AC3E}">
        <p14:creationId xmlns:p14="http://schemas.microsoft.com/office/powerpoint/2010/main" val="8141056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57BA3D45-7F33-4283-96C2-0FD807E09E51}" type="datetimeFigureOut">
              <a:rPr lang="ru-RU" smtClean="0"/>
              <a:t>30.04.2020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FD031A4-89D9-4128-82E1-A85A422DF722}" type="slidenum">
              <a:rPr lang="ru-RU" smtClean="0"/>
              <a:t>‹#›</a:t>
            </a:fld>
            <a:endParaRPr lang="ru-RU"/>
          </a:p>
        </p:txBody>
      </p:sp>
    </p:spTree>
    <p:extLst>
      <p:ext uri="{BB962C8B-B14F-4D97-AF65-F5344CB8AC3E}">
        <p14:creationId xmlns:p14="http://schemas.microsoft.com/office/powerpoint/2010/main" val="3500781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7BA3D45-7F33-4283-96C2-0FD807E09E51}" type="datetimeFigureOut">
              <a:rPr lang="ru-RU" smtClean="0"/>
              <a:t>30.04.2020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FD031A4-89D9-4128-82E1-A85A422DF722}" type="slidenum">
              <a:rPr lang="ru-RU" smtClean="0"/>
              <a:t>‹#›</a:t>
            </a:fld>
            <a:endParaRPr lang="ru-RU"/>
          </a:p>
        </p:txBody>
      </p:sp>
    </p:spTree>
    <p:extLst>
      <p:ext uri="{BB962C8B-B14F-4D97-AF65-F5344CB8AC3E}">
        <p14:creationId xmlns:p14="http://schemas.microsoft.com/office/powerpoint/2010/main" val="327681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7BA3D45-7F33-4283-96C2-0FD807E09E51}" type="datetimeFigureOut">
              <a:rPr lang="ru-RU" smtClean="0"/>
              <a:t>30.04.2020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FD031A4-89D9-4128-82E1-A85A422DF722}" type="slidenum">
              <a:rPr lang="ru-RU" smtClean="0"/>
              <a:t>‹#›</a:t>
            </a:fld>
            <a:endParaRPr lang="ru-RU"/>
          </a:p>
        </p:txBody>
      </p:sp>
    </p:spTree>
    <p:extLst>
      <p:ext uri="{BB962C8B-B14F-4D97-AF65-F5344CB8AC3E}">
        <p14:creationId xmlns:p14="http://schemas.microsoft.com/office/powerpoint/2010/main" val="6512734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7BA3D45-7F33-4283-96C2-0FD807E09E51}" type="datetimeFigureOut">
              <a:rPr lang="ru-RU" smtClean="0"/>
              <a:t>30.04.2020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FD031A4-89D9-4128-82E1-A85A422DF722}" type="slidenum">
              <a:rPr lang="ru-RU" smtClean="0"/>
              <a:t>‹#›</a:t>
            </a:fld>
            <a:endParaRPr lang="ru-RU"/>
          </a:p>
        </p:txBody>
      </p:sp>
    </p:spTree>
    <p:extLst>
      <p:ext uri="{BB962C8B-B14F-4D97-AF65-F5344CB8AC3E}">
        <p14:creationId xmlns:p14="http://schemas.microsoft.com/office/powerpoint/2010/main" val="16004749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57BA3D45-7F33-4283-96C2-0FD807E09E51}" type="datetimeFigureOut">
              <a:rPr lang="ru-RU" smtClean="0"/>
              <a:t>30.04.2020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FD031A4-89D9-4128-82E1-A85A422DF722}" type="slidenum">
              <a:rPr lang="ru-RU" smtClean="0"/>
              <a:t>‹#›</a:t>
            </a:fld>
            <a:endParaRPr lang="ru-RU"/>
          </a:p>
        </p:txBody>
      </p:sp>
    </p:spTree>
    <p:extLst>
      <p:ext uri="{BB962C8B-B14F-4D97-AF65-F5344CB8AC3E}">
        <p14:creationId xmlns:p14="http://schemas.microsoft.com/office/powerpoint/2010/main" val="23740874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57BA3D45-7F33-4283-96C2-0FD807E09E51}" type="datetimeFigureOut">
              <a:rPr lang="ru-RU" smtClean="0"/>
              <a:t>30.04.2020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4FD031A4-89D9-4128-82E1-A85A422DF722}" type="slidenum">
              <a:rPr lang="ru-RU" smtClean="0"/>
              <a:t>‹#›</a:t>
            </a:fld>
            <a:endParaRPr lang="ru-RU"/>
          </a:p>
        </p:txBody>
      </p:sp>
    </p:spTree>
    <p:extLst>
      <p:ext uri="{BB962C8B-B14F-4D97-AF65-F5344CB8AC3E}">
        <p14:creationId xmlns:p14="http://schemas.microsoft.com/office/powerpoint/2010/main" val="37941149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57BA3D45-7F33-4283-96C2-0FD807E09E51}" type="datetimeFigureOut">
              <a:rPr lang="ru-RU" smtClean="0"/>
              <a:t>30.04.2020</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4FD031A4-89D9-4128-82E1-A85A422DF722}" type="slidenum">
              <a:rPr lang="ru-RU" smtClean="0"/>
              <a:t>‹#›</a:t>
            </a:fld>
            <a:endParaRPr lang="ru-RU"/>
          </a:p>
        </p:txBody>
      </p:sp>
    </p:spTree>
    <p:extLst>
      <p:ext uri="{BB962C8B-B14F-4D97-AF65-F5344CB8AC3E}">
        <p14:creationId xmlns:p14="http://schemas.microsoft.com/office/powerpoint/2010/main" val="7776374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57BA3D45-7F33-4283-96C2-0FD807E09E51}" type="datetimeFigureOut">
              <a:rPr lang="ru-RU" smtClean="0"/>
              <a:t>30.04.2020</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4FD031A4-89D9-4128-82E1-A85A422DF722}" type="slidenum">
              <a:rPr lang="ru-RU" smtClean="0"/>
              <a:t>‹#›</a:t>
            </a:fld>
            <a:endParaRPr lang="ru-RU"/>
          </a:p>
        </p:txBody>
      </p:sp>
    </p:spTree>
    <p:extLst>
      <p:ext uri="{BB962C8B-B14F-4D97-AF65-F5344CB8AC3E}">
        <p14:creationId xmlns:p14="http://schemas.microsoft.com/office/powerpoint/2010/main" val="3275578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7BA3D45-7F33-4283-96C2-0FD807E09E51}" type="datetimeFigureOut">
              <a:rPr lang="ru-RU" smtClean="0"/>
              <a:t>30.04.2020</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4FD031A4-89D9-4128-82E1-A85A422DF722}" type="slidenum">
              <a:rPr lang="ru-RU" smtClean="0"/>
              <a:t>‹#›</a:t>
            </a:fld>
            <a:endParaRPr lang="ru-RU"/>
          </a:p>
        </p:txBody>
      </p:sp>
    </p:spTree>
    <p:extLst>
      <p:ext uri="{BB962C8B-B14F-4D97-AF65-F5344CB8AC3E}">
        <p14:creationId xmlns:p14="http://schemas.microsoft.com/office/powerpoint/2010/main" val="31098810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7BA3D45-7F33-4283-96C2-0FD807E09E51}" type="datetimeFigureOut">
              <a:rPr lang="ru-RU" smtClean="0"/>
              <a:t>30.04.2020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4FD031A4-89D9-4128-82E1-A85A422DF722}" type="slidenum">
              <a:rPr lang="ru-RU" smtClean="0"/>
              <a:t>‹#›</a:t>
            </a:fld>
            <a:endParaRPr lang="ru-RU"/>
          </a:p>
        </p:txBody>
      </p:sp>
    </p:spTree>
    <p:extLst>
      <p:ext uri="{BB962C8B-B14F-4D97-AF65-F5344CB8AC3E}">
        <p14:creationId xmlns:p14="http://schemas.microsoft.com/office/powerpoint/2010/main" val="35175584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7BA3D45-7F33-4283-96C2-0FD807E09E51}" type="datetimeFigureOut">
              <a:rPr lang="ru-RU" smtClean="0"/>
              <a:t>30.04.2020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4FD031A4-89D9-4128-82E1-A85A422DF722}" type="slidenum">
              <a:rPr lang="ru-RU" smtClean="0"/>
              <a:t>‹#›</a:t>
            </a:fld>
            <a:endParaRPr lang="ru-RU"/>
          </a:p>
        </p:txBody>
      </p:sp>
    </p:spTree>
    <p:extLst>
      <p:ext uri="{BB962C8B-B14F-4D97-AF65-F5344CB8AC3E}">
        <p14:creationId xmlns:p14="http://schemas.microsoft.com/office/powerpoint/2010/main" val="7571071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BA3D45-7F33-4283-96C2-0FD807E09E51}" type="datetimeFigureOut">
              <a:rPr lang="ru-RU" smtClean="0"/>
              <a:t>30.04.2020</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D031A4-89D9-4128-82E1-A85A422DF722}" type="slidenum">
              <a:rPr lang="ru-RU" smtClean="0"/>
              <a:t>‹#›</a:t>
            </a:fld>
            <a:endParaRPr lang="ru-RU"/>
          </a:p>
        </p:txBody>
      </p:sp>
    </p:spTree>
    <p:extLst>
      <p:ext uri="{BB962C8B-B14F-4D97-AF65-F5344CB8AC3E}">
        <p14:creationId xmlns:p14="http://schemas.microsoft.com/office/powerpoint/2010/main" val="35749401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hyperlink" Target="mailto:vladanokhin@yandex.ru" TargetMode="External"/><Relationship Id="rId7" Type="http://schemas.openxmlformats.org/officeDocument/2006/relationships/image" Target="../media/image5.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6.xml"/><Relationship Id="rId4" Type="http://schemas.openxmlformats.org/officeDocument/2006/relationships/image" Target="../media/image27.emf"/></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png"/><Relationship Id="rId1" Type="http://schemas.openxmlformats.org/officeDocument/2006/relationships/slideLayout" Target="../slideLayouts/slideLayout6.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png"/><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Заголовок 1"/>
          <p:cNvSpPr>
            <a:spLocks noGrp="1"/>
          </p:cNvSpPr>
          <p:nvPr>
            <p:ph type="ctrTitle"/>
          </p:nvPr>
        </p:nvSpPr>
        <p:spPr>
          <a:xfrm>
            <a:off x="467544" y="1340502"/>
            <a:ext cx="7772400" cy="2283360"/>
          </a:xfrm>
        </p:spPr>
        <p:txBody>
          <a:bodyPr>
            <a:normAutofit/>
          </a:bodyPr>
          <a:lstStyle/>
          <a:p>
            <a:pPr algn="l"/>
            <a:r>
              <a:rPr lang="en-US" sz="3600" b="1" dirty="0"/>
              <a:t>Studying the bottom landscapes </a:t>
            </a:r>
            <a:r>
              <a:rPr lang="en-US" sz="3600" b="1" dirty="0" smtClean="0"/>
              <a:t/>
            </a:r>
            <a:br>
              <a:rPr lang="en-US" sz="3600" b="1" dirty="0" smtClean="0"/>
            </a:br>
            <a:r>
              <a:rPr lang="en-US" sz="3600" b="1" dirty="0" smtClean="0"/>
              <a:t>of </a:t>
            </a:r>
            <a:r>
              <a:rPr lang="en-US" sz="3600" b="1" dirty="0"/>
              <a:t>Lake Ladoga </a:t>
            </a:r>
            <a:r>
              <a:rPr lang="en-US" sz="3600" b="1" dirty="0" smtClean="0"/>
              <a:t/>
            </a:r>
            <a:br>
              <a:rPr lang="en-US" sz="3600" b="1" dirty="0" smtClean="0"/>
            </a:br>
            <a:r>
              <a:rPr lang="en-US" sz="3600" b="1" dirty="0" smtClean="0"/>
              <a:t>with </a:t>
            </a:r>
            <a:r>
              <a:rPr lang="en-US" sz="3600" b="1" dirty="0"/>
              <a:t>use of underwater </a:t>
            </a:r>
            <a:r>
              <a:rPr lang="en-US" sz="3600" b="1" dirty="0" smtClean="0"/>
              <a:t>vehicles</a:t>
            </a:r>
            <a:endParaRPr lang="ru-RU" dirty="0"/>
          </a:p>
        </p:txBody>
      </p:sp>
      <p:sp>
        <p:nvSpPr>
          <p:cNvPr id="3" name="Подзаголовок 2"/>
          <p:cNvSpPr>
            <a:spLocks noGrp="1"/>
          </p:cNvSpPr>
          <p:nvPr>
            <p:ph type="subTitle" idx="1"/>
          </p:nvPr>
        </p:nvSpPr>
        <p:spPr>
          <a:xfrm>
            <a:off x="179512" y="3429000"/>
            <a:ext cx="4392488" cy="1656184"/>
          </a:xfrm>
        </p:spPr>
        <p:txBody>
          <a:bodyPr>
            <a:normAutofit/>
          </a:bodyPr>
          <a:lstStyle/>
          <a:p>
            <a:pPr algn="l"/>
            <a:r>
              <a:rPr lang="en-US" sz="2400" b="1" dirty="0">
                <a:solidFill>
                  <a:schemeClr val="tx1"/>
                </a:solidFill>
              </a:rPr>
              <a:t>Vladimir </a:t>
            </a:r>
            <a:r>
              <a:rPr lang="en-US" sz="2400" b="1" dirty="0" err="1">
                <a:solidFill>
                  <a:schemeClr val="tx1"/>
                </a:solidFill>
              </a:rPr>
              <a:t>Anokhin</a:t>
            </a:r>
            <a:r>
              <a:rPr lang="en-US" sz="2400" b="1" dirty="0">
                <a:solidFill>
                  <a:schemeClr val="tx1"/>
                </a:solidFill>
              </a:rPr>
              <a:t> (</a:t>
            </a:r>
            <a:r>
              <a:rPr lang="en-US" sz="1600" b="1" dirty="0">
                <a:solidFill>
                  <a:schemeClr val="tx1"/>
                </a:solidFill>
              </a:rPr>
              <a:t>1,2,3</a:t>
            </a:r>
            <a:r>
              <a:rPr lang="en-US" sz="2400" b="1" dirty="0" smtClean="0">
                <a:solidFill>
                  <a:schemeClr val="tx1"/>
                </a:solidFill>
              </a:rPr>
              <a:t>) </a:t>
            </a:r>
            <a:r>
              <a:rPr lang="en-US" sz="1200" b="1" u="sng" dirty="0" smtClean="0">
                <a:solidFill>
                  <a:schemeClr val="tx1"/>
                </a:solidFill>
                <a:latin typeface="Arial" panose="020B0604020202020204" pitchFamily="34" charset="0"/>
                <a:ea typeface="Times New Roman" panose="02020603050405020304" pitchFamily="18" charset="0"/>
                <a:cs typeface="Times New Roman" panose="02020603050405020304" pitchFamily="18" charset="0"/>
                <a:hlinkClick r:id="rId3"/>
              </a:rPr>
              <a:t>vladanokhin@yandex.ru</a:t>
            </a:r>
            <a:r>
              <a:rPr lang="en-US" sz="1200" b="1" dirty="0" smtClean="0">
                <a:solidFill>
                  <a:schemeClr val="tx1"/>
                </a:solidFill>
                <a:latin typeface="Arial" panose="020B0604020202020204" pitchFamily="34" charset="0"/>
                <a:ea typeface="Times New Roman" panose="02020603050405020304" pitchFamily="18" charset="0"/>
              </a:rPr>
              <a:t> </a:t>
            </a:r>
            <a:endParaRPr lang="ru-RU" sz="2400" b="1" dirty="0" smtClean="0">
              <a:solidFill>
                <a:schemeClr val="tx1"/>
              </a:solidFill>
            </a:endParaRPr>
          </a:p>
          <a:p>
            <a:pPr algn="l"/>
            <a:r>
              <a:rPr lang="en-US" sz="2400" b="1" dirty="0" smtClean="0">
                <a:solidFill>
                  <a:schemeClr val="tx1"/>
                </a:solidFill>
              </a:rPr>
              <a:t>Dina </a:t>
            </a:r>
            <a:r>
              <a:rPr lang="en-US" sz="2400" b="1" dirty="0" err="1">
                <a:solidFill>
                  <a:schemeClr val="tx1"/>
                </a:solidFill>
              </a:rPr>
              <a:t>Dudakova</a:t>
            </a:r>
            <a:r>
              <a:rPr lang="en-US" sz="2400" b="1" dirty="0">
                <a:solidFill>
                  <a:schemeClr val="tx1"/>
                </a:solidFill>
              </a:rPr>
              <a:t> (</a:t>
            </a:r>
            <a:r>
              <a:rPr lang="en-US" sz="1600" b="1" dirty="0">
                <a:solidFill>
                  <a:schemeClr val="tx1"/>
                </a:solidFill>
              </a:rPr>
              <a:t>1</a:t>
            </a:r>
            <a:r>
              <a:rPr lang="en-US" sz="2400" b="1" dirty="0" smtClean="0">
                <a:solidFill>
                  <a:schemeClr val="tx1"/>
                </a:solidFill>
              </a:rPr>
              <a:t>) </a:t>
            </a:r>
            <a:endParaRPr lang="ru-RU" sz="2400" b="1" dirty="0" smtClean="0">
              <a:solidFill>
                <a:schemeClr val="tx1"/>
              </a:solidFill>
            </a:endParaRPr>
          </a:p>
          <a:p>
            <a:pPr algn="l"/>
            <a:r>
              <a:rPr lang="en-US" sz="2400" b="1" dirty="0" err="1" smtClean="0">
                <a:solidFill>
                  <a:schemeClr val="tx1"/>
                </a:solidFill>
              </a:rPr>
              <a:t>Mikhael</a:t>
            </a:r>
            <a:r>
              <a:rPr lang="en-US" sz="2400" b="1" dirty="0" smtClean="0">
                <a:solidFill>
                  <a:schemeClr val="tx1"/>
                </a:solidFill>
              </a:rPr>
              <a:t> </a:t>
            </a:r>
            <a:r>
              <a:rPr lang="en-US" sz="2400" b="1" dirty="0" err="1">
                <a:solidFill>
                  <a:schemeClr val="tx1"/>
                </a:solidFill>
              </a:rPr>
              <a:t>Dudakov</a:t>
            </a:r>
            <a:r>
              <a:rPr lang="en-US" sz="2400" b="1" dirty="0">
                <a:solidFill>
                  <a:schemeClr val="tx1"/>
                </a:solidFill>
              </a:rPr>
              <a:t> (</a:t>
            </a:r>
            <a:r>
              <a:rPr lang="en-US" sz="1600" b="1" dirty="0">
                <a:solidFill>
                  <a:schemeClr val="tx1"/>
                </a:solidFill>
              </a:rPr>
              <a:t>1</a:t>
            </a:r>
            <a:r>
              <a:rPr lang="en-US" sz="2400" b="1" dirty="0">
                <a:solidFill>
                  <a:schemeClr val="tx1"/>
                </a:solidFill>
              </a:rPr>
              <a:t>)</a:t>
            </a:r>
            <a:endParaRPr lang="ru-RU" sz="2400" b="1" dirty="0">
              <a:solidFill>
                <a:schemeClr val="tx1"/>
              </a:solidFill>
            </a:endParaRPr>
          </a:p>
          <a:p>
            <a:endParaRPr lang="ru-RU" dirty="0"/>
          </a:p>
        </p:txBody>
      </p:sp>
      <p:sp>
        <p:nvSpPr>
          <p:cNvPr id="5" name="Подзаголовок 2"/>
          <p:cNvSpPr txBox="1">
            <a:spLocks/>
          </p:cNvSpPr>
          <p:nvPr/>
        </p:nvSpPr>
        <p:spPr>
          <a:xfrm>
            <a:off x="2341476" y="4643214"/>
            <a:ext cx="4392488" cy="1656184"/>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endParaRPr lang="ru-RU" dirty="0"/>
          </a:p>
        </p:txBody>
      </p:sp>
      <p:sp>
        <p:nvSpPr>
          <p:cNvPr id="6" name="Прямоугольник 5"/>
          <p:cNvSpPr/>
          <p:nvPr/>
        </p:nvSpPr>
        <p:spPr>
          <a:xfrm>
            <a:off x="467544" y="5162226"/>
            <a:ext cx="8208912" cy="923330"/>
          </a:xfrm>
          <a:prstGeom prst="rect">
            <a:avLst/>
          </a:prstGeom>
        </p:spPr>
        <p:txBody>
          <a:bodyPr wrap="square">
            <a:spAutoFit/>
          </a:bodyPr>
          <a:lstStyle/>
          <a:p>
            <a:pPr marL="342900" indent="-342900">
              <a:buAutoNum type="arabicPlain"/>
            </a:pPr>
            <a:r>
              <a:rPr lang="en-US" dirty="0" smtClean="0"/>
              <a:t>Institute </a:t>
            </a:r>
            <a:r>
              <a:rPr lang="en-US" dirty="0"/>
              <a:t>of Limnology RAS, St. Petersburg, Russian Federation </a:t>
            </a:r>
            <a:endParaRPr lang="ru-RU" dirty="0" smtClean="0"/>
          </a:p>
          <a:p>
            <a:pPr marL="342900" indent="-342900">
              <a:buAutoNum type="arabicPlain"/>
            </a:pPr>
            <a:r>
              <a:rPr lang="en-US" dirty="0" smtClean="0"/>
              <a:t>St</a:t>
            </a:r>
            <a:r>
              <a:rPr lang="en-US" dirty="0"/>
              <a:t>. Petersburg Research Centre RAS, St. Petersburg, Russian Federation, </a:t>
            </a:r>
          </a:p>
          <a:p>
            <a:r>
              <a:rPr lang="en-US" dirty="0" smtClean="0"/>
              <a:t>3</a:t>
            </a:r>
            <a:r>
              <a:rPr lang="ru-RU" dirty="0" smtClean="0"/>
              <a:t>    </a:t>
            </a:r>
            <a:r>
              <a:rPr lang="en-US" dirty="0" err="1" smtClean="0"/>
              <a:t>Herzen</a:t>
            </a:r>
            <a:r>
              <a:rPr lang="en-US" dirty="0" smtClean="0"/>
              <a:t> </a:t>
            </a:r>
            <a:r>
              <a:rPr lang="en-US" dirty="0"/>
              <a:t>State University, St. Petersburg, Russian Federation</a:t>
            </a:r>
          </a:p>
        </p:txBody>
      </p:sp>
      <p:pic>
        <p:nvPicPr>
          <p:cNvPr id="7" name="Рисунок 6"/>
          <p:cNvPicPr>
            <a:picLocks noChangeAspect="1"/>
          </p:cNvPicPr>
          <p:nvPr/>
        </p:nvPicPr>
        <p:blipFill>
          <a:blip r:embed="rId4"/>
          <a:stretch>
            <a:fillRect/>
          </a:stretch>
        </p:blipFill>
        <p:spPr>
          <a:xfrm>
            <a:off x="4885020" y="278797"/>
            <a:ext cx="958136" cy="958136"/>
          </a:xfrm>
          <a:prstGeom prst="rect">
            <a:avLst/>
          </a:prstGeom>
        </p:spPr>
      </p:pic>
      <p:pic>
        <p:nvPicPr>
          <p:cNvPr id="8" name="Рисунок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6428558"/>
            <a:ext cx="1227411" cy="429442"/>
          </a:xfrm>
          <a:prstGeom prst="rect">
            <a:avLst/>
          </a:prstGeom>
        </p:spPr>
      </p:pic>
      <p:pic>
        <p:nvPicPr>
          <p:cNvPr id="10" name="Рисунок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56176" y="373925"/>
            <a:ext cx="763644" cy="752735"/>
          </a:xfrm>
          <a:prstGeom prst="rect">
            <a:avLst/>
          </a:prstGeom>
        </p:spPr>
      </p:pic>
      <p:pic>
        <p:nvPicPr>
          <p:cNvPr id="11" name="Рисунок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41584" y="257198"/>
            <a:ext cx="1001333" cy="1001333"/>
          </a:xfrm>
          <a:prstGeom prst="rect">
            <a:avLst/>
          </a:prstGeom>
        </p:spPr>
      </p:pic>
      <p:pic>
        <p:nvPicPr>
          <p:cNvPr id="12" name="Рисунок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1520" y="198563"/>
            <a:ext cx="3781953" cy="1038370"/>
          </a:xfrm>
          <a:prstGeom prst="rect">
            <a:avLst/>
          </a:prstGeom>
        </p:spPr>
      </p:pic>
    </p:spTree>
    <p:extLst>
      <p:ext uri="{BB962C8B-B14F-4D97-AF65-F5344CB8AC3E}">
        <p14:creationId xmlns:p14="http://schemas.microsoft.com/office/powerpoint/2010/main" val="3620449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Прямоугольник 9"/>
          <p:cNvSpPr/>
          <p:nvPr/>
        </p:nvSpPr>
        <p:spPr>
          <a:xfrm>
            <a:off x="0" y="0"/>
            <a:ext cx="9144000" cy="6858000"/>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Прямоугольник 2"/>
          <p:cNvSpPr/>
          <p:nvPr/>
        </p:nvSpPr>
        <p:spPr>
          <a:xfrm>
            <a:off x="436879" y="620807"/>
            <a:ext cx="8280920" cy="923330"/>
          </a:xfrm>
          <a:prstGeom prst="rect">
            <a:avLst/>
          </a:prstGeom>
        </p:spPr>
        <p:txBody>
          <a:bodyPr wrap="square">
            <a:spAutoFit/>
          </a:bodyPr>
          <a:lstStyle/>
          <a:p>
            <a:r>
              <a:rPr lang="en-US" dirty="0"/>
              <a:t>The use of underwater photo and video in combination with traditional methods for studying the bottom landscapes of Lake Ladoga has shown the high efficiency of these methods. The studies will be continued.</a:t>
            </a:r>
          </a:p>
        </p:txBody>
      </p:sp>
      <p:pic>
        <p:nvPicPr>
          <p:cNvPr id="6" name="Рисунок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0" y="6392881"/>
            <a:ext cx="1227411" cy="429442"/>
          </a:xfrm>
          <a:prstGeom prst="rect">
            <a:avLst/>
          </a:prstGeom>
        </p:spPr>
      </p:pic>
      <p:sp>
        <p:nvSpPr>
          <p:cNvPr id="7" name="Прямоугольник 6"/>
          <p:cNvSpPr/>
          <p:nvPr/>
        </p:nvSpPr>
        <p:spPr>
          <a:xfrm>
            <a:off x="323528" y="2132856"/>
            <a:ext cx="8517632" cy="2400657"/>
          </a:xfrm>
          <a:prstGeom prst="rect">
            <a:avLst/>
          </a:prstGeom>
        </p:spPr>
        <p:txBody>
          <a:bodyPr wrap="square">
            <a:spAutoFit/>
          </a:bodyPr>
          <a:lstStyle/>
          <a:p>
            <a:r>
              <a:rPr lang="en-US" sz="2400" b="1" u="sng" dirty="0"/>
              <a:t>Directions for further work</a:t>
            </a:r>
          </a:p>
          <a:p>
            <a:endParaRPr lang="en-US" dirty="0"/>
          </a:p>
          <a:p>
            <a:r>
              <a:rPr lang="en-US" dirty="0" err="1"/>
              <a:t>Typification</a:t>
            </a:r>
            <a:r>
              <a:rPr lang="en-US" dirty="0"/>
              <a:t> and characterization of the landscape zones of Lake Ladoga with the allocation of zones of </a:t>
            </a:r>
            <a:r>
              <a:rPr lang="en-US" dirty="0" err="1"/>
              <a:t>anthropogenically</a:t>
            </a:r>
            <a:r>
              <a:rPr lang="en-US" dirty="0"/>
              <a:t> altered landscapes;</a:t>
            </a:r>
          </a:p>
          <a:p>
            <a:r>
              <a:rPr lang="en-US" dirty="0"/>
              <a:t>Identification of the processes that formed the bottom landscapes;</a:t>
            </a:r>
          </a:p>
          <a:p>
            <a:r>
              <a:rPr lang="en-US" dirty="0"/>
              <a:t>Drawing up landscape maps of individual regions and the entire Lake Ladoga;</a:t>
            </a:r>
          </a:p>
          <a:p>
            <a:r>
              <a:rPr lang="en-US" dirty="0"/>
              <a:t>Compilation of the Atlas of landscapes of Lake Ladoga;</a:t>
            </a:r>
          </a:p>
          <a:p>
            <a:r>
              <a:rPr lang="en-US" dirty="0"/>
              <a:t>Compilation of a database of landscapes of Lake </a:t>
            </a:r>
            <a:r>
              <a:rPr lang="en-US" dirty="0" smtClean="0"/>
              <a:t>Ladoga</a:t>
            </a:r>
          </a:p>
        </p:txBody>
      </p:sp>
      <p:sp>
        <p:nvSpPr>
          <p:cNvPr id="8" name="Прямоугольник 7"/>
          <p:cNvSpPr/>
          <p:nvPr/>
        </p:nvSpPr>
        <p:spPr>
          <a:xfrm>
            <a:off x="313520" y="4834319"/>
            <a:ext cx="8527639" cy="1200329"/>
          </a:xfrm>
          <a:prstGeom prst="rect">
            <a:avLst/>
          </a:prstGeom>
        </p:spPr>
        <p:txBody>
          <a:bodyPr wrap="square">
            <a:spAutoFit/>
          </a:bodyPr>
          <a:lstStyle/>
          <a:p>
            <a:r>
              <a:rPr lang="en-US" dirty="0"/>
              <a:t>The publication was compiled with the support of the State </a:t>
            </a:r>
            <a:r>
              <a:rPr lang="en-US" dirty="0" smtClean="0"/>
              <a:t>Themes:</a:t>
            </a:r>
          </a:p>
          <a:p>
            <a:r>
              <a:rPr lang="en-US" dirty="0"/>
              <a:t>-</a:t>
            </a:r>
            <a:r>
              <a:rPr lang="en-US" dirty="0" smtClean="0"/>
              <a:t> Theme No</a:t>
            </a:r>
            <a:r>
              <a:rPr lang="en-US" dirty="0"/>
              <a:t>. 0154-2019-0001 </a:t>
            </a:r>
            <a:r>
              <a:rPr lang="en-US" dirty="0" smtClean="0"/>
              <a:t>of </a:t>
            </a:r>
            <a:r>
              <a:rPr lang="en-US" dirty="0"/>
              <a:t>the Institute of </a:t>
            </a:r>
            <a:r>
              <a:rPr lang="en-US" dirty="0" smtClean="0"/>
              <a:t>Limnology RAS, State </a:t>
            </a:r>
            <a:r>
              <a:rPr lang="en-US" dirty="0"/>
              <a:t>Registration No. </a:t>
            </a:r>
            <a:r>
              <a:rPr lang="en-US" dirty="0" smtClean="0"/>
              <a:t>AAAA-A19-119031890106-5;</a:t>
            </a:r>
            <a:endParaRPr lang="en-US" dirty="0"/>
          </a:p>
          <a:p>
            <a:r>
              <a:rPr lang="en-US" dirty="0" smtClean="0"/>
              <a:t>- State </a:t>
            </a:r>
            <a:r>
              <a:rPr lang="en-US" dirty="0"/>
              <a:t>theme of the </a:t>
            </a:r>
            <a:r>
              <a:rPr lang="en-US" dirty="0" smtClean="0"/>
              <a:t>St. Petersburg Research Centre </a:t>
            </a:r>
            <a:r>
              <a:rPr lang="en-US" dirty="0"/>
              <a:t>RAS </a:t>
            </a:r>
            <a:r>
              <a:rPr lang="en-US" dirty="0" smtClean="0"/>
              <a:t>No 82.1 </a:t>
            </a:r>
            <a:r>
              <a:rPr lang="en-US" dirty="0"/>
              <a:t>FNI</a:t>
            </a:r>
            <a:endParaRPr lang="ru-RU" dirty="0"/>
          </a:p>
        </p:txBody>
      </p:sp>
    </p:spTree>
    <p:extLst>
      <p:ext uri="{BB962C8B-B14F-4D97-AF65-F5344CB8AC3E}">
        <p14:creationId xmlns:p14="http://schemas.microsoft.com/office/powerpoint/2010/main" val="4260393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477000"/>
          </a:xfrm>
          <a:prstGeom prst="rect">
            <a:avLst/>
          </a:prstGeom>
        </p:spPr>
      </p:pic>
      <p:pic>
        <p:nvPicPr>
          <p:cNvPr id="4" name="Рисунок 3"/>
          <p:cNvPicPr>
            <a:picLocks noChangeAspect="1"/>
          </p:cNvPicPr>
          <p:nvPr/>
        </p:nvPicPr>
        <p:blipFill>
          <a:blip r:embed="rId3"/>
          <a:stretch>
            <a:fillRect/>
          </a:stretch>
        </p:blipFill>
        <p:spPr>
          <a:xfrm>
            <a:off x="4580880" y="4869160"/>
            <a:ext cx="2016224" cy="1501258"/>
          </a:xfrm>
          <a:prstGeom prst="rect">
            <a:avLst/>
          </a:prstGeom>
        </p:spPr>
      </p:pic>
      <p:pic>
        <p:nvPicPr>
          <p:cNvPr id="6" name="Рисунок 5"/>
          <p:cNvPicPr>
            <a:picLocks noChangeAspect="1"/>
          </p:cNvPicPr>
          <p:nvPr/>
        </p:nvPicPr>
        <p:blipFill>
          <a:blip r:embed="rId4"/>
          <a:stretch>
            <a:fillRect/>
          </a:stretch>
        </p:blipFill>
        <p:spPr>
          <a:xfrm>
            <a:off x="179512" y="3861048"/>
            <a:ext cx="3492879" cy="1666506"/>
          </a:xfrm>
          <a:prstGeom prst="rect">
            <a:avLst/>
          </a:prstGeom>
        </p:spPr>
      </p:pic>
    </p:spTree>
    <p:extLst>
      <p:ext uri="{BB962C8B-B14F-4D97-AF65-F5344CB8AC3E}">
        <p14:creationId xmlns:p14="http://schemas.microsoft.com/office/powerpoint/2010/main" val="23068138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0" y="0"/>
            <a:ext cx="9144000" cy="6858000"/>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Заголовок 1"/>
          <p:cNvSpPr>
            <a:spLocks noGrp="1"/>
          </p:cNvSpPr>
          <p:nvPr>
            <p:ph type="title"/>
          </p:nvPr>
        </p:nvSpPr>
        <p:spPr/>
        <p:txBody>
          <a:bodyPr>
            <a:noAutofit/>
          </a:bodyPr>
          <a:lstStyle/>
          <a:p>
            <a:r>
              <a:rPr lang="en-US" sz="3200" dirty="0"/>
              <a:t>Lake Ladoga - the largest freshwater reservoir </a:t>
            </a:r>
            <a:r>
              <a:rPr lang="en-US" sz="3200" dirty="0" smtClean="0"/>
              <a:t/>
            </a:r>
            <a:br>
              <a:rPr lang="en-US" sz="3200" dirty="0" smtClean="0"/>
            </a:br>
            <a:r>
              <a:rPr lang="en-US" sz="3200" dirty="0" smtClean="0"/>
              <a:t>in </a:t>
            </a:r>
            <a:r>
              <a:rPr lang="en-US" sz="3200" dirty="0"/>
              <a:t>Europe</a:t>
            </a:r>
            <a:endParaRPr lang="ru-RU" sz="3200" dirty="0"/>
          </a:p>
        </p:txBody>
      </p:sp>
      <p:pic>
        <p:nvPicPr>
          <p:cNvPr id="3" name="Рисунок 2"/>
          <p:cNvPicPr>
            <a:picLocks noChangeAspect="1"/>
          </p:cNvPicPr>
          <p:nvPr/>
        </p:nvPicPr>
        <p:blipFill>
          <a:blip r:embed="rId2"/>
          <a:stretch>
            <a:fillRect/>
          </a:stretch>
        </p:blipFill>
        <p:spPr>
          <a:xfrm>
            <a:off x="971600" y="1700808"/>
            <a:ext cx="2742881" cy="3002285"/>
          </a:xfrm>
          <a:prstGeom prst="rect">
            <a:avLst/>
          </a:prstGeom>
        </p:spPr>
      </p:pic>
      <p:pic>
        <p:nvPicPr>
          <p:cNvPr id="4" name="Рисунок 3"/>
          <p:cNvPicPr>
            <a:picLocks noChangeAspect="1"/>
          </p:cNvPicPr>
          <p:nvPr/>
        </p:nvPicPr>
        <p:blipFill>
          <a:blip r:embed="rId3"/>
          <a:stretch>
            <a:fillRect/>
          </a:stretch>
        </p:blipFill>
        <p:spPr>
          <a:xfrm>
            <a:off x="4499992" y="1556792"/>
            <a:ext cx="3472577" cy="4569911"/>
          </a:xfrm>
          <a:prstGeom prst="rect">
            <a:avLst/>
          </a:prstGeom>
        </p:spPr>
      </p:pic>
    </p:spTree>
    <p:extLst>
      <p:ext uri="{BB962C8B-B14F-4D97-AF65-F5344CB8AC3E}">
        <p14:creationId xmlns:p14="http://schemas.microsoft.com/office/powerpoint/2010/main" val="10599939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0" y="0"/>
            <a:ext cx="9144000" cy="6879817"/>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Заголовок 1"/>
          <p:cNvSpPr>
            <a:spLocks noGrp="1"/>
          </p:cNvSpPr>
          <p:nvPr>
            <p:ph type="title"/>
          </p:nvPr>
        </p:nvSpPr>
        <p:spPr>
          <a:xfrm>
            <a:off x="2406588" y="188640"/>
            <a:ext cx="4330824" cy="562074"/>
          </a:xfrm>
        </p:spPr>
        <p:txBody>
          <a:bodyPr>
            <a:normAutofit fontScale="90000"/>
          </a:bodyPr>
          <a:lstStyle/>
          <a:p>
            <a:r>
              <a:rPr lang="en-US" dirty="0" smtClean="0"/>
              <a:t>General</a:t>
            </a:r>
            <a:endParaRPr lang="ru-RU" dirty="0"/>
          </a:p>
        </p:txBody>
      </p:sp>
      <p:sp>
        <p:nvSpPr>
          <p:cNvPr id="3" name="Прямоугольник 2"/>
          <p:cNvSpPr/>
          <p:nvPr/>
        </p:nvSpPr>
        <p:spPr>
          <a:xfrm>
            <a:off x="251520" y="1412776"/>
            <a:ext cx="8640960" cy="4154984"/>
          </a:xfrm>
          <a:prstGeom prst="rect">
            <a:avLst/>
          </a:prstGeom>
        </p:spPr>
        <p:txBody>
          <a:bodyPr wrap="square">
            <a:spAutoFit/>
          </a:bodyPr>
          <a:lstStyle/>
          <a:p>
            <a:r>
              <a:rPr lang="en-US" sz="1200" dirty="0"/>
              <a:t>In </a:t>
            </a:r>
            <a:r>
              <a:rPr lang="en-US" sz="1200" dirty="0" smtClean="0"/>
              <a:t>201</a:t>
            </a:r>
            <a:r>
              <a:rPr lang="ru-RU" sz="1200" dirty="0" smtClean="0"/>
              <a:t>8-19</a:t>
            </a:r>
            <a:r>
              <a:rPr lang="en-US" sz="1200" dirty="0" smtClean="0"/>
              <a:t>, </a:t>
            </a:r>
            <a:r>
              <a:rPr lang="en-US" sz="1200" dirty="0"/>
              <a:t>the Institute of Limnology of the Russian Academy of Sciences (IL RAS) carried out geological and geomorphological studies of the bottom and shores of Lake Ladoga within the framework of the State project of the IL RAS No. 0154-2018-0003 / 5. The research included the study of the bottom landscapes of Lake Ladoga with help of a series of underwater vehicles </a:t>
            </a:r>
            <a:r>
              <a:rPr lang="en-US" sz="1200" dirty="0" err="1"/>
              <a:t>Limnoscout</a:t>
            </a:r>
            <a:r>
              <a:rPr lang="en-US" sz="1200" dirty="0"/>
              <a:t>, designed and assembled at the IL RAS.</a:t>
            </a:r>
          </a:p>
          <a:p>
            <a:r>
              <a:rPr lang="en-US" sz="1200" dirty="0"/>
              <a:t>Underwater photo and video of the bottom in the coastal zone was carried out by the Limnoscout-230 vehicle from a boat. Each video filming polygon  included 2 continuous video profiles of 1-2 km normal to the shore, and 1 connecting profile parallel to the shore of 200-400 m, in the deep part. </a:t>
            </a:r>
          </a:p>
          <a:p>
            <a:r>
              <a:rPr lang="en-US" sz="1200" dirty="0"/>
              <a:t>Underwater video filming of the bottom in the open water area of the lake was carried out by the Limnoscout-50 vehicle from the board of the r/v “Poseidon”, by point diving, in which the bottom was shot within a radius of 2-4 m from the dive point.</a:t>
            </a:r>
          </a:p>
          <a:p>
            <a:r>
              <a:rPr lang="en-US" sz="1200" dirty="0"/>
              <a:t>Maximal deep of studies was 117 m.</a:t>
            </a:r>
          </a:p>
          <a:p>
            <a:r>
              <a:rPr lang="en-US" sz="1200" dirty="0"/>
              <a:t>All underwater surveys were accompanied by echo-sounding surveys and GPS tracking.</a:t>
            </a:r>
          </a:p>
          <a:p>
            <a:r>
              <a:rPr lang="en-US" sz="1200" dirty="0"/>
              <a:t>In total, 24 underwater video filming  polygons in the coastal zone and 23 underwater video filming points in the open water area of the northern part of Lake Ladoga were worked out.</a:t>
            </a:r>
          </a:p>
          <a:p>
            <a:r>
              <a:rPr lang="en-US" sz="1200" dirty="0"/>
              <a:t>The collected extensive photo and video materials made it possible to make preliminary typology of the bottom landscapes of Lake Ladoga and evaluate their condition.</a:t>
            </a:r>
          </a:p>
          <a:p>
            <a:r>
              <a:rPr lang="en-US" sz="1200" dirty="0"/>
              <a:t>Several new important facts of the structure of the bottom of Lake Ladoga and biota distribution were discovered, in particular:</a:t>
            </a:r>
          </a:p>
          <a:p>
            <a:r>
              <a:rPr lang="en-US" sz="1200" dirty="0"/>
              <a:t>- For the first time on the bottom of Lake Ladoga, an invasive species of mollusk </a:t>
            </a:r>
            <a:r>
              <a:rPr lang="en-US" sz="1200" dirty="0" err="1"/>
              <a:t>Dreissena</a:t>
            </a:r>
            <a:r>
              <a:rPr lang="en-US" sz="1200" dirty="0"/>
              <a:t> </a:t>
            </a:r>
            <a:r>
              <a:rPr lang="en-US" sz="1200" dirty="0" err="1"/>
              <a:t>polymorpha</a:t>
            </a:r>
            <a:r>
              <a:rPr lang="en-US" sz="1200" dirty="0"/>
              <a:t> was discovered, which in other large lakes has a significant impact on ecosystems.</a:t>
            </a:r>
          </a:p>
          <a:p>
            <a:r>
              <a:rPr lang="en-US" sz="1200" dirty="0"/>
              <a:t>- For the first time at the bottom in the northern part of the lake, outlets of presumably </a:t>
            </a:r>
            <a:r>
              <a:rPr lang="en-US" sz="1200" dirty="0" err="1"/>
              <a:t>Riphean</a:t>
            </a:r>
            <a:r>
              <a:rPr lang="en-US" sz="1200" dirty="0"/>
              <a:t> sandstones were discovered, which significantly complements the geological picture of the area.</a:t>
            </a:r>
          </a:p>
          <a:p>
            <a:r>
              <a:rPr lang="en-US" sz="1200" dirty="0"/>
              <a:t>- For the first time at the bottom in the northeastern part of the lake an abnormally deep occurrence of coarse deposits was discovered, which is likely to be associated with the intense activity of glaciers</a:t>
            </a:r>
            <a:r>
              <a:rPr lang="en-US" sz="1200" dirty="0" smtClean="0"/>
              <a:t>.</a:t>
            </a:r>
            <a:endParaRPr lang="en-US" sz="1200" dirty="0"/>
          </a:p>
        </p:txBody>
      </p:sp>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450375"/>
            <a:ext cx="1227411" cy="429442"/>
          </a:xfrm>
          <a:prstGeom prst="rect">
            <a:avLst/>
          </a:prstGeom>
        </p:spPr>
      </p:pic>
    </p:spTree>
    <p:extLst>
      <p:ext uri="{BB962C8B-B14F-4D97-AF65-F5344CB8AC3E}">
        <p14:creationId xmlns:p14="http://schemas.microsoft.com/office/powerpoint/2010/main" val="35508969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Прямоугольник 9"/>
          <p:cNvSpPr/>
          <p:nvPr/>
        </p:nvSpPr>
        <p:spPr>
          <a:xfrm>
            <a:off x="0" y="0"/>
            <a:ext cx="9114138" cy="685800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9338" y="1463356"/>
            <a:ext cx="2195528" cy="1951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5482" y="1500357"/>
            <a:ext cx="1872208" cy="11107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одзаголовок 2"/>
          <p:cNvSpPr>
            <a:spLocks noGrp="1"/>
          </p:cNvSpPr>
          <p:nvPr>
            <p:ph type="subTitle" idx="1"/>
          </p:nvPr>
        </p:nvSpPr>
        <p:spPr>
          <a:xfrm>
            <a:off x="230974" y="4823652"/>
            <a:ext cx="5636881" cy="2034348"/>
          </a:xfrm>
        </p:spPr>
        <p:txBody>
          <a:bodyPr>
            <a:noAutofit/>
          </a:bodyPr>
          <a:lstStyle/>
          <a:p>
            <a:pPr algn="l"/>
            <a:r>
              <a:rPr lang="en-US" sz="1600" b="1" u="sng" dirty="0" err="1">
                <a:solidFill>
                  <a:schemeClr val="tx1"/>
                </a:solidFill>
                <a:latin typeface="Times New Roman" panose="02020603050405020304" pitchFamily="18" charset="0"/>
                <a:cs typeface="Times New Roman" panose="02020603050405020304" pitchFamily="18" charset="0"/>
              </a:rPr>
              <a:t>Limnoscout</a:t>
            </a:r>
            <a:r>
              <a:rPr lang="en-US" sz="1600" b="1" u="sng" dirty="0">
                <a:solidFill>
                  <a:schemeClr val="tx1"/>
                </a:solidFill>
                <a:latin typeface="Times New Roman" panose="02020603050405020304" pitchFamily="18" charset="0"/>
                <a:cs typeface="Times New Roman" panose="02020603050405020304" pitchFamily="18" charset="0"/>
              </a:rPr>
              <a:t> features:</a:t>
            </a:r>
          </a:p>
          <a:p>
            <a:pPr marL="342900" indent="-342900" algn="l">
              <a:buFont typeface="Arial" pitchFamily="34" charset="0"/>
              <a:buChar char="•"/>
            </a:pPr>
            <a:r>
              <a:rPr lang="en-US" sz="1200" dirty="0">
                <a:solidFill>
                  <a:schemeClr val="tx1"/>
                </a:solidFill>
                <a:latin typeface="Times New Roman" panose="02020603050405020304" pitchFamily="18" charset="0"/>
                <a:cs typeface="Times New Roman" panose="02020603050405020304" pitchFamily="18" charset="0"/>
              </a:rPr>
              <a:t>Estimated depth of immersion - 300 m or more;</a:t>
            </a:r>
          </a:p>
          <a:p>
            <a:pPr marL="342900" indent="-342900" algn="l">
              <a:buFont typeface="Arial" pitchFamily="34" charset="0"/>
              <a:buChar char="•"/>
            </a:pPr>
            <a:r>
              <a:rPr lang="en-US" sz="1200" dirty="0">
                <a:solidFill>
                  <a:schemeClr val="tx1"/>
                </a:solidFill>
                <a:latin typeface="Times New Roman" panose="02020603050405020304" pitchFamily="18" charset="0"/>
                <a:cs typeface="Times New Roman" panose="02020603050405020304" pitchFamily="18" charset="0"/>
              </a:rPr>
              <a:t>It is possible to work from a ship, boat, or offline;</a:t>
            </a:r>
          </a:p>
          <a:p>
            <a:pPr marL="342900" indent="-342900" algn="l">
              <a:buFont typeface="Arial" pitchFamily="34" charset="0"/>
              <a:buChar char="•"/>
            </a:pPr>
            <a:r>
              <a:rPr lang="en-US" sz="1200" dirty="0">
                <a:solidFill>
                  <a:schemeClr val="tx1"/>
                </a:solidFill>
                <a:latin typeface="Times New Roman" panose="02020603050405020304" pitchFamily="18" charset="0"/>
                <a:cs typeface="Times New Roman" panose="02020603050405020304" pitchFamily="18" charset="0"/>
              </a:rPr>
              <a:t>The devices are resistant to collision with the bottom, including with stones, rocks;</a:t>
            </a:r>
          </a:p>
          <a:p>
            <a:pPr marL="342900" indent="-342900" algn="l">
              <a:buFont typeface="Arial" pitchFamily="34" charset="0"/>
              <a:buChar char="•"/>
            </a:pPr>
            <a:r>
              <a:rPr lang="en-US" sz="1200" dirty="0">
                <a:solidFill>
                  <a:schemeClr val="tx1"/>
                </a:solidFill>
                <a:latin typeface="Times New Roman" panose="02020603050405020304" pitchFamily="18" charset="0"/>
                <a:cs typeface="Times New Roman" panose="02020603050405020304" pitchFamily="18" charset="0"/>
              </a:rPr>
              <a:t>The backlight system is customizable and allows you to work with high turbidity of the water;</a:t>
            </a:r>
          </a:p>
          <a:p>
            <a:pPr marL="342900" indent="-342900" algn="l">
              <a:buFont typeface="Arial" pitchFamily="34" charset="0"/>
              <a:buChar char="•"/>
            </a:pPr>
            <a:r>
              <a:rPr lang="en-US" sz="1200" dirty="0">
                <a:solidFill>
                  <a:schemeClr val="tx1"/>
                </a:solidFill>
                <a:latin typeface="Times New Roman" panose="02020603050405020304" pitchFamily="18" charset="0"/>
                <a:cs typeface="Times New Roman" panose="02020603050405020304" pitchFamily="18" charset="0"/>
              </a:rPr>
              <a:t>The high resolution of the cameras makes it possible to isolate small relief details, geological formations, biota elements, etc.</a:t>
            </a:r>
          </a:p>
          <a:p>
            <a:pPr marL="342900" indent="-342900" algn="l">
              <a:buFont typeface="Arial" pitchFamily="34" charset="0"/>
              <a:buChar char="•"/>
            </a:pPr>
            <a:r>
              <a:rPr lang="en-US" sz="1200" dirty="0">
                <a:solidFill>
                  <a:schemeClr val="tx1"/>
                </a:solidFill>
                <a:latin typeface="Times New Roman" panose="02020603050405020304" pitchFamily="18" charset="0"/>
                <a:cs typeface="Times New Roman" panose="02020603050405020304" pitchFamily="18" charset="0"/>
              </a:rPr>
              <a:t>The equipment has high maintainability and mobility.</a:t>
            </a:r>
            <a:endParaRPr lang="ru-RU" sz="1200" dirty="0">
              <a:solidFill>
                <a:schemeClr val="tx1"/>
              </a:solidFill>
              <a:latin typeface="Times New Roman" panose="02020603050405020304" pitchFamily="18" charset="0"/>
              <a:cs typeface="Times New Roman" panose="02020603050405020304" pitchFamily="18" charset="0"/>
            </a:endParaRPr>
          </a:p>
        </p:txBody>
      </p:sp>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67854" y="4034545"/>
            <a:ext cx="3117409" cy="1991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230974" y="3549973"/>
            <a:ext cx="5040560" cy="1015663"/>
          </a:xfrm>
          <a:prstGeom prst="rect">
            <a:avLst/>
          </a:prstGeom>
        </p:spPr>
        <p:txBody>
          <a:bodyPr wrap="square">
            <a:spAutoFit/>
          </a:bodyPr>
          <a:lstStyle/>
          <a:p>
            <a:r>
              <a:rPr lang="en-US" sz="1200" dirty="0" smtClean="0">
                <a:latin typeface="Times New Roman" panose="02020603050405020304" pitchFamily="18" charset="0"/>
                <a:cs typeface="Times New Roman" panose="02020603050405020304" pitchFamily="18" charset="0"/>
              </a:rPr>
              <a:t>In the Institute of Limnology </a:t>
            </a:r>
            <a:r>
              <a:rPr lang="en-US" sz="1200" dirty="0">
                <a:latin typeface="Times New Roman" panose="02020603050405020304" pitchFamily="18" charset="0"/>
                <a:cs typeface="Times New Roman" panose="02020603050405020304" pitchFamily="18" charset="0"/>
              </a:rPr>
              <a:t>RAS</a:t>
            </a:r>
          </a:p>
          <a:p>
            <a:r>
              <a:rPr lang="en-US" sz="1200" dirty="0">
                <a:latin typeface="Times New Roman" panose="02020603050405020304" pitchFamily="18" charset="0"/>
                <a:cs typeface="Times New Roman" panose="02020603050405020304" pitchFamily="18" charset="0"/>
              </a:rPr>
              <a:t>created a series of underwater vehicles</a:t>
            </a:r>
          </a:p>
          <a:p>
            <a:r>
              <a:rPr lang="en-US" sz="1200" dirty="0" err="1">
                <a:latin typeface="Times New Roman" panose="02020603050405020304" pitchFamily="18" charset="0"/>
                <a:cs typeface="Times New Roman" panose="02020603050405020304" pitchFamily="18" charset="0"/>
              </a:rPr>
              <a:t>Limnoscout</a:t>
            </a:r>
            <a:r>
              <a:rPr lang="en-US" sz="1200" dirty="0">
                <a:latin typeface="Times New Roman" panose="02020603050405020304" pitchFamily="18" charset="0"/>
                <a:cs typeface="Times New Roman" panose="02020603050405020304" pitchFamily="18" charset="0"/>
              </a:rPr>
              <a:t>, originally adapted to work in the conditions of Lake Ladoga.</a:t>
            </a:r>
          </a:p>
          <a:p>
            <a:r>
              <a:rPr lang="en-US" sz="1200" dirty="0">
                <a:latin typeface="Times New Roman" panose="02020603050405020304" pitchFamily="18" charset="0"/>
                <a:cs typeface="Times New Roman" panose="02020603050405020304" pitchFamily="18" charset="0"/>
              </a:rPr>
              <a:t>This is the first successful experience of using underwater vehicles to study the bottom of Lake Ladoga.</a:t>
            </a:r>
            <a:endParaRPr lang="ru-RU" sz="1200" dirty="0" smtClean="0">
              <a:latin typeface="Times New Roman" panose="02020603050405020304" pitchFamily="18" charset="0"/>
              <a:cs typeface="Times New Roman" panose="02020603050405020304" pitchFamily="18" charset="0"/>
            </a:endParaRPr>
          </a:p>
        </p:txBody>
      </p:sp>
      <p:sp>
        <p:nvSpPr>
          <p:cNvPr id="7" name="TextBox 6"/>
          <p:cNvSpPr txBox="1"/>
          <p:nvPr/>
        </p:nvSpPr>
        <p:spPr>
          <a:xfrm>
            <a:off x="1131402" y="2341572"/>
            <a:ext cx="1326288" cy="307777"/>
          </a:xfrm>
          <a:prstGeom prst="rect">
            <a:avLst/>
          </a:prstGeom>
          <a:noFill/>
        </p:spPr>
        <p:txBody>
          <a:bodyPr wrap="square" rtlCol="0">
            <a:spAutoFit/>
          </a:bodyPr>
          <a:lstStyle/>
          <a:p>
            <a:r>
              <a:rPr lang="en-US" sz="1400" b="1" dirty="0" smtClean="0">
                <a:solidFill>
                  <a:srgbClr val="FF0000"/>
                </a:solidFill>
              </a:rPr>
              <a:t>Limnoscout-50</a:t>
            </a:r>
            <a:endParaRPr lang="ru-RU" sz="1400" b="1" dirty="0">
              <a:solidFill>
                <a:srgbClr val="FF0000"/>
              </a:solidFill>
            </a:endParaRPr>
          </a:p>
        </p:txBody>
      </p:sp>
      <p:sp>
        <p:nvSpPr>
          <p:cNvPr id="12" name="TextBox 11"/>
          <p:cNvSpPr txBox="1"/>
          <p:nvPr/>
        </p:nvSpPr>
        <p:spPr>
          <a:xfrm>
            <a:off x="3301879" y="3062622"/>
            <a:ext cx="1542987" cy="338554"/>
          </a:xfrm>
          <a:prstGeom prst="rect">
            <a:avLst/>
          </a:prstGeom>
          <a:noFill/>
        </p:spPr>
        <p:txBody>
          <a:bodyPr wrap="none" rtlCol="0">
            <a:spAutoFit/>
          </a:bodyPr>
          <a:lstStyle/>
          <a:p>
            <a:r>
              <a:rPr lang="en-US" sz="1600" b="1" dirty="0" smtClean="0">
                <a:solidFill>
                  <a:srgbClr val="FF0000"/>
                </a:solidFill>
              </a:rPr>
              <a:t>Limnoscout-230</a:t>
            </a:r>
            <a:endParaRPr lang="ru-RU" sz="1600" b="1" dirty="0">
              <a:solidFill>
                <a:srgbClr val="FF0000"/>
              </a:solidFill>
            </a:endParaRPr>
          </a:p>
        </p:txBody>
      </p:sp>
      <p:pic>
        <p:nvPicPr>
          <p:cNvPr id="102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36514" y="1895731"/>
            <a:ext cx="2679882" cy="2039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Прямоугольник 8"/>
          <p:cNvSpPr/>
          <p:nvPr/>
        </p:nvSpPr>
        <p:spPr>
          <a:xfrm>
            <a:off x="272296" y="307102"/>
            <a:ext cx="8712968" cy="938719"/>
          </a:xfrm>
          <a:prstGeom prst="rect">
            <a:avLst/>
          </a:prstGeom>
        </p:spPr>
        <p:txBody>
          <a:bodyPr wrap="square">
            <a:spAutoFit/>
          </a:bodyPr>
          <a:lstStyle/>
          <a:p>
            <a:r>
              <a:rPr lang="en-US" sz="1100" dirty="0"/>
              <a:t>Given the acute shortage of fresh water in the modern world, the issue of preserving its natural sources, in particular Lake Ladoga, the largest freshwater reservoir in Europe, is particularly acute. Studying the quality of Ladoga’s water and the parameters that influence it, in particular, the state of bottom landscapes, is a critical task for the livelihoods of the vast </a:t>
            </a:r>
            <a:r>
              <a:rPr lang="en-US" sz="1100" dirty="0" smtClean="0"/>
              <a:t>territories.</a:t>
            </a:r>
            <a:endParaRPr lang="en-US" sz="1100" dirty="0"/>
          </a:p>
          <a:p>
            <a:r>
              <a:rPr lang="en-US" sz="1100" dirty="0"/>
              <a:t>Traditional point methods for the effective study of bottom landscapes are clearly not enough, and attempts to use underwater vehicles to study the bottom of Lake Ladoga have so far been unsuccessful.</a:t>
            </a:r>
            <a:endParaRPr lang="ru-RU" sz="1100" dirty="0"/>
          </a:p>
        </p:txBody>
      </p:sp>
      <p:pic>
        <p:nvPicPr>
          <p:cNvPr id="6" name="Рисунок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86727" y="6428558"/>
            <a:ext cx="1227411" cy="429442"/>
          </a:xfrm>
          <a:prstGeom prst="rect">
            <a:avLst/>
          </a:prstGeom>
        </p:spPr>
      </p:pic>
    </p:spTree>
    <p:extLst>
      <p:ext uri="{BB962C8B-B14F-4D97-AF65-F5344CB8AC3E}">
        <p14:creationId xmlns:p14="http://schemas.microsoft.com/office/powerpoint/2010/main" val="144041373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Прямоугольник 12"/>
          <p:cNvSpPr/>
          <p:nvPr/>
        </p:nvSpPr>
        <p:spPr>
          <a:xfrm>
            <a:off x="0" y="0"/>
            <a:ext cx="9144000" cy="6836274"/>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Прямоугольник 3"/>
          <p:cNvSpPr/>
          <p:nvPr/>
        </p:nvSpPr>
        <p:spPr>
          <a:xfrm>
            <a:off x="107504" y="23363"/>
            <a:ext cx="8568952" cy="954107"/>
          </a:xfrm>
          <a:prstGeom prst="rect">
            <a:avLst/>
          </a:prstGeom>
        </p:spPr>
        <p:txBody>
          <a:bodyPr wrap="square">
            <a:spAutoFit/>
          </a:bodyPr>
          <a:lstStyle/>
          <a:p>
            <a:r>
              <a:rPr lang="en-US" sz="1400" dirty="0"/>
              <a:t>For the period 2018-2019</a:t>
            </a:r>
          </a:p>
          <a:p>
            <a:r>
              <a:rPr lang="en-US" sz="1400" dirty="0" smtClean="0"/>
              <a:t>underwater </a:t>
            </a:r>
            <a:r>
              <a:rPr lang="en-US" sz="1400" dirty="0"/>
              <a:t>video recording was carried out from the board of the R / V Poseidon at 23 stations in the northern part of the lake.</a:t>
            </a:r>
          </a:p>
          <a:p>
            <a:r>
              <a:rPr lang="en-US" sz="1400" dirty="0"/>
              <a:t>Numerous photo and video materials received</a:t>
            </a:r>
            <a:endParaRPr lang="ru-RU" sz="1400" dirty="0"/>
          </a:p>
        </p:txBody>
      </p:sp>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27" y="6406832"/>
            <a:ext cx="1227411" cy="429442"/>
          </a:xfrm>
          <a:prstGeom prst="rect">
            <a:avLst/>
          </a:prstGeom>
        </p:spPr>
      </p:pic>
      <p:pic>
        <p:nvPicPr>
          <p:cNvPr id="6" name="Рисунок 5"/>
          <p:cNvPicPr>
            <a:picLocks noChangeAspect="1"/>
          </p:cNvPicPr>
          <p:nvPr/>
        </p:nvPicPr>
        <p:blipFill>
          <a:blip r:embed="rId3"/>
          <a:stretch>
            <a:fillRect/>
          </a:stretch>
        </p:blipFill>
        <p:spPr>
          <a:xfrm>
            <a:off x="323527" y="1239453"/>
            <a:ext cx="3244387" cy="2431005"/>
          </a:xfrm>
          <a:prstGeom prst="rect">
            <a:avLst/>
          </a:prstGeom>
        </p:spPr>
      </p:pic>
      <p:pic>
        <p:nvPicPr>
          <p:cNvPr id="7" name="Рисунок 6"/>
          <p:cNvPicPr>
            <a:picLocks noChangeAspect="1"/>
          </p:cNvPicPr>
          <p:nvPr/>
        </p:nvPicPr>
        <p:blipFill>
          <a:blip r:embed="rId4"/>
          <a:stretch>
            <a:fillRect/>
          </a:stretch>
        </p:blipFill>
        <p:spPr>
          <a:xfrm>
            <a:off x="3616320" y="977470"/>
            <a:ext cx="5396573" cy="5064799"/>
          </a:xfrm>
          <a:prstGeom prst="rect">
            <a:avLst/>
          </a:prstGeom>
        </p:spPr>
      </p:pic>
      <p:sp>
        <p:nvSpPr>
          <p:cNvPr id="9" name="Прямоугольник 8"/>
          <p:cNvSpPr/>
          <p:nvPr/>
        </p:nvSpPr>
        <p:spPr>
          <a:xfrm>
            <a:off x="899592" y="3138153"/>
            <a:ext cx="1404039" cy="369332"/>
          </a:xfrm>
          <a:prstGeom prst="rect">
            <a:avLst/>
          </a:prstGeom>
        </p:spPr>
        <p:txBody>
          <a:bodyPr wrap="none">
            <a:spAutoFit/>
          </a:bodyPr>
          <a:lstStyle/>
          <a:p>
            <a:r>
              <a:rPr lang="en-US" b="1" dirty="0" smtClean="0">
                <a:solidFill>
                  <a:srgbClr val="FF0000"/>
                </a:solidFill>
              </a:rPr>
              <a:t>r/v Poseidon</a:t>
            </a:r>
            <a:endParaRPr lang="en-US" b="1" dirty="0">
              <a:solidFill>
                <a:srgbClr val="FF0000"/>
              </a:solidFill>
            </a:endParaRPr>
          </a:p>
        </p:txBody>
      </p:sp>
      <p:sp>
        <p:nvSpPr>
          <p:cNvPr id="10" name="Прямоугольник 9"/>
          <p:cNvSpPr/>
          <p:nvPr/>
        </p:nvSpPr>
        <p:spPr>
          <a:xfrm>
            <a:off x="5159000" y="4583449"/>
            <a:ext cx="3853893" cy="1169551"/>
          </a:xfrm>
          <a:prstGeom prst="rect">
            <a:avLst/>
          </a:prstGeom>
        </p:spPr>
        <p:txBody>
          <a:bodyPr wrap="square">
            <a:spAutoFit/>
          </a:bodyPr>
          <a:lstStyle/>
          <a:p>
            <a:r>
              <a:rPr lang="en-US" sz="1400" b="1" dirty="0" smtClean="0">
                <a:solidFill>
                  <a:srgbClr val="FF0000"/>
                </a:solidFill>
              </a:rPr>
              <a:t>Map of studies in 2019 in the north part of the Ladoga lake with r/v Poseidon</a:t>
            </a:r>
          </a:p>
          <a:p>
            <a:endParaRPr lang="en-US" sz="1400" b="1" dirty="0">
              <a:solidFill>
                <a:srgbClr val="FF0000"/>
              </a:solidFill>
            </a:endParaRPr>
          </a:p>
          <a:p>
            <a:r>
              <a:rPr lang="en-US" sz="1400" b="1" dirty="0" smtClean="0">
                <a:solidFill>
                  <a:srgbClr val="FF0000"/>
                </a:solidFill>
              </a:rPr>
              <a:t>Green points – bottom </a:t>
            </a:r>
            <a:r>
              <a:rPr lang="en-US" sz="1400" b="1" dirty="0" err="1" smtClean="0">
                <a:solidFill>
                  <a:srgbClr val="FF0000"/>
                </a:solidFill>
              </a:rPr>
              <a:t>samling</a:t>
            </a:r>
            <a:endParaRPr lang="en-US" sz="1400" b="1" dirty="0" smtClean="0">
              <a:solidFill>
                <a:srgbClr val="FF0000"/>
              </a:solidFill>
            </a:endParaRPr>
          </a:p>
          <a:p>
            <a:r>
              <a:rPr lang="en-US" sz="1400" b="1" dirty="0" smtClean="0">
                <a:solidFill>
                  <a:srgbClr val="FF0000"/>
                </a:solidFill>
              </a:rPr>
              <a:t>Red points – bottom videos</a:t>
            </a:r>
            <a:endParaRPr lang="en-US" sz="1400" b="1" dirty="0">
              <a:solidFill>
                <a:srgbClr val="FF0000"/>
              </a:solidFill>
            </a:endParaRPr>
          </a:p>
        </p:txBody>
      </p:sp>
      <p:sp>
        <p:nvSpPr>
          <p:cNvPr id="12" name="Прямоугольник 11"/>
          <p:cNvSpPr/>
          <p:nvPr/>
        </p:nvSpPr>
        <p:spPr>
          <a:xfrm>
            <a:off x="4391980" y="1230392"/>
            <a:ext cx="954685" cy="369332"/>
          </a:xfrm>
          <a:prstGeom prst="rect">
            <a:avLst/>
          </a:prstGeom>
        </p:spPr>
        <p:txBody>
          <a:bodyPr wrap="none">
            <a:spAutoFit/>
          </a:bodyPr>
          <a:lstStyle/>
          <a:p>
            <a:r>
              <a:rPr lang="en-US" dirty="0" smtClean="0"/>
              <a:t>- depths</a:t>
            </a:r>
            <a:endParaRPr lang="en-US" dirty="0"/>
          </a:p>
        </p:txBody>
      </p:sp>
    </p:spTree>
    <p:extLst>
      <p:ext uri="{BB962C8B-B14F-4D97-AF65-F5344CB8AC3E}">
        <p14:creationId xmlns:p14="http://schemas.microsoft.com/office/powerpoint/2010/main" val="8420439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Прямоугольник 25"/>
          <p:cNvSpPr/>
          <p:nvPr/>
        </p:nvSpPr>
        <p:spPr>
          <a:xfrm>
            <a:off x="28365" y="0"/>
            <a:ext cx="9115635" cy="6858000"/>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Заголовок 1"/>
          <p:cNvSpPr>
            <a:spLocks noGrp="1"/>
          </p:cNvSpPr>
          <p:nvPr>
            <p:ph type="title"/>
          </p:nvPr>
        </p:nvSpPr>
        <p:spPr>
          <a:xfrm>
            <a:off x="457200" y="274638"/>
            <a:ext cx="8229600" cy="634082"/>
          </a:xfrm>
        </p:spPr>
        <p:txBody>
          <a:bodyPr>
            <a:noAutofit/>
          </a:bodyPr>
          <a:lstStyle/>
          <a:p>
            <a:pPr algn="l"/>
            <a:r>
              <a:rPr lang="en-US" sz="1400" dirty="0"/>
              <a:t>For the period 2018-2019</a:t>
            </a:r>
            <a:br>
              <a:rPr lang="en-US" sz="1400" dirty="0"/>
            </a:br>
            <a:r>
              <a:rPr lang="en-US" sz="1400" dirty="0"/>
              <a:t>24 video profiles were worked out in different regions of Lake </a:t>
            </a:r>
            <a:r>
              <a:rPr lang="en-US" sz="1400" dirty="0" smtClean="0"/>
              <a:t>Ladoga</a:t>
            </a:r>
            <a:endParaRPr lang="ru-RU" sz="1400" dirty="0"/>
          </a:p>
        </p:txBody>
      </p:sp>
      <p:sp>
        <p:nvSpPr>
          <p:cNvPr id="5" name="Прямоугольник 4"/>
          <p:cNvSpPr/>
          <p:nvPr/>
        </p:nvSpPr>
        <p:spPr>
          <a:xfrm>
            <a:off x="557402" y="2822384"/>
            <a:ext cx="2201628" cy="369332"/>
          </a:xfrm>
          <a:prstGeom prst="rect">
            <a:avLst/>
          </a:prstGeom>
        </p:spPr>
        <p:txBody>
          <a:bodyPr wrap="none">
            <a:spAutoFit/>
          </a:bodyPr>
          <a:lstStyle/>
          <a:p>
            <a:r>
              <a:rPr lang="en-US" dirty="0"/>
              <a:t>Boat for coast studies</a:t>
            </a:r>
          </a:p>
        </p:txBody>
      </p:sp>
      <p:pic>
        <p:nvPicPr>
          <p:cNvPr id="7" name="Рисунок 6"/>
          <p:cNvPicPr>
            <a:picLocks noChangeAspect="1"/>
          </p:cNvPicPr>
          <p:nvPr/>
        </p:nvPicPr>
        <p:blipFill>
          <a:blip r:embed="rId2"/>
          <a:stretch>
            <a:fillRect/>
          </a:stretch>
        </p:blipFill>
        <p:spPr>
          <a:xfrm>
            <a:off x="2959434" y="2022831"/>
            <a:ext cx="5989530" cy="4501783"/>
          </a:xfrm>
          <a:prstGeom prst="rect">
            <a:avLst/>
          </a:prstGeom>
        </p:spPr>
      </p:pic>
      <p:sp>
        <p:nvSpPr>
          <p:cNvPr id="8" name="Равнобедренный треугольник 7"/>
          <p:cNvSpPr/>
          <p:nvPr/>
        </p:nvSpPr>
        <p:spPr>
          <a:xfrm>
            <a:off x="5810183" y="3017440"/>
            <a:ext cx="288032" cy="26632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9" name="Рисунок 8"/>
          <p:cNvPicPr>
            <a:picLocks noChangeAspect="1"/>
          </p:cNvPicPr>
          <p:nvPr/>
        </p:nvPicPr>
        <p:blipFill>
          <a:blip r:embed="rId3"/>
          <a:stretch>
            <a:fillRect/>
          </a:stretch>
        </p:blipFill>
        <p:spPr>
          <a:xfrm>
            <a:off x="5604621" y="2871123"/>
            <a:ext cx="310923" cy="292633"/>
          </a:xfrm>
          <a:prstGeom prst="rect">
            <a:avLst/>
          </a:prstGeom>
        </p:spPr>
      </p:pic>
      <p:pic>
        <p:nvPicPr>
          <p:cNvPr id="10" name="Рисунок 9"/>
          <p:cNvPicPr>
            <a:picLocks noChangeAspect="1"/>
          </p:cNvPicPr>
          <p:nvPr/>
        </p:nvPicPr>
        <p:blipFill>
          <a:blip r:embed="rId3"/>
          <a:stretch>
            <a:fillRect/>
          </a:stretch>
        </p:blipFill>
        <p:spPr>
          <a:xfrm>
            <a:off x="5148064" y="2348880"/>
            <a:ext cx="310923" cy="292633"/>
          </a:xfrm>
          <a:prstGeom prst="rect">
            <a:avLst/>
          </a:prstGeom>
        </p:spPr>
      </p:pic>
      <p:pic>
        <p:nvPicPr>
          <p:cNvPr id="11" name="Рисунок 10"/>
          <p:cNvPicPr>
            <a:picLocks noChangeAspect="1"/>
          </p:cNvPicPr>
          <p:nvPr/>
        </p:nvPicPr>
        <p:blipFill>
          <a:blip r:embed="rId3"/>
          <a:stretch>
            <a:fillRect/>
          </a:stretch>
        </p:blipFill>
        <p:spPr>
          <a:xfrm>
            <a:off x="4963573" y="2348879"/>
            <a:ext cx="310923" cy="292633"/>
          </a:xfrm>
          <a:prstGeom prst="rect">
            <a:avLst/>
          </a:prstGeom>
        </p:spPr>
      </p:pic>
      <p:pic>
        <p:nvPicPr>
          <p:cNvPr id="12" name="Рисунок 11"/>
          <p:cNvPicPr>
            <a:picLocks noChangeAspect="1"/>
          </p:cNvPicPr>
          <p:nvPr/>
        </p:nvPicPr>
        <p:blipFill>
          <a:blip r:embed="rId3"/>
          <a:stretch>
            <a:fillRect/>
          </a:stretch>
        </p:blipFill>
        <p:spPr>
          <a:xfrm>
            <a:off x="4765967" y="2191676"/>
            <a:ext cx="310923" cy="292633"/>
          </a:xfrm>
          <a:prstGeom prst="rect">
            <a:avLst/>
          </a:prstGeom>
        </p:spPr>
      </p:pic>
      <p:pic>
        <p:nvPicPr>
          <p:cNvPr id="13" name="Рисунок 12"/>
          <p:cNvPicPr>
            <a:picLocks noChangeAspect="1"/>
          </p:cNvPicPr>
          <p:nvPr/>
        </p:nvPicPr>
        <p:blipFill>
          <a:blip r:embed="rId3"/>
          <a:stretch>
            <a:fillRect/>
          </a:stretch>
        </p:blipFill>
        <p:spPr>
          <a:xfrm>
            <a:off x="4631579" y="2270277"/>
            <a:ext cx="310923" cy="292633"/>
          </a:xfrm>
          <a:prstGeom prst="rect">
            <a:avLst/>
          </a:prstGeom>
        </p:spPr>
      </p:pic>
      <p:pic>
        <p:nvPicPr>
          <p:cNvPr id="14" name="Рисунок 13"/>
          <p:cNvPicPr>
            <a:picLocks noChangeAspect="1"/>
          </p:cNvPicPr>
          <p:nvPr/>
        </p:nvPicPr>
        <p:blipFill>
          <a:blip r:embed="rId3"/>
          <a:stretch>
            <a:fillRect/>
          </a:stretch>
        </p:blipFill>
        <p:spPr>
          <a:xfrm>
            <a:off x="4880683" y="2202562"/>
            <a:ext cx="310923" cy="292633"/>
          </a:xfrm>
          <a:prstGeom prst="rect">
            <a:avLst/>
          </a:prstGeom>
        </p:spPr>
      </p:pic>
      <p:pic>
        <p:nvPicPr>
          <p:cNvPr id="15" name="Рисунок 14"/>
          <p:cNvPicPr>
            <a:picLocks noChangeAspect="1"/>
          </p:cNvPicPr>
          <p:nvPr/>
        </p:nvPicPr>
        <p:blipFill>
          <a:blip r:embed="rId3"/>
          <a:stretch>
            <a:fillRect/>
          </a:stretch>
        </p:blipFill>
        <p:spPr>
          <a:xfrm>
            <a:off x="4067944" y="3645024"/>
            <a:ext cx="310923" cy="292633"/>
          </a:xfrm>
          <a:prstGeom prst="rect">
            <a:avLst/>
          </a:prstGeom>
        </p:spPr>
      </p:pic>
      <p:pic>
        <p:nvPicPr>
          <p:cNvPr id="16" name="Рисунок 15"/>
          <p:cNvPicPr>
            <a:picLocks noChangeAspect="1"/>
          </p:cNvPicPr>
          <p:nvPr/>
        </p:nvPicPr>
        <p:blipFill>
          <a:blip r:embed="rId3"/>
          <a:stretch>
            <a:fillRect/>
          </a:stretch>
        </p:blipFill>
        <p:spPr>
          <a:xfrm>
            <a:off x="4223405" y="3791340"/>
            <a:ext cx="310923" cy="292633"/>
          </a:xfrm>
          <a:prstGeom prst="rect">
            <a:avLst/>
          </a:prstGeom>
        </p:spPr>
      </p:pic>
      <p:pic>
        <p:nvPicPr>
          <p:cNvPr id="17" name="Рисунок 16"/>
          <p:cNvPicPr>
            <a:picLocks noChangeAspect="1"/>
          </p:cNvPicPr>
          <p:nvPr/>
        </p:nvPicPr>
        <p:blipFill>
          <a:blip r:embed="rId3"/>
          <a:stretch>
            <a:fillRect/>
          </a:stretch>
        </p:blipFill>
        <p:spPr>
          <a:xfrm>
            <a:off x="4286622" y="3937656"/>
            <a:ext cx="310923" cy="292633"/>
          </a:xfrm>
          <a:prstGeom prst="rect">
            <a:avLst/>
          </a:prstGeom>
        </p:spPr>
      </p:pic>
      <p:pic>
        <p:nvPicPr>
          <p:cNvPr id="18" name="Рисунок 17"/>
          <p:cNvPicPr>
            <a:picLocks noChangeAspect="1"/>
          </p:cNvPicPr>
          <p:nvPr/>
        </p:nvPicPr>
        <p:blipFill>
          <a:blip r:embed="rId3"/>
          <a:stretch>
            <a:fillRect/>
          </a:stretch>
        </p:blipFill>
        <p:spPr>
          <a:xfrm>
            <a:off x="6804248" y="5085184"/>
            <a:ext cx="310923" cy="292633"/>
          </a:xfrm>
          <a:prstGeom prst="rect">
            <a:avLst/>
          </a:prstGeom>
        </p:spPr>
      </p:pic>
      <p:pic>
        <p:nvPicPr>
          <p:cNvPr id="19" name="Рисунок 18"/>
          <p:cNvPicPr>
            <a:picLocks noChangeAspect="1"/>
          </p:cNvPicPr>
          <p:nvPr/>
        </p:nvPicPr>
        <p:blipFill>
          <a:blip r:embed="rId3"/>
          <a:stretch>
            <a:fillRect/>
          </a:stretch>
        </p:blipFill>
        <p:spPr>
          <a:xfrm>
            <a:off x="6959709" y="4653136"/>
            <a:ext cx="310923" cy="292633"/>
          </a:xfrm>
          <a:prstGeom prst="rect">
            <a:avLst/>
          </a:prstGeom>
        </p:spPr>
      </p:pic>
      <p:pic>
        <p:nvPicPr>
          <p:cNvPr id="20" name="Рисунок 19"/>
          <p:cNvPicPr>
            <a:picLocks noChangeAspect="1"/>
          </p:cNvPicPr>
          <p:nvPr/>
        </p:nvPicPr>
        <p:blipFill>
          <a:blip r:embed="rId3"/>
          <a:stretch>
            <a:fillRect/>
          </a:stretch>
        </p:blipFill>
        <p:spPr>
          <a:xfrm>
            <a:off x="5776118" y="2759413"/>
            <a:ext cx="310923" cy="292633"/>
          </a:xfrm>
          <a:prstGeom prst="rect">
            <a:avLst/>
          </a:prstGeom>
        </p:spPr>
      </p:pic>
      <p:pic>
        <p:nvPicPr>
          <p:cNvPr id="21" name="Рисунок 20"/>
          <p:cNvPicPr>
            <a:picLocks noChangeAspect="1"/>
          </p:cNvPicPr>
          <p:nvPr/>
        </p:nvPicPr>
        <p:blipFill>
          <a:blip r:embed="rId3"/>
          <a:stretch>
            <a:fillRect/>
          </a:stretch>
        </p:blipFill>
        <p:spPr>
          <a:xfrm>
            <a:off x="5040618" y="2180790"/>
            <a:ext cx="310923" cy="292633"/>
          </a:xfrm>
          <a:prstGeom prst="rect">
            <a:avLst/>
          </a:prstGeom>
        </p:spPr>
      </p:pic>
      <p:sp>
        <p:nvSpPr>
          <p:cNvPr id="22" name="Прямоугольник 21"/>
          <p:cNvSpPr/>
          <p:nvPr/>
        </p:nvSpPr>
        <p:spPr>
          <a:xfrm>
            <a:off x="4717543" y="3577864"/>
            <a:ext cx="1988045" cy="461665"/>
          </a:xfrm>
          <a:prstGeom prst="rect">
            <a:avLst/>
          </a:prstGeom>
        </p:spPr>
        <p:txBody>
          <a:bodyPr wrap="none">
            <a:spAutoFit/>
          </a:bodyPr>
          <a:lstStyle/>
          <a:p>
            <a:r>
              <a:rPr lang="en-US" sz="2400" b="1" dirty="0" smtClean="0"/>
              <a:t>LADOGA LAKE</a:t>
            </a:r>
            <a:endParaRPr lang="en-US" sz="2400" b="1" dirty="0"/>
          </a:p>
        </p:txBody>
      </p:sp>
      <p:sp>
        <p:nvSpPr>
          <p:cNvPr id="23" name="Прямоугольник 22"/>
          <p:cNvSpPr/>
          <p:nvPr/>
        </p:nvSpPr>
        <p:spPr>
          <a:xfrm>
            <a:off x="674673" y="4135215"/>
            <a:ext cx="2284761" cy="2369880"/>
          </a:xfrm>
          <a:prstGeom prst="rect">
            <a:avLst/>
          </a:prstGeom>
        </p:spPr>
        <p:txBody>
          <a:bodyPr wrap="square">
            <a:spAutoFit/>
          </a:bodyPr>
          <a:lstStyle/>
          <a:p>
            <a:pPr algn="r"/>
            <a:r>
              <a:rPr lang="en-US" sz="2000" b="1" dirty="0" smtClean="0"/>
              <a:t>Map of coast studies 2020</a:t>
            </a:r>
          </a:p>
          <a:p>
            <a:pPr algn="r"/>
            <a:r>
              <a:rPr lang="en-US" dirty="0"/>
              <a:t>blue triangles - the location of the polygons </a:t>
            </a:r>
            <a:endParaRPr lang="en-US" dirty="0" smtClean="0"/>
          </a:p>
          <a:p>
            <a:pPr algn="r"/>
            <a:r>
              <a:rPr lang="en-US" dirty="0" smtClean="0"/>
              <a:t>for </a:t>
            </a:r>
            <a:r>
              <a:rPr lang="en-US" dirty="0"/>
              <a:t>the study of coastal bottom landscapes</a:t>
            </a:r>
          </a:p>
        </p:txBody>
      </p:sp>
      <p:pic>
        <p:nvPicPr>
          <p:cNvPr id="24" name="Рисунок 23"/>
          <p:cNvPicPr>
            <a:picLocks noChangeAspect="1"/>
          </p:cNvPicPr>
          <p:nvPr/>
        </p:nvPicPr>
        <p:blipFill>
          <a:blip r:embed="rId4"/>
          <a:stretch>
            <a:fillRect/>
          </a:stretch>
        </p:blipFill>
        <p:spPr>
          <a:xfrm>
            <a:off x="28365" y="6418211"/>
            <a:ext cx="1225402" cy="426757"/>
          </a:xfrm>
          <a:prstGeom prst="rect">
            <a:avLst/>
          </a:prstGeom>
        </p:spPr>
      </p:pic>
      <p:pic>
        <p:nvPicPr>
          <p:cNvPr id="25" name="Рисунок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8997" y="1081649"/>
            <a:ext cx="2627784" cy="1751856"/>
          </a:xfrm>
          <a:prstGeom prst="rect">
            <a:avLst/>
          </a:prstGeom>
        </p:spPr>
      </p:pic>
    </p:spTree>
    <p:extLst>
      <p:ext uri="{BB962C8B-B14F-4D97-AF65-F5344CB8AC3E}">
        <p14:creationId xmlns:p14="http://schemas.microsoft.com/office/powerpoint/2010/main" val="30795839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Рисунок 17"/>
          <p:cNvPicPr>
            <a:picLocks noChangeAspect="1"/>
          </p:cNvPicPr>
          <p:nvPr/>
        </p:nvPicPr>
        <p:blipFill>
          <a:blip r:embed="rId2"/>
          <a:stretch>
            <a:fillRect/>
          </a:stretch>
        </p:blipFill>
        <p:spPr>
          <a:xfrm>
            <a:off x="1347779" y="1952786"/>
            <a:ext cx="6824621" cy="4936047"/>
          </a:xfrm>
          <a:prstGeom prst="rect">
            <a:avLst/>
          </a:prstGeom>
        </p:spPr>
      </p:pic>
      <p:sp>
        <p:nvSpPr>
          <p:cNvPr id="16" name="Прямоугольник 15"/>
          <p:cNvSpPr/>
          <p:nvPr/>
        </p:nvSpPr>
        <p:spPr>
          <a:xfrm>
            <a:off x="780275" y="1209624"/>
            <a:ext cx="1774637" cy="246221"/>
          </a:xfrm>
          <a:prstGeom prst="rect">
            <a:avLst/>
          </a:prstGeom>
        </p:spPr>
        <p:txBody>
          <a:bodyPr wrap="square">
            <a:spAutoFit/>
          </a:bodyPr>
          <a:lstStyle/>
          <a:p>
            <a:pPr lvl="0" algn="r"/>
            <a:endParaRPr lang="ru-RU" sz="1000" i="1" dirty="0">
              <a:solidFill>
                <a:prstClr val="black"/>
              </a:solidFill>
              <a:latin typeface="Times New Roman" panose="02020603050405020304" pitchFamily="18" charset="0"/>
              <a:cs typeface="Times New Roman" panose="02020603050405020304" pitchFamily="18" charset="0"/>
            </a:endParaRPr>
          </a:p>
        </p:txBody>
      </p:sp>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254" y="6411250"/>
            <a:ext cx="1227411" cy="429442"/>
          </a:xfrm>
          <a:prstGeom prst="rect">
            <a:avLst/>
          </a:prstGeom>
        </p:spPr>
      </p:pic>
      <p:pic>
        <p:nvPicPr>
          <p:cNvPr id="17" name="Рисунок 16"/>
          <p:cNvPicPr>
            <a:picLocks noChangeAspect="1"/>
          </p:cNvPicPr>
          <p:nvPr/>
        </p:nvPicPr>
        <p:blipFill>
          <a:blip r:embed="rId4"/>
          <a:stretch>
            <a:fillRect/>
          </a:stretch>
        </p:blipFill>
        <p:spPr>
          <a:xfrm>
            <a:off x="5278171" y="802519"/>
            <a:ext cx="2265492" cy="6005080"/>
          </a:xfrm>
          <a:prstGeom prst="rect">
            <a:avLst/>
          </a:prstGeom>
        </p:spPr>
      </p:pic>
      <p:sp>
        <p:nvSpPr>
          <p:cNvPr id="19" name="Прямоугольник 18"/>
          <p:cNvSpPr/>
          <p:nvPr/>
        </p:nvSpPr>
        <p:spPr>
          <a:xfrm>
            <a:off x="667180" y="1257583"/>
            <a:ext cx="4572000" cy="523220"/>
          </a:xfrm>
          <a:prstGeom prst="rect">
            <a:avLst/>
          </a:prstGeom>
        </p:spPr>
        <p:txBody>
          <a:bodyPr>
            <a:spAutoFit/>
          </a:bodyPr>
          <a:lstStyle/>
          <a:p>
            <a:r>
              <a:rPr lang="en-US" sz="1400" dirty="0"/>
              <a:t>An example of an underwater video profile: distribution of bottom sediments and biota at different depths</a:t>
            </a:r>
            <a:endParaRPr lang="ru-RU" sz="1400" dirty="0"/>
          </a:p>
        </p:txBody>
      </p:sp>
      <p:sp>
        <p:nvSpPr>
          <p:cNvPr id="20" name="Прямоугольник 19"/>
          <p:cNvSpPr/>
          <p:nvPr/>
        </p:nvSpPr>
        <p:spPr>
          <a:xfrm>
            <a:off x="179772" y="141740"/>
            <a:ext cx="8856724" cy="646331"/>
          </a:xfrm>
          <a:prstGeom prst="rect">
            <a:avLst/>
          </a:prstGeom>
        </p:spPr>
        <p:txBody>
          <a:bodyPr wrap="square">
            <a:spAutoFit/>
          </a:bodyPr>
          <a:lstStyle/>
          <a:p>
            <a:r>
              <a:rPr lang="en-US" b="1" dirty="0"/>
              <a:t>New facts on the structure of the bottom of Lake Ladoga, discovered only for the period 2018-19. using an underwater vehicle</a:t>
            </a:r>
            <a:endParaRPr lang="ru-RU" b="1" dirty="0"/>
          </a:p>
        </p:txBody>
      </p:sp>
      <p:sp>
        <p:nvSpPr>
          <p:cNvPr id="52" name="Прямоугольник 51"/>
          <p:cNvSpPr/>
          <p:nvPr/>
        </p:nvSpPr>
        <p:spPr>
          <a:xfrm>
            <a:off x="5868144" y="813766"/>
            <a:ext cx="792088" cy="307777"/>
          </a:xfrm>
          <a:prstGeom prst="rect">
            <a:avLst/>
          </a:prstGeom>
        </p:spPr>
        <p:txBody>
          <a:bodyPr wrap="square">
            <a:spAutoFit/>
          </a:bodyPr>
          <a:lstStyle/>
          <a:p>
            <a:r>
              <a:rPr lang="en-US" sz="1400" b="1" dirty="0" smtClean="0">
                <a:solidFill>
                  <a:schemeClr val="bg1"/>
                </a:solidFill>
              </a:rPr>
              <a:t>Depths:</a:t>
            </a:r>
            <a:endParaRPr lang="ru-RU" sz="1400" b="1" dirty="0">
              <a:solidFill>
                <a:schemeClr val="bg1"/>
              </a:solidFill>
            </a:endParaRPr>
          </a:p>
        </p:txBody>
      </p:sp>
    </p:spTree>
    <p:extLst>
      <p:ext uri="{BB962C8B-B14F-4D97-AF65-F5344CB8AC3E}">
        <p14:creationId xmlns:p14="http://schemas.microsoft.com/office/powerpoint/2010/main" val="14935571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Прямоугольник 16"/>
          <p:cNvSpPr/>
          <p:nvPr/>
        </p:nvSpPr>
        <p:spPr>
          <a:xfrm>
            <a:off x="2523" y="0"/>
            <a:ext cx="9141477" cy="685800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23" y="6428558"/>
            <a:ext cx="1227411" cy="429442"/>
          </a:xfrm>
          <a:prstGeom prst="rect">
            <a:avLst/>
          </a:prstGeom>
        </p:spPr>
      </p:pic>
      <p:sp>
        <p:nvSpPr>
          <p:cNvPr id="4" name="Заголовок 3"/>
          <p:cNvSpPr>
            <a:spLocks noGrp="1"/>
          </p:cNvSpPr>
          <p:nvPr>
            <p:ph type="title"/>
          </p:nvPr>
        </p:nvSpPr>
        <p:spPr>
          <a:xfrm>
            <a:off x="395288" y="122306"/>
            <a:ext cx="8229600" cy="707886"/>
          </a:xfrm>
          <a:prstGeom prst="rect">
            <a:avLst/>
          </a:prstGeom>
        </p:spPr>
        <p:txBody>
          <a:bodyPr wrap="square">
            <a:spAutoFit/>
          </a:bodyPr>
          <a:lstStyle/>
          <a:p>
            <a:pPr algn="l"/>
            <a:r>
              <a:rPr lang="en-US" sz="2000" b="1" dirty="0"/>
              <a:t>New facts on the structure of the bottom of Lake Ladoga, discovered only for the period 2018-19. using an underwater vehicle</a:t>
            </a:r>
            <a:endParaRPr lang="ru-RU" sz="2000" b="1" dirty="0"/>
          </a:p>
        </p:txBody>
      </p:sp>
      <p:pic>
        <p:nvPicPr>
          <p:cNvPr id="5" name="Рисунок 4"/>
          <p:cNvPicPr>
            <a:picLocks noChangeAspect="1"/>
          </p:cNvPicPr>
          <p:nvPr/>
        </p:nvPicPr>
        <p:blipFill>
          <a:blip r:embed="rId3"/>
          <a:stretch>
            <a:fillRect/>
          </a:stretch>
        </p:blipFill>
        <p:spPr>
          <a:xfrm>
            <a:off x="5004798" y="1124744"/>
            <a:ext cx="3618828" cy="4968552"/>
          </a:xfrm>
          <a:prstGeom prst="rect">
            <a:avLst/>
          </a:prstGeom>
        </p:spPr>
      </p:pic>
      <p:pic>
        <p:nvPicPr>
          <p:cNvPr id="6" name="Рисунок 5"/>
          <p:cNvPicPr>
            <a:picLocks noChangeAspect="1"/>
          </p:cNvPicPr>
          <p:nvPr/>
        </p:nvPicPr>
        <p:blipFill>
          <a:blip r:embed="rId4"/>
          <a:stretch>
            <a:fillRect/>
          </a:stretch>
        </p:blipFill>
        <p:spPr>
          <a:xfrm>
            <a:off x="273653" y="3358733"/>
            <a:ext cx="4153381" cy="2323869"/>
          </a:xfrm>
          <a:prstGeom prst="rect">
            <a:avLst/>
          </a:prstGeom>
        </p:spPr>
      </p:pic>
      <p:cxnSp>
        <p:nvCxnSpPr>
          <p:cNvPr id="12" name="Прямая со стрелкой 11"/>
          <p:cNvCxnSpPr/>
          <p:nvPr/>
        </p:nvCxnSpPr>
        <p:spPr>
          <a:xfrm flipV="1">
            <a:off x="4329018" y="2780928"/>
            <a:ext cx="819046" cy="57780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Прямоугольник 13"/>
          <p:cNvSpPr/>
          <p:nvPr/>
        </p:nvSpPr>
        <p:spPr>
          <a:xfrm>
            <a:off x="264638" y="941171"/>
            <a:ext cx="4572000" cy="2031325"/>
          </a:xfrm>
          <a:prstGeom prst="rect">
            <a:avLst/>
          </a:prstGeom>
        </p:spPr>
        <p:txBody>
          <a:bodyPr>
            <a:spAutoFit/>
          </a:bodyPr>
          <a:lstStyle/>
          <a:p>
            <a:r>
              <a:rPr lang="en-US" sz="1400" dirty="0"/>
              <a:t>An example of lakebed mapping is shown </a:t>
            </a:r>
            <a:r>
              <a:rPr lang="en-US" sz="1400" dirty="0" smtClean="0"/>
              <a:t>on the right figure. </a:t>
            </a:r>
            <a:r>
              <a:rPr lang="en-US" sz="1400" dirty="0"/>
              <a:t>Large rock fragments, boulders and rubble occupy the largest part of the investigated lakebed. </a:t>
            </a:r>
            <a:endParaRPr lang="en-US" sz="1400" dirty="0" smtClean="0"/>
          </a:p>
          <a:p>
            <a:r>
              <a:rPr lang="en-US" sz="1400" dirty="0"/>
              <a:t>Within the underwater rock outcrops in the northern part of the study area, sandstones of probably </a:t>
            </a:r>
            <a:r>
              <a:rPr lang="en-US" sz="1400" dirty="0" err="1"/>
              <a:t>Riphean</a:t>
            </a:r>
            <a:r>
              <a:rPr lang="en-US" sz="1400" dirty="0"/>
              <a:t> age are exposed on the </a:t>
            </a:r>
            <a:r>
              <a:rPr lang="en-US" sz="1400" dirty="0" smtClean="0"/>
              <a:t>lakebed (photos below).</a:t>
            </a:r>
          </a:p>
          <a:p>
            <a:endParaRPr lang="en-US" sz="1400" dirty="0" smtClean="0"/>
          </a:p>
          <a:p>
            <a:r>
              <a:rPr lang="en-US" sz="1400" dirty="0" smtClean="0"/>
              <a:t>The </a:t>
            </a:r>
            <a:r>
              <a:rPr lang="en-US" sz="1400" dirty="0"/>
              <a:t>presence of such rocks far in the north of Ladoga is a new fact of the geological structure of this region.</a:t>
            </a:r>
            <a:endParaRPr lang="ru-RU" sz="1400" dirty="0"/>
          </a:p>
        </p:txBody>
      </p:sp>
    </p:spTree>
    <p:extLst>
      <p:ext uri="{BB962C8B-B14F-4D97-AF65-F5344CB8AC3E}">
        <p14:creationId xmlns:p14="http://schemas.microsoft.com/office/powerpoint/2010/main" val="13375855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Прямоугольник 19"/>
          <p:cNvSpPr/>
          <p:nvPr/>
        </p:nvSpPr>
        <p:spPr>
          <a:xfrm>
            <a:off x="0" y="0"/>
            <a:ext cx="9144000" cy="6846551"/>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5" name="Рисунок 14"/>
          <p:cNvPicPr>
            <a:picLocks noChangeAspect="1"/>
          </p:cNvPicPr>
          <p:nvPr/>
        </p:nvPicPr>
        <p:blipFill>
          <a:blip r:embed="rId2"/>
          <a:stretch>
            <a:fillRect/>
          </a:stretch>
        </p:blipFill>
        <p:spPr>
          <a:xfrm>
            <a:off x="395536" y="1166613"/>
            <a:ext cx="5965166" cy="4896545"/>
          </a:xfrm>
          <a:prstGeom prst="rect">
            <a:avLst/>
          </a:prstGeom>
        </p:spPr>
      </p:pic>
      <p:sp>
        <p:nvSpPr>
          <p:cNvPr id="16" name="TextBox 15"/>
          <p:cNvSpPr txBox="1"/>
          <p:nvPr/>
        </p:nvSpPr>
        <p:spPr>
          <a:xfrm>
            <a:off x="6360702" y="4077072"/>
            <a:ext cx="1790328" cy="1754326"/>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Detected</a:t>
            </a:r>
          </a:p>
          <a:p>
            <a:r>
              <a:rPr lang="en-US" dirty="0">
                <a:latin typeface="Times New Roman" panose="02020603050405020304" pitchFamily="18" charset="0"/>
                <a:cs typeface="Times New Roman" panose="02020603050405020304" pitchFamily="18" charset="0"/>
              </a:rPr>
              <a:t>invasive species of bivalve mollusk </a:t>
            </a:r>
            <a:r>
              <a:rPr lang="en-US" dirty="0" err="1">
                <a:latin typeface="Times New Roman" panose="02020603050405020304" pitchFamily="18" charset="0"/>
                <a:cs typeface="Times New Roman" panose="02020603050405020304" pitchFamily="18" charset="0"/>
              </a:rPr>
              <a:t>Dreissena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polymorpha</a:t>
            </a:r>
            <a:endParaRPr lang="ru-RU" dirty="0">
              <a:latin typeface="Times New Roman" panose="02020603050405020304" pitchFamily="18" charset="0"/>
              <a:cs typeface="Times New Roman" panose="02020603050405020304" pitchFamily="18" charset="0"/>
            </a:endParaRPr>
          </a:p>
        </p:txBody>
      </p:sp>
      <p:sp>
        <p:nvSpPr>
          <p:cNvPr id="17" name="TextBox 16"/>
          <p:cNvSpPr txBox="1"/>
          <p:nvPr/>
        </p:nvSpPr>
        <p:spPr>
          <a:xfrm>
            <a:off x="6588224" y="1556792"/>
            <a:ext cx="2263670" cy="1323439"/>
          </a:xfrm>
          <a:prstGeom prst="rect">
            <a:avLst/>
          </a:prstGeom>
          <a:noFill/>
        </p:spPr>
        <p:txBody>
          <a:bodyPr wrap="square" rtlCol="0">
            <a:spAutoFit/>
          </a:bodyPr>
          <a:lstStyle/>
          <a:p>
            <a:r>
              <a:rPr lang="en-US" sz="1600" dirty="0">
                <a:latin typeface="Times New Roman" panose="02020603050405020304" pitchFamily="18" charset="0"/>
                <a:cs typeface="Times New Roman" panose="02020603050405020304" pitchFamily="18" charset="0"/>
              </a:rPr>
              <a:t>An abnormally deep occurrence of coarse deposits in the eastern part of Lake Ladoga has been established</a:t>
            </a:r>
            <a:endParaRPr lang="ru-RU" sz="1600" dirty="0">
              <a:latin typeface="Times New Roman" panose="02020603050405020304" pitchFamily="18" charset="0"/>
              <a:cs typeface="Times New Roman" panose="02020603050405020304" pitchFamily="18" charset="0"/>
            </a:endParaRPr>
          </a:p>
        </p:txBody>
      </p:sp>
      <p:sp>
        <p:nvSpPr>
          <p:cNvPr id="18" name="Прямоугольник 17"/>
          <p:cNvSpPr/>
          <p:nvPr/>
        </p:nvSpPr>
        <p:spPr>
          <a:xfrm>
            <a:off x="179772" y="141740"/>
            <a:ext cx="8856724" cy="646331"/>
          </a:xfrm>
          <a:prstGeom prst="rect">
            <a:avLst/>
          </a:prstGeom>
        </p:spPr>
        <p:txBody>
          <a:bodyPr wrap="square">
            <a:spAutoFit/>
          </a:bodyPr>
          <a:lstStyle/>
          <a:p>
            <a:r>
              <a:rPr lang="en-US" b="1" dirty="0"/>
              <a:t>New facts on the structure of the bottom of Lake Ladoga, discovered only for the period 2018-19. using an underwater vehicle</a:t>
            </a:r>
            <a:endParaRPr lang="ru-RU" b="1" dirty="0"/>
          </a:p>
        </p:txBody>
      </p:sp>
      <p:pic>
        <p:nvPicPr>
          <p:cNvPr id="19" name="Рисунок 18"/>
          <p:cNvPicPr>
            <a:picLocks noChangeAspect="1"/>
          </p:cNvPicPr>
          <p:nvPr/>
        </p:nvPicPr>
        <p:blipFill>
          <a:blip r:embed="rId3"/>
          <a:stretch>
            <a:fillRect/>
          </a:stretch>
        </p:blipFill>
        <p:spPr>
          <a:xfrm>
            <a:off x="0" y="6419794"/>
            <a:ext cx="1231499" cy="426757"/>
          </a:xfrm>
          <a:prstGeom prst="rect">
            <a:avLst/>
          </a:prstGeom>
        </p:spPr>
      </p:pic>
    </p:spTree>
    <p:extLst>
      <p:ext uri="{BB962C8B-B14F-4D97-AF65-F5344CB8AC3E}">
        <p14:creationId xmlns:p14="http://schemas.microsoft.com/office/powerpoint/2010/main" val="2634191733"/>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Ion</Template>
  <TotalTime>735</TotalTime>
  <Words>1132</Words>
  <Application>Microsoft Office PowerPoint</Application>
  <PresentationFormat>Экран (4:3)</PresentationFormat>
  <Paragraphs>74</Paragraphs>
  <Slides>11</Slides>
  <Notes>1</Notes>
  <HiddenSlides>0</HiddenSlides>
  <MMClips>0</MMClips>
  <ScaleCrop>false</ScaleCrop>
  <HeadingPairs>
    <vt:vector size="6" baseType="variant">
      <vt:variant>
        <vt:lpstr>Использованные шрифты</vt:lpstr>
      </vt:variant>
      <vt:variant>
        <vt:i4>3</vt:i4>
      </vt:variant>
      <vt:variant>
        <vt:lpstr>Тема</vt:lpstr>
      </vt:variant>
      <vt:variant>
        <vt:i4>1</vt:i4>
      </vt:variant>
      <vt:variant>
        <vt:lpstr>Заголовки слайдов</vt:lpstr>
      </vt:variant>
      <vt:variant>
        <vt:i4>11</vt:i4>
      </vt:variant>
    </vt:vector>
  </HeadingPairs>
  <TitlesOfParts>
    <vt:vector size="15" baseType="lpstr">
      <vt:lpstr>Arial</vt:lpstr>
      <vt:lpstr>Calibri</vt:lpstr>
      <vt:lpstr>Times New Roman</vt:lpstr>
      <vt:lpstr>Тема Office</vt:lpstr>
      <vt:lpstr>Studying the bottom landscapes  of Lake Ladoga  with use of underwater vehicles</vt:lpstr>
      <vt:lpstr>Lake Ladoga - the largest freshwater reservoir  in Europe</vt:lpstr>
      <vt:lpstr>General</vt:lpstr>
      <vt:lpstr>Презентация PowerPoint</vt:lpstr>
      <vt:lpstr>Презентация PowerPoint</vt:lpstr>
      <vt:lpstr>For the period 2018-2019 24 video profiles were worked out in different regions of Lake Ladoga</vt:lpstr>
      <vt:lpstr>Презентация PowerPoint</vt:lpstr>
      <vt:lpstr>New facts on the structure of the bottom of Lake Ladoga, discovered only for the period 2018-19. using an underwater vehicle</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Изучение подводных ландшафтов Ладожского озера</dc:title>
  <dc:creator>владимир анохин</dc:creator>
  <cp:lastModifiedBy>dell</cp:lastModifiedBy>
  <cp:revision>71</cp:revision>
  <dcterms:created xsi:type="dcterms:W3CDTF">2019-12-06T13:45:39Z</dcterms:created>
  <dcterms:modified xsi:type="dcterms:W3CDTF">2020-04-30T18:22:36Z</dcterms:modified>
</cp:coreProperties>
</file>