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4" r:id="rId2"/>
    <p:sldId id="322" r:id="rId3"/>
    <p:sldId id="323" r:id="rId4"/>
    <p:sldId id="333" r:id="rId5"/>
    <p:sldId id="334" r:id="rId6"/>
    <p:sldId id="285" r:id="rId7"/>
    <p:sldId id="288" r:id="rId8"/>
    <p:sldId id="308" r:id="rId9"/>
    <p:sldId id="335" r:id="rId10"/>
    <p:sldId id="260" r:id="rId11"/>
    <p:sldId id="290" r:id="rId12"/>
    <p:sldId id="328" r:id="rId13"/>
    <p:sldId id="310" r:id="rId14"/>
    <p:sldId id="298" r:id="rId15"/>
    <p:sldId id="301" r:id="rId16"/>
    <p:sldId id="329"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94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ORuser\Downloads\GWL_Data_Wris\Canal_areas\RESULT_GW_Stat_Maheshwar\GWW_NoCS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28519234119564E-2"/>
          <c:y val="0.23228901062486049"/>
          <c:w val="0.88924436233364057"/>
          <c:h val="0.69415674268925576"/>
        </c:manualLayout>
      </c:layout>
      <c:scatterChart>
        <c:scatterStyle val="lineMarker"/>
        <c:varyColors val="0"/>
        <c:ser>
          <c:idx val="0"/>
          <c:order val="0"/>
          <c:tx>
            <c:strRef>
              <c:f>Graph!$B$1</c:f>
              <c:strCache>
                <c:ptCount val="1"/>
                <c:pt idx="0">
                  <c:v>W00582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Graph!$B$2:$B$57</c:f>
              <c:numCache>
                <c:formatCode>General</c:formatCode>
                <c:ptCount val="56"/>
                <c:pt idx="0">
                  <c:v>-7.47</c:v>
                </c:pt>
                <c:pt idx="2">
                  <c:v>-5.0199999999999996</c:v>
                </c:pt>
                <c:pt idx="3">
                  <c:v>-5.62</c:v>
                </c:pt>
                <c:pt idx="4">
                  <c:v>-6.03</c:v>
                </c:pt>
                <c:pt idx="5">
                  <c:v>-8.1999999999999993</c:v>
                </c:pt>
                <c:pt idx="6">
                  <c:v>-4.3</c:v>
                </c:pt>
                <c:pt idx="7">
                  <c:v>-5.83</c:v>
                </c:pt>
                <c:pt idx="8">
                  <c:v>-6.45</c:v>
                </c:pt>
                <c:pt idx="9">
                  <c:v>-9.68</c:v>
                </c:pt>
                <c:pt idx="10">
                  <c:v>-5.4</c:v>
                </c:pt>
                <c:pt idx="11">
                  <c:v>-6.8</c:v>
                </c:pt>
                <c:pt idx="12">
                  <c:v>-7.4</c:v>
                </c:pt>
                <c:pt idx="13">
                  <c:v>-10.5</c:v>
                </c:pt>
                <c:pt idx="14">
                  <c:v>-3.89</c:v>
                </c:pt>
                <c:pt idx="15">
                  <c:v>-5.2</c:v>
                </c:pt>
                <c:pt idx="16">
                  <c:v>-5.88</c:v>
                </c:pt>
                <c:pt idx="17">
                  <c:v>-8.32</c:v>
                </c:pt>
                <c:pt idx="18">
                  <c:v>-3.07</c:v>
                </c:pt>
                <c:pt idx="19">
                  <c:v>-5.75</c:v>
                </c:pt>
                <c:pt idx="20">
                  <c:v>-6.29</c:v>
                </c:pt>
                <c:pt idx="21">
                  <c:v>-10.5</c:v>
                </c:pt>
                <c:pt idx="22">
                  <c:v>-5.3</c:v>
                </c:pt>
                <c:pt idx="23">
                  <c:v>-6.75</c:v>
                </c:pt>
                <c:pt idx="24">
                  <c:v>-7.55</c:v>
                </c:pt>
                <c:pt idx="25">
                  <c:v>-10.5</c:v>
                </c:pt>
                <c:pt idx="26">
                  <c:v>-5.83</c:v>
                </c:pt>
                <c:pt idx="27">
                  <c:v>-6.8</c:v>
                </c:pt>
                <c:pt idx="28">
                  <c:v>-7.92</c:v>
                </c:pt>
                <c:pt idx="30">
                  <c:v>-3.65</c:v>
                </c:pt>
                <c:pt idx="31">
                  <c:v>-2.12</c:v>
                </c:pt>
                <c:pt idx="32">
                  <c:v>-5.65</c:v>
                </c:pt>
                <c:pt idx="33">
                  <c:v>-2.4</c:v>
                </c:pt>
                <c:pt idx="34">
                  <c:v>-0.9</c:v>
                </c:pt>
                <c:pt idx="35">
                  <c:v>-3.39</c:v>
                </c:pt>
                <c:pt idx="36">
                  <c:v>-3.85</c:v>
                </c:pt>
                <c:pt idx="37">
                  <c:v>-5.35</c:v>
                </c:pt>
                <c:pt idx="39">
                  <c:v>-4.4000000000000004</c:v>
                </c:pt>
                <c:pt idx="40">
                  <c:v>-6.15</c:v>
                </c:pt>
                <c:pt idx="41">
                  <c:v>-5.2</c:v>
                </c:pt>
                <c:pt idx="42">
                  <c:v>-2</c:v>
                </c:pt>
                <c:pt idx="43">
                  <c:v>-4.1399999999999997</c:v>
                </c:pt>
                <c:pt idx="44">
                  <c:v>-4.93</c:v>
                </c:pt>
                <c:pt idx="45">
                  <c:v>-5.22</c:v>
                </c:pt>
                <c:pt idx="46">
                  <c:v>-1.7</c:v>
                </c:pt>
                <c:pt idx="47">
                  <c:v>-3.16</c:v>
                </c:pt>
                <c:pt idx="48">
                  <c:v>-2.02</c:v>
                </c:pt>
                <c:pt idx="49">
                  <c:v>-4.62</c:v>
                </c:pt>
                <c:pt idx="50">
                  <c:v>-2.52</c:v>
                </c:pt>
                <c:pt idx="51">
                  <c:v>-3.9</c:v>
                </c:pt>
                <c:pt idx="52">
                  <c:v>-6.89</c:v>
                </c:pt>
                <c:pt idx="54">
                  <c:v>-3.18</c:v>
                </c:pt>
                <c:pt idx="55">
                  <c:v>-3.76</c:v>
                </c:pt>
              </c:numCache>
            </c:numRef>
          </c:yVal>
          <c:smooth val="0"/>
          <c:extLst>
            <c:ext xmlns:c16="http://schemas.microsoft.com/office/drawing/2014/chart" uri="{C3380CC4-5D6E-409C-BE32-E72D297353CC}">
              <c16:uniqueId val="{00000000-4DD6-4878-A716-241BEE4584A5}"/>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291440068374"/>
          <c:y val="0.8040724379420352"/>
          <c:w val="0.1142039183222958"/>
          <c:h val="0.14748874496868558"/>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339918296739945E-2"/>
          <c:y val="0.23228901062486049"/>
          <c:w val="0.89650076740109752"/>
          <c:h val="0.69415674268925576"/>
        </c:manualLayout>
      </c:layout>
      <c:scatterChart>
        <c:scatterStyle val="lineMarker"/>
        <c:varyColors val="0"/>
        <c:ser>
          <c:idx val="1"/>
          <c:order val="0"/>
          <c:tx>
            <c:strRef>
              <c:f>Graph!$C$1</c:f>
              <c:strCache>
                <c:ptCount val="1"/>
                <c:pt idx="0">
                  <c:v>W01328</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Graph!$C$2:$C$57</c:f>
              <c:numCache>
                <c:formatCode>General</c:formatCode>
                <c:ptCount val="56"/>
                <c:pt idx="0">
                  <c:v>-6.1</c:v>
                </c:pt>
                <c:pt idx="1">
                  <c:v>-6.7</c:v>
                </c:pt>
                <c:pt idx="2">
                  <c:v>-4.5</c:v>
                </c:pt>
                <c:pt idx="3">
                  <c:v>-4.8899999999999997</c:v>
                </c:pt>
                <c:pt idx="4">
                  <c:v>-3.97</c:v>
                </c:pt>
                <c:pt idx="5">
                  <c:v>-5.6</c:v>
                </c:pt>
                <c:pt idx="6">
                  <c:v>-3.85</c:v>
                </c:pt>
                <c:pt idx="7">
                  <c:v>-4.4000000000000004</c:v>
                </c:pt>
                <c:pt idx="8">
                  <c:v>-4.6500000000000004</c:v>
                </c:pt>
                <c:pt idx="9">
                  <c:v>-6.62</c:v>
                </c:pt>
                <c:pt idx="10">
                  <c:v>-4.7</c:v>
                </c:pt>
                <c:pt idx="11">
                  <c:v>-4.74</c:v>
                </c:pt>
                <c:pt idx="12">
                  <c:v>-5</c:v>
                </c:pt>
                <c:pt idx="13">
                  <c:v>-5.45</c:v>
                </c:pt>
                <c:pt idx="14">
                  <c:v>-3.65</c:v>
                </c:pt>
                <c:pt idx="15">
                  <c:v>-4.18</c:v>
                </c:pt>
                <c:pt idx="16">
                  <c:v>-4.63</c:v>
                </c:pt>
                <c:pt idx="17">
                  <c:v>-4.8099999999999996</c:v>
                </c:pt>
                <c:pt idx="18">
                  <c:v>-3.49</c:v>
                </c:pt>
                <c:pt idx="19">
                  <c:v>-4.29</c:v>
                </c:pt>
                <c:pt idx="20">
                  <c:v>-4.67</c:v>
                </c:pt>
                <c:pt idx="21">
                  <c:v>-5.41</c:v>
                </c:pt>
                <c:pt idx="22">
                  <c:v>-4.7</c:v>
                </c:pt>
                <c:pt idx="23">
                  <c:v>-4.8499999999999996</c:v>
                </c:pt>
                <c:pt idx="24">
                  <c:v>-5.32</c:v>
                </c:pt>
                <c:pt idx="25">
                  <c:v>-5.66</c:v>
                </c:pt>
                <c:pt idx="26">
                  <c:v>-4.67</c:v>
                </c:pt>
                <c:pt idx="27">
                  <c:v>-4.2</c:v>
                </c:pt>
                <c:pt idx="28">
                  <c:v>-4.5</c:v>
                </c:pt>
                <c:pt idx="29">
                  <c:v>-5.13</c:v>
                </c:pt>
                <c:pt idx="30">
                  <c:v>-4.4800000000000004</c:v>
                </c:pt>
                <c:pt idx="31">
                  <c:v>-4.8499999999999996</c:v>
                </c:pt>
                <c:pt idx="32">
                  <c:v>-5.15</c:v>
                </c:pt>
                <c:pt idx="33">
                  <c:v>-3.2</c:v>
                </c:pt>
                <c:pt idx="34">
                  <c:v>-1.1000000000000001</c:v>
                </c:pt>
                <c:pt idx="35">
                  <c:v>-4.7</c:v>
                </c:pt>
                <c:pt idx="36">
                  <c:v>-5.29</c:v>
                </c:pt>
                <c:pt idx="37">
                  <c:v>-5.3</c:v>
                </c:pt>
                <c:pt idx="39">
                  <c:v>-4.0999999999999996</c:v>
                </c:pt>
                <c:pt idx="40">
                  <c:v>-5.15</c:v>
                </c:pt>
                <c:pt idx="41">
                  <c:v>-5.51</c:v>
                </c:pt>
                <c:pt idx="42">
                  <c:v>-4</c:v>
                </c:pt>
                <c:pt idx="43">
                  <c:v>-3.88</c:v>
                </c:pt>
                <c:pt idx="44">
                  <c:v>-4.4800000000000004</c:v>
                </c:pt>
                <c:pt idx="45">
                  <c:v>-4.7</c:v>
                </c:pt>
                <c:pt idx="46">
                  <c:v>-2.95</c:v>
                </c:pt>
                <c:pt idx="47">
                  <c:v>-4.38</c:v>
                </c:pt>
                <c:pt idx="48">
                  <c:v>-4.59</c:v>
                </c:pt>
                <c:pt idx="49">
                  <c:v>-5.15</c:v>
                </c:pt>
                <c:pt idx="50">
                  <c:v>-4.18</c:v>
                </c:pt>
                <c:pt idx="51">
                  <c:v>-4.24</c:v>
                </c:pt>
                <c:pt idx="52">
                  <c:v>-5.3</c:v>
                </c:pt>
                <c:pt idx="54">
                  <c:v>-4.87</c:v>
                </c:pt>
                <c:pt idx="55">
                  <c:v>-4.66</c:v>
                </c:pt>
              </c:numCache>
            </c:numRef>
          </c:yVal>
          <c:smooth val="0"/>
          <c:extLst>
            <c:ext xmlns:c16="http://schemas.microsoft.com/office/drawing/2014/chart" uri="{C3380CC4-5D6E-409C-BE32-E72D297353CC}">
              <c16:uniqueId val="{00000000-B380-4C2F-A4CA-4CF0DFFCAAA1}"/>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6498474014478014"/>
          <c:y val="0.76578050347808435"/>
          <c:w val="0.10155675128771155"/>
          <c:h val="0.14748874496868558"/>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68514378960537E-2"/>
          <c:y val="0.18990087173403161"/>
          <c:w val="0.89882371155250629"/>
          <c:h val="0.69622117103039383"/>
        </c:manualLayout>
      </c:layout>
      <c:scatterChart>
        <c:scatterStyle val="lineMarker"/>
        <c:varyColors val="0"/>
        <c:ser>
          <c:idx val="3"/>
          <c:order val="0"/>
          <c:tx>
            <c:strRef>
              <c:f>Graph!$E$1</c:f>
              <c:strCache>
                <c:ptCount val="1"/>
                <c:pt idx="0">
                  <c:v>W01330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Graph!$E$2:$E$57</c:f>
              <c:numCache>
                <c:formatCode>General</c:formatCode>
                <c:ptCount val="56"/>
                <c:pt idx="0">
                  <c:v>-7.6</c:v>
                </c:pt>
                <c:pt idx="2">
                  <c:v>-5.3</c:v>
                </c:pt>
                <c:pt idx="3">
                  <c:v>-3.21</c:v>
                </c:pt>
                <c:pt idx="4">
                  <c:v>-3.57</c:v>
                </c:pt>
                <c:pt idx="5">
                  <c:v>-7</c:v>
                </c:pt>
                <c:pt idx="6">
                  <c:v>-6</c:v>
                </c:pt>
                <c:pt idx="7">
                  <c:v>-3.9</c:v>
                </c:pt>
                <c:pt idx="8">
                  <c:v>-3.04</c:v>
                </c:pt>
                <c:pt idx="9">
                  <c:v>-6.8</c:v>
                </c:pt>
                <c:pt idx="10">
                  <c:v>-4.5199999999999996</c:v>
                </c:pt>
                <c:pt idx="11">
                  <c:v>-5.56</c:v>
                </c:pt>
                <c:pt idx="12">
                  <c:v>-6.4</c:v>
                </c:pt>
                <c:pt idx="13">
                  <c:v>-7.25</c:v>
                </c:pt>
                <c:pt idx="15">
                  <c:v>-2.27</c:v>
                </c:pt>
                <c:pt idx="16">
                  <c:v>-3.05</c:v>
                </c:pt>
                <c:pt idx="17">
                  <c:v>-3.91</c:v>
                </c:pt>
                <c:pt idx="18">
                  <c:v>-2.17</c:v>
                </c:pt>
                <c:pt idx="19">
                  <c:v>-3.05</c:v>
                </c:pt>
                <c:pt idx="20">
                  <c:v>-3.57</c:v>
                </c:pt>
                <c:pt idx="21">
                  <c:v>-3.95</c:v>
                </c:pt>
                <c:pt idx="22">
                  <c:v>-3.83</c:v>
                </c:pt>
                <c:pt idx="23">
                  <c:v>-4.28</c:v>
                </c:pt>
                <c:pt idx="24">
                  <c:v>-4.95</c:v>
                </c:pt>
                <c:pt idx="25">
                  <c:v>-7.25</c:v>
                </c:pt>
                <c:pt idx="26">
                  <c:v>-3.56</c:v>
                </c:pt>
                <c:pt idx="27">
                  <c:v>-3.82</c:v>
                </c:pt>
                <c:pt idx="28">
                  <c:v>-4.08</c:v>
                </c:pt>
                <c:pt idx="29">
                  <c:v>-5.5</c:v>
                </c:pt>
                <c:pt idx="30">
                  <c:v>-3.05</c:v>
                </c:pt>
                <c:pt idx="31">
                  <c:v>-5.03</c:v>
                </c:pt>
                <c:pt idx="32">
                  <c:v>-4.5999999999999996</c:v>
                </c:pt>
                <c:pt idx="33">
                  <c:v>-5.6</c:v>
                </c:pt>
                <c:pt idx="34">
                  <c:v>-1.1000000000000001</c:v>
                </c:pt>
                <c:pt idx="35">
                  <c:v>-3</c:v>
                </c:pt>
                <c:pt idx="36">
                  <c:v>-3.52</c:v>
                </c:pt>
                <c:pt idx="37">
                  <c:v>-4.2</c:v>
                </c:pt>
                <c:pt idx="39">
                  <c:v>-3.3</c:v>
                </c:pt>
                <c:pt idx="40">
                  <c:v>-4</c:v>
                </c:pt>
                <c:pt idx="41">
                  <c:v>-4.66</c:v>
                </c:pt>
                <c:pt idx="42">
                  <c:v>-3.5</c:v>
                </c:pt>
                <c:pt idx="43">
                  <c:v>-2.59</c:v>
                </c:pt>
                <c:pt idx="44">
                  <c:v>-3.24</c:v>
                </c:pt>
                <c:pt idx="45">
                  <c:v>-4.42</c:v>
                </c:pt>
                <c:pt idx="47">
                  <c:v>-3.15</c:v>
                </c:pt>
                <c:pt idx="48">
                  <c:v>-2.48</c:v>
                </c:pt>
                <c:pt idx="49">
                  <c:v>-4.03</c:v>
                </c:pt>
                <c:pt idx="50">
                  <c:v>-2.2200000000000002</c:v>
                </c:pt>
                <c:pt idx="51">
                  <c:v>-3.64</c:v>
                </c:pt>
                <c:pt idx="52">
                  <c:v>-4.57</c:v>
                </c:pt>
                <c:pt idx="54">
                  <c:v>-3.31</c:v>
                </c:pt>
                <c:pt idx="55">
                  <c:v>-3.72</c:v>
                </c:pt>
              </c:numCache>
            </c:numRef>
          </c:yVal>
          <c:smooth val="0"/>
          <c:extLst>
            <c:ext xmlns:c16="http://schemas.microsoft.com/office/drawing/2014/chart" uri="{C3380CC4-5D6E-409C-BE32-E72D297353CC}">
              <c16:uniqueId val="{00000000-CC63-44DA-823A-8BF486FBF9A0}"/>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solidFill>
            <a:sysClr val="window" lastClr="FFFFFF"/>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475715204222555"/>
          <c:y val="0.76833357101461575"/>
          <c:w val="0.13949825239146432"/>
          <c:h val="0.1606952954177083"/>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664396151639979E-2"/>
          <c:y val="0.22185371928352948"/>
          <c:w val="0.89045434924939015"/>
          <c:h val="0.71416615277575146"/>
        </c:manualLayout>
      </c:layout>
      <c:scatterChart>
        <c:scatterStyle val="lineMarker"/>
        <c:varyColors val="0"/>
        <c:ser>
          <c:idx val="2"/>
          <c:order val="0"/>
          <c:tx>
            <c:strRef>
              <c:f>Graph!$D$1</c:f>
              <c:strCache>
                <c:ptCount val="1"/>
                <c:pt idx="0">
                  <c:v>W01329</c:v>
                </c:pt>
              </c:strCache>
            </c:strRef>
          </c:tx>
          <c:spPr>
            <a:ln w="19050" cap="rnd">
              <a:solidFill>
                <a:srgbClr val="7030A0"/>
              </a:solidFill>
              <a:round/>
            </a:ln>
            <a:effectLst/>
          </c:spPr>
          <c:marker>
            <c:symbol val="circle"/>
            <c:size val="5"/>
            <c:spPr>
              <a:solidFill>
                <a:srgbClr val="7030A0"/>
              </a:solidFill>
              <a:ln w="9525">
                <a:solidFill>
                  <a:srgbClr val="7030A0"/>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Graph!$D$2:$D$57</c:f>
              <c:numCache>
                <c:formatCode>General</c:formatCode>
                <c:ptCount val="56"/>
                <c:pt idx="0">
                  <c:v>-8.6300000000000008</c:v>
                </c:pt>
                <c:pt idx="1">
                  <c:v>-11</c:v>
                </c:pt>
                <c:pt idx="2">
                  <c:v>-7.65</c:v>
                </c:pt>
                <c:pt idx="3">
                  <c:v>-6.34</c:v>
                </c:pt>
                <c:pt idx="4">
                  <c:v>-6.62</c:v>
                </c:pt>
                <c:pt idx="5">
                  <c:v>-7.31</c:v>
                </c:pt>
                <c:pt idx="6">
                  <c:v>-5.8</c:v>
                </c:pt>
                <c:pt idx="7">
                  <c:v>-5.85</c:v>
                </c:pt>
                <c:pt idx="8">
                  <c:v>-6.45</c:v>
                </c:pt>
                <c:pt idx="9">
                  <c:v>-14.07</c:v>
                </c:pt>
                <c:pt idx="11">
                  <c:v>-6.13</c:v>
                </c:pt>
                <c:pt idx="12">
                  <c:v>-5.85</c:v>
                </c:pt>
                <c:pt idx="13">
                  <c:v>-9.41</c:v>
                </c:pt>
                <c:pt idx="14">
                  <c:v>-6.5</c:v>
                </c:pt>
                <c:pt idx="24">
                  <c:v>-11.34</c:v>
                </c:pt>
                <c:pt idx="25">
                  <c:v>-14.05</c:v>
                </c:pt>
                <c:pt idx="28">
                  <c:v>-8.4499999999999993</c:v>
                </c:pt>
                <c:pt idx="32">
                  <c:v>-9.4499999999999993</c:v>
                </c:pt>
                <c:pt idx="33">
                  <c:v>-12.55</c:v>
                </c:pt>
                <c:pt idx="35">
                  <c:v>-10.130000000000001</c:v>
                </c:pt>
                <c:pt idx="36">
                  <c:v>-10.68</c:v>
                </c:pt>
                <c:pt idx="44">
                  <c:v>-7.76</c:v>
                </c:pt>
                <c:pt idx="45">
                  <c:v>-13.55</c:v>
                </c:pt>
                <c:pt idx="46">
                  <c:v>-7.76</c:v>
                </c:pt>
                <c:pt idx="47">
                  <c:v>-8.48</c:v>
                </c:pt>
                <c:pt idx="48">
                  <c:v>-7.5</c:v>
                </c:pt>
                <c:pt idx="49">
                  <c:v>-11.13</c:v>
                </c:pt>
                <c:pt idx="50">
                  <c:v>-6.67</c:v>
                </c:pt>
                <c:pt idx="51">
                  <c:v>-7.29</c:v>
                </c:pt>
                <c:pt idx="52">
                  <c:v>-6.5</c:v>
                </c:pt>
                <c:pt idx="54">
                  <c:v>-5.15</c:v>
                </c:pt>
                <c:pt idx="55">
                  <c:v>-5.52</c:v>
                </c:pt>
              </c:numCache>
            </c:numRef>
          </c:yVal>
          <c:smooth val="0"/>
          <c:extLst>
            <c:ext xmlns:c16="http://schemas.microsoft.com/office/drawing/2014/chart" uri="{C3380CC4-5D6E-409C-BE32-E72D297353CC}">
              <c16:uniqueId val="{00000000-C120-4762-A398-3ED851533ED5}"/>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solidFill>
            <a:sysClr val="window" lastClr="FFFFFF"/>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30437349767281263"/>
          <c:y val="0.81529326759310927"/>
          <c:w val="0.13489928256070641"/>
          <c:h val="0.1606952954177083"/>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0950284774006"/>
          <c:y val="0.22044079788513454"/>
          <c:w val="0.86860924255328997"/>
          <c:h val="0.6861342260979626"/>
        </c:manualLayout>
      </c:layout>
      <c:scatterChart>
        <c:scatterStyle val="lineMarker"/>
        <c:varyColors val="0"/>
        <c:ser>
          <c:idx val="4"/>
          <c:order val="0"/>
          <c:tx>
            <c:strRef>
              <c:f>Graph!$F$1</c:f>
              <c:strCache>
                <c:ptCount val="1"/>
                <c:pt idx="0">
                  <c:v>W27585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Graph!$A$2:$A$57</c:f>
              <c:numCache>
                <c:formatCode>General</c:formatCode>
                <c:ptCount val="56"/>
                <c:pt idx="0">
                  <c:v>2003</c:v>
                </c:pt>
                <c:pt idx="1">
                  <c:v>2003.25</c:v>
                </c:pt>
                <c:pt idx="2">
                  <c:v>2003.5</c:v>
                </c:pt>
                <c:pt idx="3">
                  <c:v>2003.75</c:v>
                </c:pt>
                <c:pt idx="4">
                  <c:v>2004</c:v>
                </c:pt>
                <c:pt idx="5">
                  <c:v>2004.25</c:v>
                </c:pt>
                <c:pt idx="6">
                  <c:v>2004.5</c:v>
                </c:pt>
                <c:pt idx="7">
                  <c:v>2004.75</c:v>
                </c:pt>
                <c:pt idx="8">
                  <c:v>2005</c:v>
                </c:pt>
                <c:pt idx="9">
                  <c:v>2005.25</c:v>
                </c:pt>
                <c:pt idx="10">
                  <c:v>2005.5</c:v>
                </c:pt>
                <c:pt idx="11">
                  <c:v>2005.75</c:v>
                </c:pt>
                <c:pt idx="12">
                  <c:v>2006</c:v>
                </c:pt>
                <c:pt idx="13">
                  <c:v>2006.25</c:v>
                </c:pt>
                <c:pt idx="14">
                  <c:v>2006.5</c:v>
                </c:pt>
                <c:pt idx="15">
                  <c:v>2006.75</c:v>
                </c:pt>
                <c:pt idx="16">
                  <c:v>2007</c:v>
                </c:pt>
                <c:pt idx="17">
                  <c:v>2007.25</c:v>
                </c:pt>
                <c:pt idx="18">
                  <c:v>2007.5</c:v>
                </c:pt>
                <c:pt idx="19">
                  <c:v>2007.75</c:v>
                </c:pt>
                <c:pt idx="20">
                  <c:v>2008</c:v>
                </c:pt>
                <c:pt idx="21">
                  <c:v>2008.25</c:v>
                </c:pt>
                <c:pt idx="22">
                  <c:v>2008.5</c:v>
                </c:pt>
                <c:pt idx="23">
                  <c:v>2008.75</c:v>
                </c:pt>
                <c:pt idx="24">
                  <c:v>2009</c:v>
                </c:pt>
                <c:pt idx="25">
                  <c:v>2009.25</c:v>
                </c:pt>
                <c:pt idx="26">
                  <c:v>2009.5</c:v>
                </c:pt>
                <c:pt idx="27">
                  <c:v>2009.75</c:v>
                </c:pt>
                <c:pt idx="28">
                  <c:v>2010</c:v>
                </c:pt>
                <c:pt idx="29">
                  <c:v>2010.25</c:v>
                </c:pt>
                <c:pt idx="30">
                  <c:v>2010.5</c:v>
                </c:pt>
                <c:pt idx="31">
                  <c:v>2010.75</c:v>
                </c:pt>
                <c:pt idx="32">
                  <c:v>2011</c:v>
                </c:pt>
                <c:pt idx="33">
                  <c:v>2011.25</c:v>
                </c:pt>
                <c:pt idx="34">
                  <c:v>2011.5</c:v>
                </c:pt>
                <c:pt idx="35">
                  <c:v>2011.75</c:v>
                </c:pt>
                <c:pt idx="36">
                  <c:v>2012</c:v>
                </c:pt>
                <c:pt idx="37">
                  <c:v>2012.25</c:v>
                </c:pt>
                <c:pt idx="38">
                  <c:v>2012.5</c:v>
                </c:pt>
                <c:pt idx="39">
                  <c:v>2012.75</c:v>
                </c:pt>
                <c:pt idx="40">
                  <c:v>2013</c:v>
                </c:pt>
                <c:pt idx="41">
                  <c:v>2013.25</c:v>
                </c:pt>
                <c:pt idx="42">
                  <c:v>2013.5</c:v>
                </c:pt>
                <c:pt idx="43">
                  <c:v>2013.75</c:v>
                </c:pt>
                <c:pt idx="44">
                  <c:v>2014</c:v>
                </c:pt>
                <c:pt idx="45">
                  <c:v>2014.25</c:v>
                </c:pt>
                <c:pt idx="46">
                  <c:v>2014.5</c:v>
                </c:pt>
                <c:pt idx="47">
                  <c:v>2014.75</c:v>
                </c:pt>
                <c:pt idx="48">
                  <c:v>2015</c:v>
                </c:pt>
                <c:pt idx="49">
                  <c:v>2015.25</c:v>
                </c:pt>
                <c:pt idx="50">
                  <c:v>2015.5</c:v>
                </c:pt>
                <c:pt idx="51">
                  <c:v>2015.75</c:v>
                </c:pt>
                <c:pt idx="52">
                  <c:v>2016</c:v>
                </c:pt>
                <c:pt idx="53">
                  <c:v>2016.25</c:v>
                </c:pt>
                <c:pt idx="54">
                  <c:v>2016.5</c:v>
                </c:pt>
                <c:pt idx="55">
                  <c:v>2016.75</c:v>
                </c:pt>
              </c:numCache>
            </c:numRef>
          </c:xVal>
          <c:yVal>
            <c:numRef>
              <c:f>Graph!$F$2:$F$57</c:f>
              <c:numCache>
                <c:formatCode>General</c:formatCode>
                <c:ptCount val="56"/>
                <c:pt idx="44">
                  <c:v>-5.57</c:v>
                </c:pt>
                <c:pt idx="45">
                  <c:v>-5.93</c:v>
                </c:pt>
                <c:pt idx="46">
                  <c:v>-3.18</c:v>
                </c:pt>
                <c:pt idx="47">
                  <c:v>-6.42</c:v>
                </c:pt>
                <c:pt idx="48">
                  <c:v>-6.66</c:v>
                </c:pt>
                <c:pt idx="49">
                  <c:v>-5.85</c:v>
                </c:pt>
                <c:pt idx="50">
                  <c:v>-7.19</c:v>
                </c:pt>
                <c:pt idx="51">
                  <c:v>-6.55</c:v>
                </c:pt>
                <c:pt idx="52">
                  <c:v>-7.34</c:v>
                </c:pt>
                <c:pt idx="53">
                  <c:v>-9.39</c:v>
                </c:pt>
                <c:pt idx="54">
                  <c:v>-5.84</c:v>
                </c:pt>
                <c:pt idx="55">
                  <c:v>-6.02</c:v>
                </c:pt>
              </c:numCache>
            </c:numRef>
          </c:yVal>
          <c:smooth val="0"/>
          <c:extLst>
            <c:ext xmlns:c16="http://schemas.microsoft.com/office/drawing/2014/chart" uri="{C3380CC4-5D6E-409C-BE32-E72D297353CC}">
              <c16:uniqueId val="{00000000-401F-41D5-B105-491A963A8DFE}"/>
            </c:ext>
          </c:extLst>
        </c:ser>
        <c:dLbls>
          <c:showLegendKey val="0"/>
          <c:showVal val="0"/>
          <c:showCatName val="0"/>
          <c:showSerName val="0"/>
          <c:showPercent val="0"/>
          <c:showBubbleSize val="0"/>
        </c:dLbls>
        <c:axId val="1564299439"/>
        <c:axId val="1564303599"/>
      </c:scatterChart>
      <c:valAx>
        <c:axId val="15642994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4303599"/>
        <c:crosses val="autoZero"/>
        <c:crossBetween val="midCat"/>
        <c:majorUnit val="1"/>
      </c:valAx>
      <c:valAx>
        <c:axId val="1564303599"/>
        <c:scaling>
          <c:orientation val="minMax"/>
          <c:max val="0"/>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Depth (mbgl)</a:t>
                </a:r>
              </a:p>
            </c:rich>
          </c:tx>
          <c:layout>
            <c:manualLayout>
              <c:xMode val="edge"/>
              <c:yMode val="edge"/>
              <c:x val="4.8016901949486223E-3"/>
              <c:y val="0.3364328864597154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4299439"/>
        <c:crosses val="autoZero"/>
        <c:crossBetween val="midCat"/>
        <c:majorUnit val="2"/>
      </c:valAx>
      <c:spPr>
        <a:noFill/>
        <a:ln>
          <a:noFill/>
        </a:ln>
        <a:effectLst/>
      </c:spPr>
    </c:plotArea>
    <c:legend>
      <c:legendPos val="b"/>
      <c:layout>
        <c:manualLayout>
          <c:xMode val="edge"/>
          <c:yMode val="edge"/>
          <c:x val="0.45267080646376157"/>
          <c:y val="0.71432657304841207"/>
          <c:w val="0.11190443340691685"/>
          <c:h val="0.19151057979876129"/>
        </c:manualLayout>
      </c:layout>
      <c:overlay val="0"/>
      <c:spPr>
        <a:solidFill>
          <a:srgbClr val="FFC000">
            <a:lumMod val="20000"/>
            <a:lumOff val="80000"/>
          </a:srgbClr>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6799146486475E-2"/>
          <c:y val="0.15159027757620216"/>
          <c:w val="0.92053051673631114"/>
          <c:h val="0.71812979768259888"/>
        </c:manualLayout>
      </c:layout>
      <c:scatterChart>
        <c:scatterStyle val="lineMarker"/>
        <c:varyColors val="0"/>
        <c:ser>
          <c:idx val="3"/>
          <c:order val="0"/>
          <c:tx>
            <c:strRef>
              <c:f>'MK_input (2)'!$E$1</c:f>
              <c:strCache>
                <c:ptCount val="1"/>
                <c:pt idx="0">
                  <c:v>W00745</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(2)'!$E$2:$E$89</c:f>
              <c:numCache>
                <c:formatCode>General</c:formatCode>
                <c:ptCount val="88"/>
                <c:pt idx="0">
                  <c:v>-8.8000000000000007</c:v>
                </c:pt>
                <c:pt idx="1">
                  <c:v>-9.9</c:v>
                </c:pt>
                <c:pt idx="2">
                  <c:v>-7.65</c:v>
                </c:pt>
                <c:pt idx="3">
                  <c:v>-7.3</c:v>
                </c:pt>
                <c:pt idx="4">
                  <c:v>-8</c:v>
                </c:pt>
                <c:pt idx="5">
                  <c:v>-9.8699999999999992</c:v>
                </c:pt>
                <c:pt idx="6">
                  <c:v>-6.3</c:v>
                </c:pt>
                <c:pt idx="7">
                  <c:v>-7.09</c:v>
                </c:pt>
                <c:pt idx="8">
                  <c:v>-7.52</c:v>
                </c:pt>
                <c:pt idx="9">
                  <c:v>-9.4499999999999993</c:v>
                </c:pt>
                <c:pt idx="10">
                  <c:v>-7.67</c:v>
                </c:pt>
                <c:pt idx="11">
                  <c:v>-7.21</c:v>
                </c:pt>
                <c:pt idx="12">
                  <c:v>-7.9</c:v>
                </c:pt>
                <c:pt idx="13">
                  <c:v>-10.15</c:v>
                </c:pt>
                <c:pt idx="14">
                  <c:v>-7.15</c:v>
                </c:pt>
                <c:pt idx="15">
                  <c:v>-9.15</c:v>
                </c:pt>
                <c:pt idx="16">
                  <c:v>-9.27</c:v>
                </c:pt>
                <c:pt idx="17">
                  <c:v>-12.6</c:v>
                </c:pt>
                <c:pt idx="18">
                  <c:v>-8.98</c:v>
                </c:pt>
                <c:pt idx="19">
                  <c:v>-10.85</c:v>
                </c:pt>
                <c:pt idx="20">
                  <c:v>-11.75</c:v>
                </c:pt>
                <c:pt idx="23">
                  <c:v>-10.3</c:v>
                </c:pt>
                <c:pt idx="24">
                  <c:v>-11.45</c:v>
                </c:pt>
                <c:pt idx="25">
                  <c:v>-10.95</c:v>
                </c:pt>
                <c:pt idx="26">
                  <c:v>-8.9</c:v>
                </c:pt>
                <c:pt idx="27">
                  <c:v>-8.9499999999999993</c:v>
                </c:pt>
                <c:pt idx="28">
                  <c:v>-9.4499999999999993</c:v>
                </c:pt>
                <c:pt idx="29">
                  <c:v>-12.25</c:v>
                </c:pt>
                <c:pt idx="30">
                  <c:v>-7.85</c:v>
                </c:pt>
                <c:pt idx="31">
                  <c:v>-7.41</c:v>
                </c:pt>
                <c:pt idx="32">
                  <c:v>-8.1999999999999993</c:v>
                </c:pt>
                <c:pt idx="33">
                  <c:v>-10.45</c:v>
                </c:pt>
                <c:pt idx="34">
                  <c:v>-7.58</c:v>
                </c:pt>
                <c:pt idx="35">
                  <c:v>-8.0500000000000007</c:v>
                </c:pt>
                <c:pt idx="36">
                  <c:v>-8.7799999999999994</c:v>
                </c:pt>
                <c:pt idx="37">
                  <c:v>-10.35</c:v>
                </c:pt>
                <c:pt idx="38">
                  <c:v>-8.6999999999999993</c:v>
                </c:pt>
                <c:pt idx="39">
                  <c:v>-8</c:v>
                </c:pt>
                <c:pt idx="40">
                  <c:v>-8.75</c:v>
                </c:pt>
                <c:pt idx="41">
                  <c:v>-11</c:v>
                </c:pt>
                <c:pt idx="42">
                  <c:v>-6.09</c:v>
                </c:pt>
                <c:pt idx="43">
                  <c:v>-6.97</c:v>
                </c:pt>
                <c:pt idx="44">
                  <c:v>-7.81</c:v>
                </c:pt>
                <c:pt idx="45">
                  <c:v>-10.53</c:v>
                </c:pt>
                <c:pt idx="47">
                  <c:v>-7.91</c:v>
                </c:pt>
                <c:pt idx="48">
                  <c:v>-8.68</c:v>
                </c:pt>
                <c:pt idx="49">
                  <c:v>-12.49</c:v>
                </c:pt>
                <c:pt idx="50">
                  <c:v>-8.35</c:v>
                </c:pt>
                <c:pt idx="51">
                  <c:v>-8.6</c:v>
                </c:pt>
                <c:pt idx="52">
                  <c:v>-9</c:v>
                </c:pt>
                <c:pt idx="53">
                  <c:v>-10.81</c:v>
                </c:pt>
                <c:pt idx="54">
                  <c:v>-6.55</c:v>
                </c:pt>
                <c:pt idx="55">
                  <c:v>-8.85</c:v>
                </c:pt>
                <c:pt idx="56">
                  <c:v>-8.91</c:v>
                </c:pt>
                <c:pt idx="57">
                  <c:v>-10.83</c:v>
                </c:pt>
                <c:pt idx="58">
                  <c:v>-8.1</c:v>
                </c:pt>
                <c:pt idx="59">
                  <c:v>-8.15</c:v>
                </c:pt>
                <c:pt idx="60">
                  <c:v>-8.8000000000000007</c:v>
                </c:pt>
                <c:pt idx="61">
                  <c:v>-10.35</c:v>
                </c:pt>
                <c:pt idx="62">
                  <c:v>-7.95</c:v>
                </c:pt>
                <c:pt idx="63">
                  <c:v>-7.67</c:v>
                </c:pt>
                <c:pt idx="64">
                  <c:v>-8.85</c:v>
                </c:pt>
                <c:pt idx="65">
                  <c:v>-11.25</c:v>
                </c:pt>
                <c:pt idx="67">
                  <c:v>-8.1999999999999993</c:v>
                </c:pt>
                <c:pt idx="68">
                  <c:v>-9.0500000000000007</c:v>
                </c:pt>
                <c:pt idx="69">
                  <c:v>-10.85</c:v>
                </c:pt>
                <c:pt idx="70">
                  <c:v>-7.15</c:v>
                </c:pt>
                <c:pt idx="71">
                  <c:v>-8.9499999999999993</c:v>
                </c:pt>
                <c:pt idx="72">
                  <c:v>-8.6</c:v>
                </c:pt>
                <c:pt idx="73">
                  <c:v>-9.5500000000000007</c:v>
                </c:pt>
                <c:pt idx="74">
                  <c:v>-8.0299999999999994</c:v>
                </c:pt>
                <c:pt idx="75">
                  <c:v>-8.19</c:v>
                </c:pt>
                <c:pt idx="76">
                  <c:v>-8.98</c:v>
                </c:pt>
                <c:pt idx="77">
                  <c:v>-10.48</c:v>
                </c:pt>
                <c:pt idx="78">
                  <c:v>-7.55</c:v>
                </c:pt>
                <c:pt idx="79">
                  <c:v>-8.85</c:v>
                </c:pt>
                <c:pt idx="80">
                  <c:v>-9.02</c:v>
                </c:pt>
                <c:pt idx="83">
                  <c:v>-7.72</c:v>
                </c:pt>
                <c:pt idx="84">
                  <c:v>-8.8699999999999992</c:v>
                </c:pt>
                <c:pt idx="85">
                  <c:v>-10.95</c:v>
                </c:pt>
                <c:pt idx="86">
                  <c:v>-8.09</c:v>
                </c:pt>
              </c:numCache>
            </c:numRef>
          </c:yVal>
          <c:smooth val="0"/>
          <c:extLst>
            <c:ext xmlns:c16="http://schemas.microsoft.com/office/drawing/2014/chart" uri="{C3380CC4-5D6E-409C-BE32-E72D297353CC}">
              <c16:uniqueId val="{00000000-02F8-4441-B351-5D0282286F35}"/>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4.9339328018838932E-2"/>
          <c:y val="0.23547303270274625"/>
          <c:w val="0.11898174996134189"/>
          <c:h val="0.16129548315253103"/>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8616873109636E-2"/>
          <c:y val="0.12050709971263382"/>
          <c:w val="0.93541887158558223"/>
          <c:h val="0.81737437295327464"/>
        </c:manualLayout>
      </c:layout>
      <c:scatterChart>
        <c:scatterStyle val="lineMarker"/>
        <c:varyColors val="0"/>
        <c:ser>
          <c:idx val="1"/>
          <c:order val="0"/>
          <c:tx>
            <c:strRef>
              <c:f>'MK_input (2)'!$C$1</c:f>
              <c:strCache>
                <c:ptCount val="1"/>
                <c:pt idx="0">
                  <c:v>W00571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(2)'!$C$2:$C$89</c:f>
              <c:numCache>
                <c:formatCode>General</c:formatCode>
                <c:ptCount val="88"/>
                <c:pt idx="0">
                  <c:v>-2.85</c:v>
                </c:pt>
                <c:pt idx="1">
                  <c:v>-4.01</c:v>
                </c:pt>
                <c:pt idx="2">
                  <c:v>-0.75</c:v>
                </c:pt>
                <c:pt idx="3">
                  <c:v>-2.15</c:v>
                </c:pt>
                <c:pt idx="4">
                  <c:v>-2.85</c:v>
                </c:pt>
                <c:pt idx="5">
                  <c:v>-4.25</c:v>
                </c:pt>
                <c:pt idx="6">
                  <c:v>-1.63</c:v>
                </c:pt>
                <c:pt idx="7">
                  <c:v>-2.25</c:v>
                </c:pt>
                <c:pt idx="8">
                  <c:v>-2.08</c:v>
                </c:pt>
                <c:pt idx="9">
                  <c:v>-3.73</c:v>
                </c:pt>
                <c:pt idx="10">
                  <c:v>-1.73</c:v>
                </c:pt>
                <c:pt idx="11">
                  <c:v>-2.2000000000000002</c:v>
                </c:pt>
                <c:pt idx="12">
                  <c:v>-2.7</c:v>
                </c:pt>
                <c:pt idx="13">
                  <c:v>-3.9</c:v>
                </c:pt>
                <c:pt idx="14">
                  <c:v>-1.45</c:v>
                </c:pt>
                <c:pt idx="15">
                  <c:v>-1.75</c:v>
                </c:pt>
                <c:pt idx="16">
                  <c:v>-7.85</c:v>
                </c:pt>
                <c:pt idx="17">
                  <c:v>-5.5</c:v>
                </c:pt>
                <c:pt idx="18">
                  <c:v>-1.88</c:v>
                </c:pt>
                <c:pt idx="19">
                  <c:v>-2.25</c:v>
                </c:pt>
                <c:pt idx="20">
                  <c:v>-3.95</c:v>
                </c:pt>
                <c:pt idx="21">
                  <c:v>-9.02</c:v>
                </c:pt>
                <c:pt idx="22">
                  <c:v>-2.2000000000000002</c:v>
                </c:pt>
                <c:pt idx="23">
                  <c:v>-2.7</c:v>
                </c:pt>
                <c:pt idx="24">
                  <c:v>-2.8</c:v>
                </c:pt>
                <c:pt idx="25">
                  <c:v>-8.9</c:v>
                </c:pt>
                <c:pt idx="26">
                  <c:v>-3.85</c:v>
                </c:pt>
                <c:pt idx="27">
                  <c:v>-2.8</c:v>
                </c:pt>
                <c:pt idx="28">
                  <c:v>-3.25</c:v>
                </c:pt>
                <c:pt idx="29">
                  <c:v>-8.1999999999999993</c:v>
                </c:pt>
                <c:pt idx="31">
                  <c:v>-2.21</c:v>
                </c:pt>
                <c:pt idx="32">
                  <c:v>-2.16</c:v>
                </c:pt>
                <c:pt idx="33">
                  <c:v>-4</c:v>
                </c:pt>
                <c:pt idx="34">
                  <c:v>-1.2</c:v>
                </c:pt>
                <c:pt idx="35">
                  <c:v>-2.5</c:v>
                </c:pt>
                <c:pt idx="36">
                  <c:v>-2.86</c:v>
                </c:pt>
                <c:pt idx="37">
                  <c:v>-5.6</c:v>
                </c:pt>
                <c:pt idx="38">
                  <c:v>-2.78</c:v>
                </c:pt>
                <c:pt idx="39">
                  <c:v>-3.2</c:v>
                </c:pt>
                <c:pt idx="40">
                  <c:v>-2.6</c:v>
                </c:pt>
                <c:pt idx="41">
                  <c:v>-5.27</c:v>
                </c:pt>
                <c:pt idx="42">
                  <c:v>-1.47</c:v>
                </c:pt>
                <c:pt idx="43">
                  <c:v>-1.99</c:v>
                </c:pt>
                <c:pt idx="44">
                  <c:v>-2.93</c:v>
                </c:pt>
                <c:pt idx="45">
                  <c:v>-4.38</c:v>
                </c:pt>
                <c:pt idx="46">
                  <c:v>-1.62</c:v>
                </c:pt>
                <c:pt idx="47">
                  <c:v>-1.57</c:v>
                </c:pt>
                <c:pt idx="48">
                  <c:v>-2.8</c:v>
                </c:pt>
                <c:pt idx="49">
                  <c:v>-4.3</c:v>
                </c:pt>
                <c:pt idx="50">
                  <c:v>-1.9</c:v>
                </c:pt>
                <c:pt idx="51">
                  <c:v>-2.25</c:v>
                </c:pt>
                <c:pt idx="52">
                  <c:v>-2.88</c:v>
                </c:pt>
                <c:pt idx="53">
                  <c:v>-4.08</c:v>
                </c:pt>
                <c:pt idx="54">
                  <c:v>-1.2</c:v>
                </c:pt>
                <c:pt idx="55">
                  <c:v>-2.35</c:v>
                </c:pt>
                <c:pt idx="59">
                  <c:v>-1.7</c:v>
                </c:pt>
                <c:pt idx="60">
                  <c:v>-2.1</c:v>
                </c:pt>
                <c:pt idx="61">
                  <c:v>-3.35</c:v>
                </c:pt>
                <c:pt idx="62">
                  <c:v>-4.2</c:v>
                </c:pt>
                <c:pt idx="64">
                  <c:v>-2.38</c:v>
                </c:pt>
                <c:pt idx="65">
                  <c:v>-9.1999999999999993</c:v>
                </c:pt>
                <c:pt idx="67">
                  <c:v>-2.4500000000000002</c:v>
                </c:pt>
                <c:pt idx="68">
                  <c:v>-2.1</c:v>
                </c:pt>
                <c:pt idx="69">
                  <c:v>-3.7</c:v>
                </c:pt>
                <c:pt idx="70">
                  <c:v>-3</c:v>
                </c:pt>
                <c:pt idx="71">
                  <c:v>-1.94</c:v>
                </c:pt>
                <c:pt idx="72">
                  <c:v>-2.8</c:v>
                </c:pt>
                <c:pt idx="73">
                  <c:v>-3.1</c:v>
                </c:pt>
                <c:pt idx="74">
                  <c:v>-1.67</c:v>
                </c:pt>
                <c:pt idx="75">
                  <c:v>-7.12</c:v>
                </c:pt>
                <c:pt idx="76">
                  <c:v>-7.81</c:v>
                </c:pt>
                <c:pt idx="77">
                  <c:v>-8.2799999999999994</c:v>
                </c:pt>
                <c:pt idx="78">
                  <c:v>-1.65</c:v>
                </c:pt>
                <c:pt idx="79">
                  <c:v>-2.64</c:v>
                </c:pt>
                <c:pt idx="80">
                  <c:v>-7.5</c:v>
                </c:pt>
                <c:pt idx="83">
                  <c:v>-3.22</c:v>
                </c:pt>
                <c:pt idx="84">
                  <c:v>-8.4700000000000006</c:v>
                </c:pt>
                <c:pt idx="85">
                  <c:v>-3.26</c:v>
                </c:pt>
                <c:pt idx="86">
                  <c:v>-1.44</c:v>
                </c:pt>
              </c:numCache>
            </c:numRef>
          </c:yVal>
          <c:smooth val="0"/>
          <c:extLst>
            <c:ext xmlns:c16="http://schemas.microsoft.com/office/drawing/2014/chart" uri="{C3380CC4-5D6E-409C-BE32-E72D297353CC}">
              <c16:uniqueId val="{00000000-6269-4C64-8771-A88C7A886E79}"/>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3.7934962068360466E-2"/>
          <c:y val="0.77167879638694425"/>
          <c:w val="0.12354349634153328"/>
          <c:h val="0.1654845906813138"/>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4011830830702E-2"/>
          <c:y val="0.1168183240594152"/>
          <c:w val="0.93541887158558223"/>
          <c:h val="0.81172145267261664"/>
        </c:manualLayout>
      </c:layout>
      <c:scatterChart>
        <c:scatterStyle val="lineMarker"/>
        <c:varyColors val="0"/>
        <c:ser>
          <c:idx val="0"/>
          <c:order val="0"/>
          <c:tx>
            <c:strRef>
              <c:f>'MK_input (2)'!$B$1</c:f>
              <c:strCache>
                <c:ptCount val="1"/>
                <c:pt idx="0">
                  <c:v>W00132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(2)'!$B$2:$B$89</c:f>
              <c:numCache>
                <c:formatCode>General</c:formatCode>
                <c:ptCount val="88"/>
                <c:pt idx="0">
                  <c:v>-6.45</c:v>
                </c:pt>
                <c:pt idx="1">
                  <c:v>-8.25</c:v>
                </c:pt>
                <c:pt idx="2">
                  <c:v>-2.96</c:v>
                </c:pt>
                <c:pt idx="3">
                  <c:v>-3.15</c:v>
                </c:pt>
                <c:pt idx="4">
                  <c:v>-3.3</c:v>
                </c:pt>
                <c:pt idx="5">
                  <c:v>-5.0199999999999996</c:v>
                </c:pt>
                <c:pt idx="6">
                  <c:v>-2.4900000000000002</c:v>
                </c:pt>
                <c:pt idx="7">
                  <c:v>-3.17</c:v>
                </c:pt>
                <c:pt idx="8">
                  <c:v>-3.12</c:v>
                </c:pt>
                <c:pt idx="11">
                  <c:v>-3.42</c:v>
                </c:pt>
                <c:pt idx="12">
                  <c:v>-3.47</c:v>
                </c:pt>
                <c:pt idx="15">
                  <c:v>-4.1500000000000004</c:v>
                </c:pt>
                <c:pt idx="16">
                  <c:v>-4.05</c:v>
                </c:pt>
                <c:pt idx="23">
                  <c:v>-5.0999999999999996</c:v>
                </c:pt>
                <c:pt idx="24">
                  <c:v>-8.6300000000000008</c:v>
                </c:pt>
                <c:pt idx="25">
                  <c:v>-5.45</c:v>
                </c:pt>
                <c:pt idx="26">
                  <c:v>-3.55</c:v>
                </c:pt>
                <c:pt idx="27">
                  <c:v>-3.1</c:v>
                </c:pt>
                <c:pt idx="28">
                  <c:v>-3.16</c:v>
                </c:pt>
                <c:pt idx="29">
                  <c:v>-9.75</c:v>
                </c:pt>
                <c:pt idx="30">
                  <c:v>-2.6</c:v>
                </c:pt>
                <c:pt idx="31">
                  <c:v>-2.4900000000000002</c:v>
                </c:pt>
                <c:pt idx="32">
                  <c:v>-3.03</c:v>
                </c:pt>
                <c:pt idx="33">
                  <c:v>-6.77</c:v>
                </c:pt>
                <c:pt idx="34">
                  <c:v>-2.61</c:v>
                </c:pt>
                <c:pt idx="35">
                  <c:v>-2.88</c:v>
                </c:pt>
                <c:pt idx="36">
                  <c:v>-3.03</c:v>
                </c:pt>
                <c:pt idx="37">
                  <c:v>-6</c:v>
                </c:pt>
                <c:pt idx="38">
                  <c:v>-3.4</c:v>
                </c:pt>
                <c:pt idx="39">
                  <c:v>-2.5499999999999998</c:v>
                </c:pt>
                <c:pt idx="40">
                  <c:v>-6.77</c:v>
                </c:pt>
                <c:pt idx="41">
                  <c:v>-6.77</c:v>
                </c:pt>
                <c:pt idx="42">
                  <c:v>-2.63</c:v>
                </c:pt>
                <c:pt idx="43">
                  <c:v>-2.77</c:v>
                </c:pt>
                <c:pt idx="44">
                  <c:v>-2.98</c:v>
                </c:pt>
                <c:pt idx="45">
                  <c:v>-6.77</c:v>
                </c:pt>
                <c:pt idx="46">
                  <c:v>-2.48</c:v>
                </c:pt>
                <c:pt idx="47">
                  <c:v>-2.74</c:v>
                </c:pt>
                <c:pt idx="48">
                  <c:v>-2.95</c:v>
                </c:pt>
                <c:pt idx="51">
                  <c:v>-3.15</c:v>
                </c:pt>
                <c:pt idx="52">
                  <c:v>-5.05</c:v>
                </c:pt>
                <c:pt idx="55">
                  <c:v>-3.05</c:v>
                </c:pt>
                <c:pt idx="56">
                  <c:v>-3.3</c:v>
                </c:pt>
                <c:pt idx="59">
                  <c:v>-2.8</c:v>
                </c:pt>
                <c:pt idx="60">
                  <c:v>-2.95</c:v>
                </c:pt>
                <c:pt idx="61">
                  <c:v>-6.77</c:v>
                </c:pt>
                <c:pt idx="62">
                  <c:v>-2.65</c:v>
                </c:pt>
                <c:pt idx="63">
                  <c:v>-2.85</c:v>
                </c:pt>
                <c:pt idx="64">
                  <c:v>-4.28</c:v>
                </c:pt>
                <c:pt idx="67">
                  <c:v>-4.25</c:v>
                </c:pt>
                <c:pt idx="68">
                  <c:v>-4.55</c:v>
                </c:pt>
                <c:pt idx="69">
                  <c:v>-10.15</c:v>
                </c:pt>
              </c:numCache>
            </c:numRef>
          </c:yVal>
          <c:smooth val="0"/>
          <c:extLst>
            <c:ext xmlns:c16="http://schemas.microsoft.com/office/drawing/2014/chart" uri="{C3380CC4-5D6E-409C-BE32-E72D297353CC}">
              <c16:uniqueId val="{00000000-19CB-48E1-B5AB-5E69949ACCD8}"/>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0.86940821279351133"/>
          <c:y val="0.76008755451091115"/>
          <c:w val="0.10415607422571987"/>
          <c:h val="0.15465592336240186"/>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47307087966098E-2"/>
          <c:y val="0.14414151061072489"/>
          <c:w val="0.93541887158558223"/>
          <c:h val="0.78536186220356352"/>
        </c:manualLayout>
      </c:layout>
      <c:scatterChart>
        <c:scatterStyle val="lineMarker"/>
        <c:varyColors val="0"/>
        <c:ser>
          <c:idx val="2"/>
          <c:order val="0"/>
          <c:tx>
            <c:strRef>
              <c:f>'MK_input (2)'!$D$1</c:f>
              <c:strCache>
                <c:ptCount val="1"/>
                <c:pt idx="0">
                  <c:v>W00583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'MK_input (2)'!$A$2:$A$89</c:f>
              <c:numCache>
                <c:formatCode>General</c:formatCode>
                <c:ptCount val="88"/>
                <c:pt idx="0">
                  <c:v>1996</c:v>
                </c:pt>
                <c:pt idx="1">
                  <c:v>1996.25</c:v>
                </c:pt>
                <c:pt idx="2">
                  <c:v>1996.5</c:v>
                </c:pt>
                <c:pt idx="3">
                  <c:v>1996.75</c:v>
                </c:pt>
                <c:pt idx="4">
                  <c:v>1997</c:v>
                </c:pt>
                <c:pt idx="5">
                  <c:v>1997.25</c:v>
                </c:pt>
                <c:pt idx="6">
                  <c:v>1997.5</c:v>
                </c:pt>
                <c:pt idx="7">
                  <c:v>1997.75</c:v>
                </c:pt>
                <c:pt idx="8">
                  <c:v>1998</c:v>
                </c:pt>
                <c:pt idx="9">
                  <c:v>1998.25</c:v>
                </c:pt>
                <c:pt idx="10">
                  <c:v>1998.5</c:v>
                </c:pt>
                <c:pt idx="11">
                  <c:v>1998.75</c:v>
                </c:pt>
                <c:pt idx="12">
                  <c:v>1999</c:v>
                </c:pt>
                <c:pt idx="13">
                  <c:v>1999.25</c:v>
                </c:pt>
                <c:pt idx="14">
                  <c:v>1999.5</c:v>
                </c:pt>
                <c:pt idx="15">
                  <c:v>1999.75</c:v>
                </c:pt>
                <c:pt idx="16">
                  <c:v>2000</c:v>
                </c:pt>
                <c:pt idx="17">
                  <c:v>2000.25</c:v>
                </c:pt>
                <c:pt idx="18">
                  <c:v>2000.5</c:v>
                </c:pt>
                <c:pt idx="19">
                  <c:v>2000.75</c:v>
                </c:pt>
                <c:pt idx="20">
                  <c:v>2001</c:v>
                </c:pt>
                <c:pt idx="21">
                  <c:v>2001.25</c:v>
                </c:pt>
                <c:pt idx="22">
                  <c:v>2001.5</c:v>
                </c:pt>
                <c:pt idx="23">
                  <c:v>2001.75</c:v>
                </c:pt>
                <c:pt idx="24">
                  <c:v>2002</c:v>
                </c:pt>
                <c:pt idx="25">
                  <c:v>2002.25</c:v>
                </c:pt>
                <c:pt idx="26">
                  <c:v>2002.5</c:v>
                </c:pt>
                <c:pt idx="27">
                  <c:v>2002.75</c:v>
                </c:pt>
                <c:pt idx="28">
                  <c:v>2003</c:v>
                </c:pt>
                <c:pt idx="29">
                  <c:v>2003.25</c:v>
                </c:pt>
                <c:pt idx="30">
                  <c:v>2003.5</c:v>
                </c:pt>
                <c:pt idx="31">
                  <c:v>2003.75</c:v>
                </c:pt>
                <c:pt idx="32">
                  <c:v>2004</c:v>
                </c:pt>
                <c:pt idx="33">
                  <c:v>2004.25</c:v>
                </c:pt>
                <c:pt idx="34">
                  <c:v>2004.5</c:v>
                </c:pt>
                <c:pt idx="35">
                  <c:v>2004.75</c:v>
                </c:pt>
                <c:pt idx="36">
                  <c:v>2005</c:v>
                </c:pt>
                <c:pt idx="37">
                  <c:v>2005.25</c:v>
                </c:pt>
                <c:pt idx="38">
                  <c:v>2005.5</c:v>
                </c:pt>
                <c:pt idx="39">
                  <c:v>2005.75</c:v>
                </c:pt>
                <c:pt idx="40">
                  <c:v>2006</c:v>
                </c:pt>
                <c:pt idx="41">
                  <c:v>2006.25</c:v>
                </c:pt>
                <c:pt idx="42">
                  <c:v>2006.5</c:v>
                </c:pt>
                <c:pt idx="43">
                  <c:v>2006.75</c:v>
                </c:pt>
                <c:pt idx="44">
                  <c:v>2007</c:v>
                </c:pt>
                <c:pt idx="45">
                  <c:v>2007.25</c:v>
                </c:pt>
                <c:pt idx="46">
                  <c:v>2007.5</c:v>
                </c:pt>
                <c:pt idx="47">
                  <c:v>2007.75</c:v>
                </c:pt>
                <c:pt idx="48">
                  <c:v>2008</c:v>
                </c:pt>
                <c:pt idx="49">
                  <c:v>2008.25</c:v>
                </c:pt>
                <c:pt idx="50">
                  <c:v>2008.5</c:v>
                </c:pt>
                <c:pt idx="51">
                  <c:v>2008.75</c:v>
                </c:pt>
                <c:pt idx="52">
                  <c:v>2009</c:v>
                </c:pt>
                <c:pt idx="53">
                  <c:v>2009.25</c:v>
                </c:pt>
                <c:pt idx="54">
                  <c:v>2009.5</c:v>
                </c:pt>
                <c:pt idx="55">
                  <c:v>2009.75</c:v>
                </c:pt>
                <c:pt idx="56">
                  <c:v>2010</c:v>
                </c:pt>
                <c:pt idx="57">
                  <c:v>2010.25</c:v>
                </c:pt>
                <c:pt idx="58">
                  <c:v>2010.5</c:v>
                </c:pt>
                <c:pt idx="59">
                  <c:v>2010.75</c:v>
                </c:pt>
                <c:pt idx="60">
                  <c:v>2011</c:v>
                </c:pt>
                <c:pt idx="61">
                  <c:v>2011.25</c:v>
                </c:pt>
                <c:pt idx="62">
                  <c:v>2011.5</c:v>
                </c:pt>
                <c:pt idx="63">
                  <c:v>2011.75</c:v>
                </c:pt>
                <c:pt idx="64">
                  <c:v>2012</c:v>
                </c:pt>
                <c:pt idx="65">
                  <c:v>2012.25</c:v>
                </c:pt>
                <c:pt idx="66">
                  <c:v>2012.5</c:v>
                </c:pt>
                <c:pt idx="67">
                  <c:v>2012.75</c:v>
                </c:pt>
                <c:pt idx="68">
                  <c:v>2013</c:v>
                </c:pt>
                <c:pt idx="69">
                  <c:v>2013.25</c:v>
                </c:pt>
                <c:pt idx="70">
                  <c:v>2013.5</c:v>
                </c:pt>
                <c:pt idx="71">
                  <c:v>2013.75</c:v>
                </c:pt>
                <c:pt idx="72">
                  <c:v>2014</c:v>
                </c:pt>
                <c:pt idx="73">
                  <c:v>2014.25</c:v>
                </c:pt>
                <c:pt idx="74">
                  <c:v>2014.5</c:v>
                </c:pt>
                <c:pt idx="75">
                  <c:v>2014.75</c:v>
                </c:pt>
                <c:pt idx="76">
                  <c:v>2015</c:v>
                </c:pt>
                <c:pt idx="77">
                  <c:v>2015.25</c:v>
                </c:pt>
                <c:pt idx="78">
                  <c:v>2015.5</c:v>
                </c:pt>
                <c:pt idx="79">
                  <c:v>2015.75</c:v>
                </c:pt>
                <c:pt idx="80">
                  <c:v>2016</c:v>
                </c:pt>
                <c:pt idx="81">
                  <c:v>2016.25</c:v>
                </c:pt>
                <c:pt idx="82">
                  <c:v>2016.5</c:v>
                </c:pt>
                <c:pt idx="83">
                  <c:v>2016.75</c:v>
                </c:pt>
                <c:pt idx="84">
                  <c:v>2017</c:v>
                </c:pt>
                <c:pt idx="85">
                  <c:v>2017.25</c:v>
                </c:pt>
                <c:pt idx="86">
                  <c:v>2017.5</c:v>
                </c:pt>
                <c:pt idx="87">
                  <c:v>2017.75</c:v>
                </c:pt>
              </c:numCache>
            </c:numRef>
          </c:xVal>
          <c:yVal>
            <c:numRef>
              <c:f>'MK_input (2)'!$D$2:$D$89</c:f>
              <c:numCache>
                <c:formatCode>General</c:formatCode>
                <c:ptCount val="88"/>
                <c:pt idx="0">
                  <c:v>-5.14</c:v>
                </c:pt>
                <c:pt idx="1">
                  <c:v>-6.05</c:v>
                </c:pt>
                <c:pt idx="2">
                  <c:v>-2.23</c:v>
                </c:pt>
                <c:pt idx="3">
                  <c:v>-3.7</c:v>
                </c:pt>
                <c:pt idx="4">
                  <c:v>-4.7</c:v>
                </c:pt>
                <c:pt idx="5">
                  <c:v>-8.23</c:v>
                </c:pt>
                <c:pt idx="6">
                  <c:v>-2.21</c:v>
                </c:pt>
                <c:pt idx="7">
                  <c:v>-3.87</c:v>
                </c:pt>
                <c:pt idx="8">
                  <c:v>-3.73</c:v>
                </c:pt>
                <c:pt idx="9">
                  <c:v>-5.0999999999999996</c:v>
                </c:pt>
                <c:pt idx="10">
                  <c:v>-2.15</c:v>
                </c:pt>
                <c:pt idx="11">
                  <c:v>-3.58</c:v>
                </c:pt>
                <c:pt idx="12">
                  <c:v>-4.5</c:v>
                </c:pt>
                <c:pt idx="13">
                  <c:v>-7.5</c:v>
                </c:pt>
                <c:pt idx="14">
                  <c:v>-2.44</c:v>
                </c:pt>
                <c:pt idx="15">
                  <c:v>-2.5099999999999998</c:v>
                </c:pt>
                <c:pt idx="16">
                  <c:v>-4.6500000000000004</c:v>
                </c:pt>
                <c:pt idx="17">
                  <c:v>-4.7300000000000004</c:v>
                </c:pt>
                <c:pt idx="18">
                  <c:v>-2.78</c:v>
                </c:pt>
                <c:pt idx="19">
                  <c:v>-4.59</c:v>
                </c:pt>
                <c:pt idx="20">
                  <c:v>-4.95</c:v>
                </c:pt>
                <c:pt idx="23">
                  <c:v>-2.8</c:v>
                </c:pt>
                <c:pt idx="24">
                  <c:v>-3.95</c:v>
                </c:pt>
                <c:pt idx="25">
                  <c:v>-8.9</c:v>
                </c:pt>
                <c:pt idx="26">
                  <c:v>-2.2999999999999998</c:v>
                </c:pt>
                <c:pt idx="27">
                  <c:v>-3.7</c:v>
                </c:pt>
                <c:pt idx="28">
                  <c:v>-4.87</c:v>
                </c:pt>
                <c:pt idx="29">
                  <c:v>-8.1</c:v>
                </c:pt>
                <c:pt idx="30">
                  <c:v>-2.1</c:v>
                </c:pt>
                <c:pt idx="31">
                  <c:v>-3.62</c:v>
                </c:pt>
                <c:pt idx="32">
                  <c:v>-4.5999999999999996</c:v>
                </c:pt>
                <c:pt idx="33">
                  <c:v>-8.4</c:v>
                </c:pt>
                <c:pt idx="34">
                  <c:v>-2.23</c:v>
                </c:pt>
                <c:pt idx="35">
                  <c:v>-3.91</c:v>
                </c:pt>
                <c:pt idx="36">
                  <c:v>-4.8</c:v>
                </c:pt>
                <c:pt idx="37">
                  <c:v>-5.05</c:v>
                </c:pt>
                <c:pt idx="38">
                  <c:v>-2.6</c:v>
                </c:pt>
                <c:pt idx="39">
                  <c:v>-3.18</c:v>
                </c:pt>
                <c:pt idx="40">
                  <c:v>-4.9000000000000004</c:v>
                </c:pt>
                <c:pt idx="41">
                  <c:v>-5.5</c:v>
                </c:pt>
                <c:pt idx="42">
                  <c:v>-2.11</c:v>
                </c:pt>
                <c:pt idx="43">
                  <c:v>-3.52</c:v>
                </c:pt>
                <c:pt idx="44">
                  <c:v>-4.66</c:v>
                </c:pt>
                <c:pt idx="45">
                  <c:v>-5.24</c:v>
                </c:pt>
                <c:pt idx="46">
                  <c:v>-1.89</c:v>
                </c:pt>
                <c:pt idx="47">
                  <c:v>-4.2699999999999996</c:v>
                </c:pt>
                <c:pt idx="48">
                  <c:v>-4.57</c:v>
                </c:pt>
                <c:pt idx="49">
                  <c:v>-5.35</c:v>
                </c:pt>
                <c:pt idx="50">
                  <c:v>-2.1</c:v>
                </c:pt>
                <c:pt idx="51">
                  <c:v>-3.2</c:v>
                </c:pt>
                <c:pt idx="56">
                  <c:v>-2.0499999999999998</c:v>
                </c:pt>
                <c:pt idx="64">
                  <c:v>-5.9</c:v>
                </c:pt>
                <c:pt idx="67">
                  <c:v>-4.7</c:v>
                </c:pt>
              </c:numCache>
            </c:numRef>
          </c:yVal>
          <c:smooth val="0"/>
          <c:extLst>
            <c:ext xmlns:c16="http://schemas.microsoft.com/office/drawing/2014/chart" uri="{C3380CC4-5D6E-409C-BE32-E72D297353CC}">
              <c16:uniqueId val="{00000000-6ABC-4F3F-A339-E689010D3CB2}"/>
            </c:ext>
          </c:extLst>
        </c:ser>
        <c:dLbls>
          <c:showLegendKey val="0"/>
          <c:showVal val="0"/>
          <c:showCatName val="0"/>
          <c:showSerName val="0"/>
          <c:showPercent val="0"/>
          <c:showBubbleSize val="0"/>
        </c:dLbls>
        <c:axId val="1564299439"/>
        <c:axId val="1564303599"/>
      </c:scatterChart>
      <c:valAx>
        <c:axId val="1564299439"/>
        <c:scaling>
          <c:orientation val="minMax"/>
          <c:max val="2018"/>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303599"/>
        <c:crosses val="autoZero"/>
        <c:crossBetween val="midCat"/>
        <c:majorUnit val="1"/>
      </c:valAx>
      <c:valAx>
        <c:axId val="1564303599"/>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4299439"/>
        <c:crosses val="autoZero"/>
        <c:crossBetween val="midCat"/>
      </c:valAx>
      <c:spPr>
        <a:noFill/>
        <a:ln>
          <a:noFill/>
        </a:ln>
        <a:effectLst/>
      </c:spPr>
    </c:plotArea>
    <c:legend>
      <c:legendPos val="b"/>
      <c:layout>
        <c:manualLayout>
          <c:xMode val="edge"/>
          <c:yMode val="edge"/>
          <c:x val="0.85562800071766687"/>
          <c:y val="0.77863337303963998"/>
          <c:w val="0.11213913039105482"/>
          <c:h val="0.14872816056618263"/>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E9EC7-7C32-48BB-9E9C-8E0383C235E0}"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4B36B-4480-40C2-94AC-6765AC076070}" type="slidenum">
              <a:rPr lang="en-US" smtClean="0"/>
              <a:t>‹#›</a:t>
            </a:fld>
            <a:endParaRPr lang="en-US"/>
          </a:p>
        </p:txBody>
      </p:sp>
    </p:spTree>
    <p:extLst>
      <p:ext uri="{BB962C8B-B14F-4D97-AF65-F5344CB8AC3E}">
        <p14:creationId xmlns:p14="http://schemas.microsoft.com/office/powerpoint/2010/main" val="10500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0B7590-189E-49FE-9E7E-3429D47E335B}"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2160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851F3-1AAD-4058-8DFA-5F42CEF6223D}"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81034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09F9A-6C7E-4DB1-8453-25463A2EB87B}"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71107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5403E-A489-4C9F-ADC6-08BE7C25A9E5}"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82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FCCEE-7B16-4F88-B3C6-277507495D34}" type="datetime1">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962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A05EF-A02E-4AF0-A974-3CDED239D3F0}"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13526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C1D53-0AC8-47FE-A4A1-C27E1924AB5E}" type="datetime1">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9162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39A41-60D8-464B-AD3E-E0C99FAA0836}" type="datetime1">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27374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4B67-8C71-4BC9-9D59-D47ABBBE2293}" type="datetime1">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8076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9A6A22-980B-472F-8C24-9E4952F818E2}"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10663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B18661-4D81-4D36-85ED-645BD3ADF1A2}" type="datetime1">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9B7-68B4-495B-BA1A-626B77A0CFEB}" type="slidenum">
              <a:rPr lang="en-US" smtClean="0"/>
              <a:t>‹#›</a:t>
            </a:fld>
            <a:endParaRPr lang="en-US"/>
          </a:p>
        </p:txBody>
      </p:sp>
    </p:spTree>
    <p:extLst>
      <p:ext uri="{BB962C8B-B14F-4D97-AF65-F5344CB8AC3E}">
        <p14:creationId xmlns:p14="http://schemas.microsoft.com/office/powerpoint/2010/main" val="377850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EEA4-F5A7-4B6C-B0B2-6947255E8D34}" type="datetime1">
              <a:rPr lang="en-US" smtClean="0"/>
              <a:t>5/3/2020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F89B7-68B4-495B-BA1A-626B77A0CFEB}" type="slidenum">
              <a:rPr lang="en-US" smtClean="0"/>
              <a:t>‹#›</a:t>
            </a:fld>
            <a:endParaRPr lang="en-US"/>
          </a:p>
        </p:txBody>
      </p:sp>
    </p:spTree>
    <p:extLst>
      <p:ext uri="{BB962C8B-B14F-4D97-AF65-F5344CB8AC3E}">
        <p14:creationId xmlns:p14="http://schemas.microsoft.com/office/powerpoint/2010/main" val="151790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04" y="91499"/>
            <a:ext cx="11156730" cy="1524658"/>
          </a:xfrm>
        </p:spPr>
        <p:txBody>
          <a:bodyPr>
            <a:noAutofit/>
          </a:bodyPr>
          <a:lstStyle/>
          <a:p>
            <a:pPr>
              <a:spcBef>
                <a:spcPts val="600"/>
              </a:spcBef>
              <a:spcAft>
                <a:spcPts val="600"/>
              </a:spcAft>
            </a:pPr>
            <a:r>
              <a:rPr lang="en-US" sz="3200" b="1" dirty="0" smtClean="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Changes of groundwater levels and land use with the introduction of canal system in Maheshwar block of Narmada basin (Central India) </a:t>
            </a:r>
          </a:p>
        </p:txBody>
      </p:sp>
      <p:sp>
        <p:nvSpPr>
          <p:cNvPr id="3" name="Subtitle 2"/>
          <p:cNvSpPr>
            <a:spLocks noGrp="1"/>
          </p:cNvSpPr>
          <p:nvPr>
            <p:ph type="subTitle" idx="1"/>
          </p:nvPr>
        </p:nvSpPr>
        <p:spPr>
          <a:xfrm>
            <a:off x="1011618" y="3121846"/>
            <a:ext cx="9882353" cy="1746939"/>
          </a:xfrm>
        </p:spPr>
        <p:txBody>
          <a:bodyPr>
            <a:normAutofit/>
          </a:bodyPr>
          <a:lstStyle/>
          <a:p>
            <a:pPr>
              <a:lnSpc>
                <a:spcPct val="100000"/>
              </a:lnSpc>
            </a:pPr>
            <a:r>
              <a:rPr lang="en-US" sz="2000" baseline="30000" dirty="0" smtClean="0">
                <a:latin typeface="Calibri" panose="020F0502020204030204" pitchFamily="34" charset="0"/>
                <a:cs typeface="Calibri" panose="020F0502020204030204" pitchFamily="34" charset="0"/>
              </a:rPr>
              <a:t>1</a:t>
            </a:r>
            <a:r>
              <a:rPr lang="en-US" sz="2000" dirty="0" smtClean="0">
                <a:latin typeface="Calibri" panose="020F0502020204030204" pitchFamily="34" charset="0"/>
                <a:cs typeface="Calibri" panose="020F0502020204030204" pitchFamily="34" charset="0"/>
              </a:rPr>
              <a:t>Geosphere Environment Systems Laboratory,</a:t>
            </a:r>
          </a:p>
          <a:p>
            <a:pPr>
              <a:lnSpc>
                <a:spcPct val="100000"/>
              </a:lnSpc>
            </a:pPr>
            <a:r>
              <a:rPr lang="en-US" sz="2000" dirty="0" smtClean="0">
                <a:latin typeface="Calibri" panose="020F0502020204030204" pitchFamily="34" charset="0"/>
                <a:cs typeface="Calibri" panose="020F0502020204030204" pitchFamily="34" charset="0"/>
              </a:rPr>
              <a:t>Department of Environment Systems, Graduate School of Frontier Sciences,</a:t>
            </a:r>
          </a:p>
          <a:p>
            <a:pPr>
              <a:lnSpc>
                <a:spcPct val="100000"/>
              </a:lnSpc>
            </a:pPr>
            <a:r>
              <a:rPr lang="en-US" sz="2000" dirty="0" smtClean="0">
                <a:latin typeface="Calibri" panose="020F0502020204030204" pitchFamily="34" charset="0"/>
                <a:cs typeface="Calibri" panose="020F0502020204030204" pitchFamily="34" charset="0"/>
              </a:rPr>
              <a:t>The University of Tokyo, Japan</a:t>
            </a:r>
            <a:endParaRPr lang="en-US" sz="2000" dirty="0">
              <a:latin typeface="Calibri" panose="020F0502020204030204" pitchFamily="34" charset="0"/>
              <a:cs typeface="Calibri" panose="020F0502020204030204" pitchFamily="34" charset="0"/>
            </a:endParaRPr>
          </a:p>
        </p:txBody>
      </p:sp>
      <p:sp>
        <p:nvSpPr>
          <p:cNvPr id="5" name="Rectangle 4"/>
          <p:cNvSpPr/>
          <p:nvPr/>
        </p:nvSpPr>
        <p:spPr>
          <a:xfrm>
            <a:off x="2668427" y="2356130"/>
            <a:ext cx="6855146" cy="492443"/>
          </a:xfrm>
          <a:prstGeom prst="rect">
            <a:avLst/>
          </a:prstGeom>
        </p:spPr>
        <p:txBody>
          <a:bodyPr wrap="none">
            <a:spAutoFit/>
          </a:bodyPr>
          <a:lstStyle/>
          <a:p>
            <a:r>
              <a:rPr lang="en-US" sz="2600" dirty="0">
                <a:latin typeface="Calibri" panose="020F0502020204030204" pitchFamily="34" charset="0"/>
                <a:cs typeface="Calibri" panose="020F0502020204030204" pitchFamily="34" charset="0"/>
              </a:rPr>
              <a:t>Sakshi Shiradhonkar </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and Tomochika Tokunaga</a:t>
            </a:r>
            <a:r>
              <a:rPr lang="en-US" sz="2600" baseline="30000" dirty="0">
                <a:latin typeface="Calibri" panose="020F0502020204030204" pitchFamily="34" charset="0"/>
                <a:cs typeface="Calibri" panose="020F0502020204030204" pitchFamily="34" charset="0"/>
              </a:rPr>
              <a:t>1</a:t>
            </a:r>
            <a:r>
              <a:rPr lang="en-US" sz="2600" dirty="0">
                <a:latin typeface="Calibri" panose="020F0502020204030204" pitchFamily="34" charset="0"/>
                <a:cs typeface="Calibri" panose="020F0502020204030204" pitchFamily="34" charset="0"/>
              </a:rPr>
              <a:t> </a:t>
            </a:r>
          </a:p>
        </p:txBody>
      </p:sp>
      <p:sp>
        <p:nvSpPr>
          <p:cNvPr id="6" name="Rectangle 5"/>
          <p:cNvSpPr/>
          <p:nvPr/>
        </p:nvSpPr>
        <p:spPr>
          <a:xfrm>
            <a:off x="131380" y="6211669"/>
            <a:ext cx="5244661" cy="58477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*Corresponding author: Sakshi Shiradhonkar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E-mail address: sakshi_rs_gis@envsys.k.u-tokyo.ac.jp </a:t>
            </a:r>
          </a:p>
        </p:txBody>
      </p:sp>
      <p:sp>
        <p:nvSpPr>
          <p:cNvPr id="4" name="TextBox 3"/>
          <p:cNvSpPr txBox="1"/>
          <p:nvPr/>
        </p:nvSpPr>
        <p:spPr>
          <a:xfrm>
            <a:off x="3715407" y="4868785"/>
            <a:ext cx="3993931" cy="769441"/>
          </a:xfrm>
          <a:prstGeom prst="rect">
            <a:avLst/>
          </a:prstGeom>
          <a:noFill/>
        </p:spPr>
        <p:txBody>
          <a:bodyPr wrap="square" rtlCol="0">
            <a:spAutoFit/>
          </a:bodyPr>
          <a:lstStyle/>
          <a:p>
            <a:pPr algn="ctr"/>
            <a:r>
              <a:rPr lang="en-US" sz="2200" b="1" dirty="0" smtClean="0"/>
              <a:t>EGU 2020 Online Conference, May 04, 2020</a:t>
            </a:r>
            <a:endParaRPr lang="en-US" sz="2200" b="1" dirty="0"/>
          </a:p>
        </p:txBody>
      </p:sp>
      <p:sp>
        <p:nvSpPr>
          <p:cNvPr id="7" name="Rounded Rectangular Callout 6"/>
          <p:cNvSpPr/>
          <p:nvPr/>
        </p:nvSpPr>
        <p:spPr>
          <a:xfrm>
            <a:off x="9988232" y="5108068"/>
            <a:ext cx="3088736" cy="1060315"/>
          </a:xfrm>
          <a:prstGeom prst="wedgeRoundRectCallout">
            <a:avLst>
              <a:gd name="adj1" fmla="val -63654"/>
              <a:gd name="adj2" fmla="val 100229"/>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Please consider these comment boxes as virtual narration.</a:t>
            </a:r>
            <a:endParaRPr lang="en-GB" sz="1600" dirty="0">
              <a:solidFill>
                <a:schemeClr val="tx1">
                  <a:lumMod val="50000"/>
                  <a:lumOff val="50000"/>
                </a:schemeClr>
              </a:solidFill>
            </a:endParaRPr>
          </a:p>
        </p:txBody>
      </p:sp>
    </p:spTree>
    <p:extLst>
      <p:ext uri="{BB962C8B-B14F-4D97-AF65-F5344CB8AC3E}">
        <p14:creationId xmlns:p14="http://schemas.microsoft.com/office/powerpoint/2010/main" val="283313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3609351" y="1042737"/>
            <a:ext cx="3320593" cy="4604085"/>
          </a:xfrm>
          <a:prstGeom prst="wedgeRoundRectCallout">
            <a:avLst>
              <a:gd name="adj1" fmla="val 95615"/>
              <a:gd name="adj2" fmla="val -387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dirty="0" smtClean="0">
                <a:solidFill>
                  <a:schemeClr val="tx1"/>
                </a:solidFill>
              </a:rPr>
              <a:t>Let’s consider well W00132, the water levels after the canal operation are </a:t>
            </a:r>
            <a:r>
              <a:rPr lang="en-US" sz="1700" dirty="0" smtClean="0">
                <a:solidFill>
                  <a:srgbClr val="FF0000"/>
                </a:solidFill>
              </a:rPr>
              <a:t>lower </a:t>
            </a:r>
            <a:r>
              <a:rPr lang="en-US" sz="1700" dirty="0" smtClean="0">
                <a:solidFill>
                  <a:schemeClr val="tx1"/>
                </a:solidFill>
              </a:rPr>
              <a:t>as compared to the levels before the operation. </a:t>
            </a:r>
          </a:p>
          <a:p>
            <a:pPr marL="285750" indent="-285750" algn="just">
              <a:buFont typeface="Arial" panose="020B0604020202020204" pitchFamily="34" charset="0"/>
              <a:buChar char="•"/>
            </a:pPr>
            <a:r>
              <a:rPr lang="en-US" sz="1700" dirty="0" smtClean="0">
                <a:solidFill>
                  <a:schemeClr val="tx1"/>
                </a:solidFill>
              </a:rPr>
              <a:t>Here, 2010 is assumed to the event year.</a:t>
            </a:r>
          </a:p>
          <a:p>
            <a:pPr marL="285750" indent="-285750" algn="just">
              <a:buFont typeface="Arial" panose="020B0604020202020204" pitchFamily="34" charset="0"/>
              <a:buChar char="•"/>
            </a:pPr>
            <a:r>
              <a:rPr lang="en-US" sz="1700" dirty="0" smtClean="0">
                <a:solidFill>
                  <a:schemeClr val="tx1"/>
                </a:solidFill>
              </a:rPr>
              <a:t>In case of wells located in non-Commanded area, no particular rise in water levels is observed as shown by the well levels in commanded area.</a:t>
            </a:r>
          </a:p>
          <a:p>
            <a:pPr marL="285750" indent="-285750" algn="just">
              <a:buFont typeface="Arial" panose="020B0604020202020204" pitchFamily="34" charset="0"/>
              <a:buChar char="•"/>
            </a:pPr>
            <a:r>
              <a:rPr lang="en-US" sz="1700" dirty="0" smtClean="0">
                <a:solidFill>
                  <a:schemeClr val="tx1"/>
                </a:solidFill>
              </a:rPr>
              <a:t>This dissimilarity between results highlights the importance of the event (Canal operation)</a:t>
            </a:r>
            <a:endParaRPr lang="en-US" sz="1700" dirty="0">
              <a:solidFill>
                <a:schemeClr val="tx1"/>
              </a:solidFill>
            </a:endParaRPr>
          </a:p>
        </p:txBody>
      </p:sp>
      <p:sp>
        <p:nvSpPr>
          <p:cNvPr id="6" name="TextBox 5"/>
          <p:cNvSpPr txBox="1"/>
          <p:nvPr/>
        </p:nvSpPr>
        <p:spPr>
          <a:xfrm>
            <a:off x="3062101" y="2026"/>
            <a:ext cx="5632704" cy="461665"/>
          </a:xfrm>
          <a:prstGeom prst="rect">
            <a:avLst/>
          </a:prstGeom>
          <a:noFill/>
        </p:spPr>
        <p:txBody>
          <a:bodyPr wrap="square" rtlCol="0">
            <a:spAutoFit/>
          </a:bodyPr>
          <a:lstStyle/>
          <a:p>
            <a:pPr algn="ctr"/>
            <a:r>
              <a:rPr lang="en-US" sz="2400" b="1" dirty="0" smtClean="0">
                <a:solidFill>
                  <a:srgbClr val="7030A0"/>
                </a:solidFill>
              </a:rPr>
              <a:t>Groundwater Well Statistics (2003 - 2016)</a:t>
            </a:r>
            <a:endParaRPr lang="en-US" sz="2400" b="1" dirty="0">
              <a:solidFill>
                <a:srgbClr val="7030A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0473883"/>
              </p:ext>
            </p:extLst>
          </p:nvPr>
        </p:nvGraphicFramePr>
        <p:xfrm>
          <a:off x="223812" y="6275576"/>
          <a:ext cx="11309282" cy="563880"/>
        </p:xfrm>
        <a:graphic>
          <a:graphicData uri="http://schemas.openxmlformats.org/drawingml/2006/table">
            <a:tbl>
              <a:tblPr/>
              <a:tblGrid>
                <a:gridCol w="1300235">
                  <a:extLst>
                    <a:ext uri="{9D8B030D-6E8A-4147-A177-3AD203B41FA5}">
                      <a16:colId xmlns:a16="http://schemas.microsoft.com/office/drawing/2014/main" val="3674084185"/>
                    </a:ext>
                  </a:extLst>
                </a:gridCol>
                <a:gridCol w="1345171">
                  <a:extLst>
                    <a:ext uri="{9D8B030D-6E8A-4147-A177-3AD203B41FA5}">
                      <a16:colId xmlns:a16="http://schemas.microsoft.com/office/drawing/2014/main" val="1753800449"/>
                    </a:ext>
                  </a:extLst>
                </a:gridCol>
                <a:gridCol w="2052544">
                  <a:extLst>
                    <a:ext uri="{9D8B030D-6E8A-4147-A177-3AD203B41FA5}">
                      <a16:colId xmlns:a16="http://schemas.microsoft.com/office/drawing/2014/main" val="3653167534"/>
                    </a:ext>
                  </a:extLst>
                </a:gridCol>
                <a:gridCol w="2075735">
                  <a:extLst>
                    <a:ext uri="{9D8B030D-6E8A-4147-A177-3AD203B41FA5}">
                      <a16:colId xmlns:a16="http://schemas.microsoft.com/office/drawing/2014/main" val="1920021833"/>
                    </a:ext>
                  </a:extLst>
                </a:gridCol>
                <a:gridCol w="1333573">
                  <a:extLst>
                    <a:ext uri="{9D8B030D-6E8A-4147-A177-3AD203B41FA5}">
                      <a16:colId xmlns:a16="http://schemas.microsoft.com/office/drawing/2014/main" val="3262455708"/>
                    </a:ext>
                  </a:extLst>
                </a:gridCol>
                <a:gridCol w="3202024">
                  <a:extLst>
                    <a:ext uri="{9D8B030D-6E8A-4147-A177-3AD203B41FA5}">
                      <a16:colId xmlns:a16="http://schemas.microsoft.com/office/drawing/2014/main" val="1476829574"/>
                    </a:ext>
                  </a:extLst>
                </a:gridCol>
              </a:tblGrid>
              <a:tr h="140970">
                <a:tc>
                  <a:txBody>
                    <a:bodyPr/>
                    <a:lstStyle/>
                    <a:p>
                      <a:pPr marL="171450" indent="-171450" algn="l" fontAlgn="ctr">
                        <a:buFont typeface="Arial" panose="020B0604020202020204" pitchFamily="34" charset="0"/>
                        <a:buChar char="•"/>
                      </a:pPr>
                      <a:r>
                        <a:rPr lang="en-US" sz="1800" b="0" i="0" u="none" strike="noStrike" dirty="0" smtClean="0">
                          <a:solidFill>
                            <a:srgbClr val="00B0F0"/>
                          </a:solidFill>
                          <a:effectLst/>
                          <a:latin typeface="Calibri" panose="020F0502020204030204" pitchFamily="34" charset="0"/>
                        </a:rPr>
                        <a:t>Increasing</a:t>
                      </a:r>
                      <a:endParaRPr lang="en-US" sz="1800" b="0" i="0" u="none" strike="noStrike" dirty="0">
                        <a:solidFill>
                          <a:srgbClr val="00B0F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Decreasing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ctr">
                        <a:buFont typeface="Arial" panose="020B0604020202020204" pitchFamily="34" charset="0"/>
                        <a:buChar char="•"/>
                      </a:pPr>
                      <a:r>
                        <a:rPr lang="en-US" sz="1800" b="0" i="0" u="none" strike="noStrike" dirty="0">
                          <a:solidFill>
                            <a:srgbClr val="FF0000"/>
                          </a:solidFill>
                          <a:effectLst/>
                          <a:latin typeface="Calibri" panose="020F0502020204030204" pitchFamily="34" charset="0"/>
                        </a:rPr>
                        <a:t>Significant decrease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rgbClr val="00B050"/>
                          </a:solidFill>
                          <a:effectLst/>
                          <a:latin typeface="Calibri" panose="020F0502020204030204" pitchFamily="34" charset="0"/>
                        </a:rPr>
                        <a:t>Significant increase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chemeClr val="tx1"/>
                          </a:solidFill>
                          <a:effectLst/>
                          <a:latin typeface="Calibri" panose="020F0502020204030204" pitchFamily="34" charset="0"/>
                        </a:rPr>
                        <a:t>- </a:t>
                      </a:r>
                      <a:r>
                        <a:rPr lang="en-US" sz="1800" b="0" i="0" u="none" strike="noStrike" dirty="0" smtClean="0">
                          <a:solidFill>
                            <a:schemeClr val="tx1"/>
                          </a:solidFill>
                          <a:effectLst/>
                          <a:latin typeface="Calibri" panose="020F0502020204030204" pitchFamily="34" charset="0"/>
                        </a:rPr>
                        <a:t>No data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(Slope=</a:t>
                      </a:r>
                      <a:r>
                        <a:rPr lang="en-US" sz="1800" b="0" i="0" u="none" strike="noStrike" dirty="0" err="1" smtClean="0">
                          <a:solidFill>
                            <a:srgbClr val="000000"/>
                          </a:solidFill>
                          <a:effectLst/>
                          <a:latin typeface="Calibri" panose="020F0502020204030204" pitchFamily="34" charset="0"/>
                        </a:rPr>
                        <a:t>mbgl</a:t>
                      </a:r>
                      <a:r>
                        <a:rPr lang="en-US" sz="1800" b="0" i="0" u="none" strike="noStrike" dirty="0" smtClean="0">
                          <a:solidFill>
                            <a:srgbClr val="000000"/>
                          </a:solidFill>
                          <a:effectLst/>
                          <a:latin typeface="Calibri" panose="020F0502020204030204" pitchFamily="34" charset="0"/>
                        </a:rPr>
                        <a:t>/year)</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54026"/>
                  </a:ext>
                </a:extLst>
              </a:tr>
              <a:tr h="140970">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High</a:t>
                      </a:r>
                      <a:r>
                        <a:rPr lang="en-US" sz="1800" b="0" i="0" u="none" strike="noStrike" baseline="0" dirty="0" smtClean="0">
                          <a:solidFill>
                            <a:schemeClr val="tx1"/>
                          </a:solidFill>
                          <a:effectLst/>
                          <a:latin typeface="Calibri" panose="020F0502020204030204" pitchFamily="34" charset="0"/>
                        </a:rPr>
                        <a:t> = highest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fontAlgn="ctr">
                        <a:buFont typeface="Arial" panose="020B0604020202020204" pitchFamily="34" charset="0"/>
                        <a:buChar char="•"/>
                      </a:pPr>
                      <a:endParaRPr lang="en-US" sz="18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Low</a:t>
                      </a:r>
                      <a:r>
                        <a:rPr lang="en-US" sz="1800" b="0" i="0" u="none" strike="noStrike" baseline="0" dirty="0" smtClean="0">
                          <a:solidFill>
                            <a:schemeClr val="tx1"/>
                          </a:solidFill>
                          <a:effectLst/>
                          <a:latin typeface="Calibri" panose="020F0502020204030204" pitchFamily="34" charset="0"/>
                        </a:rPr>
                        <a:t> = lowest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2776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45664668"/>
              </p:ext>
            </p:extLst>
          </p:nvPr>
        </p:nvGraphicFramePr>
        <p:xfrm>
          <a:off x="223812" y="423993"/>
          <a:ext cx="11807774" cy="5759827"/>
        </p:xfrm>
        <a:graphic>
          <a:graphicData uri="http://schemas.openxmlformats.org/drawingml/2006/table">
            <a:tbl>
              <a:tblPr/>
              <a:tblGrid>
                <a:gridCol w="843412">
                  <a:extLst>
                    <a:ext uri="{9D8B030D-6E8A-4147-A177-3AD203B41FA5}">
                      <a16:colId xmlns:a16="http://schemas.microsoft.com/office/drawing/2014/main" val="2119852123"/>
                    </a:ext>
                  </a:extLst>
                </a:gridCol>
                <a:gridCol w="843412">
                  <a:extLst>
                    <a:ext uri="{9D8B030D-6E8A-4147-A177-3AD203B41FA5}">
                      <a16:colId xmlns:a16="http://schemas.microsoft.com/office/drawing/2014/main" val="4228990033"/>
                    </a:ext>
                  </a:extLst>
                </a:gridCol>
                <a:gridCol w="674730">
                  <a:extLst>
                    <a:ext uri="{9D8B030D-6E8A-4147-A177-3AD203B41FA5}">
                      <a16:colId xmlns:a16="http://schemas.microsoft.com/office/drawing/2014/main" val="475960218"/>
                    </a:ext>
                  </a:extLst>
                </a:gridCol>
                <a:gridCol w="674730">
                  <a:extLst>
                    <a:ext uri="{9D8B030D-6E8A-4147-A177-3AD203B41FA5}">
                      <a16:colId xmlns:a16="http://schemas.microsoft.com/office/drawing/2014/main" val="2295305309"/>
                    </a:ext>
                  </a:extLst>
                </a:gridCol>
                <a:gridCol w="674730">
                  <a:extLst>
                    <a:ext uri="{9D8B030D-6E8A-4147-A177-3AD203B41FA5}">
                      <a16:colId xmlns:a16="http://schemas.microsoft.com/office/drawing/2014/main" val="4252667193"/>
                    </a:ext>
                  </a:extLst>
                </a:gridCol>
                <a:gridCol w="674730">
                  <a:extLst>
                    <a:ext uri="{9D8B030D-6E8A-4147-A177-3AD203B41FA5}">
                      <a16:colId xmlns:a16="http://schemas.microsoft.com/office/drawing/2014/main" val="1458116369"/>
                    </a:ext>
                  </a:extLst>
                </a:gridCol>
                <a:gridCol w="674730">
                  <a:extLst>
                    <a:ext uri="{9D8B030D-6E8A-4147-A177-3AD203B41FA5}">
                      <a16:colId xmlns:a16="http://schemas.microsoft.com/office/drawing/2014/main" val="674011628"/>
                    </a:ext>
                  </a:extLst>
                </a:gridCol>
                <a:gridCol w="674730">
                  <a:extLst>
                    <a:ext uri="{9D8B030D-6E8A-4147-A177-3AD203B41FA5}">
                      <a16:colId xmlns:a16="http://schemas.microsoft.com/office/drawing/2014/main" val="3988399283"/>
                    </a:ext>
                  </a:extLst>
                </a:gridCol>
                <a:gridCol w="674730">
                  <a:extLst>
                    <a:ext uri="{9D8B030D-6E8A-4147-A177-3AD203B41FA5}">
                      <a16:colId xmlns:a16="http://schemas.microsoft.com/office/drawing/2014/main" val="1165852545"/>
                    </a:ext>
                  </a:extLst>
                </a:gridCol>
                <a:gridCol w="674730">
                  <a:extLst>
                    <a:ext uri="{9D8B030D-6E8A-4147-A177-3AD203B41FA5}">
                      <a16:colId xmlns:a16="http://schemas.microsoft.com/office/drawing/2014/main" val="3666591846"/>
                    </a:ext>
                  </a:extLst>
                </a:gridCol>
                <a:gridCol w="674730">
                  <a:extLst>
                    <a:ext uri="{9D8B030D-6E8A-4147-A177-3AD203B41FA5}">
                      <a16:colId xmlns:a16="http://schemas.microsoft.com/office/drawing/2014/main" val="3291653568"/>
                    </a:ext>
                  </a:extLst>
                </a:gridCol>
                <a:gridCol w="674730">
                  <a:extLst>
                    <a:ext uri="{9D8B030D-6E8A-4147-A177-3AD203B41FA5}">
                      <a16:colId xmlns:a16="http://schemas.microsoft.com/office/drawing/2014/main" val="3604891088"/>
                    </a:ext>
                  </a:extLst>
                </a:gridCol>
                <a:gridCol w="674730">
                  <a:extLst>
                    <a:ext uri="{9D8B030D-6E8A-4147-A177-3AD203B41FA5}">
                      <a16:colId xmlns:a16="http://schemas.microsoft.com/office/drawing/2014/main" val="2248479901"/>
                    </a:ext>
                  </a:extLst>
                </a:gridCol>
                <a:gridCol w="674730">
                  <a:extLst>
                    <a:ext uri="{9D8B030D-6E8A-4147-A177-3AD203B41FA5}">
                      <a16:colId xmlns:a16="http://schemas.microsoft.com/office/drawing/2014/main" val="4268012555"/>
                    </a:ext>
                  </a:extLst>
                </a:gridCol>
                <a:gridCol w="674730">
                  <a:extLst>
                    <a:ext uri="{9D8B030D-6E8A-4147-A177-3AD203B41FA5}">
                      <a16:colId xmlns:a16="http://schemas.microsoft.com/office/drawing/2014/main" val="3197304797"/>
                    </a:ext>
                  </a:extLst>
                </a:gridCol>
                <a:gridCol w="674730">
                  <a:extLst>
                    <a:ext uri="{9D8B030D-6E8A-4147-A177-3AD203B41FA5}">
                      <a16:colId xmlns:a16="http://schemas.microsoft.com/office/drawing/2014/main" val="2181929993"/>
                    </a:ext>
                  </a:extLst>
                </a:gridCol>
                <a:gridCol w="674730">
                  <a:extLst>
                    <a:ext uri="{9D8B030D-6E8A-4147-A177-3AD203B41FA5}">
                      <a16:colId xmlns:a16="http://schemas.microsoft.com/office/drawing/2014/main" val="2736629265"/>
                    </a:ext>
                  </a:extLst>
                </a:gridCol>
              </a:tblGrid>
              <a:tr h="401107">
                <a:tc rowSpan="2">
                  <a:txBody>
                    <a:bodyPr/>
                    <a:lstStyle/>
                    <a:p>
                      <a:pPr algn="ctr" fontAlgn="ctr"/>
                      <a:r>
                        <a:rPr lang="en-US" sz="1600" b="1" i="0" u="none" strike="noStrike" dirty="0">
                          <a:solidFill>
                            <a:srgbClr val="000000"/>
                          </a:solidFill>
                          <a:effectLst/>
                          <a:latin typeface="Calibri" panose="020F0502020204030204" pitchFamily="34" charset="0"/>
                        </a:rPr>
                        <a:t>Timeline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effectLst/>
                          <a:latin typeface="Calibri" panose="020F0502020204030204" pitchFamily="34" charset="0"/>
                        </a:rPr>
                        <a:t>Well Code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ctr"/>
                      <a:r>
                        <a:rPr lang="en-US" sz="1600" b="1" i="0" u="none" strike="noStrike">
                          <a:solidFill>
                            <a:srgbClr val="000000"/>
                          </a:solidFill>
                          <a:effectLst/>
                          <a:latin typeface="Calibri" panose="020F0502020204030204" pitchFamily="34" charset="0"/>
                        </a:rPr>
                        <a:t>Pre monsoon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Monsoon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Annual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9862335"/>
                  </a:ext>
                </a:extLst>
              </a:tr>
              <a:tr h="417819">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890366"/>
                  </a:ext>
                </a:extLst>
              </a:tr>
              <a:tr h="401107">
                <a:tc rowSpan="4">
                  <a:txBody>
                    <a:bodyPr/>
                    <a:lstStyle/>
                    <a:p>
                      <a:pPr algn="ctr" fontAlgn="ctr"/>
                      <a:r>
                        <a:rPr lang="en-US" sz="1600" b="1" i="0" u="none" strike="noStrike" dirty="0" smtClean="0">
                          <a:solidFill>
                            <a:srgbClr val="000000"/>
                          </a:solidFill>
                          <a:effectLst/>
                          <a:latin typeface="Calibri" panose="020F0502020204030204" pitchFamily="34" charset="0"/>
                        </a:rPr>
                        <a:t>Before</a:t>
                      </a:r>
                      <a:r>
                        <a:rPr lang="en-US" sz="1600" b="1" i="0" u="none" strike="noStrike" baseline="0" dirty="0" smtClean="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Canal </a:t>
                      </a:r>
                      <a:r>
                        <a:rPr lang="en-US" sz="1600" b="1" i="0" u="none" strike="noStrike" dirty="0">
                          <a:solidFill>
                            <a:srgbClr val="000000"/>
                          </a:solidFill>
                          <a:effectLst/>
                          <a:latin typeface="Calibri" panose="020F0502020204030204" pitchFamily="34" charset="0"/>
                        </a:rPr>
                        <a:t>System (2003 -2010)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3275608"/>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8421967"/>
                  </a:ext>
                </a:extLst>
              </a:tr>
              <a:tr h="401107">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0304857"/>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900344"/>
                  </a:ext>
                </a:extLst>
              </a:tr>
              <a:tr h="401107">
                <a:tc rowSpan="4">
                  <a:txBody>
                    <a:bodyPr/>
                    <a:lstStyle/>
                    <a:p>
                      <a:pPr algn="ctr" fontAlgn="ctr"/>
                      <a:r>
                        <a:rPr lang="en-US" sz="1600" b="1" i="0" u="none" strike="noStrike" dirty="0" smtClean="0">
                          <a:solidFill>
                            <a:srgbClr val="000000"/>
                          </a:solidFill>
                          <a:effectLst/>
                          <a:latin typeface="Calibri" panose="020F0502020204030204" pitchFamily="34" charset="0"/>
                        </a:rPr>
                        <a:t>After </a:t>
                      </a:r>
                      <a:r>
                        <a:rPr lang="en-US" sz="1600" b="1" i="0" u="none" strike="noStrike" dirty="0">
                          <a:solidFill>
                            <a:srgbClr val="000000"/>
                          </a:solidFill>
                          <a:effectLst/>
                          <a:latin typeface="Calibri" panose="020F0502020204030204" pitchFamily="34" charset="0"/>
                        </a:rPr>
                        <a:t>Canal system (2011-2016)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nodata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86311716"/>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03669677"/>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-5.30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6838966"/>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827354"/>
                  </a:ext>
                </a:extLst>
              </a:tr>
              <a:tr h="401107">
                <a:tc rowSpan="4">
                  <a:txBody>
                    <a:bodyPr/>
                    <a:lstStyle/>
                    <a:p>
                      <a:pPr algn="ctr" fontAlgn="ctr"/>
                      <a:r>
                        <a:rPr lang="en-US" sz="1600" b="1" i="0" u="none" strike="noStrike">
                          <a:solidFill>
                            <a:srgbClr val="000000"/>
                          </a:solidFill>
                          <a:effectLst/>
                          <a:latin typeface="Calibri" panose="020F0502020204030204" pitchFamily="34" charset="0"/>
                        </a:rPr>
                        <a:t>Longterm Trend (2003 -2016)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W00132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a:solidFill>
                            <a:srgbClr val="00B050"/>
                          </a:solidFill>
                          <a:effectLst/>
                          <a:latin typeface="Calibri" panose="020F0502020204030204" pitchFamily="34" charset="0"/>
                        </a:rPr>
                        <a:t>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15877861"/>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-3.41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17523819"/>
                  </a:ext>
                </a:extLst>
              </a:tr>
              <a:tr h="401107">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64993121"/>
                  </a:ext>
                </a:extLst>
              </a:tr>
              <a:tr h="417819">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W00745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F0"/>
                          </a:solidFill>
                          <a:effectLst/>
                          <a:latin typeface="Calibri" panose="020F0502020204030204" pitchFamily="34" charset="0"/>
                        </a:rPr>
                        <a:t>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0.79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203162"/>
                  </a:ext>
                </a:extLst>
              </a:tr>
            </a:tbl>
          </a:graphicData>
        </a:graphic>
      </p:graphicFrame>
      <p:sp>
        <p:nvSpPr>
          <p:cNvPr id="10" name="Slide Number Placeholder 1"/>
          <p:cNvSpPr>
            <a:spLocks noGrp="1"/>
          </p:cNvSpPr>
          <p:nvPr>
            <p:ph type="sldNum" sz="quarter" idx="12"/>
          </p:nvPr>
        </p:nvSpPr>
        <p:spPr>
          <a:xfrm>
            <a:off x="9288386" y="6374954"/>
            <a:ext cx="2743200" cy="365125"/>
          </a:xfrm>
        </p:spPr>
        <p:txBody>
          <a:bodyPr/>
          <a:lstStyle/>
          <a:p>
            <a:r>
              <a:rPr lang="en-US" dirty="0" smtClean="0"/>
              <a:t>14</a:t>
            </a:r>
            <a:endParaRPr lang="en-US" dirty="0"/>
          </a:p>
        </p:txBody>
      </p:sp>
    </p:spTree>
    <p:extLst>
      <p:ext uri="{BB962C8B-B14F-4D97-AF65-F5344CB8AC3E}">
        <p14:creationId xmlns:p14="http://schemas.microsoft.com/office/powerpoint/2010/main" val="153449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97131361"/>
              </p:ext>
            </p:extLst>
          </p:nvPr>
        </p:nvGraphicFramePr>
        <p:xfrm>
          <a:off x="225237" y="954687"/>
          <a:ext cx="6095624" cy="1717375"/>
        </p:xfrm>
        <a:graphic>
          <a:graphicData uri="http://schemas.openxmlformats.org/drawingml/2006/table">
            <a:tbl>
              <a:tblPr>
                <a:tableStyleId>{5C22544A-7EE6-4342-B048-85BDC9FD1C3A}</a:tableStyleId>
              </a:tblPr>
              <a:tblGrid>
                <a:gridCol w="1523906">
                  <a:extLst>
                    <a:ext uri="{9D8B030D-6E8A-4147-A177-3AD203B41FA5}">
                      <a16:colId xmlns:a16="http://schemas.microsoft.com/office/drawing/2014/main" val="508538522"/>
                    </a:ext>
                  </a:extLst>
                </a:gridCol>
                <a:gridCol w="1523906">
                  <a:extLst>
                    <a:ext uri="{9D8B030D-6E8A-4147-A177-3AD203B41FA5}">
                      <a16:colId xmlns:a16="http://schemas.microsoft.com/office/drawing/2014/main" val="2268610072"/>
                    </a:ext>
                  </a:extLst>
                </a:gridCol>
                <a:gridCol w="1523906">
                  <a:extLst>
                    <a:ext uri="{9D8B030D-6E8A-4147-A177-3AD203B41FA5}">
                      <a16:colId xmlns:a16="http://schemas.microsoft.com/office/drawing/2014/main" val="2188819913"/>
                    </a:ext>
                  </a:extLst>
                </a:gridCol>
                <a:gridCol w="1523906">
                  <a:extLst>
                    <a:ext uri="{9D8B030D-6E8A-4147-A177-3AD203B41FA5}">
                      <a16:colId xmlns:a16="http://schemas.microsoft.com/office/drawing/2014/main" val="6237367"/>
                    </a:ext>
                  </a:extLst>
                </a:gridCol>
              </a:tblGrid>
              <a:tr h="575863">
                <a:tc gridSpan="4">
                  <a:txBody>
                    <a:bodyPr/>
                    <a:lstStyle/>
                    <a:p>
                      <a:pPr algn="ctr" fontAlgn="ctr"/>
                      <a:r>
                        <a:rPr lang="en-US" sz="2400" u="none" strike="noStrike" dirty="0" smtClean="0">
                          <a:effectLst/>
                        </a:rPr>
                        <a:t>Before Canal System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9577812"/>
                  </a:ext>
                </a:extLst>
              </a:tr>
              <a:tr h="575863">
                <a:tc>
                  <a:txBody>
                    <a:bodyPr/>
                    <a:lstStyle/>
                    <a:p>
                      <a:pPr algn="ctr" fontAlgn="ctr"/>
                      <a:r>
                        <a:rPr lang="en-US" sz="2400" u="none" strike="noStrike" dirty="0" err="1" smtClean="0">
                          <a:effectLst/>
                        </a:rPr>
                        <a:t>Pre_high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Pre_low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63890042"/>
                  </a:ext>
                </a:extLst>
              </a:tr>
              <a:tr h="565649">
                <a:tc>
                  <a:txBody>
                    <a:bodyPr/>
                    <a:lstStyle/>
                    <a:p>
                      <a:pPr algn="ctr" fontAlgn="ctr"/>
                      <a:r>
                        <a:rPr lang="en-US" sz="2400" b="0" i="0" u="none" strike="noStrike" dirty="0">
                          <a:solidFill>
                            <a:srgbClr val="000000"/>
                          </a:solidFill>
                          <a:effectLst/>
                          <a:latin typeface="Calibri" panose="020F0502020204030204" pitchFamily="34" charset="0"/>
                        </a:rPr>
                        <a:t>-6.78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-10.15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212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34556356"/>
              </p:ext>
            </p:extLst>
          </p:nvPr>
        </p:nvGraphicFramePr>
        <p:xfrm>
          <a:off x="6381330" y="954687"/>
          <a:ext cx="5657940" cy="1717375"/>
        </p:xfrm>
        <a:graphic>
          <a:graphicData uri="http://schemas.openxmlformats.org/drawingml/2006/table">
            <a:tbl>
              <a:tblPr>
                <a:tableStyleId>{5C22544A-7EE6-4342-B048-85BDC9FD1C3A}</a:tableStyleId>
              </a:tblPr>
              <a:tblGrid>
                <a:gridCol w="1414485">
                  <a:extLst>
                    <a:ext uri="{9D8B030D-6E8A-4147-A177-3AD203B41FA5}">
                      <a16:colId xmlns:a16="http://schemas.microsoft.com/office/drawing/2014/main" val="4157785921"/>
                    </a:ext>
                  </a:extLst>
                </a:gridCol>
                <a:gridCol w="1414485">
                  <a:extLst>
                    <a:ext uri="{9D8B030D-6E8A-4147-A177-3AD203B41FA5}">
                      <a16:colId xmlns:a16="http://schemas.microsoft.com/office/drawing/2014/main" val="3222931604"/>
                    </a:ext>
                  </a:extLst>
                </a:gridCol>
                <a:gridCol w="1414485">
                  <a:extLst>
                    <a:ext uri="{9D8B030D-6E8A-4147-A177-3AD203B41FA5}">
                      <a16:colId xmlns:a16="http://schemas.microsoft.com/office/drawing/2014/main" val="2947235289"/>
                    </a:ext>
                  </a:extLst>
                </a:gridCol>
                <a:gridCol w="1414485">
                  <a:extLst>
                    <a:ext uri="{9D8B030D-6E8A-4147-A177-3AD203B41FA5}">
                      <a16:colId xmlns:a16="http://schemas.microsoft.com/office/drawing/2014/main" val="1524796428"/>
                    </a:ext>
                  </a:extLst>
                </a:gridCol>
              </a:tblGrid>
              <a:tr h="624143">
                <a:tc gridSpan="4">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After Canal System</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6840839"/>
                  </a:ext>
                </a:extLst>
              </a:tr>
              <a:tr h="542672">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46385425"/>
                  </a:ext>
                </a:extLst>
              </a:tr>
              <a:tr h="550560">
                <a:tc>
                  <a:txBody>
                    <a:bodyPr/>
                    <a:lstStyle/>
                    <a:p>
                      <a:pPr algn="ctr" fontAlgn="ctr"/>
                      <a:r>
                        <a:rPr lang="en-US" sz="2400" b="0" i="0" u="none" strike="noStrike" dirty="0">
                          <a:solidFill>
                            <a:srgbClr val="000000"/>
                          </a:solidFill>
                          <a:effectLst/>
                          <a:latin typeface="Calibri" panose="020F0502020204030204" pitchFamily="34" charset="0"/>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0" i="0" u="none" strike="noStrike" dirty="0">
                          <a:solidFill>
                            <a:srgbClr val="000000"/>
                          </a:solidFill>
                          <a:effectLst/>
                          <a:latin typeface="Calibri" panose="020F050202020403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0781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74798758"/>
              </p:ext>
            </p:extLst>
          </p:nvPr>
        </p:nvGraphicFramePr>
        <p:xfrm>
          <a:off x="225237" y="2956639"/>
          <a:ext cx="6095624" cy="1838325"/>
        </p:xfrm>
        <a:graphic>
          <a:graphicData uri="http://schemas.openxmlformats.org/drawingml/2006/table">
            <a:tbl>
              <a:tblPr>
                <a:tableStyleId>{5C22544A-7EE6-4342-B048-85BDC9FD1C3A}</a:tableStyleId>
              </a:tblPr>
              <a:tblGrid>
                <a:gridCol w="1965513">
                  <a:extLst>
                    <a:ext uri="{9D8B030D-6E8A-4147-A177-3AD203B41FA5}">
                      <a16:colId xmlns:a16="http://schemas.microsoft.com/office/drawing/2014/main" val="2463386570"/>
                    </a:ext>
                  </a:extLst>
                </a:gridCol>
                <a:gridCol w="1250431">
                  <a:extLst>
                    <a:ext uri="{9D8B030D-6E8A-4147-A177-3AD203B41FA5}">
                      <a16:colId xmlns:a16="http://schemas.microsoft.com/office/drawing/2014/main" val="3226382185"/>
                    </a:ext>
                  </a:extLst>
                </a:gridCol>
                <a:gridCol w="1746913">
                  <a:extLst>
                    <a:ext uri="{9D8B030D-6E8A-4147-A177-3AD203B41FA5}">
                      <a16:colId xmlns:a16="http://schemas.microsoft.com/office/drawing/2014/main" val="3349778431"/>
                    </a:ext>
                  </a:extLst>
                </a:gridCol>
                <a:gridCol w="1132767">
                  <a:extLst>
                    <a:ext uri="{9D8B030D-6E8A-4147-A177-3AD203B41FA5}">
                      <a16:colId xmlns:a16="http://schemas.microsoft.com/office/drawing/2014/main" val="3486947002"/>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t>
                      </a:r>
                      <a:r>
                        <a:rPr lang="en-US" sz="2400" u="none" strike="noStrike" dirty="0" smtClean="0">
                          <a:effectLst/>
                        </a:rPr>
                        <a:t>before)</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Calibri" panose="020F0502020204030204" pitchFamily="34" charset="0"/>
                        </a:rPr>
                        <a:t>3.36m</a:t>
                      </a:r>
                      <a:endParaRPr lang="en-US" sz="2400" b="1" u="none" strike="noStrike" dirty="0" smtClean="0">
                        <a:effectLs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t>
                      </a:r>
                      <a:r>
                        <a:rPr lang="en-US" sz="2400" u="none" strike="noStrike" dirty="0" smtClean="0">
                          <a:effectLst/>
                        </a:rPr>
                        <a:t>before)</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2400" b="1" u="none" strike="noStrike" dirty="0" smtClean="0">
                          <a:effectLst/>
                        </a:rPr>
                        <a:t>1.70m</a:t>
                      </a:r>
                      <a:endParaRPr lang="en-US" sz="24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428877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62934716"/>
              </p:ext>
            </p:extLst>
          </p:nvPr>
        </p:nvGraphicFramePr>
        <p:xfrm>
          <a:off x="6381330" y="2956639"/>
          <a:ext cx="5677284" cy="1838325"/>
        </p:xfrm>
        <a:graphic>
          <a:graphicData uri="http://schemas.openxmlformats.org/drawingml/2006/table">
            <a:tbl>
              <a:tblPr>
                <a:tableStyleId>{5C22544A-7EE6-4342-B048-85BDC9FD1C3A}</a:tableStyleId>
              </a:tblPr>
              <a:tblGrid>
                <a:gridCol w="1932102">
                  <a:extLst>
                    <a:ext uri="{9D8B030D-6E8A-4147-A177-3AD203B41FA5}">
                      <a16:colId xmlns:a16="http://schemas.microsoft.com/office/drawing/2014/main" val="3200132983"/>
                    </a:ext>
                  </a:extLst>
                </a:gridCol>
                <a:gridCol w="1091821">
                  <a:extLst>
                    <a:ext uri="{9D8B030D-6E8A-4147-A177-3AD203B41FA5}">
                      <a16:colId xmlns:a16="http://schemas.microsoft.com/office/drawing/2014/main" val="2257826424"/>
                    </a:ext>
                  </a:extLst>
                </a:gridCol>
                <a:gridCol w="1583140">
                  <a:extLst>
                    <a:ext uri="{9D8B030D-6E8A-4147-A177-3AD203B41FA5}">
                      <a16:colId xmlns:a16="http://schemas.microsoft.com/office/drawing/2014/main" val="4119410127"/>
                    </a:ext>
                  </a:extLst>
                </a:gridCol>
                <a:gridCol w="1070221">
                  <a:extLst>
                    <a:ext uri="{9D8B030D-6E8A-4147-A177-3AD203B41FA5}">
                      <a16:colId xmlns:a16="http://schemas.microsoft.com/office/drawing/2014/main" val="799710643"/>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(after</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3.73m</a:t>
                      </a:r>
                      <a:endParaRPr lang="en-US" sz="24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(after</a:t>
                      </a:r>
                      <a:r>
                        <a:rPr lang="en-US" sz="2400" u="none" strike="noStrike" dirty="0" smtClean="0">
                          <a:effectLst/>
                        </a:rPr>
                        <a:t>)</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1.14m</a:t>
                      </a:r>
                      <a:endParaRPr lang="en-US" sz="2400" b="1" u="none" strike="noStrike" kern="1200" dirty="0">
                        <a:solidFill>
                          <a:schemeClr val="dk1"/>
                        </a:solidFill>
                        <a:effectLst/>
                        <a:latin typeface="+mn-lt"/>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8547220"/>
                  </a:ext>
                </a:extLst>
              </a:tr>
            </a:tbl>
          </a:graphicData>
        </a:graphic>
      </p:graphicFrame>
      <p:sp>
        <p:nvSpPr>
          <p:cNvPr id="13" name="Rectangle 12"/>
          <p:cNvSpPr/>
          <p:nvPr/>
        </p:nvSpPr>
        <p:spPr>
          <a:xfrm>
            <a:off x="225237" y="4956792"/>
            <a:ext cx="11637554" cy="400110"/>
          </a:xfrm>
          <a:prstGeom prst="rect">
            <a:avLst/>
          </a:prstGeom>
          <a:ln>
            <a:solidFill>
              <a:srgbClr val="D608A0"/>
            </a:solidFill>
          </a:ln>
        </p:spPr>
        <p:txBody>
          <a:bodyPr wrap="square">
            <a:spAutoFit/>
          </a:bodyPr>
          <a:lstStyle/>
          <a:p>
            <a:pPr algn="ctr" fontAlgn="ctr"/>
            <a:r>
              <a:rPr lang="en-US" sz="2000" dirty="0" smtClean="0"/>
              <a:t>For Premonsoon, Avg. Fluctuation amplitude (before)  </a:t>
            </a:r>
            <a:r>
              <a:rPr lang="en-US" sz="2000" b="1" dirty="0" smtClean="0">
                <a:solidFill>
                  <a:srgbClr val="00B050"/>
                </a:solidFill>
              </a:rPr>
              <a:t>&lt;</a:t>
            </a:r>
            <a:r>
              <a:rPr lang="en-US" sz="2000" dirty="0" smtClean="0"/>
              <a:t> </a:t>
            </a:r>
            <a:r>
              <a:rPr lang="en-US" sz="2000" dirty="0" smtClean="0"/>
              <a:t>Avg</a:t>
            </a:r>
            <a:r>
              <a:rPr lang="en-US" sz="2000" dirty="0"/>
              <a:t>. Fluctuation amplitude </a:t>
            </a:r>
            <a:r>
              <a:rPr lang="en-US" sz="2000" dirty="0" smtClean="0"/>
              <a:t>(</a:t>
            </a:r>
            <a:r>
              <a:rPr lang="en-US" sz="2000" dirty="0"/>
              <a:t>after</a:t>
            </a:r>
            <a:r>
              <a:rPr lang="en-US" sz="2000" dirty="0" smtClean="0"/>
              <a:t>) </a:t>
            </a:r>
            <a:endParaRPr lang="en-US" sz="2000" dirty="0">
              <a:solidFill>
                <a:srgbClr val="000000"/>
              </a:solidFill>
              <a:latin typeface="Calibri" panose="020F0502020204030204" pitchFamily="34" charset="0"/>
            </a:endParaRPr>
          </a:p>
        </p:txBody>
      </p:sp>
      <p:sp>
        <p:nvSpPr>
          <p:cNvPr id="14" name="Rectangle 13"/>
          <p:cNvSpPr/>
          <p:nvPr/>
        </p:nvSpPr>
        <p:spPr>
          <a:xfrm>
            <a:off x="524165" y="5579009"/>
            <a:ext cx="11039697" cy="400110"/>
          </a:xfrm>
          <a:prstGeom prst="rect">
            <a:avLst/>
          </a:prstGeom>
          <a:ln>
            <a:solidFill>
              <a:srgbClr val="D608A0"/>
            </a:solidFill>
          </a:ln>
        </p:spPr>
        <p:txBody>
          <a:bodyPr wrap="square">
            <a:spAutoFit/>
          </a:bodyPr>
          <a:lstStyle/>
          <a:p>
            <a:pPr algn="ctr" fontAlgn="ctr"/>
            <a:r>
              <a:rPr lang="en-US" sz="2000" dirty="0" smtClean="0"/>
              <a:t>For Monsoon, Avg</a:t>
            </a:r>
            <a:r>
              <a:rPr lang="en-US" sz="2000" dirty="0"/>
              <a:t>. Fluctuation amplitude </a:t>
            </a:r>
            <a:r>
              <a:rPr lang="en-US" sz="2000" dirty="0" smtClean="0"/>
              <a:t>(</a:t>
            </a:r>
            <a:r>
              <a:rPr lang="en-US" sz="2000" dirty="0"/>
              <a:t>before) </a:t>
            </a:r>
            <a:r>
              <a:rPr lang="en-US" sz="2000" b="1" dirty="0">
                <a:solidFill>
                  <a:srgbClr val="00B050"/>
                </a:solidFill>
              </a:rPr>
              <a:t>≈</a:t>
            </a:r>
            <a:r>
              <a:rPr lang="en-US" sz="2000" dirty="0"/>
              <a:t>  Avg. Fluctuation amplitude </a:t>
            </a:r>
            <a:r>
              <a:rPr lang="en-US" sz="2000" dirty="0" smtClean="0"/>
              <a:t>(</a:t>
            </a:r>
            <a:r>
              <a:rPr lang="en-US" sz="2000" dirty="0"/>
              <a:t>after</a:t>
            </a:r>
            <a:r>
              <a:rPr lang="en-US" sz="2000" dirty="0" smtClean="0"/>
              <a:t>) </a:t>
            </a:r>
            <a:endParaRPr lang="en-US" sz="2000" dirty="0">
              <a:solidFill>
                <a:srgbClr val="000000"/>
              </a:solidFill>
              <a:latin typeface="Calibri" panose="020F0502020204030204" pitchFamily="34" charset="0"/>
            </a:endParaRPr>
          </a:p>
        </p:txBody>
      </p:sp>
      <p:grpSp>
        <p:nvGrpSpPr>
          <p:cNvPr id="15" name="Group 14"/>
          <p:cNvGrpSpPr/>
          <p:nvPr/>
        </p:nvGrpSpPr>
        <p:grpSpPr>
          <a:xfrm>
            <a:off x="218271" y="228278"/>
            <a:ext cx="11840343" cy="6413168"/>
            <a:chOff x="218271" y="228278"/>
            <a:chExt cx="11840343" cy="6413168"/>
          </a:xfrm>
        </p:grpSpPr>
        <p:sp>
          <p:nvSpPr>
            <p:cNvPr id="3" name="TextBox 2"/>
            <p:cNvSpPr txBox="1"/>
            <p:nvPr/>
          </p:nvSpPr>
          <p:spPr>
            <a:xfrm>
              <a:off x="1978919" y="228278"/>
              <a:ext cx="8360208" cy="558615"/>
            </a:xfrm>
            <a:prstGeom prst="rect">
              <a:avLst/>
            </a:prstGeom>
            <a:noFill/>
          </p:spPr>
          <p:txBody>
            <a:bodyPr wrap="square" rtlCol="0">
              <a:spAutoFit/>
            </a:bodyPr>
            <a:lstStyle/>
            <a:p>
              <a:r>
                <a:rPr lang="en-US" sz="2400" b="1" dirty="0" smtClean="0">
                  <a:solidFill>
                    <a:srgbClr val="7030A0"/>
                  </a:solidFill>
                </a:rPr>
                <a:t>Analysis of groundwater wells in the Non-Command area</a:t>
              </a:r>
            </a:p>
          </p:txBody>
        </p:sp>
        <p:sp>
          <p:nvSpPr>
            <p:cNvPr id="4" name="TextBox 3"/>
            <p:cNvSpPr txBox="1"/>
            <p:nvPr/>
          </p:nvSpPr>
          <p:spPr>
            <a:xfrm>
              <a:off x="218271" y="793691"/>
              <a:ext cx="11840343" cy="5847755"/>
            </a:xfrm>
            <a:prstGeom prst="rect">
              <a:avLst/>
            </a:prstGeom>
            <a:solidFill>
              <a:schemeClr val="bg1"/>
            </a:solidFill>
            <a:ln>
              <a:solidFill>
                <a:srgbClr val="D608A0"/>
              </a:solidFill>
            </a:ln>
          </p:spPr>
          <p:txBody>
            <a:bodyPr wrap="square" rtlCol="0">
              <a:spAutoFit/>
            </a:bodyPr>
            <a:lstStyle/>
            <a:p>
              <a:pPr marL="342900" indent="-342900" algn="just">
                <a:spcBef>
                  <a:spcPts val="600"/>
                </a:spcBef>
                <a:buFont typeface="Arial" panose="020B0604020202020204" pitchFamily="34" charset="0"/>
                <a:buChar char="•"/>
              </a:pPr>
              <a:r>
                <a:rPr lang="en-US" sz="2200" dirty="0" smtClean="0"/>
                <a:t>Similar analysis was performed for the wells not located in the Commanded area. (Assuming that the canal operation started in 2010 same as in commanded area)</a:t>
              </a:r>
            </a:p>
            <a:p>
              <a:pPr marL="342900" indent="-342900" algn="just">
                <a:spcBef>
                  <a:spcPts val="600"/>
                </a:spcBef>
                <a:buFont typeface="Arial" panose="020B0604020202020204" pitchFamily="34" charset="0"/>
                <a:buChar char="•"/>
              </a:pPr>
              <a:r>
                <a:rPr lang="en-US" sz="2200" dirty="0" smtClean="0"/>
                <a:t>The wells were selected on following conditions,</a:t>
              </a:r>
            </a:p>
            <a:p>
              <a:pPr marL="738188" indent="-342900" algn="just">
                <a:spcBef>
                  <a:spcPts val="600"/>
                </a:spcBef>
                <a:buAutoNum type="arabicPeriod"/>
              </a:pPr>
              <a:r>
                <a:rPr lang="en-US" sz="2200" dirty="0" smtClean="0"/>
                <a:t>No </a:t>
              </a:r>
              <a:r>
                <a:rPr lang="en-US" sz="2200" dirty="0"/>
                <a:t>large water bodies/Canal near by </a:t>
              </a:r>
            </a:p>
            <a:p>
              <a:pPr marL="738188" indent="-342900" algn="just">
                <a:spcBef>
                  <a:spcPts val="600"/>
                </a:spcBef>
                <a:buAutoNum type="arabicPeriod"/>
              </a:pPr>
              <a:r>
                <a:rPr lang="en-US" sz="2200" dirty="0"/>
                <a:t>Similar topography</a:t>
              </a:r>
            </a:p>
            <a:p>
              <a:pPr marL="738188" indent="-342900" algn="just">
                <a:spcBef>
                  <a:spcPts val="600"/>
                </a:spcBef>
                <a:buAutoNum type="arabicPeriod"/>
              </a:pPr>
              <a:r>
                <a:rPr lang="en-US" sz="2200" dirty="0" smtClean="0"/>
                <a:t>All wells are located to the </a:t>
              </a:r>
              <a:r>
                <a:rPr lang="en-US" sz="2200" dirty="0"/>
                <a:t>North of the </a:t>
              </a:r>
              <a:r>
                <a:rPr lang="en-US" sz="2200" dirty="0" smtClean="0"/>
                <a:t>Zone </a:t>
              </a:r>
              <a:r>
                <a:rPr lang="en-US" sz="2200" dirty="0"/>
                <a:t>A</a:t>
              </a:r>
              <a:r>
                <a:rPr lang="en-US" sz="2200" dirty="0" smtClean="0"/>
                <a:t> &amp; B (timeline </a:t>
              </a:r>
              <a:r>
                <a:rPr lang="en-US" sz="2200" dirty="0"/>
                <a:t>could be more or less similar</a:t>
              </a:r>
              <a:r>
                <a:rPr lang="en-US" sz="2200" dirty="0" smtClean="0"/>
                <a:t>)</a:t>
              </a:r>
            </a:p>
            <a:p>
              <a:pPr marL="738188" indent="-342900" algn="just">
                <a:buAutoNum type="arabicPeriod"/>
              </a:pPr>
              <a:endParaRPr lang="en-US" sz="2200" dirty="0"/>
            </a:p>
            <a:p>
              <a:pPr marL="342900" indent="-342900" algn="just">
                <a:spcBef>
                  <a:spcPts val="600"/>
                </a:spcBef>
                <a:buFont typeface="Arial" panose="020B0604020202020204" pitchFamily="34" charset="0"/>
                <a:buChar char="•"/>
              </a:pPr>
              <a:r>
                <a:rPr lang="en-US" sz="2200" dirty="0" smtClean="0"/>
                <a:t>Following were the observations,</a:t>
              </a:r>
            </a:p>
            <a:p>
              <a:pPr marL="738188" indent="-342900" algn="just">
                <a:spcBef>
                  <a:spcPts val="600"/>
                </a:spcBef>
                <a:buFont typeface="+mj-lt"/>
                <a:buAutoNum type="arabicPeriod"/>
              </a:pPr>
              <a:r>
                <a:rPr lang="en-US" sz="2200" dirty="0"/>
                <a:t>The statistic table indicates that the Pre-monsoon groundwater tables were </a:t>
              </a:r>
              <a:r>
                <a:rPr lang="en-US" sz="2200" dirty="0" smtClean="0"/>
                <a:t>lowered after </a:t>
              </a:r>
              <a:r>
                <a:rPr lang="en-US" sz="2200" dirty="0"/>
                <a:t>the canal operation compared with the ones </a:t>
              </a:r>
              <a:r>
                <a:rPr lang="en-US" sz="2200" dirty="0" smtClean="0"/>
                <a:t>before </a:t>
              </a:r>
              <a:r>
                <a:rPr lang="en-US" sz="2200" dirty="0"/>
                <a:t>the operation. For </a:t>
              </a:r>
              <a:r>
                <a:rPr lang="en-US" sz="2200" dirty="0" err="1"/>
                <a:t>eg</a:t>
              </a:r>
              <a:r>
                <a:rPr lang="en-US" sz="2200" dirty="0"/>
                <a:t>. Well W00582 (highlighted in table), the highest water level in premonsoon (before) </a:t>
              </a:r>
              <a:r>
                <a:rPr lang="en-US" sz="2200" dirty="0" smtClean="0"/>
                <a:t>was</a:t>
              </a:r>
              <a:r>
                <a:rPr lang="en-US" sz="2400" dirty="0" smtClean="0"/>
                <a:t> </a:t>
              </a:r>
              <a:r>
                <a:rPr lang="en-US" sz="2200" dirty="0" smtClean="0"/>
                <a:t>6.00 </a:t>
              </a:r>
              <a:r>
                <a:rPr lang="en-US" sz="2200" dirty="0" err="1"/>
                <a:t>mbgl</a:t>
              </a:r>
              <a:r>
                <a:rPr lang="en-US" sz="2200" dirty="0"/>
                <a:t> and lowest level was </a:t>
              </a:r>
              <a:r>
                <a:rPr lang="en-US" sz="2200" dirty="0" smtClean="0"/>
                <a:t>9.75 </a:t>
              </a:r>
              <a:r>
                <a:rPr lang="en-US" sz="2200" dirty="0" err="1"/>
                <a:t>mbgl</a:t>
              </a:r>
              <a:r>
                <a:rPr lang="en-US" sz="2200" dirty="0"/>
                <a:t> while it </a:t>
              </a:r>
              <a:r>
                <a:rPr lang="en-US" sz="2200" dirty="0" smtClean="0"/>
                <a:t>decreased </a:t>
              </a:r>
              <a:r>
                <a:rPr lang="en-US" sz="2200" dirty="0"/>
                <a:t>to </a:t>
              </a:r>
              <a:r>
                <a:rPr lang="en-US" sz="2200" dirty="0" smtClean="0"/>
                <a:t>6.77 </a:t>
              </a:r>
              <a:r>
                <a:rPr lang="en-US" sz="2200" dirty="0" err="1"/>
                <a:t>mbgl</a:t>
              </a:r>
              <a:r>
                <a:rPr lang="en-US" sz="2200" dirty="0"/>
                <a:t> and </a:t>
              </a:r>
              <a:r>
                <a:rPr lang="en-US" sz="2200" dirty="0" smtClean="0"/>
                <a:t>10.15 </a:t>
              </a:r>
              <a:r>
                <a:rPr lang="en-US" sz="2200" dirty="0" err="1"/>
                <a:t>mbgl</a:t>
              </a:r>
              <a:r>
                <a:rPr lang="en-US" sz="2200" dirty="0"/>
                <a:t> after the canal operation</a:t>
              </a:r>
              <a:r>
                <a:rPr lang="en-US" sz="2200" dirty="0" smtClean="0"/>
                <a:t>.</a:t>
              </a:r>
              <a:endParaRPr lang="en-US" sz="2200" dirty="0"/>
            </a:p>
            <a:p>
              <a:pPr marL="738188" indent="-342900" algn="just">
                <a:spcBef>
                  <a:spcPts val="600"/>
                </a:spcBef>
                <a:buFont typeface="+mj-lt"/>
                <a:buAutoNum type="arabicPeriod"/>
              </a:pPr>
              <a:r>
                <a:rPr lang="en-US" sz="2200" dirty="0" smtClean="0"/>
                <a:t>The highest and lowest values vary within the same range for pre-monsoon and monsoon season.</a:t>
              </a:r>
            </a:p>
            <a:p>
              <a:pPr marL="738188" indent="-342900" algn="just">
                <a:spcBef>
                  <a:spcPts val="600"/>
                </a:spcBef>
                <a:buFont typeface="+mj-lt"/>
                <a:buAutoNum type="arabicPeriod"/>
              </a:pPr>
              <a:r>
                <a:rPr lang="en-US" sz="2200" dirty="0" smtClean="0"/>
                <a:t>Overall, no major change was visible in before-after </a:t>
              </a:r>
              <a:r>
                <a:rPr lang="en-US" sz="2200" dirty="0" smtClean="0"/>
                <a:t>the canal operation.</a:t>
              </a:r>
              <a:endParaRPr lang="en-US" sz="2200" dirty="0"/>
            </a:p>
          </p:txBody>
        </p:sp>
      </p:grpSp>
      <p:sp>
        <p:nvSpPr>
          <p:cNvPr id="16" name="Rounded Rectangular Callout 15"/>
          <p:cNvSpPr/>
          <p:nvPr/>
        </p:nvSpPr>
        <p:spPr>
          <a:xfrm>
            <a:off x="12192000" y="0"/>
            <a:ext cx="1692442" cy="178067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a:t>
            </a:r>
            <a:r>
              <a:rPr lang="en-US" sz="1700" dirty="0" smtClean="0">
                <a:solidFill>
                  <a:schemeClr val="tx1"/>
                </a:solidFill>
              </a:rPr>
              <a:t>show.</a:t>
            </a:r>
            <a:endParaRPr lang="en-US" sz="1700" dirty="0">
              <a:solidFill>
                <a:schemeClr val="tx1"/>
              </a:solidFill>
            </a:endParaRPr>
          </a:p>
        </p:txBody>
      </p:sp>
    </p:spTree>
    <p:extLst>
      <p:ext uri="{BB962C8B-B14F-4D97-AF65-F5344CB8AC3E}">
        <p14:creationId xmlns:p14="http://schemas.microsoft.com/office/powerpoint/2010/main" val="36641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11916" y="6405883"/>
            <a:ext cx="2743200" cy="365125"/>
          </a:xfrm>
        </p:spPr>
        <p:txBody>
          <a:bodyPr/>
          <a:lstStyle/>
          <a:p>
            <a:fld id="{60AF89B7-68B4-495B-BA1A-626B77A0CFEB}" type="slidenum">
              <a:rPr lang="en-US" smtClean="0"/>
              <a:t>12</a:t>
            </a:fld>
            <a:endParaRPr lang="en-US"/>
          </a:p>
        </p:txBody>
      </p:sp>
      <p:sp>
        <p:nvSpPr>
          <p:cNvPr id="3" name="TextBox 2"/>
          <p:cNvSpPr txBox="1"/>
          <p:nvPr/>
        </p:nvSpPr>
        <p:spPr>
          <a:xfrm>
            <a:off x="998115" y="2218654"/>
            <a:ext cx="10171785" cy="1493358"/>
          </a:xfrm>
          <a:prstGeom prst="rect">
            <a:avLst/>
          </a:prstGeom>
          <a:noFill/>
        </p:spPr>
        <p:txBody>
          <a:bodyPr wrap="square" rtlCol="0">
            <a:spAutoFit/>
          </a:bodyPr>
          <a:lstStyle/>
          <a:p>
            <a:pPr algn="ctr">
              <a:lnSpc>
                <a:spcPct val="150000"/>
              </a:lnSpc>
            </a:pPr>
            <a:r>
              <a:rPr lang="en-US" sz="3200" b="1" dirty="0" smtClean="0"/>
              <a:t>4.3 Land </a:t>
            </a:r>
            <a:r>
              <a:rPr lang="en-US" sz="3200" b="1" dirty="0" smtClean="0"/>
              <a:t>Use Land Cover (LULC) Changes observed in Maheshwar block</a:t>
            </a:r>
            <a:endParaRPr lang="en-US" sz="3200" b="1" dirty="0"/>
          </a:p>
        </p:txBody>
      </p:sp>
      <p:grpSp>
        <p:nvGrpSpPr>
          <p:cNvPr id="7" name="Group 6"/>
          <p:cNvGrpSpPr/>
          <p:nvPr/>
        </p:nvGrpSpPr>
        <p:grpSpPr>
          <a:xfrm>
            <a:off x="622295" y="246147"/>
            <a:ext cx="10952083" cy="6063197"/>
            <a:chOff x="665827" y="2654307"/>
            <a:chExt cx="10547604" cy="4707778"/>
          </a:xfrm>
          <a:solidFill>
            <a:schemeClr val="bg1"/>
          </a:solidFill>
        </p:grpSpPr>
        <p:sp>
          <p:nvSpPr>
            <p:cNvPr id="4" name="TextBox 3"/>
            <p:cNvSpPr txBox="1"/>
            <p:nvPr/>
          </p:nvSpPr>
          <p:spPr>
            <a:xfrm>
              <a:off x="3163319" y="2654307"/>
              <a:ext cx="6335202" cy="358460"/>
            </a:xfrm>
            <a:prstGeom prst="rect">
              <a:avLst/>
            </a:prstGeom>
            <a:grpFill/>
            <a:ln>
              <a:solidFill>
                <a:srgbClr val="D608A0"/>
              </a:solidFill>
            </a:ln>
          </p:spPr>
          <p:txBody>
            <a:bodyPr wrap="square" rtlCol="0">
              <a:spAutoFit/>
            </a:bodyPr>
            <a:lstStyle/>
            <a:p>
              <a:pPr algn="ctr"/>
              <a:r>
                <a:rPr lang="en-US" sz="2400" b="1" dirty="0" smtClean="0"/>
                <a:t>Derivations </a:t>
              </a:r>
              <a:r>
                <a:rPr lang="en-US" sz="2400" b="1" dirty="0" smtClean="0"/>
                <a:t>from Landsat </a:t>
              </a:r>
              <a:r>
                <a:rPr lang="en-US" sz="2400" b="1" dirty="0" smtClean="0"/>
                <a:t>series data</a:t>
              </a:r>
              <a:endParaRPr lang="en-US" sz="2400" b="1" dirty="0"/>
            </a:p>
          </p:txBody>
        </p:sp>
        <p:sp>
          <p:nvSpPr>
            <p:cNvPr id="5" name="TextBox 4"/>
            <p:cNvSpPr txBox="1"/>
            <p:nvPr/>
          </p:nvSpPr>
          <p:spPr>
            <a:xfrm>
              <a:off x="665827" y="3012767"/>
              <a:ext cx="10547604" cy="4349318"/>
            </a:xfrm>
            <a:prstGeom prst="rect">
              <a:avLst/>
            </a:prstGeom>
            <a:grpFill/>
            <a:ln>
              <a:solidFill>
                <a:srgbClr val="D608A0"/>
              </a:solidFill>
            </a:ln>
          </p:spPr>
          <p:txBody>
            <a:bodyPr wrap="square" rtlCol="0">
              <a:spAutoFit/>
            </a:bodyPr>
            <a:lstStyle/>
            <a:p>
              <a:pPr marL="346075" indent="-346075" algn="just">
                <a:spcBef>
                  <a:spcPts val="600"/>
                </a:spcBef>
                <a:buFont typeface="Wingdings" panose="05000000000000000000" pitchFamily="2" charset="2"/>
                <a:buChar char="Ø"/>
              </a:pPr>
              <a:endParaRPr lang="en-US" sz="2400" dirty="0" smtClean="0"/>
            </a:p>
            <a:p>
              <a:pPr marL="457200" indent="-457200" algn="just">
                <a:spcBef>
                  <a:spcPts val="1200"/>
                </a:spcBef>
                <a:spcAft>
                  <a:spcPts val="1200"/>
                </a:spcAft>
                <a:buFont typeface="+mj-lt"/>
                <a:buAutoNum type="arabicPeriod"/>
              </a:pPr>
              <a:r>
                <a:rPr lang="en-US" sz="2400" u="sng" dirty="0" smtClean="0"/>
                <a:t>Supervised classification:</a:t>
              </a:r>
              <a:r>
                <a:rPr lang="en-US" sz="2400" dirty="0" smtClean="0"/>
                <a:t> This method was adopted to obtain the land use land cover map for the study area using Landsat 7 ETM+ and 8 OLI datasets.</a:t>
              </a:r>
            </a:p>
            <a:p>
              <a:pPr marL="457200" indent="-457200" algn="just">
                <a:spcBef>
                  <a:spcPts val="1200"/>
                </a:spcBef>
                <a:spcAft>
                  <a:spcPts val="1200"/>
                </a:spcAft>
                <a:buFont typeface="+mj-lt"/>
                <a:buAutoNum type="arabicPeriod"/>
              </a:pPr>
              <a:r>
                <a:rPr lang="en-US" sz="2400" u="sng" dirty="0" smtClean="0"/>
                <a:t>NDVI (Normalized Difference Vegetation Index):</a:t>
              </a:r>
              <a:r>
                <a:rPr lang="en-US" sz="2400" dirty="0" smtClean="0"/>
                <a:t> NDVI maps were generated in order to calculate the vegetation cover changes in the study site.</a:t>
              </a:r>
            </a:p>
            <a:p>
              <a:pPr marL="457200" indent="-457200" algn="just">
                <a:spcBef>
                  <a:spcPts val="1200"/>
                </a:spcBef>
                <a:spcAft>
                  <a:spcPts val="1200"/>
                </a:spcAft>
                <a:buFont typeface="+mj-lt"/>
                <a:buAutoNum type="arabicPeriod"/>
              </a:pPr>
              <a:r>
                <a:rPr lang="en-US" sz="2400" u="sng" dirty="0" smtClean="0"/>
                <a:t>Extraction of land use class:</a:t>
              </a:r>
              <a:r>
                <a:rPr lang="en-US" sz="2400" dirty="0" smtClean="0"/>
                <a:t>  Land use class </a:t>
              </a:r>
              <a:r>
                <a:rPr lang="en-US" sz="2400" dirty="0"/>
                <a:t>like the Agriculture </a:t>
              </a:r>
              <a:r>
                <a:rPr lang="en-US" sz="2400" dirty="0" smtClean="0"/>
                <a:t>and fallow </a:t>
              </a:r>
              <a:r>
                <a:rPr lang="en-US" sz="2400" dirty="0"/>
                <a:t>land were extracted for a better visualization of the LULC changes during 2003-2016</a:t>
              </a:r>
              <a:r>
                <a:rPr lang="en-US" sz="2400" dirty="0" smtClean="0"/>
                <a:t>.</a:t>
              </a:r>
              <a:endParaRPr lang="en-US" sz="2400" dirty="0" smtClean="0"/>
            </a:p>
            <a:p>
              <a:pPr algn="just">
                <a:spcBef>
                  <a:spcPts val="1200"/>
                </a:spcBef>
                <a:spcAft>
                  <a:spcPts val="1200"/>
                </a:spcAft>
              </a:pPr>
              <a:r>
                <a:rPr lang="en-US" sz="2400" i="1" dirty="0" smtClean="0"/>
                <a:t>NDVI value description: The value range of an NDVI is -1 to 1. Negative values of NDVI (values approaching -1) correspond to water. Values close to zero (-0.1 to 0.1) generally correspond to barren areas of rock, sand, or snow. Low, positive values represent shrub and grassland (approximately 0.2 to 0.4), while high values indicate temperate and tropical rainforests (values approaching 1).</a:t>
              </a:r>
            </a:p>
          </p:txBody>
        </p:sp>
      </p:grpSp>
      <p:sp>
        <p:nvSpPr>
          <p:cNvPr id="8" name="Rounded Rectangular Callout 7"/>
          <p:cNvSpPr/>
          <p:nvPr/>
        </p:nvSpPr>
        <p:spPr>
          <a:xfrm>
            <a:off x="11855116" y="0"/>
            <a:ext cx="1692442" cy="178067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a:t>
            </a:r>
            <a:r>
              <a:rPr lang="en-US" sz="1700" dirty="0" smtClean="0">
                <a:solidFill>
                  <a:schemeClr val="tx1"/>
                </a:solidFill>
              </a:rPr>
              <a:t>show.</a:t>
            </a:r>
            <a:endParaRPr lang="en-US" sz="1700" dirty="0">
              <a:solidFill>
                <a:schemeClr val="tx1"/>
              </a:solidFill>
            </a:endParaRPr>
          </a:p>
        </p:txBody>
      </p:sp>
      <p:sp>
        <p:nvSpPr>
          <p:cNvPr id="9" name="Rectangle 8"/>
          <p:cNvSpPr/>
          <p:nvPr/>
        </p:nvSpPr>
        <p:spPr>
          <a:xfrm>
            <a:off x="1908570" y="6447275"/>
            <a:ext cx="9192126" cy="369332"/>
          </a:xfrm>
          <a:prstGeom prst="rect">
            <a:avLst/>
          </a:prstGeom>
        </p:spPr>
        <p:txBody>
          <a:bodyPr wrap="square">
            <a:spAutoFit/>
          </a:bodyPr>
          <a:lstStyle/>
          <a:p>
            <a:r>
              <a:rPr lang="en-US" i="1" dirty="0" smtClean="0"/>
              <a:t>Source: https</a:t>
            </a:r>
            <a:r>
              <a:rPr lang="en-US" i="1" dirty="0"/>
              <a:t>://www.sentinel-hub.com/eoproducts/ndvi-normalized-difference-vegetation-index</a:t>
            </a:r>
          </a:p>
        </p:txBody>
      </p:sp>
    </p:spTree>
    <p:extLst>
      <p:ext uri="{BB962C8B-B14F-4D97-AF65-F5344CB8AC3E}">
        <p14:creationId xmlns:p14="http://schemas.microsoft.com/office/powerpoint/2010/main" val="28108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13</a:t>
            </a:fld>
            <a:endParaRPr lang="en-US"/>
          </a:p>
        </p:txBody>
      </p:sp>
      <p:sp>
        <p:nvSpPr>
          <p:cNvPr id="3" name="TextBox 2"/>
          <p:cNvSpPr txBox="1"/>
          <p:nvPr/>
        </p:nvSpPr>
        <p:spPr>
          <a:xfrm>
            <a:off x="1560914" y="18073"/>
            <a:ext cx="7312152" cy="461665"/>
          </a:xfrm>
          <a:prstGeom prst="rect">
            <a:avLst/>
          </a:prstGeom>
          <a:noFill/>
        </p:spPr>
        <p:txBody>
          <a:bodyPr wrap="square" rtlCol="0">
            <a:spAutoFit/>
          </a:bodyPr>
          <a:lstStyle/>
          <a:p>
            <a:r>
              <a:rPr lang="en-US" sz="2400" b="1" dirty="0" smtClean="0">
                <a:solidFill>
                  <a:srgbClr val="7030A0"/>
                </a:solidFill>
              </a:rPr>
              <a:t>Supervised classification LULC maps (2003 &amp; 2016)</a:t>
            </a:r>
            <a:endParaRPr lang="en-US" sz="2400" b="1" dirty="0">
              <a:solidFill>
                <a:srgbClr val="7030A0"/>
              </a:solidFill>
            </a:endParaRPr>
          </a:p>
        </p:txBody>
      </p:sp>
      <p:grpSp>
        <p:nvGrpSpPr>
          <p:cNvPr id="9" name="Group 8"/>
          <p:cNvGrpSpPr/>
          <p:nvPr/>
        </p:nvGrpSpPr>
        <p:grpSpPr>
          <a:xfrm>
            <a:off x="87080" y="549194"/>
            <a:ext cx="11587748" cy="6252517"/>
            <a:chOff x="0" y="577174"/>
            <a:chExt cx="11587748" cy="6252517"/>
          </a:xfrm>
        </p:grpSpPr>
        <p:pic>
          <p:nvPicPr>
            <p:cNvPr id="5" name="Picture 4"/>
            <p:cNvPicPr>
              <a:picLocks noChangeAspect="1"/>
            </p:cNvPicPr>
            <p:nvPr/>
          </p:nvPicPr>
          <p:blipFill>
            <a:blip r:embed="rId2"/>
            <a:stretch>
              <a:fillRect/>
            </a:stretch>
          </p:blipFill>
          <p:spPr>
            <a:xfrm>
              <a:off x="0" y="577174"/>
              <a:ext cx="11587748" cy="6252517"/>
            </a:xfrm>
            <a:prstGeom prst="rect">
              <a:avLst/>
            </a:prstGeom>
          </p:spPr>
        </p:pic>
        <p:sp>
          <p:nvSpPr>
            <p:cNvPr id="4" name="TextBox 3"/>
            <p:cNvSpPr txBox="1"/>
            <p:nvPr/>
          </p:nvSpPr>
          <p:spPr>
            <a:xfrm>
              <a:off x="3299967" y="846657"/>
              <a:ext cx="954024" cy="461665"/>
            </a:xfrm>
            <a:prstGeom prst="rect">
              <a:avLst/>
            </a:prstGeom>
            <a:noFill/>
          </p:spPr>
          <p:txBody>
            <a:bodyPr wrap="square" rtlCol="0">
              <a:spAutoFit/>
            </a:bodyPr>
            <a:lstStyle/>
            <a:p>
              <a:pPr algn="ctr"/>
              <a:r>
                <a:rPr lang="en-US" sz="2400" b="1" dirty="0" smtClean="0"/>
                <a:t>2003</a:t>
              </a:r>
              <a:endParaRPr lang="en-US" sz="2400" b="1" dirty="0"/>
            </a:p>
          </p:txBody>
        </p:sp>
        <p:sp>
          <p:nvSpPr>
            <p:cNvPr id="6" name="TextBox 5"/>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26" name="TextBox 25"/>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7" name="TextBox 6"/>
          <p:cNvSpPr txBox="1"/>
          <p:nvPr/>
        </p:nvSpPr>
        <p:spPr>
          <a:xfrm>
            <a:off x="7394028" y="6350000"/>
            <a:ext cx="3736520" cy="369332"/>
          </a:xfrm>
          <a:prstGeom prst="rect">
            <a:avLst/>
          </a:prstGeom>
          <a:noFill/>
        </p:spPr>
        <p:txBody>
          <a:bodyPr wrap="square" rtlCol="0">
            <a:spAutoFit/>
          </a:bodyPr>
          <a:lstStyle/>
          <a:p>
            <a:r>
              <a:rPr lang="en-US" i="1" dirty="0" smtClean="0"/>
              <a:t>Based on Landsat 7 data, April 2003</a:t>
            </a:r>
            <a:endParaRPr lang="en-US" i="1" dirty="0"/>
          </a:p>
        </p:txBody>
      </p:sp>
      <p:grpSp>
        <p:nvGrpSpPr>
          <p:cNvPr id="29" name="Group 28"/>
          <p:cNvGrpSpPr/>
          <p:nvPr/>
        </p:nvGrpSpPr>
        <p:grpSpPr>
          <a:xfrm>
            <a:off x="116742" y="587724"/>
            <a:ext cx="11558086" cy="6167110"/>
            <a:chOff x="29662" y="675965"/>
            <a:chExt cx="11558086" cy="6167110"/>
          </a:xfrm>
        </p:grpSpPr>
        <p:pic>
          <p:nvPicPr>
            <p:cNvPr id="30" name="Picture 29"/>
            <p:cNvPicPr>
              <a:picLocks noChangeAspect="1"/>
            </p:cNvPicPr>
            <p:nvPr/>
          </p:nvPicPr>
          <p:blipFill rotWithShape="1">
            <a:blip r:embed="rId3"/>
            <a:srcRect l="1321" t="1257"/>
            <a:stretch/>
          </p:blipFill>
          <p:spPr>
            <a:xfrm>
              <a:off x="29662" y="675965"/>
              <a:ext cx="11558086" cy="6167110"/>
            </a:xfrm>
            <a:prstGeom prst="rect">
              <a:avLst/>
            </a:prstGeom>
          </p:spPr>
        </p:pic>
        <p:sp>
          <p:nvSpPr>
            <p:cNvPr id="31" name="TextBox 30"/>
            <p:cNvSpPr txBox="1"/>
            <p:nvPr/>
          </p:nvSpPr>
          <p:spPr>
            <a:xfrm>
              <a:off x="3533186" y="891937"/>
              <a:ext cx="832104" cy="461665"/>
            </a:xfrm>
            <a:prstGeom prst="rect">
              <a:avLst/>
            </a:prstGeom>
            <a:solidFill>
              <a:schemeClr val="bg1"/>
            </a:solidFill>
          </p:spPr>
          <p:txBody>
            <a:bodyPr wrap="square" rtlCol="0">
              <a:spAutoFit/>
            </a:bodyPr>
            <a:lstStyle/>
            <a:p>
              <a:r>
                <a:rPr lang="en-US" sz="2400" b="1" dirty="0" smtClean="0"/>
                <a:t>2013</a:t>
              </a:r>
              <a:endParaRPr lang="en-US" sz="2400" b="1" dirty="0"/>
            </a:p>
          </p:txBody>
        </p:sp>
        <p:sp>
          <p:nvSpPr>
            <p:cNvPr id="32" name="TextBox 31"/>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33" name="TextBox 32"/>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grpSp>
        <p:nvGrpSpPr>
          <p:cNvPr id="8" name="Group 7"/>
          <p:cNvGrpSpPr/>
          <p:nvPr/>
        </p:nvGrpSpPr>
        <p:grpSpPr>
          <a:xfrm>
            <a:off x="9699620" y="100102"/>
            <a:ext cx="2439402" cy="3409705"/>
            <a:chOff x="11902659" y="0"/>
            <a:chExt cx="2439402" cy="3409705"/>
          </a:xfrm>
        </p:grpSpPr>
        <p:sp>
          <p:nvSpPr>
            <p:cNvPr id="1328" name="Rectangle 1327"/>
            <p:cNvSpPr/>
            <p:nvPr/>
          </p:nvSpPr>
          <p:spPr>
            <a:xfrm>
              <a:off x="11902659" y="0"/>
              <a:ext cx="2439402" cy="33161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7" name="Group 1326"/>
            <p:cNvGrpSpPr/>
            <p:nvPr/>
          </p:nvGrpSpPr>
          <p:grpSpPr>
            <a:xfrm>
              <a:off x="11950785" y="194100"/>
              <a:ext cx="2343150" cy="3215605"/>
              <a:chOff x="12736386" y="344463"/>
              <a:chExt cx="2343150" cy="3215605"/>
            </a:xfrm>
          </p:grpSpPr>
          <p:sp>
            <p:nvSpPr>
              <p:cNvPr id="1123" name="Rectangle 871"/>
              <p:cNvSpPr>
                <a:spLocks noChangeArrowheads="1"/>
              </p:cNvSpPr>
              <p:nvPr/>
            </p:nvSpPr>
            <p:spPr bwMode="auto">
              <a:xfrm>
                <a:off x="12736386" y="344463"/>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6" name="Rectangle 874"/>
              <p:cNvSpPr>
                <a:spLocks noChangeArrowheads="1"/>
              </p:cNvSpPr>
              <p:nvPr/>
            </p:nvSpPr>
            <p:spPr bwMode="auto">
              <a:xfrm>
                <a:off x="12755436" y="779909"/>
                <a:ext cx="568325" cy="224698"/>
              </a:xfrm>
              <a:prstGeom prst="rect">
                <a:avLst/>
              </a:prstGeom>
              <a:solidFill>
                <a:srgbClr val="3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875"/>
              <p:cNvSpPr>
                <a:spLocks noChangeArrowheads="1"/>
              </p:cNvSpPr>
              <p:nvPr/>
            </p:nvSpPr>
            <p:spPr bwMode="auto">
              <a:xfrm>
                <a:off x="13423773" y="774039"/>
                <a:ext cx="708025"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Forest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8" name="Rectangle 876"/>
              <p:cNvSpPr>
                <a:spLocks noChangeArrowheads="1"/>
              </p:cNvSpPr>
              <p:nvPr/>
            </p:nvSpPr>
            <p:spPr bwMode="auto">
              <a:xfrm>
                <a:off x="12755436" y="1083252"/>
                <a:ext cx="568325" cy="224698"/>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877"/>
              <p:cNvSpPr>
                <a:spLocks noChangeArrowheads="1"/>
              </p:cNvSpPr>
              <p:nvPr/>
            </p:nvSpPr>
            <p:spPr bwMode="auto">
              <a:xfrm>
                <a:off x="13423773" y="1078631"/>
                <a:ext cx="81756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Built up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0" name="Rectangle 878"/>
              <p:cNvSpPr>
                <a:spLocks noChangeArrowheads="1"/>
              </p:cNvSpPr>
              <p:nvPr/>
            </p:nvSpPr>
            <p:spPr bwMode="auto">
              <a:xfrm>
                <a:off x="12755436" y="1387843"/>
                <a:ext cx="568325" cy="224698"/>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879"/>
              <p:cNvSpPr>
                <a:spLocks noChangeArrowheads="1"/>
              </p:cNvSpPr>
              <p:nvPr/>
            </p:nvSpPr>
            <p:spPr bwMode="auto">
              <a:xfrm>
                <a:off x="12755436" y="1387843"/>
                <a:ext cx="568325" cy="224698"/>
              </a:xfrm>
              <a:prstGeom prst="rect">
                <a:avLst/>
              </a:prstGeom>
              <a:noFill/>
              <a:ln w="4763">
                <a:solidFill>
                  <a:srgbClr val="4065E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880"/>
              <p:cNvSpPr>
                <a:spLocks noChangeArrowheads="1"/>
              </p:cNvSpPr>
              <p:nvPr/>
            </p:nvSpPr>
            <p:spPr bwMode="auto">
              <a:xfrm>
                <a:off x="13423773" y="1381974"/>
                <a:ext cx="67151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Water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3" name="Rectangle 881"/>
              <p:cNvSpPr>
                <a:spLocks noChangeArrowheads="1"/>
              </p:cNvSpPr>
              <p:nvPr/>
            </p:nvSpPr>
            <p:spPr bwMode="auto">
              <a:xfrm>
                <a:off x="12755436" y="1691186"/>
                <a:ext cx="568325" cy="224698"/>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882"/>
              <p:cNvSpPr>
                <a:spLocks noChangeArrowheads="1"/>
              </p:cNvSpPr>
              <p:nvPr/>
            </p:nvSpPr>
            <p:spPr bwMode="auto">
              <a:xfrm>
                <a:off x="13423773" y="1686565"/>
                <a:ext cx="744538"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Barren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5" name="Rectangle 883"/>
              <p:cNvSpPr>
                <a:spLocks noChangeArrowheads="1"/>
              </p:cNvSpPr>
              <p:nvPr/>
            </p:nvSpPr>
            <p:spPr bwMode="auto">
              <a:xfrm>
                <a:off x="12755436" y="1995777"/>
                <a:ext cx="568325" cy="224698"/>
              </a:xfrm>
              <a:prstGeom prst="rect">
                <a:avLst/>
              </a:prstGeom>
              <a:solidFill>
                <a:srgbClr val="00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884"/>
              <p:cNvSpPr>
                <a:spLocks noChangeArrowheads="1"/>
              </p:cNvSpPr>
              <p:nvPr/>
            </p:nvSpPr>
            <p:spPr bwMode="auto">
              <a:xfrm>
                <a:off x="13423773" y="1957824"/>
                <a:ext cx="1128713"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Agriculture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7" name="Rectangle 885"/>
              <p:cNvSpPr>
                <a:spLocks noChangeArrowheads="1"/>
              </p:cNvSpPr>
              <p:nvPr/>
            </p:nvSpPr>
            <p:spPr bwMode="auto">
              <a:xfrm>
                <a:off x="12755560" y="3100329"/>
                <a:ext cx="568325" cy="224698"/>
              </a:xfrm>
              <a:prstGeom prst="rect">
                <a:avLst/>
              </a:prstGeom>
              <a:solidFill>
                <a:srgbClr val="D1F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886"/>
              <p:cNvSpPr>
                <a:spLocks noChangeArrowheads="1"/>
              </p:cNvSpPr>
              <p:nvPr/>
            </p:nvSpPr>
            <p:spPr bwMode="auto">
              <a:xfrm>
                <a:off x="13423773" y="3037020"/>
                <a:ext cx="1655763" cy="5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Grasslands/Vegetation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21" name="Rectangle 1311"/>
              <p:cNvSpPr>
                <a:spLocks noChangeArrowheads="1"/>
              </p:cNvSpPr>
              <p:nvPr/>
            </p:nvSpPr>
            <p:spPr bwMode="auto">
              <a:xfrm>
                <a:off x="12738097" y="2733321"/>
                <a:ext cx="568325" cy="223450"/>
              </a:xfrm>
              <a:prstGeom prst="rect">
                <a:avLst/>
              </a:prstGeom>
              <a:solidFill>
                <a:srgbClr val="FFB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1312"/>
              <p:cNvSpPr>
                <a:spLocks noChangeArrowheads="1"/>
              </p:cNvSpPr>
              <p:nvPr/>
            </p:nvSpPr>
            <p:spPr bwMode="auto">
              <a:xfrm>
                <a:off x="13406435" y="2695368"/>
                <a:ext cx="1435100" cy="2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Fallow/DC/TC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26" name="Picture 1325"/>
              <p:cNvPicPr>
                <a:picLocks noChangeAspect="1"/>
              </p:cNvPicPr>
              <p:nvPr/>
            </p:nvPicPr>
            <p:blipFill>
              <a:blip r:embed="rId4"/>
              <a:stretch>
                <a:fillRect/>
              </a:stretch>
            </p:blipFill>
            <p:spPr>
              <a:xfrm>
                <a:off x="12755436" y="2329452"/>
                <a:ext cx="1165455" cy="294000"/>
              </a:xfrm>
              <a:prstGeom prst="rect">
                <a:avLst/>
              </a:prstGeom>
            </p:spPr>
          </p:pic>
        </p:grpSp>
      </p:grpSp>
      <p:sp>
        <p:nvSpPr>
          <p:cNvPr id="36" name="Rounded Rectangular Callout 35"/>
          <p:cNvSpPr/>
          <p:nvPr/>
        </p:nvSpPr>
        <p:spPr>
          <a:xfrm>
            <a:off x="-1993047" y="661384"/>
            <a:ext cx="2009776" cy="3112209"/>
          </a:xfrm>
          <a:prstGeom prst="wedgeRoundRectCallout">
            <a:avLst>
              <a:gd name="adj1" fmla="val 79792"/>
              <a:gd name="adj2" fmla="val 83326"/>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land use in zone A and B</a:t>
            </a:r>
          </a:p>
        </p:txBody>
      </p:sp>
    </p:spTree>
    <p:extLst>
      <p:ext uri="{BB962C8B-B14F-4D97-AF65-F5344CB8AC3E}">
        <p14:creationId xmlns:p14="http://schemas.microsoft.com/office/powerpoint/2010/main" val="170687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034" y="482325"/>
            <a:ext cx="11809252" cy="6305179"/>
          </a:xfrm>
          <a:prstGeom prst="rect">
            <a:avLst/>
          </a:prstGeom>
        </p:spPr>
      </p:pic>
      <p:sp>
        <p:nvSpPr>
          <p:cNvPr id="2" name="Slide Number Placeholder 1"/>
          <p:cNvSpPr>
            <a:spLocks noGrp="1"/>
          </p:cNvSpPr>
          <p:nvPr>
            <p:ph type="sldNum" sz="quarter" idx="12"/>
          </p:nvPr>
        </p:nvSpPr>
        <p:spPr>
          <a:xfrm>
            <a:off x="9261925" y="6481227"/>
            <a:ext cx="2743200" cy="365125"/>
          </a:xfrm>
        </p:spPr>
        <p:txBody>
          <a:bodyPr/>
          <a:lstStyle/>
          <a:p>
            <a:fld id="{60AF89B7-68B4-495B-BA1A-626B77A0CFEB}" type="slidenum">
              <a:rPr lang="en-US" smtClean="0"/>
              <a:t>14</a:t>
            </a:fld>
            <a:endParaRPr lang="en-US" dirty="0"/>
          </a:p>
        </p:txBody>
      </p:sp>
      <p:sp>
        <p:nvSpPr>
          <p:cNvPr id="4" name="TextBox 3"/>
          <p:cNvSpPr txBox="1"/>
          <p:nvPr/>
        </p:nvSpPr>
        <p:spPr>
          <a:xfrm>
            <a:off x="2133599" y="121702"/>
            <a:ext cx="6602783"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NDVI map of Maheshwar </a:t>
            </a:r>
            <a:r>
              <a:rPr lang="en-US" dirty="0" smtClean="0"/>
              <a:t>Block (2003 &amp; 2016)</a:t>
            </a:r>
            <a:endParaRPr lang="en-US" dirty="0"/>
          </a:p>
        </p:txBody>
      </p:sp>
      <p:sp>
        <p:nvSpPr>
          <p:cNvPr id="5" name="TextBox 4"/>
          <p:cNvSpPr txBox="1"/>
          <p:nvPr/>
        </p:nvSpPr>
        <p:spPr>
          <a:xfrm>
            <a:off x="3803996" y="868394"/>
            <a:ext cx="1121664" cy="461665"/>
          </a:xfrm>
          <a:prstGeom prst="rect">
            <a:avLst/>
          </a:prstGeom>
          <a:noFill/>
        </p:spPr>
        <p:txBody>
          <a:bodyPr wrap="square" rtlCol="0">
            <a:spAutoFit/>
          </a:bodyPr>
          <a:lstStyle/>
          <a:p>
            <a:r>
              <a:rPr lang="en-US" sz="2400" b="1" dirty="0" smtClean="0"/>
              <a:t>2003</a:t>
            </a:r>
            <a:endParaRPr lang="en-US" sz="2400" b="1" dirty="0"/>
          </a:p>
        </p:txBody>
      </p:sp>
      <p:grpSp>
        <p:nvGrpSpPr>
          <p:cNvPr id="38" name="Group 37"/>
          <p:cNvGrpSpPr/>
          <p:nvPr/>
        </p:nvGrpSpPr>
        <p:grpSpPr>
          <a:xfrm>
            <a:off x="9555324" y="1816271"/>
            <a:ext cx="1209967" cy="1183407"/>
            <a:chOff x="8384705" y="1002948"/>
            <a:chExt cx="1573110" cy="2016537"/>
          </a:xfrm>
        </p:grpSpPr>
        <p:grpSp>
          <p:nvGrpSpPr>
            <p:cNvPr id="39" name="Group 38"/>
            <p:cNvGrpSpPr/>
            <p:nvPr/>
          </p:nvGrpSpPr>
          <p:grpSpPr>
            <a:xfrm>
              <a:off x="8536361" y="1508066"/>
              <a:ext cx="1421454" cy="1511419"/>
              <a:chOff x="8536361" y="1508066"/>
              <a:chExt cx="1421454" cy="1511419"/>
            </a:xfrm>
          </p:grpSpPr>
          <p:pic>
            <p:nvPicPr>
              <p:cNvPr id="41" name="Picture 40"/>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42" name="TextBox 41"/>
              <p:cNvSpPr txBox="1"/>
              <p:nvPr/>
            </p:nvSpPr>
            <p:spPr>
              <a:xfrm>
                <a:off x="9113401" y="1508066"/>
                <a:ext cx="801742" cy="369332"/>
              </a:xfrm>
              <a:prstGeom prst="rect">
                <a:avLst/>
              </a:prstGeom>
              <a:noFill/>
            </p:spPr>
            <p:txBody>
              <a:bodyPr wrap="square" rtlCol="0">
                <a:spAutoFit/>
              </a:bodyPr>
              <a:lstStyle/>
              <a:p>
                <a:r>
                  <a:rPr lang="en-US" b="1" dirty="0" smtClean="0"/>
                  <a:t>0.36</a:t>
                </a:r>
                <a:endParaRPr lang="en-US" b="1" dirty="0"/>
              </a:p>
            </p:txBody>
          </p:sp>
          <p:sp>
            <p:nvSpPr>
              <p:cNvPr id="43" name="TextBox 42"/>
              <p:cNvSpPr txBox="1"/>
              <p:nvPr/>
            </p:nvSpPr>
            <p:spPr>
              <a:xfrm>
                <a:off x="9070729" y="2650153"/>
                <a:ext cx="887086" cy="369332"/>
              </a:xfrm>
              <a:prstGeom prst="rect">
                <a:avLst/>
              </a:prstGeom>
              <a:noFill/>
            </p:spPr>
            <p:txBody>
              <a:bodyPr wrap="square" rtlCol="0">
                <a:spAutoFit/>
              </a:bodyPr>
              <a:lstStyle/>
              <a:p>
                <a:r>
                  <a:rPr lang="en-US" b="1" dirty="0" smtClean="0"/>
                  <a:t>-0.48</a:t>
                </a:r>
                <a:endParaRPr lang="en-US" b="1" dirty="0"/>
              </a:p>
            </p:txBody>
          </p:sp>
        </p:grpSp>
        <p:sp>
          <p:nvSpPr>
            <p:cNvPr id="40" name="TextBox 39"/>
            <p:cNvSpPr txBox="1"/>
            <p:nvPr/>
          </p:nvSpPr>
          <p:spPr>
            <a:xfrm>
              <a:off x="8384705" y="1002948"/>
              <a:ext cx="975360" cy="400110"/>
            </a:xfrm>
            <a:prstGeom prst="rect">
              <a:avLst/>
            </a:prstGeom>
            <a:noFill/>
          </p:spPr>
          <p:txBody>
            <a:bodyPr wrap="square" rtlCol="0">
              <a:spAutoFit/>
            </a:bodyPr>
            <a:lstStyle/>
            <a:p>
              <a:r>
                <a:rPr lang="en-US" sz="2000" b="1" dirty="0" smtClean="0"/>
                <a:t>NDVI</a:t>
              </a:r>
              <a:endParaRPr lang="en-US" sz="2000" b="1" dirty="0"/>
            </a:p>
          </p:txBody>
        </p:sp>
      </p:grpSp>
      <p:grpSp>
        <p:nvGrpSpPr>
          <p:cNvPr id="30" name="Group 29"/>
          <p:cNvGrpSpPr/>
          <p:nvPr/>
        </p:nvGrpSpPr>
        <p:grpSpPr>
          <a:xfrm>
            <a:off x="9555324" y="316091"/>
            <a:ext cx="2449801" cy="1539848"/>
            <a:chOff x="9555324" y="316091"/>
            <a:chExt cx="2449801" cy="1539848"/>
          </a:xfrm>
        </p:grpSpPr>
        <p:sp>
          <p:nvSpPr>
            <p:cNvPr id="9" name="Rectangle 7"/>
            <p:cNvSpPr>
              <a:spLocks noChangeArrowheads="1"/>
            </p:cNvSpPr>
            <p:nvPr/>
          </p:nvSpPr>
          <p:spPr bwMode="auto">
            <a:xfrm>
              <a:off x="10101258" y="787816"/>
              <a:ext cx="1577561" cy="2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Line 8"/>
            <p:cNvSpPr>
              <a:spLocks noChangeShapeType="1"/>
            </p:cNvSpPr>
            <p:nvPr/>
          </p:nvSpPr>
          <p:spPr bwMode="auto">
            <a:xfrm>
              <a:off x="9555324" y="1234881"/>
              <a:ext cx="549699"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a:off x="9559089"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9610545"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966074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9712202"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976114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981134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9862804"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9911750"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9963206"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10013407"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10063608" y="1224006"/>
              <a:ext cx="0" cy="48331"/>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0202915" y="1147885"/>
              <a:ext cx="1524851"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9588582" y="1607149"/>
              <a:ext cx="445532" cy="21628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p:cNvSpPr>
              <a:spLocks noChangeArrowheads="1"/>
            </p:cNvSpPr>
            <p:nvPr/>
          </p:nvSpPr>
          <p:spPr bwMode="auto">
            <a:xfrm>
              <a:off x="10224250" y="1547827"/>
              <a:ext cx="1780875" cy="3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Isosceles Triangle 7"/>
            <p:cNvSpPr/>
            <p:nvPr/>
          </p:nvSpPr>
          <p:spPr>
            <a:xfrm>
              <a:off x="9732271" y="837356"/>
              <a:ext cx="192771" cy="146202"/>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871"/>
            <p:cNvSpPr>
              <a:spLocks noChangeArrowheads="1"/>
            </p:cNvSpPr>
            <p:nvPr/>
          </p:nvSpPr>
          <p:spPr bwMode="auto">
            <a:xfrm>
              <a:off x="9771648" y="316091"/>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46" name="TextBox 45"/>
          <p:cNvSpPr txBox="1"/>
          <p:nvPr/>
        </p:nvSpPr>
        <p:spPr>
          <a:xfrm>
            <a:off x="7168362" y="6513059"/>
            <a:ext cx="4773924" cy="338554"/>
          </a:xfrm>
          <a:prstGeom prst="rect">
            <a:avLst/>
          </a:prstGeom>
          <a:noFill/>
        </p:spPr>
        <p:txBody>
          <a:bodyPr wrap="square" rtlCol="0">
            <a:spAutoFit/>
          </a:bodyPr>
          <a:lstStyle/>
          <a:p>
            <a:r>
              <a:rPr lang="en-US" sz="1600" i="1" dirty="0" smtClean="0"/>
              <a:t>NDVI: Normalized Difference Vegetation Index</a:t>
            </a:r>
            <a:endParaRPr lang="en-US" sz="1600" i="1" dirty="0"/>
          </a:p>
        </p:txBody>
      </p:sp>
      <p:sp>
        <p:nvSpPr>
          <p:cNvPr id="47" name="TextBox 46"/>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48" name="TextBox 47"/>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nvGrpSpPr>
          <p:cNvPr id="34" name="Group 33"/>
          <p:cNvGrpSpPr/>
          <p:nvPr/>
        </p:nvGrpSpPr>
        <p:grpSpPr>
          <a:xfrm>
            <a:off x="124266" y="243002"/>
            <a:ext cx="12067734" cy="6509380"/>
            <a:chOff x="0" y="171665"/>
            <a:chExt cx="12067734" cy="6509380"/>
          </a:xfrm>
        </p:grpSpPr>
        <p:pic>
          <p:nvPicPr>
            <p:cNvPr id="35" name="Picture 34"/>
            <p:cNvPicPr>
              <a:picLocks noChangeAspect="1"/>
            </p:cNvPicPr>
            <p:nvPr/>
          </p:nvPicPr>
          <p:blipFill rotWithShape="1">
            <a:blip r:embed="rId5"/>
            <a:srcRect t="1077" r="2344" b="2565"/>
            <a:stretch/>
          </p:blipFill>
          <p:spPr>
            <a:xfrm>
              <a:off x="0" y="431827"/>
              <a:ext cx="11574457" cy="6249218"/>
            </a:xfrm>
            <a:prstGeom prst="rect">
              <a:avLst/>
            </a:prstGeom>
          </p:spPr>
        </p:pic>
        <p:sp>
          <p:nvSpPr>
            <p:cNvPr id="44" name="TextBox 43"/>
            <p:cNvSpPr txBox="1"/>
            <p:nvPr/>
          </p:nvSpPr>
          <p:spPr>
            <a:xfrm>
              <a:off x="3929524" y="707652"/>
              <a:ext cx="1121664" cy="461665"/>
            </a:xfrm>
            <a:prstGeom prst="rect">
              <a:avLst/>
            </a:prstGeom>
            <a:noFill/>
          </p:spPr>
          <p:txBody>
            <a:bodyPr wrap="square" rtlCol="0">
              <a:spAutoFit/>
            </a:bodyPr>
            <a:lstStyle/>
            <a:p>
              <a:r>
                <a:rPr lang="en-US" sz="2400" b="1" dirty="0" smtClean="0"/>
                <a:t>2013</a:t>
              </a:r>
              <a:endParaRPr lang="en-US" sz="2400" b="1" dirty="0"/>
            </a:p>
          </p:txBody>
        </p:sp>
        <p:grpSp>
          <p:nvGrpSpPr>
            <p:cNvPr id="49" name="Group 48"/>
            <p:cNvGrpSpPr/>
            <p:nvPr/>
          </p:nvGrpSpPr>
          <p:grpSpPr>
            <a:xfrm>
              <a:off x="9563967" y="707652"/>
              <a:ext cx="2503767" cy="2443585"/>
              <a:chOff x="9571511" y="558199"/>
              <a:chExt cx="2503767" cy="2443585"/>
            </a:xfrm>
          </p:grpSpPr>
          <p:grpSp>
            <p:nvGrpSpPr>
              <p:cNvPr id="53" name="Group 52"/>
              <p:cNvGrpSpPr/>
              <p:nvPr/>
            </p:nvGrpSpPr>
            <p:grpSpPr>
              <a:xfrm>
                <a:off x="9614118" y="1665788"/>
                <a:ext cx="1209967" cy="1335996"/>
                <a:chOff x="8384705" y="1002948"/>
                <a:chExt cx="1573110" cy="2276550"/>
              </a:xfrm>
            </p:grpSpPr>
            <p:grpSp>
              <p:nvGrpSpPr>
                <p:cNvPr id="82" name="Group 81"/>
                <p:cNvGrpSpPr/>
                <p:nvPr/>
              </p:nvGrpSpPr>
              <p:grpSpPr>
                <a:xfrm>
                  <a:off x="8536361" y="1508066"/>
                  <a:ext cx="1421454" cy="1771432"/>
                  <a:chOff x="8536361" y="1508066"/>
                  <a:chExt cx="1421454" cy="1771432"/>
                </a:xfrm>
              </p:grpSpPr>
              <p:pic>
                <p:nvPicPr>
                  <p:cNvPr id="84" name="Picture 83"/>
                  <p:cNvPicPr>
                    <a:picLocks noChangeAspect="1"/>
                  </p:cNvPicPr>
                  <p:nvPr/>
                </p:nvPicPr>
                <p:blipFill rotWithShape="1">
                  <a:blip r:embed="rId3">
                    <a:extLst>
                      <a:ext uri="{BEBA8EAE-BF5A-486C-A8C5-ECC9F3942E4B}">
                        <a14:imgProps xmlns:a14="http://schemas.microsoft.com/office/drawing/2010/main">
                          <a14:imgLayer r:embed="rId4">
                            <a14:imgEffect>
                              <a14:backgroundRemoval t="9360" b="91626" l="8108" r="93093"/>
                            </a14:imgEffect>
                          </a14:imgLayer>
                        </a14:imgProps>
                      </a:ext>
                    </a:extLst>
                  </a:blip>
                  <a:srcRect l="5582" t="14584" r="50104" b="12514"/>
                  <a:stretch/>
                </p:blipFill>
                <p:spPr>
                  <a:xfrm>
                    <a:off x="8536361" y="1534469"/>
                    <a:ext cx="627670" cy="1458613"/>
                  </a:xfrm>
                  <a:prstGeom prst="rect">
                    <a:avLst/>
                  </a:prstGeom>
                </p:spPr>
              </p:pic>
              <p:sp>
                <p:nvSpPr>
                  <p:cNvPr id="85" name="TextBox 84"/>
                  <p:cNvSpPr txBox="1"/>
                  <p:nvPr/>
                </p:nvSpPr>
                <p:spPr>
                  <a:xfrm>
                    <a:off x="9113401" y="1508066"/>
                    <a:ext cx="801742" cy="629345"/>
                  </a:xfrm>
                  <a:prstGeom prst="rect">
                    <a:avLst/>
                  </a:prstGeom>
                  <a:noFill/>
                </p:spPr>
                <p:txBody>
                  <a:bodyPr wrap="square" rtlCol="0">
                    <a:spAutoFit/>
                  </a:bodyPr>
                  <a:lstStyle/>
                  <a:p>
                    <a:r>
                      <a:rPr lang="en-US" b="1" dirty="0" smtClean="0"/>
                      <a:t>0.50</a:t>
                    </a:r>
                    <a:endParaRPr lang="en-US" b="1" dirty="0"/>
                  </a:p>
                </p:txBody>
              </p:sp>
              <p:sp>
                <p:nvSpPr>
                  <p:cNvPr id="86" name="TextBox 85"/>
                  <p:cNvSpPr txBox="1"/>
                  <p:nvPr/>
                </p:nvSpPr>
                <p:spPr>
                  <a:xfrm>
                    <a:off x="9070728" y="2650153"/>
                    <a:ext cx="887087" cy="629345"/>
                  </a:xfrm>
                  <a:prstGeom prst="rect">
                    <a:avLst/>
                  </a:prstGeom>
                  <a:noFill/>
                </p:spPr>
                <p:txBody>
                  <a:bodyPr wrap="square" rtlCol="0">
                    <a:spAutoFit/>
                  </a:bodyPr>
                  <a:lstStyle/>
                  <a:p>
                    <a:r>
                      <a:rPr lang="en-US" b="1" dirty="0" smtClean="0"/>
                      <a:t>-0.11</a:t>
                    </a:r>
                    <a:endParaRPr lang="en-US" b="1" dirty="0"/>
                  </a:p>
                </p:txBody>
              </p:sp>
            </p:grpSp>
            <p:sp>
              <p:nvSpPr>
                <p:cNvPr id="83" name="TextBox 82"/>
                <p:cNvSpPr txBox="1"/>
                <p:nvPr/>
              </p:nvSpPr>
              <p:spPr>
                <a:xfrm>
                  <a:off x="8384705" y="1002948"/>
                  <a:ext cx="975360" cy="629345"/>
                </a:xfrm>
                <a:prstGeom prst="rect">
                  <a:avLst/>
                </a:prstGeom>
                <a:noFill/>
              </p:spPr>
              <p:txBody>
                <a:bodyPr wrap="square" rtlCol="0">
                  <a:spAutoFit/>
                </a:bodyPr>
                <a:lstStyle/>
                <a:p>
                  <a:r>
                    <a:rPr lang="en-US" b="1" dirty="0" smtClean="0"/>
                    <a:t>NDVI</a:t>
                  </a:r>
                  <a:endParaRPr lang="en-US" b="1" dirty="0"/>
                </a:p>
              </p:txBody>
            </p:sp>
          </p:grpSp>
          <p:grpSp>
            <p:nvGrpSpPr>
              <p:cNvPr id="54" name="Group 53"/>
              <p:cNvGrpSpPr/>
              <p:nvPr/>
            </p:nvGrpSpPr>
            <p:grpSpPr>
              <a:xfrm>
                <a:off x="9571511" y="558199"/>
                <a:ext cx="2503767" cy="1036708"/>
                <a:chOff x="10822129" y="1035177"/>
                <a:chExt cx="3167066" cy="1362076"/>
              </a:xfrm>
            </p:grpSpPr>
            <p:grpSp>
              <p:nvGrpSpPr>
                <p:cNvPr id="55" name="Group 4"/>
                <p:cNvGrpSpPr>
                  <a:grpSpLocks noChangeAspect="1"/>
                </p:cNvGrpSpPr>
                <p:nvPr/>
              </p:nvGrpSpPr>
              <p:grpSpPr bwMode="auto">
                <a:xfrm>
                  <a:off x="10822129" y="1035177"/>
                  <a:ext cx="3167066" cy="1362076"/>
                  <a:chOff x="6080" y="1474"/>
                  <a:chExt cx="1995" cy="858"/>
                </a:xfrm>
              </p:grpSpPr>
              <p:sp>
                <p:nvSpPr>
                  <p:cNvPr id="57" name="Rectangle 7"/>
                  <p:cNvSpPr>
                    <a:spLocks noChangeArrowheads="1"/>
                  </p:cNvSpPr>
                  <p:nvPr/>
                </p:nvSpPr>
                <p:spPr bwMode="auto">
                  <a:xfrm>
                    <a:off x="6515" y="1474"/>
                    <a:ext cx="1560"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Groundwater well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8" name="Line 8"/>
                  <p:cNvSpPr>
                    <a:spLocks noChangeShapeType="1"/>
                  </p:cNvSpPr>
                  <p:nvPr/>
                </p:nvSpPr>
                <p:spPr bwMode="auto">
                  <a:xfrm>
                    <a:off x="6080" y="1844"/>
                    <a:ext cx="438" cy="0"/>
                  </a:xfrm>
                  <a:prstGeom prst="line">
                    <a:avLst/>
                  </a:prstGeom>
                  <a:noFill/>
                  <a:ln w="9525"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9"/>
                  <p:cNvSpPr>
                    <a:spLocks noChangeShapeType="1"/>
                  </p:cNvSpPr>
                  <p:nvPr/>
                </p:nvSpPr>
                <p:spPr bwMode="auto">
                  <a:xfrm>
                    <a:off x="6083"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0"/>
                  <p:cNvSpPr>
                    <a:spLocks noChangeShapeType="1"/>
                  </p:cNvSpPr>
                  <p:nvPr/>
                </p:nvSpPr>
                <p:spPr bwMode="auto">
                  <a:xfrm>
                    <a:off x="612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1"/>
                  <p:cNvSpPr>
                    <a:spLocks noChangeShapeType="1"/>
                  </p:cNvSpPr>
                  <p:nvPr/>
                </p:nvSpPr>
                <p:spPr bwMode="auto">
                  <a:xfrm>
                    <a:off x="61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2"/>
                  <p:cNvSpPr>
                    <a:spLocks noChangeShapeType="1"/>
                  </p:cNvSpPr>
                  <p:nvPr/>
                </p:nvSpPr>
                <p:spPr bwMode="auto">
                  <a:xfrm>
                    <a:off x="62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3"/>
                  <p:cNvSpPr>
                    <a:spLocks noChangeShapeType="1"/>
                  </p:cNvSpPr>
                  <p:nvPr/>
                </p:nvSpPr>
                <p:spPr bwMode="auto">
                  <a:xfrm>
                    <a:off x="624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4"/>
                  <p:cNvSpPr>
                    <a:spLocks noChangeShapeType="1"/>
                  </p:cNvSpPr>
                  <p:nvPr/>
                </p:nvSpPr>
                <p:spPr bwMode="auto">
                  <a:xfrm>
                    <a:off x="628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5"/>
                  <p:cNvSpPr>
                    <a:spLocks noChangeShapeType="1"/>
                  </p:cNvSpPr>
                  <p:nvPr/>
                </p:nvSpPr>
                <p:spPr bwMode="auto">
                  <a:xfrm>
                    <a:off x="632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6"/>
                  <p:cNvSpPr>
                    <a:spLocks noChangeShapeType="1"/>
                  </p:cNvSpPr>
                  <p:nvPr/>
                </p:nvSpPr>
                <p:spPr bwMode="auto">
                  <a:xfrm>
                    <a:off x="6364"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7"/>
                  <p:cNvSpPr>
                    <a:spLocks noChangeShapeType="1"/>
                  </p:cNvSpPr>
                  <p:nvPr/>
                </p:nvSpPr>
                <p:spPr bwMode="auto">
                  <a:xfrm>
                    <a:off x="640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
                  <p:cNvSpPr>
                    <a:spLocks noChangeShapeType="1"/>
                  </p:cNvSpPr>
                  <p:nvPr/>
                </p:nvSpPr>
                <p:spPr bwMode="auto">
                  <a:xfrm>
                    <a:off x="644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9"/>
                  <p:cNvSpPr>
                    <a:spLocks noChangeShapeType="1"/>
                  </p:cNvSpPr>
                  <p:nvPr/>
                </p:nvSpPr>
                <p:spPr bwMode="auto">
                  <a:xfrm>
                    <a:off x="6485" y="1835"/>
                    <a:ext cx="0" cy="40"/>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20"/>
                  <p:cNvSpPr>
                    <a:spLocks noChangeArrowheads="1"/>
                  </p:cNvSpPr>
                  <p:nvPr/>
                </p:nvSpPr>
                <p:spPr bwMode="auto">
                  <a:xfrm>
                    <a:off x="6596" y="1772"/>
                    <a:ext cx="12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Canal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71" name="Line 22"/>
                  <p:cNvSpPr>
                    <a:spLocks noChangeShapeType="1"/>
                  </p:cNvSpPr>
                  <p:nvPr/>
                </p:nvSpPr>
                <p:spPr bwMode="auto">
                  <a:xfrm>
                    <a:off x="61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3"/>
                  <p:cNvSpPr>
                    <a:spLocks noChangeShapeType="1"/>
                  </p:cNvSpPr>
                  <p:nvPr/>
                </p:nvSpPr>
                <p:spPr bwMode="auto">
                  <a:xfrm>
                    <a:off x="615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4"/>
                  <p:cNvSpPr>
                    <a:spLocks noChangeShapeType="1"/>
                  </p:cNvSpPr>
                  <p:nvPr/>
                </p:nvSpPr>
                <p:spPr bwMode="auto">
                  <a:xfrm>
                    <a:off x="619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5"/>
                  <p:cNvSpPr>
                    <a:spLocks noChangeShapeType="1"/>
                  </p:cNvSpPr>
                  <p:nvPr/>
                </p:nvSpPr>
                <p:spPr bwMode="auto">
                  <a:xfrm>
                    <a:off x="623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6"/>
                  <p:cNvSpPr>
                    <a:spLocks noChangeShapeType="1"/>
                  </p:cNvSpPr>
                  <p:nvPr/>
                </p:nvSpPr>
                <p:spPr bwMode="auto">
                  <a:xfrm>
                    <a:off x="627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7"/>
                  <p:cNvSpPr>
                    <a:spLocks noChangeShapeType="1"/>
                  </p:cNvSpPr>
                  <p:nvPr/>
                </p:nvSpPr>
                <p:spPr bwMode="auto">
                  <a:xfrm>
                    <a:off x="6314"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9"/>
                  <p:cNvSpPr>
                    <a:spLocks noChangeShapeType="1"/>
                  </p:cNvSpPr>
                  <p:nvPr/>
                </p:nvSpPr>
                <p:spPr bwMode="auto">
                  <a:xfrm>
                    <a:off x="639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0"/>
                  <p:cNvSpPr>
                    <a:spLocks noChangeShapeType="1"/>
                  </p:cNvSpPr>
                  <p:nvPr/>
                </p:nvSpPr>
                <p:spPr bwMode="auto">
                  <a:xfrm>
                    <a:off x="6436"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2"/>
                  <p:cNvSpPr>
                    <a:spLocks noChangeShapeType="1"/>
                  </p:cNvSpPr>
                  <p:nvPr/>
                </p:nvSpPr>
                <p:spPr bwMode="auto">
                  <a:xfrm>
                    <a:off x="6515" y="2202"/>
                    <a:ext cx="0" cy="24"/>
                  </a:xfrm>
                  <a:prstGeom prst="line">
                    <a:avLst/>
                  </a:prstGeom>
                  <a:noFill/>
                  <a:ln w="4763" cap="flat">
                    <a:solidFill>
                      <a:srgbClr val="A3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34"/>
                  <p:cNvSpPr>
                    <a:spLocks noChangeArrowheads="1"/>
                  </p:cNvSpPr>
                  <p:nvPr/>
                </p:nvSpPr>
                <p:spPr bwMode="auto">
                  <a:xfrm>
                    <a:off x="6144" y="2128"/>
                    <a:ext cx="355" cy="179"/>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35"/>
                  <p:cNvSpPr>
                    <a:spLocks noChangeArrowheads="1"/>
                  </p:cNvSpPr>
                  <p:nvPr/>
                </p:nvSpPr>
                <p:spPr bwMode="auto">
                  <a:xfrm>
                    <a:off x="6613" y="2103"/>
                    <a:ext cx="14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rPr>
                      <a:t>Boundary</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pSp>
            <p:sp>
              <p:nvSpPr>
                <p:cNvPr id="56" name="Isosceles Triangle 55"/>
                <p:cNvSpPr/>
                <p:nvPr/>
              </p:nvSpPr>
              <p:spPr>
                <a:xfrm>
                  <a:off x="10944493" y="1100265"/>
                  <a:ext cx="243840" cy="192087"/>
                </a:xfrm>
                <a:prstGeom prst="triangle">
                  <a:avLst/>
                </a:prstGeom>
                <a:solidFill>
                  <a:srgbClr val="D608A0"/>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Rectangle 871"/>
            <p:cNvSpPr>
              <a:spLocks noChangeArrowheads="1"/>
            </p:cNvSpPr>
            <p:nvPr/>
          </p:nvSpPr>
          <p:spPr bwMode="auto">
            <a:xfrm>
              <a:off x="9614118" y="171665"/>
              <a:ext cx="1174750" cy="309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TextBox 50"/>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52" name="TextBox 51"/>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grpSp>
      <p:sp>
        <p:nvSpPr>
          <p:cNvPr id="87" name="Rounded Rectangular Callout 86"/>
          <p:cNvSpPr/>
          <p:nvPr/>
        </p:nvSpPr>
        <p:spPr>
          <a:xfrm>
            <a:off x="-1892968" y="983558"/>
            <a:ext cx="1830219" cy="2768376"/>
          </a:xfrm>
          <a:prstGeom prst="wedgeRoundRectCallout">
            <a:avLst>
              <a:gd name="adj1" fmla="val 96438"/>
              <a:gd name="adj2" fmla="val 10260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NDVI values in zone A and B</a:t>
            </a:r>
          </a:p>
        </p:txBody>
      </p:sp>
    </p:spTree>
    <p:extLst>
      <p:ext uri="{BB962C8B-B14F-4D97-AF65-F5344CB8AC3E}">
        <p14:creationId xmlns:p14="http://schemas.microsoft.com/office/powerpoint/2010/main" val="1388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15</a:t>
            </a:fld>
            <a:endParaRPr lang="en-US"/>
          </a:p>
        </p:txBody>
      </p:sp>
      <p:grpSp>
        <p:nvGrpSpPr>
          <p:cNvPr id="9" name="Group 8"/>
          <p:cNvGrpSpPr/>
          <p:nvPr/>
        </p:nvGrpSpPr>
        <p:grpSpPr>
          <a:xfrm>
            <a:off x="225933" y="355165"/>
            <a:ext cx="11849100" cy="6419850"/>
            <a:chOff x="225933" y="355165"/>
            <a:chExt cx="11849100" cy="6419850"/>
          </a:xfrm>
        </p:grpSpPr>
        <p:pic>
          <p:nvPicPr>
            <p:cNvPr id="7" name="Picture 6"/>
            <p:cNvPicPr>
              <a:picLocks noChangeAspect="1"/>
            </p:cNvPicPr>
            <p:nvPr/>
          </p:nvPicPr>
          <p:blipFill>
            <a:blip r:embed="rId2"/>
            <a:stretch>
              <a:fillRect/>
            </a:stretch>
          </p:blipFill>
          <p:spPr>
            <a:xfrm>
              <a:off x="225933" y="355165"/>
              <a:ext cx="11849100" cy="6419850"/>
            </a:xfrm>
            <a:prstGeom prst="rect">
              <a:avLst/>
            </a:prstGeom>
          </p:spPr>
        </p:pic>
        <p:sp>
          <p:nvSpPr>
            <p:cNvPr id="4" name="TextBox 3"/>
            <p:cNvSpPr txBox="1"/>
            <p:nvPr/>
          </p:nvSpPr>
          <p:spPr>
            <a:xfrm>
              <a:off x="1679448" y="1451630"/>
              <a:ext cx="954024" cy="461665"/>
            </a:xfrm>
            <a:prstGeom prst="rect">
              <a:avLst/>
            </a:prstGeom>
            <a:solidFill>
              <a:schemeClr val="bg1">
                <a:lumMod val="75000"/>
              </a:schemeClr>
            </a:solidFill>
          </p:spPr>
          <p:txBody>
            <a:bodyPr wrap="square" rtlCol="0">
              <a:spAutoFit/>
            </a:bodyPr>
            <a:lstStyle/>
            <a:p>
              <a:pPr algn="ctr"/>
              <a:r>
                <a:rPr lang="en-US" sz="2400" b="1" dirty="0" smtClean="0"/>
                <a:t>2003</a:t>
              </a:r>
              <a:endParaRPr lang="en-US" sz="2400" b="1" dirty="0"/>
            </a:p>
          </p:txBody>
        </p:sp>
      </p:grpSp>
      <p:grpSp>
        <p:nvGrpSpPr>
          <p:cNvPr id="11" name="Group 10"/>
          <p:cNvGrpSpPr/>
          <p:nvPr/>
        </p:nvGrpSpPr>
        <p:grpSpPr>
          <a:xfrm>
            <a:off x="167378" y="364690"/>
            <a:ext cx="11858625" cy="6410325"/>
            <a:chOff x="167378" y="364690"/>
            <a:chExt cx="11858625" cy="6410325"/>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189" b="100000" l="723" r="99197"/>
                      </a14:imgEffect>
                    </a14:imgLayer>
                  </a14:imgProps>
                </a:ext>
              </a:extLst>
            </a:blip>
            <a:stretch>
              <a:fillRect/>
            </a:stretch>
          </p:blipFill>
          <p:spPr>
            <a:xfrm>
              <a:off x="167378" y="364690"/>
              <a:ext cx="11858625" cy="6410325"/>
            </a:xfrm>
            <a:prstGeom prst="rect">
              <a:avLst/>
            </a:prstGeom>
            <a:noFill/>
          </p:spPr>
        </p:pic>
        <p:sp>
          <p:nvSpPr>
            <p:cNvPr id="10" name="TextBox 9"/>
            <p:cNvSpPr txBox="1"/>
            <p:nvPr/>
          </p:nvSpPr>
          <p:spPr>
            <a:xfrm>
              <a:off x="1667256" y="1441256"/>
              <a:ext cx="954024" cy="461665"/>
            </a:xfrm>
            <a:prstGeom prst="rect">
              <a:avLst/>
            </a:prstGeom>
            <a:solidFill>
              <a:schemeClr val="bg1">
                <a:lumMod val="75000"/>
              </a:schemeClr>
            </a:solidFill>
          </p:spPr>
          <p:txBody>
            <a:bodyPr wrap="square" rtlCol="0">
              <a:spAutoFit/>
            </a:bodyPr>
            <a:lstStyle/>
            <a:p>
              <a:pPr algn="ctr"/>
              <a:r>
                <a:rPr lang="en-US" sz="2400" b="1" dirty="0" smtClean="0"/>
                <a:t>2013</a:t>
              </a:r>
              <a:endParaRPr lang="en-US" sz="2400" b="1" dirty="0"/>
            </a:p>
          </p:txBody>
        </p:sp>
      </p:grpSp>
      <p:sp>
        <p:nvSpPr>
          <p:cNvPr id="3" name="TextBox 2"/>
          <p:cNvSpPr txBox="1"/>
          <p:nvPr/>
        </p:nvSpPr>
        <p:spPr>
          <a:xfrm>
            <a:off x="1103587" y="63607"/>
            <a:ext cx="7930896" cy="461665"/>
          </a:xfrm>
          <a:prstGeom prst="rect">
            <a:avLst/>
          </a:prstGeom>
          <a:noFill/>
        </p:spPr>
        <p:txBody>
          <a:bodyPr wrap="square" rtlCol="0">
            <a:spAutoFit/>
          </a:bodyPr>
          <a:lstStyle>
            <a:defPPr>
              <a:defRPr lang="en-US"/>
            </a:defPPr>
            <a:lvl1pPr>
              <a:defRPr sz="2400" b="1">
                <a:solidFill>
                  <a:srgbClr val="7030A0"/>
                </a:solidFill>
              </a:defRPr>
            </a:lvl1pPr>
          </a:lstStyle>
          <a:p>
            <a:r>
              <a:rPr lang="en-US" dirty="0"/>
              <a:t>Extracting only the Agriculture / Fallow type land use</a:t>
            </a:r>
          </a:p>
        </p:txBody>
      </p:sp>
      <p:grpSp>
        <p:nvGrpSpPr>
          <p:cNvPr id="2576" name="Group 2575"/>
          <p:cNvGrpSpPr/>
          <p:nvPr/>
        </p:nvGrpSpPr>
        <p:grpSpPr>
          <a:xfrm>
            <a:off x="9650322" y="679248"/>
            <a:ext cx="2190166" cy="1787515"/>
            <a:chOff x="10115543" y="1234752"/>
            <a:chExt cx="2190166" cy="1787515"/>
          </a:xfrm>
        </p:grpSpPr>
        <p:sp>
          <p:nvSpPr>
            <p:cNvPr id="681" name="Rectangle 5"/>
            <p:cNvSpPr>
              <a:spLocks noChangeArrowheads="1"/>
            </p:cNvSpPr>
            <p:nvPr/>
          </p:nvSpPr>
          <p:spPr bwMode="auto">
            <a:xfrm>
              <a:off x="10133842" y="2757154"/>
              <a:ext cx="531812" cy="26511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6"/>
            <p:cNvSpPr>
              <a:spLocks noChangeArrowheads="1"/>
            </p:cNvSpPr>
            <p:nvPr/>
          </p:nvSpPr>
          <p:spPr bwMode="auto">
            <a:xfrm>
              <a:off x="10773935" y="2762316"/>
              <a:ext cx="8255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Boundary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81" name="Group 880"/>
            <p:cNvGrpSpPr/>
            <p:nvPr/>
          </p:nvGrpSpPr>
          <p:grpSpPr>
            <a:xfrm>
              <a:off x="10115543" y="2434681"/>
              <a:ext cx="1135062" cy="230188"/>
              <a:chOff x="9682162" y="-250125"/>
              <a:chExt cx="1135062" cy="230188"/>
            </a:xfrm>
          </p:grpSpPr>
          <p:sp>
            <p:nvSpPr>
              <p:cNvPr id="683" name="Line 7"/>
              <p:cNvSpPr>
                <a:spLocks noChangeShapeType="1"/>
              </p:cNvSpPr>
              <p:nvPr/>
            </p:nvSpPr>
            <p:spPr bwMode="auto">
              <a:xfrm>
                <a:off x="9682162" y="-164400"/>
                <a:ext cx="534987" cy="0"/>
              </a:xfrm>
              <a:prstGeom prst="line">
                <a:avLst/>
              </a:prstGeom>
              <a:noFill/>
              <a:ln w="9525"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8"/>
              <p:cNvSpPr>
                <a:spLocks noChangeShapeType="1"/>
              </p:cNvSpPr>
              <p:nvPr/>
            </p:nvSpPr>
            <p:spPr bwMode="auto">
              <a:xfrm>
                <a:off x="9690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9"/>
              <p:cNvSpPr>
                <a:spLocks noChangeShapeType="1"/>
              </p:cNvSpPr>
              <p:nvPr/>
            </p:nvSpPr>
            <p:spPr bwMode="auto">
              <a:xfrm>
                <a:off x="9753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10"/>
              <p:cNvSpPr>
                <a:spLocks noChangeShapeType="1"/>
              </p:cNvSpPr>
              <p:nvPr/>
            </p:nvSpPr>
            <p:spPr bwMode="auto">
              <a:xfrm>
                <a:off x="9815512"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11"/>
              <p:cNvSpPr>
                <a:spLocks noChangeShapeType="1"/>
              </p:cNvSpPr>
              <p:nvPr/>
            </p:nvSpPr>
            <p:spPr bwMode="auto">
              <a:xfrm>
                <a:off x="9880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12"/>
              <p:cNvSpPr>
                <a:spLocks noChangeShapeType="1"/>
              </p:cNvSpPr>
              <p:nvPr/>
            </p:nvSpPr>
            <p:spPr bwMode="auto">
              <a:xfrm>
                <a:off x="9944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13"/>
              <p:cNvSpPr>
                <a:spLocks noChangeShapeType="1"/>
              </p:cNvSpPr>
              <p:nvPr/>
            </p:nvSpPr>
            <p:spPr bwMode="auto">
              <a:xfrm>
                <a:off x="10007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14"/>
              <p:cNvSpPr>
                <a:spLocks noChangeShapeType="1"/>
              </p:cNvSpPr>
              <p:nvPr/>
            </p:nvSpPr>
            <p:spPr bwMode="auto">
              <a:xfrm>
                <a:off x="10071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15"/>
              <p:cNvSpPr>
                <a:spLocks noChangeShapeType="1"/>
              </p:cNvSpPr>
              <p:nvPr/>
            </p:nvSpPr>
            <p:spPr bwMode="auto">
              <a:xfrm>
                <a:off x="101345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16"/>
              <p:cNvSpPr>
                <a:spLocks noChangeShapeType="1"/>
              </p:cNvSpPr>
              <p:nvPr/>
            </p:nvSpPr>
            <p:spPr bwMode="auto">
              <a:xfrm>
                <a:off x="10198099" y="-181862"/>
                <a:ext cx="0" cy="65088"/>
              </a:xfrm>
              <a:prstGeom prst="line">
                <a:avLst/>
              </a:prstGeom>
              <a:noFill/>
              <a:ln w="4763" cap="flat">
                <a:solidFill>
                  <a:srgbClr val="007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7"/>
              <p:cNvSpPr>
                <a:spLocks noChangeArrowheads="1"/>
              </p:cNvSpPr>
              <p:nvPr/>
            </p:nvSpPr>
            <p:spPr bwMode="auto">
              <a:xfrm>
                <a:off x="10312399" y="-25012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Canal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376" name="Rectangle 871"/>
            <p:cNvSpPr>
              <a:spLocks noChangeArrowheads="1"/>
            </p:cNvSpPr>
            <p:nvPr/>
          </p:nvSpPr>
          <p:spPr bwMode="auto">
            <a:xfrm>
              <a:off x="10115543" y="1603052"/>
              <a:ext cx="541337" cy="26828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873"/>
            <p:cNvSpPr>
              <a:spLocks noChangeArrowheads="1"/>
            </p:cNvSpPr>
            <p:nvPr/>
          </p:nvSpPr>
          <p:spPr bwMode="auto">
            <a:xfrm>
              <a:off x="10752130" y="1637977"/>
              <a:ext cx="1349374"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Fallow/DC/TC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79" name="Rectangle 874"/>
            <p:cNvSpPr>
              <a:spLocks noChangeArrowheads="1"/>
            </p:cNvSpPr>
            <p:nvPr/>
          </p:nvSpPr>
          <p:spPr bwMode="auto">
            <a:xfrm>
              <a:off x="10115543" y="1234752"/>
              <a:ext cx="541337" cy="271463"/>
            </a:xfrm>
            <a:prstGeom prst="rect">
              <a:avLst/>
            </a:prstGeom>
            <a:solidFill>
              <a:srgbClr val="E60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875"/>
            <p:cNvSpPr>
              <a:spLocks noChangeArrowheads="1"/>
            </p:cNvSpPr>
            <p:nvPr/>
          </p:nvSpPr>
          <p:spPr bwMode="auto">
            <a:xfrm>
              <a:off x="10752130" y="1272852"/>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(2003)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81" name="Rectangle 876"/>
            <p:cNvSpPr>
              <a:spLocks noChangeArrowheads="1"/>
            </p:cNvSpPr>
            <p:nvPr/>
          </p:nvSpPr>
          <p:spPr bwMode="auto">
            <a:xfrm>
              <a:off x="10133473" y="2040038"/>
              <a:ext cx="53975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2561"/>
            <p:cNvSpPr>
              <a:spLocks noChangeArrowheads="1"/>
            </p:cNvSpPr>
            <p:nvPr/>
          </p:nvSpPr>
          <p:spPr bwMode="auto">
            <a:xfrm>
              <a:off x="10131888" y="2024162"/>
              <a:ext cx="539750" cy="269875"/>
            </a:xfrm>
            <a:prstGeom prst="rect">
              <a:avLst/>
            </a:prstGeom>
            <a:solidFill>
              <a:srgbClr val="FFC000"/>
            </a:solidFill>
            <a:ln w="4763">
              <a:solidFill>
                <a:srgbClr val="E39E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Rectangle 2562"/>
            <p:cNvSpPr>
              <a:spLocks noChangeArrowheads="1"/>
            </p:cNvSpPr>
            <p:nvPr/>
          </p:nvSpPr>
          <p:spPr bwMode="auto">
            <a:xfrm>
              <a:off x="10773238" y="2028925"/>
              <a:ext cx="153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Arial" panose="020B0604020202020204" pitchFamily="34" charset="0"/>
                </a:rPr>
                <a:t>Agriculture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577" name="Rectangle 871"/>
          <p:cNvSpPr>
            <a:spLocks noChangeArrowheads="1"/>
          </p:cNvSpPr>
          <p:nvPr/>
        </p:nvSpPr>
        <p:spPr bwMode="auto">
          <a:xfrm>
            <a:off x="9658259" y="267372"/>
            <a:ext cx="1174750" cy="3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000000"/>
                </a:solidFill>
                <a:effectLst/>
                <a:latin typeface="Arial" panose="020B0604020202020204" pitchFamily="34" charset="0"/>
              </a:rPr>
              <a:t>Legend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TextBox 32"/>
          <p:cNvSpPr txBox="1"/>
          <p:nvPr/>
        </p:nvSpPr>
        <p:spPr>
          <a:xfrm>
            <a:off x="346842" y="3751934"/>
            <a:ext cx="1040524" cy="369332"/>
          </a:xfrm>
          <a:prstGeom prst="rect">
            <a:avLst/>
          </a:prstGeom>
          <a:noFill/>
        </p:spPr>
        <p:txBody>
          <a:bodyPr wrap="square" rtlCol="0">
            <a:spAutoFit/>
          </a:bodyPr>
          <a:lstStyle/>
          <a:p>
            <a:r>
              <a:rPr lang="en-US" b="1" dirty="0" err="1" smtClean="0"/>
              <a:t>ZoneB</a:t>
            </a:r>
            <a:endParaRPr lang="en-US" b="1" dirty="0"/>
          </a:p>
        </p:txBody>
      </p:sp>
      <p:sp>
        <p:nvSpPr>
          <p:cNvPr id="34" name="TextBox 33"/>
          <p:cNvSpPr txBox="1"/>
          <p:nvPr/>
        </p:nvSpPr>
        <p:spPr>
          <a:xfrm>
            <a:off x="63063" y="5575479"/>
            <a:ext cx="1040524" cy="369332"/>
          </a:xfrm>
          <a:prstGeom prst="rect">
            <a:avLst/>
          </a:prstGeom>
          <a:noFill/>
        </p:spPr>
        <p:txBody>
          <a:bodyPr wrap="square" rtlCol="0">
            <a:spAutoFit/>
          </a:bodyPr>
          <a:lstStyle/>
          <a:p>
            <a:r>
              <a:rPr lang="en-US" b="1" dirty="0" err="1" smtClean="0"/>
              <a:t>ZoneA</a:t>
            </a:r>
            <a:endParaRPr lang="en-US" b="1" dirty="0"/>
          </a:p>
        </p:txBody>
      </p:sp>
      <p:sp>
        <p:nvSpPr>
          <p:cNvPr id="35" name="Rounded Rectangular Callout 34"/>
          <p:cNvSpPr/>
          <p:nvPr/>
        </p:nvSpPr>
        <p:spPr>
          <a:xfrm>
            <a:off x="-3611092" y="2466763"/>
            <a:ext cx="3897479" cy="3128933"/>
          </a:xfrm>
          <a:prstGeom prst="wedgeRoundRectCallout">
            <a:avLst>
              <a:gd name="adj1" fmla="val 74201"/>
              <a:gd name="adj2" fmla="val 13744"/>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smtClean="0">
                <a:solidFill>
                  <a:schemeClr val="tx1"/>
                </a:solidFill>
              </a:rPr>
              <a:t>The </a:t>
            </a:r>
            <a:r>
              <a:rPr lang="en-US" dirty="0">
                <a:solidFill>
                  <a:schemeClr val="tx1"/>
                </a:solidFill>
              </a:rPr>
              <a:t>Agriculture land use increased </a:t>
            </a:r>
            <a:r>
              <a:rPr lang="en-US" dirty="0" smtClean="0">
                <a:solidFill>
                  <a:schemeClr val="tx1"/>
                </a:solidFill>
              </a:rPr>
              <a:t>in </a:t>
            </a:r>
            <a:r>
              <a:rPr lang="en-US" dirty="0">
                <a:solidFill>
                  <a:schemeClr val="tx1"/>
                </a:solidFill>
              </a:rPr>
              <a:t>Zone A </a:t>
            </a:r>
            <a:r>
              <a:rPr lang="en-US" dirty="0" smtClean="0">
                <a:solidFill>
                  <a:schemeClr val="tx1"/>
                </a:solidFill>
              </a:rPr>
              <a:t>and </a:t>
            </a:r>
            <a:r>
              <a:rPr lang="en-US" dirty="0">
                <a:solidFill>
                  <a:schemeClr val="tx1"/>
                </a:solidFill>
              </a:rPr>
              <a:t>Zone </a:t>
            </a:r>
            <a:r>
              <a:rPr lang="en-US" dirty="0" smtClean="0">
                <a:solidFill>
                  <a:schemeClr val="tx1"/>
                </a:solidFill>
              </a:rPr>
              <a:t>B as calculated in the LULC change matrix.</a:t>
            </a:r>
          </a:p>
          <a:p>
            <a:pPr marL="285750" indent="-285750" algn="just">
              <a:buFont typeface="Arial" panose="020B0604020202020204" pitchFamily="34" charset="0"/>
              <a:buChar char="•"/>
            </a:pPr>
            <a:r>
              <a:rPr lang="en-US" dirty="0" smtClean="0">
                <a:solidFill>
                  <a:schemeClr val="tx1"/>
                </a:solidFill>
              </a:rPr>
              <a:t>Change </a:t>
            </a:r>
            <a:r>
              <a:rPr lang="en-US" dirty="0">
                <a:solidFill>
                  <a:schemeClr val="tx1"/>
                </a:solidFill>
              </a:rPr>
              <a:t>in cropping pattern from single to double/triple cropping was observed </a:t>
            </a:r>
            <a:r>
              <a:rPr lang="en-US" dirty="0" smtClean="0">
                <a:solidFill>
                  <a:schemeClr val="tx1"/>
                </a:solidFill>
              </a:rPr>
              <a:t>as well.</a:t>
            </a:r>
            <a:endParaRPr lang="en-US" sz="1700" dirty="0">
              <a:solidFill>
                <a:schemeClr val="tx1"/>
              </a:solidFill>
            </a:endParaRPr>
          </a:p>
        </p:txBody>
      </p:sp>
      <p:sp>
        <p:nvSpPr>
          <p:cNvPr id="36" name="Rounded Rectangular Callout 35"/>
          <p:cNvSpPr/>
          <p:nvPr/>
        </p:nvSpPr>
        <p:spPr>
          <a:xfrm>
            <a:off x="-3199640" y="0"/>
            <a:ext cx="3679451" cy="1254830"/>
          </a:xfrm>
          <a:prstGeom prst="wedgeRoundRectCallout">
            <a:avLst>
              <a:gd name="adj1" fmla="val 49098"/>
              <a:gd name="adj2" fmla="val 90191"/>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use slide show to view the change in land use in zone A and B</a:t>
            </a:r>
          </a:p>
        </p:txBody>
      </p:sp>
    </p:spTree>
    <p:extLst>
      <p:ext uri="{BB962C8B-B14F-4D97-AF65-F5344CB8AC3E}">
        <p14:creationId xmlns:p14="http://schemas.microsoft.com/office/powerpoint/2010/main" val="412862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26366" y="6356350"/>
            <a:ext cx="2743200" cy="365125"/>
          </a:xfrm>
        </p:spPr>
        <p:txBody>
          <a:bodyPr/>
          <a:lstStyle/>
          <a:p>
            <a:fld id="{60AF89B7-68B4-495B-BA1A-626B77A0CFEB}" type="slidenum">
              <a:rPr lang="en-US" smtClean="0"/>
              <a:t>16</a:t>
            </a:fld>
            <a:endParaRPr lang="en-US" dirty="0"/>
          </a:p>
        </p:txBody>
      </p:sp>
      <p:sp>
        <p:nvSpPr>
          <p:cNvPr id="3" name="TextBox 2"/>
          <p:cNvSpPr txBox="1"/>
          <p:nvPr/>
        </p:nvSpPr>
        <p:spPr>
          <a:xfrm>
            <a:off x="4787357" y="205216"/>
            <a:ext cx="2953511" cy="461665"/>
          </a:xfrm>
          <a:prstGeom prst="rect">
            <a:avLst/>
          </a:prstGeom>
          <a:noFill/>
        </p:spPr>
        <p:txBody>
          <a:bodyPr wrap="square" rtlCol="0">
            <a:spAutoFit/>
          </a:bodyPr>
          <a:lstStyle/>
          <a:p>
            <a:r>
              <a:rPr lang="en-US" sz="2400" b="1" dirty="0" smtClean="0">
                <a:solidFill>
                  <a:srgbClr val="7030A0"/>
                </a:solidFill>
              </a:rPr>
              <a:t>LULC Analysis</a:t>
            </a:r>
            <a:endParaRPr lang="en-US" sz="2400" b="1" dirty="0">
              <a:solidFill>
                <a:srgbClr val="7030A0"/>
              </a:solidFill>
            </a:endParaRPr>
          </a:p>
        </p:txBody>
      </p:sp>
      <p:sp>
        <p:nvSpPr>
          <p:cNvPr id="4" name="TextBox 3"/>
          <p:cNvSpPr txBox="1"/>
          <p:nvPr/>
        </p:nvSpPr>
        <p:spPr>
          <a:xfrm>
            <a:off x="614854" y="755007"/>
            <a:ext cx="10754711" cy="5293757"/>
          </a:xfrm>
          <a:prstGeom prst="rect">
            <a:avLst/>
          </a:prstGeom>
          <a:noFill/>
        </p:spPr>
        <p:txBody>
          <a:bodyPr wrap="square" rtlCol="0">
            <a:spAutoFit/>
          </a:bodyPr>
          <a:lstStyle/>
          <a:p>
            <a:pPr marL="457200" indent="-457200" algn="just">
              <a:spcBef>
                <a:spcPts val="600"/>
              </a:spcBef>
              <a:buFont typeface="+mj-lt"/>
              <a:buAutoNum type="arabicPeriod"/>
            </a:pPr>
            <a:r>
              <a:rPr lang="en-US" sz="2200" dirty="0" smtClean="0"/>
              <a:t>After supervised classification, </a:t>
            </a:r>
            <a:r>
              <a:rPr lang="en-US" sz="2200" dirty="0" smtClean="0"/>
              <a:t>overall accuracy, error matrix and user accuracy was calculated for the validation of LULC detection.</a:t>
            </a:r>
            <a:endParaRPr lang="en-US" sz="2200" dirty="0" smtClean="0"/>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On observing </a:t>
            </a:r>
            <a:r>
              <a:rPr lang="en-US" sz="2200" dirty="0" smtClean="0"/>
              <a:t>NDVI, positive </a:t>
            </a:r>
            <a:r>
              <a:rPr lang="en-US" sz="2200" dirty="0" smtClean="0"/>
              <a:t>pixel values (&gt;</a:t>
            </a:r>
            <a:r>
              <a:rPr lang="en-US" sz="2200" dirty="0"/>
              <a:t>0.1</a:t>
            </a:r>
            <a:r>
              <a:rPr lang="en-US" sz="2200" dirty="0" smtClean="0"/>
              <a:t>), </a:t>
            </a:r>
            <a:r>
              <a:rPr lang="en-US" sz="2200" dirty="0"/>
              <a:t>it </a:t>
            </a:r>
            <a:r>
              <a:rPr lang="en-US" sz="2200" dirty="0" smtClean="0"/>
              <a:t>is quite </a:t>
            </a:r>
            <a:r>
              <a:rPr lang="en-US" sz="2200" dirty="0" smtClean="0"/>
              <a:t>clear indication of vegetation existence. </a:t>
            </a:r>
            <a:r>
              <a:rPr lang="en-US" sz="2200" dirty="0" smtClean="0"/>
              <a:t>Zone A shows more development </a:t>
            </a:r>
            <a:r>
              <a:rPr lang="en-US" sz="2200" dirty="0" smtClean="0"/>
              <a:t>in vegetation as </a:t>
            </a:r>
            <a:r>
              <a:rPr lang="en-US" sz="2200" dirty="0" smtClean="0"/>
              <a:t>compared to Zone B during 2003-2016.</a:t>
            </a:r>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The classified LULC images </a:t>
            </a:r>
            <a:r>
              <a:rPr lang="en-US" sz="2200" dirty="0" smtClean="0"/>
              <a:t>were cross-checked with original Landsat data and google earth images with specific year for </a:t>
            </a:r>
            <a:r>
              <a:rPr lang="en-US" sz="2200" dirty="0"/>
              <a:t>identifying the </a:t>
            </a:r>
            <a:r>
              <a:rPr lang="en-US" sz="2200" dirty="0" smtClean="0"/>
              <a:t>pixels correctly and as the ground truth. Major land use change observed was agriculture class and fallow land class.</a:t>
            </a:r>
            <a:endParaRPr lang="en-US" sz="2200" dirty="0" smtClean="0"/>
          </a:p>
          <a:p>
            <a:pPr marL="457200" indent="-457200" algn="just">
              <a:spcBef>
                <a:spcPts val="600"/>
              </a:spcBef>
              <a:buFont typeface="+mj-lt"/>
              <a:buAutoNum type="arabicPeriod"/>
            </a:pPr>
            <a:endParaRPr lang="en-US" sz="2200" dirty="0" smtClean="0"/>
          </a:p>
          <a:p>
            <a:pPr marL="457200" indent="-457200" algn="just">
              <a:spcBef>
                <a:spcPts val="600"/>
              </a:spcBef>
              <a:buFont typeface="+mj-lt"/>
              <a:buAutoNum type="arabicPeriod"/>
            </a:pPr>
            <a:r>
              <a:rPr lang="en-US" sz="2200" dirty="0" smtClean="0"/>
              <a:t>Therefore</a:t>
            </a:r>
            <a:r>
              <a:rPr lang="en-US" sz="2200" dirty="0"/>
              <a:t>, features like the </a:t>
            </a:r>
            <a:r>
              <a:rPr lang="en-US" sz="2200" dirty="0" smtClean="0"/>
              <a:t>agriculture </a:t>
            </a:r>
            <a:r>
              <a:rPr lang="en-US" sz="2200" dirty="0"/>
              <a:t>land use area and F</a:t>
            </a:r>
            <a:r>
              <a:rPr lang="en-US" sz="2200" dirty="0" smtClean="0"/>
              <a:t>allow </a:t>
            </a:r>
            <a:r>
              <a:rPr lang="en-US" sz="2200" dirty="0"/>
              <a:t>land </a:t>
            </a:r>
            <a:r>
              <a:rPr lang="en-US" sz="2200" dirty="0" smtClean="0"/>
              <a:t>area were </a:t>
            </a:r>
            <a:r>
              <a:rPr lang="en-US" sz="2200" dirty="0"/>
              <a:t>extracted </a:t>
            </a:r>
            <a:r>
              <a:rPr lang="en-US" sz="2200" dirty="0" smtClean="0"/>
              <a:t>and it was noticed that not only the fallow land use changed to cultivation but the cropping pattern shifted from single cropping to double/triple </a:t>
            </a:r>
            <a:r>
              <a:rPr lang="en-US" sz="2200" dirty="0" smtClean="0"/>
              <a:t>cropping as well.</a:t>
            </a:r>
            <a:endParaRPr lang="en-US" sz="2200" dirty="0" smtClean="0"/>
          </a:p>
        </p:txBody>
      </p:sp>
      <p:grpSp>
        <p:nvGrpSpPr>
          <p:cNvPr id="5" name="Group 4"/>
          <p:cNvGrpSpPr/>
          <p:nvPr/>
        </p:nvGrpSpPr>
        <p:grpSpPr>
          <a:xfrm>
            <a:off x="265660" y="220222"/>
            <a:ext cx="11429035" cy="6078587"/>
            <a:chOff x="312821" y="3974098"/>
            <a:chExt cx="11103905" cy="6078587"/>
          </a:xfrm>
          <a:solidFill>
            <a:schemeClr val="bg1"/>
          </a:solidFill>
        </p:grpSpPr>
        <p:sp>
          <p:nvSpPr>
            <p:cNvPr id="6" name="TextBox 5"/>
            <p:cNvSpPr txBox="1"/>
            <p:nvPr/>
          </p:nvSpPr>
          <p:spPr>
            <a:xfrm>
              <a:off x="4213420" y="3974098"/>
              <a:ext cx="2953511" cy="461665"/>
            </a:xfrm>
            <a:prstGeom prst="rect">
              <a:avLst/>
            </a:prstGeom>
            <a:grpFill/>
            <a:ln>
              <a:solidFill>
                <a:srgbClr val="D608A0"/>
              </a:solidFill>
            </a:ln>
          </p:spPr>
          <p:txBody>
            <a:bodyPr wrap="square" rtlCol="0">
              <a:spAutoFit/>
            </a:bodyPr>
            <a:lstStyle/>
            <a:p>
              <a:pPr algn="ctr"/>
              <a:r>
                <a:rPr lang="en-US" sz="2400" b="1" dirty="0" smtClean="0">
                  <a:solidFill>
                    <a:srgbClr val="7030A0"/>
                  </a:solidFill>
                </a:rPr>
                <a:t>5. Conclusions</a:t>
              </a:r>
              <a:endParaRPr lang="en-US" sz="2400" b="1" dirty="0">
                <a:solidFill>
                  <a:srgbClr val="7030A0"/>
                </a:solidFill>
              </a:endParaRPr>
            </a:p>
          </p:txBody>
        </p:sp>
        <p:sp>
          <p:nvSpPr>
            <p:cNvPr id="7" name="TextBox 6"/>
            <p:cNvSpPr txBox="1"/>
            <p:nvPr/>
          </p:nvSpPr>
          <p:spPr>
            <a:xfrm>
              <a:off x="312821" y="4435763"/>
              <a:ext cx="11103905" cy="5616922"/>
            </a:xfrm>
            <a:prstGeom prst="rect">
              <a:avLst/>
            </a:prstGeom>
            <a:grpFill/>
            <a:ln>
              <a:solidFill>
                <a:srgbClr val="D608A0"/>
              </a:solidFill>
            </a:ln>
          </p:spPr>
          <p:txBody>
            <a:bodyPr wrap="square" rtlCol="0">
              <a:spAutoFit/>
            </a:bodyPr>
            <a:lstStyle/>
            <a:p>
              <a:pPr marL="457200" indent="-457200" algn="just">
                <a:spcBef>
                  <a:spcPts val="600"/>
                </a:spcBef>
                <a:buFont typeface="+mj-lt"/>
                <a:buAutoNum type="arabicPeriod"/>
              </a:pPr>
              <a:r>
                <a:rPr lang="en-US" sz="2200" dirty="0" smtClean="0"/>
                <a:t>According to the estimation of GRACE satellite dataset, central India showed an increase in TWS during 2003-2016. Thus, Narmada basin was chosen as the study region. And further due to single aquifer system and simple layout of canal network Maheshwar block was decided as the study site.</a:t>
              </a:r>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smtClean="0"/>
                <a:t>After </a:t>
              </a:r>
              <a:r>
                <a:rPr lang="en-US" sz="2200" dirty="0"/>
                <a:t>the canal construction, on an average, about </a:t>
              </a:r>
              <a:r>
                <a:rPr lang="en-US" sz="2200" dirty="0" smtClean="0"/>
                <a:t>1 </a:t>
              </a:r>
              <a:r>
                <a:rPr lang="en-US" sz="2200" dirty="0"/>
                <a:t>m rise was observed in </a:t>
              </a:r>
              <a:r>
                <a:rPr lang="en-US" sz="2200" dirty="0" smtClean="0"/>
                <a:t>the </a:t>
              </a:r>
              <a:r>
                <a:rPr lang="en-US" sz="2200" dirty="0"/>
                <a:t>well water levels, that is, about </a:t>
              </a:r>
              <a:r>
                <a:rPr lang="en-US" sz="2200" dirty="0" smtClean="0"/>
                <a:t>1.26 </a:t>
              </a:r>
              <a:r>
                <a:rPr lang="en-US" sz="2200" dirty="0"/>
                <a:t>m in pre-monsoon while </a:t>
              </a:r>
              <a:r>
                <a:rPr lang="en-US" sz="2200" dirty="0" smtClean="0"/>
                <a:t>0.35 </a:t>
              </a:r>
              <a:r>
                <a:rPr lang="en-US" sz="2200" dirty="0"/>
                <a:t>m in monsoon seasons, respectively.</a:t>
              </a:r>
              <a:endParaRPr lang="en-US" sz="2200" dirty="0" smtClean="0"/>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a:t>E</a:t>
              </a:r>
              <a:r>
                <a:rPr lang="en-US" sz="2200" dirty="0" smtClean="0"/>
                <a:t>xpansion in Agriculture class of land use was observed in </a:t>
              </a:r>
              <a:r>
                <a:rPr lang="en-US" sz="2200" dirty="0" smtClean="0"/>
                <a:t>Zone A and </a:t>
              </a:r>
              <a:r>
                <a:rPr lang="en-US" sz="2200" dirty="0" smtClean="0"/>
                <a:t>in </a:t>
              </a:r>
              <a:r>
                <a:rPr lang="en-US" sz="2200" dirty="0" smtClean="0"/>
                <a:t>Zone B. Change in cropping pattern from single to double/triple cropping was observed </a:t>
              </a:r>
              <a:r>
                <a:rPr lang="en-US" sz="2200" dirty="0" smtClean="0"/>
                <a:t>as well. This </a:t>
              </a:r>
              <a:r>
                <a:rPr lang="en-US" sz="2200" dirty="0" smtClean="0"/>
                <a:t>implies availability of water even during pre-monsoon (dry) season through the canals</a:t>
              </a:r>
              <a:r>
                <a:rPr lang="en-US" sz="2200" dirty="0" smtClean="0"/>
                <a:t>. Thus, less stress on groundwater resources due to availability of surface water resulting in increase of groundwater storage.</a:t>
              </a:r>
              <a:endParaRPr lang="en-US" sz="2200" dirty="0" smtClean="0"/>
            </a:p>
            <a:p>
              <a:pPr marL="457200" indent="-457200" algn="just">
                <a:spcBef>
                  <a:spcPts val="600"/>
                </a:spcBef>
                <a:buFont typeface="+mj-lt"/>
                <a:buAutoNum type="arabicPeriod"/>
              </a:pPr>
              <a:endParaRPr lang="en-US" sz="700" dirty="0" smtClean="0"/>
            </a:p>
            <a:p>
              <a:pPr marL="457200" indent="-457200" algn="just">
                <a:spcBef>
                  <a:spcPts val="600"/>
                </a:spcBef>
                <a:buFont typeface="+mj-lt"/>
                <a:buAutoNum type="arabicPeriod"/>
              </a:pPr>
              <a:r>
                <a:rPr lang="en-US" sz="2200" dirty="0"/>
                <a:t>Based on the observations, available amount of water and the groundwater storage have increased after the canal operation compared with before the operation, and this may at least partly explain the reason why TWS has increased in this </a:t>
              </a:r>
              <a:r>
                <a:rPr lang="en-US" sz="2200" dirty="0" smtClean="0"/>
                <a:t>area.</a:t>
              </a:r>
            </a:p>
          </p:txBody>
        </p:sp>
      </p:grpSp>
    </p:spTree>
    <p:extLst>
      <p:ext uri="{BB962C8B-B14F-4D97-AF65-F5344CB8AC3E}">
        <p14:creationId xmlns:p14="http://schemas.microsoft.com/office/powerpoint/2010/main" val="2819035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nn,b,b,b,nbb"/>
          <p:cNvPicPr>
            <a:picLocks noChangeAspect="1" noChangeArrowheads="1"/>
          </p:cNvPicPr>
          <p:nvPr/>
        </p:nvPicPr>
        <p:blipFill>
          <a:blip r:embed="rId2" cstate="print"/>
          <a:srcRect/>
          <a:stretch>
            <a:fillRect/>
          </a:stretch>
        </p:blipFill>
        <p:spPr bwMode="auto">
          <a:xfrm>
            <a:off x="1" y="-22503"/>
            <a:ext cx="12192000" cy="6858000"/>
          </a:xfrm>
          <a:prstGeom prst="roundRect">
            <a:avLst>
              <a:gd name="adj" fmla="val 16667"/>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4446523" y="4953001"/>
            <a:ext cx="3469073" cy="598252"/>
          </a:xfrm>
          <a:prstGeom prst="rect">
            <a:avLst/>
          </a:prstGeom>
          <a:noFill/>
          <a:ln w="38100">
            <a:solidFill>
              <a:schemeClr val="accent4">
                <a:lumMod val="75000"/>
              </a:schemeClr>
            </a:solidFill>
          </a:ln>
        </p:spPr>
        <p:txBody>
          <a:bodyPr wrap="square" rtlCol="0">
            <a:spAutoFit/>
          </a:bodyPr>
          <a:lstStyle/>
          <a:p>
            <a:pPr algn="ctr"/>
            <a:r>
              <a:rPr lang="en-IN" sz="3200" b="1" dirty="0">
                <a:solidFill>
                  <a:srgbClr val="CB0F49"/>
                </a:solidFill>
                <a:latin typeface="Algerian" pitchFamily="82" charset="0"/>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8410"/>
          <a:stretch>
            <a:fillRect/>
          </a:stretch>
        </p:blipFill>
        <p:spPr>
          <a:xfrm>
            <a:off x="4670775" y="1131141"/>
            <a:ext cx="3020568" cy="3342646"/>
          </a:xfrm>
          <a:prstGeom prst="rect">
            <a:avLst/>
          </a:prstGeom>
          <a:ln w="12700">
            <a:solidFill>
              <a:schemeClr val="tx1"/>
            </a:solid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5AC76-6F75-4FFA-A827-B10525B85DDD}"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58527" y="646748"/>
            <a:ext cx="2766433" cy="923330"/>
            <a:chOff x="9249520" y="646748"/>
            <a:chExt cx="2766433" cy="923330"/>
          </a:xfrm>
        </p:grpSpPr>
        <p:sp>
          <p:nvSpPr>
            <p:cNvPr id="45" name="TextBox 44"/>
            <p:cNvSpPr txBox="1"/>
            <p:nvPr/>
          </p:nvSpPr>
          <p:spPr>
            <a:xfrm>
              <a:off x="9941149" y="646748"/>
              <a:ext cx="2074804" cy="923330"/>
            </a:xfrm>
            <a:prstGeom prst="rect">
              <a:avLst/>
            </a:prstGeom>
            <a:noFill/>
            <a:ln>
              <a:solidFill>
                <a:srgbClr val="0070C0"/>
              </a:solidFill>
            </a:ln>
          </p:spPr>
          <p:txBody>
            <a:bodyPr wrap="square" rtlCol="0">
              <a:spAutoFit/>
            </a:bodyPr>
            <a:lstStyle/>
            <a:p>
              <a:pPr algn="just"/>
              <a:r>
                <a:rPr lang="en-US" dirty="0" smtClean="0"/>
                <a:t>Surface water and soil moisture to be studied later.</a:t>
              </a:r>
              <a:endParaRPr lang="en-US" dirty="0"/>
            </a:p>
          </p:txBody>
        </p:sp>
        <p:cxnSp>
          <p:nvCxnSpPr>
            <p:cNvPr id="46" name="Straight Arrow Connector 45"/>
            <p:cNvCxnSpPr/>
            <p:nvPr/>
          </p:nvCxnSpPr>
          <p:spPr>
            <a:xfrm>
              <a:off x="9249520" y="992003"/>
              <a:ext cx="6916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60AF89B7-68B4-495B-BA1A-626B77A0CFEB}" type="slidenum">
              <a:rPr lang="en-US" smtClean="0"/>
              <a:t>2</a:t>
            </a:fld>
            <a:endParaRPr lang="en-US"/>
          </a:p>
        </p:txBody>
      </p:sp>
      <p:sp>
        <p:nvSpPr>
          <p:cNvPr id="7" name="TextBox 6"/>
          <p:cNvSpPr txBox="1"/>
          <p:nvPr/>
        </p:nvSpPr>
        <p:spPr>
          <a:xfrm>
            <a:off x="0" y="6508969"/>
            <a:ext cx="3923414" cy="276999"/>
          </a:xfrm>
          <a:prstGeom prst="rect">
            <a:avLst/>
          </a:prstGeom>
          <a:noFill/>
        </p:spPr>
        <p:txBody>
          <a:bodyPr wrap="square" rtlCol="0">
            <a:spAutoFit/>
          </a:bodyPr>
          <a:lstStyle/>
          <a:p>
            <a:r>
              <a:rPr lang="en-US" sz="1200" i="1" dirty="0" smtClean="0"/>
              <a:t>Source</a:t>
            </a:r>
            <a:r>
              <a:rPr lang="en-US" sz="1200" i="1" dirty="0"/>
              <a:t>: United Nations World Water Development report </a:t>
            </a:r>
          </a:p>
        </p:txBody>
      </p:sp>
      <p:sp>
        <p:nvSpPr>
          <p:cNvPr id="15" name="TextBox 14"/>
          <p:cNvSpPr txBox="1"/>
          <p:nvPr/>
        </p:nvSpPr>
        <p:spPr>
          <a:xfrm>
            <a:off x="5929666" y="6525006"/>
            <a:ext cx="2140277" cy="276999"/>
          </a:xfrm>
          <a:prstGeom prst="rect">
            <a:avLst/>
          </a:prstGeom>
          <a:noFill/>
        </p:spPr>
        <p:txBody>
          <a:bodyPr wrap="square" rtlCol="0">
            <a:spAutoFit/>
          </a:bodyPr>
          <a:lstStyle/>
          <a:p>
            <a:r>
              <a:rPr lang="en-US" sz="1200" i="1" dirty="0" smtClean="0"/>
              <a:t>Source</a:t>
            </a:r>
            <a:r>
              <a:rPr lang="en-US" sz="1200" i="1" dirty="0"/>
              <a:t>: </a:t>
            </a:r>
            <a:r>
              <a:rPr lang="en-US" sz="1200" i="1" dirty="0" smtClean="0"/>
              <a:t>www.indiawatertool.in</a:t>
            </a:r>
            <a:endParaRPr lang="en-US" sz="1200" i="1" dirty="0"/>
          </a:p>
        </p:txBody>
      </p:sp>
      <p:sp>
        <p:nvSpPr>
          <p:cNvPr id="16" name="TextBox 15"/>
          <p:cNvSpPr txBox="1"/>
          <p:nvPr/>
        </p:nvSpPr>
        <p:spPr>
          <a:xfrm>
            <a:off x="3670356" y="6508969"/>
            <a:ext cx="2933992" cy="276999"/>
          </a:xfrm>
          <a:prstGeom prst="rect">
            <a:avLst/>
          </a:prstGeom>
          <a:noFill/>
        </p:spPr>
        <p:txBody>
          <a:bodyPr wrap="square" rtlCol="0">
            <a:spAutoFit/>
          </a:bodyPr>
          <a:lstStyle/>
          <a:p>
            <a:r>
              <a:rPr lang="en-US" sz="1200" i="1" dirty="0" smtClean="0"/>
              <a:t>Source: Central Water Commission</a:t>
            </a:r>
            <a:endParaRPr lang="en-US" sz="1200" i="1" dirty="0"/>
          </a:p>
        </p:txBody>
      </p:sp>
      <p:sp>
        <p:nvSpPr>
          <p:cNvPr id="17" name="Rectangle 16"/>
          <p:cNvSpPr/>
          <p:nvPr/>
        </p:nvSpPr>
        <p:spPr>
          <a:xfrm>
            <a:off x="6429565" y="-31120"/>
            <a:ext cx="2003498" cy="461665"/>
          </a:xfrm>
          <a:prstGeom prst="rect">
            <a:avLst/>
          </a:prstGeom>
        </p:spPr>
        <p:txBody>
          <a:bodyPr wrap="none">
            <a:spAutoFit/>
          </a:bodyPr>
          <a:lstStyle/>
          <a:p>
            <a:pPr lvl="0" algn="ctr">
              <a:defRPr/>
            </a:pPr>
            <a:r>
              <a:rPr lang="en-IN" sz="2400" b="1" u="sng" dirty="0" smtClean="0">
                <a:solidFill>
                  <a:srgbClr val="7030A0"/>
                </a:solidFill>
              </a:rPr>
              <a:t>1. Background</a:t>
            </a:r>
            <a:endParaRPr lang="en-IN" sz="2400" b="1" u="sng" dirty="0">
              <a:solidFill>
                <a:srgbClr val="7030A0"/>
              </a:solidFill>
            </a:endParaRPr>
          </a:p>
        </p:txBody>
      </p:sp>
      <p:sp>
        <p:nvSpPr>
          <p:cNvPr id="18" name="Slide Number Placeholder 32"/>
          <p:cNvSpPr txBox="1">
            <a:spLocks/>
          </p:cNvSpPr>
          <p:nvPr/>
        </p:nvSpPr>
        <p:spPr>
          <a:xfrm>
            <a:off x="10798422" y="64208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mtClean="0">
                <a:solidFill>
                  <a:srgbClr val="FFFFFF"/>
                </a:solidFill>
                <a:latin typeface="Calibri" panose="020F0502020204030204"/>
              </a:rPr>
              <a:pPr>
                <a:defRPr/>
              </a:pPr>
              <a:t>2</a:t>
            </a:fld>
            <a:endParaRPr lang="en-US">
              <a:solidFill>
                <a:srgbClr val="FFFFFF"/>
              </a:solidFill>
              <a:latin typeface="Calibri" panose="020F0502020204030204"/>
            </a:endParaRPr>
          </a:p>
        </p:txBody>
      </p:sp>
      <p:grpSp>
        <p:nvGrpSpPr>
          <p:cNvPr id="10" name="Group 9"/>
          <p:cNvGrpSpPr/>
          <p:nvPr/>
        </p:nvGrpSpPr>
        <p:grpSpPr>
          <a:xfrm>
            <a:off x="0" y="123808"/>
            <a:ext cx="5143807" cy="5260992"/>
            <a:chOff x="-153095" y="519420"/>
            <a:chExt cx="4304181" cy="4071695"/>
          </a:xfrm>
        </p:grpSpPr>
        <p:sp>
          <p:nvSpPr>
            <p:cNvPr id="6" name="TextBox 5"/>
            <p:cNvSpPr txBox="1"/>
            <p:nvPr/>
          </p:nvSpPr>
          <p:spPr>
            <a:xfrm>
              <a:off x="119597" y="636696"/>
              <a:ext cx="3928280" cy="1200329"/>
            </a:xfrm>
            <a:prstGeom prst="rect">
              <a:avLst/>
            </a:prstGeom>
            <a:noFill/>
          </p:spPr>
          <p:txBody>
            <a:bodyPr wrap="square" rtlCol="0">
              <a:spAutoFit/>
            </a:bodyPr>
            <a:lstStyle/>
            <a:p>
              <a:pPr algn="ctr"/>
              <a:r>
                <a:rPr lang="en-US" dirty="0" smtClean="0"/>
                <a:t>Terrestrial Water Storage (TWS) increase indicated by GRACE satellite and previous studies in central India during 2003-2016.</a:t>
              </a:r>
              <a:endParaRPr lang="en-US" dirty="0"/>
            </a:p>
          </p:txBody>
        </p:sp>
        <p:sp>
          <p:nvSpPr>
            <p:cNvPr id="9" name="Rectangle 8"/>
            <p:cNvSpPr/>
            <p:nvPr/>
          </p:nvSpPr>
          <p:spPr>
            <a:xfrm>
              <a:off x="-153095" y="519420"/>
              <a:ext cx="4304181" cy="4071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542262" y="610863"/>
            <a:ext cx="4275543" cy="1477328"/>
          </a:xfrm>
          <a:prstGeom prst="rect">
            <a:avLst/>
          </a:prstGeom>
          <a:solidFill>
            <a:schemeClr val="bg1"/>
          </a:solidFill>
          <a:ln>
            <a:solidFill>
              <a:schemeClr val="accent1"/>
            </a:solidFill>
          </a:ln>
        </p:spPr>
        <p:txBody>
          <a:bodyPr wrap="square" rtlCol="0">
            <a:spAutoFit/>
          </a:bodyPr>
          <a:lstStyle/>
          <a:p>
            <a:r>
              <a:rPr lang="en-US" dirty="0" smtClean="0"/>
              <a:t>Three possible reasons for TWS rise: </a:t>
            </a:r>
          </a:p>
          <a:p>
            <a:pPr marL="342900" indent="-342900">
              <a:buAutoNum type="arabicPeriod"/>
            </a:pPr>
            <a:r>
              <a:rPr lang="en-US" dirty="0" smtClean="0"/>
              <a:t>Increase </a:t>
            </a:r>
            <a:r>
              <a:rPr lang="en-US" dirty="0"/>
              <a:t>of surface </a:t>
            </a:r>
            <a:r>
              <a:rPr lang="en-US" dirty="0" smtClean="0"/>
              <a:t>water </a:t>
            </a:r>
            <a:r>
              <a:rPr lang="en-US" dirty="0"/>
              <a:t>(SW)</a:t>
            </a:r>
            <a:r>
              <a:rPr lang="en-US" dirty="0" smtClean="0"/>
              <a:t> storage</a:t>
            </a:r>
            <a:endParaRPr lang="en-US" dirty="0" smtClean="0"/>
          </a:p>
          <a:p>
            <a:pPr marL="342900" indent="-342900">
              <a:buAutoNum type="arabicPeriod"/>
            </a:pPr>
            <a:r>
              <a:rPr lang="en-US" dirty="0" smtClean="0"/>
              <a:t>Increase in Groundwater </a:t>
            </a:r>
            <a:r>
              <a:rPr lang="en-US" dirty="0" smtClean="0"/>
              <a:t>(GW) </a:t>
            </a:r>
            <a:r>
              <a:rPr lang="en-US" dirty="0" smtClean="0"/>
              <a:t>storage</a:t>
            </a:r>
            <a:endParaRPr lang="en-US" dirty="0" smtClean="0"/>
          </a:p>
          <a:p>
            <a:pPr marL="342900" indent="-342900">
              <a:buAutoNum type="arabicPeriod"/>
            </a:pPr>
            <a:r>
              <a:rPr lang="en-US" dirty="0" smtClean="0"/>
              <a:t>Increase in Soil </a:t>
            </a:r>
            <a:r>
              <a:rPr lang="en-US" dirty="0" smtClean="0"/>
              <a:t>moisture (SM) </a:t>
            </a:r>
            <a:r>
              <a:rPr lang="en-US" dirty="0" smtClean="0"/>
              <a:t>storage</a:t>
            </a:r>
            <a:endParaRPr lang="en-US" dirty="0" smtClean="0"/>
          </a:p>
          <a:p>
            <a:r>
              <a:rPr lang="en-US" dirty="0" smtClean="0"/>
              <a:t>Because TWS = SW + GW + SM</a:t>
            </a:r>
          </a:p>
        </p:txBody>
      </p:sp>
      <p:cxnSp>
        <p:nvCxnSpPr>
          <p:cNvPr id="19" name="Straight Arrow Connector 18"/>
          <p:cNvCxnSpPr>
            <a:endCxn id="11" idx="1"/>
          </p:cNvCxnSpPr>
          <p:nvPr/>
        </p:nvCxnSpPr>
        <p:spPr>
          <a:xfrm>
            <a:off x="5137352" y="1349527"/>
            <a:ext cx="4049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915638" y="6538912"/>
            <a:ext cx="3165675" cy="276999"/>
          </a:xfrm>
          <a:prstGeom prst="rect">
            <a:avLst/>
          </a:prstGeom>
        </p:spPr>
        <p:txBody>
          <a:bodyPr wrap="none">
            <a:spAutoFit/>
          </a:bodyPr>
          <a:lstStyle/>
          <a:p>
            <a:r>
              <a:rPr lang="en-US" sz="1200" i="1" dirty="0"/>
              <a:t>httpshttp://ccar.colorado.edu/grace/about.html</a:t>
            </a:r>
          </a:p>
        </p:txBody>
      </p:sp>
      <p:cxnSp>
        <p:nvCxnSpPr>
          <p:cNvPr id="30" name="Straight Arrow Connector 29"/>
          <p:cNvCxnSpPr>
            <a:stCxn id="11" idx="2"/>
          </p:cNvCxnSpPr>
          <p:nvPr/>
        </p:nvCxnSpPr>
        <p:spPr>
          <a:xfrm>
            <a:off x="7680034" y="2088191"/>
            <a:ext cx="12537" cy="6257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68959" y="2713958"/>
            <a:ext cx="6957695" cy="3434375"/>
            <a:chOff x="5168959" y="2822300"/>
            <a:chExt cx="6957695" cy="3434375"/>
          </a:xfrm>
        </p:grpSpPr>
        <p:pic>
          <p:nvPicPr>
            <p:cNvPr id="14" name="Picture 13"/>
            <p:cNvPicPr>
              <a:picLocks noChangeAspect="1"/>
            </p:cNvPicPr>
            <p:nvPr/>
          </p:nvPicPr>
          <p:blipFill>
            <a:blip r:embed="rId2"/>
            <a:stretch>
              <a:fillRect/>
            </a:stretch>
          </p:blipFill>
          <p:spPr>
            <a:xfrm>
              <a:off x="8610600" y="3210480"/>
              <a:ext cx="3516054" cy="3046195"/>
            </a:xfrm>
            <a:prstGeom prst="rect">
              <a:avLst/>
            </a:prstGeom>
            <a:ln>
              <a:solidFill>
                <a:schemeClr val="accent1">
                  <a:lumMod val="50000"/>
                </a:schemeClr>
              </a:solidFill>
            </a:ln>
          </p:spPr>
        </p:pic>
        <p:grpSp>
          <p:nvGrpSpPr>
            <p:cNvPr id="33" name="Group 32"/>
            <p:cNvGrpSpPr/>
            <p:nvPr/>
          </p:nvGrpSpPr>
          <p:grpSpPr>
            <a:xfrm>
              <a:off x="5168959" y="2822300"/>
              <a:ext cx="6956001" cy="3434375"/>
              <a:chOff x="5355021" y="2278715"/>
              <a:chExt cx="6956001" cy="3434375"/>
            </a:xfrm>
          </p:grpSpPr>
          <p:pic>
            <p:nvPicPr>
              <p:cNvPr id="5" name="Picture 4"/>
              <p:cNvPicPr>
                <a:picLocks noChangeAspect="1"/>
              </p:cNvPicPr>
              <p:nvPr/>
            </p:nvPicPr>
            <p:blipFill>
              <a:blip r:embed="rId3"/>
              <a:stretch>
                <a:fillRect/>
              </a:stretch>
            </p:blipFill>
            <p:spPr>
              <a:xfrm>
                <a:off x="5355022" y="2651562"/>
                <a:ext cx="3416488" cy="3061528"/>
              </a:xfrm>
              <a:prstGeom prst="rect">
                <a:avLst/>
              </a:prstGeom>
              <a:ln>
                <a:solidFill>
                  <a:schemeClr val="tx1"/>
                </a:solidFill>
              </a:ln>
            </p:spPr>
          </p:pic>
          <p:sp>
            <p:nvSpPr>
              <p:cNvPr id="32" name="TextBox 31"/>
              <p:cNvSpPr txBox="1"/>
              <p:nvPr/>
            </p:nvSpPr>
            <p:spPr>
              <a:xfrm>
                <a:off x="5355021" y="2278715"/>
                <a:ext cx="6956001" cy="369332"/>
              </a:xfrm>
              <a:prstGeom prst="rect">
                <a:avLst/>
              </a:prstGeom>
              <a:noFill/>
              <a:ln>
                <a:solidFill>
                  <a:schemeClr val="tx1"/>
                </a:solidFill>
              </a:ln>
            </p:spPr>
            <p:txBody>
              <a:bodyPr wrap="square" rtlCol="0">
                <a:spAutoFit/>
              </a:bodyPr>
              <a:lstStyle/>
              <a:p>
                <a:r>
                  <a:rPr lang="en-US" dirty="0" smtClean="0"/>
                  <a:t>Begin study focusing on Groundwater because, </a:t>
                </a:r>
                <a:endParaRPr lang="en-US" dirty="0"/>
              </a:p>
            </p:txBody>
          </p:sp>
        </p:grpSp>
      </p:grpSp>
      <p:sp>
        <p:nvSpPr>
          <p:cNvPr id="50" name="Rounded Rectangular Callout 49"/>
          <p:cNvSpPr/>
          <p:nvPr/>
        </p:nvSpPr>
        <p:spPr>
          <a:xfrm>
            <a:off x="10380887" y="1752640"/>
            <a:ext cx="3679451" cy="1254830"/>
          </a:xfrm>
          <a:prstGeom prst="wedgeRoundRectCallout">
            <a:avLst>
              <a:gd name="adj1" fmla="val -79477"/>
              <a:gd name="adj2" fmla="val 80450"/>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As agriculture is the main occupation in India, groundwater utilized for irrigation is about 85% and is major concern since many studies claimed its severe decline in most regions of India.</a:t>
            </a:r>
            <a:endParaRPr lang="en-GB" sz="1600" dirty="0">
              <a:solidFill>
                <a:schemeClr val="tx1"/>
              </a:solidFill>
            </a:endParaRPr>
          </a:p>
        </p:txBody>
      </p:sp>
      <p:sp>
        <p:nvSpPr>
          <p:cNvPr id="51" name="Rectangle 50"/>
          <p:cNvSpPr/>
          <p:nvPr/>
        </p:nvSpPr>
        <p:spPr>
          <a:xfrm>
            <a:off x="1801031" y="1877758"/>
            <a:ext cx="946093" cy="261610"/>
          </a:xfrm>
          <a:prstGeom prst="rect">
            <a:avLst/>
          </a:prstGeom>
        </p:spPr>
        <p:txBody>
          <a:bodyPr wrap="none">
            <a:spAutoFit/>
          </a:bodyPr>
          <a:lstStyle/>
          <a:p>
            <a:pPr algn="just"/>
            <a:r>
              <a:rPr lang="en-US" sz="1050" dirty="0" smtClean="0">
                <a:solidFill>
                  <a:schemeClr val="bg1">
                    <a:lumMod val="50000"/>
                  </a:schemeClr>
                </a:solidFill>
              </a:rPr>
              <a:t>0.88cm/year </a:t>
            </a:r>
            <a:endParaRPr lang="en-US" sz="1050" dirty="0">
              <a:solidFill>
                <a:schemeClr val="bg1">
                  <a:lumMod val="50000"/>
                </a:scheme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85" y="1293109"/>
            <a:ext cx="4972723" cy="3580361"/>
          </a:xfrm>
          <a:prstGeom prst="rect">
            <a:avLst/>
          </a:prstGeom>
        </p:spPr>
      </p:pic>
      <p:pic>
        <p:nvPicPr>
          <p:cNvPr id="22" name="Picture 21"/>
          <p:cNvPicPr>
            <a:picLocks noChangeAspect="1"/>
          </p:cNvPicPr>
          <p:nvPr/>
        </p:nvPicPr>
        <p:blipFill>
          <a:blip r:embed="rId5"/>
          <a:stretch>
            <a:fillRect/>
          </a:stretch>
        </p:blipFill>
        <p:spPr>
          <a:xfrm>
            <a:off x="7147" y="1363602"/>
            <a:ext cx="5135567" cy="3393784"/>
          </a:xfrm>
          <a:prstGeom prst="rect">
            <a:avLst/>
          </a:prstGeom>
        </p:spPr>
      </p:pic>
      <p:pic>
        <p:nvPicPr>
          <p:cNvPr id="35" name="Picture 34"/>
          <p:cNvPicPr>
            <a:picLocks noChangeAspect="1"/>
          </p:cNvPicPr>
          <p:nvPr/>
        </p:nvPicPr>
        <p:blipFill>
          <a:blip r:embed="rId6"/>
          <a:stretch>
            <a:fillRect/>
          </a:stretch>
        </p:blipFill>
        <p:spPr>
          <a:xfrm>
            <a:off x="908514" y="1222957"/>
            <a:ext cx="4195546" cy="4169861"/>
          </a:xfrm>
          <a:prstGeom prst="rect">
            <a:avLst/>
          </a:prstGeom>
        </p:spPr>
      </p:pic>
      <p:sp>
        <p:nvSpPr>
          <p:cNvPr id="59" name="Rounded Rectangular Callout 58"/>
          <p:cNvSpPr/>
          <p:nvPr/>
        </p:nvSpPr>
        <p:spPr>
          <a:xfrm>
            <a:off x="-2019049" y="1133526"/>
            <a:ext cx="2848399" cy="1254830"/>
          </a:xfrm>
          <a:prstGeom prst="wedgeRoundRectCallout">
            <a:avLst>
              <a:gd name="adj1" fmla="val 84140"/>
              <a:gd name="adj2" fmla="val 116840"/>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Grid 8009 (highlighted in green) is the grid in which the study area is located..</a:t>
            </a:r>
            <a:endParaRPr lang="en-US" sz="1600" dirty="0">
              <a:solidFill>
                <a:schemeClr val="tx1"/>
              </a:solidFill>
            </a:endParaRPr>
          </a:p>
        </p:txBody>
      </p:sp>
      <p:pic>
        <p:nvPicPr>
          <p:cNvPr id="36" name="Picture 35"/>
          <p:cNvPicPr>
            <a:picLocks noChangeAspect="1"/>
          </p:cNvPicPr>
          <p:nvPr/>
        </p:nvPicPr>
        <p:blipFill>
          <a:blip r:embed="rId7"/>
          <a:stretch>
            <a:fillRect/>
          </a:stretch>
        </p:blipFill>
        <p:spPr>
          <a:xfrm>
            <a:off x="292811" y="1977802"/>
            <a:ext cx="590550" cy="3249770"/>
          </a:xfrm>
          <a:prstGeom prst="rect">
            <a:avLst/>
          </a:prstGeom>
        </p:spPr>
      </p:pic>
      <p:sp>
        <p:nvSpPr>
          <p:cNvPr id="24" name="Rectangle 23"/>
          <p:cNvSpPr/>
          <p:nvPr/>
        </p:nvSpPr>
        <p:spPr>
          <a:xfrm>
            <a:off x="7147" y="5393336"/>
            <a:ext cx="5013318" cy="646331"/>
          </a:xfrm>
          <a:prstGeom prst="rect">
            <a:avLst/>
          </a:prstGeom>
        </p:spPr>
        <p:txBody>
          <a:bodyPr wrap="square">
            <a:spAutoFit/>
          </a:bodyPr>
          <a:lstStyle/>
          <a:p>
            <a:pPr algn="ctr"/>
            <a:r>
              <a:rPr lang="en-US" dirty="0" smtClean="0"/>
              <a:t>Trend </a:t>
            </a:r>
            <a:r>
              <a:rPr lang="en-US" dirty="0"/>
              <a:t>analysis </a:t>
            </a:r>
            <a:r>
              <a:rPr lang="en-US" dirty="0" smtClean="0"/>
              <a:t>by Mascon </a:t>
            </a:r>
            <a:r>
              <a:rPr lang="en-US" dirty="0"/>
              <a:t>Visualization Tool </a:t>
            </a:r>
            <a:r>
              <a:rPr lang="en-US" dirty="0" smtClean="0"/>
              <a:t>showed </a:t>
            </a:r>
            <a:r>
              <a:rPr lang="en-US" dirty="0"/>
              <a:t>an increase in TWS by 0.88cm/year (grid 8009).</a:t>
            </a:r>
            <a:endParaRPr lang="en-US" dirty="0"/>
          </a:p>
        </p:txBody>
      </p:sp>
    </p:spTree>
    <p:extLst>
      <p:ext uri="{BB962C8B-B14F-4D97-AF65-F5344CB8AC3E}">
        <p14:creationId xmlns:p14="http://schemas.microsoft.com/office/powerpoint/2010/main" val="400089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3</a:t>
            </a:fld>
            <a:endParaRPr lang="en-US"/>
          </a:p>
        </p:txBody>
      </p:sp>
      <p:sp>
        <p:nvSpPr>
          <p:cNvPr id="11" name="Slide Number Placeholder 3"/>
          <p:cNvSpPr txBox="1">
            <a:spLocks/>
          </p:cNvSpPr>
          <p:nvPr/>
        </p:nvSpPr>
        <p:spPr>
          <a:xfrm>
            <a:off x="8914509" y="63617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z="1050" smtClean="0">
                <a:solidFill>
                  <a:srgbClr val="FFFFFF"/>
                </a:solidFill>
                <a:latin typeface="Calibri" panose="020F0502020204030204"/>
              </a:rPr>
              <a:pPr>
                <a:defRPr/>
              </a:pPr>
              <a:t>3</a:t>
            </a:fld>
            <a:endParaRPr lang="en-US" sz="1050">
              <a:solidFill>
                <a:srgbClr val="FFFFFF"/>
              </a:solidFill>
              <a:latin typeface="Calibri" panose="020F0502020204030204"/>
            </a:endParaRPr>
          </a:p>
        </p:txBody>
      </p:sp>
      <p:sp>
        <p:nvSpPr>
          <p:cNvPr id="13" name="TextBox 12"/>
          <p:cNvSpPr txBox="1"/>
          <p:nvPr/>
        </p:nvSpPr>
        <p:spPr>
          <a:xfrm>
            <a:off x="2236298" y="-33218"/>
            <a:ext cx="8450751" cy="523220"/>
          </a:xfrm>
          <a:prstGeom prst="rect">
            <a:avLst/>
          </a:prstGeom>
          <a:noFill/>
        </p:spPr>
        <p:txBody>
          <a:bodyPr wrap="square" rtlCol="0">
            <a:spAutoFit/>
          </a:bodyPr>
          <a:lstStyle/>
          <a:p>
            <a:r>
              <a:rPr lang="en-US" sz="2800" b="1" dirty="0" smtClean="0">
                <a:solidFill>
                  <a:srgbClr val="7030A0"/>
                </a:solidFill>
              </a:rPr>
              <a:t>2. Study area: Narmada basin (Central India)</a:t>
            </a:r>
            <a:endParaRPr lang="en-US" sz="2800" b="1" dirty="0">
              <a:solidFill>
                <a:srgbClr val="7030A0"/>
              </a:solidFill>
            </a:endParaRPr>
          </a:p>
        </p:txBody>
      </p:sp>
      <p:grpSp>
        <p:nvGrpSpPr>
          <p:cNvPr id="24" name="Group 23"/>
          <p:cNvGrpSpPr/>
          <p:nvPr/>
        </p:nvGrpSpPr>
        <p:grpSpPr>
          <a:xfrm>
            <a:off x="217354" y="484486"/>
            <a:ext cx="11658600" cy="6236989"/>
            <a:chOff x="233396" y="176333"/>
            <a:chExt cx="11658600" cy="6236989"/>
          </a:xfrm>
        </p:grpSpPr>
        <p:grpSp>
          <p:nvGrpSpPr>
            <p:cNvPr id="3" name="Group 2"/>
            <p:cNvGrpSpPr/>
            <p:nvPr/>
          </p:nvGrpSpPr>
          <p:grpSpPr>
            <a:xfrm>
              <a:off x="8855184" y="176333"/>
              <a:ext cx="2927241" cy="2759372"/>
              <a:chOff x="8564933" y="0"/>
              <a:chExt cx="3274866" cy="2807457"/>
            </a:xfrm>
            <a:noFill/>
          </p:grpSpPr>
          <p:pic>
            <p:nvPicPr>
              <p:cNvPr id="4" name="Picture 3"/>
              <p:cNvPicPr>
                <a:picLocks noChangeAspect="1"/>
              </p:cNvPicPr>
              <p:nvPr/>
            </p:nvPicPr>
            <p:blipFill>
              <a:blip r:embed="rId2"/>
              <a:stretch>
                <a:fillRect/>
              </a:stretch>
            </p:blipFill>
            <p:spPr>
              <a:xfrm>
                <a:off x="9099472" y="0"/>
                <a:ext cx="2699903" cy="2786996"/>
              </a:xfrm>
              <a:prstGeom prst="rect">
                <a:avLst/>
              </a:prstGeom>
              <a:grpFill/>
            </p:spPr>
          </p:pic>
          <p:sp>
            <p:nvSpPr>
              <p:cNvPr id="5" name="TextBox 4"/>
              <p:cNvSpPr txBox="1"/>
              <p:nvPr/>
            </p:nvSpPr>
            <p:spPr>
              <a:xfrm>
                <a:off x="9569490" y="652515"/>
                <a:ext cx="846577" cy="323165"/>
              </a:xfrm>
              <a:prstGeom prst="rect">
                <a:avLst/>
              </a:prstGeom>
              <a:grpFill/>
            </p:spPr>
            <p:txBody>
              <a:bodyPr wrap="square" rtlCol="0">
                <a:spAutoFit/>
              </a:bodyPr>
              <a:lstStyle/>
              <a:p>
                <a:r>
                  <a:rPr lang="en-US" sz="1500" b="1" dirty="0" smtClean="0"/>
                  <a:t>INDIA</a:t>
                </a:r>
                <a:endParaRPr lang="en-US" sz="1500" b="1" dirty="0"/>
              </a:p>
            </p:txBody>
          </p:sp>
          <p:sp>
            <p:nvSpPr>
              <p:cNvPr id="6" name="Up Arrow 5"/>
              <p:cNvSpPr/>
              <p:nvPr/>
            </p:nvSpPr>
            <p:spPr>
              <a:xfrm>
                <a:off x="11249710" y="425452"/>
                <a:ext cx="162694" cy="227063"/>
              </a:xfrm>
              <a:prstGeom prs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57811" y="343663"/>
                <a:ext cx="271380" cy="369332"/>
              </a:xfrm>
              <a:prstGeom prst="rect">
                <a:avLst/>
              </a:prstGeom>
              <a:grpFill/>
            </p:spPr>
            <p:txBody>
              <a:bodyPr wrap="square" rtlCol="0">
                <a:spAutoFit/>
              </a:bodyPr>
              <a:lstStyle/>
              <a:p>
                <a:r>
                  <a:rPr lang="en-IN" b="1" dirty="0" smtClean="0"/>
                  <a:t>N</a:t>
                </a:r>
                <a:endParaRPr lang="en-US" b="1" dirty="0"/>
              </a:p>
            </p:txBody>
          </p:sp>
          <p:sp>
            <p:nvSpPr>
              <p:cNvPr id="8" name="TextBox 7"/>
              <p:cNvSpPr txBox="1"/>
              <p:nvPr/>
            </p:nvSpPr>
            <p:spPr>
              <a:xfrm>
                <a:off x="10464399" y="1841668"/>
                <a:ext cx="898195" cy="584775"/>
              </a:xfrm>
              <a:prstGeom prst="rect">
                <a:avLst/>
              </a:prstGeom>
              <a:grpFill/>
            </p:spPr>
            <p:txBody>
              <a:bodyPr wrap="square" rtlCol="0">
                <a:spAutoFit/>
              </a:bodyPr>
              <a:lstStyle/>
              <a:p>
                <a:r>
                  <a:rPr lang="en-US" sz="1600" b="1" dirty="0" smtClean="0"/>
                  <a:t>Bay of Bengal</a:t>
                </a:r>
                <a:endParaRPr lang="en-US" sz="1600" b="1" dirty="0"/>
              </a:p>
            </p:txBody>
          </p:sp>
          <p:sp>
            <p:nvSpPr>
              <p:cNvPr id="9" name="TextBox 8"/>
              <p:cNvSpPr txBox="1"/>
              <p:nvPr/>
            </p:nvSpPr>
            <p:spPr>
              <a:xfrm>
                <a:off x="8638081" y="1676451"/>
                <a:ext cx="898196" cy="584775"/>
              </a:xfrm>
              <a:prstGeom prst="rect">
                <a:avLst/>
              </a:prstGeom>
              <a:solidFill>
                <a:schemeClr val="bg1"/>
              </a:solidFill>
            </p:spPr>
            <p:txBody>
              <a:bodyPr wrap="square" rtlCol="0">
                <a:spAutoFit/>
              </a:bodyPr>
              <a:lstStyle/>
              <a:p>
                <a:r>
                  <a:rPr lang="en-US" sz="1400" b="1" dirty="0" smtClean="0"/>
                  <a:t>Arabian Sea</a:t>
                </a:r>
                <a:endParaRPr lang="en-US" sz="1400" b="1" dirty="0"/>
              </a:p>
            </p:txBody>
          </p:sp>
          <p:sp>
            <p:nvSpPr>
              <p:cNvPr id="10" name="Rectangle 9"/>
              <p:cNvSpPr/>
              <p:nvPr/>
            </p:nvSpPr>
            <p:spPr>
              <a:xfrm>
                <a:off x="8564933" y="20461"/>
                <a:ext cx="3274866" cy="278699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3396" y="2993847"/>
              <a:ext cx="11658600" cy="3419475"/>
              <a:chOff x="89017" y="2757514"/>
              <a:chExt cx="11658600" cy="3419475"/>
            </a:xfrm>
          </p:grpSpPr>
          <p:grpSp>
            <p:nvGrpSpPr>
              <p:cNvPr id="20" name="Group 19"/>
              <p:cNvGrpSpPr/>
              <p:nvPr/>
            </p:nvGrpSpPr>
            <p:grpSpPr>
              <a:xfrm>
                <a:off x="89017" y="2757514"/>
                <a:ext cx="11658600" cy="3419475"/>
                <a:chOff x="89017" y="2757514"/>
                <a:chExt cx="11658600" cy="3419475"/>
              </a:xfrm>
            </p:grpSpPr>
            <p:pic>
              <p:nvPicPr>
                <p:cNvPr id="12" name="Picture 11"/>
                <p:cNvPicPr>
                  <a:picLocks noChangeAspect="1"/>
                </p:cNvPicPr>
                <p:nvPr/>
              </p:nvPicPr>
              <p:blipFill>
                <a:blip r:embed="rId3"/>
                <a:stretch>
                  <a:fillRect/>
                </a:stretch>
              </p:blipFill>
              <p:spPr>
                <a:xfrm>
                  <a:off x="89017" y="2757514"/>
                  <a:ext cx="11658600" cy="3419475"/>
                </a:xfrm>
                <a:prstGeom prst="rect">
                  <a:avLst/>
                </a:prstGeom>
                <a:ln>
                  <a:solidFill>
                    <a:srgbClr val="0070C0"/>
                  </a:solidFill>
                </a:ln>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900203" y="4572356"/>
                  <a:ext cx="675945" cy="392568"/>
                </a:xfrm>
                <a:prstGeom prst="rect">
                  <a:avLst/>
                </a:prstGeom>
                <a:ln>
                  <a:solidFill>
                    <a:srgbClr val="0070C0"/>
                  </a:solidFill>
                </a:ln>
              </p:spPr>
            </p:pic>
          </p:grpSp>
          <p:cxnSp>
            <p:nvCxnSpPr>
              <p:cNvPr id="16" name="Straight Arrow Connector 15"/>
              <p:cNvCxnSpPr>
                <a:stCxn id="18" idx="2"/>
                <a:endCxn id="14" idx="1"/>
              </p:cNvCxnSpPr>
              <p:nvPr/>
            </p:nvCxnSpPr>
            <p:spPr>
              <a:xfrm>
                <a:off x="3096162" y="403814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92120" y="339181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23" name="TextBox 22"/>
            <p:cNvSpPr txBox="1"/>
            <p:nvPr/>
          </p:nvSpPr>
          <p:spPr>
            <a:xfrm>
              <a:off x="330239" y="659200"/>
              <a:ext cx="848881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River length = 1312 km</a:t>
              </a:r>
            </a:p>
            <a:p>
              <a:pPr marL="285750" indent="-285750">
                <a:buFont typeface="Arial" panose="020B0604020202020204" pitchFamily="34" charset="0"/>
                <a:buChar char="•"/>
              </a:pPr>
              <a:r>
                <a:rPr lang="en-US" sz="2400" dirty="0" smtClean="0"/>
                <a:t>River direction = West to East</a:t>
              </a:r>
            </a:p>
            <a:p>
              <a:pPr marL="285750" indent="-285750">
                <a:buFont typeface="Arial" panose="020B0604020202020204" pitchFamily="34" charset="0"/>
                <a:buChar char="•"/>
              </a:pPr>
              <a:r>
                <a:rPr lang="en-US" sz="2400" dirty="0" smtClean="0"/>
                <a:t>Latest dam = Omkareshwar (2008)</a:t>
              </a:r>
            </a:p>
            <a:p>
              <a:pPr marL="285750" indent="-285750">
                <a:buFont typeface="Arial" panose="020B0604020202020204" pitchFamily="34" charset="0"/>
                <a:buChar char="•"/>
              </a:pPr>
              <a:r>
                <a:rPr lang="en-US" sz="2400" dirty="0" smtClean="0"/>
                <a:t>Canal Operation (2010 ~)</a:t>
              </a:r>
            </a:p>
            <a:p>
              <a:pPr marL="285750" indent="-285750">
                <a:buFont typeface="Arial" panose="020B0604020202020204" pitchFamily="34" charset="0"/>
                <a:buChar char="•"/>
              </a:pPr>
              <a:r>
                <a:rPr lang="en-US" sz="2400" dirty="0" smtClean="0"/>
                <a:t>Study site = Maheshwar block (simple canal network + single aquifer)</a:t>
              </a:r>
              <a:endParaRPr lang="en-US" sz="2400" dirty="0"/>
            </a:p>
          </p:txBody>
        </p:sp>
      </p:grpSp>
      <p:grpSp>
        <p:nvGrpSpPr>
          <p:cNvPr id="45" name="Group 44"/>
          <p:cNvGrpSpPr/>
          <p:nvPr/>
        </p:nvGrpSpPr>
        <p:grpSpPr>
          <a:xfrm>
            <a:off x="217354" y="484486"/>
            <a:ext cx="11853492" cy="6338977"/>
            <a:chOff x="7035685" y="1662620"/>
            <a:chExt cx="11853492" cy="6338977"/>
          </a:xfrm>
        </p:grpSpPr>
        <p:grpSp>
          <p:nvGrpSpPr>
            <p:cNvPr id="41" name="Group 40"/>
            <p:cNvGrpSpPr/>
            <p:nvPr/>
          </p:nvGrpSpPr>
          <p:grpSpPr>
            <a:xfrm>
              <a:off x="7035685" y="1662620"/>
              <a:ext cx="11853492" cy="6338977"/>
              <a:chOff x="7404217" y="5350156"/>
              <a:chExt cx="11853492" cy="6338977"/>
            </a:xfrm>
          </p:grpSpPr>
          <p:grpSp>
            <p:nvGrpSpPr>
              <p:cNvPr id="25" name="Group 24"/>
              <p:cNvGrpSpPr/>
              <p:nvPr/>
            </p:nvGrpSpPr>
            <p:grpSpPr>
              <a:xfrm>
                <a:off x="7404217" y="5350156"/>
                <a:ext cx="11853492" cy="6338977"/>
                <a:chOff x="152166" y="60644"/>
                <a:chExt cx="11853492" cy="6338977"/>
              </a:xfrm>
              <a:solidFill>
                <a:schemeClr val="bg1"/>
              </a:solidFill>
            </p:grpSpPr>
            <p:pic>
              <p:nvPicPr>
                <p:cNvPr id="27" name="Picture 26"/>
                <p:cNvPicPr>
                  <a:picLocks noChangeAspect="1"/>
                </p:cNvPicPr>
                <p:nvPr/>
              </p:nvPicPr>
              <p:blipFill>
                <a:blip r:embed="rId6"/>
                <a:stretch>
                  <a:fillRect/>
                </a:stretch>
              </p:blipFill>
              <p:spPr>
                <a:xfrm>
                  <a:off x="152166" y="2957549"/>
                  <a:ext cx="11853492" cy="3442072"/>
                </a:xfrm>
                <a:prstGeom prst="rect">
                  <a:avLst/>
                </a:prstGeom>
                <a:grpFill/>
                <a:ln>
                  <a:solidFill>
                    <a:schemeClr val="accent6">
                      <a:lumMod val="75000"/>
                    </a:schemeClr>
                  </a:solidFill>
                </a:ln>
              </p:spPr>
            </p:pic>
            <p:pic>
              <p:nvPicPr>
                <p:cNvPr id="28" name="Picture 27"/>
                <p:cNvPicPr>
                  <a:picLocks noChangeAspect="1"/>
                </p:cNvPicPr>
                <p:nvPr/>
              </p:nvPicPr>
              <p:blipFill rotWithShape="1">
                <a:blip r:embed="rId7"/>
                <a:srcRect l="3012"/>
                <a:stretch/>
              </p:blipFill>
              <p:spPr>
                <a:xfrm>
                  <a:off x="152166" y="138701"/>
                  <a:ext cx="2760091" cy="2731059"/>
                </a:xfrm>
                <a:prstGeom prst="rect">
                  <a:avLst/>
                </a:prstGeom>
                <a:grpFill/>
                <a:ln>
                  <a:solidFill>
                    <a:schemeClr val="accent6">
                      <a:lumMod val="75000"/>
                    </a:schemeClr>
                  </a:solidFill>
                </a:ln>
              </p:spPr>
            </p:pic>
            <p:grpSp>
              <p:nvGrpSpPr>
                <p:cNvPr id="29" name="Group 28"/>
                <p:cNvGrpSpPr/>
                <p:nvPr/>
              </p:nvGrpSpPr>
              <p:grpSpPr>
                <a:xfrm>
                  <a:off x="7530887" y="60644"/>
                  <a:ext cx="4474771" cy="2805830"/>
                  <a:chOff x="7530887" y="60644"/>
                  <a:chExt cx="4474771" cy="2805830"/>
                </a:xfrm>
                <a:grpFill/>
              </p:grpSpPr>
              <p:sp>
                <p:nvSpPr>
                  <p:cNvPr id="30" name="Rectangle 29"/>
                  <p:cNvSpPr/>
                  <p:nvPr/>
                </p:nvSpPr>
                <p:spPr>
                  <a:xfrm>
                    <a:off x="7530887" y="60644"/>
                    <a:ext cx="4474771" cy="2805830"/>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742014" y="91609"/>
                    <a:ext cx="4194538" cy="2726634"/>
                    <a:chOff x="7997462" y="80927"/>
                    <a:chExt cx="4194538" cy="2726634"/>
                  </a:xfrm>
                  <a:grpFill/>
                </p:grpSpPr>
                <p:pic>
                  <p:nvPicPr>
                    <p:cNvPr id="33" name="Picture 32"/>
                    <p:cNvPicPr>
                      <a:picLocks noChangeAspect="1"/>
                    </p:cNvPicPr>
                    <p:nvPr/>
                  </p:nvPicPr>
                  <p:blipFill rotWithShape="1">
                    <a:blip r:embed="rId8"/>
                    <a:srcRect r="3247" b="46565"/>
                    <a:stretch/>
                  </p:blipFill>
                  <p:spPr>
                    <a:xfrm>
                      <a:off x="7997462" y="98295"/>
                      <a:ext cx="2402862" cy="2709266"/>
                    </a:xfrm>
                    <a:prstGeom prst="rect">
                      <a:avLst/>
                    </a:prstGeom>
                    <a:grpFill/>
                    <a:ln>
                      <a:noFill/>
                    </a:ln>
                  </p:spPr>
                </p:pic>
                <p:pic>
                  <p:nvPicPr>
                    <p:cNvPr id="34" name="Picture 33"/>
                    <p:cNvPicPr>
                      <a:picLocks noChangeAspect="1"/>
                    </p:cNvPicPr>
                    <p:nvPr/>
                  </p:nvPicPr>
                  <p:blipFill rotWithShape="1">
                    <a:blip r:embed="rId8"/>
                    <a:srcRect t="53435"/>
                    <a:stretch/>
                  </p:blipFill>
                  <p:spPr>
                    <a:xfrm>
                      <a:off x="9476724" y="80927"/>
                      <a:ext cx="2715276" cy="2581275"/>
                    </a:xfrm>
                    <a:prstGeom prst="rect">
                      <a:avLst/>
                    </a:prstGeom>
                    <a:grpFill/>
                  </p:spPr>
                </p:pic>
              </p:grpSp>
              <p:sp>
                <p:nvSpPr>
                  <p:cNvPr id="32" name="Rectangle 31"/>
                  <p:cNvSpPr/>
                  <p:nvPr/>
                </p:nvSpPr>
                <p:spPr>
                  <a:xfrm>
                    <a:off x="9326052" y="2390775"/>
                    <a:ext cx="175960" cy="156453"/>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10200916" y="5715197"/>
                <a:ext cx="4560495" cy="2440789"/>
                <a:chOff x="13545941" y="782958"/>
                <a:chExt cx="4560495" cy="2440789"/>
              </a:xfrm>
            </p:grpSpPr>
            <p:sp>
              <p:nvSpPr>
                <p:cNvPr id="38" name="Rectangle 37"/>
                <p:cNvSpPr/>
                <p:nvPr/>
              </p:nvSpPr>
              <p:spPr>
                <a:xfrm>
                  <a:off x="13545941" y="782958"/>
                  <a:ext cx="4560495" cy="2440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323779" y="1463614"/>
                  <a:ext cx="3004817" cy="830997"/>
                </a:xfrm>
                <a:prstGeom prst="rect">
                  <a:avLst/>
                </a:prstGeom>
                <a:solidFill>
                  <a:schemeClr val="bg1"/>
                </a:solidFill>
              </p:spPr>
              <p:txBody>
                <a:bodyPr vert="horz" wrap="square" lIns="91440" tIns="45720" rIns="91440" bIns="45720" rtlCol="0" anchor="b">
                  <a:spAutoFit/>
                </a:bodyPr>
                <a:lstStyle>
                  <a:lvl1pPr algn="ctr">
                    <a:lnSpc>
                      <a:spcPct val="100000"/>
                    </a:lnSpc>
                    <a:spcBef>
                      <a:spcPts val="0"/>
                    </a:spcBef>
                    <a:buNone/>
                    <a:defRPr sz="2400" b="1" u="sng" spc="0" baseline="0">
                      <a:solidFill>
                        <a:srgbClr val="7030A0"/>
                      </a:solidFill>
                      <a:latin typeface="Calibri" panose="020F0502020204030204"/>
                    </a:defRPr>
                  </a:lvl1pPr>
                </a:lstStyle>
                <a:p>
                  <a:r>
                    <a:rPr lang="en-US" dirty="0" smtClean="0">
                      <a:solidFill>
                        <a:schemeClr val="tx1"/>
                      </a:solidFill>
                    </a:rPr>
                    <a:t>Aquifer System of Narmada basin</a:t>
                  </a:r>
                  <a:endParaRPr lang="en-US" dirty="0">
                    <a:solidFill>
                      <a:schemeClr val="tx1"/>
                    </a:solidFill>
                  </a:endParaRPr>
                </a:p>
              </p:txBody>
            </p:sp>
          </p:grpSp>
        </p:grpSp>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10562987" y="6661716"/>
              <a:ext cx="675945" cy="392568"/>
            </a:xfrm>
            <a:prstGeom prst="rect">
              <a:avLst/>
            </a:prstGeom>
            <a:ln>
              <a:solidFill>
                <a:srgbClr val="0070C0"/>
              </a:solidFill>
            </a:ln>
          </p:spPr>
        </p:pic>
        <p:cxnSp>
          <p:nvCxnSpPr>
            <p:cNvPr id="43" name="Straight Arrow Connector 42"/>
            <p:cNvCxnSpPr>
              <a:stCxn id="44" idx="2"/>
              <a:endCxn id="42" idx="1"/>
            </p:cNvCxnSpPr>
            <p:nvPr/>
          </p:nvCxnSpPr>
          <p:spPr>
            <a:xfrm>
              <a:off x="9758946" y="6127502"/>
              <a:ext cx="804041" cy="7304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954904" y="5481171"/>
              <a:ext cx="1608083"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grpSp>
        <p:nvGrpSpPr>
          <p:cNvPr id="15" name="Group 14"/>
          <p:cNvGrpSpPr/>
          <p:nvPr/>
        </p:nvGrpSpPr>
        <p:grpSpPr>
          <a:xfrm>
            <a:off x="96663" y="424338"/>
            <a:ext cx="11969323" cy="6401578"/>
            <a:chOff x="-391192" y="6043624"/>
            <a:chExt cx="11969323" cy="6401578"/>
          </a:xfrm>
        </p:grpSpPr>
        <p:grpSp>
          <p:nvGrpSpPr>
            <p:cNvPr id="73" name="Group 72"/>
            <p:cNvGrpSpPr/>
            <p:nvPr/>
          </p:nvGrpSpPr>
          <p:grpSpPr>
            <a:xfrm>
              <a:off x="-391192" y="6043624"/>
              <a:ext cx="11969323" cy="6401578"/>
              <a:chOff x="9682363" y="-3981976"/>
              <a:chExt cx="11969323" cy="6401578"/>
            </a:xfrm>
          </p:grpSpPr>
          <p:sp>
            <p:nvSpPr>
              <p:cNvPr id="72" name="Rectangle 71"/>
              <p:cNvSpPr/>
              <p:nvPr/>
            </p:nvSpPr>
            <p:spPr>
              <a:xfrm>
                <a:off x="9682363" y="-3981976"/>
                <a:ext cx="11969323" cy="6401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9911841" y="-3756428"/>
                <a:ext cx="11560616" cy="6032363"/>
                <a:chOff x="227671" y="88610"/>
                <a:chExt cx="11560616" cy="6032363"/>
              </a:xfrm>
            </p:grpSpPr>
            <p:sp>
              <p:nvSpPr>
                <p:cNvPr id="47" name="Rectangle 46"/>
                <p:cNvSpPr/>
                <p:nvPr/>
              </p:nvSpPr>
              <p:spPr>
                <a:xfrm>
                  <a:off x="1871011" y="169163"/>
                  <a:ext cx="4999546" cy="1200329"/>
                </a:xfrm>
                <a:prstGeom prst="rect">
                  <a:avLst/>
                </a:prstGeom>
              </p:spPr>
              <p:txBody>
                <a:bodyPr wrap="square">
                  <a:spAutoFit/>
                </a:bodyPr>
                <a:lstStyle/>
                <a:p>
                  <a:pPr algn="ctr"/>
                  <a:r>
                    <a:rPr lang="en-US" sz="2400" b="1" dirty="0" smtClean="0"/>
                    <a:t>Canal Command Area (CCA) </a:t>
                  </a:r>
                  <a:r>
                    <a:rPr lang="en-US" sz="2400" b="1" dirty="0"/>
                    <a:t>and Non-Canal Command Area </a:t>
                  </a:r>
                  <a:r>
                    <a:rPr lang="en-US" sz="2400" b="1" dirty="0" smtClean="0"/>
                    <a:t>(NCA) of the basin</a:t>
                  </a:r>
                  <a:endParaRPr lang="en-US" sz="2400" b="1" dirty="0"/>
                </a:p>
              </p:txBody>
            </p:sp>
            <p:pic>
              <p:nvPicPr>
                <p:cNvPr id="48" name="Picture 47"/>
                <p:cNvPicPr>
                  <a:picLocks noChangeAspect="1"/>
                </p:cNvPicPr>
                <p:nvPr/>
              </p:nvPicPr>
              <p:blipFill>
                <a:blip r:embed="rId9"/>
                <a:stretch>
                  <a:fillRect/>
                </a:stretch>
              </p:blipFill>
              <p:spPr>
                <a:xfrm>
                  <a:off x="8917046" y="88610"/>
                  <a:ext cx="2718693" cy="2724755"/>
                </a:xfrm>
                <a:prstGeom prst="rect">
                  <a:avLst/>
                </a:prstGeom>
              </p:spPr>
            </p:pic>
            <p:grpSp>
              <p:nvGrpSpPr>
                <p:cNvPr id="49" name="Group 48"/>
                <p:cNvGrpSpPr/>
                <p:nvPr/>
              </p:nvGrpSpPr>
              <p:grpSpPr>
                <a:xfrm>
                  <a:off x="8513421" y="88610"/>
                  <a:ext cx="3274866" cy="2786996"/>
                  <a:chOff x="5075277" y="1279920"/>
                  <a:chExt cx="3274866" cy="2786996"/>
                </a:xfrm>
              </p:grpSpPr>
              <p:sp>
                <p:nvSpPr>
                  <p:cNvPr id="66" name="TextBox 65"/>
                  <p:cNvSpPr txBox="1"/>
                  <p:nvPr/>
                </p:nvSpPr>
                <p:spPr>
                  <a:xfrm>
                    <a:off x="5988362" y="1492523"/>
                    <a:ext cx="846577" cy="323165"/>
                  </a:xfrm>
                  <a:prstGeom prst="rect">
                    <a:avLst/>
                  </a:prstGeom>
                  <a:noFill/>
                </p:spPr>
                <p:txBody>
                  <a:bodyPr wrap="square" rtlCol="0">
                    <a:spAutoFit/>
                  </a:bodyPr>
                  <a:lstStyle/>
                  <a:p>
                    <a:r>
                      <a:rPr lang="en-US" sz="1500" b="1" dirty="0" smtClean="0"/>
                      <a:t>INDIA</a:t>
                    </a:r>
                    <a:endParaRPr lang="en-US" sz="1500" b="1" dirty="0"/>
                  </a:p>
                </p:txBody>
              </p:sp>
              <p:sp>
                <p:nvSpPr>
                  <p:cNvPr id="67" name="Up Arrow 66"/>
                  <p:cNvSpPr/>
                  <p:nvPr/>
                </p:nvSpPr>
                <p:spPr>
                  <a:xfrm>
                    <a:off x="7760054" y="1684911"/>
                    <a:ext cx="162694" cy="227063"/>
                  </a:xfrm>
                  <a:prstGeom prst="up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868155" y="1603122"/>
                    <a:ext cx="271380" cy="369332"/>
                  </a:xfrm>
                  <a:prstGeom prst="rect">
                    <a:avLst/>
                  </a:prstGeom>
                  <a:noFill/>
                </p:spPr>
                <p:txBody>
                  <a:bodyPr wrap="square" rtlCol="0">
                    <a:spAutoFit/>
                  </a:bodyPr>
                  <a:lstStyle/>
                  <a:p>
                    <a:r>
                      <a:rPr lang="en-IN" b="1" dirty="0" smtClean="0"/>
                      <a:t>N</a:t>
                    </a:r>
                    <a:endParaRPr lang="en-US" b="1" dirty="0"/>
                  </a:p>
                </p:txBody>
              </p:sp>
              <p:sp>
                <p:nvSpPr>
                  <p:cNvPr id="69" name="TextBox 68"/>
                  <p:cNvSpPr txBox="1"/>
                  <p:nvPr/>
                </p:nvSpPr>
                <p:spPr>
                  <a:xfrm>
                    <a:off x="6974743" y="3101127"/>
                    <a:ext cx="898195" cy="584775"/>
                  </a:xfrm>
                  <a:prstGeom prst="rect">
                    <a:avLst/>
                  </a:prstGeom>
                  <a:noFill/>
                </p:spPr>
                <p:txBody>
                  <a:bodyPr wrap="square" rtlCol="0">
                    <a:spAutoFit/>
                  </a:bodyPr>
                  <a:lstStyle/>
                  <a:p>
                    <a:r>
                      <a:rPr lang="en-US" sz="1600" b="1" dirty="0" smtClean="0"/>
                      <a:t>Bay of Bengal</a:t>
                    </a:r>
                    <a:endParaRPr lang="en-US" sz="1600" b="1" dirty="0"/>
                  </a:p>
                </p:txBody>
              </p:sp>
              <p:sp>
                <p:nvSpPr>
                  <p:cNvPr id="70" name="TextBox 69"/>
                  <p:cNvSpPr txBox="1"/>
                  <p:nvPr/>
                </p:nvSpPr>
                <p:spPr>
                  <a:xfrm>
                    <a:off x="5256945" y="3043232"/>
                    <a:ext cx="898195" cy="584775"/>
                  </a:xfrm>
                  <a:prstGeom prst="rect">
                    <a:avLst/>
                  </a:prstGeom>
                  <a:noFill/>
                </p:spPr>
                <p:txBody>
                  <a:bodyPr wrap="square" rtlCol="0">
                    <a:spAutoFit/>
                  </a:bodyPr>
                  <a:lstStyle/>
                  <a:p>
                    <a:r>
                      <a:rPr lang="en-US" sz="1600" b="1" dirty="0" smtClean="0"/>
                      <a:t>Arabian Sea</a:t>
                    </a:r>
                    <a:endParaRPr lang="en-US" sz="1600" b="1" dirty="0"/>
                  </a:p>
                </p:txBody>
              </p:sp>
              <p:sp>
                <p:nvSpPr>
                  <p:cNvPr id="71" name="Rectangle 70"/>
                  <p:cNvSpPr/>
                  <p:nvPr/>
                </p:nvSpPr>
                <p:spPr>
                  <a:xfrm>
                    <a:off x="5075277" y="1279920"/>
                    <a:ext cx="3274866" cy="27869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7671" y="1491281"/>
                  <a:ext cx="11560616" cy="4629692"/>
                  <a:chOff x="293380" y="1799688"/>
                  <a:chExt cx="11560616" cy="4629692"/>
                </a:xfrm>
              </p:grpSpPr>
              <p:grpSp>
                <p:nvGrpSpPr>
                  <p:cNvPr id="51" name="Group 50"/>
                  <p:cNvGrpSpPr/>
                  <p:nvPr/>
                </p:nvGrpSpPr>
                <p:grpSpPr>
                  <a:xfrm>
                    <a:off x="573843" y="1799688"/>
                    <a:ext cx="3170914" cy="1340656"/>
                    <a:chOff x="573843" y="1799688"/>
                    <a:chExt cx="3170914" cy="1340656"/>
                  </a:xfrm>
                </p:grpSpPr>
                <p:sp>
                  <p:nvSpPr>
                    <p:cNvPr id="60" name="Rectangle 59"/>
                    <p:cNvSpPr/>
                    <p:nvPr/>
                  </p:nvSpPr>
                  <p:spPr>
                    <a:xfrm>
                      <a:off x="573843" y="1904677"/>
                      <a:ext cx="453469" cy="264343"/>
                    </a:xfrm>
                    <a:prstGeom prst="rect">
                      <a:avLst/>
                    </a:prstGeom>
                    <a:solidFill>
                      <a:srgbClr val="FD9FF6"/>
                    </a:solidFill>
                    <a:ln>
                      <a:solidFill>
                        <a:srgbClr val="FD9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3843" y="2245820"/>
                      <a:ext cx="453469" cy="264343"/>
                    </a:xfrm>
                    <a:prstGeom prst="rect">
                      <a:avLst/>
                    </a:prstGeom>
                    <a:solidFill>
                      <a:srgbClr val="FFFF71"/>
                    </a:solidFill>
                    <a:ln>
                      <a:solidFill>
                        <a:srgbClr val="FF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84184" y="2620456"/>
                      <a:ext cx="453469" cy="264343"/>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327518" y="1799688"/>
                      <a:ext cx="1324598" cy="369332"/>
                    </a:xfrm>
                    <a:prstGeom prst="rect">
                      <a:avLst/>
                    </a:prstGeom>
                    <a:noFill/>
                  </p:spPr>
                  <p:txBody>
                    <a:bodyPr wrap="square" rtlCol="0">
                      <a:spAutoFit/>
                    </a:bodyPr>
                    <a:lstStyle/>
                    <a:p>
                      <a:r>
                        <a:rPr lang="en-US" dirty="0" smtClean="0"/>
                        <a:t>Main CCA</a:t>
                      </a:r>
                      <a:endParaRPr lang="en-US" dirty="0"/>
                    </a:p>
                  </p:txBody>
                </p:sp>
                <p:sp>
                  <p:nvSpPr>
                    <p:cNvPr id="64" name="TextBox 63"/>
                    <p:cNvSpPr txBox="1"/>
                    <p:nvPr/>
                  </p:nvSpPr>
                  <p:spPr>
                    <a:xfrm>
                      <a:off x="1284041" y="2153640"/>
                      <a:ext cx="1650002" cy="369332"/>
                    </a:xfrm>
                    <a:prstGeom prst="rect">
                      <a:avLst/>
                    </a:prstGeom>
                    <a:noFill/>
                  </p:spPr>
                  <p:txBody>
                    <a:bodyPr wrap="square" rtlCol="0">
                      <a:spAutoFit/>
                    </a:bodyPr>
                    <a:lstStyle/>
                    <a:p>
                      <a:r>
                        <a:rPr lang="en-US" dirty="0" smtClean="0"/>
                        <a:t>Medium CCA</a:t>
                      </a:r>
                      <a:endParaRPr lang="en-US" dirty="0"/>
                    </a:p>
                  </p:txBody>
                </p:sp>
                <p:sp>
                  <p:nvSpPr>
                    <p:cNvPr id="65" name="TextBox 64"/>
                    <p:cNvSpPr txBox="1"/>
                    <p:nvPr/>
                  </p:nvSpPr>
                  <p:spPr>
                    <a:xfrm>
                      <a:off x="1294382" y="2494013"/>
                      <a:ext cx="2450375" cy="646331"/>
                    </a:xfrm>
                    <a:prstGeom prst="rect">
                      <a:avLst/>
                    </a:prstGeom>
                    <a:noFill/>
                  </p:spPr>
                  <p:txBody>
                    <a:bodyPr wrap="square" rtlCol="0">
                      <a:spAutoFit/>
                    </a:bodyPr>
                    <a:lstStyle/>
                    <a:p>
                      <a:r>
                        <a:rPr lang="en-US" dirty="0"/>
                        <a:t>Extension, Renovation &amp; </a:t>
                      </a:r>
                      <a:r>
                        <a:rPr lang="en-US" dirty="0" smtClean="0"/>
                        <a:t>Modernization</a:t>
                      </a:r>
                      <a:endParaRPr lang="en-US" dirty="0"/>
                    </a:p>
                  </p:txBody>
                </p:sp>
              </p:grpSp>
              <p:grpSp>
                <p:nvGrpSpPr>
                  <p:cNvPr id="52" name="Group 51"/>
                  <p:cNvGrpSpPr/>
                  <p:nvPr/>
                </p:nvGrpSpPr>
                <p:grpSpPr>
                  <a:xfrm>
                    <a:off x="293380" y="1851229"/>
                    <a:ext cx="11560616" cy="4578151"/>
                    <a:chOff x="259482" y="1877207"/>
                    <a:chExt cx="11560616" cy="4578151"/>
                  </a:xfrm>
                </p:grpSpPr>
                <p:pic>
                  <p:nvPicPr>
                    <p:cNvPr id="53" name="Picture 52"/>
                    <p:cNvPicPr>
                      <a:picLocks noChangeAspect="1"/>
                    </p:cNvPicPr>
                    <p:nvPr/>
                  </p:nvPicPr>
                  <p:blipFill>
                    <a:blip r:embed="rId10"/>
                    <a:stretch>
                      <a:fillRect/>
                    </a:stretch>
                  </p:blipFill>
                  <p:spPr>
                    <a:xfrm>
                      <a:off x="259482" y="3260544"/>
                      <a:ext cx="11560616" cy="3194814"/>
                    </a:xfrm>
                    <a:prstGeom prst="rect">
                      <a:avLst/>
                    </a:prstGeom>
                    <a:ln>
                      <a:solidFill>
                        <a:srgbClr val="0070C0"/>
                      </a:solidFill>
                    </a:ln>
                  </p:spPr>
                </p:pic>
                <p:cxnSp>
                  <p:nvCxnSpPr>
                    <p:cNvPr id="54" name="Straight Connector 53"/>
                    <p:cNvCxnSpPr/>
                    <p:nvPr/>
                  </p:nvCxnSpPr>
                  <p:spPr>
                    <a:xfrm flipV="1">
                      <a:off x="3837062" y="2056781"/>
                      <a:ext cx="375370" cy="50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12638" y="1877207"/>
                      <a:ext cx="1785612" cy="369332"/>
                    </a:xfrm>
                    <a:prstGeom prst="rect">
                      <a:avLst/>
                    </a:prstGeom>
                    <a:noFill/>
                  </p:spPr>
                  <p:txBody>
                    <a:bodyPr wrap="square" rtlCol="0">
                      <a:spAutoFit/>
                    </a:bodyPr>
                    <a:lstStyle/>
                    <a:p>
                      <a:r>
                        <a:rPr lang="en-US" dirty="0" smtClean="0"/>
                        <a:t>Narmada river</a:t>
                      </a:r>
                      <a:endParaRPr lang="en-US" dirty="0"/>
                    </a:p>
                  </p:txBody>
                </p:sp>
                <p:sp>
                  <p:nvSpPr>
                    <p:cNvPr id="56" name="Rectangle 55"/>
                    <p:cNvSpPr/>
                    <p:nvPr/>
                  </p:nvSpPr>
                  <p:spPr>
                    <a:xfrm>
                      <a:off x="3895951" y="2756704"/>
                      <a:ext cx="375370" cy="22006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530462" y="2704311"/>
                      <a:ext cx="1785612" cy="369332"/>
                    </a:xfrm>
                    <a:prstGeom prst="rect">
                      <a:avLst/>
                    </a:prstGeom>
                    <a:noFill/>
                  </p:spPr>
                  <p:txBody>
                    <a:bodyPr wrap="square" rtlCol="0">
                      <a:spAutoFit/>
                    </a:bodyPr>
                    <a:lstStyle/>
                    <a:p>
                      <a:r>
                        <a:rPr lang="en-US" dirty="0" smtClean="0"/>
                        <a:t>Reservoirs</a:t>
                      </a:r>
                      <a:endParaRPr lang="en-US" dirty="0"/>
                    </a:p>
                  </p:txBody>
                </p:sp>
                <p:cxnSp>
                  <p:nvCxnSpPr>
                    <p:cNvPr id="58" name="Straight Connector 57"/>
                    <p:cNvCxnSpPr/>
                    <p:nvPr/>
                  </p:nvCxnSpPr>
                  <p:spPr>
                    <a:xfrm flipV="1">
                      <a:off x="3837062" y="2448899"/>
                      <a:ext cx="375370" cy="50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512638" y="2280916"/>
                      <a:ext cx="1785612" cy="369332"/>
                    </a:xfrm>
                    <a:prstGeom prst="rect">
                      <a:avLst/>
                    </a:prstGeom>
                    <a:noFill/>
                  </p:spPr>
                  <p:txBody>
                    <a:bodyPr wrap="square" rtlCol="0">
                      <a:spAutoFit/>
                    </a:bodyPr>
                    <a:lstStyle/>
                    <a:p>
                      <a:r>
                        <a:rPr lang="en-US" dirty="0" smtClean="0"/>
                        <a:t>Basin boundary</a:t>
                      </a:r>
                      <a:endParaRPr lang="en-US" dirty="0"/>
                    </a:p>
                  </p:txBody>
                </p:sp>
              </p:grpSp>
            </p:grpSp>
          </p:grpSp>
        </p:grpSp>
        <p:pic>
          <p:nvPicPr>
            <p:cNvPr id="75" name="Picture 74"/>
            <p:cNvPicPr>
              <a:picLocks noChangeAspect="1"/>
            </p:cNvPicPr>
            <p:nvPr/>
          </p:nvPicPr>
          <p:blipFill>
            <a:blip r:embed="rId4">
              <a:extLst>
                <a:ext uri="{BEBA8EAE-BF5A-486C-A8C5-ECC9F3942E4B}">
                  <a14:imgProps xmlns:a14="http://schemas.microsoft.com/office/drawing/2010/main">
                    <a14:imgLayer r:embed="rId5">
                      <a14:imgEffect>
                        <a14:backgroundRemoval t="6623" b="96689" l="385" r="98077"/>
                      </a14:imgEffect>
                    </a14:imgLayer>
                  </a14:imgProps>
                </a:ext>
              </a:extLst>
            </a:blip>
            <a:stretch>
              <a:fillRect/>
            </a:stretch>
          </p:blipFill>
          <p:spPr>
            <a:xfrm>
              <a:off x="3453263" y="10874500"/>
              <a:ext cx="675945" cy="392568"/>
            </a:xfrm>
            <a:prstGeom prst="rect">
              <a:avLst/>
            </a:prstGeom>
            <a:ln>
              <a:noFill/>
            </a:ln>
          </p:spPr>
        </p:pic>
        <p:cxnSp>
          <p:nvCxnSpPr>
            <p:cNvPr id="76" name="Straight Arrow Connector 75"/>
            <p:cNvCxnSpPr>
              <a:stCxn id="77" idx="2"/>
              <a:endCxn id="75" idx="0"/>
            </p:cNvCxnSpPr>
            <p:nvPr/>
          </p:nvCxnSpPr>
          <p:spPr>
            <a:xfrm>
              <a:off x="3432926" y="10358722"/>
              <a:ext cx="358310" cy="51577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649221" y="9712391"/>
              <a:ext cx="1567409" cy="646331"/>
            </a:xfrm>
            <a:prstGeom prst="rect">
              <a:avLst/>
            </a:prstGeom>
            <a:solidFill>
              <a:schemeClr val="bg1">
                <a:lumMod val="85000"/>
              </a:schemeClr>
            </a:solidFill>
            <a:ln>
              <a:solidFill>
                <a:srgbClr val="0070C0"/>
              </a:solidFill>
            </a:ln>
          </p:spPr>
          <p:txBody>
            <a:bodyPr wrap="square" rtlCol="0">
              <a:spAutoFit/>
            </a:bodyPr>
            <a:lstStyle/>
            <a:p>
              <a:pPr algn="ctr"/>
              <a:r>
                <a:rPr lang="en-US" dirty="0" smtClean="0"/>
                <a:t>Maheshwar block</a:t>
              </a:r>
              <a:endParaRPr lang="en-US" dirty="0"/>
            </a:p>
          </p:txBody>
        </p:sp>
      </p:grpSp>
      <p:sp>
        <p:nvSpPr>
          <p:cNvPr id="74" name="Rounded Rectangular Callout 73"/>
          <p:cNvSpPr/>
          <p:nvPr/>
        </p:nvSpPr>
        <p:spPr>
          <a:xfrm>
            <a:off x="12065986" y="1968917"/>
            <a:ext cx="2510936" cy="1254830"/>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maps of the study area.</a:t>
            </a:r>
            <a:endParaRPr lang="en-US" sz="1700" dirty="0">
              <a:solidFill>
                <a:schemeClr val="tx1"/>
              </a:solidFill>
            </a:endParaRPr>
          </a:p>
        </p:txBody>
      </p:sp>
    </p:spTree>
    <p:extLst>
      <p:ext uri="{BB962C8B-B14F-4D97-AF65-F5344CB8AC3E}">
        <p14:creationId xmlns:p14="http://schemas.microsoft.com/office/powerpoint/2010/main" val="717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4</a:t>
            </a:fld>
            <a:endParaRPr lang="en-US"/>
          </a:p>
        </p:txBody>
      </p:sp>
      <p:sp>
        <p:nvSpPr>
          <p:cNvPr id="11" name="Slide Number Placeholder 3"/>
          <p:cNvSpPr txBox="1">
            <a:spLocks/>
          </p:cNvSpPr>
          <p:nvPr/>
        </p:nvSpPr>
        <p:spPr>
          <a:xfrm>
            <a:off x="8914509" y="636171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05AC76-6F75-4FFA-A827-B10525B85DDD}" type="slidenum">
              <a:rPr lang="en-US" sz="1050" smtClean="0">
                <a:solidFill>
                  <a:srgbClr val="FFFFFF"/>
                </a:solidFill>
                <a:latin typeface="Calibri" panose="020F0502020204030204"/>
              </a:rPr>
              <a:pPr>
                <a:defRPr/>
              </a:pPr>
              <a:t>4</a:t>
            </a:fld>
            <a:endParaRPr lang="en-US" sz="1050">
              <a:solidFill>
                <a:srgbClr val="FFFFFF"/>
              </a:solidFill>
              <a:latin typeface="Calibri" panose="020F0502020204030204"/>
            </a:endParaRPr>
          </a:p>
        </p:txBody>
      </p:sp>
      <p:sp>
        <p:nvSpPr>
          <p:cNvPr id="13" name="TextBox 12"/>
          <p:cNvSpPr txBox="1"/>
          <p:nvPr/>
        </p:nvSpPr>
        <p:spPr>
          <a:xfrm>
            <a:off x="3272879" y="75401"/>
            <a:ext cx="5641629" cy="523220"/>
          </a:xfrm>
          <a:prstGeom prst="rect">
            <a:avLst/>
          </a:prstGeom>
          <a:noFill/>
        </p:spPr>
        <p:txBody>
          <a:bodyPr wrap="square" rtlCol="0">
            <a:spAutoFit/>
          </a:bodyPr>
          <a:lstStyle/>
          <a:p>
            <a:r>
              <a:rPr lang="en-US" sz="2800" b="1" dirty="0" smtClean="0">
                <a:solidFill>
                  <a:srgbClr val="7030A0"/>
                </a:solidFill>
              </a:rPr>
              <a:t>2. Study area: Maheshwar block</a:t>
            </a:r>
            <a:endParaRPr lang="en-US" sz="2800" b="1" dirty="0">
              <a:solidFill>
                <a:srgbClr val="7030A0"/>
              </a:solidFill>
            </a:endParaRPr>
          </a:p>
        </p:txBody>
      </p:sp>
      <p:grpSp>
        <p:nvGrpSpPr>
          <p:cNvPr id="1283" name="Group 1282"/>
          <p:cNvGrpSpPr/>
          <p:nvPr/>
        </p:nvGrpSpPr>
        <p:grpSpPr>
          <a:xfrm>
            <a:off x="726553" y="817594"/>
            <a:ext cx="10627247" cy="5255543"/>
            <a:chOff x="672952" y="742700"/>
            <a:chExt cx="10627247" cy="5255543"/>
          </a:xfrm>
        </p:grpSpPr>
        <p:grpSp>
          <p:nvGrpSpPr>
            <p:cNvPr id="1278" name="Group 1277"/>
            <p:cNvGrpSpPr/>
            <p:nvPr/>
          </p:nvGrpSpPr>
          <p:grpSpPr>
            <a:xfrm>
              <a:off x="672952" y="742700"/>
              <a:ext cx="10627247" cy="5255543"/>
              <a:chOff x="726553" y="899995"/>
              <a:chExt cx="10627247" cy="5255543"/>
            </a:xfrm>
          </p:grpSpPr>
          <p:grpSp>
            <p:nvGrpSpPr>
              <p:cNvPr id="1271" name="Group 1270"/>
              <p:cNvGrpSpPr/>
              <p:nvPr/>
            </p:nvGrpSpPr>
            <p:grpSpPr>
              <a:xfrm>
                <a:off x="726553" y="899995"/>
                <a:ext cx="10627247" cy="5255543"/>
                <a:chOff x="1870519" y="1830257"/>
                <a:chExt cx="10069237" cy="4840421"/>
              </a:xfrm>
            </p:grpSpPr>
            <p:grpSp>
              <p:nvGrpSpPr>
                <p:cNvPr id="30" name="Group 29"/>
                <p:cNvGrpSpPr/>
                <p:nvPr/>
              </p:nvGrpSpPr>
              <p:grpSpPr>
                <a:xfrm>
                  <a:off x="1870519" y="1830257"/>
                  <a:ext cx="10069237" cy="4754067"/>
                  <a:chOff x="1842015" y="1874633"/>
                  <a:chExt cx="10069237" cy="4754067"/>
                </a:xfrm>
              </p:grpSpPr>
              <p:pic>
                <p:nvPicPr>
                  <p:cNvPr id="28" name="Picture 27"/>
                  <p:cNvPicPr>
                    <a:picLocks noChangeAspect="1"/>
                  </p:cNvPicPr>
                  <p:nvPr/>
                </p:nvPicPr>
                <p:blipFill>
                  <a:blip r:embed="rId2"/>
                  <a:stretch>
                    <a:fillRect/>
                  </a:stretch>
                </p:blipFill>
                <p:spPr>
                  <a:xfrm>
                    <a:off x="1842015" y="1874633"/>
                    <a:ext cx="10069237" cy="4754067"/>
                  </a:xfrm>
                  <a:prstGeom prst="rect">
                    <a:avLst/>
                  </a:prstGeom>
                </p:spPr>
              </p:pic>
              <p:sp>
                <p:nvSpPr>
                  <p:cNvPr id="29" name="TextBox 28"/>
                  <p:cNvSpPr txBox="1"/>
                  <p:nvPr/>
                </p:nvSpPr>
                <p:spPr>
                  <a:xfrm>
                    <a:off x="5598695" y="2096712"/>
                    <a:ext cx="2582779" cy="365805"/>
                  </a:xfrm>
                  <a:prstGeom prst="rect">
                    <a:avLst/>
                  </a:prstGeom>
                  <a:solidFill>
                    <a:schemeClr val="bg1">
                      <a:lumMod val="85000"/>
                    </a:schemeClr>
                  </a:solidFill>
                </p:spPr>
                <p:txBody>
                  <a:bodyPr wrap="square" rtlCol="0">
                    <a:spAutoFit/>
                  </a:bodyPr>
                  <a:lstStyle/>
                  <a:p>
                    <a:pPr algn="ctr"/>
                    <a:r>
                      <a:rPr lang="en-US" dirty="0" smtClean="0"/>
                      <a:t>Elevation Map</a:t>
                    </a:r>
                    <a:endParaRPr lang="en-US" dirty="0"/>
                  </a:p>
                </p:txBody>
              </p:sp>
            </p:grpSp>
            <p:grpSp>
              <p:nvGrpSpPr>
                <p:cNvPr id="652" name="Group 624"/>
                <p:cNvGrpSpPr>
                  <a:grpSpLocks noChangeAspect="1"/>
                </p:cNvGrpSpPr>
                <p:nvPr/>
              </p:nvGrpSpPr>
              <p:grpSpPr bwMode="auto">
                <a:xfrm>
                  <a:off x="1879600" y="5376865"/>
                  <a:ext cx="2112963" cy="1293813"/>
                  <a:chOff x="1184" y="3387"/>
                  <a:chExt cx="1331" cy="815"/>
                </a:xfrm>
              </p:grpSpPr>
              <p:sp>
                <p:nvSpPr>
                  <p:cNvPr id="653" name="AutoShape 623"/>
                  <p:cNvSpPr>
                    <a:spLocks noChangeAspect="1" noChangeArrowheads="1" noTextEdit="1"/>
                  </p:cNvSpPr>
                  <p:nvPr/>
                </p:nvSpPr>
                <p:spPr bwMode="auto">
                  <a:xfrm>
                    <a:off x="1184" y="3387"/>
                    <a:ext cx="1331" cy="79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54" name="Group 825"/>
                  <p:cNvGrpSpPr>
                    <a:grpSpLocks/>
                  </p:cNvGrpSpPr>
                  <p:nvPr/>
                </p:nvGrpSpPr>
                <p:grpSpPr bwMode="auto">
                  <a:xfrm>
                    <a:off x="1184" y="3439"/>
                    <a:ext cx="701" cy="230"/>
                    <a:chOff x="1184" y="3439"/>
                    <a:chExt cx="701" cy="230"/>
                  </a:xfrm>
                </p:grpSpPr>
                <p:sp>
                  <p:nvSpPr>
                    <p:cNvPr id="1071" name="Line 625"/>
                    <p:cNvSpPr>
                      <a:spLocks noChangeShapeType="1"/>
                    </p:cNvSpPr>
                    <p:nvPr/>
                  </p:nvSpPr>
                  <p:spPr bwMode="auto">
                    <a:xfrm>
                      <a:off x="1828" y="3439"/>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626"/>
                    <p:cNvSpPr>
                      <a:spLocks noChangeArrowheads="1"/>
                    </p:cNvSpPr>
                    <p:nvPr/>
                  </p:nvSpPr>
                  <p:spPr bwMode="auto">
                    <a:xfrm>
                      <a:off x="1184" y="3439"/>
                      <a:ext cx="644" cy="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627"/>
                    <p:cNvSpPr>
                      <a:spLocks noChangeArrowheads="1"/>
                    </p:cNvSpPr>
                    <p:nvPr/>
                  </p:nvSpPr>
                  <p:spPr bwMode="auto">
                    <a:xfrm>
                      <a:off x="1184" y="3440"/>
                      <a:ext cx="644" cy="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628"/>
                    <p:cNvSpPr>
                      <a:spLocks noChangeArrowheads="1"/>
                    </p:cNvSpPr>
                    <p:nvPr/>
                  </p:nvSpPr>
                  <p:spPr bwMode="auto">
                    <a:xfrm>
                      <a:off x="1184" y="3441"/>
                      <a:ext cx="644" cy="1"/>
                    </a:xfrm>
                    <a:prstGeom prst="rect">
                      <a:avLst/>
                    </a:prstGeom>
                    <a:solidFill>
                      <a:srgbClr val="820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629"/>
                    <p:cNvSpPr>
                      <a:spLocks noChangeArrowheads="1"/>
                    </p:cNvSpPr>
                    <p:nvPr/>
                  </p:nvSpPr>
                  <p:spPr bwMode="auto">
                    <a:xfrm>
                      <a:off x="1184" y="3442"/>
                      <a:ext cx="644" cy="2"/>
                    </a:xfrm>
                    <a:prstGeom prst="rect">
                      <a:avLst/>
                    </a:prstGeom>
                    <a:solidFill>
                      <a:srgbClr val="820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630"/>
                    <p:cNvSpPr>
                      <a:spLocks noChangeArrowheads="1"/>
                    </p:cNvSpPr>
                    <p:nvPr/>
                  </p:nvSpPr>
                  <p:spPr bwMode="auto">
                    <a:xfrm>
                      <a:off x="1184" y="3444"/>
                      <a:ext cx="644" cy="1"/>
                    </a:xfrm>
                    <a:prstGeom prst="rect">
                      <a:avLst/>
                    </a:prstGeom>
                    <a:solidFill>
                      <a:srgbClr val="850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631"/>
                    <p:cNvSpPr>
                      <a:spLocks noChangeArrowheads="1"/>
                    </p:cNvSpPr>
                    <p:nvPr/>
                  </p:nvSpPr>
                  <p:spPr bwMode="auto">
                    <a:xfrm>
                      <a:off x="1184" y="3445"/>
                      <a:ext cx="644" cy="1"/>
                    </a:xfrm>
                    <a:prstGeom prst="rect">
                      <a:avLst/>
                    </a:prstGeom>
                    <a:solidFill>
                      <a:srgbClr val="850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632"/>
                    <p:cNvSpPr>
                      <a:spLocks noChangeArrowheads="1"/>
                    </p:cNvSpPr>
                    <p:nvPr/>
                  </p:nvSpPr>
                  <p:spPr bwMode="auto">
                    <a:xfrm>
                      <a:off x="1184" y="3446"/>
                      <a:ext cx="644" cy="1"/>
                    </a:xfrm>
                    <a:prstGeom prst="rect">
                      <a:avLst/>
                    </a:prstGeom>
                    <a:solidFill>
                      <a:srgbClr val="870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633"/>
                    <p:cNvSpPr>
                      <a:spLocks noChangeArrowheads="1"/>
                    </p:cNvSpPr>
                    <p:nvPr/>
                  </p:nvSpPr>
                  <p:spPr bwMode="auto">
                    <a:xfrm>
                      <a:off x="1184" y="3447"/>
                      <a:ext cx="644" cy="1"/>
                    </a:xfrm>
                    <a:prstGeom prst="rect">
                      <a:avLst/>
                    </a:prstGeom>
                    <a:solidFill>
                      <a:srgbClr val="870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634"/>
                    <p:cNvSpPr>
                      <a:spLocks noChangeArrowheads="1"/>
                    </p:cNvSpPr>
                    <p:nvPr/>
                  </p:nvSpPr>
                  <p:spPr bwMode="auto">
                    <a:xfrm>
                      <a:off x="1184" y="3448"/>
                      <a:ext cx="644" cy="1"/>
                    </a:xfrm>
                    <a:prstGeom prst="rect">
                      <a:avLst/>
                    </a:prstGeom>
                    <a:solidFill>
                      <a:srgbClr val="8A0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635"/>
                    <p:cNvSpPr>
                      <a:spLocks noChangeArrowheads="1"/>
                    </p:cNvSpPr>
                    <p:nvPr/>
                  </p:nvSpPr>
                  <p:spPr bwMode="auto">
                    <a:xfrm>
                      <a:off x="1184" y="3449"/>
                      <a:ext cx="644" cy="2"/>
                    </a:xfrm>
                    <a:prstGeom prst="rect">
                      <a:avLst/>
                    </a:prstGeom>
                    <a:solidFill>
                      <a:srgbClr val="8A0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636"/>
                    <p:cNvSpPr>
                      <a:spLocks noChangeArrowheads="1"/>
                    </p:cNvSpPr>
                    <p:nvPr/>
                  </p:nvSpPr>
                  <p:spPr bwMode="auto">
                    <a:xfrm>
                      <a:off x="1184" y="3451"/>
                      <a:ext cx="644" cy="1"/>
                    </a:xfrm>
                    <a:prstGeom prst="rect">
                      <a:avLst/>
                    </a:prstGeom>
                    <a:solidFill>
                      <a:srgbClr val="8C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637"/>
                    <p:cNvSpPr>
                      <a:spLocks noChangeArrowheads="1"/>
                    </p:cNvSpPr>
                    <p:nvPr/>
                  </p:nvSpPr>
                  <p:spPr bwMode="auto">
                    <a:xfrm>
                      <a:off x="1184" y="3452"/>
                      <a:ext cx="644" cy="1"/>
                    </a:xfrm>
                    <a:prstGeom prst="rect">
                      <a:avLst/>
                    </a:prstGeom>
                    <a:solidFill>
                      <a:srgbClr val="8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638"/>
                    <p:cNvSpPr>
                      <a:spLocks noChangeArrowheads="1"/>
                    </p:cNvSpPr>
                    <p:nvPr/>
                  </p:nvSpPr>
                  <p:spPr bwMode="auto">
                    <a:xfrm>
                      <a:off x="1184" y="3453"/>
                      <a:ext cx="644" cy="1"/>
                    </a:xfrm>
                    <a:prstGeom prst="rect">
                      <a:avLst/>
                    </a:prstGeom>
                    <a:solidFill>
                      <a:srgbClr val="8F0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639"/>
                    <p:cNvSpPr>
                      <a:spLocks noChangeArrowheads="1"/>
                    </p:cNvSpPr>
                    <p:nvPr/>
                  </p:nvSpPr>
                  <p:spPr bwMode="auto">
                    <a:xfrm>
                      <a:off x="1184" y="3454"/>
                      <a:ext cx="644" cy="1"/>
                    </a:xfrm>
                    <a:prstGeom prst="rect">
                      <a:avLst/>
                    </a:prstGeom>
                    <a:solidFill>
                      <a:srgbClr val="8F0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640"/>
                    <p:cNvSpPr>
                      <a:spLocks noChangeArrowheads="1"/>
                    </p:cNvSpPr>
                    <p:nvPr/>
                  </p:nvSpPr>
                  <p:spPr bwMode="auto">
                    <a:xfrm>
                      <a:off x="1184" y="3455"/>
                      <a:ext cx="644" cy="1"/>
                    </a:xfrm>
                    <a:prstGeom prst="rect">
                      <a:avLst/>
                    </a:prstGeom>
                    <a:solidFill>
                      <a:srgbClr val="910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641"/>
                    <p:cNvSpPr>
                      <a:spLocks noChangeArrowheads="1"/>
                    </p:cNvSpPr>
                    <p:nvPr/>
                  </p:nvSpPr>
                  <p:spPr bwMode="auto">
                    <a:xfrm>
                      <a:off x="1184" y="3456"/>
                      <a:ext cx="644" cy="1"/>
                    </a:xfrm>
                    <a:prstGeom prst="rect">
                      <a:avLst/>
                    </a:prstGeom>
                    <a:solidFill>
                      <a:srgbClr val="941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642"/>
                    <p:cNvSpPr>
                      <a:spLocks noChangeArrowheads="1"/>
                    </p:cNvSpPr>
                    <p:nvPr/>
                  </p:nvSpPr>
                  <p:spPr bwMode="auto">
                    <a:xfrm>
                      <a:off x="1184" y="3457"/>
                      <a:ext cx="644" cy="2"/>
                    </a:xfrm>
                    <a:prstGeom prst="rect">
                      <a:avLst/>
                    </a:prstGeom>
                    <a:solidFill>
                      <a:srgbClr val="941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643"/>
                    <p:cNvSpPr>
                      <a:spLocks noChangeArrowheads="1"/>
                    </p:cNvSpPr>
                    <p:nvPr/>
                  </p:nvSpPr>
                  <p:spPr bwMode="auto">
                    <a:xfrm>
                      <a:off x="1184" y="3459"/>
                      <a:ext cx="644" cy="1"/>
                    </a:xfrm>
                    <a:prstGeom prst="rect">
                      <a:avLst/>
                    </a:prstGeom>
                    <a:solidFill>
                      <a:srgbClr val="961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644"/>
                    <p:cNvSpPr>
                      <a:spLocks noChangeArrowheads="1"/>
                    </p:cNvSpPr>
                    <p:nvPr/>
                  </p:nvSpPr>
                  <p:spPr bwMode="auto">
                    <a:xfrm>
                      <a:off x="1184" y="3460"/>
                      <a:ext cx="644" cy="1"/>
                    </a:xfrm>
                    <a:prstGeom prst="rect">
                      <a:avLst/>
                    </a:prstGeom>
                    <a:solidFill>
                      <a:srgbClr val="961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645"/>
                    <p:cNvSpPr>
                      <a:spLocks noChangeArrowheads="1"/>
                    </p:cNvSpPr>
                    <p:nvPr/>
                  </p:nvSpPr>
                  <p:spPr bwMode="auto">
                    <a:xfrm>
                      <a:off x="1184" y="3461"/>
                      <a:ext cx="644" cy="1"/>
                    </a:xfrm>
                    <a:prstGeom prst="rect">
                      <a:avLst/>
                    </a:prstGeom>
                    <a:solidFill>
                      <a:srgbClr val="991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646"/>
                    <p:cNvSpPr>
                      <a:spLocks noChangeArrowheads="1"/>
                    </p:cNvSpPr>
                    <p:nvPr/>
                  </p:nvSpPr>
                  <p:spPr bwMode="auto">
                    <a:xfrm>
                      <a:off x="1184" y="3462"/>
                      <a:ext cx="644" cy="1"/>
                    </a:xfrm>
                    <a:prstGeom prst="rect">
                      <a:avLst/>
                    </a:prstGeom>
                    <a:solidFill>
                      <a:srgbClr val="991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647"/>
                    <p:cNvSpPr>
                      <a:spLocks noChangeArrowheads="1"/>
                    </p:cNvSpPr>
                    <p:nvPr/>
                  </p:nvSpPr>
                  <p:spPr bwMode="auto">
                    <a:xfrm>
                      <a:off x="1184" y="3463"/>
                      <a:ext cx="644" cy="1"/>
                    </a:xfrm>
                    <a:prstGeom prst="rect">
                      <a:avLst/>
                    </a:prstGeom>
                    <a:solidFill>
                      <a:srgbClr val="9C1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648"/>
                    <p:cNvSpPr>
                      <a:spLocks noChangeArrowheads="1"/>
                    </p:cNvSpPr>
                    <p:nvPr/>
                  </p:nvSpPr>
                  <p:spPr bwMode="auto">
                    <a:xfrm>
                      <a:off x="1184" y="3464"/>
                      <a:ext cx="644" cy="2"/>
                    </a:xfrm>
                    <a:prstGeom prst="rect">
                      <a:avLst/>
                    </a:prstGeom>
                    <a:solidFill>
                      <a:srgbClr val="9C1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649"/>
                    <p:cNvSpPr>
                      <a:spLocks noChangeArrowheads="1"/>
                    </p:cNvSpPr>
                    <p:nvPr/>
                  </p:nvSpPr>
                  <p:spPr bwMode="auto">
                    <a:xfrm>
                      <a:off x="1184" y="3466"/>
                      <a:ext cx="644" cy="1"/>
                    </a:xfrm>
                    <a:prstGeom prst="rect">
                      <a:avLst/>
                    </a:prstGeom>
                    <a:solidFill>
                      <a:srgbClr val="9E1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650"/>
                    <p:cNvSpPr>
                      <a:spLocks noChangeArrowheads="1"/>
                    </p:cNvSpPr>
                    <p:nvPr/>
                  </p:nvSpPr>
                  <p:spPr bwMode="auto">
                    <a:xfrm>
                      <a:off x="1184" y="3467"/>
                      <a:ext cx="644" cy="1"/>
                    </a:xfrm>
                    <a:prstGeom prst="rect">
                      <a:avLst/>
                    </a:prstGeom>
                    <a:solidFill>
                      <a:srgbClr val="A11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651"/>
                    <p:cNvSpPr>
                      <a:spLocks noChangeArrowheads="1"/>
                    </p:cNvSpPr>
                    <p:nvPr/>
                  </p:nvSpPr>
                  <p:spPr bwMode="auto">
                    <a:xfrm>
                      <a:off x="1184" y="3468"/>
                      <a:ext cx="644" cy="1"/>
                    </a:xfrm>
                    <a:prstGeom prst="rect">
                      <a:avLst/>
                    </a:prstGeom>
                    <a:solidFill>
                      <a:srgbClr val="A12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652"/>
                    <p:cNvSpPr>
                      <a:spLocks noChangeArrowheads="1"/>
                    </p:cNvSpPr>
                    <p:nvPr/>
                  </p:nvSpPr>
                  <p:spPr bwMode="auto">
                    <a:xfrm>
                      <a:off x="1184" y="3469"/>
                      <a:ext cx="644" cy="1"/>
                    </a:xfrm>
                    <a:prstGeom prst="rect">
                      <a:avLst/>
                    </a:prstGeom>
                    <a:solidFill>
                      <a:srgbClr val="A12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653"/>
                    <p:cNvSpPr>
                      <a:spLocks noChangeArrowheads="1"/>
                    </p:cNvSpPr>
                    <p:nvPr/>
                  </p:nvSpPr>
                  <p:spPr bwMode="auto">
                    <a:xfrm>
                      <a:off x="1184" y="3470"/>
                      <a:ext cx="644" cy="1"/>
                    </a:xfrm>
                    <a:prstGeom prst="rect">
                      <a:avLst/>
                    </a:prstGeom>
                    <a:solidFill>
                      <a:srgbClr val="A32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654"/>
                    <p:cNvSpPr>
                      <a:spLocks noChangeArrowheads="1"/>
                    </p:cNvSpPr>
                    <p:nvPr/>
                  </p:nvSpPr>
                  <p:spPr bwMode="auto">
                    <a:xfrm>
                      <a:off x="1184" y="3471"/>
                      <a:ext cx="644" cy="2"/>
                    </a:xfrm>
                    <a:prstGeom prst="rect">
                      <a:avLst/>
                    </a:prstGeom>
                    <a:solidFill>
                      <a:srgbClr val="A62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655"/>
                    <p:cNvSpPr>
                      <a:spLocks noChangeArrowheads="1"/>
                    </p:cNvSpPr>
                    <p:nvPr/>
                  </p:nvSpPr>
                  <p:spPr bwMode="auto">
                    <a:xfrm>
                      <a:off x="1184" y="3473"/>
                      <a:ext cx="644" cy="1"/>
                    </a:xfrm>
                    <a:prstGeom prst="rect">
                      <a:avLst/>
                    </a:prstGeom>
                    <a:solidFill>
                      <a:srgbClr val="A62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656"/>
                    <p:cNvSpPr>
                      <a:spLocks noChangeArrowheads="1"/>
                    </p:cNvSpPr>
                    <p:nvPr/>
                  </p:nvSpPr>
                  <p:spPr bwMode="auto">
                    <a:xfrm>
                      <a:off x="1184" y="3474"/>
                      <a:ext cx="644" cy="1"/>
                    </a:xfrm>
                    <a:prstGeom prst="rect">
                      <a:avLst/>
                    </a:prstGeom>
                    <a:solidFill>
                      <a:srgbClr val="A82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657"/>
                    <p:cNvSpPr>
                      <a:spLocks noChangeArrowheads="1"/>
                    </p:cNvSpPr>
                    <p:nvPr/>
                  </p:nvSpPr>
                  <p:spPr bwMode="auto">
                    <a:xfrm>
                      <a:off x="1184" y="3475"/>
                      <a:ext cx="644" cy="1"/>
                    </a:xfrm>
                    <a:prstGeom prst="rect">
                      <a:avLst/>
                    </a:prstGeom>
                    <a:solidFill>
                      <a:srgbClr val="A82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658"/>
                    <p:cNvSpPr>
                      <a:spLocks noChangeArrowheads="1"/>
                    </p:cNvSpPr>
                    <p:nvPr/>
                  </p:nvSpPr>
                  <p:spPr bwMode="auto">
                    <a:xfrm>
                      <a:off x="1184" y="3476"/>
                      <a:ext cx="644" cy="1"/>
                    </a:xfrm>
                    <a:prstGeom prst="rect">
                      <a:avLst/>
                    </a:prstGeom>
                    <a:solidFill>
                      <a:srgbClr val="AB2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659"/>
                    <p:cNvSpPr>
                      <a:spLocks noChangeArrowheads="1"/>
                    </p:cNvSpPr>
                    <p:nvPr/>
                  </p:nvSpPr>
                  <p:spPr bwMode="auto">
                    <a:xfrm>
                      <a:off x="1184" y="3477"/>
                      <a:ext cx="644" cy="1"/>
                    </a:xfrm>
                    <a:prstGeom prst="rect">
                      <a:avLst/>
                    </a:prstGeom>
                    <a:solidFill>
                      <a:srgbClr val="AB2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660"/>
                    <p:cNvSpPr>
                      <a:spLocks noChangeArrowheads="1"/>
                    </p:cNvSpPr>
                    <p:nvPr/>
                  </p:nvSpPr>
                  <p:spPr bwMode="auto">
                    <a:xfrm>
                      <a:off x="1184" y="3478"/>
                      <a:ext cx="644" cy="1"/>
                    </a:xfrm>
                    <a:prstGeom prst="rect">
                      <a:avLst/>
                    </a:prstGeom>
                    <a:solidFill>
                      <a:srgbClr val="AD2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661"/>
                    <p:cNvSpPr>
                      <a:spLocks noChangeArrowheads="1"/>
                    </p:cNvSpPr>
                    <p:nvPr/>
                  </p:nvSpPr>
                  <p:spPr bwMode="auto">
                    <a:xfrm>
                      <a:off x="1184" y="3479"/>
                      <a:ext cx="644" cy="2"/>
                    </a:xfrm>
                    <a:prstGeom prst="rect">
                      <a:avLst/>
                    </a:prstGeom>
                    <a:solidFill>
                      <a:srgbClr val="AD3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662"/>
                    <p:cNvSpPr>
                      <a:spLocks noChangeArrowheads="1"/>
                    </p:cNvSpPr>
                    <p:nvPr/>
                  </p:nvSpPr>
                  <p:spPr bwMode="auto">
                    <a:xfrm>
                      <a:off x="1184" y="3481"/>
                      <a:ext cx="644" cy="1"/>
                    </a:xfrm>
                    <a:prstGeom prst="rect">
                      <a:avLst/>
                    </a:prstGeom>
                    <a:solidFill>
                      <a:srgbClr val="B03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663"/>
                    <p:cNvSpPr>
                      <a:spLocks noChangeArrowheads="1"/>
                    </p:cNvSpPr>
                    <p:nvPr/>
                  </p:nvSpPr>
                  <p:spPr bwMode="auto">
                    <a:xfrm>
                      <a:off x="1184" y="3482"/>
                      <a:ext cx="644" cy="1"/>
                    </a:xfrm>
                    <a:prstGeom prst="rect">
                      <a:avLst/>
                    </a:prstGeom>
                    <a:solidFill>
                      <a:srgbClr val="B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664"/>
                    <p:cNvSpPr>
                      <a:spLocks noChangeArrowheads="1"/>
                    </p:cNvSpPr>
                    <p:nvPr/>
                  </p:nvSpPr>
                  <p:spPr bwMode="auto">
                    <a:xfrm>
                      <a:off x="1184" y="3483"/>
                      <a:ext cx="644" cy="1"/>
                    </a:xfrm>
                    <a:prstGeom prst="rect">
                      <a:avLst/>
                    </a:prstGeom>
                    <a:solidFill>
                      <a:srgbClr val="B33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665"/>
                    <p:cNvSpPr>
                      <a:spLocks noChangeArrowheads="1"/>
                    </p:cNvSpPr>
                    <p:nvPr/>
                  </p:nvSpPr>
                  <p:spPr bwMode="auto">
                    <a:xfrm>
                      <a:off x="1184" y="3484"/>
                      <a:ext cx="644" cy="1"/>
                    </a:xfrm>
                    <a:prstGeom prst="rect">
                      <a:avLst/>
                    </a:prstGeom>
                    <a:solidFill>
                      <a:srgbClr val="B3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666"/>
                    <p:cNvSpPr>
                      <a:spLocks noChangeArrowheads="1"/>
                    </p:cNvSpPr>
                    <p:nvPr/>
                  </p:nvSpPr>
                  <p:spPr bwMode="auto">
                    <a:xfrm>
                      <a:off x="1184" y="3485"/>
                      <a:ext cx="644" cy="1"/>
                    </a:xfrm>
                    <a:prstGeom prst="rect">
                      <a:avLst/>
                    </a:prstGeom>
                    <a:solidFill>
                      <a:srgbClr val="B5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Rectangle 667"/>
                    <p:cNvSpPr>
                      <a:spLocks noChangeArrowheads="1"/>
                    </p:cNvSpPr>
                    <p:nvPr/>
                  </p:nvSpPr>
                  <p:spPr bwMode="auto">
                    <a:xfrm>
                      <a:off x="1184" y="3486"/>
                      <a:ext cx="644" cy="2"/>
                    </a:xfrm>
                    <a:prstGeom prst="rect">
                      <a:avLst/>
                    </a:prstGeom>
                    <a:solidFill>
                      <a:srgbClr val="B8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Rectangle 668"/>
                    <p:cNvSpPr>
                      <a:spLocks noChangeArrowheads="1"/>
                    </p:cNvSpPr>
                    <p:nvPr/>
                  </p:nvSpPr>
                  <p:spPr bwMode="auto">
                    <a:xfrm>
                      <a:off x="1184" y="3488"/>
                      <a:ext cx="644" cy="1"/>
                    </a:xfrm>
                    <a:prstGeom prst="rect">
                      <a:avLst/>
                    </a:prstGeom>
                    <a:solidFill>
                      <a:srgbClr val="B8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669"/>
                    <p:cNvSpPr>
                      <a:spLocks noChangeArrowheads="1"/>
                    </p:cNvSpPr>
                    <p:nvPr/>
                  </p:nvSpPr>
                  <p:spPr bwMode="auto">
                    <a:xfrm>
                      <a:off x="1184" y="3489"/>
                      <a:ext cx="644" cy="1"/>
                    </a:xfrm>
                    <a:prstGeom prst="rect">
                      <a:avLst/>
                    </a:prstGeom>
                    <a:solidFill>
                      <a:srgbClr val="BA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670"/>
                    <p:cNvSpPr>
                      <a:spLocks noChangeArrowheads="1"/>
                    </p:cNvSpPr>
                    <p:nvPr/>
                  </p:nvSpPr>
                  <p:spPr bwMode="auto">
                    <a:xfrm>
                      <a:off x="1184" y="3490"/>
                      <a:ext cx="644" cy="1"/>
                    </a:xfrm>
                    <a:prstGeom prst="rect">
                      <a:avLst/>
                    </a:prstGeom>
                    <a:solidFill>
                      <a:srgbClr val="BA4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671"/>
                    <p:cNvSpPr>
                      <a:spLocks noChangeArrowheads="1"/>
                    </p:cNvSpPr>
                    <p:nvPr/>
                  </p:nvSpPr>
                  <p:spPr bwMode="auto">
                    <a:xfrm>
                      <a:off x="1184" y="3491"/>
                      <a:ext cx="644" cy="1"/>
                    </a:xfrm>
                    <a:prstGeom prst="rect">
                      <a:avLst/>
                    </a:prstGeom>
                    <a:solidFill>
                      <a:srgbClr val="BD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672"/>
                    <p:cNvSpPr>
                      <a:spLocks noChangeArrowheads="1"/>
                    </p:cNvSpPr>
                    <p:nvPr/>
                  </p:nvSpPr>
                  <p:spPr bwMode="auto">
                    <a:xfrm>
                      <a:off x="1184" y="3492"/>
                      <a:ext cx="644" cy="1"/>
                    </a:xfrm>
                    <a:prstGeom prst="rect">
                      <a:avLst/>
                    </a:prstGeom>
                    <a:solidFill>
                      <a:srgbClr val="BD4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673"/>
                    <p:cNvSpPr>
                      <a:spLocks noChangeArrowheads="1"/>
                    </p:cNvSpPr>
                    <p:nvPr/>
                  </p:nvSpPr>
                  <p:spPr bwMode="auto">
                    <a:xfrm>
                      <a:off x="1184" y="3493"/>
                      <a:ext cx="644" cy="1"/>
                    </a:xfrm>
                    <a:prstGeom prst="rect">
                      <a:avLst/>
                    </a:prstGeom>
                    <a:solidFill>
                      <a:srgbClr val="BF4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Rectangle 674"/>
                    <p:cNvSpPr>
                      <a:spLocks noChangeArrowheads="1"/>
                    </p:cNvSpPr>
                    <p:nvPr/>
                  </p:nvSpPr>
                  <p:spPr bwMode="auto">
                    <a:xfrm>
                      <a:off x="1184" y="3494"/>
                      <a:ext cx="644" cy="2"/>
                    </a:xfrm>
                    <a:prstGeom prst="rect">
                      <a:avLst/>
                    </a:prstGeom>
                    <a:solidFill>
                      <a:srgbClr val="C2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675"/>
                    <p:cNvSpPr>
                      <a:spLocks noChangeArrowheads="1"/>
                    </p:cNvSpPr>
                    <p:nvPr/>
                  </p:nvSpPr>
                  <p:spPr bwMode="auto">
                    <a:xfrm>
                      <a:off x="1184" y="3496"/>
                      <a:ext cx="644" cy="1"/>
                    </a:xfrm>
                    <a:prstGeom prst="rect">
                      <a:avLst/>
                    </a:prstGeom>
                    <a:solidFill>
                      <a:srgbClr val="C24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676"/>
                    <p:cNvSpPr>
                      <a:spLocks noChangeArrowheads="1"/>
                    </p:cNvSpPr>
                    <p:nvPr/>
                  </p:nvSpPr>
                  <p:spPr bwMode="auto">
                    <a:xfrm>
                      <a:off x="1184" y="3497"/>
                      <a:ext cx="644" cy="1"/>
                    </a:xfrm>
                    <a:prstGeom prst="rect">
                      <a:avLst/>
                    </a:prstGeom>
                    <a:solidFill>
                      <a:srgbClr val="C4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Rectangle 677"/>
                    <p:cNvSpPr>
                      <a:spLocks noChangeArrowheads="1"/>
                    </p:cNvSpPr>
                    <p:nvPr/>
                  </p:nvSpPr>
                  <p:spPr bwMode="auto">
                    <a:xfrm>
                      <a:off x="1184" y="3498"/>
                      <a:ext cx="644" cy="1"/>
                    </a:xfrm>
                    <a:prstGeom prst="rect">
                      <a:avLst/>
                    </a:prstGeom>
                    <a:solidFill>
                      <a:srgbClr val="C44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678"/>
                    <p:cNvSpPr>
                      <a:spLocks noChangeArrowheads="1"/>
                    </p:cNvSpPr>
                    <p:nvPr/>
                  </p:nvSpPr>
                  <p:spPr bwMode="auto">
                    <a:xfrm>
                      <a:off x="1184" y="3499"/>
                      <a:ext cx="644" cy="1"/>
                    </a:xfrm>
                    <a:prstGeom prst="rect">
                      <a:avLst/>
                    </a:prstGeom>
                    <a:solidFill>
                      <a:srgbClr val="C74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679"/>
                    <p:cNvSpPr>
                      <a:spLocks noChangeArrowheads="1"/>
                    </p:cNvSpPr>
                    <p:nvPr/>
                  </p:nvSpPr>
                  <p:spPr bwMode="auto">
                    <a:xfrm>
                      <a:off x="1184" y="3500"/>
                      <a:ext cx="644" cy="1"/>
                    </a:xfrm>
                    <a:prstGeom prst="rect">
                      <a:avLst/>
                    </a:prstGeom>
                    <a:solidFill>
                      <a:srgbClr val="C9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680"/>
                    <p:cNvSpPr>
                      <a:spLocks noChangeArrowheads="1"/>
                    </p:cNvSpPr>
                    <p:nvPr/>
                  </p:nvSpPr>
                  <p:spPr bwMode="auto">
                    <a:xfrm>
                      <a:off x="1184" y="3501"/>
                      <a:ext cx="644" cy="2"/>
                    </a:xfrm>
                    <a:prstGeom prst="rect">
                      <a:avLst/>
                    </a:prstGeom>
                    <a:solidFill>
                      <a:srgbClr val="C94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681"/>
                    <p:cNvSpPr>
                      <a:spLocks noChangeArrowheads="1"/>
                    </p:cNvSpPr>
                    <p:nvPr/>
                  </p:nvSpPr>
                  <p:spPr bwMode="auto">
                    <a:xfrm>
                      <a:off x="1184" y="3503"/>
                      <a:ext cx="644" cy="1"/>
                    </a:xfrm>
                    <a:prstGeom prst="rect">
                      <a:avLst/>
                    </a:prstGeom>
                    <a:solidFill>
                      <a:srgbClr val="CC4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682"/>
                    <p:cNvSpPr>
                      <a:spLocks noChangeArrowheads="1"/>
                    </p:cNvSpPr>
                    <p:nvPr/>
                  </p:nvSpPr>
                  <p:spPr bwMode="auto">
                    <a:xfrm>
                      <a:off x="1184" y="3504"/>
                      <a:ext cx="644" cy="1"/>
                    </a:xfrm>
                    <a:prstGeom prst="rect">
                      <a:avLst/>
                    </a:prstGeom>
                    <a:solidFill>
                      <a:srgbClr val="C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683"/>
                    <p:cNvSpPr>
                      <a:spLocks noChangeArrowheads="1"/>
                    </p:cNvSpPr>
                    <p:nvPr/>
                  </p:nvSpPr>
                  <p:spPr bwMode="auto">
                    <a:xfrm>
                      <a:off x="1184" y="3505"/>
                      <a:ext cx="644" cy="1"/>
                    </a:xfrm>
                    <a:prstGeom prst="rect">
                      <a:avLst/>
                    </a:prstGeom>
                    <a:solidFill>
                      <a:srgbClr val="CF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684"/>
                    <p:cNvSpPr>
                      <a:spLocks noChangeArrowheads="1"/>
                    </p:cNvSpPr>
                    <p:nvPr/>
                  </p:nvSpPr>
                  <p:spPr bwMode="auto">
                    <a:xfrm>
                      <a:off x="1184" y="3506"/>
                      <a:ext cx="644" cy="1"/>
                    </a:xfrm>
                    <a:prstGeom prst="rect">
                      <a:avLst/>
                    </a:prstGeom>
                    <a:solidFill>
                      <a:srgbClr val="D15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685"/>
                    <p:cNvSpPr>
                      <a:spLocks noChangeArrowheads="1"/>
                    </p:cNvSpPr>
                    <p:nvPr/>
                  </p:nvSpPr>
                  <p:spPr bwMode="auto">
                    <a:xfrm>
                      <a:off x="1184" y="3507"/>
                      <a:ext cx="644" cy="1"/>
                    </a:xfrm>
                    <a:prstGeom prst="rect">
                      <a:avLst/>
                    </a:prstGeom>
                    <a:solidFill>
                      <a:srgbClr val="D4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686"/>
                    <p:cNvSpPr>
                      <a:spLocks noChangeArrowheads="1"/>
                    </p:cNvSpPr>
                    <p:nvPr/>
                  </p:nvSpPr>
                  <p:spPr bwMode="auto">
                    <a:xfrm>
                      <a:off x="1184" y="3508"/>
                      <a:ext cx="644" cy="1"/>
                    </a:xfrm>
                    <a:prstGeom prst="rect">
                      <a:avLst/>
                    </a:prstGeom>
                    <a:solidFill>
                      <a:srgbClr val="D45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687"/>
                    <p:cNvSpPr>
                      <a:spLocks noChangeArrowheads="1"/>
                    </p:cNvSpPr>
                    <p:nvPr/>
                  </p:nvSpPr>
                  <p:spPr bwMode="auto">
                    <a:xfrm>
                      <a:off x="1184" y="3509"/>
                      <a:ext cx="644" cy="2"/>
                    </a:xfrm>
                    <a:prstGeom prst="rect">
                      <a:avLst/>
                    </a:prstGeom>
                    <a:solidFill>
                      <a:srgbClr val="D65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688"/>
                    <p:cNvSpPr>
                      <a:spLocks noChangeArrowheads="1"/>
                    </p:cNvSpPr>
                    <p:nvPr/>
                  </p:nvSpPr>
                  <p:spPr bwMode="auto">
                    <a:xfrm>
                      <a:off x="1184" y="3511"/>
                      <a:ext cx="644" cy="1"/>
                    </a:xfrm>
                    <a:prstGeom prst="rect">
                      <a:avLst/>
                    </a:prstGeom>
                    <a:solidFill>
                      <a:srgbClr val="D9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689"/>
                    <p:cNvSpPr>
                      <a:spLocks noChangeArrowheads="1"/>
                    </p:cNvSpPr>
                    <p:nvPr/>
                  </p:nvSpPr>
                  <p:spPr bwMode="auto">
                    <a:xfrm>
                      <a:off x="1184" y="3512"/>
                      <a:ext cx="644" cy="1"/>
                    </a:xfrm>
                    <a:prstGeom prst="rect">
                      <a:avLst/>
                    </a:prstGeom>
                    <a:solidFill>
                      <a:srgbClr val="D9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690"/>
                    <p:cNvSpPr>
                      <a:spLocks noChangeArrowheads="1"/>
                    </p:cNvSpPr>
                    <p:nvPr/>
                  </p:nvSpPr>
                  <p:spPr bwMode="auto">
                    <a:xfrm>
                      <a:off x="1184" y="3513"/>
                      <a:ext cx="644" cy="1"/>
                    </a:xfrm>
                    <a:prstGeom prst="rect">
                      <a:avLst/>
                    </a:prstGeom>
                    <a:solidFill>
                      <a:srgbClr val="DB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691"/>
                    <p:cNvSpPr>
                      <a:spLocks noChangeArrowheads="1"/>
                    </p:cNvSpPr>
                    <p:nvPr/>
                  </p:nvSpPr>
                  <p:spPr bwMode="auto">
                    <a:xfrm>
                      <a:off x="1184" y="3514"/>
                      <a:ext cx="644" cy="1"/>
                    </a:xfrm>
                    <a:prstGeom prst="rect">
                      <a:avLst/>
                    </a:prstGeom>
                    <a:solidFill>
                      <a:srgbClr val="DB5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692"/>
                    <p:cNvSpPr>
                      <a:spLocks noChangeArrowheads="1"/>
                    </p:cNvSpPr>
                    <p:nvPr/>
                  </p:nvSpPr>
                  <p:spPr bwMode="auto">
                    <a:xfrm>
                      <a:off x="1184" y="3515"/>
                      <a:ext cx="644" cy="1"/>
                    </a:xfrm>
                    <a:prstGeom prst="rect">
                      <a:avLst/>
                    </a:prstGeom>
                    <a:solidFill>
                      <a:srgbClr val="DE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693"/>
                    <p:cNvSpPr>
                      <a:spLocks noChangeArrowheads="1"/>
                    </p:cNvSpPr>
                    <p:nvPr/>
                  </p:nvSpPr>
                  <p:spPr bwMode="auto">
                    <a:xfrm>
                      <a:off x="1184" y="3516"/>
                      <a:ext cx="644" cy="2"/>
                    </a:xfrm>
                    <a:prstGeom prst="rect">
                      <a:avLst/>
                    </a:prstGeom>
                    <a:solidFill>
                      <a:srgbClr val="E0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694"/>
                    <p:cNvSpPr>
                      <a:spLocks noChangeArrowheads="1"/>
                    </p:cNvSpPr>
                    <p:nvPr/>
                  </p:nvSpPr>
                  <p:spPr bwMode="auto">
                    <a:xfrm>
                      <a:off x="1184" y="3518"/>
                      <a:ext cx="644" cy="1"/>
                    </a:xfrm>
                    <a:prstGeom prst="rect">
                      <a:avLst/>
                    </a:prstGeom>
                    <a:solidFill>
                      <a:srgbClr val="E06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695"/>
                    <p:cNvSpPr>
                      <a:spLocks noChangeArrowheads="1"/>
                    </p:cNvSpPr>
                    <p:nvPr/>
                  </p:nvSpPr>
                  <p:spPr bwMode="auto">
                    <a:xfrm>
                      <a:off x="1184" y="3519"/>
                      <a:ext cx="644" cy="1"/>
                    </a:xfrm>
                    <a:prstGeom prst="rect">
                      <a:avLst/>
                    </a:prstGeom>
                    <a:solidFill>
                      <a:srgbClr val="E3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696"/>
                    <p:cNvSpPr>
                      <a:spLocks noChangeArrowheads="1"/>
                    </p:cNvSpPr>
                    <p:nvPr/>
                  </p:nvSpPr>
                  <p:spPr bwMode="auto">
                    <a:xfrm>
                      <a:off x="1184" y="3520"/>
                      <a:ext cx="644" cy="1"/>
                    </a:xfrm>
                    <a:prstGeom prst="rect">
                      <a:avLst/>
                    </a:prstGeom>
                    <a:solidFill>
                      <a:srgbClr val="E36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697"/>
                    <p:cNvSpPr>
                      <a:spLocks noChangeArrowheads="1"/>
                    </p:cNvSpPr>
                    <p:nvPr/>
                  </p:nvSpPr>
                  <p:spPr bwMode="auto">
                    <a:xfrm>
                      <a:off x="1184" y="3521"/>
                      <a:ext cx="644" cy="1"/>
                    </a:xfrm>
                    <a:prstGeom prst="rect">
                      <a:avLst/>
                    </a:prstGeom>
                    <a:solidFill>
                      <a:srgbClr val="E6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698"/>
                    <p:cNvSpPr>
                      <a:spLocks noChangeArrowheads="1"/>
                    </p:cNvSpPr>
                    <p:nvPr/>
                  </p:nvSpPr>
                  <p:spPr bwMode="auto">
                    <a:xfrm>
                      <a:off x="1184" y="3522"/>
                      <a:ext cx="644" cy="1"/>
                    </a:xfrm>
                    <a:prstGeom prst="rect">
                      <a:avLst/>
                    </a:prstGeom>
                    <a:solidFill>
                      <a:srgbClr val="E8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699"/>
                    <p:cNvSpPr>
                      <a:spLocks noChangeArrowheads="1"/>
                    </p:cNvSpPr>
                    <p:nvPr/>
                  </p:nvSpPr>
                  <p:spPr bwMode="auto">
                    <a:xfrm>
                      <a:off x="1184" y="3523"/>
                      <a:ext cx="644" cy="1"/>
                    </a:xfrm>
                    <a:prstGeom prst="rect">
                      <a:avLst/>
                    </a:prstGeom>
                    <a:solidFill>
                      <a:srgbClr val="E86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700"/>
                    <p:cNvSpPr>
                      <a:spLocks noChangeArrowheads="1"/>
                    </p:cNvSpPr>
                    <p:nvPr/>
                  </p:nvSpPr>
                  <p:spPr bwMode="auto">
                    <a:xfrm>
                      <a:off x="1184" y="3524"/>
                      <a:ext cx="644" cy="2"/>
                    </a:xfrm>
                    <a:prstGeom prst="rect">
                      <a:avLst/>
                    </a:prstGeom>
                    <a:solidFill>
                      <a:srgbClr val="EB6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701"/>
                    <p:cNvSpPr>
                      <a:spLocks noChangeArrowheads="1"/>
                    </p:cNvSpPr>
                    <p:nvPr/>
                  </p:nvSpPr>
                  <p:spPr bwMode="auto">
                    <a:xfrm>
                      <a:off x="1184" y="3526"/>
                      <a:ext cx="644" cy="1"/>
                    </a:xfrm>
                    <a:prstGeom prst="rect">
                      <a:avLst/>
                    </a:prstGeom>
                    <a:solidFill>
                      <a:srgbClr val="ED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702"/>
                    <p:cNvSpPr>
                      <a:spLocks noChangeArrowheads="1"/>
                    </p:cNvSpPr>
                    <p:nvPr/>
                  </p:nvSpPr>
                  <p:spPr bwMode="auto">
                    <a:xfrm>
                      <a:off x="1184" y="3527"/>
                      <a:ext cx="644" cy="1"/>
                    </a:xfrm>
                    <a:prstGeom prst="rect">
                      <a:avLst/>
                    </a:prstGeom>
                    <a:solidFill>
                      <a:srgbClr val="ED6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703"/>
                    <p:cNvSpPr>
                      <a:spLocks noChangeArrowheads="1"/>
                    </p:cNvSpPr>
                    <p:nvPr/>
                  </p:nvSpPr>
                  <p:spPr bwMode="auto">
                    <a:xfrm>
                      <a:off x="1184" y="3528"/>
                      <a:ext cx="644" cy="1"/>
                    </a:xfrm>
                    <a:prstGeom prst="rect">
                      <a:avLst/>
                    </a:prstGeom>
                    <a:solidFill>
                      <a:srgbClr val="F07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704"/>
                    <p:cNvSpPr>
                      <a:spLocks noChangeArrowheads="1"/>
                    </p:cNvSpPr>
                    <p:nvPr/>
                  </p:nvSpPr>
                  <p:spPr bwMode="auto">
                    <a:xfrm>
                      <a:off x="1184" y="3529"/>
                      <a:ext cx="644" cy="1"/>
                    </a:xfrm>
                    <a:prstGeom prst="rect">
                      <a:avLst/>
                    </a:prstGeom>
                    <a:solidFill>
                      <a:srgbClr val="F07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705"/>
                    <p:cNvSpPr>
                      <a:spLocks noChangeArrowheads="1"/>
                    </p:cNvSpPr>
                    <p:nvPr/>
                  </p:nvSpPr>
                  <p:spPr bwMode="auto">
                    <a:xfrm>
                      <a:off x="1184" y="3530"/>
                      <a:ext cx="644" cy="1"/>
                    </a:xfrm>
                    <a:prstGeom prst="rect">
                      <a:avLst/>
                    </a:prstGeom>
                    <a:solidFill>
                      <a:srgbClr val="F27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706"/>
                    <p:cNvSpPr>
                      <a:spLocks noChangeArrowheads="1"/>
                    </p:cNvSpPr>
                    <p:nvPr/>
                  </p:nvSpPr>
                  <p:spPr bwMode="auto">
                    <a:xfrm>
                      <a:off x="1184" y="3531"/>
                      <a:ext cx="644" cy="2"/>
                    </a:xfrm>
                    <a:prstGeom prst="rect">
                      <a:avLst/>
                    </a:prstGeom>
                    <a:solidFill>
                      <a:srgbClr val="F5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707"/>
                    <p:cNvSpPr>
                      <a:spLocks noChangeArrowheads="1"/>
                    </p:cNvSpPr>
                    <p:nvPr/>
                  </p:nvSpPr>
                  <p:spPr bwMode="auto">
                    <a:xfrm>
                      <a:off x="1184" y="3533"/>
                      <a:ext cx="644" cy="1"/>
                    </a:xfrm>
                    <a:prstGeom prst="rect">
                      <a:avLst/>
                    </a:prstGeom>
                    <a:solidFill>
                      <a:srgbClr val="F5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708"/>
                    <p:cNvSpPr>
                      <a:spLocks noChangeArrowheads="1"/>
                    </p:cNvSpPr>
                    <p:nvPr/>
                  </p:nvSpPr>
                  <p:spPr bwMode="auto">
                    <a:xfrm>
                      <a:off x="1184" y="3534"/>
                      <a:ext cx="644" cy="1"/>
                    </a:xfrm>
                    <a:prstGeom prst="rect">
                      <a:avLst/>
                    </a:prstGeom>
                    <a:solidFill>
                      <a:srgbClr val="F77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709"/>
                    <p:cNvSpPr>
                      <a:spLocks noChangeArrowheads="1"/>
                    </p:cNvSpPr>
                    <p:nvPr/>
                  </p:nvSpPr>
                  <p:spPr bwMode="auto">
                    <a:xfrm>
                      <a:off x="1184" y="3535"/>
                      <a:ext cx="644" cy="1"/>
                    </a:xfrm>
                    <a:prstGeom prst="rect">
                      <a:avLst/>
                    </a:prstGeom>
                    <a:solidFill>
                      <a:srgbClr val="FA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710"/>
                    <p:cNvSpPr>
                      <a:spLocks noChangeArrowheads="1"/>
                    </p:cNvSpPr>
                    <p:nvPr/>
                  </p:nvSpPr>
                  <p:spPr bwMode="auto">
                    <a:xfrm>
                      <a:off x="1184" y="3536"/>
                      <a:ext cx="644" cy="1"/>
                    </a:xfrm>
                    <a:prstGeom prst="rect">
                      <a:avLst/>
                    </a:prstGeom>
                    <a:solidFill>
                      <a:srgbClr val="FA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711"/>
                    <p:cNvSpPr>
                      <a:spLocks noChangeArrowheads="1"/>
                    </p:cNvSpPr>
                    <p:nvPr/>
                  </p:nvSpPr>
                  <p:spPr bwMode="auto">
                    <a:xfrm>
                      <a:off x="1184" y="3537"/>
                      <a:ext cx="644" cy="1"/>
                    </a:xfrm>
                    <a:prstGeom prst="rect">
                      <a:avLst/>
                    </a:prstGeom>
                    <a:solidFill>
                      <a:srgbClr val="F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712"/>
                    <p:cNvSpPr>
                      <a:spLocks noChangeArrowheads="1"/>
                    </p:cNvSpPr>
                    <p:nvPr/>
                  </p:nvSpPr>
                  <p:spPr bwMode="auto">
                    <a:xfrm>
                      <a:off x="1184" y="3538"/>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713"/>
                    <p:cNvSpPr>
                      <a:spLocks noChangeArrowheads="1"/>
                    </p:cNvSpPr>
                    <p:nvPr/>
                  </p:nvSpPr>
                  <p:spPr bwMode="auto">
                    <a:xfrm>
                      <a:off x="1184" y="3539"/>
                      <a:ext cx="644" cy="2"/>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714"/>
                    <p:cNvSpPr>
                      <a:spLocks noChangeArrowheads="1"/>
                    </p:cNvSpPr>
                    <p:nvPr/>
                  </p:nvSpPr>
                  <p:spPr bwMode="auto">
                    <a:xfrm>
                      <a:off x="1184" y="3541"/>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715"/>
                    <p:cNvSpPr>
                      <a:spLocks noChangeArrowheads="1"/>
                    </p:cNvSpPr>
                    <p:nvPr/>
                  </p:nvSpPr>
                  <p:spPr bwMode="auto">
                    <a:xfrm>
                      <a:off x="1184" y="3542"/>
                      <a:ext cx="644"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716"/>
                    <p:cNvSpPr>
                      <a:spLocks noChangeArrowheads="1"/>
                    </p:cNvSpPr>
                    <p:nvPr/>
                  </p:nvSpPr>
                  <p:spPr bwMode="auto">
                    <a:xfrm>
                      <a:off x="1184" y="3543"/>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717"/>
                    <p:cNvSpPr>
                      <a:spLocks noChangeArrowheads="1"/>
                    </p:cNvSpPr>
                    <p:nvPr/>
                  </p:nvSpPr>
                  <p:spPr bwMode="auto">
                    <a:xfrm>
                      <a:off x="1184" y="3544"/>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718"/>
                    <p:cNvSpPr>
                      <a:spLocks noChangeArrowheads="1"/>
                    </p:cNvSpPr>
                    <p:nvPr/>
                  </p:nvSpPr>
                  <p:spPr bwMode="auto">
                    <a:xfrm>
                      <a:off x="1184" y="3545"/>
                      <a:ext cx="644" cy="1"/>
                    </a:xfrm>
                    <a:prstGeom prst="rect">
                      <a:avLst/>
                    </a:prstGeom>
                    <a:solidFill>
                      <a:srgbClr val="FF8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719"/>
                    <p:cNvSpPr>
                      <a:spLocks noChangeArrowheads="1"/>
                    </p:cNvSpPr>
                    <p:nvPr/>
                  </p:nvSpPr>
                  <p:spPr bwMode="auto">
                    <a:xfrm>
                      <a:off x="1184" y="3546"/>
                      <a:ext cx="644" cy="2"/>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720"/>
                    <p:cNvSpPr>
                      <a:spLocks noChangeArrowheads="1"/>
                    </p:cNvSpPr>
                    <p:nvPr/>
                  </p:nvSpPr>
                  <p:spPr bwMode="auto">
                    <a:xfrm>
                      <a:off x="1184" y="3548"/>
                      <a:ext cx="644" cy="1"/>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721"/>
                    <p:cNvSpPr>
                      <a:spLocks noChangeArrowheads="1"/>
                    </p:cNvSpPr>
                    <p:nvPr/>
                  </p:nvSpPr>
                  <p:spPr bwMode="auto">
                    <a:xfrm>
                      <a:off x="1184" y="3549"/>
                      <a:ext cx="644" cy="1"/>
                    </a:xfrm>
                    <a:prstGeom prst="rect">
                      <a:avLst/>
                    </a:pr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722"/>
                    <p:cNvSpPr>
                      <a:spLocks noChangeArrowheads="1"/>
                    </p:cNvSpPr>
                    <p:nvPr/>
                  </p:nvSpPr>
                  <p:spPr bwMode="auto">
                    <a:xfrm>
                      <a:off x="1184" y="3550"/>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723"/>
                    <p:cNvSpPr>
                      <a:spLocks noChangeArrowheads="1"/>
                    </p:cNvSpPr>
                    <p:nvPr/>
                  </p:nvSpPr>
                  <p:spPr bwMode="auto">
                    <a:xfrm>
                      <a:off x="1184" y="3551"/>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724"/>
                    <p:cNvSpPr>
                      <a:spLocks noChangeArrowheads="1"/>
                    </p:cNvSpPr>
                    <p:nvPr/>
                  </p:nvSpPr>
                  <p:spPr bwMode="auto">
                    <a:xfrm>
                      <a:off x="1184" y="3552"/>
                      <a:ext cx="644" cy="1"/>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725"/>
                    <p:cNvSpPr>
                      <a:spLocks noChangeArrowheads="1"/>
                    </p:cNvSpPr>
                    <p:nvPr/>
                  </p:nvSpPr>
                  <p:spPr bwMode="auto">
                    <a:xfrm>
                      <a:off x="1184" y="3553"/>
                      <a:ext cx="644" cy="2"/>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726"/>
                    <p:cNvSpPr>
                      <a:spLocks noChangeArrowheads="1"/>
                    </p:cNvSpPr>
                    <p:nvPr/>
                  </p:nvSpPr>
                  <p:spPr bwMode="auto">
                    <a:xfrm>
                      <a:off x="1184" y="3555"/>
                      <a:ext cx="644" cy="1"/>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727"/>
                    <p:cNvSpPr>
                      <a:spLocks noChangeArrowheads="1"/>
                    </p:cNvSpPr>
                    <p:nvPr/>
                  </p:nvSpPr>
                  <p:spPr bwMode="auto">
                    <a:xfrm>
                      <a:off x="1184" y="3556"/>
                      <a:ext cx="644" cy="1"/>
                    </a:xfrm>
                    <a:prstGeom prst="rect">
                      <a:avLst/>
                    </a:prstGeom>
                    <a:solidFill>
                      <a:srgbClr val="FF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728"/>
                    <p:cNvSpPr>
                      <a:spLocks noChangeArrowheads="1"/>
                    </p:cNvSpPr>
                    <p:nvPr/>
                  </p:nvSpPr>
                  <p:spPr bwMode="auto">
                    <a:xfrm>
                      <a:off x="1184" y="3557"/>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729"/>
                    <p:cNvSpPr>
                      <a:spLocks noChangeArrowheads="1"/>
                    </p:cNvSpPr>
                    <p:nvPr/>
                  </p:nvSpPr>
                  <p:spPr bwMode="auto">
                    <a:xfrm>
                      <a:off x="1184" y="3558"/>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730"/>
                    <p:cNvSpPr>
                      <a:spLocks noChangeArrowheads="1"/>
                    </p:cNvSpPr>
                    <p:nvPr/>
                  </p:nvSpPr>
                  <p:spPr bwMode="auto">
                    <a:xfrm>
                      <a:off x="1184" y="3559"/>
                      <a:ext cx="644" cy="1"/>
                    </a:xfrm>
                    <a:prstGeom prst="rect">
                      <a:avLst/>
                    </a:prstGeom>
                    <a:solidFill>
                      <a:srgbClr val="FF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731"/>
                    <p:cNvSpPr>
                      <a:spLocks noChangeArrowheads="1"/>
                    </p:cNvSpPr>
                    <p:nvPr/>
                  </p:nvSpPr>
                  <p:spPr bwMode="auto">
                    <a:xfrm>
                      <a:off x="1184" y="3560"/>
                      <a:ext cx="644" cy="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732"/>
                    <p:cNvSpPr>
                      <a:spLocks noChangeArrowheads="1"/>
                    </p:cNvSpPr>
                    <p:nvPr/>
                  </p:nvSpPr>
                  <p:spPr bwMode="auto">
                    <a:xfrm>
                      <a:off x="1184" y="3561"/>
                      <a:ext cx="644" cy="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733"/>
                    <p:cNvSpPr>
                      <a:spLocks noChangeArrowheads="1"/>
                    </p:cNvSpPr>
                    <p:nvPr/>
                  </p:nvSpPr>
                  <p:spPr bwMode="auto">
                    <a:xfrm>
                      <a:off x="1184" y="3563"/>
                      <a:ext cx="644" cy="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734"/>
                    <p:cNvSpPr>
                      <a:spLocks noChangeArrowheads="1"/>
                    </p:cNvSpPr>
                    <p:nvPr/>
                  </p:nvSpPr>
                  <p:spPr bwMode="auto">
                    <a:xfrm>
                      <a:off x="1184" y="3564"/>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735"/>
                    <p:cNvSpPr>
                      <a:spLocks noChangeArrowheads="1"/>
                    </p:cNvSpPr>
                    <p:nvPr/>
                  </p:nvSpPr>
                  <p:spPr bwMode="auto">
                    <a:xfrm>
                      <a:off x="1184" y="3565"/>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736"/>
                    <p:cNvSpPr>
                      <a:spLocks noChangeArrowheads="1"/>
                    </p:cNvSpPr>
                    <p:nvPr/>
                  </p:nvSpPr>
                  <p:spPr bwMode="auto">
                    <a:xfrm>
                      <a:off x="1184" y="3566"/>
                      <a:ext cx="644" cy="1"/>
                    </a:xfrm>
                    <a:prstGeom prst="rect">
                      <a:avLst/>
                    </a:prstGeom>
                    <a:solidFill>
                      <a:srgbClr val="FF9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737"/>
                    <p:cNvSpPr>
                      <a:spLocks noChangeArrowheads="1"/>
                    </p:cNvSpPr>
                    <p:nvPr/>
                  </p:nvSpPr>
                  <p:spPr bwMode="auto">
                    <a:xfrm>
                      <a:off x="1184" y="3567"/>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738"/>
                    <p:cNvSpPr>
                      <a:spLocks noChangeArrowheads="1"/>
                    </p:cNvSpPr>
                    <p:nvPr/>
                  </p:nvSpPr>
                  <p:spPr bwMode="auto">
                    <a:xfrm>
                      <a:off x="1184" y="3568"/>
                      <a:ext cx="644" cy="2"/>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739"/>
                    <p:cNvSpPr>
                      <a:spLocks noChangeArrowheads="1"/>
                    </p:cNvSpPr>
                    <p:nvPr/>
                  </p:nvSpPr>
                  <p:spPr bwMode="auto">
                    <a:xfrm>
                      <a:off x="1184" y="3570"/>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740"/>
                    <p:cNvSpPr>
                      <a:spLocks noChangeArrowheads="1"/>
                    </p:cNvSpPr>
                    <p:nvPr/>
                  </p:nvSpPr>
                  <p:spPr bwMode="auto">
                    <a:xfrm>
                      <a:off x="1184" y="3571"/>
                      <a:ext cx="644" cy="1"/>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741"/>
                    <p:cNvSpPr>
                      <a:spLocks noChangeArrowheads="1"/>
                    </p:cNvSpPr>
                    <p:nvPr/>
                  </p:nvSpPr>
                  <p:spPr bwMode="auto">
                    <a:xfrm>
                      <a:off x="1184" y="3572"/>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742"/>
                    <p:cNvSpPr>
                      <a:spLocks noChangeArrowheads="1"/>
                    </p:cNvSpPr>
                    <p:nvPr/>
                  </p:nvSpPr>
                  <p:spPr bwMode="auto">
                    <a:xfrm>
                      <a:off x="1184" y="3573"/>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743"/>
                    <p:cNvSpPr>
                      <a:spLocks noChangeArrowheads="1"/>
                    </p:cNvSpPr>
                    <p:nvPr/>
                  </p:nvSpPr>
                  <p:spPr bwMode="auto">
                    <a:xfrm>
                      <a:off x="1184" y="3574"/>
                      <a:ext cx="644" cy="1"/>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744"/>
                    <p:cNvSpPr>
                      <a:spLocks noChangeArrowheads="1"/>
                    </p:cNvSpPr>
                    <p:nvPr/>
                  </p:nvSpPr>
                  <p:spPr bwMode="auto">
                    <a:xfrm>
                      <a:off x="1184" y="3575"/>
                      <a:ext cx="644"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745"/>
                    <p:cNvSpPr>
                      <a:spLocks noChangeArrowheads="1"/>
                    </p:cNvSpPr>
                    <p:nvPr/>
                  </p:nvSpPr>
                  <p:spPr bwMode="auto">
                    <a:xfrm>
                      <a:off x="1184" y="3576"/>
                      <a:ext cx="644" cy="2"/>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Rectangle 746"/>
                    <p:cNvSpPr>
                      <a:spLocks noChangeArrowheads="1"/>
                    </p:cNvSpPr>
                    <p:nvPr/>
                  </p:nvSpPr>
                  <p:spPr bwMode="auto">
                    <a:xfrm>
                      <a:off x="1184" y="3578"/>
                      <a:ext cx="644" cy="1"/>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747"/>
                    <p:cNvSpPr>
                      <a:spLocks noChangeArrowheads="1"/>
                    </p:cNvSpPr>
                    <p:nvPr/>
                  </p:nvSpPr>
                  <p:spPr bwMode="auto">
                    <a:xfrm>
                      <a:off x="1184" y="3579"/>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Rectangle 748"/>
                    <p:cNvSpPr>
                      <a:spLocks noChangeArrowheads="1"/>
                    </p:cNvSpPr>
                    <p:nvPr/>
                  </p:nvSpPr>
                  <p:spPr bwMode="auto">
                    <a:xfrm>
                      <a:off x="1184" y="3580"/>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749"/>
                    <p:cNvSpPr>
                      <a:spLocks noChangeArrowheads="1"/>
                    </p:cNvSpPr>
                    <p:nvPr/>
                  </p:nvSpPr>
                  <p:spPr bwMode="auto">
                    <a:xfrm>
                      <a:off x="1184" y="3581"/>
                      <a:ext cx="644" cy="1"/>
                    </a:xfrm>
                    <a:prstGeom prst="rect">
                      <a:avLst/>
                    </a:prstGeom>
                    <a:solidFill>
                      <a:srgbClr val="FFA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Rectangle 750"/>
                    <p:cNvSpPr>
                      <a:spLocks noChangeArrowheads="1"/>
                    </p:cNvSpPr>
                    <p:nvPr/>
                  </p:nvSpPr>
                  <p:spPr bwMode="auto">
                    <a:xfrm>
                      <a:off x="1184" y="3582"/>
                      <a:ext cx="644"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751"/>
                    <p:cNvSpPr>
                      <a:spLocks noChangeArrowheads="1"/>
                    </p:cNvSpPr>
                    <p:nvPr/>
                  </p:nvSpPr>
                  <p:spPr bwMode="auto">
                    <a:xfrm>
                      <a:off x="1184" y="3583"/>
                      <a:ext cx="644" cy="2"/>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752"/>
                    <p:cNvSpPr>
                      <a:spLocks noChangeArrowheads="1"/>
                    </p:cNvSpPr>
                    <p:nvPr/>
                  </p:nvSpPr>
                  <p:spPr bwMode="auto">
                    <a:xfrm>
                      <a:off x="1184" y="3585"/>
                      <a:ext cx="644" cy="1"/>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Rectangle 753"/>
                    <p:cNvSpPr>
                      <a:spLocks noChangeArrowheads="1"/>
                    </p:cNvSpPr>
                    <p:nvPr/>
                  </p:nvSpPr>
                  <p:spPr bwMode="auto">
                    <a:xfrm>
                      <a:off x="1184" y="3586"/>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754"/>
                    <p:cNvSpPr>
                      <a:spLocks noChangeArrowheads="1"/>
                    </p:cNvSpPr>
                    <p:nvPr/>
                  </p:nvSpPr>
                  <p:spPr bwMode="auto">
                    <a:xfrm>
                      <a:off x="1184" y="3587"/>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755"/>
                    <p:cNvSpPr>
                      <a:spLocks noChangeArrowheads="1"/>
                    </p:cNvSpPr>
                    <p:nvPr/>
                  </p:nvSpPr>
                  <p:spPr bwMode="auto">
                    <a:xfrm>
                      <a:off x="1184" y="3588"/>
                      <a:ext cx="644" cy="1"/>
                    </a:xfrm>
                    <a:prstGeom prst="rect">
                      <a:avLst/>
                    </a:prstGeom>
                    <a:solidFill>
                      <a:srgbClr val="FF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Rectangle 756"/>
                    <p:cNvSpPr>
                      <a:spLocks noChangeArrowheads="1"/>
                    </p:cNvSpPr>
                    <p:nvPr/>
                  </p:nvSpPr>
                  <p:spPr bwMode="auto">
                    <a:xfrm>
                      <a:off x="1184" y="3589"/>
                      <a:ext cx="644"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757"/>
                    <p:cNvSpPr>
                      <a:spLocks noChangeArrowheads="1"/>
                    </p:cNvSpPr>
                    <p:nvPr/>
                  </p:nvSpPr>
                  <p:spPr bwMode="auto">
                    <a:xfrm>
                      <a:off x="1184" y="3590"/>
                      <a:ext cx="644" cy="1"/>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758"/>
                    <p:cNvSpPr>
                      <a:spLocks noChangeArrowheads="1"/>
                    </p:cNvSpPr>
                    <p:nvPr/>
                  </p:nvSpPr>
                  <p:spPr bwMode="auto">
                    <a:xfrm>
                      <a:off x="1184" y="3591"/>
                      <a:ext cx="644" cy="2"/>
                    </a:xfrm>
                    <a:prstGeom prst="rect">
                      <a:avLst/>
                    </a:prstGeom>
                    <a:solidFill>
                      <a:srgbClr val="F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759"/>
                    <p:cNvSpPr>
                      <a:spLocks noChangeArrowheads="1"/>
                    </p:cNvSpPr>
                    <p:nvPr/>
                  </p:nvSpPr>
                  <p:spPr bwMode="auto">
                    <a:xfrm>
                      <a:off x="1184" y="3593"/>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760"/>
                    <p:cNvSpPr>
                      <a:spLocks noChangeArrowheads="1"/>
                    </p:cNvSpPr>
                    <p:nvPr/>
                  </p:nvSpPr>
                  <p:spPr bwMode="auto">
                    <a:xfrm>
                      <a:off x="1184" y="3594"/>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761"/>
                    <p:cNvSpPr>
                      <a:spLocks noChangeArrowheads="1"/>
                    </p:cNvSpPr>
                    <p:nvPr/>
                  </p:nvSpPr>
                  <p:spPr bwMode="auto">
                    <a:xfrm>
                      <a:off x="1184" y="3595"/>
                      <a:ext cx="644" cy="1"/>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762"/>
                    <p:cNvSpPr>
                      <a:spLocks noChangeArrowheads="1"/>
                    </p:cNvSpPr>
                    <p:nvPr/>
                  </p:nvSpPr>
                  <p:spPr bwMode="auto">
                    <a:xfrm>
                      <a:off x="1184" y="3596"/>
                      <a:ext cx="644"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763"/>
                    <p:cNvSpPr>
                      <a:spLocks noChangeArrowheads="1"/>
                    </p:cNvSpPr>
                    <p:nvPr/>
                  </p:nvSpPr>
                  <p:spPr bwMode="auto">
                    <a:xfrm>
                      <a:off x="1184" y="3597"/>
                      <a:ext cx="644" cy="1"/>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764"/>
                    <p:cNvSpPr>
                      <a:spLocks noChangeArrowheads="1"/>
                    </p:cNvSpPr>
                    <p:nvPr/>
                  </p:nvSpPr>
                  <p:spPr bwMode="auto">
                    <a:xfrm>
                      <a:off x="1184" y="3598"/>
                      <a:ext cx="644" cy="2"/>
                    </a:xfrm>
                    <a:prstGeom prst="rect">
                      <a:avLst/>
                    </a:prstGeom>
                    <a:solidFill>
                      <a:srgbClr val="FF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765"/>
                    <p:cNvSpPr>
                      <a:spLocks noChangeArrowheads="1"/>
                    </p:cNvSpPr>
                    <p:nvPr/>
                  </p:nvSpPr>
                  <p:spPr bwMode="auto">
                    <a:xfrm>
                      <a:off x="1184" y="3600"/>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766"/>
                    <p:cNvSpPr>
                      <a:spLocks noChangeArrowheads="1"/>
                    </p:cNvSpPr>
                    <p:nvPr/>
                  </p:nvSpPr>
                  <p:spPr bwMode="auto">
                    <a:xfrm>
                      <a:off x="1184" y="3601"/>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767"/>
                    <p:cNvSpPr>
                      <a:spLocks noChangeArrowheads="1"/>
                    </p:cNvSpPr>
                    <p:nvPr/>
                  </p:nvSpPr>
                  <p:spPr bwMode="auto">
                    <a:xfrm>
                      <a:off x="1184" y="3602"/>
                      <a:ext cx="644" cy="1"/>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768"/>
                    <p:cNvSpPr>
                      <a:spLocks noChangeArrowheads="1"/>
                    </p:cNvSpPr>
                    <p:nvPr/>
                  </p:nvSpPr>
                  <p:spPr bwMode="auto">
                    <a:xfrm>
                      <a:off x="1184" y="3603"/>
                      <a:ext cx="644" cy="1"/>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769"/>
                    <p:cNvSpPr>
                      <a:spLocks noChangeArrowheads="1"/>
                    </p:cNvSpPr>
                    <p:nvPr/>
                  </p:nvSpPr>
                  <p:spPr bwMode="auto">
                    <a:xfrm>
                      <a:off x="1184" y="3604"/>
                      <a:ext cx="644" cy="1"/>
                    </a:xfrm>
                    <a:prstGeom prst="rect">
                      <a:avLst/>
                    </a:prstGeom>
                    <a:solidFill>
                      <a:srgbClr val="FF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770"/>
                    <p:cNvSpPr>
                      <a:spLocks noChangeArrowheads="1"/>
                    </p:cNvSpPr>
                    <p:nvPr/>
                  </p:nvSpPr>
                  <p:spPr bwMode="auto">
                    <a:xfrm>
                      <a:off x="1184" y="3605"/>
                      <a:ext cx="644" cy="1"/>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Rectangle 771"/>
                    <p:cNvSpPr>
                      <a:spLocks noChangeArrowheads="1"/>
                    </p:cNvSpPr>
                    <p:nvPr/>
                  </p:nvSpPr>
                  <p:spPr bwMode="auto">
                    <a:xfrm>
                      <a:off x="1184" y="3606"/>
                      <a:ext cx="644" cy="2"/>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772"/>
                    <p:cNvSpPr>
                      <a:spLocks noChangeArrowheads="1"/>
                    </p:cNvSpPr>
                    <p:nvPr/>
                  </p:nvSpPr>
                  <p:spPr bwMode="auto">
                    <a:xfrm>
                      <a:off x="1184" y="3608"/>
                      <a:ext cx="644" cy="1"/>
                    </a:xfrm>
                    <a:prstGeom prst="rect">
                      <a:avLst/>
                    </a:prstGeom>
                    <a:solidFill>
                      <a:srgbClr val="FF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Rectangle 773"/>
                    <p:cNvSpPr>
                      <a:spLocks noChangeArrowheads="1"/>
                    </p:cNvSpPr>
                    <p:nvPr/>
                  </p:nvSpPr>
                  <p:spPr bwMode="auto">
                    <a:xfrm>
                      <a:off x="1184" y="3609"/>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Rectangle 774"/>
                    <p:cNvSpPr>
                      <a:spLocks noChangeArrowheads="1"/>
                    </p:cNvSpPr>
                    <p:nvPr/>
                  </p:nvSpPr>
                  <p:spPr bwMode="auto">
                    <a:xfrm>
                      <a:off x="1184" y="3610"/>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Rectangle 775"/>
                    <p:cNvSpPr>
                      <a:spLocks noChangeArrowheads="1"/>
                    </p:cNvSpPr>
                    <p:nvPr/>
                  </p:nvSpPr>
                  <p:spPr bwMode="auto">
                    <a:xfrm>
                      <a:off x="1184" y="3611"/>
                      <a:ext cx="644" cy="1"/>
                    </a:xfrm>
                    <a:prstGeom prst="rect">
                      <a:avLst/>
                    </a:prstGeom>
                    <a:solidFill>
                      <a:srgbClr val="FFD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Rectangle 776"/>
                    <p:cNvSpPr>
                      <a:spLocks noChangeArrowheads="1"/>
                    </p:cNvSpPr>
                    <p:nvPr/>
                  </p:nvSpPr>
                  <p:spPr bwMode="auto">
                    <a:xfrm>
                      <a:off x="1184" y="3612"/>
                      <a:ext cx="644" cy="1"/>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777"/>
                    <p:cNvSpPr>
                      <a:spLocks noChangeArrowheads="1"/>
                    </p:cNvSpPr>
                    <p:nvPr/>
                  </p:nvSpPr>
                  <p:spPr bwMode="auto">
                    <a:xfrm>
                      <a:off x="1184" y="3613"/>
                      <a:ext cx="64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Rectangle 778"/>
                    <p:cNvSpPr>
                      <a:spLocks noChangeArrowheads="1"/>
                    </p:cNvSpPr>
                    <p:nvPr/>
                  </p:nvSpPr>
                  <p:spPr bwMode="auto">
                    <a:xfrm>
                      <a:off x="1184" y="3615"/>
                      <a:ext cx="644" cy="1"/>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Rectangle 779"/>
                    <p:cNvSpPr>
                      <a:spLocks noChangeArrowheads="1"/>
                    </p:cNvSpPr>
                    <p:nvPr/>
                  </p:nvSpPr>
                  <p:spPr bwMode="auto">
                    <a:xfrm>
                      <a:off x="1184" y="3616"/>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780"/>
                    <p:cNvSpPr>
                      <a:spLocks noChangeArrowheads="1"/>
                    </p:cNvSpPr>
                    <p:nvPr/>
                  </p:nvSpPr>
                  <p:spPr bwMode="auto">
                    <a:xfrm>
                      <a:off x="1184" y="3617"/>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781"/>
                    <p:cNvSpPr>
                      <a:spLocks noChangeArrowheads="1"/>
                    </p:cNvSpPr>
                    <p:nvPr/>
                  </p:nvSpPr>
                  <p:spPr bwMode="auto">
                    <a:xfrm>
                      <a:off x="1184" y="3618"/>
                      <a:ext cx="644" cy="1"/>
                    </a:xfrm>
                    <a:prstGeom prst="rect">
                      <a:avLst/>
                    </a:prstGeom>
                    <a:solidFill>
                      <a:srgbClr val="FF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782"/>
                    <p:cNvSpPr>
                      <a:spLocks noChangeArrowheads="1"/>
                    </p:cNvSpPr>
                    <p:nvPr/>
                  </p:nvSpPr>
                  <p:spPr bwMode="auto">
                    <a:xfrm>
                      <a:off x="1184" y="3619"/>
                      <a:ext cx="644" cy="1"/>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783"/>
                    <p:cNvSpPr>
                      <a:spLocks noChangeArrowheads="1"/>
                    </p:cNvSpPr>
                    <p:nvPr/>
                  </p:nvSpPr>
                  <p:spPr bwMode="auto">
                    <a:xfrm>
                      <a:off x="1184" y="3620"/>
                      <a:ext cx="644" cy="2"/>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784"/>
                    <p:cNvSpPr>
                      <a:spLocks noChangeArrowheads="1"/>
                    </p:cNvSpPr>
                    <p:nvPr/>
                  </p:nvSpPr>
                  <p:spPr bwMode="auto">
                    <a:xfrm>
                      <a:off x="1184" y="3622"/>
                      <a:ext cx="644" cy="1"/>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785"/>
                    <p:cNvSpPr>
                      <a:spLocks noChangeArrowheads="1"/>
                    </p:cNvSpPr>
                    <p:nvPr/>
                  </p:nvSpPr>
                  <p:spPr bwMode="auto">
                    <a:xfrm>
                      <a:off x="1184" y="3623"/>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786"/>
                    <p:cNvSpPr>
                      <a:spLocks noChangeArrowheads="1"/>
                    </p:cNvSpPr>
                    <p:nvPr/>
                  </p:nvSpPr>
                  <p:spPr bwMode="auto">
                    <a:xfrm>
                      <a:off x="1184" y="3624"/>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787"/>
                    <p:cNvSpPr>
                      <a:spLocks noChangeArrowheads="1"/>
                    </p:cNvSpPr>
                    <p:nvPr/>
                  </p:nvSpPr>
                  <p:spPr bwMode="auto">
                    <a:xfrm>
                      <a:off x="1184" y="3625"/>
                      <a:ext cx="644" cy="1"/>
                    </a:xfrm>
                    <a:prstGeom prst="rect">
                      <a:avLst/>
                    </a:prstGeom>
                    <a:solidFill>
                      <a:srgbClr val="FFE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788"/>
                    <p:cNvSpPr>
                      <a:spLocks noChangeArrowheads="1"/>
                    </p:cNvSpPr>
                    <p:nvPr/>
                  </p:nvSpPr>
                  <p:spPr bwMode="auto">
                    <a:xfrm>
                      <a:off x="1184" y="3626"/>
                      <a:ext cx="644" cy="1"/>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Rectangle 789"/>
                    <p:cNvSpPr>
                      <a:spLocks noChangeArrowheads="1"/>
                    </p:cNvSpPr>
                    <p:nvPr/>
                  </p:nvSpPr>
                  <p:spPr bwMode="auto">
                    <a:xfrm>
                      <a:off x="1184" y="3627"/>
                      <a:ext cx="644" cy="1"/>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790"/>
                    <p:cNvSpPr>
                      <a:spLocks noChangeArrowheads="1"/>
                    </p:cNvSpPr>
                    <p:nvPr/>
                  </p:nvSpPr>
                  <p:spPr bwMode="auto">
                    <a:xfrm>
                      <a:off x="1184" y="3628"/>
                      <a:ext cx="644" cy="2"/>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791"/>
                    <p:cNvSpPr>
                      <a:spLocks noChangeArrowheads="1"/>
                    </p:cNvSpPr>
                    <p:nvPr/>
                  </p:nvSpPr>
                  <p:spPr bwMode="auto">
                    <a:xfrm>
                      <a:off x="1184" y="3630"/>
                      <a:ext cx="644" cy="1"/>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792"/>
                    <p:cNvSpPr>
                      <a:spLocks noChangeArrowheads="1"/>
                    </p:cNvSpPr>
                    <p:nvPr/>
                  </p:nvSpPr>
                  <p:spPr bwMode="auto">
                    <a:xfrm>
                      <a:off x="1184" y="3631"/>
                      <a:ext cx="644" cy="1"/>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Rectangle 793"/>
                    <p:cNvSpPr>
                      <a:spLocks noChangeArrowheads="1"/>
                    </p:cNvSpPr>
                    <p:nvPr/>
                  </p:nvSpPr>
                  <p:spPr bwMode="auto">
                    <a:xfrm>
                      <a:off x="1184" y="3632"/>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794"/>
                    <p:cNvSpPr>
                      <a:spLocks noChangeArrowheads="1"/>
                    </p:cNvSpPr>
                    <p:nvPr/>
                  </p:nvSpPr>
                  <p:spPr bwMode="auto">
                    <a:xfrm>
                      <a:off x="1184" y="3633"/>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795"/>
                    <p:cNvSpPr>
                      <a:spLocks noChangeArrowheads="1"/>
                    </p:cNvSpPr>
                    <p:nvPr/>
                  </p:nvSpPr>
                  <p:spPr bwMode="auto">
                    <a:xfrm>
                      <a:off x="1184" y="3634"/>
                      <a:ext cx="644" cy="1"/>
                    </a:xfrm>
                    <a:prstGeom prst="rect">
                      <a:avLst/>
                    </a:prstGeom>
                    <a:solidFill>
                      <a:srgbClr val="FFF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796"/>
                    <p:cNvSpPr>
                      <a:spLocks noChangeArrowheads="1"/>
                    </p:cNvSpPr>
                    <p:nvPr/>
                  </p:nvSpPr>
                  <p:spPr bwMode="auto">
                    <a:xfrm>
                      <a:off x="1184" y="3635"/>
                      <a:ext cx="644" cy="2"/>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797"/>
                    <p:cNvSpPr>
                      <a:spLocks noChangeArrowheads="1"/>
                    </p:cNvSpPr>
                    <p:nvPr/>
                  </p:nvSpPr>
                  <p:spPr bwMode="auto">
                    <a:xfrm>
                      <a:off x="1184" y="3637"/>
                      <a:ext cx="644" cy="1"/>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798"/>
                    <p:cNvSpPr>
                      <a:spLocks noChangeArrowheads="1"/>
                    </p:cNvSpPr>
                    <p:nvPr/>
                  </p:nvSpPr>
                  <p:spPr bwMode="auto">
                    <a:xfrm>
                      <a:off x="1184" y="3638"/>
                      <a:ext cx="644" cy="1"/>
                    </a:xfrm>
                    <a:prstGeom prst="rect">
                      <a:avLst/>
                    </a:prstGeom>
                    <a:solidFill>
                      <a:srgbClr val="FFF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799"/>
                    <p:cNvSpPr>
                      <a:spLocks noChangeArrowheads="1"/>
                    </p:cNvSpPr>
                    <p:nvPr/>
                  </p:nvSpPr>
                  <p:spPr bwMode="auto">
                    <a:xfrm>
                      <a:off x="1184" y="3639"/>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800"/>
                    <p:cNvSpPr>
                      <a:spLocks noChangeArrowheads="1"/>
                    </p:cNvSpPr>
                    <p:nvPr/>
                  </p:nvSpPr>
                  <p:spPr bwMode="auto">
                    <a:xfrm>
                      <a:off x="1184" y="3640"/>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801"/>
                    <p:cNvSpPr>
                      <a:spLocks noChangeArrowheads="1"/>
                    </p:cNvSpPr>
                    <p:nvPr/>
                  </p:nvSpPr>
                  <p:spPr bwMode="auto">
                    <a:xfrm>
                      <a:off x="1184" y="3641"/>
                      <a:ext cx="644" cy="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802"/>
                    <p:cNvSpPr>
                      <a:spLocks noChangeArrowheads="1"/>
                    </p:cNvSpPr>
                    <p:nvPr/>
                  </p:nvSpPr>
                  <p:spPr bwMode="auto">
                    <a:xfrm>
                      <a:off x="1184" y="3642"/>
                      <a:ext cx="644" cy="1"/>
                    </a:xfrm>
                    <a:prstGeom prst="rect">
                      <a:avLst/>
                    </a:prstGeom>
                    <a:solidFill>
                      <a:srgbClr val="F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803"/>
                    <p:cNvSpPr>
                      <a:spLocks noChangeArrowheads="1"/>
                    </p:cNvSpPr>
                    <p:nvPr/>
                  </p:nvSpPr>
                  <p:spPr bwMode="auto">
                    <a:xfrm>
                      <a:off x="1184" y="3643"/>
                      <a:ext cx="644" cy="2"/>
                    </a:xfrm>
                    <a:prstGeom prst="rect">
                      <a:avLst/>
                    </a:prstGeom>
                    <a:solidFill>
                      <a:srgbClr val="F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804"/>
                    <p:cNvSpPr>
                      <a:spLocks noChangeArrowheads="1"/>
                    </p:cNvSpPr>
                    <p:nvPr/>
                  </p:nvSpPr>
                  <p:spPr bwMode="auto">
                    <a:xfrm>
                      <a:off x="1184" y="3645"/>
                      <a:ext cx="644" cy="1"/>
                    </a:xfrm>
                    <a:prstGeom prst="rect">
                      <a:avLst/>
                    </a:prstGeom>
                    <a:solidFill>
                      <a:srgbClr val="F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805"/>
                    <p:cNvSpPr>
                      <a:spLocks noChangeArrowheads="1"/>
                    </p:cNvSpPr>
                    <p:nvPr/>
                  </p:nvSpPr>
                  <p:spPr bwMode="auto">
                    <a:xfrm>
                      <a:off x="1184" y="3646"/>
                      <a:ext cx="644" cy="1"/>
                    </a:xfrm>
                    <a:prstGeom prst="rect">
                      <a:avLst/>
                    </a:prstGeom>
                    <a:solidFill>
                      <a:srgbClr val="F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806"/>
                    <p:cNvSpPr>
                      <a:spLocks noChangeArrowheads="1"/>
                    </p:cNvSpPr>
                    <p:nvPr/>
                  </p:nvSpPr>
                  <p:spPr bwMode="auto">
                    <a:xfrm>
                      <a:off x="1184" y="3647"/>
                      <a:ext cx="644" cy="1"/>
                    </a:xfrm>
                    <a:prstGeom prst="rect">
                      <a:avLst/>
                    </a:prstGeom>
                    <a:solidFill>
                      <a:srgbClr val="F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807"/>
                    <p:cNvSpPr>
                      <a:spLocks noChangeArrowheads="1"/>
                    </p:cNvSpPr>
                    <p:nvPr/>
                  </p:nvSpPr>
                  <p:spPr bwMode="auto">
                    <a:xfrm>
                      <a:off x="1184" y="3648"/>
                      <a:ext cx="644" cy="1"/>
                    </a:xfrm>
                    <a:prstGeom prst="rect">
                      <a:avLst/>
                    </a:prstGeom>
                    <a:solidFill>
                      <a:srgbClr val="E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808"/>
                    <p:cNvSpPr>
                      <a:spLocks noChangeArrowheads="1"/>
                    </p:cNvSpPr>
                    <p:nvPr/>
                  </p:nvSpPr>
                  <p:spPr bwMode="auto">
                    <a:xfrm>
                      <a:off x="1184" y="3649"/>
                      <a:ext cx="644" cy="1"/>
                    </a:xfrm>
                    <a:prstGeom prst="rect">
                      <a:avLst/>
                    </a:prstGeom>
                    <a:solidFill>
                      <a:srgbClr val="E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809"/>
                    <p:cNvSpPr>
                      <a:spLocks noChangeArrowheads="1"/>
                    </p:cNvSpPr>
                    <p:nvPr/>
                  </p:nvSpPr>
                  <p:spPr bwMode="auto">
                    <a:xfrm>
                      <a:off x="1184" y="3650"/>
                      <a:ext cx="644" cy="2"/>
                    </a:xfrm>
                    <a:prstGeom prst="rect">
                      <a:avLst/>
                    </a:prstGeom>
                    <a:solidFill>
                      <a:srgbClr val="E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810"/>
                    <p:cNvSpPr>
                      <a:spLocks noChangeArrowheads="1"/>
                    </p:cNvSpPr>
                    <p:nvPr/>
                  </p:nvSpPr>
                  <p:spPr bwMode="auto">
                    <a:xfrm>
                      <a:off x="1184" y="3652"/>
                      <a:ext cx="644" cy="1"/>
                    </a:xfrm>
                    <a:prstGeom prst="rect">
                      <a:avLst/>
                    </a:prstGeom>
                    <a:solidFill>
                      <a:srgbClr val="E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811"/>
                    <p:cNvSpPr>
                      <a:spLocks noChangeArrowheads="1"/>
                    </p:cNvSpPr>
                    <p:nvPr/>
                  </p:nvSpPr>
                  <p:spPr bwMode="auto">
                    <a:xfrm>
                      <a:off x="1184" y="3653"/>
                      <a:ext cx="644" cy="1"/>
                    </a:xfrm>
                    <a:prstGeom prst="rect">
                      <a:avLst/>
                    </a:prstGeom>
                    <a:solidFill>
                      <a:srgbClr val="E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812"/>
                    <p:cNvSpPr>
                      <a:spLocks noChangeArrowheads="1"/>
                    </p:cNvSpPr>
                    <p:nvPr/>
                  </p:nvSpPr>
                  <p:spPr bwMode="auto">
                    <a:xfrm>
                      <a:off x="1184" y="3654"/>
                      <a:ext cx="644" cy="1"/>
                    </a:xfrm>
                    <a:prstGeom prst="rect">
                      <a:avLst/>
                    </a:prstGeom>
                    <a:solidFill>
                      <a:srgbClr val="E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813"/>
                    <p:cNvSpPr>
                      <a:spLocks noChangeArrowheads="1"/>
                    </p:cNvSpPr>
                    <p:nvPr/>
                  </p:nvSpPr>
                  <p:spPr bwMode="auto">
                    <a:xfrm>
                      <a:off x="1184" y="3655"/>
                      <a:ext cx="644" cy="1"/>
                    </a:xfrm>
                    <a:prstGeom prst="rect">
                      <a:avLst/>
                    </a:prstGeom>
                    <a:solidFill>
                      <a:srgbClr val="E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814"/>
                    <p:cNvSpPr>
                      <a:spLocks noChangeArrowheads="1"/>
                    </p:cNvSpPr>
                    <p:nvPr/>
                  </p:nvSpPr>
                  <p:spPr bwMode="auto">
                    <a:xfrm>
                      <a:off x="1184" y="3656"/>
                      <a:ext cx="644" cy="1"/>
                    </a:xfrm>
                    <a:prstGeom prst="rect">
                      <a:avLst/>
                    </a:prstGeom>
                    <a:solidFill>
                      <a:srgbClr val="E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Rectangle 815"/>
                    <p:cNvSpPr>
                      <a:spLocks noChangeArrowheads="1"/>
                    </p:cNvSpPr>
                    <p:nvPr/>
                  </p:nvSpPr>
                  <p:spPr bwMode="auto">
                    <a:xfrm>
                      <a:off x="1184" y="3657"/>
                      <a:ext cx="644" cy="1"/>
                    </a:xfrm>
                    <a:prstGeom prst="rect">
                      <a:avLst/>
                    </a:prstGeom>
                    <a:solidFill>
                      <a:srgbClr val="D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816"/>
                    <p:cNvSpPr>
                      <a:spLocks noChangeArrowheads="1"/>
                    </p:cNvSpPr>
                    <p:nvPr/>
                  </p:nvSpPr>
                  <p:spPr bwMode="auto">
                    <a:xfrm>
                      <a:off x="1184" y="3658"/>
                      <a:ext cx="644" cy="2"/>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817"/>
                    <p:cNvSpPr>
                      <a:spLocks noChangeArrowheads="1"/>
                    </p:cNvSpPr>
                    <p:nvPr/>
                  </p:nvSpPr>
                  <p:spPr bwMode="auto">
                    <a:xfrm>
                      <a:off x="1184" y="3660"/>
                      <a:ext cx="644" cy="1"/>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818"/>
                    <p:cNvSpPr>
                      <a:spLocks noChangeArrowheads="1"/>
                    </p:cNvSpPr>
                    <p:nvPr/>
                  </p:nvSpPr>
                  <p:spPr bwMode="auto">
                    <a:xfrm>
                      <a:off x="1184" y="3661"/>
                      <a:ext cx="644" cy="1"/>
                    </a:xfrm>
                    <a:prstGeom prst="rect">
                      <a:avLst/>
                    </a:prstGeom>
                    <a:solidFill>
                      <a:srgbClr val="D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819"/>
                    <p:cNvSpPr>
                      <a:spLocks noChangeArrowheads="1"/>
                    </p:cNvSpPr>
                    <p:nvPr/>
                  </p:nvSpPr>
                  <p:spPr bwMode="auto">
                    <a:xfrm>
                      <a:off x="1184" y="3662"/>
                      <a:ext cx="644" cy="1"/>
                    </a:xfrm>
                    <a:prstGeom prst="rect">
                      <a:avLst/>
                    </a:prstGeom>
                    <a:solidFill>
                      <a:srgbClr val="D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Rectangle 820"/>
                    <p:cNvSpPr>
                      <a:spLocks noChangeArrowheads="1"/>
                    </p:cNvSpPr>
                    <p:nvPr/>
                  </p:nvSpPr>
                  <p:spPr bwMode="auto">
                    <a:xfrm>
                      <a:off x="1184" y="3663"/>
                      <a:ext cx="644" cy="1"/>
                    </a:xfrm>
                    <a:prstGeom prst="rect">
                      <a:avLst/>
                    </a:prstGeom>
                    <a:solidFill>
                      <a:srgbClr val="D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Rectangle 821"/>
                    <p:cNvSpPr>
                      <a:spLocks noChangeArrowheads="1"/>
                    </p:cNvSpPr>
                    <p:nvPr/>
                  </p:nvSpPr>
                  <p:spPr bwMode="auto">
                    <a:xfrm>
                      <a:off x="1184" y="3664"/>
                      <a:ext cx="644" cy="1"/>
                    </a:xfrm>
                    <a:prstGeom prst="rect">
                      <a:avLst/>
                    </a:prstGeom>
                    <a:solidFill>
                      <a:srgbClr val="D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822"/>
                    <p:cNvSpPr>
                      <a:spLocks noChangeArrowheads="1"/>
                    </p:cNvSpPr>
                    <p:nvPr/>
                  </p:nvSpPr>
                  <p:spPr bwMode="auto">
                    <a:xfrm>
                      <a:off x="1184" y="3665"/>
                      <a:ext cx="644" cy="2"/>
                    </a:xfrm>
                    <a:prstGeom prst="rect">
                      <a:avLst/>
                    </a:prstGeom>
                    <a:solidFill>
                      <a:srgbClr val="C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823"/>
                    <p:cNvSpPr>
                      <a:spLocks noChangeArrowheads="1"/>
                    </p:cNvSpPr>
                    <p:nvPr/>
                  </p:nvSpPr>
                  <p:spPr bwMode="auto">
                    <a:xfrm>
                      <a:off x="1184" y="3667"/>
                      <a:ext cx="644" cy="1"/>
                    </a:xfrm>
                    <a:prstGeom prst="rect">
                      <a:avLst/>
                    </a:prstGeom>
                    <a:solidFill>
                      <a:srgbClr val="C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824"/>
                    <p:cNvSpPr>
                      <a:spLocks noChangeArrowheads="1"/>
                    </p:cNvSpPr>
                    <p:nvPr/>
                  </p:nvSpPr>
                  <p:spPr bwMode="auto">
                    <a:xfrm>
                      <a:off x="1184" y="3668"/>
                      <a:ext cx="644" cy="1"/>
                    </a:xfrm>
                    <a:prstGeom prst="rect">
                      <a:avLst/>
                    </a:prstGeom>
                    <a:solidFill>
                      <a:srgbClr val="C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5" name="Group 1026"/>
                  <p:cNvGrpSpPr>
                    <a:grpSpLocks/>
                  </p:cNvGrpSpPr>
                  <p:nvPr/>
                </p:nvGrpSpPr>
                <p:grpSpPr bwMode="auto">
                  <a:xfrm>
                    <a:off x="1184" y="3438"/>
                    <a:ext cx="1331" cy="451"/>
                    <a:chOff x="1184" y="3438"/>
                    <a:chExt cx="1331" cy="451"/>
                  </a:xfrm>
                </p:grpSpPr>
                <p:sp>
                  <p:nvSpPr>
                    <p:cNvPr id="871" name="Rectangle 826"/>
                    <p:cNvSpPr>
                      <a:spLocks noChangeArrowheads="1"/>
                    </p:cNvSpPr>
                    <p:nvPr/>
                  </p:nvSpPr>
                  <p:spPr bwMode="auto">
                    <a:xfrm>
                      <a:off x="1184" y="3669"/>
                      <a:ext cx="644" cy="1"/>
                    </a:xfrm>
                    <a:prstGeom prst="rect">
                      <a:avLst/>
                    </a:prstGeom>
                    <a:solidFill>
                      <a:srgbClr val="C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Rectangle 827"/>
                    <p:cNvSpPr>
                      <a:spLocks noChangeArrowheads="1"/>
                    </p:cNvSpPr>
                    <p:nvPr/>
                  </p:nvSpPr>
                  <p:spPr bwMode="auto">
                    <a:xfrm>
                      <a:off x="1184" y="3670"/>
                      <a:ext cx="644" cy="1"/>
                    </a:xfrm>
                    <a:prstGeom prst="rect">
                      <a:avLst/>
                    </a:prstGeom>
                    <a:solidFill>
                      <a:srgbClr val="C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Rectangle 828"/>
                    <p:cNvSpPr>
                      <a:spLocks noChangeArrowheads="1"/>
                    </p:cNvSpPr>
                    <p:nvPr/>
                  </p:nvSpPr>
                  <p:spPr bwMode="auto">
                    <a:xfrm>
                      <a:off x="1184" y="3671"/>
                      <a:ext cx="644" cy="1"/>
                    </a:xfrm>
                    <a:prstGeom prst="rect">
                      <a:avLst/>
                    </a:prstGeom>
                    <a:solidFill>
                      <a:srgbClr val="C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Rectangle 829"/>
                    <p:cNvSpPr>
                      <a:spLocks noChangeArrowheads="1"/>
                    </p:cNvSpPr>
                    <p:nvPr/>
                  </p:nvSpPr>
                  <p:spPr bwMode="auto">
                    <a:xfrm>
                      <a:off x="1184" y="3672"/>
                      <a:ext cx="644" cy="1"/>
                    </a:xfrm>
                    <a:prstGeom prst="rect">
                      <a:avLst/>
                    </a:prstGeom>
                    <a:solidFill>
                      <a:srgbClr val="B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Rectangle 830"/>
                    <p:cNvSpPr>
                      <a:spLocks noChangeArrowheads="1"/>
                    </p:cNvSpPr>
                    <p:nvPr/>
                  </p:nvSpPr>
                  <p:spPr bwMode="auto">
                    <a:xfrm>
                      <a:off x="1184" y="3673"/>
                      <a:ext cx="644" cy="2"/>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Rectangle 831"/>
                    <p:cNvSpPr>
                      <a:spLocks noChangeArrowheads="1"/>
                    </p:cNvSpPr>
                    <p:nvPr/>
                  </p:nvSpPr>
                  <p:spPr bwMode="auto">
                    <a:xfrm>
                      <a:off x="1184" y="3675"/>
                      <a:ext cx="644" cy="1"/>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Rectangle 832"/>
                    <p:cNvSpPr>
                      <a:spLocks noChangeArrowheads="1"/>
                    </p:cNvSpPr>
                    <p:nvPr/>
                  </p:nvSpPr>
                  <p:spPr bwMode="auto">
                    <a:xfrm>
                      <a:off x="1184" y="3676"/>
                      <a:ext cx="644" cy="1"/>
                    </a:xfrm>
                    <a:prstGeom prst="rect">
                      <a:avLst/>
                    </a:prstGeom>
                    <a:solidFill>
                      <a:srgbClr val="B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Rectangle 833"/>
                    <p:cNvSpPr>
                      <a:spLocks noChangeArrowheads="1"/>
                    </p:cNvSpPr>
                    <p:nvPr/>
                  </p:nvSpPr>
                  <p:spPr bwMode="auto">
                    <a:xfrm>
                      <a:off x="1184" y="3677"/>
                      <a:ext cx="644" cy="1"/>
                    </a:xfrm>
                    <a:prstGeom prst="rect">
                      <a:avLst/>
                    </a:prstGeom>
                    <a:solidFill>
                      <a:srgbClr val="B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Rectangle 834"/>
                    <p:cNvSpPr>
                      <a:spLocks noChangeArrowheads="1"/>
                    </p:cNvSpPr>
                    <p:nvPr/>
                  </p:nvSpPr>
                  <p:spPr bwMode="auto">
                    <a:xfrm>
                      <a:off x="1184" y="3678"/>
                      <a:ext cx="644" cy="1"/>
                    </a:xfrm>
                    <a:prstGeom prst="rect">
                      <a:avLst/>
                    </a:prstGeom>
                    <a:solidFill>
                      <a:srgbClr val="B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Rectangle 835"/>
                    <p:cNvSpPr>
                      <a:spLocks noChangeArrowheads="1"/>
                    </p:cNvSpPr>
                    <p:nvPr/>
                  </p:nvSpPr>
                  <p:spPr bwMode="auto">
                    <a:xfrm>
                      <a:off x="1184" y="3679"/>
                      <a:ext cx="644" cy="1"/>
                    </a:xfrm>
                    <a:prstGeom prst="rect">
                      <a:avLst/>
                    </a:prstGeom>
                    <a:solidFill>
                      <a:srgbClr val="B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Rectangle 836"/>
                    <p:cNvSpPr>
                      <a:spLocks noChangeArrowheads="1"/>
                    </p:cNvSpPr>
                    <p:nvPr/>
                  </p:nvSpPr>
                  <p:spPr bwMode="auto">
                    <a:xfrm>
                      <a:off x="1184" y="3680"/>
                      <a:ext cx="644" cy="2"/>
                    </a:xfrm>
                    <a:prstGeom prst="rect">
                      <a:avLst/>
                    </a:prstGeom>
                    <a:solidFill>
                      <a:srgbClr val="A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Rectangle 837"/>
                    <p:cNvSpPr>
                      <a:spLocks noChangeArrowheads="1"/>
                    </p:cNvSpPr>
                    <p:nvPr/>
                  </p:nvSpPr>
                  <p:spPr bwMode="auto">
                    <a:xfrm>
                      <a:off x="1184" y="3682"/>
                      <a:ext cx="644" cy="1"/>
                    </a:xfrm>
                    <a:prstGeom prst="rect">
                      <a:avLst/>
                    </a:prstGeom>
                    <a:solidFill>
                      <a:srgbClr val="A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Rectangle 838"/>
                    <p:cNvSpPr>
                      <a:spLocks noChangeArrowheads="1"/>
                    </p:cNvSpPr>
                    <p:nvPr/>
                  </p:nvSpPr>
                  <p:spPr bwMode="auto">
                    <a:xfrm>
                      <a:off x="1184" y="3683"/>
                      <a:ext cx="644" cy="1"/>
                    </a:xfrm>
                    <a:prstGeom prst="rect">
                      <a:avLst/>
                    </a:prstGeom>
                    <a:solidFill>
                      <a:srgbClr val="A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Rectangle 839"/>
                    <p:cNvSpPr>
                      <a:spLocks noChangeArrowheads="1"/>
                    </p:cNvSpPr>
                    <p:nvPr/>
                  </p:nvSpPr>
                  <p:spPr bwMode="auto">
                    <a:xfrm>
                      <a:off x="1184" y="3684"/>
                      <a:ext cx="644" cy="1"/>
                    </a:xfrm>
                    <a:prstGeom prst="rect">
                      <a:avLst/>
                    </a:prstGeom>
                    <a:solidFill>
                      <a:srgbClr val="A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Rectangle 840"/>
                    <p:cNvSpPr>
                      <a:spLocks noChangeArrowheads="1"/>
                    </p:cNvSpPr>
                    <p:nvPr/>
                  </p:nvSpPr>
                  <p:spPr bwMode="auto">
                    <a:xfrm>
                      <a:off x="1184" y="3685"/>
                      <a:ext cx="644" cy="1"/>
                    </a:xfrm>
                    <a:prstGeom prst="rect">
                      <a:avLst/>
                    </a:prstGeom>
                    <a:solidFill>
                      <a:srgbClr val="A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Rectangle 841"/>
                    <p:cNvSpPr>
                      <a:spLocks noChangeArrowheads="1"/>
                    </p:cNvSpPr>
                    <p:nvPr/>
                  </p:nvSpPr>
                  <p:spPr bwMode="auto">
                    <a:xfrm>
                      <a:off x="1184" y="3686"/>
                      <a:ext cx="644" cy="1"/>
                    </a:xfrm>
                    <a:prstGeom prst="rect">
                      <a:avLst/>
                    </a:prstGeom>
                    <a:solidFill>
                      <a:srgbClr val="A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Rectangle 842"/>
                    <p:cNvSpPr>
                      <a:spLocks noChangeArrowheads="1"/>
                    </p:cNvSpPr>
                    <p:nvPr/>
                  </p:nvSpPr>
                  <p:spPr bwMode="auto">
                    <a:xfrm>
                      <a:off x="1184" y="3687"/>
                      <a:ext cx="644" cy="1"/>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Rectangle 843"/>
                    <p:cNvSpPr>
                      <a:spLocks noChangeArrowheads="1"/>
                    </p:cNvSpPr>
                    <p:nvPr/>
                  </p:nvSpPr>
                  <p:spPr bwMode="auto">
                    <a:xfrm>
                      <a:off x="1184" y="3688"/>
                      <a:ext cx="644" cy="2"/>
                    </a:xfrm>
                    <a:prstGeom prst="rect">
                      <a:avLst/>
                    </a:prstGeom>
                    <a:solidFill>
                      <a:srgbClr val="9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Rectangle 844"/>
                    <p:cNvSpPr>
                      <a:spLocks noChangeArrowheads="1"/>
                    </p:cNvSpPr>
                    <p:nvPr/>
                  </p:nvSpPr>
                  <p:spPr bwMode="auto">
                    <a:xfrm>
                      <a:off x="1184" y="3690"/>
                      <a:ext cx="644" cy="1"/>
                    </a:xfrm>
                    <a:prstGeom prst="rect">
                      <a:avLst/>
                    </a:prstGeom>
                    <a:solidFill>
                      <a:srgbClr val="9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Rectangle 845"/>
                    <p:cNvSpPr>
                      <a:spLocks noChangeArrowheads="1"/>
                    </p:cNvSpPr>
                    <p:nvPr/>
                  </p:nvSpPr>
                  <p:spPr bwMode="auto">
                    <a:xfrm>
                      <a:off x="1184" y="3691"/>
                      <a:ext cx="644" cy="1"/>
                    </a:xfrm>
                    <a:prstGeom prst="rect">
                      <a:avLst/>
                    </a:prstGeom>
                    <a:solidFill>
                      <a:srgbClr val="9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Rectangle 846"/>
                    <p:cNvSpPr>
                      <a:spLocks noChangeArrowheads="1"/>
                    </p:cNvSpPr>
                    <p:nvPr/>
                  </p:nvSpPr>
                  <p:spPr bwMode="auto">
                    <a:xfrm>
                      <a:off x="1184" y="3692"/>
                      <a:ext cx="644" cy="1"/>
                    </a:xfrm>
                    <a:prstGeom prst="rect">
                      <a:avLst/>
                    </a:prstGeom>
                    <a:solidFill>
                      <a:srgbClr val="9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Rectangle 847"/>
                    <p:cNvSpPr>
                      <a:spLocks noChangeArrowheads="1"/>
                    </p:cNvSpPr>
                    <p:nvPr/>
                  </p:nvSpPr>
                  <p:spPr bwMode="auto">
                    <a:xfrm>
                      <a:off x="1184" y="3693"/>
                      <a:ext cx="644" cy="1"/>
                    </a:xfrm>
                    <a:prstGeom prst="rect">
                      <a:avLst/>
                    </a:prstGeom>
                    <a:solidFill>
                      <a:srgbClr val="9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Rectangle 848"/>
                    <p:cNvSpPr>
                      <a:spLocks noChangeArrowheads="1"/>
                    </p:cNvSpPr>
                    <p:nvPr/>
                  </p:nvSpPr>
                  <p:spPr bwMode="auto">
                    <a:xfrm>
                      <a:off x="1184" y="3694"/>
                      <a:ext cx="644" cy="1"/>
                    </a:xfrm>
                    <a:prstGeom prst="rect">
                      <a:avLst/>
                    </a:prstGeom>
                    <a:solidFill>
                      <a:srgbClr val="9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Rectangle 849"/>
                    <p:cNvSpPr>
                      <a:spLocks noChangeArrowheads="1"/>
                    </p:cNvSpPr>
                    <p:nvPr/>
                  </p:nvSpPr>
                  <p:spPr bwMode="auto">
                    <a:xfrm>
                      <a:off x="1184" y="3695"/>
                      <a:ext cx="644" cy="2"/>
                    </a:xfrm>
                    <a:prstGeom prst="rect">
                      <a:avLst/>
                    </a:prstGeom>
                    <a:solidFill>
                      <a:srgbClr val="8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Rectangle 850"/>
                    <p:cNvSpPr>
                      <a:spLocks noChangeArrowheads="1"/>
                    </p:cNvSpPr>
                    <p:nvPr/>
                  </p:nvSpPr>
                  <p:spPr bwMode="auto">
                    <a:xfrm>
                      <a:off x="1184" y="3697"/>
                      <a:ext cx="644" cy="1"/>
                    </a:xfrm>
                    <a:prstGeom prst="rect">
                      <a:avLst/>
                    </a:prstGeom>
                    <a:solidFill>
                      <a:srgbClr val="8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Rectangle 851"/>
                    <p:cNvSpPr>
                      <a:spLocks noChangeArrowheads="1"/>
                    </p:cNvSpPr>
                    <p:nvPr/>
                  </p:nvSpPr>
                  <p:spPr bwMode="auto">
                    <a:xfrm>
                      <a:off x="1184" y="3698"/>
                      <a:ext cx="644" cy="1"/>
                    </a:xfrm>
                    <a:prstGeom prst="rect">
                      <a:avLst/>
                    </a:prstGeom>
                    <a:solidFill>
                      <a:srgbClr val="8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Rectangle 852"/>
                    <p:cNvSpPr>
                      <a:spLocks noChangeArrowheads="1"/>
                    </p:cNvSpPr>
                    <p:nvPr/>
                  </p:nvSpPr>
                  <p:spPr bwMode="auto">
                    <a:xfrm>
                      <a:off x="1184" y="3699"/>
                      <a:ext cx="644" cy="1"/>
                    </a:xfrm>
                    <a:prstGeom prst="rect">
                      <a:avLst/>
                    </a:prstGeom>
                    <a:solidFill>
                      <a:srgbClr val="8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Rectangle 853"/>
                    <p:cNvSpPr>
                      <a:spLocks noChangeArrowheads="1"/>
                    </p:cNvSpPr>
                    <p:nvPr/>
                  </p:nvSpPr>
                  <p:spPr bwMode="auto">
                    <a:xfrm>
                      <a:off x="1184" y="3700"/>
                      <a:ext cx="644" cy="1"/>
                    </a:xfrm>
                    <a:prstGeom prst="rect">
                      <a:avLst/>
                    </a:prstGeom>
                    <a:solidFill>
                      <a:srgbClr val="7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Rectangle 854"/>
                    <p:cNvSpPr>
                      <a:spLocks noChangeArrowheads="1"/>
                    </p:cNvSpPr>
                    <p:nvPr/>
                  </p:nvSpPr>
                  <p:spPr bwMode="auto">
                    <a:xfrm>
                      <a:off x="1184" y="3701"/>
                      <a:ext cx="644" cy="1"/>
                    </a:xfrm>
                    <a:prstGeom prst="rect">
                      <a:avLst/>
                    </a:prstGeom>
                    <a:solidFill>
                      <a:srgbClr val="7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Rectangle 855"/>
                    <p:cNvSpPr>
                      <a:spLocks noChangeArrowheads="1"/>
                    </p:cNvSpPr>
                    <p:nvPr/>
                  </p:nvSpPr>
                  <p:spPr bwMode="auto">
                    <a:xfrm>
                      <a:off x="1184" y="3702"/>
                      <a:ext cx="644" cy="2"/>
                    </a:xfrm>
                    <a:prstGeom prst="rect">
                      <a:avLst/>
                    </a:prstGeom>
                    <a:solidFill>
                      <a:srgbClr val="7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Rectangle 856"/>
                    <p:cNvSpPr>
                      <a:spLocks noChangeArrowheads="1"/>
                    </p:cNvSpPr>
                    <p:nvPr/>
                  </p:nvSpPr>
                  <p:spPr bwMode="auto">
                    <a:xfrm>
                      <a:off x="1184" y="3704"/>
                      <a:ext cx="644" cy="1"/>
                    </a:xfrm>
                    <a:prstGeom prst="rect">
                      <a:avLst/>
                    </a:prstGeom>
                    <a:solidFill>
                      <a:srgbClr val="7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Rectangle 857"/>
                    <p:cNvSpPr>
                      <a:spLocks noChangeArrowheads="1"/>
                    </p:cNvSpPr>
                    <p:nvPr/>
                  </p:nvSpPr>
                  <p:spPr bwMode="auto">
                    <a:xfrm>
                      <a:off x="1184" y="3705"/>
                      <a:ext cx="644" cy="1"/>
                    </a:xfrm>
                    <a:prstGeom prst="rect">
                      <a:avLst/>
                    </a:prstGeom>
                    <a:solidFill>
                      <a:srgbClr val="6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Rectangle 858"/>
                    <p:cNvSpPr>
                      <a:spLocks noChangeArrowheads="1"/>
                    </p:cNvSpPr>
                    <p:nvPr/>
                  </p:nvSpPr>
                  <p:spPr bwMode="auto">
                    <a:xfrm>
                      <a:off x="1184" y="3706"/>
                      <a:ext cx="644" cy="1"/>
                    </a:xfrm>
                    <a:prstGeom prst="rect">
                      <a:avLst/>
                    </a:prstGeom>
                    <a:solidFill>
                      <a:srgbClr val="6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Rectangle 859"/>
                    <p:cNvSpPr>
                      <a:spLocks noChangeArrowheads="1"/>
                    </p:cNvSpPr>
                    <p:nvPr/>
                  </p:nvSpPr>
                  <p:spPr bwMode="auto">
                    <a:xfrm>
                      <a:off x="1184" y="3707"/>
                      <a:ext cx="644" cy="1"/>
                    </a:xfrm>
                    <a:prstGeom prst="rect">
                      <a:avLst/>
                    </a:prstGeom>
                    <a:solidFill>
                      <a:srgbClr val="6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Rectangle 860"/>
                    <p:cNvSpPr>
                      <a:spLocks noChangeArrowheads="1"/>
                    </p:cNvSpPr>
                    <p:nvPr/>
                  </p:nvSpPr>
                  <p:spPr bwMode="auto">
                    <a:xfrm>
                      <a:off x="1184" y="3708"/>
                      <a:ext cx="644" cy="1"/>
                    </a:xfrm>
                    <a:prstGeom prst="rect">
                      <a:avLst/>
                    </a:prstGeom>
                    <a:solidFill>
                      <a:srgbClr val="6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Rectangle 861"/>
                    <p:cNvSpPr>
                      <a:spLocks noChangeArrowheads="1"/>
                    </p:cNvSpPr>
                    <p:nvPr/>
                  </p:nvSpPr>
                  <p:spPr bwMode="auto">
                    <a:xfrm>
                      <a:off x="1184" y="3709"/>
                      <a:ext cx="644" cy="1"/>
                    </a:xfrm>
                    <a:prstGeom prst="rect">
                      <a:avLst/>
                    </a:prstGeom>
                    <a:solidFill>
                      <a:srgbClr val="6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862"/>
                    <p:cNvSpPr>
                      <a:spLocks noChangeArrowheads="1"/>
                    </p:cNvSpPr>
                    <p:nvPr/>
                  </p:nvSpPr>
                  <p:spPr bwMode="auto">
                    <a:xfrm>
                      <a:off x="1184" y="3710"/>
                      <a:ext cx="644" cy="2"/>
                    </a:xfrm>
                    <a:prstGeom prst="rect">
                      <a:avLst/>
                    </a:prstGeom>
                    <a:solidFill>
                      <a:srgbClr val="5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Rectangle 863"/>
                    <p:cNvSpPr>
                      <a:spLocks noChangeArrowheads="1"/>
                    </p:cNvSpPr>
                    <p:nvPr/>
                  </p:nvSpPr>
                  <p:spPr bwMode="auto">
                    <a:xfrm>
                      <a:off x="1184" y="3712"/>
                      <a:ext cx="644" cy="1"/>
                    </a:xfrm>
                    <a:prstGeom prst="rect">
                      <a:avLst/>
                    </a:prstGeom>
                    <a:solidFill>
                      <a:srgbClr val="59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Rectangle 864"/>
                    <p:cNvSpPr>
                      <a:spLocks noChangeArrowheads="1"/>
                    </p:cNvSpPr>
                    <p:nvPr/>
                  </p:nvSpPr>
                  <p:spPr bwMode="auto">
                    <a:xfrm>
                      <a:off x="1184" y="3713"/>
                      <a:ext cx="644" cy="1"/>
                    </a:xfrm>
                    <a:prstGeom prst="rect">
                      <a:avLst/>
                    </a:prstGeom>
                    <a:solidFill>
                      <a:srgbClr val="5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Rectangle 865"/>
                    <p:cNvSpPr>
                      <a:spLocks noChangeArrowheads="1"/>
                    </p:cNvSpPr>
                    <p:nvPr/>
                  </p:nvSpPr>
                  <p:spPr bwMode="auto">
                    <a:xfrm>
                      <a:off x="1184" y="3714"/>
                      <a:ext cx="644" cy="1"/>
                    </a:xfrm>
                    <a:prstGeom prst="rect">
                      <a:avLst/>
                    </a:prstGeom>
                    <a:solidFill>
                      <a:srgbClr val="5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866"/>
                    <p:cNvSpPr>
                      <a:spLocks noChangeArrowheads="1"/>
                    </p:cNvSpPr>
                    <p:nvPr/>
                  </p:nvSpPr>
                  <p:spPr bwMode="auto">
                    <a:xfrm>
                      <a:off x="1184" y="3715"/>
                      <a:ext cx="644" cy="1"/>
                    </a:xfrm>
                    <a:prstGeom prst="rect">
                      <a:avLst/>
                    </a:prstGeom>
                    <a:solidFill>
                      <a:srgbClr val="4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Rectangle 867"/>
                    <p:cNvSpPr>
                      <a:spLocks noChangeArrowheads="1"/>
                    </p:cNvSpPr>
                    <p:nvPr/>
                  </p:nvSpPr>
                  <p:spPr bwMode="auto">
                    <a:xfrm>
                      <a:off x="1184" y="3716"/>
                      <a:ext cx="644" cy="1"/>
                    </a:xfrm>
                    <a:prstGeom prst="rect">
                      <a:avLst/>
                    </a:prstGeom>
                    <a:solidFill>
                      <a:srgbClr val="4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Rectangle 868"/>
                    <p:cNvSpPr>
                      <a:spLocks noChangeArrowheads="1"/>
                    </p:cNvSpPr>
                    <p:nvPr/>
                  </p:nvSpPr>
                  <p:spPr bwMode="auto">
                    <a:xfrm>
                      <a:off x="1184" y="3717"/>
                      <a:ext cx="644" cy="2"/>
                    </a:xfrm>
                    <a:prstGeom prst="rect">
                      <a:avLst/>
                    </a:prstGeom>
                    <a:solidFill>
                      <a:srgbClr val="4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Rectangle 869"/>
                    <p:cNvSpPr>
                      <a:spLocks noChangeArrowheads="1"/>
                    </p:cNvSpPr>
                    <p:nvPr/>
                  </p:nvSpPr>
                  <p:spPr bwMode="auto">
                    <a:xfrm>
                      <a:off x="1184" y="3719"/>
                      <a:ext cx="644" cy="1"/>
                    </a:xfrm>
                    <a:prstGeom prst="rect">
                      <a:avLst/>
                    </a:prstGeom>
                    <a:solidFill>
                      <a:srgbClr val="4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870"/>
                    <p:cNvSpPr>
                      <a:spLocks noChangeArrowheads="1"/>
                    </p:cNvSpPr>
                    <p:nvPr/>
                  </p:nvSpPr>
                  <p:spPr bwMode="auto">
                    <a:xfrm>
                      <a:off x="1184" y="3720"/>
                      <a:ext cx="644" cy="1"/>
                    </a:xfrm>
                    <a:prstGeom prst="rect">
                      <a:avLst/>
                    </a:prstGeom>
                    <a:solidFill>
                      <a:srgbClr val="4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871"/>
                    <p:cNvSpPr>
                      <a:spLocks noChangeArrowheads="1"/>
                    </p:cNvSpPr>
                    <p:nvPr/>
                  </p:nvSpPr>
                  <p:spPr bwMode="auto">
                    <a:xfrm>
                      <a:off x="1184" y="3721"/>
                      <a:ext cx="644" cy="1"/>
                    </a:xfrm>
                    <a:prstGeom prst="rect">
                      <a:avLst/>
                    </a:prstGeom>
                    <a:solidFill>
                      <a:srgbClr val="3C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Rectangle 872"/>
                    <p:cNvSpPr>
                      <a:spLocks noChangeArrowheads="1"/>
                    </p:cNvSpPr>
                    <p:nvPr/>
                  </p:nvSpPr>
                  <p:spPr bwMode="auto">
                    <a:xfrm>
                      <a:off x="1184" y="3722"/>
                      <a:ext cx="644" cy="1"/>
                    </a:xfrm>
                    <a:prstGeom prst="rect">
                      <a:avLst/>
                    </a:prstGeom>
                    <a:solidFill>
                      <a:srgbClr val="37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Rectangle 873"/>
                    <p:cNvSpPr>
                      <a:spLocks noChangeArrowheads="1"/>
                    </p:cNvSpPr>
                    <p:nvPr/>
                  </p:nvSpPr>
                  <p:spPr bwMode="auto">
                    <a:xfrm>
                      <a:off x="1184" y="3723"/>
                      <a:ext cx="644" cy="1"/>
                    </a:xfrm>
                    <a:prstGeom prst="rect">
                      <a:avLst/>
                    </a:prstGeom>
                    <a:solidFill>
                      <a:srgbClr val="33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Rectangle 874"/>
                    <p:cNvSpPr>
                      <a:spLocks noChangeArrowheads="1"/>
                    </p:cNvSpPr>
                    <p:nvPr/>
                  </p:nvSpPr>
                  <p:spPr bwMode="auto">
                    <a:xfrm>
                      <a:off x="1184" y="3724"/>
                      <a:ext cx="644" cy="1"/>
                    </a:xfrm>
                    <a:prstGeom prst="rect">
                      <a:avLst/>
                    </a:prstGeom>
                    <a:solidFill>
                      <a:srgbClr val="2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Rectangle 875"/>
                    <p:cNvSpPr>
                      <a:spLocks noChangeArrowheads="1"/>
                    </p:cNvSpPr>
                    <p:nvPr/>
                  </p:nvSpPr>
                  <p:spPr bwMode="auto">
                    <a:xfrm>
                      <a:off x="1184" y="3725"/>
                      <a:ext cx="644" cy="2"/>
                    </a:xfrm>
                    <a:prstGeom prst="rect">
                      <a:avLst/>
                    </a:prstGeom>
                    <a:solidFill>
                      <a:srgbClr val="2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Rectangle 876"/>
                    <p:cNvSpPr>
                      <a:spLocks noChangeArrowheads="1"/>
                    </p:cNvSpPr>
                    <p:nvPr/>
                  </p:nvSpPr>
                  <p:spPr bwMode="auto">
                    <a:xfrm>
                      <a:off x="1184" y="3727"/>
                      <a:ext cx="644" cy="1"/>
                    </a:xfrm>
                    <a:prstGeom prst="rect">
                      <a:avLst/>
                    </a:prstGeom>
                    <a:solidFill>
                      <a:srgbClr val="2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877"/>
                    <p:cNvSpPr>
                      <a:spLocks noChangeArrowheads="1"/>
                    </p:cNvSpPr>
                    <p:nvPr/>
                  </p:nvSpPr>
                  <p:spPr bwMode="auto">
                    <a:xfrm>
                      <a:off x="1184" y="3728"/>
                      <a:ext cx="644" cy="1"/>
                    </a:xfrm>
                    <a:prstGeom prst="rect">
                      <a:avLst/>
                    </a:prstGeom>
                    <a:solidFill>
                      <a:srgbClr val="2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Rectangle 878"/>
                    <p:cNvSpPr>
                      <a:spLocks noChangeArrowheads="1"/>
                    </p:cNvSpPr>
                    <p:nvPr/>
                  </p:nvSpPr>
                  <p:spPr bwMode="auto">
                    <a:xfrm>
                      <a:off x="1184" y="3729"/>
                      <a:ext cx="644" cy="1"/>
                    </a:xfrm>
                    <a:prstGeom prst="rect">
                      <a:avLst/>
                    </a:prstGeom>
                    <a:solidFill>
                      <a:srgbClr val="2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Rectangle 879"/>
                    <p:cNvSpPr>
                      <a:spLocks noChangeArrowheads="1"/>
                    </p:cNvSpPr>
                    <p:nvPr/>
                  </p:nvSpPr>
                  <p:spPr bwMode="auto">
                    <a:xfrm>
                      <a:off x="1184" y="3730"/>
                      <a:ext cx="644" cy="1"/>
                    </a:xfrm>
                    <a:prstGeom prst="rect">
                      <a:avLst/>
                    </a:prstGeom>
                    <a:solidFill>
                      <a:srgbClr val="1E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Rectangle 880"/>
                    <p:cNvSpPr>
                      <a:spLocks noChangeArrowheads="1"/>
                    </p:cNvSpPr>
                    <p:nvPr/>
                  </p:nvSpPr>
                  <p:spPr bwMode="auto">
                    <a:xfrm>
                      <a:off x="1184" y="3731"/>
                      <a:ext cx="644" cy="1"/>
                    </a:xfrm>
                    <a:prstGeom prst="rect">
                      <a:avLst/>
                    </a:prstGeom>
                    <a:solidFill>
                      <a:srgbClr val="1A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Rectangle 881"/>
                    <p:cNvSpPr>
                      <a:spLocks noChangeArrowheads="1"/>
                    </p:cNvSpPr>
                    <p:nvPr/>
                  </p:nvSpPr>
                  <p:spPr bwMode="auto">
                    <a:xfrm>
                      <a:off x="1184" y="3732"/>
                      <a:ext cx="644" cy="2"/>
                    </a:xfrm>
                    <a:prstGeom prst="rect">
                      <a:avLst/>
                    </a:prstGeom>
                    <a:solidFill>
                      <a:srgbClr val="1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Rectangle 882"/>
                    <p:cNvSpPr>
                      <a:spLocks noChangeArrowheads="1"/>
                    </p:cNvSpPr>
                    <p:nvPr/>
                  </p:nvSpPr>
                  <p:spPr bwMode="auto">
                    <a:xfrm>
                      <a:off x="1184" y="3734"/>
                      <a:ext cx="644" cy="1"/>
                    </a:xfrm>
                    <a:prstGeom prst="rect">
                      <a:avLst/>
                    </a:prstGeom>
                    <a:solidFill>
                      <a:srgbClr val="11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Rectangle 883"/>
                    <p:cNvSpPr>
                      <a:spLocks noChangeArrowheads="1"/>
                    </p:cNvSpPr>
                    <p:nvPr/>
                  </p:nvSpPr>
                  <p:spPr bwMode="auto">
                    <a:xfrm>
                      <a:off x="1184" y="3735"/>
                      <a:ext cx="644" cy="1"/>
                    </a:xfrm>
                    <a:prstGeom prst="rect">
                      <a:avLst/>
                    </a:prstGeom>
                    <a:solidFill>
                      <a:srgbClr val="0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Rectangle 884"/>
                    <p:cNvSpPr>
                      <a:spLocks noChangeArrowheads="1"/>
                    </p:cNvSpPr>
                    <p:nvPr/>
                  </p:nvSpPr>
                  <p:spPr bwMode="auto">
                    <a:xfrm>
                      <a:off x="1184" y="3736"/>
                      <a:ext cx="644" cy="1"/>
                    </a:xfrm>
                    <a:prstGeom prst="rect">
                      <a:avLst/>
                    </a:prstGeom>
                    <a:solidFill>
                      <a:srgbClr val="0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Rectangle 885"/>
                    <p:cNvSpPr>
                      <a:spLocks noChangeArrowheads="1"/>
                    </p:cNvSpPr>
                    <p:nvPr/>
                  </p:nvSpPr>
                  <p:spPr bwMode="auto">
                    <a:xfrm>
                      <a:off x="1184" y="3737"/>
                      <a:ext cx="644" cy="1"/>
                    </a:xfrm>
                    <a:prstGeom prst="rect">
                      <a:avLst/>
                    </a:prstGeom>
                    <a:solidFill>
                      <a:srgbClr val="0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Rectangle 886"/>
                    <p:cNvSpPr>
                      <a:spLocks noChangeArrowheads="1"/>
                    </p:cNvSpPr>
                    <p:nvPr/>
                  </p:nvSpPr>
                  <p:spPr bwMode="auto">
                    <a:xfrm>
                      <a:off x="1184" y="3738"/>
                      <a:ext cx="644" cy="1"/>
                    </a:xfrm>
                    <a:prstGeom prst="rect">
                      <a:avLst/>
                    </a:prstGeom>
                    <a:solidFill>
                      <a:srgbClr val="04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Rectangle 887"/>
                    <p:cNvSpPr>
                      <a:spLocks noChangeArrowheads="1"/>
                    </p:cNvSpPr>
                    <p:nvPr/>
                  </p:nvSpPr>
                  <p:spPr bwMode="auto">
                    <a:xfrm>
                      <a:off x="1184" y="3739"/>
                      <a:ext cx="644" cy="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Rectangle 888"/>
                    <p:cNvSpPr>
                      <a:spLocks noChangeArrowheads="1"/>
                    </p:cNvSpPr>
                    <p:nvPr/>
                  </p:nvSpPr>
                  <p:spPr bwMode="auto">
                    <a:xfrm>
                      <a:off x="1184" y="3740"/>
                      <a:ext cx="644" cy="2"/>
                    </a:xfrm>
                    <a:prstGeom prst="rect">
                      <a:avLst/>
                    </a:prstGeom>
                    <a:solidFill>
                      <a:srgbClr val="03FF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Rectangle 889"/>
                    <p:cNvSpPr>
                      <a:spLocks noChangeArrowheads="1"/>
                    </p:cNvSpPr>
                    <p:nvPr/>
                  </p:nvSpPr>
                  <p:spPr bwMode="auto">
                    <a:xfrm>
                      <a:off x="1184" y="3742"/>
                      <a:ext cx="644" cy="1"/>
                    </a:xfrm>
                    <a:prstGeom prst="rect">
                      <a:avLst/>
                    </a:prstGeom>
                    <a:solidFill>
                      <a:srgbClr val="03FF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Rectangle 890"/>
                    <p:cNvSpPr>
                      <a:spLocks noChangeArrowheads="1"/>
                    </p:cNvSpPr>
                    <p:nvPr/>
                  </p:nvSpPr>
                  <p:spPr bwMode="auto">
                    <a:xfrm>
                      <a:off x="1184" y="3743"/>
                      <a:ext cx="644" cy="1"/>
                    </a:xfrm>
                    <a:prstGeom prst="rect">
                      <a:avLst/>
                    </a:prstGeom>
                    <a:solidFill>
                      <a:srgbClr val="05FF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Rectangle 891"/>
                    <p:cNvSpPr>
                      <a:spLocks noChangeArrowheads="1"/>
                    </p:cNvSpPr>
                    <p:nvPr/>
                  </p:nvSpPr>
                  <p:spPr bwMode="auto">
                    <a:xfrm>
                      <a:off x="1184" y="3744"/>
                      <a:ext cx="644" cy="1"/>
                    </a:xfrm>
                    <a:prstGeom prst="rect">
                      <a:avLst/>
                    </a:prstGeom>
                    <a:solidFill>
                      <a:srgbClr val="05FF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Rectangle 892"/>
                    <p:cNvSpPr>
                      <a:spLocks noChangeArrowheads="1"/>
                    </p:cNvSpPr>
                    <p:nvPr/>
                  </p:nvSpPr>
                  <p:spPr bwMode="auto">
                    <a:xfrm>
                      <a:off x="1184" y="3745"/>
                      <a:ext cx="644" cy="1"/>
                    </a:xfrm>
                    <a:prstGeom prst="rect">
                      <a:avLst/>
                    </a:prstGeom>
                    <a:solidFill>
                      <a:srgbClr val="08F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Rectangle 893"/>
                    <p:cNvSpPr>
                      <a:spLocks noChangeArrowheads="1"/>
                    </p:cNvSpPr>
                    <p:nvPr/>
                  </p:nvSpPr>
                  <p:spPr bwMode="auto">
                    <a:xfrm>
                      <a:off x="1184" y="3746"/>
                      <a:ext cx="644" cy="1"/>
                    </a:xfrm>
                    <a:prstGeom prst="rect">
                      <a:avLst/>
                    </a:prstGeom>
                    <a:solidFill>
                      <a:srgbClr val="08F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Rectangle 894"/>
                    <p:cNvSpPr>
                      <a:spLocks noChangeArrowheads="1"/>
                    </p:cNvSpPr>
                    <p:nvPr/>
                  </p:nvSpPr>
                  <p:spPr bwMode="auto">
                    <a:xfrm>
                      <a:off x="1184" y="3747"/>
                      <a:ext cx="644" cy="2"/>
                    </a:xfrm>
                    <a:prstGeom prst="rect">
                      <a:avLst/>
                    </a:prstGeom>
                    <a:solidFill>
                      <a:srgbClr val="0AFF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Rectangle 895"/>
                    <p:cNvSpPr>
                      <a:spLocks noChangeArrowheads="1"/>
                    </p:cNvSpPr>
                    <p:nvPr/>
                  </p:nvSpPr>
                  <p:spPr bwMode="auto">
                    <a:xfrm>
                      <a:off x="1184" y="3749"/>
                      <a:ext cx="644" cy="1"/>
                    </a:xfrm>
                    <a:prstGeom prst="rect">
                      <a:avLst/>
                    </a:prstGeom>
                    <a:solidFill>
                      <a:srgbClr val="0AFF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Rectangle 896"/>
                    <p:cNvSpPr>
                      <a:spLocks noChangeArrowheads="1"/>
                    </p:cNvSpPr>
                    <p:nvPr/>
                  </p:nvSpPr>
                  <p:spPr bwMode="auto">
                    <a:xfrm>
                      <a:off x="1184" y="3750"/>
                      <a:ext cx="644" cy="1"/>
                    </a:xfrm>
                    <a:prstGeom prst="rect">
                      <a:avLst/>
                    </a:prstGeom>
                    <a:solidFill>
                      <a:srgbClr val="0DFF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Rectangle 897"/>
                    <p:cNvSpPr>
                      <a:spLocks noChangeArrowheads="1"/>
                    </p:cNvSpPr>
                    <p:nvPr/>
                  </p:nvSpPr>
                  <p:spPr bwMode="auto">
                    <a:xfrm>
                      <a:off x="1184" y="3751"/>
                      <a:ext cx="644" cy="1"/>
                    </a:xfrm>
                    <a:prstGeom prst="rect">
                      <a:avLst/>
                    </a:prstGeom>
                    <a:solidFill>
                      <a:srgbClr val="0DF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Rectangle 898"/>
                    <p:cNvSpPr>
                      <a:spLocks noChangeArrowheads="1"/>
                    </p:cNvSpPr>
                    <p:nvPr/>
                  </p:nvSpPr>
                  <p:spPr bwMode="auto">
                    <a:xfrm>
                      <a:off x="1184" y="3752"/>
                      <a:ext cx="644" cy="1"/>
                    </a:xfrm>
                    <a:prstGeom prst="rect">
                      <a:avLst/>
                    </a:prstGeom>
                    <a:solidFill>
                      <a:srgbClr val="0DF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Rectangle 899"/>
                    <p:cNvSpPr>
                      <a:spLocks noChangeArrowheads="1"/>
                    </p:cNvSpPr>
                    <p:nvPr/>
                  </p:nvSpPr>
                  <p:spPr bwMode="auto">
                    <a:xfrm>
                      <a:off x="1184" y="3753"/>
                      <a:ext cx="644" cy="1"/>
                    </a:xfrm>
                    <a:prstGeom prst="rect">
                      <a:avLst/>
                    </a:prstGeom>
                    <a:solidFill>
                      <a:srgbClr val="0FF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Rectangle 900"/>
                    <p:cNvSpPr>
                      <a:spLocks noChangeArrowheads="1"/>
                    </p:cNvSpPr>
                    <p:nvPr/>
                  </p:nvSpPr>
                  <p:spPr bwMode="auto">
                    <a:xfrm>
                      <a:off x="1184" y="3754"/>
                      <a:ext cx="644" cy="1"/>
                    </a:xfrm>
                    <a:prstGeom prst="rect">
                      <a:avLst/>
                    </a:prstGeom>
                    <a:solidFill>
                      <a:srgbClr val="0FF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Rectangle 901"/>
                    <p:cNvSpPr>
                      <a:spLocks noChangeArrowheads="1"/>
                    </p:cNvSpPr>
                    <p:nvPr/>
                  </p:nvSpPr>
                  <p:spPr bwMode="auto">
                    <a:xfrm>
                      <a:off x="1184" y="3755"/>
                      <a:ext cx="644" cy="2"/>
                    </a:xfrm>
                    <a:prstGeom prst="rect">
                      <a:avLst/>
                    </a:prstGeom>
                    <a:solidFill>
                      <a:srgbClr val="12FF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Rectangle 902"/>
                    <p:cNvSpPr>
                      <a:spLocks noChangeArrowheads="1"/>
                    </p:cNvSpPr>
                    <p:nvPr/>
                  </p:nvSpPr>
                  <p:spPr bwMode="auto">
                    <a:xfrm>
                      <a:off x="1184" y="3757"/>
                      <a:ext cx="644" cy="1"/>
                    </a:xfrm>
                    <a:prstGeom prst="rect">
                      <a:avLst/>
                    </a:prstGeom>
                    <a:solidFill>
                      <a:srgbClr val="12F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Rectangle 903"/>
                    <p:cNvSpPr>
                      <a:spLocks noChangeArrowheads="1"/>
                    </p:cNvSpPr>
                    <p:nvPr/>
                  </p:nvSpPr>
                  <p:spPr bwMode="auto">
                    <a:xfrm>
                      <a:off x="1184" y="3758"/>
                      <a:ext cx="644" cy="1"/>
                    </a:xfrm>
                    <a:prstGeom prst="rect">
                      <a:avLst/>
                    </a:prstGeom>
                    <a:solidFill>
                      <a:srgbClr val="14FF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Rectangle 904"/>
                    <p:cNvSpPr>
                      <a:spLocks noChangeArrowheads="1"/>
                    </p:cNvSpPr>
                    <p:nvPr/>
                  </p:nvSpPr>
                  <p:spPr bwMode="auto">
                    <a:xfrm>
                      <a:off x="1184" y="3759"/>
                      <a:ext cx="644" cy="1"/>
                    </a:xfrm>
                    <a:prstGeom prst="rect">
                      <a:avLst/>
                    </a:prstGeom>
                    <a:solidFill>
                      <a:srgbClr val="14F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Rectangle 905"/>
                    <p:cNvSpPr>
                      <a:spLocks noChangeArrowheads="1"/>
                    </p:cNvSpPr>
                    <p:nvPr/>
                  </p:nvSpPr>
                  <p:spPr bwMode="auto">
                    <a:xfrm>
                      <a:off x="1184" y="3760"/>
                      <a:ext cx="644" cy="1"/>
                    </a:xfrm>
                    <a:prstGeom prst="rect">
                      <a:avLst/>
                    </a:prstGeom>
                    <a:solidFill>
                      <a:srgbClr val="17F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Rectangle 906"/>
                    <p:cNvSpPr>
                      <a:spLocks noChangeArrowheads="1"/>
                    </p:cNvSpPr>
                    <p:nvPr/>
                  </p:nvSpPr>
                  <p:spPr bwMode="auto">
                    <a:xfrm>
                      <a:off x="1184" y="3761"/>
                      <a:ext cx="644" cy="1"/>
                    </a:xfrm>
                    <a:prstGeom prst="rect">
                      <a:avLst/>
                    </a:prstGeom>
                    <a:solidFill>
                      <a:srgbClr val="17FF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Rectangle 907"/>
                    <p:cNvSpPr>
                      <a:spLocks noChangeArrowheads="1"/>
                    </p:cNvSpPr>
                    <p:nvPr/>
                  </p:nvSpPr>
                  <p:spPr bwMode="auto">
                    <a:xfrm>
                      <a:off x="1184" y="3762"/>
                      <a:ext cx="644" cy="2"/>
                    </a:xfrm>
                    <a:prstGeom prst="rect">
                      <a:avLst/>
                    </a:prstGeom>
                    <a:solidFill>
                      <a:srgbClr val="17F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Rectangle 908"/>
                    <p:cNvSpPr>
                      <a:spLocks noChangeArrowheads="1"/>
                    </p:cNvSpPr>
                    <p:nvPr/>
                  </p:nvSpPr>
                  <p:spPr bwMode="auto">
                    <a:xfrm>
                      <a:off x="1184" y="3764"/>
                      <a:ext cx="644" cy="1"/>
                    </a:xfrm>
                    <a:prstGeom prst="rect">
                      <a:avLst/>
                    </a:prstGeom>
                    <a:solidFill>
                      <a:srgbClr val="19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Rectangle 909"/>
                    <p:cNvSpPr>
                      <a:spLocks noChangeArrowheads="1"/>
                    </p:cNvSpPr>
                    <p:nvPr/>
                  </p:nvSpPr>
                  <p:spPr bwMode="auto">
                    <a:xfrm>
                      <a:off x="1184" y="3765"/>
                      <a:ext cx="644" cy="1"/>
                    </a:xfrm>
                    <a:prstGeom prst="rect">
                      <a:avLst/>
                    </a:prstGeom>
                    <a:solidFill>
                      <a:srgbClr val="19F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Rectangle 910"/>
                    <p:cNvSpPr>
                      <a:spLocks noChangeArrowheads="1"/>
                    </p:cNvSpPr>
                    <p:nvPr/>
                  </p:nvSpPr>
                  <p:spPr bwMode="auto">
                    <a:xfrm>
                      <a:off x="1184" y="3766"/>
                      <a:ext cx="644" cy="1"/>
                    </a:xfrm>
                    <a:prstGeom prst="rect">
                      <a:avLst/>
                    </a:prstGeom>
                    <a:solidFill>
                      <a:srgbClr val="1CFF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Rectangle 911"/>
                    <p:cNvSpPr>
                      <a:spLocks noChangeArrowheads="1"/>
                    </p:cNvSpPr>
                    <p:nvPr/>
                  </p:nvSpPr>
                  <p:spPr bwMode="auto">
                    <a:xfrm>
                      <a:off x="1184" y="3767"/>
                      <a:ext cx="644" cy="1"/>
                    </a:xfrm>
                    <a:prstGeom prst="rect">
                      <a:avLst/>
                    </a:prstGeom>
                    <a:solidFill>
                      <a:srgbClr val="1CFF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Rectangle 912"/>
                    <p:cNvSpPr>
                      <a:spLocks noChangeArrowheads="1"/>
                    </p:cNvSpPr>
                    <p:nvPr/>
                  </p:nvSpPr>
                  <p:spPr bwMode="auto">
                    <a:xfrm>
                      <a:off x="1184" y="3768"/>
                      <a:ext cx="644" cy="1"/>
                    </a:xfrm>
                    <a:prstGeom prst="rect">
                      <a:avLst/>
                    </a:prstGeom>
                    <a:solidFill>
                      <a:srgbClr val="1FF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Rectangle 913"/>
                    <p:cNvSpPr>
                      <a:spLocks noChangeArrowheads="1"/>
                    </p:cNvSpPr>
                    <p:nvPr/>
                  </p:nvSpPr>
                  <p:spPr bwMode="auto">
                    <a:xfrm>
                      <a:off x="1184" y="3769"/>
                      <a:ext cx="644" cy="1"/>
                    </a:xfrm>
                    <a:prstGeom prst="rect">
                      <a:avLst/>
                    </a:prstGeom>
                    <a:solidFill>
                      <a:srgbClr val="1FFF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Rectangle 914"/>
                    <p:cNvSpPr>
                      <a:spLocks noChangeArrowheads="1"/>
                    </p:cNvSpPr>
                    <p:nvPr/>
                  </p:nvSpPr>
                  <p:spPr bwMode="auto">
                    <a:xfrm>
                      <a:off x="1184" y="3770"/>
                      <a:ext cx="644" cy="2"/>
                    </a:xfrm>
                    <a:prstGeom prst="rect">
                      <a:avLst/>
                    </a:prstGeom>
                    <a:solidFill>
                      <a:srgbClr val="21FF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Rectangle 915"/>
                    <p:cNvSpPr>
                      <a:spLocks noChangeArrowheads="1"/>
                    </p:cNvSpPr>
                    <p:nvPr/>
                  </p:nvSpPr>
                  <p:spPr bwMode="auto">
                    <a:xfrm>
                      <a:off x="1184" y="3772"/>
                      <a:ext cx="644" cy="1"/>
                    </a:xfrm>
                    <a:prstGeom prst="rect">
                      <a:avLst/>
                    </a:prstGeom>
                    <a:solidFill>
                      <a:srgbClr val="21F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Rectangle 916"/>
                    <p:cNvSpPr>
                      <a:spLocks noChangeArrowheads="1"/>
                    </p:cNvSpPr>
                    <p:nvPr/>
                  </p:nvSpPr>
                  <p:spPr bwMode="auto">
                    <a:xfrm>
                      <a:off x="1184" y="3773"/>
                      <a:ext cx="644" cy="1"/>
                    </a:xfrm>
                    <a:prstGeom prst="rect">
                      <a:avLst/>
                    </a:prstGeom>
                    <a:solidFill>
                      <a:srgbClr val="21F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Rectangle 917"/>
                    <p:cNvSpPr>
                      <a:spLocks noChangeArrowheads="1"/>
                    </p:cNvSpPr>
                    <p:nvPr/>
                  </p:nvSpPr>
                  <p:spPr bwMode="auto">
                    <a:xfrm>
                      <a:off x="1184" y="3774"/>
                      <a:ext cx="644" cy="1"/>
                    </a:xfrm>
                    <a:prstGeom prst="rect">
                      <a:avLst/>
                    </a:prstGeom>
                    <a:solidFill>
                      <a:srgbClr val="24F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Rectangle 918"/>
                    <p:cNvSpPr>
                      <a:spLocks noChangeArrowheads="1"/>
                    </p:cNvSpPr>
                    <p:nvPr/>
                  </p:nvSpPr>
                  <p:spPr bwMode="auto">
                    <a:xfrm>
                      <a:off x="1184" y="3775"/>
                      <a:ext cx="644" cy="1"/>
                    </a:xfrm>
                    <a:prstGeom prst="rect">
                      <a:avLst/>
                    </a:prstGeom>
                    <a:solidFill>
                      <a:srgbClr val="24FF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Rectangle 919"/>
                    <p:cNvSpPr>
                      <a:spLocks noChangeArrowheads="1"/>
                    </p:cNvSpPr>
                    <p:nvPr/>
                  </p:nvSpPr>
                  <p:spPr bwMode="auto">
                    <a:xfrm>
                      <a:off x="1184" y="3776"/>
                      <a:ext cx="644" cy="1"/>
                    </a:xfrm>
                    <a:prstGeom prst="rect">
                      <a:avLst/>
                    </a:prstGeom>
                    <a:solidFill>
                      <a:srgbClr val="26FF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Rectangle 920"/>
                    <p:cNvSpPr>
                      <a:spLocks noChangeArrowheads="1"/>
                    </p:cNvSpPr>
                    <p:nvPr/>
                  </p:nvSpPr>
                  <p:spPr bwMode="auto">
                    <a:xfrm>
                      <a:off x="1184" y="3777"/>
                      <a:ext cx="644" cy="2"/>
                    </a:xfrm>
                    <a:prstGeom prst="rect">
                      <a:avLst/>
                    </a:prstGeom>
                    <a:solidFill>
                      <a:srgbClr val="26FF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Rectangle 921"/>
                    <p:cNvSpPr>
                      <a:spLocks noChangeArrowheads="1"/>
                    </p:cNvSpPr>
                    <p:nvPr/>
                  </p:nvSpPr>
                  <p:spPr bwMode="auto">
                    <a:xfrm>
                      <a:off x="1184" y="3779"/>
                      <a:ext cx="644" cy="1"/>
                    </a:xfrm>
                    <a:prstGeom prst="rect">
                      <a:avLst/>
                    </a:prstGeom>
                    <a:solidFill>
                      <a:srgbClr val="29FF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Rectangle 922"/>
                    <p:cNvSpPr>
                      <a:spLocks noChangeArrowheads="1"/>
                    </p:cNvSpPr>
                    <p:nvPr/>
                  </p:nvSpPr>
                  <p:spPr bwMode="auto">
                    <a:xfrm>
                      <a:off x="1184" y="3780"/>
                      <a:ext cx="644" cy="1"/>
                    </a:xfrm>
                    <a:prstGeom prst="rect">
                      <a:avLst/>
                    </a:prstGeom>
                    <a:solidFill>
                      <a:srgbClr val="29F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Rectangle 923"/>
                    <p:cNvSpPr>
                      <a:spLocks noChangeArrowheads="1"/>
                    </p:cNvSpPr>
                    <p:nvPr/>
                  </p:nvSpPr>
                  <p:spPr bwMode="auto">
                    <a:xfrm>
                      <a:off x="1184" y="3781"/>
                      <a:ext cx="644" cy="1"/>
                    </a:xfrm>
                    <a:prstGeom prst="rect">
                      <a:avLst/>
                    </a:prstGeom>
                    <a:solidFill>
                      <a:srgbClr val="29F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Rectangle 924"/>
                    <p:cNvSpPr>
                      <a:spLocks noChangeArrowheads="1"/>
                    </p:cNvSpPr>
                    <p:nvPr/>
                  </p:nvSpPr>
                  <p:spPr bwMode="auto">
                    <a:xfrm>
                      <a:off x="1184" y="3782"/>
                      <a:ext cx="644" cy="1"/>
                    </a:xfrm>
                    <a:prstGeom prst="rect">
                      <a:avLst/>
                    </a:prstGeom>
                    <a:solidFill>
                      <a:srgbClr val="2BFF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Rectangle 925"/>
                    <p:cNvSpPr>
                      <a:spLocks noChangeArrowheads="1"/>
                    </p:cNvSpPr>
                    <p:nvPr/>
                  </p:nvSpPr>
                  <p:spPr bwMode="auto">
                    <a:xfrm>
                      <a:off x="1184" y="3783"/>
                      <a:ext cx="644" cy="1"/>
                    </a:xfrm>
                    <a:prstGeom prst="rect">
                      <a:avLst/>
                    </a:prstGeom>
                    <a:solidFill>
                      <a:srgbClr val="2BFF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Rectangle 926"/>
                    <p:cNvSpPr>
                      <a:spLocks noChangeArrowheads="1"/>
                    </p:cNvSpPr>
                    <p:nvPr/>
                  </p:nvSpPr>
                  <p:spPr bwMode="auto">
                    <a:xfrm>
                      <a:off x="1184" y="3784"/>
                      <a:ext cx="644" cy="2"/>
                    </a:xfrm>
                    <a:prstGeom prst="rect">
                      <a:avLst/>
                    </a:prstGeom>
                    <a:solidFill>
                      <a:srgbClr val="2EF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Rectangle 927"/>
                    <p:cNvSpPr>
                      <a:spLocks noChangeArrowheads="1"/>
                    </p:cNvSpPr>
                    <p:nvPr/>
                  </p:nvSpPr>
                  <p:spPr bwMode="auto">
                    <a:xfrm>
                      <a:off x="1184" y="3786"/>
                      <a:ext cx="644" cy="1"/>
                    </a:xfrm>
                    <a:prstGeom prst="rect">
                      <a:avLst/>
                    </a:prstGeom>
                    <a:solidFill>
                      <a:srgbClr val="2EF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Rectangle 928"/>
                    <p:cNvSpPr>
                      <a:spLocks noChangeArrowheads="1"/>
                    </p:cNvSpPr>
                    <p:nvPr/>
                  </p:nvSpPr>
                  <p:spPr bwMode="auto">
                    <a:xfrm>
                      <a:off x="1184" y="3787"/>
                      <a:ext cx="644" cy="1"/>
                    </a:xfrm>
                    <a:prstGeom prst="rect">
                      <a:avLst/>
                    </a:prstGeom>
                    <a:solidFill>
                      <a:srgbClr val="30FF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Rectangle 929"/>
                    <p:cNvSpPr>
                      <a:spLocks noChangeArrowheads="1"/>
                    </p:cNvSpPr>
                    <p:nvPr/>
                  </p:nvSpPr>
                  <p:spPr bwMode="auto">
                    <a:xfrm>
                      <a:off x="1184" y="3788"/>
                      <a:ext cx="644" cy="1"/>
                    </a:xfrm>
                    <a:prstGeom prst="rect">
                      <a:avLst/>
                    </a:prstGeom>
                    <a:solidFill>
                      <a:srgbClr val="30FF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Rectangle 930"/>
                    <p:cNvSpPr>
                      <a:spLocks noChangeArrowheads="1"/>
                    </p:cNvSpPr>
                    <p:nvPr/>
                  </p:nvSpPr>
                  <p:spPr bwMode="auto">
                    <a:xfrm>
                      <a:off x="1184" y="3789"/>
                      <a:ext cx="644" cy="1"/>
                    </a:xfrm>
                    <a:prstGeom prst="rect">
                      <a:avLst/>
                    </a:prstGeom>
                    <a:solidFill>
                      <a:srgbClr val="30FF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Rectangle 931"/>
                    <p:cNvSpPr>
                      <a:spLocks noChangeArrowheads="1"/>
                    </p:cNvSpPr>
                    <p:nvPr/>
                  </p:nvSpPr>
                  <p:spPr bwMode="auto">
                    <a:xfrm>
                      <a:off x="1855" y="3438"/>
                      <a:ext cx="66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High : 1317</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977" name="Line 932"/>
                    <p:cNvSpPr>
                      <a:spLocks noChangeShapeType="1"/>
                    </p:cNvSpPr>
                    <p:nvPr/>
                  </p:nvSpPr>
                  <p:spPr bwMode="auto">
                    <a:xfrm>
                      <a:off x="1828" y="3782"/>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Rectangle 933"/>
                    <p:cNvSpPr>
                      <a:spLocks noChangeArrowheads="1"/>
                    </p:cNvSpPr>
                    <p:nvPr/>
                  </p:nvSpPr>
                  <p:spPr bwMode="auto">
                    <a:xfrm>
                      <a:off x="1184" y="3782"/>
                      <a:ext cx="644" cy="1"/>
                    </a:xfrm>
                    <a:prstGeom prst="rect">
                      <a:avLst/>
                    </a:prstGeom>
                    <a:solidFill>
                      <a:srgbClr val="30FF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Rectangle 934"/>
                    <p:cNvSpPr>
                      <a:spLocks noChangeArrowheads="1"/>
                    </p:cNvSpPr>
                    <p:nvPr/>
                  </p:nvSpPr>
                  <p:spPr bwMode="auto">
                    <a:xfrm>
                      <a:off x="1184" y="3783"/>
                      <a:ext cx="644" cy="1"/>
                    </a:xfrm>
                    <a:prstGeom prst="rect">
                      <a:avLst/>
                    </a:prstGeom>
                    <a:solidFill>
                      <a:srgbClr val="30FF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Rectangle 935"/>
                    <p:cNvSpPr>
                      <a:spLocks noChangeArrowheads="1"/>
                    </p:cNvSpPr>
                    <p:nvPr/>
                  </p:nvSpPr>
                  <p:spPr bwMode="auto">
                    <a:xfrm>
                      <a:off x="1184" y="3784"/>
                      <a:ext cx="644" cy="2"/>
                    </a:xfrm>
                    <a:prstGeom prst="rect">
                      <a:avLst/>
                    </a:prstGeom>
                    <a:solidFill>
                      <a:srgbClr val="30FF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Rectangle 936"/>
                    <p:cNvSpPr>
                      <a:spLocks noChangeArrowheads="1"/>
                    </p:cNvSpPr>
                    <p:nvPr/>
                  </p:nvSpPr>
                  <p:spPr bwMode="auto">
                    <a:xfrm>
                      <a:off x="1184" y="3786"/>
                      <a:ext cx="644" cy="1"/>
                    </a:xfrm>
                    <a:prstGeom prst="rect">
                      <a:avLst/>
                    </a:prstGeom>
                    <a:solidFill>
                      <a:srgbClr val="2EFF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Rectangle 937"/>
                    <p:cNvSpPr>
                      <a:spLocks noChangeArrowheads="1"/>
                    </p:cNvSpPr>
                    <p:nvPr/>
                  </p:nvSpPr>
                  <p:spPr bwMode="auto">
                    <a:xfrm>
                      <a:off x="1184" y="3787"/>
                      <a:ext cx="644" cy="1"/>
                    </a:xfrm>
                    <a:prstGeom prst="rect">
                      <a:avLst/>
                    </a:prstGeom>
                    <a:solidFill>
                      <a:srgbClr val="2EF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Rectangle 938"/>
                    <p:cNvSpPr>
                      <a:spLocks noChangeArrowheads="1"/>
                    </p:cNvSpPr>
                    <p:nvPr/>
                  </p:nvSpPr>
                  <p:spPr bwMode="auto">
                    <a:xfrm>
                      <a:off x="1184" y="3788"/>
                      <a:ext cx="644" cy="1"/>
                    </a:xfrm>
                    <a:prstGeom prst="rect">
                      <a:avLst/>
                    </a:prstGeom>
                    <a:solidFill>
                      <a:srgbClr val="2BFF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Rectangle 939"/>
                    <p:cNvSpPr>
                      <a:spLocks noChangeArrowheads="1"/>
                    </p:cNvSpPr>
                    <p:nvPr/>
                  </p:nvSpPr>
                  <p:spPr bwMode="auto">
                    <a:xfrm>
                      <a:off x="1184" y="3789"/>
                      <a:ext cx="644" cy="1"/>
                    </a:xfrm>
                    <a:prstGeom prst="rect">
                      <a:avLst/>
                    </a:prstGeom>
                    <a:solidFill>
                      <a:srgbClr val="2B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Rectangle 940"/>
                    <p:cNvSpPr>
                      <a:spLocks noChangeArrowheads="1"/>
                    </p:cNvSpPr>
                    <p:nvPr/>
                  </p:nvSpPr>
                  <p:spPr bwMode="auto">
                    <a:xfrm>
                      <a:off x="1184" y="3790"/>
                      <a:ext cx="644" cy="1"/>
                    </a:xfrm>
                    <a:prstGeom prst="rect">
                      <a:avLst/>
                    </a:prstGeom>
                    <a:solidFill>
                      <a:srgbClr val="29F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Rectangle 941"/>
                    <p:cNvSpPr>
                      <a:spLocks noChangeArrowheads="1"/>
                    </p:cNvSpPr>
                    <p:nvPr/>
                  </p:nvSpPr>
                  <p:spPr bwMode="auto">
                    <a:xfrm>
                      <a:off x="1184" y="3791"/>
                      <a:ext cx="644" cy="1"/>
                    </a:xfrm>
                    <a:prstGeom prst="rect">
                      <a:avLst/>
                    </a:prstGeom>
                    <a:solidFill>
                      <a:srgbClr val="29F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Rectangle 942"/>
                    <p:cNvSpPr>
                      <a:spLocks noChangeArrowheads="1"/>
                    </p:cNvSpPr>
                    <p:nvPr/>
                  </p:nvSpPr>
                  <p:spPr bwMode="auto">
                    <a:xfrm>
                      <a:off x="1184" y="3792"/>
                      <a:ext cx="644" cy="2"/>
                    </a:xfrm>
                    <a:prstGeom prst="rect">
                      <a:avLst/>
                    </a:prstGeom>
                    <a:solidFill>
                      <a:srgbClr val="26F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Rectangle 943"/>
                    <p:cNvSpPr>
                      <a:spLocks noChangeArrowheads="1"/>
                    </p:cNvSpPr>
                    <p:nvPr/>
                  </p:nvSpPr>
                  <p:spPr bwMode="auto">
                    <a:xfrm>
                      <a:off x="1184" y="3794"/>
                      <a:ext cx="644" cy="1"/>
                    </a:xfrm>
                    <a:prstGeom prst="rect">
                      <a:avLst/>
                    </a:prstGeom>
                    <a:solidFill>
                      <a:srgbClr val="26FF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Rectangle 944"/>
                    <p:cNvSpPr>
                      <a:spLocks noChangeArrowheads="1"/>
                    </p:cNvSpPr>
                    <p:nvPr/>
                  </p:nvSpPr>
                  <p:spPr bwMode="auto">
                    <a:xfrm>
                      <a:off x="1184" y="3795"/>
                      <a:ext cx="644" cy="1"/>
                    </a:xfrm>
                    <a:prstGeom prst="rect">
                      <a:avLst/>
                    </a:prstGeom>
                    <a:solidFill>
                      <a:srgbClr val="26FF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Rectangle 945"/>
                    <p:cNvSpPr>
                      <a:spLocks noChangeArrowheads="1"/>
                    </p:cNvSpPr>
                    <p:nvPr/>
                  </p:nvSpPr>
                  <p:spPr bwMode="auto">
                    <a:xfrm>
                      <a:off x="1184" y="3796"/>
                      <a:ext cx="644" cy="1"/>
                    </a:xfrm>
                    <a:prstGeom prst="rect">
                      <a:avLst/>
                    </a:prstGeom>
                    <a:solidFill>
                      <a:srgbClr val="24FF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Rectangle 946"/>
                    <p:cNvSpPr>
                      <a:spLocks noChangeArrowheads="1"/>
                    </p:cNvSpPr>
                    <p:nvPr/>
                  </p:nvSpPr>
                  <p:spPr bwMode="auto">
                    <a:xfrm>
                      <a:off x="1184" y="3797"/>
                      <a:ext cx="644" cy="1"/>
                    </a:xfrm>
                    <a:prstGeom prst="rect">
                      <a:avLst/>
                    </a:prstGeom>
                    <a:solidFill>
                      <a:srgbClr val="24FF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947"/>
                    <p:cNvSpPr>
                      <a:spLocks noChangeArrowheads="1"/>
                    </p:cNvSpPr>
                    <p:nvPr/>
                  </p:nvSpPr>
                  <p:spPr bwMode="auto">
                    <a:xfrm>
                      <a:off x="1184" y="3798"/>
                      <a:ext cx="644" cy="1"/>
                    </a:xfrm>
                    <a:prstGeom prst="rect">
                      <a:avLst/>
                    </a:prstGeom>
                    <a:solidFill>
                      <a:srgbClr val="21F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Rectangle 948"/>
                    <p:cNvSpPr>
                      <a:spLocks noChangeArrowheads="1"/>
                    </p:cNvSpPr>
                    <p:nvPr/>
                  </p:nvSpPr>
                  <p:spPr bwMode="auto">
                    <a:xfrm>
                      <a:off x="1184" y="3799"/>
                      <a:ext cx="644" cy="2"/>
                    </a:xfrm>
                    <a:prstGeom prst="rect">
                      <a:avLst/>
                    </a:prstGeom>
                    <a:solidFill>
                      <a:srgbClr val="21FF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Rectangle 949"/>
                    <p:cNvSpPr>
                      <a:spLocks noChangeArrowheads="1"/>
                    </p:cNvSpPr>
                    <p:nvPr/>
                  </p:nvSpPr>
                  <p:spPr bwMode="auto">
                    <a:xfrm>
                      <a:off x="1184" y="3801"/>
                      <a:ext cx="644" cy="1"/>
                    </a:xfrm>
                    <a:prstGeom prst="rect">
                      <a:avLst/>
                    </a:prstGeom>
                    <a:solidFill>
                      <a:srgbClr val="1FF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Rectangle 950"/>
                    <p:cNvSpPr>
                      <a:spLocks noChangeArrowheads="1"/>
                    </p:cNvSpPr>
                    <p:nvPr/>
                  </p:nvSpPr>
                  <p:spPr bwMode="auto">
                    <a:xfrm>
                      <a:off x="1184" y="3802"/>
                      <a:ext cx="644" cy="1"/>
                    </a:xfrm>
                    <a:prstGeom prst="rect">
                      <a:avLst/>
                    </a:prstGeom>
                    <a:solidFill>
                      <a:srgbClr val="1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Rectangle 951"/>
                    <p:cNvSpPr>
                      <a:spLocks noChangeArrowheads="1"/>
                    </p:cNvSpPr>
                    <p:nvPr/>
                  </p:nvSpPr>
                  <p:spPr bwMode="auto">
                    <a:xfrm>
                      <a:off x="1184" y="3803"/>
                      <a:ext cx="644" cy="1"/>
                    </a:xfrm>
                    <a:prstGeom prst="rect">
                      <a:avLst/>
                    </a:prstGeom>
                    <a:solidFill>
                      <a:srgbClr val="1CF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Rectangle 952"/>
                    <p:cNvSpPr>
                      <a:spLocks noChangeArrowheads="1"/>
                    </p:cNvSpPr>
                    <p:nvPr/>
                  </p:nvSpPr>
                  <p:spPr bwMode="auto">
                    <a:xfrm>
                      <a:off x="1184" y="3804"/>
                      <a:ext cx="644" cy="1"/>
                    </a:xfrm>
                    <a:prstGeom prst="rect">
                      <a:avLst/>
                    </a:prstGeom>
                    <a:solidFill>
                      <a:srgbClr val="1CFF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Rectangle 953"/>
                    <p:cNvSpPr>
                      <a:spLocks noChangeArrowheads="1"/>
                    </p:cNvSpPr>
                    <p:nvPr/>
                  </p:nvSpPr>
                  <p:spPr bwMode="auto">
                    <a:xfrm>
                      <a:off x="1184" y="3805"/>
                      <a:ext cx="644" cy="1"/>
                    </a:xfrm>
                    <a:prstGeom prst="rect">
                      <a:avLst/>
                    </a:prstGeom>
                    <a:solidFill>
                      <a:srgbClr val="1CFF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Rectangle 954"/>
                    <p:cNvSpPr>
                      <a:spLocks noChangeArrowheads="1"/>
                    </p:cNvSpPr>
                    <p:nvPr/>
                  </p:nvSpPr>
                  <p:spPr bwMode="auto">
                    <a:xfrm>
                      <a:off x="1184" y="3806"/>
                      <a:ext cx="644" cy="1"/>
                    </a:xfrm>
                    <a:prstGeom prst="rect">
                      <a:avLst/>
                    </a:prstGeom>
                    <a:solidFill>
                      <a:srgbClr val="1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955"/>
                    <p:cNvSpPr>
                      <a:spLocks noChangeArrowheads="1"/>
                    </p:cNvSpPr>
                    <p:nvPr/>
                  </p:nvSpPr>
                  <p:spPr bwMode="auto">
                    <a:xfrm>
                      <a:off x="1184" y="3807"/>
                      <a:ext cx="644" cy="2"/>
                    </a:xfrm>
                    <a:prstGeom prst="rect">
                      <a:avLst/>
                    </a:prstGeom>
                    <a:solidFill>
                      <a:srgbClr val="1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Rectangle 956"/>
                    <p:cNvSpPr>
                      <a:spLocks noChangeArrowheads="1"/>
                    </p:cNvSpPr>
                    <p:nvPr/>
                  </p:nvSpPr>
                  <p:spPr bwMode="auto">
                    <a:xfrm>
                      <a:off x="1184" y="3809"/>
                      <a:ext cx="644" cy="1"/>
                    </a:xfrm>
                    <a:prstGeom prst="rect">
                      <a:avLst/>
                    </a:prstGeom>
                    <a:solidFill>
                      <a:srgbClr val="17FF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Rectangle 957"/>
                    <p:cNvSpPr>
                      <a:spLocks noChangeArrowheads="1"/>
                    </p:cNvSpPr>
                    <p:nvPr/>
                  </p:nvSpPr>
                  <p:spPr bwMode="auto">
                    <a:xfrm>
                      <a:off x="1184" y="3810"/>
                      <a:ext cx="644" cy="1"/>
                    </a:xfrm>
                    <a:prstGeom prst="rect">
                      <a:avLst/>
                    </a:prstGeom>
                    <a:solidFill>
                      <a:srgbClr val="17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Rectangle 958"/>
                    <p:cNvSpPr>
                      <a:spLocks noChangeArrowheads="1"/>
                    </p:cNvSpPr>
                    <p:nvPr/>
                  </p:nvSpPr>
                  <p:spPr bwMode="auto">
                    <a:xfrm>
                      <a:off x="1184" y="3811"/>
                      <a:ext cx="644" cy="1"/>
                    </a:xfrm>
                    <a:prstGeom prst="rect">
                      <a:avLst/>
                    </a:prstGeom>
                    <a:solidFill>
                      <a:srgbClr val="14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Rectangle 959"/>
                    <p:cNvSpPr>
                      <a:spLocks noChangeArrowheads="1"/>
                    </p:cNvSpPr>
                    <p:nvPr/>
                  </p:nvSpPr>
                  <p:spPr bwMode="auto">
                    <a:xfrm>
                      <a:off x="1184" y="3812"/>
                      <a:ext cx="644" cy="1"/>
                    </a:xfrm>
                    <a:prstGeom prst="rect">
                      <a:avLst/>
                    </a:prstGeom>
                    <a:solidFill>
                      <a:srgbClr val="14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Rectangle 960"/>
                    <p:cNvSpPr>
                      <a:spLocks noChangeArrowheads="1"/>
                    </p:cNvSpPr>
                    <p:nvPr/>
                  </p:nvSpPr>
                  <p:spPr bwMode="auto">
                    <a:xfrm>
                      <a:off x="1184" y="3813"/>
                      <a:ext cx="644" cy="1"/>
                    </a:xfrm>
                    <a:prstGeom prst="rect">
                      <a:avLst/>
                    </a:prstGeom>
                    <a:solidFill>
                      <a:srgbClr val="12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Rectangle 961"/>
                    <p:cNvSpPr>
                      <a:spLocks noChangeArrowheads="1"/>
                    </p:cNvSpPr>
                    <p:nvPr/>
                  </p:nvSpPr>
                  <p:spPr bwMode="auto">
                    <a:xfrm>
                      <a:off x="1184" y="3814"/>
                      <a:ext cx="644" cy="2"/>
                    </a:xfrm>
                    <a:prstGeom prst="rect">
                      <a:avLst/>
                    </a:prstGeom>
                    <a:solidFill>
                      <a:srgbClr val="12FF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Rectangle 962"/>
                    <p:cNvSpPr>
                      <a:spLocks noChangeArrowheads="1"/>
                    </p:cNvSpPr>
                    <p:nvPr/>
                  </p:nvSpPr>
                  <p:spPr bwMode="auto">
                    <a:xfrm>
                      <a:off x="1184" y="3816"/>
                      <a:ext cx="644" cy="1"/>
                    </a:xfrm>
                    <a:prstGeom prst="rect">
                      <a:avLst/>
                    </a:prstGeom>
                    <a:solidFill>
                      <a:srgbClr val="12F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Rectangle 963"/>
                    <p:cNvSpPr>
                      <a:spLocks noChangeArrowheads="1"/>
                    </p:cNvSpPr>
                    <p:nvPr/>
                  </p:nvSpPr>
                  <p:spPr bwMode="auto">
                    <a:xfrm>
                      <a:off x="1184" y="3817"/>
                      <a:ext cx="644" cy="1"/>
                    </a:xfrm>
                    <a:prstGeom prst="rect">
                      <a:avLst/>
                    </a:prstGeom>
                    <a:solidFill>
                      <a:srgbClr val="0FF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Rectangle 964"/>
                    <p:cNvSpPr>
                      <a:spLocks noChangeArrowheads="1"/>
                    </p:cNvSpPr>
                    <p:nvPr/>
                  </p:nvSpPr>
                  <p:spPr bwMode="auto">
                    <a:xfrm>
                      <a:off x="1184" y="3818"/>
                      <a:ext cx="644" cy="1"/>
                    </a:xfrm>
                    <a:prstGeom prst="rect">
                      <a:avLst/>
                    </a:prstGeom>
                    <a:solidFill>
                      <a:srgbClr val="0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Rectangle 965"/>
                    <p:cNvSpPr>
                      <a:spLocks noChangeArrowheads="1"/>
                    </p:cNvSpPr>
                    <p:nvPr/>
                  </p:nvSpPr>
                  <p:spPr bwMode="auto">
                    <a:xfrm>
                      <a:off x="1184" y="3819"/>
                      <a:ext cx="644" cy="1"/>
                    </a:xfrm>
                    <a:prstGeom prst="rect">
                      <a:avLst/>
                    </a:prstGeom>
                    <a:solidFill>
                      <a:srgbClr val="0DF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Rectangle 966"/>
                    <p:cNvSpPr>
                      <a:spLocks noChangeArrowheads="1"/>
                    </p:cNvSpPr>
                    <p:nvPr/>
                  </p:nvSpPr>
                  <p:spPr bwMode="auto">
                    <a:xfrm>
                      <a:off x="1184" y="3820"/>
                      <a:ext cx="644" cy="1"/>
                    </a:xfrm>
                    <a:prstGeom prst="rect">
                      <a:avLst/>
                    </a:prstGeom>
                    <a:solidFill>
                      <a:srgbClr val="0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Rectangle 967"/>
                    <p:cNvSpPr>
                      <a:spLocks noChangeArrowheads="1"/>
                    </p:cNvSpPr>
                    <p:nvPr/>
                  </p:nvSpPr>
                  <p:spPr bwMode="auto">
                    <a:xfrm>
                      <a:off x="1184" y="3821"/>
                      <a:ext cx="644" cy="1"/>
                    </a:xfrm>
                    <a:prstGeom prst="rect">
                      <a:avLst/>
                    </a:prstGeom>
                    <a:solidFill>
                      <a:srgbClr val="0AF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Rectangle 968"/>
                    <p:cNvSpPr>
                      <a:spLocks noChangeArrowheads="1"/>
                    </p:cNvSpPr>
                    <p:nvPr/>
                  </p:nvSpPr>
                  <p:spPr bwMode="auto">
                    <a:xfrm>
                      <a:off x="1184" y="3822"/>
                      <a:ext cx="644" cy="2"/>
                    </a:xfrm>
                    <a:prstGeom prst="rect">
                      <a:avLst/>
                    </a:prstGeom>
                    <a:solidFill>
                      <a:srgbClr val="0AF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Rectangle 969"/>
                    <p:cNvSpPr>
                      <a:spLocks noChangeArrowheads="1"/>
                    </p:cNvSpPr>
                    <p:nvPr/>
                  </p:nvSpPr>
                  <p:spPr bwMode="auto">
                    <a:xfrm>
                      <a:off x="1184" y="3824"/>
                      <a:ext cx="644" cy="1"/>
                    </a:xfrm>
                    <a:prstGeom prst="rect">
                      <a:avLst/>
                    </a:prstGeom>
                    <a:solidFill>
                      <a:srgbClr val="0AF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Rectangle 970"/>
                    <p:cNvSpPr>
                      <a:spLocks noChangeArrowheads="1"/>
                    </p:cNvSpPr>
                    <p:nvPr/>
                  </p:nvSpPr>
                  <p:spPr bwMode="auto">
                    <a:xfrm>
                      <a:off x="1184" y="3825"/>
                      <a:ext cx="644" cy="1"/>
                    </a:xfrm>
                    <a:prstGeom prst="rect">
                      <a:avLst/>
                    </a:prstGeom>
                    <a:solidFill>
                      <a:srgbClr val="08FF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Rectangle 971"/>
                    <p:cNvSpPr>
                      <a:spLocks noChangeArrowheads="1"/>
                    </p:cNvSpPr>
                    <p:nvPr/>
                  </p:nvSpPr>
                  <p:spPr bwMode="auto">
                    <a:xfrm>
                      <a:off x="1184" y="3826"/>
                      <a:ext cx="644" cy="1"/>
                    </a:xfrm>
                    <a:prstGeom prst="rect">
                      <a:avLst/>
                    </a:prstGeom>
                    <a:solidFill>
                      <a:srgbClr val="08F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Rectangle 972"/>
                    <p:cNvSpPr>
                      <a:spLocks noChangeArrowheads="1"/>
                    </p:cNvSpPr>
                    <p:nvPr/>
                  </p:nvSpPr>
                  <p:spPr bwMode="auto">
                    <a:xfrm>
                      <a:off x="1184" y="3827"/>
                      <a:ext cx="644" cy="1"/>
                    </a:xfrm>
                    <a:prstGeom prst="rect">
                      <a:avLst/>
                    </a:prstGeom>
                    <a:solidFill>
                      <a:srgbClr val="05FF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Rectangle 973"/>
                    <p:cNvSpPr>
                      <a:spLocks noChangeArrowheads="1"/>
                    </p:cNvSpPr>
                    <p:nvPr/>
                  </p:nvSpPr>
                  <p:spPr bwMode="auto">
                    <a:xfrm>
                      <a:off x="1184" y="3828"/>
                      <a:ext cx="644" cy="1"/>
                    </a:xfrm>
                    <a:prstGeom prst="rect">
                      <a:avLst/>
                    </a:prstGeom>
                    <a:solidFill>
                      <a:srgbClr val="05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Rectangle 974"/>
                    <p:cNvSpPr>
                      <a:spLocks noChangeArrowheads="1"/>
                    </p:cNvSpPr>
                    <p:nvPr/>
                  </p:nvSpPr>
                  <p:spPr bwMode="auto">
                    <a:xfrm>
                      <a:off x="1184" y="3829"/>
                      <a:ext cx="644" cy="2"/>
                    </a:xfrm>
                    <a:prstGeom prst="rect">
                      <a:avLst/>
                    </a:prstGeom>
                    <a:solidFill>
                      <a:srgbClr val="03F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Rectangle 975"/>
                    <p:cNvSpPr>
                      <a:spLocks noChangeArrowheads="1"/>
                    </p:cNvSpPr>
                    <p:nvPr/>
                  </p:nvSpPr>
                  <p:spPr bwMode="auto">
                    <a:xfrm>
                      <a:off x="1184" y="3831"/>
                      <a:ext cx="644" cy="1"/>
                    </a:xfrm>
                    <a:prstGeom prst="rect">
                      <a:avLst/>
                    </a:prstGeom>
                    <a:solidFill>
                      <a:srgbClr val="03FF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Rectangle 976"/>
                    <p:cNvSpPr>
                      <a:spLocks noChangeArrowheads="1"/>
                    </p:cNvSpPr>
                    <p:nvPr/>
                  </p:nvSpPr>
                  <p:spPr bwMode="auto">
                    <a:xfrm>
                      <a:off x="1184" y="3832"/>
                      <a:ext cx="644" cy="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Rectangle 977"/>
                    <p:cNvSpPr>
                      <a:spLocks noChangeArrowheads="1"/>
                    </p:cNvSpPr>
                    <p:nvPr/>
                  </p:nvSpPr>
                  <p:spPr bwMode="auto">
                    <a:xfrm>
                      <a:off x="1184" y="3833"/>
                      <a:ext cx="644" cy="1"/>
                    </a:xfrm>
                    <a:prstGeom prst="rect">
                      <a:avLst/>
                    </a:prstGeom>
                    <a:solidFill>
                      <a:srgbClr val="0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Rectangle 978"/>
                    <p:cNvSpPr>
                      <a:spLocks noChangeArrowheads="1"/>
                    </p:cNvSpPr>
                    <p:nvPr/>
                  </p:nvSpPr>
                  <p:spPr bwMode="auto">
                    <a:xfrm>
                      <a:off x="1184" y="3834"/>
                      <a:ext cx="644" cy="1"/>
                    </a:xfrm>
                    <a:prstGeom prst="rect">
                      <a:avLst/>
                    </a:prstGeom>
                    <a:solidFill>
                      <a:srgbClr val="03F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979"/>
                    <p:cNvSpPr>
                      <a:spLocks noChangeArrowheads="1"/>
                    </p:cNvSpPr>
                    <p:nvPr/>
                  </p:nvSpPr>
                  <p:spPr bwMode="auto">
                    <a:xfrm>
                      <a:off x="1184" y="3835"/>
                      <a:ext cx="644" cy="1"/>
                    </a:xfrm>
                    <a:prstGeom prst="rect">
                      <a:avLst/>
                    </a:prstGeom>
                    <a:solidFill>
                      <a:srgbClr val="05F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980"/>
                    <p:cNvSpPr>
                      <a:spLocks noChangeArrowheads="1"/>
                    </p:cNvSpPr>
                    <p:nvPr/>
                  </p:nvSpPr>
                  <p:spPr bwMode="auto">
                    <a:xfrm>
                      <a:off x="1184" y="3836"/>
                      <a:ext cx="644" cy="1"/>
                    </a:xfrm>
                    <a:prstGeom prst="rect">
                      <a:avLst/>
                    </a:prstGeom>
                    <a:solidFill>
                      <a:srgbClr val="0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981"/>
                    <p:cNvSpPr>
                      <a:spLocks noChangeArrowheads="1"/>
                    </p:cNvSpPr>
                    <p:nvPr/>
                  </p:nvSpPr>
                  <p:spPr bwMode="auto">
                    <a:xfrm>
                      <a:off x="1184" y="3837"/>
                      <a:ext cx="644" cy="2"/>
                    </a:xfrm>
                    <a:prstGeom prst="rect">
                      <a:avLst/>
                    </a:prstGeom>
                    <a:solidFill>
                      <a:srgbClr val="08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982"/>
                    <p:cNvSpPr>
                      <a:spLocks noChangeArrowheads="1"/>
                    </p:cNvSpPr>
                    <p:nvPr/>
                  </p:nvSpPr>
                  <p:spPr bwMode="auto">
                    <a:xfrm>
                      <a:off x="1184" y="3839"/>
                      <a:ext cx="644" cy="1"/>
                    </a:xfrm>
                    <a:prstGeom prst="rect">
                      <a:avLst/>
                    </a:prstGeom>
                    <a:solidFill>
                      <a:srgbClr val="0A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983"/>
                    <p:cNvSpPr>
                      <a:spLocks noChangeArrowheads="1"/>
                    </p:cNvSpPr>
                    <p:nvPr/>
                  </p:nvSpPr>
                  <p:spPr bwMode="auto">
                    <a:xfrm>
                      <a:off x="1184" y="3840"/>
                      <a:ext cx="644" cy="1"/>
                    </a:xfrm>
                    <a:prstGeom prst="rect">
                      <a:avLst/>
                    </a:prstGeom>
                    <a:solidFill>
                      <a:srgbClr val="0A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984"/>
                    <p:cNvSpPr>
                      <a:spLocks noChangeArrowheads="1"/>
                    </p:cNvSpPr>
                    <p:nvPr/>
                  </p:nvSpPr>
                  <p:spPr bwMode="auto">
                    <a:xfrm>
                      <a:off x="1184" y="3841"/>
                      <a:ext cx="644" cy="1"/>
                    </a:xfrm>
                    <a:prstGeom prst="rect">
                      <a:avLst/>
                    </a:prstGeom>
                    <a:solidFill>
                      <a:srgbClr val="0DE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985"/>
                    <p:cNvSpPr>
                      <a:spLocks noChangeArrowheads="1"/>
                    </p:cNvSpPr>
                    <p:nvPr/>
                  </p:nvSpPr>
                  <p:spPr bwMode="auto">
                    <a:xfrm>
                      <a:off x="1184" y="3842"/>
                      <a:ext cx="644" cy="1"/>
                    </a:xfrm>
                    <a:prstGeom prst="rect">
                      <a:avLst/>
                    </a:prstGeom>
                    <a:solidFill>
                      <a:srgbClr val="0D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986"/>
                    <p:cNvSpPr>
                      <a:spLocks noChangeArrowheads="1"/>
                    </p:cNvSpPr>
                    <p:nvPr/>
                  </p:nvSpPr>
                  <p:spPr bwMode="auto">
                    <a:xfrm>
                      <a:off x="1184" y="3843"/>
                      <a:ext cx="644" cy="1"/>
                    </a:xfrm>
                    <a:prstGeom prst="rect">
                      <a:avLst/>
                    </a:prstGeom>
                    <a:solidFill>
                      <a:srgbClr val="0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987"/>
                    <p:cNvSpPr>
                      <a:spLocks noChangeArrowheads="1"/>
                    </p:cNvSpPr>
                    <p:nvPr/>
                  </p:nvSpPr>
                  <p:spPr bwMode="auto">
                    <a:xfrm>
                      <a:off x="1184" y="3844"/>
                      <a:ext cx="644" cy="2"/>
                    </a:xfrm>
                    <a:prstGeom prst="rect">
                      <a:avLst/>
                    </a:prstGeom>
                    <a:solidFill>
                      <a:srgbClr val="0FD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988"/>
                    <p:cNvSpPr>
                      <a:spLocks noChangeArrowheads="1"/>
                    </p:cNvSpPr>
                    <p:nvPr/>
                  </p:nvSpPr>
                  <p:spPr bwMode="auto">
                    <a:xfrm>
                      <a:off x="1184" y="3846"/>
                      <a:ext cx="644" cy="1"/>
                    </a:xfrm>
                    <a:prstGeom prst="rect">
                      <a:avLst/>
                    </a:prstGeom>
                    <a:solidFill>
                      <a:srgbClr val="12D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989"/>
                    <p:cNvSpPr>
                      <a:spLocks noChangeArrowheads="1"/>
                    </p:cNvSpPr>
                    <p:nvPr/>
                  </p:nvSpPr>
                  <p:spPr bwMode="auto">
                    <a:xfrm>
                      <a:off x="1184" y="3847"/>
                      <a:ext cx="644" cy="1"/>
                    </a:xfrm>
                    <a:prstGeom prst="rect">
                      <a:avLst/>
                    </a:prstGeom>
                    <a:solidFill>
                      <a:srgbClr val="12D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990"/>
                    <p:cNvSpPr>
                      <a:spLocks noChangeArrowheads="1"/>
                    </p:cNvSpPr>
                    <p:nvPr/>
                  </p:nvSpPr>
                  <p:spPr bwMode="auto">
                    <a:xfrm>
                      <a:off x="1184" y="3848"/>
                      <a:ext cx="644" cy="1"/>
                    </a:xfrm>
                    <a:prstGeom prst="rect">
                      <a:avLst/>
                    </a:prstGeom>
                    <a:solidFill>
                      <a:srgbClr val="14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991"/>
                    <p:cNvSpPr>
                      <a:spLocks noChangeArrowheads="1"/>
                    </p:cNvSpPr>
                    <p:nvPr/>
                  </p:nvSpPr>
                  <p:spPr bwMode="auto">
                    <a:xfrm>
                      <a:off x="1184" y="3849"/>
                      <a:ext cx="644" cy="1"/>
                    </a:xfrm>
                    <a:prstGeom prst="rect">
                      <a:avLst/>
                    </a:prstGeom>
                    <a:solidFill>
                      <a:srgbClr val="14D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992"/>
                    <p:cNvSpPr>
                      <a:spLocks noChangeArrowheads="1"/>
                    </p:cNvSpPr>
                    <p:nvPr/>
                  </p:nvSpPr>
                  <p:spPr bwMode="auto">
                    <a:xfrm>
                      <a:off x="1184" y="3850"/>
                      <a:ext cx="644" cy="1"/>
                    </a:xfrm>
                    <a:prstGeom prst="rect">
                      <a:avLst/>
                    </a:prstGeom>
                    <a:solidFill>
                      <a:srgbClr val="1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993"/>
                    <p:cNvSpPr>
                      <a:spLocks noChangeArrowheads="1"/>
                    </p:cNvSpPr>
                    <p:nvPr/>
                  </p:nvSpPr>
                  <p:spPr bwMode="auto">
                    <a:xfrm>
                      <a:off x="1184" y="3851"/>
                      <a:ext cx="644" cy="2"/>
                    </a:xfrm>
                    <a:prstGeom prst="rect">
                      <a:avLst/>
                    </a:prstGeom>
                    <a:solidFill>
                      <a:srgbClr val="17C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994"/>
                    <p:cNvSpPr>
                      <a:spLocks noChangeArrowheads="1"/>
                    </p:cNvSpPr>
                    <p:nvPr/>
                  </p:nvSpPr>
                  <p:spPr bwMode="auto">
                    <a:xfrm>
                      <a:off x="1184" y="3853"/>
                      <a:ext cx="644" cy="1"/>
                    </a:xfrm>
                    <a:prstGeom prst="rect">
                      <a:avLst/>
                    </a:prstGeom>
                    <a:solidFill>
                      <a:srgbClr val="19C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995"/>
                    <p:cNvSpPr>
                      <a:spLocks noChangeArrowheads="1"/>
                    </p:cNvSpPr>
                    <p:nvPr/>
                  </p:nvSpPr>
                  <p:spPr bwMode="auto">
                    <a:xfrm>
                      <a:off x="1184" y="3854"/>
                      <a:ext cx="644" cy="1"/>
                    </a:xfrm>
                    <a:prstGeom prst="rect">
                      <a:avLst/>
                    </a:prstGeom>
                    <a:solidFill>
                      <a:srgbClr val="19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996"/>
                    <p:cNvSpPr>
                      <a:spLocks noChangeArrowheads="1"/>
                    </p:cNvSpPr>
                    <p:nvPr/>
                  </p:nvSpPr>
                  <p:spPr bwMode="auto">
                    <a:xfrm>
                      <a:off x="1184" y="3855"/>
                      <a:ext cx="644" cy="1"/>
                    </a:xfrm>
                    <a:prstGeom prst="rect">
                      <a:avLst/>
                    </a:prstGeom>
                    <a:solidFill>
                      <a:srgbClr val="1C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997"/>
                    <p:cNvSpPr>
                      <a:spLocks noChangeArrowheads="1"/>
                    </p:cNvSpPr>
                    <p:nvPr/>
                  </p:nvSpPr>
                  <p:spPr bwMode="auto">
                    <a:xfrm>
                      <a:off x="1184" y="3856"/>
                      <a:ext cx="644" cy="1"/>
                    </a:xfrm>
                    <a:prstGeom prst="rect">
                      <a:avLst/>
                    </a:prstGeom>
                    <a:solidFill>
                      <a:srgbClr val="1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998"/>
                    <p:cNvSpPr>
                      <a:spLocks noChangeArrowheads="1"/>
                    </p:cNvSpPr>
                    <p:nvPr/>
                  </p:nvSpPr>
                  <p:spPr bwMode="auto">
                    <a:xfrm>
                      <a:off x="1184" y="3857"/>
                      <a:ext cx="644" cy="1"/>
                    </a:xfrm>
                    <a:prstGeom prst="rect">
                      <a:avLst/>
                    </a:prstGeom>
                    <a:solidFill>
                      <a:srgbClr val="1FB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999"/>
                    <p:cNvSpPr>
                      <a:spLocks noChangeArrowheads="1"/>
                    </p:cNvSpPr>
                    <p:nvPr/>
                  </p:nvSpPr>
                  <p:spPr bwMode="auto">
                    <a:xfrm>
                      <a:off x="1184" y="3858"/>
                      <a:ext cx="644" cy="1"/>
                    </a:xfrm>
                    <a:prstGeom prst="rect">
                      <a:avLst/>
                    </a:prstGeom>
                    <a:solidFill>
                      <a:srgbClr val="21B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1000"/>
                    <p:cNvSpPr>
                      <a:spLocks noChangeArrowheads="1"/>
                    </p:cNvSpPr>
                    <p:nvPr/>
                  </p:nvSpPr>
                  <p:spPr bwMode="auto">
                    <a:xfrm>
                      <a:off x="1184" y="3859"/>
                      <a:ext cx="644" cy="2"/>
                    </a:xfrm>
                    <a:prstGeom prst="rect">
                      <a:avLst/>
                    </a:prstGeom>
                    <a:solidFill>
                      <a:srgbClr val="21B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1001"/>
                    <p:cNvSpPr>
                      <a:spLocks noChangeArrowheads="1"/>
                    </p:cNvSpPr>
                    <p:nvPr/>
                  </p:nvSpPr>
                  <p:spPr bwMode="auto">
                    <a:xfrm>
                      <a:off x="1184" y="3861"/>
                      <a:ext cx="644" cy="1"/>
                    </a:xfrm>
                    <a:prstGeom prst="rect">
                      <a:avLst/>
                    </a:prstGeom>
                    <a:solidFill>
                      <a:srgbClr val="24B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1002"/>
                    <p:cNvSpPr>
                      <a:spLocks noChangeArrowheads="1"/>
                    </p:cNvSpPr>
                    <p:nvPr/>
                  </p:nvSpPr>
                  <p:spPr bwMode="auto">
                    <a:xfrm>
                      <a:off x="1184" y="3862"/>
                      <a:ext cx="644" cy="1"/>
                    </a:xfrm>
                    <a:prstGeom prst="rect">
                      <a:avLst/>
                    </a:prstGeom>
                    <a:solidFill>
                      <a:srgbClr val="24A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1003"/>
                    <p:cNvSpPr>
                      <a:spLocks noChangeArrowheads="1"/>
                    </p:cNvSpPr>
                    <p:nvPr/>
                  </p:nvSpPr>
                  <p:spPr bwMode="auto">
                    <a:xfrm>
                      <a:off x="1184" y="3863"/>
                      <a:ext cx="644" cy="1"/>
                    </a:xfrm>
                    <a:prstGeom prst="rect">
                      <a:avLst/>
                    </a:prstGeom>
                    <a:solidFill>
                      <a:srgbClr val="26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1004"/>
                    <p:cNvSpPr>
                      <a:spLocks noChangeArrowheads="1"/>
                    </p:cNvSpPr>
                    <p:nvPr/>
                  </p:nvSpPr>
                  <p:spPr bwMode="auto">
                    <a:xfrm>
                      <a:off x="1184" y="3864"/>
                      <a:ext cx="644" cy="1"/>
                    </a:xfrm>
                    <a:prstGeom prst="rect">
                      <a:avLst/>
                    </a:prstGeom>
                    <a:solidFill>
                      <a:srgbClr val="26A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1005"/>
                    <p:cNvSpPr>
                      <a:spLocks noChangeArrowheads="1"/>
                    </p:cNvSpPr>
                    <p:nvPr/>
                  </p:nvSpPr>
                  <p:spPr bwMode="auto">
                    <a:xfrm>
                      <a:off x="1184" y="3865"/>
                      <a:ext cx="644" cy="1"/>
                    </a:xfrm>
                    <a:prstGeom prst="rect">
                      <a:avLst/>
                    </a:prstGeom>
                    <a:solidFill>
                      <a:srgbClr val="29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1006"/>
                    <p:cNvSpPr>
                      <a:spLocks noChangeArrowheads="1"/>
                    </p:cNvSpPr>
                    <p:nvPr/>
                  </p:nvSpPr>
                  <p:spPr bwMode="auto">
                    <a:xfrm>
                      <a:off x="1184" y="3866"/>
                      <a:ext cx="644" cy="2"/>
                    </a:xfrm>
                    <a:prstGeom prst="rect">
                      <a:avLst/>
                    </a:prstGeom>
                    <a:solidFill>
                      <a:srgbClr val="29A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1007"/>
                    <p:cNvSpPr>
                      <a:spLocks noChangeArrowheads="1"/>
                    </p:cNvSpPr>
                    <p:nvPr/>
                  </p:nvSpPr>
                  <p:spPr bwMode="auto">
                    <a:xfrm>
                      <a:off x="1184" y="3868"/>
                      <a:ext cx="644" cy="1"/>
                    </a:xfrm>
                    <a:prstGeom prst="rect">
                      <a:avLst/>
                    </a:prstGeom>
                    <a:solidFill>
                      <a:srgbClr val="2BA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1008"/>
                    <p:cNvSpPr>
                      <a:spLocks noChangeArrowheads="1"/>
                    </p:cNvSpPr>
                    <p:nvPr/>
                  </p:nvSpPr>
                  <p:spPr bwMode="auto">
                    <a:xfrm>
                      <a:off x="1184" y="3869"/>
                      <a:ext cx="644" cy="1"/>
                    </a:xfrm>
                    <a:prstGeom prst="rect">
                      <a:avLst/>
                    </a:prstGeom>
                    <a:solidFill>
                      <a:srgbClr val="2BA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1009"/>
                    <p:cNvSpPr>
                      <a:spLocks noChangeArrowheads="1"/>
                    </p:cNvSpPr>
                    <p:nvPr/>
                  </p:nvSpPr>
                  <p:spPr bwMode="auto">
                    <a:xfrm>
                      <a:off x="1184" y="3870"/>
                      <a:ext cx="644" cy="1"/>
                    </a:xfrm>
                    <a:prstGeom prst="rect">
                      <a:avLst/>
                    </a:prstGeom>
                    <a:solidFill>
                      <a:srgbClr val="2E9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1010"/>
                    <p:cNvSpPr>
                      <a:spLocks noChangeArrowheads="1"/>
                    </p:cNvSpPr>
                    <p:nvPr/>
                  </p:nvSpPr>
                  <p:spPr bwMode="auto">
                    <a:xfrm>
                      <a:off x="1184" y="3871"/>
                      <a:ext cx="644" cy="1"/>
                    </a:xfrm>
                    <a:prstGeom prst="rect">
                      <a:avLst/>
                    </a:prstGeom>
                    <a:solidFill>
                      <a:srgbClr val="309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1011"/>
                    <p:cNvSpPr>
                      <a:spLocks noChangeArrowheads="1"/>
                    </p:cNvSpPr>
                    <p:nvPr/>
                  </p:nvSpPr>
                  <p:spPr bwMode="auto">
                    <a:xfrm>
                      <a:off x="1184" y="3872"/>
                      <a:ext cx="644" cy="1"/>
                    </a:xfrm>
                    <a:prstGeom prst="rect">
                      <a:avLst/>
                    </a:prstGeom>
                    <a:solidFill>
                      <a:srgbClr val="309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1012"/>
                    <p:cNvSpPr>
                      <a:spLocks noChangeArrowheads="1"/>
                    </p:cNvSpPr>
                    <p:nvPr/>
                  </p:nvSpPr>
                  <p:spPr bwMode="auto">
                    <a:xfrm>
                      <a:off x="1184" y="3873"/>
                      <a:ext cx="644" cy="1"/>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1013"/>
                    <p:cNvSpPr>
                      <a:spLocks noChangeArrowheads="1"/>
                    </p:cNvSpPr>
                    <p:nvPr/>
                  </p:nvSpPr>
                  <p:spPr bwMode="auto">
                    <a:xfrm>
                      <a:off x="1184" y="3874"/>
                      <a:ext cx="644" cy="2"/>
                    </a:xfrm>
                    <a:prstGeom prst="rect">
                      <a:avLst/>
                    </a:prstGeom>
                    <a:solidFill>
                      <a:srgbClr val="339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1014"/>
                    <p:cNvSpPr>
                      <a:spLocks noChangeArrowheads="1"/>
                    </p:cNvSpPr>
                    <p:nvPr/>
                  </p:nvSpPr>
                  <p:spPr bwMode="auto">
                    <a:xfrm>
                      <a:off x="1184" y="3876"/>
                      <a:ext cx="644" cy="1"/>
                    </a:xfrm>
                    <a:prstGeom prst="rect">
                      <a:avLst/>
                    </a:prstGeom>
                    <a:solidFill>
                      <a:srgbClr val="36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1015"/>
                    <p:cNvSpPr>
                      <a:spLocks noChangeArrowheads="1"/>
                    </p:cNvSpPr>
                    <p:nvPr/>
                  </p:nvSpPr>
                  <p:spPr bwMode="auto">
                    <a:xfrm>
                      <a:off x="1184" y="3877"/>
                      <a:ext cx="644" cy="1"/>
                    </a:xfrm>
                    <a:prstGeom prst="rect">
                      <a:avLst/>
                    </a:prstGeom>
                    <a:solidFill>
                      <a:srgbClr val="369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1016"/>
                    <p:cNvSpPr>
                      <a:spLocks noChangeArrowheads="1"/>
                    </p:cNvSpPr>
                    <p:nvPr/>
                  </p:nvSpPr>
                  <p:spPr bwMode="auto">
                    <a:xfrm>
                      <a:off x="1184" y="3878"/>
                      <a:ext cx="644" cy="1"/>
                    </a:xfrm>
                    <a:prstGeom prst="rect">
                      <a:avLst/>
                    </a:prstGeom>
                    <a:solidFill>
                      <a:srgbClr val="38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1017"/>
                    <p:cNvSpPr>
                      <a:spLocks noChangeArrowheads="1"/>
                    </p:cNvSpPr>
                    <p:nvPr/>
                  </p:nvSpPr>
                  <p:spPr bwMode="auto">
                    <a:xfrm>
                      <a:off x="1184" y="3879"/>
                      <a:ext cx="644" cy="1"/>
                    </a:xfrm>
                    <a:prstGeom prst="rect">
                      <a:avLst/>
                    </a:prstGeom>
                    <a:solidFill>
                      <a:srgbClr val="388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1018"/>
                    <p:cNvSpPr>
                      <a:spLocks noChangeArrowheads="1"/>
                    </p:cNvSpPr>
                    <p:nvPr/>
                  </p:nvSpPr>
                  <p:spPr bwMode="auto">
                    <a:xfrm>
                      <a:off x="1184" y="3880"/>
                      <a:ext cx="644" cy="1"/>
                    </a:xfrm>
                    <a:prstGeom prst="rect">
                      <a:avLst/>
                    </a:prstGeom>
                    <a:solidFill>
                      <a:srgbClr val="3B8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1019"/>
                    <p:cNvSpPr>
                      <a:spLocks noChangeArrowheads="1"/>
                    </p:cNvSpPr>
                    <p:nvPr/>
                  </p:nvSpPr>
                  <p:spPr bwMode="auto">
                    <a:xfrm>
                      <a:off x="1184" y="3881"/>
                      <a:ext cx="644" cy="2"/>
                    </a:xfrm>
                    <a:prstGeom prst="rect">
                      <a:avLst/>
                    </a:prstGeom>
                    <a:solidFill>
                      <a:srgbClr val="3B8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1020"/>
                    <p:cNvSpPr>
                      <a:spLocks noChangeArrowheads="1"/>
                    </p:cNvSpPr>
                    <p:nvPr/>
                  </p:nvSpPr>
                  <p:spPr bwMode="auto">
                    <a:xfrm>
                      <a:off x="1184" y="3883"/>
                      <a:ext cx="644" cy="1"/>
                    </a:xfrm>
                    <a:prstGeom prst="rect">
                      <a:avLst/>
                    </a:prstGeom>
                    <a:solidFill>
                      <a:srgbClr val="3B8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1021"/>
                    <p:cNvSpPr>
                      <a:spLocks noChangeArrowheads="1"/>
                    </p:cNvSpPr>
                    <p:nvPr/>
                  </p:nvSpPr>
                  <p:spPr bwMode="auto">
                    <a:xfrm>
                      <a:off x="1184" y="3884"/>
                      <a:ext cx="644" cy="1"/>
                    </a:xfrm>
                    <a:prstGeom prst="rect">
                      <a:avLst/>
                    </a:prstGeom>
                    <a:solidFill>
                      <a:srgbClr val="3B8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1022"/>
                    <p:cNvSpPr>
                      <a:spLocks noChangeArrowheads="1"/>
                    </p:cNvSpPr>
                    <p:nvPr/>
                  </p:nvSpPr>
                  <p:spPr bwMode="auto">
                    <a:xfrm>
                      <a:off x="1184" y="3885"/>
                      <a:ext cx="644" cy="1"/>
                    </a:xfrm>
                    <a:prstGeom prst="rect">
                      <a:avLst/>
                    </a:prstGeom>
                    <a:solidFill>
                      <a:srgbClr val="387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1023"/>
                    <p:cNvSpPr>
                      <a:spLocks noChangeArrowheads="1"/>
                    </p:cNvSpPr>
                    <p:nvPr/>
                  </p:nvSpPr>
                  <p:spPr bwMode="auto">
                    <a:xfrm>
                      <a:off x="1184" y="3886"/>
                      <a:ext cx="644" cy="1"/>
                    </a:xfrm>
                    <a:prstGeom prst="rect">
                      <a:avLst/>
                    </a:prstGeom>
                    <a:solidFill>
                      <a:srgbClr val="387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1024"/>
                    <p:cNvSpPr>
                      <a:spLocks noChangeArrowheads="1"/>
                    </p:cNvSpPr>
                    <p:nvPr/>
                  </p:nvSpPr>
                  <p:spPr bwMode="auto">
                    <a:xfrm>
                      <a:off x="1184" y="3887"/>
                      <a:ext cx="644" cy="1"/>
                    </a:xfrm>
                    <a:prstGeom prst="rect">
                      <a:avLst/>
                    </a:prstGeom>
                    <a:solidFill>
                      <a:srgbClr val="367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1025"/>
                    <p:cNvSpPr>
                      <a:spLocks noChangeArrowheads="1"/>
                    </p:cNvSpPr>
                    <p:nvPr/>
                  </p:nvSpPr>
                  <p:spPr bwMode="auto">
                    <a:xfrm>
                      <a:off x="1184" y="3888"/>
                      <a:ext cx="644" cy="1"/>
                    </a:xfrm>
                    <a:prstGeom prst="rect">
                      <a:avLst/>
                    </a:prstGeom>
                    <a:solidFill>
                      <a:srgbClr val="367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6" name="Group 1227"/>
                  <p:cNvGrpSpPr>
                    <a:grpSpLocks/>
                  </p:cNvGrpSpPr>
                  <p:nvPr/>
                </p:nvGrpSpPr>
                <p:grpSpPr bwMode="auto">
                  <a:xfrm>
                    <a:off x="1184" y="3889"/>
                    <a:ext cx="644" cy="231"/>
                    <a:chOff x="1184" y="3889"/>
                    <a:chExt cx="644" cy="231"/>
                  </a:xfrm>
                </p:grpSpPr>
                <p:sp>
                  <p:nvSpPr>
                    <p:cNvPr id="671" name="Rectangle 1027"/>
                    <p:cNvSpPr>
                      <a:spLocks noChangeArrowheads="1"/>
                    </p:cNvSpPr>
                    <p:nvPr/>
                  </p:nvSpPr>
                  <p:spPr bwMode="auto">
                    <a:xfrm>
                      <a:off x="1184" y="3889"/>
                      <a:ext cx="644" cy="2"/>
                    </a:xfrm>
                    <a:prstGeom prst="rect">
                      <a:avLst/>
                    </a:prstGeom>
                    <a:solidFill>
                      <a:srgbClr val="337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1028"/>
                    <p:cNvSpPr>
                      <a:spLocks noChangeArrowheads="1"/>
                    </p:cNvSpPr>
                    <p:nvPr/>
                  </p:nvSpPr>
                  <p:spPr bwMode="auto">
                    <a:xfrm>
                      <a:off x="1184" y="3891"/>
                      <a:ext cx="644" cy="1"/>
                    </a:xfrm>
                    <a:prstGeom prst="rect">
                      <a:avLst/>
                    </a:prstGeom>
                    <a:solidFill>
                      <a:srgbClr val="337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Rectangle 1029"/>
                    <p:cNvSpPr>
                      <a:spLocks noChangeArrowheads="1"/>
                    </p:cNvSpPr>
                    <p:nvPr/>
                  </p:nvSpPr>
                  <p:spPr bwMode="auto">
                    <a:xfrm>
                      <a:off x="1184" y="3892"/>
                      <a:ext cx="644" cy="1"/>
                    </a:xfrm>
                    <a:prstGeom prst="rect">
                      <a:avLst/>
                    </a:prstGeom>
                    <a:solidFill>
                      <a:srgbClr val="30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Rectangle 1030"/>
                    <p:cNvSpPr>
                      <a:spLocks noChangeArrowheads="1"/>
                    </p:cNvSpPr>
                    <p:nvPr/>
                  </p:nvSpPr>
                  <p:spPr bwMode="auto">
                    <a:xfrm>
                      <a:off x="1184" y="3893"/>
                      <a:ext cx="644" cy="1"/>
                    </a:xfrm>
                    <a:prstGeom prst="rect">
                      <a:avLst/>
                    </a:prstGeom>
                    <a:solidFill>
                      <a:srgbClr val="30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Rectangle 1031"/>
                    <p:cNvSpPr>
                      <a:spLocks noChangeArrowheads="1"/>
                    </p:cNvSpPr>
                    <p:nvPr/>
                  </p:nvSpPr>
                  <p:spPr bwMode="auto">
                    <a:xfrm>
                      <a:off x="1184" y="3894"/>
                      <a:ext cx="644" cy="1"/>
                    </a:xfrm>
                    <a:prstGeom prst="rect">
                      <a:avLst/>
                    </a:prstGeom>
                    <a:solidFill>
                      <a:srgbClr val="2E6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Rectangle 1032"/>
                    <p:cNvSpPr>
                      <a:spLocks noChangeArrowheads="1"/>
                    </p:cNvSpPr>
                    <p:nvPr/>
                  </p:nvSpPr>
                  <p:spPr bwMode="auto">
                    <a:xfrm>
                      <a:off x="1184" y="3895"/>
                      <a:ext cx="644" cy="1"/>
                    </a:xfrm>
                    <a:prstGeom prst="rect">
                      <a:avLst/>
                    </a:prstGeom>
                    <a:solidFill>
                      <a:srgbClr val="2B6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1033"/>
                    <p:cNvSpPr>
                      <a:spLocks noChangeArrowheads="1"/>
                    </p:cNvSpPr>
                    <p:nvPr/>
                  </p:nvSpPr>
                  <p:spPr bwMode="auto">
                    <a:xfrm>
                      <a:off x="1184" y="3896"/>
                      <a:ext cx="644" cy="2"/>
                    </a:xfrm>
                    <a:prstGeom prst="rect">
                      <a:avLst/>
                    </a:prstGeom>
                    <a:solidFill>
                      <a:srgbClr val="2B6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Rectangle 1034"/>
                    <p:cNvSpPr>
                      <a:spLocks noChangeArrowheads="1"/>
                    </p:cNvSpPr>
                    <p:nvPr/>
                  </p:nvSpPr>
                  <p:spPr bwMode="auto">
                    <a:xfrm>
                      <a:off x="1184" y="3898"/>
                      <a:ext cx="644" cy="1"/>
                    </a:xfrm>
                    <a:prstGeom prst="rect">
                      <a:avLst/>
                    </a:prstGeom>
                    <a:solidFill>
                      <a:srgbClr val="2B6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Rectangle 1035"/>
                    <p:cNvSpPr>
                      <a:spLocks noChangeArrowheads="1"/>
                    </p:cNvSpPr>
                    <p:nvPr/>
                  </p:nvSpPr>
                  <p:spPr bwMode="auto">
                    <a:xfrm>
                      <a:off x="1184" y="3899"/>
                      <a:ext cx="644" cy="1"/>
                    </a:xfrm>
                    <a:prstGeom prst="rect">
                      <a:avLst/>
                    </a:prstGeom>
                    <a:solidFill>
                      <a:srgbClr val="295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1036"/>
                    <p:cNvSpPr>
                      <a:spLocks noChangeArrowheads="1"/>
                    </p:cNvSpPr>
                    <p:nvPr/>
                  </p:nvSpPr>
                  <p:spPr bwMode="auto">
                    <a:xfrm>
                      <a:off x="1184" y="3900"/>
                      <a:ext cx="644" cy="1"/>
                    </a:xfrm>
                    <a:prstGeom prst="rect">
                      <a:avLst/>
                    </a:prstGeom>
                    <a:solidFill>
                      <a:srgbClr val="265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Rectangle 1037"/>
                    <p:cNvSpPr>
                      <a:spLocks noChangeArrowheads="1"/>
                    </p:cNvSpPr>
                    <p:nvPr/>
                  </p:nvSpPr>
                  <p:spPr bwMode="auto">
                    <a:xfrm>
                      <a:off x="1184" y="3901"/>
                      <a:ext cx="644" cy="1"/>
                    </a:xfrm>
                    <a:prstGeom prst="rect">
                      <a:avLst/>
                    </a:prstGeom>
                    <a:solidFill>
                      <a:srgbClr val="265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1038"/>
                    <p:cNvSpPr>
                      <a:spLocks noChangeArrowheads="1"/>
                    </p:cNvSpPr>
                    <p:nvPr/>
                  </p:nvSpPr>
                  <p:spPr bwMode="auto">
                    <a:xfrm>
                      <a:off x="1184" y="3902"/>
                      <a:ext cx="644" cy="1"/>
                    </a:xfrm>
                    <a:prstGeom prst="rect">
                      <a:avLst/>
                    </a:prstGeom>
                    <a:solidFill>
                      <a:srgbClr val="245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Rectangle 1039"/>
                    <p:cNvSpPr>
                      <a:spLocks noChangeArrowheads="1"/>
                    </p:cNvSpPr>
                    <p:nvPr/>
                  </p:nvSpPr>
                  <p:spPr bwMode="auto">
                    <a:xfrm>
                      <a:off x="1184" y="3903"/>
                      <a:ext cx="644" cy="1"/>
                    </a:xfrm>
                    <a:prstGeom prst="rect">
                      <a:avLst/>
                    </a:prstGeom>
                    <a:solidFill>
                      <a:srgbClr val="245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1040"/>
                    <p:cNvSpPr>
                      <a:spLocks noChangeArrowheads="1"/>
                    </p:cNvSpPr>
                    <p:nvPr/>
                  </p:nvSpPr>
                  <p:spPr bwMode="auto">
                    <a:xfrm>
                      <a:off x="1184" y="3904"/>
                      <a:ext cx="644" cy="2"/>
                    </a:xfrm>
                    <a:prstGeom prst="rect">
                      <a:avLst/>
                    </a:prstGeom>
                    <a:solidFill>
                      <a:srgbClr val="215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Rectangle 1041"/>
                    <p:cNvSpPr>
                      <a:spLocks noChangeArrowheads="1"/>
                    </p:cNvSpPr>
                    <p:nvPr/>
                  </p:nvSpPr>
                  <p:spPr bwMode="auto">
                    <a:xfrm>
                      <a:off x="1184" y="3906"/>
                      <a:ext cx="644" cy="1"/>
                    </a:xfrm>
                    <a:prstGeom prst="rect">
                      <a:avLst/>
                    </a:prstGeom>
                    <a:solidFill>
                      <a:srgbClr val="214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Rectangle 1042"/>
                    <p:cNvSpPr>
                      <a:spLocks noChangeArrowheads="1"/>
                    </p:cNvSpPr>
                    <p:nvPr/>
                  </p:nvSpPr>
                  <p:spPr bwMode="auto">
                    <a:xfrm>
                      <a:off x="1184" y="3907"/>
                      <a:ext cx="644" cy="1"/>
                    </a:xfrm>
                    <a:prstGeom prst="rect">
                      <a:avLst/>
                    </a:prstGeom>
                    <a:solidFill>
                      <a:srgbClr val="1F4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Rectangle 1043"/>
                    <p:cNvSpPr>
                      <a:spLocks noChangeArrowheads="1"/>
                    </p:cNvSpPr>
                    <p:nvPr/>
                  </p:nvSpPr>
                  <p:spPr bwMode="auto">
                    <a:xfrm>
                      <a:off x="1184" y="3908"/>
                      <a:ext cx="644" cy="1"/>
                    </a:xfrm>
                    <a:prstGeom prst="rect">
                      <a:avLst/>
                    </a:prstGeom>
                    <a:solidFill>
                      <a:srgbClr val="1F4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Rectangle 1044"/>
                    <p:cNvSpPr>
                      <a:spLocks noChangeArrowheads="1"/>
                    </p:cNvSpPr>
                    <p:nvPr/>
                  </p:nvSpPr>
                  <p:spPr bwMode="auto">
                    <a:xfrm>
                      <a:off x="1184" y="3909"/>
                      <a:ext cx="644" cy="1"/>
                    </a:xfrm>
                    <a:prstGeom prst="rect">
                      <a:avLst/>
                    </a:prstGeom>
                    <a:solidFill>
                      <a:srgbClr val="1C4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Rectangle 1045"/>
                    <p:cNvSpPr>
                      <a:spLocks noChangeArrowheads="1"/>
                    </p:cNvSpPr>
                    <p:nvPr/>
                  </p:nvSpPr>
                  <p:spPr bwMode="auto">
                    <a:xfrm>
                      <a:off x="1184" y="3910"/>
                      <a:ext cx="644" cy="1"/>
                    </a:xfrm>
                    <a:prstGeom prst="rect">
                      <a:avLst/>
                    </a:prstGeom>
                    <a:solidFill>
                      <a:srgbClr val="19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Rectangle 1046"/>
                    <p:cNvSpPr>
                      <a:spLocks noChangeArrowheads="1"/>
                    </p:cNvSpPr>
                    <p:nvPr/>
                  </p:nvSpPr>
                  <p:spPr bwMode="auto">
                    <a:xfrm>
                      <a:off x="1184" y="3911"/>
                      <a:ext cx="644" cy="2"/>
                    </a:xfrm>
                    <a:prstGeom prst="rect">
                      <a:avLst/>
                    </a:prstGeom>
                    <a:solidFill>
                      <a:srgbClr val="19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Rectangle 1047"/>
                    <p:cNvSpPr>
                      <a:spLocks noChangeArrowheads="1"/>
                    </p:cNvSpPr>
                    <p:nvPr/>
                  </p:nvSpPr>
                  <p:spPr bwMode="auto">
                    <a:xfrm>
                      <a:off x="1184" y="3913"/>
                      <a:ext cx="644" cy="1"/>
                    </a:xfrm>
                    <a:prstGeom prst="rect">
                      <a:avLst/>
                    </a:prstGeom>
                    <a:solidFill>
                      <a:srgbClr val="193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1048"/>
                    <p:cNvSpPr>
                      <a:spLocks noChangeArrowheads="1"/>
                    </p:cNvSpPr>
                    <p:nvPr/>
                  </p:nvSpPr>
                  <p:spPr bwMode="auto">
                    <a:xfrm>
                      <a:off x="1184" y="3914"/>
                      <a:ext cx="644" cy="1"/>
                    </a:xfrm>
                    <a:prstGeom prst="rect">
                      <a:avLst/>
                    </a:prstGeom>
                    <a:solidFill>
                      <a:srgbClr val="173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Rectangle 1049"/>
                    <p:cNvSpPr>
                      <a:spLocks noChangeArrowheads="1"/>
                    </p:cNvSpPr>
                    <p:nvPr/>
                  </p:nvSpPr>
                  <p:spPr bwMode="auto">
                    <a:xfrm>
                      <a:off x="1184" y="3915"/>
                      <a:ext cx="644" cy="1"/>
                    </a:xfrm>
                    <a:prstGeom prst="rect">
                      <a:avLst/>
                    </a:prstGeom>
                    <a:solidFill>
                      <a:srgbClr val="143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1050"/>
                    <p:cNvSpPr>
                      <a:spLocks noChangeArrowheads="1"/>
                    </p:cNvSpPr>
                    <p:nvPr/>
                  </p:nvSpPr>
                  <p:spPr bwMode="auto">
                    <a:xfrm>
                      <a:off x="1184" y="3916"/>
                      <a:ext cx="644" cy="1"/>
                    </a:xfrm>
                    <a:prstGeom prst="rect">
                      <a:avLst/>
                    </a:prstGeom>
                    <a:solidFill>
                      <a:srgbClr val="143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1051"/>
                    <p:cNvSpPr>
                      <a:spLocks noChangeArrowheads="1"/>
                    </p:cNvSpPr>
                    <p:nvPr/>
                  </p:nvSpPr>
                  <p:spPr bwMode="auto">
                    <a:xfrm>
                      <a:off x="1184" y="3917"/>
                      <a:ext cx="644" cy="1"/>
                    </a:xfrm>
                    <a:prstGeom prst="rect">
                      <a:avLst/>
                    </a:prstGeom>
                    <a:solidFill>
                      <a:srgbClr val="122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1052"/>
                    <p:cNvSpPr>
                      <a:spLocks noChangeArrowheads="1"/>
                    </p:cNvSpPr>
                    <p:nvPr/>
                  </p:nvSpPr>
                  <p:spPr bwMode="auto">
                    <a:xfrm>
                      <a:off x="1184" y="3918"/>
                      <a:ext cx="644" cy="1"/>
                    </a:xfrm>
                    <a:prstGeom prst="rect">
                      <a:avLst/>
                    </a:prstGeom>
                    <a:solidFill>
                      <a:srgbClr val="122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1053"/>
                    <p:cNvSpPr>
                      <a:spLocks noChangeArrowheads="1"/>
                    </p:cNvSpPr>
                    <p:nvPr/>
                  </p:nvSpPr>
                  <p:spPr bwMode="auto">
                    <a:xfrm>
                      <a:off x="1184" y="3919"/>
                      <a:ext cx="644" cy="2"/>
                    </a:xfrm>
                    <a:prstGeom prst="rect">
                      <a:avLst/>
                    </a:prstGeom>
                    <a:solidFill>
                      <a:srgbClr val="0F2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Rectangle 1054"/>
                    <p:cNvSpPr>
                      <a:spLocks noChangeArrowheads="1"/>
                    </p:cNvSpPr>
                    <p:nvPr/>
                  </p:nvSpPr>
                  <p:spPr bwMode="auto">
                    <a:xfrm>
                      <a:off x="1184" y="3921"/>
                      <a:ext cx="644" cy="1"/>
                    </a:xfrm>
                    <a:prstGeom prst="rect">
                      <a:avLst/>
                    </a:prstGeom>
                    <a:solidFill>
                      <a:srgbClr val="0F2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Rectangle 1055"/>
                    <p:cNvSpPr>
                      <a:spLocks noChangeArrowheads="1"/>
                    </p:cNvSpPr>
                    <p:nvPr/>
                  </p:nvSpPr>
                  <p:spPr bwMode="auto">
                    <a:xfrm>
                      <a:off x="1184" y="3922"/>
                      <a:ext cx="644" cy="1"/>
                    </a:xfrm>
                    <a:prstGeom prst="rect">
                      <a:avLst/>
                    </a:prstGeom>
                    <a:solidFill>
                      <a:srgbClr val="0D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Rectangle 1056"/>
                    <p:cNvSpPr>
                      <a:spLocks noChangeArrowheads="1"/>
                    </p:cNvSpPr>
                    <p:nvPr/>
                  </p:nvSpPr>
                  <p:spPr bwMode="auto">
                    <a:xfrm>
                      <a:off x="1184" y="3923"/>
                      <a:ext cx="644" cy="1"/>
                    </a:xfrm>
                    <a:prstGeom prst="rect">
                      <a:avLst/>
                    </a:prstGeom>
                    <a:solidFill>
                      <a:srgbClr val="0D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Rectangle 1057"/>
                    <p:cNvSpPr>
                      <a:spLocks noChangeArrowheads="1"/>
                    </p:cNvSpPr>
                    <p:nvPr/>
                  </p:nvSpPr>
                  <p:spPr bwMode="auto">
                    <a:xfrm>
                      <a:off x="1184" y="3924"/>
                      <a:ext cx="644" cy="1"/>
                    </a:xfrm>
                    <a:prstGeom prst="rect">
                      <a:avLst/>
                    </a:prstGeom>
                    <a:solidFill>
                      <a:srgbClr val="0A1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Rectangle 1058"/>
                    <p:cNvSpPr>
                      <a:spLocks noChangeArrowheads="1"/>
                    </p:cNvSpPr>
                    <p:nvPr/>
                  </p:nvSpPr>
                  <p:spPr bwMode="auto">
                    <a:xfrm>
                      <a:off x="1184" y="3925"/>
                      <a:ext cx="644" cy="1"/>
                    </a:xfrm>
                    <a:prstGeom prst="rect">
                      <a:avLst/>
                    </a:prstGeom>
                    <a:solidFill>
                      <a:srgbClr val="0A1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Rectangle 1059"/>
                    <p:cNvSpPr>
                      <a:spLocks noChangeArrowheads="1"/>
                    </p:cNvSpPr>
                    <p:nvPr/>
                  </p:nvSpPr>
                  <p:spPr bwMode="auto">
                    <a:xfrm>
                      <a:off x="1184" y="3926"/>
                      <a:ext cx="644" cy="2"/>
                    </a:xfrm>
                    <a:prstGeom prst="rect">
                      <a:avLst/>
                    </a:prstGeom>
                    <a:solidFill>
                      <a:srgbClr val="08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Rectangle 1060"/>
                    <p:cNvSpPr>
                      <a:spLocks noChangeArrowheads="1"/>
                    </p:cNvSpPr>
                    <p:nvPr/>
                  </p:nvSpPr>
                  <p:spPr bwMode="auto">
                    <a:xfrm>
                      <a:off x="1184" y="3928"/>
                      <a:ext cx="644" cy="1"/>
                    </a:xfrm>
                    <a:prstGeom prst="rect">
                      <a:avLst/>
                    </a:prstGeom>
                    <a:solidFill>
                      <a:srgbClr val="08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Rectangle 1061"/>
                    <p:cNvSpPr>
                      <a:spLocks noChangeArrowheads="1"/>
                    </p:cNvSpPr>
                    <p:nvPr/>
                  </p:nvSpPr>
                  <p:spPr bwMode="auto">
                    <a:xfrm>
                      <a:off x="1184" y="3929"/>
                      <a:ext cx="644" cy="1"/>
                    </a:xfrm>
                    <a:prstGeom prst="rect">
                      <a:avLst/>
                    </a:prstGeom>
                    <a:solidFill>
                      <a:srgbClr val="050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Rectangle 1062"/>
                    <p:cNvSpPr>
                      <a:spLocks noChangeArrowheads="1"/>
                    </p:cNvSpPr>
                    <p:nvPr/>
                  </p:nvSpPr>
                  <p:spPr bwMode="auto">
                    <a:xfrm>
                      <a:off x="1184" y="3930"/>
                      <a:ext cx="644" cy="1"/>
                    </a:xfrm>
                    <a:prstGeom prst="rect">
                      <a:avLst/>
                    </a:prstGeom>
                    <a:solidFill>
                      <a:srgbClr val="030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Rectangle 1063"/>
                    <p:cNvSpPr>
                      <a:spLocks noChangeArrowheads="1"/>
                    </p:cNvSpPr>
                    <p:nvPr/>
                  </p:nvSpPr>
                  <p:spPr bwMode="auto">
                    <a:xfrm>
                      <a:off x="1184" y="3931"/>
                      <a:ext cx="644" cy="1"/>
                    </a:xfrm>
                    <a:prstGeom prst="rect">
                      <a:avLst/>
                    </a:prstGeom>
                    <a:solidFill>
                      <a:srgbClr val="030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1064"/>
                    <p:cNvSpPr>
                      <a:spLocks noChangeArrowheads="1"/>
                    </p:cNvSpPr>
                    <p:nvPr/>
                  </p:nvSpPr>
                  <p:spPr bwMode="auto">
                    <a:xfrm>
                      <a:off x="1184" y="3932"/>
                      <a:ext cx="644"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1065"/>
                    <p:cNvSpPr>
                      <a:spLocks noChangeArrowheads="1"/>
                    </p:cNvSpPr>
                    <p:nvPr/>
                  </p:nvSpPr>
                  <p:spPr bwMode="auto">
                    <a:xfrm>
                      <a:off x="1184" y="3933"/>
                      <a:ext cx="644"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1066"/>
                    <p:cNvSpPr>
                      <a:spLocks noChangeArrowheads="1"/>
                    </p:cNvSpPr>
                    <p:nvPr/>
                  </p:nvSpPr>
                  <p:spPr bwMode="auto">
                    <a:xfrm>
                      <a:off x="1184" y="3935"/>
                      <a:ext cx="644" cy="1"/>
                    </a:xfrm>
                    <a:prstGeom prst="rect">
                      <a:avLst/>
                    </a:prstGeom>
                    <a:solidFill>
                      <a:srgbClr val="0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1067"/>
                    <p:cNvSpPr>
                      <a:spLocks noChangeArrowheads="1"/>
                    </p:cNvSpPr>
                    <p:nvPr/>
                  </p:nvSpPr>
                  <p:spPr bwMode="auto">
                    <a:xfrm>
                      <a:off x="1184" y="3936"/>
                      <a:ext cx="644" cy="1"/>
                    </a:xfrm>
                    <a:prstGeom prst="rect">
                      <a:avLst/>
                    </a:prstGeom>
                    <a:solidFill>
                      <a:srgbClr val="0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1068"/>
                    <p:cNvSpPr>
                      <a:spLocks noChangeArrowheads="1"/>
                    </p:cNvSpPr>
                    <p:nvPr/>
                  </p:nvSpPr>
                  <p:spPr bwMode="auto">
                    <a:xfrm>
                      <a:off x="1184" y="3937"/>
                      <a:ext cx="644" cy="1"/>
                    </a:xfrm>
                    <a:prstGeom prst="rect">
                      <a:avLst/>
                    </a:prstGeom>
                    <a:solidFill>
                      <a:srgbClr val="0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1069"/>
                    <p:cNvSpPr>
                      <a:spLocks noChangeArrowheads="1"/>
                    </p:cNvSpPr>
                    <p:nvPr/>
                  </p:nvSpPr>
                  <p:spPr bwMode="auto">
                    <a:xfrm>
                      <a:off x="1184" y="3938"/>
                      <a:ext cx="644" cy="1"/>
                    </a:xfrm>
                    <a:prstGeom prst="rect">
                      <a:avLst/>
                    </a:prstGeom>
                    <a:solidFill>
                      <a:srgbClr val="0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1070"/>
                    <p:cNvSpPr>
                      <a:spLocks noChangeArrowheads="1"/>
                    </p:cNvSpPr>
                    <p:nvPr/>
                  </p:nvSpPr>
                  <p:spPr bwMode="auto">
                    <a:xfrm>
                      <a:off x="1184" y="3939"/>
                      <a:ext cx="644" cy="1"/>
                    </a:xfrm>
                    <a:prstGeom prst="rect">
                      <a:avLst/>
                    </a:prstGeom>
                    <a:solidFill>
                      <a:srgbClr val="1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1071"/>
                    <p:cNvSpPr>
                      <a:spLocks noChangeArrowheads="1"/>
                    </p:cNvSpPr>
                    <p:nvPr/>
                  </p:nvSpPr>
                  <p:spPr bwMode="auto">
                    <a:xfrm>
                      <a:off x="1184" y="3940"/>
                      <a:ext cx="644" cy="1"/>
                    </a:xfrm>
                    <a:prstGeom prst="rect">
                      <a:avLst/>
                    </a:prstGeom>
                    <a:solidFill>
                      <a:srgbClr val="1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1072"/>
                    <p:cNvSpPr>
                      <a:spLocks noChangeArrowheads="1"/>
                    </p:cNvSpPr>
                    <p:nvPr/>
                  </p:nvSpPr>
                  <p:spPr bwMode="auto">
                    <a:xfrm>
                      <a:off x="1184" y="3941"/>
                      <a:ext cx="644" cy="2"/>
                    </a:xfrm>
                    <a:prstGeom prst="rect">
                      <a:avLst/>
                    </a:prstGeom>
                    <a:solidFill>
                      <a:srgbClr val="1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1073"/>
                    <p:cNvSpPr>
                      <a:spLocks noChangeArrowheads="1"/>
                    </p:cNvSpPr>
                    <p:nvPr/>
                  </p:nvSpPr>
                  <p:spPr bwMode="auto">
                    <a:xfrm>
                      <a:off x="1184" y="3943"/>
                      <a:ext cx="644" cy="1"/>
                    </a:xfrm>
                    <a:prstGeom prst="rect">
                      <a:avLst/>
                    </a:prstGeom>
                    <a:solidFill>
                      <a:srgbClr val="1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1074"/>
                    <p:cNvSpPr>
                      <a:spLocks noChangeArrowheads="1"/>
                    </p:cNvSpPr>
                    <p:nvPr/>
                  </p:nvSpPr>
                  <p:spPr bwMode="auto">
                    <a:xfrm>
                      <a:off x="1184" y="3944"/>
                      <a:ext cx="644" cy="1"/>
                    </a:xfrm>
                    <a:prstGeom prst="rect">
                      <a:avLst/>
                    </a:prstGeom>
                    <a:solidFill>
                      <a:srgbClr val="1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1075"/>
                    <p:cNvSpPr>
                      <a:spLocks noChangeArrowheads="1"/>
                    </p:cNvSpPr>
                    <p:nvPr/>
                  </p:nvSpPr>
                  <p:spPr bwMode="auto">
                    <a:xfrm>
                      <a:off x="1184" y="3945"/>
                      <a:ext cx="644" cy="1"/>
                    </a:xfrm>
                    <a:prstGeom prst="rect">
                      <a:avLst/>
                    </a:prstGeom>
                    <a:solidFill>
                      <a:srgbClr val="2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1076"/>
                    <p:cNvSpPr>
                      <a:spLocks noChangeArrowheads="1"/>
                    </p:cNvSpPr>
                    <p:nvPr/>
                  </p:nvSpPr>
                  <p:spPr bwMode="auto">
                    <a:xfrm>
                      <a:off x="1184" y="3946"/>
                      <a:ext cx="644" cy="1"/>
                    </a:xfrm>
                    <a:prstGeom prst="rect">
                      <a:avLst/>
                    </a:prstGeom>
                    <a:solidFill>
                      <a:srgbClr val="2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1077"/>
                    <p:cNvSpPr>
                      <a:spLocks noChangeArrowheads="1"/>
                    </p:cNvSpPr>
                    <p:nvPr/>
                  </p:nvSpPr>
                  <p:spPr bwMode="auto">
                    <a:xfrm>
                      <a:off x="1184" y="3947"/>
                      <a:ext cx="644" cy="1"/>
                    </a:xfrm>
                    <a:prstGeom prst="rect">
                      <a:avLst/>
                    </a:prstGeom>
                    <a:solidFill>
                      <a:srgbClr val="2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1078"/>
                    <p:cNvSpPr>
                      <a:spLocks noChangeArrowheads="1"/>
                    </p:cNvSpPr>
                    <p:nvPr/>
                  </p:nvSpPr>
                  <p:spPr bwMode="auto">
                    <a:xfrm>
                      <a:off x="1184" y="3948"/>
                      <a:ext cx="644" cy="2"/>
                    </a:xfrm>
                    <a:prstGeom prst="rect">
                      <a:avLst/>
                    </a:prstGeom>
                    <a:solidFill>
                      <a:srgbClr val="2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1079"/>
                    <p:cNvSpPr>
                      <a:spLocks noChangeArrowheads="1"/>
                    </p:cNvSpPr>
                    <p:nvPr/>
                  </p:nvSpPr>
                  <p:spPr bwMode="auto">
                    <a:xfrm>
                      <a:off x="1184" y="3950"/>
                      <a:ext cx="644" cy="1"/>
                    </a:xfrm>
                    <a:prstGeom prst="rect">
                      <a:avLst/>
                    </a:prstGeom>
                    <a:solidFill>
                      <a:srgbClr val="3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1080"/>
                    <p:cNvSpPr>
                      <a:spLocks noChangeArrowheads="1"/>
                    </p:cNvSpPr>
                    <p:nvPr/>
                  </p:nvSpPr>
                  <p:spPr bwMode="auto">
                    <a:xfrm>
                      <a:off x="1184" y="3951"/>
                      <a:ext cx="644" cy="1"/>
                    </a:xfrm>
                    <a:prstGeom prst="rect">
                      <a:avLst/>
                    </a:prstGeom>
                    <a:solidFill>
                      <a:srgbClr val="3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1081"/>
                    <p:cNvSpPr>
                      <a:spLocks noChangeArrowheads="1"/>
                    </p:cNvSpPr>
                    <p:nvPr/>
                  </p:nvSpPr>
                  <p:spPr bwMode="auto">
                    <a:xfrm>
                      <a:off x="1184" y="3952"/>
                      <a:ext cx="644" cy="1"/>
                    </a:xfrm>
                    <a:prstGeom prst="rect">
                      <a:avLst/>
                    </a:prstGeom>
                    <a:solidFill>
                      <a:srgbClr val="3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082"/>
                    <p:cNvSpPr>
                      <a:spLocks noChangeArrowheads="1"/>
                    </p:cNvSpPr>
                    <p:nvPr/>
                  </p:nvSpPr>
                  <p:spPr bwMode="auto">
                    <a:xfrm>
                      <a:off x="1184" y="3953"/>
                      <a:ext cx="644" cy="1"/>
                    </a:xfrm>
                    <a:prstGeom prst="rect">
                      <a:avLst/>
                    </a:prstGeom>
                    <a:solidFill>
                      <a:srgbClr val="3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1083"/>
                    <p:cNvSpPr>
                      <a:spLocks noChangeArrowheads="1"/>
                    </p:cNvSpPr>
                    <p:nvPr/>
                  </p:nvSpPr>
                  <p:spPr bwMode="auto">
                    <a:xfrm>
                      <a:off x="1184" y="3954"/>
                      <a:ext cx="644" cy="1"/>
                    </a:xfrm>
                    <a:prstGeom prst="rect">
                      <a:avLst/>
                    </a:prstGeom>
                    <a:solidFill>
                      <a:srgbClr val="4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084"/>
                    <p:cNvSpPr>
                      <a:spLocks noChangeArrowheads="1"/>
                    </p:cNvSpPr>
                    <p:nvPr/>
                  </p:nvSpPr>
                  <p:spPr bwMode="auto">
                    <a:xfrm>
                      <a:off x="1184" y="3955"/>
                      <a:ext cx="644" cy="1"/>
                    </a:xfrm>
                    <a:prstGeom prst="rect">
                      <a:avLst/>
                    </a:prstGeom>
                    <a:solidFill>
                      <a:srgbClr val="4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1085"/>
                    <p:cNvSpPr>
                      <a:spLocks noChangeArrowheads="1"/>
                    </p:cNvSpPr>
                    <p:nvPr/>
                  </p:nvSpPr>
                  <p:spPr bwMode="auto">
                    <a:xfrm>
                      <a:off x="1184" y="3956"/>
                      <a:ext cx="644" cy="2"/>
                    </a:xfrm>
                    <a:prstGeom prst="rect">
                      <a:avLst/>
                    </a:prstGeom>
                    <a:solidFill>
                      <a:srgbClr val="4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1086"/>
                    <p:cNvSpPr>
                      <a:spLocks noChangeArrowheads="1"/>
                    </p:cNvSpPr>
                    <p:nvPr/>
                  </p:nvSpPr>
                  <p:spPr bwMode="auto">
                    <a:xfrm>
                      <a:off x="1184" y="3958"/>
                      <a:ext cx="644" cy="1"/>
                    </a:xfrm>
                    <a:prstGeom prst="rect">
                      <a:avLst/>
                    </a:prstGeom>
                    <a:solidFill>
                      <a:srgbClr val="4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1087"/>
                    <p:cNvSpPr>
                      <a:spLocks noChangeArrowheads="1"/>
                    </p:cNvSpPr>
                    <p:nvPr/>
                  </p:nvSpPr>
                  <p:spPr bwMode="auto">
                    <a:xfrm>
                      <a:off x="1184" y="3959"/>
                      <a:ext cx="644" cy="1"/>
                    </a:xfrm>
                    <a:prstGeom prst="rect">
                      <a:avLst/>
                    </a:prstGeom>
                    <a:solidFill>
                      <a:srgbClr val="4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1088"/>
                    <p:cNvSpPr>
                      <a:spLocks noChangeArrowheads="1"/>
                    </p:cNvSpPr>
                    <p:nvPr/>
                  </p:nvSpPr>
                  <p:spPr bwMode="auto">
                    <a:xfrm>
                      <a:off x="1184" y="3960"/>
                      <a:ext cx="644" cy="1"/>
                    </a:xfrm>
                    <a:prstGeom prst="rect">
                      <a:avLst/>
                    </a:prstGeom>
                    <a:solidFill>
                      <a:srgbClr val="5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1089"/>
                    <p:cNvSpPr>
                      <a:spLocks noChangeArrowheads="1"/>
                    </p:cNvSpPr>
                    <p:nvPr/>
                  </p:nvSpPr>
                  <p:spPr bwMode="auto">
                    <a:xfrm>
                      <a:off x="1184" y="3961"/>
                      <a:ext cx="644" cy="1"/>
                    </a:xfrm>
                    <a:prstGeom prst="rect">
                      <a:avLst/>
                    </a:prstGeom>
                    <a:solidFill>
                      <a:srgbClr val="5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1090"/>
                    <p:cNvSpPr>
                      <a:spLocks noChangeArrowheads="1"/>
                    </p:cNvSpPr>
                    <p:nvPr/>
                  </p:nvSpPr>
                  <p:spPr bwMode="auto">
                    <a:xfrm>
                      <a:off x="1184" y="3962"/>
                      <a:ext cx="644" cy="1"/>
                    </a:xfrm>
                    <a:prstGeom prst="rect">
                      <a:avLst/>
                    </a:prstGeom>
                    <a:solidFill>
                      <a:srgbClr val="5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1091"/>
                    <p:cNvSpPr>
                      <a:spLocks noChangeArrowheads="1"/>
                    </p:cNvSpPr>
                    <p:nvPr/>
                  </p:nvSpPr>
                  <p:spPr bwMode="auto">
                    <a:xfrm>
                      <a:off x="1184" y="3963"/>
                      <a:ext cx="644" cy="2"/>
                    </a:xfrm>
                    <a:prstGeom prst="rect">
                      <a:avLst/>
                    </a:prstGeom>
                    <a:solidFill>
                      <a:srgbClr val="5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Rectangle 1092"/>
                    <p:cNvSpPr>
                      <a:spLocks noChangeArrowheads="1"/>
                    </p:cNvSpPr>
                    <p:nvPr/>
                  </p:nvSpPr>
                  <p:spPr bwMode="auto">
                    <a:xfrm>
                      <a:off x="1184" y="3965"/>
                      <a:ext cx="644" cy="1"/>
                    </a:xfrm>
                    <a:prstGeom prst="rect">
                      <a:avLst/>
                    </a:prstGeom>
                    <a:solidFill>
                      <a:srgbClr val="5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Rectangle 1093"/>
                    <p:cNvSpPr>
                      <a:spLocks noChangeArrowheads="1"/>
                    </p:cNvSpPr>
                    <p:nvPr/>
                  </p:nvSpPr>
                  <p:spPr bwMode="auto">
                    <a:xfrm>
                      <a:off x="1184" y="3966"/>
                      <a:ext cx="644" cy="1"/>
                    </a:xfrm>
                    <a:prstGeom prst="rect">
                      <a:avLst/>
                    </a:prstGeom>
                    <a:solidFill>
                      <a:srgbClr val="6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Rectangle 1094"/>
                    <p:cNvSpPr>
                      <a:spLocks noChangeArrowheads="1"/>
                    </p:cNvSpPr>
                    <p:nvPr/>
                  </p:nvSpPr>
                  <p:spPr bwMode="auto">
                    <a:xfrm>
                      <a:off x="1184" y="3967"/>
                      <a:ext cx="644" cy="1"/>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Rectangle 1095"/>
                    <p:cNvSpPr>
                      <a:spLocks noChangeArrowheads="1"/>
                    </p:cNvSpPr>
                    <p:nvPr/>
                  </p:nvSpPr>
                  <p:spPr bwMode="auto">
                    <a:xfrm>
                      <a:off x="1184" y="3968"/>
                      <a:ext cx="644" cy="1"/>
                    </a:xfrm>
                    <a:prstGeom prst="rect">
                      <a:avLst/>
                    </a:prstGeom>
                    <a:solidFill>
                      <a:srgbClr val="6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1096"/>
                    <p:cNvSpPr>
                      <a:spLocks noChangeArrowheads="1"/>
                    </p:cNvSpPr>
                    <p:nvPr/>
                  </p:nvSpPr>
                  <p:spPr bwMode="auto">
                    <a:xfrm>
                      <a:off x="1184" y="3969"/>
                      <a:ext cx="644" cy="1"/>
                    </a:xfrm>
                    <a:prstGeom prst="rect">
                      <a:avLst/>
                    </a:prstGeom>
                    <a:solidFill>
                      <a:srgbClr val="6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Rectangle 1097"/>
                    <p:cNvSpPr>
                      <a:spLocks noChangeArrowheads="1"/>
                    </p:cNvSpPr>
                    <p:nvPr/>
                  </p:nvSpPr>
                  <p:spPr bwMode="auto">
                    <a:xfrm>
                      <a:off x="1184" y="3970"/>
                      <a:ext cx="644" cy="1"/>
                    </a:xfrm>
                    <a:prstGeom prst="rect">
                      <a:avLst/>
                    </a:prstGeom>
                    <a:solidFill>
                      <a:srgbClr val="6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Rectangle 1098"/>
                    <p:cNvSpPr>
                      <a:spLocks noChangeArrowheads="1"/>
                    </p:cNvSpPr>
                    <p:nvPr/>
                  </p:nvSpPr>
                  <p:spPr bwMode="auto">
                    <a:xfrm>
                      <a:off x="1184" y="3971"/>
                      <a:ext cx="644" cy="2"/>
                    </a:xfrm>
                    <a:prstGeom prst="rect">
                      <a:avLst/>
                    </a:prstGeom>
                    <a:solidFill>
                      <a:srgbClr val="7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1099"/>
                    <p:cNvSpPr>
                      <a:spLocks noChangeArrowheads="1"/>
                    </p:cNvSpPr>
                    <p:nvPr/>
                  </p:nvSpPr>
                  <p:spPr bwMode="auto">
                    <a:xfrm>
                      <a:off x="1184" y="3973"/>
                      <a:ext cx="644" cy="1"/>
                    </a:xfrm>
                    <a:prstGeom prst="rect">
                      <a:avLst/>
                    </a:prstGeom>
                    <a:solidFill>
                      <a:srgbClr val="7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1100"/>
                    <p:cNvSpPr>
                      <a:spLocks noChangeArrowheads="1"/>
                    </p:cNvSpPr>
                    <p:nvPr/>
                  </p:nvSpPr>
                  <p:spPr bwMode="auto">
                    <a:xfrm>
                      <a:off x="1184" y="3974"/>
                      <a:ext cx="644" cy="1"/>
                    </a:xfrm>
                    <a:prstGeom prst="rect">
                      <a:avLst/>
                    </a:prstGeom>
                    <a:solidFill>
                      <a:srgbClr val="7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Rectangle 1101"/>
                    <p:cNvSpPr>
                      <a:spLocks noChangeArrowheads="1"/>
                    </p:cNvSpPr>
                    <p:nvPr/>
                  </p:nvSpPr>
                  <p:spPr bwMode="auto">
                    <a:xfrm>
                      <a:off x="1184" y="3975"/>
                      <a:ext cx="644" cy="1"/>
                    </a:xfrm>
                    <a:prstGeom prst="rect">
                      <a:avLst/>
                    </a:prstGeom>
                    <a:solidFill>
                      <a:srgbClr val="7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102"/>
                    <p:cNvSpPr>
                      <a:spLocks noChangeArrowheads="1"/>
                    </p:cNvSpPr>
                    <p:nvPr/>
                  </p:nvSpPr>
                  <p:spPr bwMode="auto">
                    <a:xfrm>
                      <a:off x="1184" y="3976"/>
                      <a:ext cx="644" cy="1"/>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Rectangle 1103"/>
                    <p:cNvSpPr>
                      <a:spLocks noChangeArrowheads="1"/>
                    </p:cNvSpPr>
                    <p:nvPr/>
                  </p:nvSpPr>
                  <p:spPr bwMode="auto">
                    <a:xfrm>
                      <a:off x="1184" y="3977"/>
                      <a:ext cx="644" cy="1"/>
                    </a:xfrm>
                    <a:prstGeom prst="rect">
                      <a:avLst/>
                    </a:prstGeom>
                    <a:solidFill>
                      <a:srgbClr val="84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Rectangle 1104"/>
                    <p:cNvSpPr>
                      <a:spLocks noChangeArrowheads="1"/>
                    </p:cNvSpPr>
                    <p:nvPr/>
                  </p:nvSpPr>
                  <p:spPr bwMode="auto">
                    <a:xfrm>
                      <a:off x="1184" y="3978"/>
                      <a:ext cx="644" cy="2"/>
                    </a:xfrm>
                    <a:prstGeom prst="rect">
                      <a:avLst/>
                    </a:prstGeom>
                    <a:solidFill>
                      <a:srgbClr val="8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Rectangle 1105"/>
                    <p:cNvSpPr>
                      <a:spLocks noChangeArrowheads="1"/>
                    </p:cNvSpPr>
                    <p:nvPr/>
                  </p:nvSpPr>
                  <p:spPr bwMode="auto">
                    <a:xfrm>
                      <a:off x="1184" y="3980"/>
                      <a:ext cx="644" cy="1"/>
                    </a:xfrm>
                    <a:prstGeom prst="rect">
                      <a:avLst/>
                    </a:prstGeom>
                    <a:solidFill>
                      <a:srgbClr val="8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Rectangle 1106"/>
                    <p:cNvSpPr>
                      <a:spLocks noChangeArrowheads="1"/>
                    </p:cNvSpPr>
                    <p:nvPr/>
                  </p:nvSpPr>
                  <p:spPr bwMode="auto">
                    <a:xfrm>
                      <a:off x="1184" y="3981"/>
                      <a:ext cx="644" cy="1"/>
                    </a:xfrm>
                    <a:prstGeom prst="rect">
                      <a:avLst/>
                    </a:prstGeom>
                    <a:solidFill>
                      <a:srgbClr val="8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Rectangle 1107"/>
                    <p:cNvSpPr>
                      <a:spLocks noChangeArrowheads="1"/>
                    </p:cNvSpPr>
                    <p:nvPr/>
                  </p:nvSpPr>
                  <p:spPr bwMode="auto">
                    <a:xfrm>
                      <a:off x="1184" y="3982"/>
                      <a:ext cx="644" cy="1"/>
                    </a:xfrm>
                    <a:prstGeom prst="rect">
                      <a:avLst/>
                    </a:prstGeom>
                    <a:solidFill>
                      <a:srgbClr val="9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Rectangle 1108"/>
                    <p:cNvSpPr>
                      <a:spLocks noChangeArrowheads="1"/>
                    </p:cNvSpPr>
                    <p:nvPr/>
                  </p:nvSpPr>
                  <p:spPr bwMode="auto">
                    <a:xfrm>
                      <a:off x="1184" y="3983"/>
                      <a:ext cx="644" cy="1"/>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Rectangle 1109"/>
                    <p:cNvSpPr>
                      <a:spLocks noChangeArrowheads="1"/>
                    </p:cNvSpPr>
                    <p:nvPr/>
                  </p:nvSpPr>
                  <p:spPr bwMode="auto">
                    <a:xfrm>
                      <a:off x="1184" y="3984"/>
                      <a:ext cx="644" cy="1"/>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Rectangle 1110"/>
                    <p:cNvSpPr>
                      <a:spLocks noChangeArrowheads="1"/>
                    </p:cNvSpPr>
                    <p:nvPr/>
                  </p:nvSpPr>
                  <p:spPr bwMode="auto">
                    <a:xfrm>
                      <a:off x="1184" y="3985"/>
                      <a:ext cx="644" cy="1"/>
                    </a:xfrm>
                    <a:prstGeom prst="rect">
                      <a:avLst/>
                    </a:prstGeom>
                    <a:solidFill>
                      <a:srgbClr val="9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Rectangle 1111"/>
                    <p:cNvSpPr>
                      <a:spLocks noChangeArrowheads="1"/>
                    </p:cNvSpPr>
                    <p:nvPr/>
                  </p:nvSpPr>
                  <p:spPr bwMode="auto">
                    <a:xfrm>
                      <a:off x="1184" y="3986"/>
                      <a:ext cx="644" cy="2"/>
                    </a:xfrm>
                    <a:prstGeom prst="rect">
                      <a:avLst/>
                    </a:prstGeom>
                    <a:solidFill>
                      <a:srgbClr val="9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Rectangle 1112"/>
                    <p:cNvSpPr>
                      <a:spLocks noChangeArrowheads="1"/>
                    </p:cNvSpPr>
                    <p:nvPr/>
                  </p:nvSpPr>
                  <p:spPr bwMode="auto">
                    <a:xfrm>
                      <a:off x="1184" y="3988"/>
                      <a:ext cx="644" cy="1"/>
                    </a:xfrm>
                    <a:prstGeom prst="rect">
                      <a:avLst/>
                    </a:prstGeom>
                    <a:solidFill>
                      <a:srgbClr val="A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Rectangle 1113"/>
                    <p:cNvSpPr>
                      <a:spLocks noChangeArrowheads="1"/>
                    </p:cNvSpPr>
                    <p:nvPr/>
                  </p:nvSpPr>
                  <p:spPr bwMode="auto">
                    <a:xfrm>
                      <a:off x="1184" y="3989"/>
                      <a:ext cx="644" cy="1"/>
                    </a:xfrm>
                    <a:prstGeom prst="rect">
                      <a:avLst/>
                    </a:prstGeom>
                    <a:solidFill>
                      <a:srgbClr val="A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Rectangle 1114"/>
                    <p:cNvSpPr>
                      <a:spLocks noChangeArrowheads="1"/>
                    </p:cNvSpPr>
                    <p:nvPr/>
                  </p:nvSpPr>
                  <p:spPr bwMode="auto">
                    <a:xfrm>
                      <a:off x="1184" y="3990"/>
                      <a:ext cx="644" cy="1"/>
                    </a:xfrm>
                    <a:prstGeom prst="rect">
                      <a:avLst/>
                    </a:prstGeom>
                    <a:solidFill>
                      <a:srgbClr val="A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Rectangle 1115"/>
                    <p:cNvSpPr>
                      <a:spLocks noChangeArrowheads="1"/>
                    </p:cNvSpPr>
                    <p:nvPr/>
                  </p:nvSpPr>
                  <p:spPr bwMode="auto">
                    <a:xfrm>
                      <a:off x="1184" y="3991"/>
                      <a:ext cx="644" cy="1"/>
                    </a:xfrm>
                    <a:prstGeom prst="rect">
                      <a:avLst/>
                    </a:prstGeom>
                    <a:solidFill>
                      <a:srgbClr val="A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Rectangle 1116"/>
                    <p:cNvSpPr>
                      <a:spLocks noChangeArrowheads="1"/>
                    </p:cNvSpPr>
                    <p:nvPr/>
                  </p:nvSpPr>
                  <p:spPr bwMode="auto">
                    <a:xfrm>
                      <a:off x="1184" y="3992"/>
                      <a:ext cx="644" cy="1"/>
                    </a:xfrm>
                    <a:prstGeom prst="rect">
                      <a:avLst/>
                    </a:prstGeom>
                    <a:solidFill>
                      <a:srgbClr val="A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Rectangle 1117"/>
                    <p:cNvSpPr>
                      <a:spLocks noChangeArrowheads="1"/>
                    </p:cNvSpPr>
                    <p:nvPr/>
                  </p:nvSpPr>
                  <p:spPr bwMode="auto">
                    <a:xfrm>
                      <a:off x="1184" y="3993"/>
                      <a:ext cx="644" cy="2"/>
                    </a:xfrm>
                    <a:prstGeom prst="rect">
                      <a:avLst/>
                    </a:prstGeom>
                    <a:solidFill>
                      <a:srgbClr val="A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Rectangle 1118"/>
                    <p:cNvSpPr>
                      <a:spLocks noChangeArrowheads="1"/>
                    </p:cNvSpPr>
                    <p:nvPr/>
                  </p:nvSpPr>
                  <p:spPr bwMode="auto">
                    <a:xfrm>
                      <a:off x="1184" y="3995"/>
                      <a:ext cx="644" cy="1"/>
                    </a:xfrm>
                    <a:prstGeom prst="rect">
                      <a:avLst/>
                    </a:prstGeom>
                    <a:solidFill>
                      <a:srgbClr val="A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Rectangle 1119"/>
                    <p:cNvSpPr>
                      <a:spLocks noChangeArrowheads="1"/>
                    </p:cNvSpPr>
                    <p:nvPr/>
                  </p:nvSpPr>
                  <p:spPr bwMode="auto">
                    <a:xfrm>
                      <a:off x="1184" y="3996"/>
                      <a:ext cx="644" cy="1"/>
                    </a:xfrm>
                    <a:prstGeom prst="rect">
                      <a:avLst/>
                    </a:prstGeom>
                    <a:solidFill>
                      <a:srgbClr val="B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Rectangle 1120"/>
                    <p:cNvSpPr>
                      <a:spLocks noChangeArrowheads="1"/>
                    </p:cNvSpPr>
                    <p:nvPr/>
                  </p:nvSpPr>
                  <p:spPr bwMode="auto">
                    <a:xfrm>
                      <a:off x="1184" y="3997"/>
                      <a:ext cx="644" cy="1"/>
                    </a:xfrm>
                    <a:prstGeom prst="rect">
                      <a:avLst/>
                    </a:prstGeom>
                    <a:solidFill>
                      <a:srgbClr val="B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Rectangle 1121"/>
                    <p:cNvSpPr>
                      <a:spLocks noChangeArrowheads="1"/>
                    </p:cNvSpPr>
                    <p:nvPr/>
                  </p:nvSpPr>
                  <p:spPr bwMode="auto">
                    <a:xfrm>
                      <a:off x="1184" y="3998"/>
                      <a:ext cx="644" cy="1"/>
                    </a:xfrm>
                    <a:prstGeom prst="rect">
                      <a:avLst/>
                    </a:prstGeom>
                    <a:solidFill>
                      <a:srgbClr val="B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Rectangle 1122"/>
                    <p:cNvSpPr>
                      <a:spLocks noChangeArrowheads="1"/>
                    </p:cNvSpPr>
                    <p:nvPr/>
                  </p:nvSpPr>
                  <p:spPr bwMode="auto">
                    <a:xfrm>
                      <a:off x="1184" y="3999"/>
                      <a:ext cx="644" cy="1"/>
                    </a:xfrm>
                    <a:prstGeom prst="rect">
                      <a:avLst/>
                    </a:prstGeom>
                    <a:solidFill>
                      <a:srgbClr val="B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Rectangle 1123"/>
                    <p:cNvSpPr>
                      <a:spLocks noChangeArrowheads="1"/>
                    </p:cNvSpPr>
                    <p:nvPr/>
                  </p:nvSpPr>
                  <p:spPr bwMode="auto">
                    <a:xfrm>
                      <a:off x="1184" y="4000"/>
                      <a:ext cx="644" cy="2"/>
                    </a:xfrm>
                    <a:prstGeom prst="rect">
                      <a:avLst/>
                    </a:prstGeom>
                    <a:solidFill>
                      <a:srgbClr val="B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Rectangle 1124"/>
                    <p:cNvSpPr>
                      <a:spLocks noChangeArrowheads="1"/>
                    </p:cNvSpPr>
                    <p:nvPr/>
                  </p:nvSpPr>
                  <p:spPr bwMode="auto">
                    <a:xfrm>
                      <a:off x="1184" y="4002"/>
                      <a:ext cx="644" cy="1"/>
                    </a:xfrm>
                    <a:prstGeom prst="rect">
                      <a:avLst/>
                    </a:prstGeom>
                    <a:solidFill>
                      <a:srgbClr val="B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Rectangle 1125"/>
                    <p:cNvSpPr>
                      <a:spLocks noChangeArrowheads="1"/>
                    </p:cNvSpPr>
                    <p:nvPr/>
                  </p:nvSpPr>
                  <p:spPr bwMode="auto">
                    <a:xfrm>
                      <a:off x="1184" y="4003"/>
                      <a:ext cx="644" cy="1"/>
                    </a:xfrm>
                    <a:prstGeom prst="rect">
                      <a:avLst/>
                    </a:prstGeom>
                    <a:solidFill>
                      <a:srgbClr val="B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Rectangle 1126"/>
                    <p:cNvSpPr>
                      <a:spLocks noChangeArrowheads="1"/>
                    </p:cNvSpPr>
                    <p:nvPr/>
                  </p:nvSpPr>
                  <p:spPr bwMode="auto">
                    <a:xfrm>
                      <a:off x="1184" y="4004"/>
                      <a:ext cx="644" cy="1"/>
                    </a:xfrm>
                    <a:prstGeom prst="rect">
                      <a:avLst/>
                    </a:prstGeom>
                    <a:solidFill>
                      <a:srgbClr val="C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Rectangle 1127"/>
                    <p:cNvSpPr>
                      <a:spLocks noChangeArrowheads="1"/>
                    </p:cNvSpPr>
                    <p:nvPr/>
                  </p:nvSpPr>
                  <p:spPr bwMode="auto">
                    <a:xfrm>
                      <a:off x="1184" y="4005"/>
                      <a:ext cx="644" cy="1"/>
                    </a:xfrm>
                    <a:prstGeom prst="rect">
                      <a:avLst/>
                    </a:prstGeom>
                    <a:solidFill>
                      <a:srgbClr val="C3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Rectangle 1128"/>
                    <p:cNvSpPr>
                      <a:spLocks noChangeArrowheads="1"/>
                    </p:cNvSpPr>
                    <p:nvPr/>
                  </p:nvSpPr>
                  <p:spPr bwMode="auto">
                    <a:xfrm>
                      <a:off x="1184" y="4006"/>
                      <a:ext cx="644" cy="1"/>
                    </a:xfrm>
                    <a:prstGeom prst="rect">
                      <a:avLst/>
                    </a:prstGeom>
                    <a:solidFill>
                      <a:srgbClr val="C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Rectangle 1129"/>
                    <p:cNvSpPr>
                      <a:spLocks noChangeArrowheads="1"/>
                    </p:cNvSpPr>
                    <p:nvPr/>
                  </p:nvSpPr>
                  <p:spPr bwMode="auto">
                    <a:xfrm>
                      <a:off x="1184" y="4007"/>
                      <a:ext cx="644" cy="1"/>
                    </a:xfrm>
                    <a:prstGeom prst="rect">
                      <a:avLst/>
                    </a:prstGeom>
                    <a:solidFill>
                      <a:srgbClr val="C8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1130"/>
                    <p:cNvSpPr>
                      <a:spLocks noChangeArrowheads="1"/>
                    </p:cNvSpPr>
                    <p:nvPr/>
                  </p:nvSpPr>
                  <p:spPr bwMode="auto">
                    <a:xfrm>
                      <a:off x="1184" y="4008"/>
                      <a:ext cx="644" cy="2"/>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Rectangle 1131"/>
                    <p:cNvSpPr>
                      <a:spLocks noChangeArrowheads="1"/>
                    </p:cNvSpPr>
                    <p:nvPr/>
                  </p:nvSpPr>
                  <p:spPr bwMode="auto">
                    <a:xfrm>
                      <a:off x="1184" y="4010"/>
                      <a:ext cx="644" cy="1"/>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Rectangle 1132"/>
                    <p:cNvSpPr>
                      <a:spLocks noChangeArrowheads="1"/>
                    </p:cNvSpPr>
                    <p:nvPr/>
                  </p:nvSpPr>
                  <p:spPr bwMode="auto">
                    <a:xfrm>
                      <a:off x="1184" y="4011"/>
                      <a:ext cx="644" cy="1"/>
                    </a:xfrm>
                    <a:prstGeom prst="rect">
                      <a:avLst/>
                    </a:prstGeom>
                    <a:solidFill>
                      <a:srgbClr val="D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Rectangle 1133"/>
                    <p:cNvSpPr>
                      <a:spLocks noChangeArrowheads="1"/>
                    </p:cNvSpPr>
                    <p:nvPr/>
                  </p:nvSpPr>
                  <p:spPr bwMode="auto">
                    <a:xfrm>
                      <a:off x="1184" y="4012"/>
                      <a:ext cx="644" cy="1"/>
                    </a:xfrm>
                    <a:prstGeom prst="rect">
                      <a:avLst/>
                    </a:prstGeom>
                    <a:solidFill>
                      <a:srgbClr val="D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Rectangle 1134"/>
                    <p:cNvSpPr>
                      <a:spLocks noChangeArrowheads="1"/>
                    </p:cNvSpPr>
                    <p:nvPr/>
                  </p:nvSpPr>
                  <p:spPr bwMode="auto">
                    <a:xfrm>
                      <a:off x="1184" y="4013"/>
                      <a:ext cx="644" cy="1"/>
                    </a:xfrm>
                    <a:prstGeom prst="rect">
                      <a:avLst/>
                    </a:prstGeom>
                    <a:solidFill>
                      <a:srgbClr val="D5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Rectangle 1135"/>
                    <p:cNvSpPr>
                      <a:spLocks noChangeArrowheads="1"/>
                    </p:cNvSpPr>
                    <p:nvPr/>
                  </p:nvSpPr>
                  <p:spPr bwMode="auto">
                    <a:xfrm>
                      <a:off x="1184" y="4014"/>
                      <a:ext cx="644" cy="1"/>
                    </a:xfrm>
                    <a:prstGeom prst="rect">
                      <a:avLst/>
                    </a:prstGeom>
                    <a:solidFill>
                      <a:srgbClr val="D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Rectangle 1136"/>
                    <p:cNvSpPr>
                      <a:spLocks noChangeArrowheads="1"/>
                    </p:cNvSpPr>
                    <p:nvPr/>
                  </p:nvSpPr>
                  <p:spPr bwMode="auto">
                    <a:xfrm>
                      <a:off x="1184" y="4015"/>
                      <a:ext cx="644" cy="2"/>
                    </a:xfrm>
                    <a:prstGeom prst="rect">
                      <a:avLst/>
                    </a:prstGeom>
                    <a:solidFill>
                      <a:srgbClr val="D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Rectangle 1137"/>
                    <p:cNvSpPr>
                      <a:spLocks noChangeArrowheads="1"/>
                    </p:cNvSpPr>
                    <p:nvPr/>
                  </p:nvSpPr>
                  <p:spPr bwMode="auto">
                    <a:xfrm>
                      <a:off x="1184" y="4017"/>
                      <a:ext cx="644" cy="1"/>
                    </a:xfrm>
                    <a:prstGeom prst="rect">
                      <a:avLst/>
                    </a:prstGeom>
                    <a:solidFill>
                      <a:srgbClr val="D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Rectangle 1138"/>
                    <p:cNvSpPr>
                      <a:spLocks noChangeArrowheads="1"/>
                    </p:cNvSpPr>
                    <p:nvPr/>
                  </p:nvSpPr>
                  <p:spPr bwMode="auto">
                    <a:xfrm>
                      <a:off x="1184" y="4018"/>
                      <a:ext cx="644" cy="1"/>
                    </a:xfrm>
                    <a:prstGeom prst="rect">
                      <a:avLst/>
                    </a:prstGeom>
                    <a:solidFill>
                      <a:srgbClr val="DD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Rectangle 1139"/>
                    <p:cNvSpPr>
                      <a:spLocks noChangeArrowheads="1"/>
                    </p:cNvSpPr>
                    <p:nvPr/>
                  </p:nvSpPr>
                  <p:spPr bwMode="auto">
                    <a:xfrm>
                      <a:off x="1184" y="4019"/>
                      <a:ext cx="644" cy="1"/>
                    </a:xfrm>
                    <a:prstGeom prst="rect">
                      <a:avLst/>
                    </a:prstGeom>
                    <a:solidFill>
                      <a:srgbClr val="E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Rectangle 1140"/>
                    <p:cNvSpPr>
                      <a:spLocks noChangeArrowheads="1"/>
                    </p:cNvSpPr>
                    <p:nvPr/>
                  </p:nvSpPr>
                  <p:spPr bwMode="auto">
                    <a:xfrm>
                      <a:off x="1184" y="4020"/>
                      <a:ext cx="644" cy="1"/>
                    </a:xfrm>
                    <a:prstGeom prst="rect">
                      <a:avLst/>
                    </a:prstGeom>
                    <a:solidFill>
                      <a:srgbClr val="E1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Rectangle 1141"/>
                    <p:cNvSpPr>
                      <a:spLocks noChangeArrowheads="1"/>
                    </p:cNvSpPr>
                    <p:nvPr/>
                  </p:nvSpPr>
                  <p:spPr bwMode="auto">
                    <a:xfrm>
                      <a:off x="1184" y="4021"/>
                      <a:ext cx="644" cy="1"/>
                    </a:xfrm>
                    <a:prstGeom prst="rect">
                      <a:avLst/>
                    </a:prstGeom>
                    <a:solidFill>
                      <a:srgbClr val="E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Rectangle 1142"/>
                    <p:cNvSpPr>
                      <a:spLocks noChangeArrowheads="1"/>
                    </p:cNvSpPr>
                    <p:nvPr/>
                  </p:nvSpPr>
                  <p:spPr bwMode="auto">
                    <a:xfrm>
                      <a:off x="1184" y="4022"/>
                      <a:ext cx="644" cy="1"/>
                    </a:xfrm>
                    <a:prstGeom prst="rect">
                      <a:avLst/>
                    </a:prstGeom>
                    <a:solidFill>
                      <a:srgbClr val="E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Rectangle 1143"/>
                    <p:cNvSpPr>
                      <a:spLocks noChangeArrowheads="1"/>
                    </p:cNvSpPr>
                    <p:nvPr/>
                  </p:nvSpPr>
                  <p:spPr bwMode="auto">
                    <a:xfrm>
                      <a:off x="1184" y="4023"/>
                      <a:ext cx="644" cy="2"/>
                    </a:xfrm>
                    <a:prstGeom prst="rect">
                      <a:avLst/>
                    </a:prstGeom>
                    <a:solidFill>
                      <a:srgbClr val="E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Rectangle 1144"/>
                    <p:cNvSpPr>
                      <a:spLocks noChangeArrowheads="1"/>
                    </p:cNvSpPr>
                    <p:nvPr/>
                  </p:nvSpPr>
                  <p:spPr bwMode="auto">
                    <a:xfrm>
                      <a:off x="1184" y="4025"/>
                      <a:ext cx="644" cy="1"/>
                    </a:xfrm>
                    <a:prstGeom prst="rect">
                      <a:avLst/>
                    </a:prstGeom>
                    <a:solidFill>
                      <a:srgbClr val="E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Rectangle 1145"/>
                    <p:cNvSpPr>
                      <a:spLocks noChangeArrowheads="1"/>
                    </p:cNvSpPr>
                    <p:nvPr/>
                  </p:nvSpPr>
                  <p:spPr bwMode="auto">
                    <a:xfrm>
                      <a:off x="1184" y="4026"/>
                      <a:ext cx="644" cy="1"/>
                    </a:xfrm>
                    <a:prstGeom prst="rect">
                      <a:avLst/>
                    </a:prstGeom>
                    <a:solidFill>
                      <a:srgbClr val="EE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Rectangle 1146"/>
                    <p:cNvSpPr>
                      <a:spLocks noChangeArrowheads="1"/>
                    </p:cNvSpPr>
                    <p:nvPr/>
                  </p:nvSpPr>
                  <p:spPr bwMode="auto">
                    <a:xfrm>
                      <a:off x="1184" y="4027"/>
                      <a:ext cx="644" cy="1"/>
                    </a:xfrm>
                    <a:prstGeom prst="rect">
                      <a:avLst/>
                    </a:prstGeom>
                    <a:solidFill>
                      <a:srgbClr val="F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Rectangle 1147"/>
                    <p:cNvSpPr>
                      <a:spLocks noChangeArrowheads="1"/>
                    </p:cNvSpPr>
                    <p:nvPr/>
                  </p:nvSpPr>
                  <p:spPr bwMode="auto">
                    <a:xfrm>
                      <a:off x="1184" y="4028"/>
                      <a:ext cx="644" cy="1"/>
                    </a:xfrm>
                    <a:prstGeom prst="rect">
                      <a:avLst/>
                    </a:prstGeom>
                    <a:solidFill>
                      <a:srgbClr val="F2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Rectangle 1148"/>
                    <p:cNvSpPr>
                      <a:spLocks noChangeArrowheads="1"/>
                    </p:cNvSpPr>
                    <p:nvPr/>
                  </p:nvSpPr>
                  <p:spPr bwMode="auto">
                    <a:xfrm>
                      <a:off x="1184" y="4029"/>
                      <a:ext cx="644" cy="1"/>
                    </a:xfrm>
                    <a:prstGeom prst="rect">
                      <a:avLst/>
                    </a:prstGeom>
                    <a:solidFill>
                      <a:srgbClr val="F7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Rectangle 1149"/>
                    <p:cNvSpPr>
                      <a:spLocks noChangeArrowheads="1"/>
                    </p:cNvSpPr>
                    <p:nvPr/>
                  </p:nvSpPr>
                  <p:spPr bwMode="auto">
                    <a:xfrm>
                      <a:off x="1184" y="4030"/>
                      <a:ext cx="644" cy="2"/>
                    </a:xfrm>
                    <a:prstGeom prst="rect">
                      <a:avLst/>
                    </a:prstGeom>
                    <a:solidFill>
                      <a:srgbClr val="F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Rectangle 1150"/>
                    <p:cNvSpPr>
                      <a:spLocks noChangeArrowheads="1"/>
                    </p:cNvSpPr>
                    <p:nvPr/>
                  </p:nvSpPr>
                  <p:spPr bwMode="auto">
                    <a:xfrm>
                      <a:off x="1184" y="4032"/>
                      <a:ext cx="644" cy="1"/>
                    </a:xfrm>
                    <a:prstGeom prst="rect">
                      <a:avLst/>
                    </a:prstGeom>
                    <a:solidFill>
                      <a:srgbClr val="FB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Rectangle 1151"/>
                    <p:cNvSpPr>
                      <a:spLocks noChangeArrowheads="1"/>
                    </p:cNvSpPr>
                    <p:nvPr/>
                  </p:nvSpPr>
                  <p:spPr bwMode="auto">
                    <a:xfrm>
                      <a:off x="1184" y="4033"/>
                      <a:ext cx="644" cy="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Rectangle 1152"/>
                    <p:cNvSpPr>
                      <a:spLocks noChangeArrowheads="1"/>
                    </p:cNvSpPr>
                    <p:nvPr/>
                  </p:nvSpPr>
                  <p:spPr bwMode="auto">
                    <a:xfrm>
                      <a:off x="1184" y="4034"/>
                      <a:ext cx="644" cy="1"/>
                    </a:xfrm>
                    <a:prstGeom prst="rect">
                      <a:avLst/>
                    </a:prstGeom>
                    <a:solidFill>
                      <a:srgbClr val="FF0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Rectangle 1153"/>
                    <p:cNvSpPr>
                      <a:spLocks noChangeArrowheads="1"/>
                    </p:cNvSpPr>
                    <p:nvPr/>
                  </p:nvSpPr>
                  <p:spPr bwMode="auto">
                    <a:xfrm>
                      <a:off x="1184" y="4035"/>
                      <a:ext cx="644" cy="1"/>
                    </a:xfrm>
                    <a:prstGeom prst="rect">
                      <a:avLst/>
                    </a:prstGeom>
                    <a:solidFill>
                      <a:srgbClr val="FF0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Rectangle 1154"/>
                    <p:cNvSpPr>
                      <a:spLocks noChangeArrowheads="1"/>
                    </p:cNvSpPr>
                    <p:nvPr/>
                  </p:nvSpPr>
                  <p:spPr bwMode="auto">
                    <a:xfrm>
                      <a:off x="1184" y="4036"/>
                      <a:ext cx="644" cy="1"/>
                    </a:xfrm>
                    <a:prstGeom prst="rect">
                      <a:avLst/>
                    </a:prstGeom>
                    <a:solidFill>
                      <a:srgbClr val="FF0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Rectangle 1155"/>
                    <p:cNvSpPr>
                      <a:spLocks noChangeArrowheads="1"/>
                    </p:cNvSpPr>
                    <p:nvPr/>
                  </p:nvSpPr>
                  <p:spPr bwMode="auto">
                    <a:xfrm>
                      <a:off x="1184" y="4037"/>
                      <a:ext cx="644" cy="1"/>
                    </a:xfrm>
                    <a:prstGeom prst="rect">
                      <a:avLst/>
                    </a:prstGeom>
                    <a:solidFill>
                      <a:srgbClr val="FF0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Rectangle 1156"/>
                    <p:cNvSpPr>
                      <a:spLocks noChangeArrowheads="1"/>
                    </p:cNvSpPr>
                    <p:nvPr/>
                  </p:nvSpPr>
                  <p:spPr bwMode="auto">
                    <a:xfrm>
                      <a:off x="1184" y="4038"/>
                      <a:ext cx="644" cy="2"/>
                    </a:xfrm>
                    <a:prstGeom prst="rect">
                      <a:avLst/>
                    </a:prstGeom>
                    <a:solidFill>
                      <a:srgbClr val="FF1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Rectangle 1157"/>
                    <p:cNvSpPr>
                      <a:spLocks noChangeArrowheads="1"/>
                    </p:cNvSpPr>
                    <p:nvPr/>
                  </p:nvSpPr>
                  <p:spPr bwMode="auto">
                    <a:xfrm>
                      <a:off x="1184" y="4040"/>
                      <a:ext cx="644" cy="1"/>
                    </a:xfrm>
                    <a:prstGeom prst="rect">
                      <a:avLst/>
                    </a:prstGeom>
                    <a:solidFill>
                      <a:srgbClr val="FF1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Rectangle 1158"/>
                    <p:cNvSpPr>
                      <a:spLocks noChangeArrowheads="1"/>
                    </p:cNvSpPr>
                    <p:nvPr/>
                  </p:nvSpPr>
                  <p:spPr bwMode="auto">
                    <a:xfrm>
                      <a:off x="1184" y="4041"/>
                      <a:ext cx="644" cy="1"/>
                    </a:xfrm>
                    <a:prstGeom prst="rect">
                      <a:avLst/>
                    </a:prstGeom>
                    <a:solidFill>
                      <a:srgbClr val="FF1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Rectangle 1159"/>
                    <p:cNvSpPr>
                      <a:spLocks noChangeArrowheads="1"/>
                    </p:cNvSpPr>
                    <p:nvPr/>
                  </p:nvSpPr>
                  <p:spPr bwMode="auto">
                    <a:xfrm>
                      <a:off x="1184" y="4042"/>
                      <a:ext cx="644" cy="1"/>
                    </a:xfrm>
                    <a:prstGeom prst="rect">
                      <a:avLst/>
                    </a:prstGeom>
                    <a:solidFill>
                      <a:srgbClr val="FF1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Rectangle 1160"/>
                    <p:cNvSpPr>
                      <a:spLocks noChangeArrowheads="1"/>
                    </p:cNvSpPr>
                    <p:nvPr/>
                  </p:nvSpPr>
                  <p:spPr bwMode="auto">
                    <a:xfrm>
                      <a:off x="1184" y="4043"/>
                      <a:ext cx="644" cy="1"/>
                    </a:xfrm>
                    <a:prstGeom prst="rect">
                      <a:avLst/>
                    </a:prstGeom>
                    <a:solidFill>
                      <a:srgbClr val="FF1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Rectangle 1161"/>
                    <p:cNvSpPr>
                      <a:spLocks noChangeArrowheads="1"/>
                    </p:cNvSpPr>
                    <p:nvPr/>
                  </p:nvSpPr>
                  <p:spPr bwMode="auto">
                    <a:xfrm>
                      <a:off x="1184" y="4044"/>
                      <a:ext cx="644" cy="1"/>
                    </a:xfrm>
                    <a:prstGeom prst="rect">
                      <a:avLst/>
                    </a:prstGeom>
                    <a:solidFill>
                      <a:srgbClr val="FF2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Rectangle 1162"/>
                    <p:cNvSpPr>
                      <a:spLocks noChangeArrowheads="1"/>
                    </p:cNvSpPr>
                    <p:nvPr/>
                  </p:nvSpPr>
                  <p:spPr bwMode="auto">
                    <a:xfrm>
                      <a:off x="1184" y="4045"/>
                      <a:ext cx="644" cy="2"/>
                    </a:xfrm>
                    <a:prstGeom prst="rect">
                      <a:avLst/>
                    </a:prstGeom>
                    <a:solidFill>
                      <a:srgbClr val="FF2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Rectangle 1163"/>
                    <p:cNvSpPr>
                      <a:spLocks noChangeArrowheads="1"/>
                    </p:cNvSpPr>
                    <p:nvPr/>
                  </p:nvSpPr>
                  <p:spPr bwMode="auto">
                    <a:xfrm>
                      <a:off x="1184" y="4047"/>
                      <a:ext cx="644" cy="1"/>
                    </a:xfrm>
                    <a:prstGeom prst="rect">
                      <a:avLst/>
                    </a:prstGeom>
                    <a:solidFill>
                      <a:srgbClr val="FF2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Rectangle 1164"/>
                    <p:cNvSpPr>
                      <a:spLocks noChangeArrowheads="1"/>
                    </p:cNvSpPr>
                    <p:nvPr/>
                  </p:nvSpPr>
                  <p:spPr bwMode="auto">
                    <a:xfrm>
                      <a:off x="1184" y="4048"/>
                      <a:ext cx="644" cy="1"/>
                    </a:xfrm>
                    <a:prstGeom prst="rect">
                      <a:avLst/>
                    </a:prstGeom>
                    <a:solidFill>
                      <a:srgbClr val="FF2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Rectangle 1165"/>
                    <p:cNvSpPr>
                      <a:spLocks noChangeArrowheads="1"/>
                    </p:cNvSpPr>
                    <p:nvPr/>
                  </p:nvSpPr>
                  <p:spPr bwMode="auto">
                    <a:xfrm>
                      <a:off x="1184" y="4049"/>
                      <a:ext cx="644" cy="1"/>
                    </a:xfrm>
                    <a:prstGeom prst="rect">
                      <a:avLst/>
                    </a:prstGeom>
                    <a:solidFill>
                      <a:srgbClr val="FF3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Rectangle 1166"/>
                    <p:cNvSpPr>
                      <a:spLocks noChangeArrowheads="1"/>
                    </p:cNvSpPr>
                    <p:nvPr/>
                  </p:nvSpPr>
                  <p:spPr bwMode="auto">
                    <a:xfrm>
                      <a:off x="1184" y="4050"/>
                      <a:ext cx="644" cy="1"/>
                    </a:xfrm>
                    <a:prstGeom prst="rect">
                      <a:avLst/>
                    </a:prstGeom>
                    <a:solidFill>
                      <a:srgbClr val="FF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Rectangle 1167"/>
                    <p:cNvSpPr>
                      <a:spLocks noChangeArrowheads="1"/>
                    </p:cNvSpPr>
                    <p:nvPr/>
                  </p:nvSpPr>
                  <p:spPr bwMode="auto">
                    <a:xfrm>
                      <a:off x="1184" y="4051"/>
                      <a:ext cx="644" cy="1"/>
                    </a:xfrm>
                    <a:prstGeom prst="rect">
                      <a:avLst/>
                    </a:prstGeom>
                    <a:solidFill>
                      <a:srgbClr val="FF3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Rectangle 1168"/>
                    <p:cNvSpPr>
                      <a:spLocks noChangeArrowheads="1"/>
                    </p:cNvSpPr>
                    <p:nvPr/>
                  </p:nvSpPr>
                  <p:spPr bwMode="auto">
                    <a:xfrm>
                      <a:off x="1184" y="4052"/>
                      <a:ext cx="644" cy="1"/>
                    </a:xfrm>
                    <a:prstGeom prst="rect">
                      <a:avLst/>
                    </a:prstGeom>
                    <a:solidFill>
                      <a:srgbClr val="FF3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169"/>
                    <p:cNvSpPr>
                      <a:spLocks noChangeArrowheads="1"/>
                    </p:cNvSpPr>
                    <p:nvPr/>
                  </p:nvSpPr>
                  <p:spPr bwMode="auto">
                    <a:xfrm>
                      <a:off x="1184" y="4053"/>
                      <a:ext cx="644" cy="2"/>
                    </a:xfrm>
                    <a:prstGeom prst="rect">
                      <a:avLst/>
                    </a:prstGeom>
                    <a:solidFill>
                      <a:srgbClr val="FF4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Rectangle 1170"/>
                    <p:cNvSpPr>
                      <a:spLocks noChangeArrowheads="1"/>
                    </p:cNvSpPr>
                    <p:nvPr/>
                  </p:nvSpPr>
                  <p:spPr bwMode="auto">
                    <a:xfrm>
                      <a:off x="1184" y="4055"/>
                      <a:ext cx="644" cy="1"/>
                    </a:xfrm>
                    <a:prstGeom prst="rect">
                      <a:avLst/>
                    </a:prstGeom>
                    <a:solidFill>
                      <a:srgbClr val="FF4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Rectangle 1171"/>
                    <p:cNvSpPr>
                      <a:spLocks noChangeArrowheads="1"/>
                    </p:cNvSpPr>
                    <p:nvPr/>
                  </p:nvSpPr>
                  <p:spPr bwMode="auto">
                    <a:xfrm>
                      <a:off x="1184" y="4056"/>
                      <a:ext cx="644" cy="1"/>
                    </a:xfrm>
                    <a:prstGeom prst="rect">
                      <a:avLst/>
                    </a:prstGeom>
                    <a:solidFill>
                      <a:srgbClr val="FF4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Rectangle 1172"/>
                    <p:cNvSpPr>
                      <a:spLocks noChangeArrowheads="1"/>
                    </p:cNvSpPr>
                    <p:nvPr/>
                  </p:nvSpPr>
                  <p:spPr bwMode="auto">
                    <a:xfrm>
                      <a:off x="1184" y="4057"/>
                      <a:ext cx="644" cy="1"/>
                    </a:xfrm>
                    <a:prstGeom prst="rect">
                      <a:avLst/>
                    </a:prstGeom>
                    <a:solidFill>
                      <a:srgbClr val="FF4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Rectangle 1173"/>
                    <p:cNvSpPr>
                      <a:spLocks noChangeArrowheads="1"/>
                    </p:cNvSpPr>
                    <p:nvPr/>
                  </p:nvSpPr>
                  <p:spPr bwMode="auto">
                    <a:xfrm>
                      <a:off x="1184" y="4058"/>
                      <a:ext cx="644" cy="1"/>
                    </a:xfrm>
                    <a:prstGeom prst="rect">
                      <a:avLst/>
                    </a:prstGeom>
                    <a:solidFill>
                      <a:srgbClr val="FF4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Rectangle 1174"/>
                    <p:cNvSpPr>
                      <a:spLocks noChangeArrowheads="1"/>
                    </p:cNvSpPr>
                    <p:nvPr/>
                  </p:nvSpPr>
                  <p:spPr bwMode="auto">
                    <a:xfrm>
                      <a:off x="1184" y="4059"/>
                      <a:ext cx="644" cy="1"/>
                    </a:xfrm>
                    <a:prstGeom prst="rect">
                      <a:avLst/>
                    </a:prstGeom>
                    <a:solidFill>
                      <a:srgbClr val="FF4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Rectangle 1175"/>
                    <p:cNvSpPr>
                      <a:spLocks noChangeArrowheads="1"/>
                    </p:cNvSpPr>
                    <p:nvPr/>
                  </p:nvSpPr>
                  <p:spPr bwMode="auto">
                    <a:xfrm>
                      <a:off x="1184" y="4060"/>
                      <a:ext cx="644" cy="2"/>
                    </a:xfrm>
                    <a:prstGeom prst="rect">
                      <a:avLst/>
                    </a:prstGeom>
                    <a:solidFill>
                      <a:srgbClr val="FF5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Rectangle 1176"/>
                    <p:cNvSpPr>
                      <a:spLocks noChangeArrowheads="1"/>
                    </p:cNvSpPr>
                    <p:nvPr/>
                  </p:nvSpPr>
                  <p:spPr bwMode="auto">
                    <a:xfrm>
                      <a:off x="1184" y="4062"/>
                      <a:ext cx="644" cy="1"/>
                    </a:xfrm>
                    <a:prstGeom prst="rect">
                      <a:avLst/>
                    </a:prstGeom>
                    <a:solidFill>
                      <a:srgbClr val="FF5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1177"/>
                    <p:cNvSpPr>
                      <a:spLocks noChangeArrowheads="1"/>
                    </p:cNvSpPr>
                    <p:nvPr/>
                  </p:nvSpPr>
                  <p:spPr bwMode="auto">
                    <a:xfrm>
                      <a:off x="1184" y="4063"/>
                      <a:ext cx="644" cy="1"/>
                    </a:xfrm>
                    <a:prstGeom prst="rect">
                      <a:avLst/>
                    </a:prstGeom>
                    <a:solidFill>
                      <a:srgbClr val="FF5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1178"/>
                    <p:cNvSpPr>
                      <a:spLocks noChangeArrowheads="1"/>
                    </p:cNvSpPr>
                    <p:nvPr/>
                  </p:nvSpPr>
                  <p:spPr bwMode="auto">
                    <a:xfrm>
                      <a:off x="1184" y="4064"/>
                      <a:ext cx="644" cy="1"/>
                    </a:xfrm>
                    <a:prstGeom prst="rect">
                      <a:avLst/>
                    </a:prstGeom>
                    <a:solidFill>
                      <a:srgbClr val="FF5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1179"/>
                    <p:cNvSpPr>
                      <a:spLocks noChangeArrowheads="1"/>
                    </p:cNvSpPr>
                    <p:nvPr/>
                  </p:nvSpPr>
                  <p:spPr bwMode="auto">
                    <a:xfrm>
                      <a:off x="1184" y="4065"/>
                      <a:ext cx="644" cy="1"/>
                    </a:xfrm>
                    <a:prstGeom prst="rect">
                      <a:avLst/>
                    </a:prstGeom>
                    <a:solidFill>
                      <a:srgbClr val="FF6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Rectangle 1180"/>
                    <p:cNvSpPr>
                      <a:spLocks noChangeArrowheads="1"/>
                    </p:cNvSpPr>
                    <p:nvPr/>
                  </p:nvSpPr>
                  <p:spPr bwMode="auto">
                    <a:xfrm>
                      <a:off x="1184" y="4066"/>
                      <a:ext cx="644" cy="1"/>
                    </a:xfrm>
                    <a:prstGeom prst="rect">
                      <a:avLst/>
                    </a:prstGeom>
                    <a:solidFill>
                      <a:srgbClr val="FF6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181"/>
                    <p:cNvSpPr>
                      <a:spLocks noChangeArrowheads="1"/>
                    </p:cNvSpPr>
                    <p:nvPr/>
                  </p:nvSpPr>
                  <p:spPr bwMode="auto">
                    <a:xfrm>
                      <a:off x="1184" y="4067"/>
                      <a:ext cx="644" cy="1"/>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Rectangle 1182"/>
                    <p:cNvSpPr>
                      <a:spLocks noChangeArrowheads="1"/>
                    </p:cNvSpPr>
                    <p:nvPr/>
                  </p:nvSpPr>
                  <p:spPr bwMode="auto">
                    <a:xfrm>
                      <a:off x="1184" y="4068"/>
                      <a:ext cx="644" cy="2"/>
                    </a:xfrm>
                    <a:prstGeom prst="rect">
                      <a:avLst/>
                    </a:prstGeom>
                    <a:solidFill>
                      <a:srgbClr val="FF6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Rectangle 1183"/>
                    <p:cNvSpPr>
                      <a:spLocks noChangeArrowheads="1"/>
                    </p:cNvSpPr>
                    <p:nvPr/>
                  </p:nvSpPr>
                  <p:spPr bwMode="auto">
                    <a:xfrm>
                      <a:off x="1184" y="4070"/>
                      <a:ext cx="644" cy="1"/>
                    </a:xfrm>
                    <a:prstGeom prst="rect">
                      <a:avLst/>
                    </a:prstGeom>
                    <a:solidFill>
                      <a:srgbClr val="FF6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Rectangle 1184"/>
                    <p:cNvSpPr>
                      <a:spLocks noChangeArrowheads="1"/>
                    </p:cNvSpPr>
                    <p:nvPr/>
                  </p:nvSpPr>
                  <p:spPr bwMode="auto">
                    <a:xfrm>
                      <a:off x="1184" y="4071"/>
                      <a:ext cx="644" cy="1"/>
                    </a:xfrm>
                    <a:prstGeom prst="rect">
                      <a:avLst/>
                    </a:prstGeom>
                    <a:solidFill>
                      <a:srgbClr val="FF7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Rectangle 1185"/>
                    <p:cNvSpPr>
                      <a:spLocks noChangeArrowheads="1"/>
                    </p:cNvSpPr>
                    <p:nvPr/>
                  </p:nvSpPr>
                  <p:spPr bwMode="auto">
                    <a:xfrm>
                      <a:off x="1184" y="4072"/>
                      <a:ext cx="644" cy="1"/>
                    </a:xfrm>
                    <a:prstGeom prst="rect">
                      <a:avLst/>
                    </a:prstGeom>
                    <a:solidFill>
                      <a:srgbClr val="FF7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Rectangle 1186"/>
                    <p:cNvSpPr>
                      <a:spLocks noChangeArrowheads="1"/>
                    </p:cNvSpPr>
                    <p:nvPr/>
                  </p:nvSpPr>
                  <p:spPr bwMode="auto">
                    <a:xfrm>
                      <a:off x="1184" y="4073"/>
                      <a:ext cx="644" cy="1"/>
                    </a:xfrm>
                    <a:prstGeom prst="rect">
                      <a:avLst/>
                    </a:prstGeom>
                    <a:solidFill>
                      <a:srgbClr val="FF7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Rectangle 1187"/>
                    <p:cNvSpPr>
                      <a:spLocks noChangeArrowheads="1"/>
                    </p:cNvSpPr>
                    <p:nvPr/>
                  </p:nvSpPr>
                  <p:spPr bwMode="auto">
                    <a:xfrm>
                      <a:off x="1184" y="4074"/>
                      <a:ext cx="644" cy="1"/>
                    </a:xfrm>
                    <a:prstGeom prst="rect">
                      <a:avLst/>
                    </a:prstGeom>
                    <a:solidFill>
                      <a:srgbClr val="FF7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Rectangle 1188"/>
                    <p:cNvSpPr>
                      <a:spLocks noChangeArrowheads="1"/>
                    </p:cNvSpPr>
                    <p:nvPr/>
                  </p:nvSpPr>
                  <p:spPr bwMode="auto">
                    <a:xfrm>
                      <a:off x="1184" y="4075"/>
                      <a:ext cx="644" cy="2"/>
                    </a:xfrm>
                    <a:prstGeom prst="rect">
                      <a:avLst/>
                    </a:prstGeom>
                    <a:solidFill>
                      <a:srgbClr val="FF8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Rectangle 1189"/>
                    <p:cNvSpPr>
                      <a:spLocks noChangeArrowheads="1"/>
                    </p:cNvSpPr>
                    <p:nvPr/>
                  </p:nvSpPr>
                  <p:spPr bwMode="auto">
                    <a:xfrm>
                      <a:off x="1184" y="4077"/>
                      <a:ext cx="644" cy="1"/>
                    </a:xfrm>
                    <a:prstGeom prst="rect">
                      <a:avLst/>
                    </a:prstGeom>
                    <a:solidFill>
                      <a:srgbClr val="FF8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Rectangle 1190"/>
                    <p:cNvSpPr>
                      <a:spLocks noChangeArrowheads="1"/>
                    </p:cNvSpPr>
                    <p:nvPr/>
                  </p:nvSpPr>
                  <p:spPr bwMode="auto">
                    <a:xfrm>
                      <a:off x="1184" y="4078"/>
                      <a:ext cx="644" cy="1"/>
                    </a:xfrm>
                    <a:prstGeom prst="rect">
                      <a:avLst/>
                    </a:prstGeom>
                    <a:solidFill>
                      <a:srgbClr val="FF8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Rectangle 1191"/>
                    <p:cNvSpPr>
                      <a:spLocks noChangeArrowheads="1"/>
                    </p:cNvSpPr>
                    <p:nvPr/>
                  </p:nvSpPr>
                  <p:spPr bwMode="auto">
                    <a:xfrm>
                      <a:off x="1184" y="4079"/>
                      <a:ext cx="644" cy="1"/>
                    </a:xfrm>
                    <a:prstGeom prst="rect">
                      <a:avLst/>
                    </a:prstGeom>
                    <a:solidFill>
                      <a:srgbClr val="FF8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Rectangle 1192"/>
                    <p:cNvSpPr>
                      <a:spLocks noChangeArrowheads="1"/>
                    </p:cNvSpPr>
                    <p:nvPr/>
                  </p:nvSpPr>
                  <p:spPr bwMode="auto">
                    <a:xfrm>
                      <a:off x="1184" y="4080"/>
                      <a:ext cx="644" cy="1"/>
                    </a:xfrm>
                    <a:prstGeom prst="rect">
                      <a:avLst/>
                    </a:prstGeom>
                    <a:solidFill>
                      <a:srgbClr val="FF8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Rectangle 1193"/>
                    <p:cNvSpPr>
                      <a:spLocks noChangeArrowheads="1"/>
                    </p:cNvSpPr>
                    <p:nvPr/>
                  </p:nvSpPr>
                  <p:spPr bwMode="auto">
                    <a:xfrm>
                      <a:off x="1184" y="4081"/>
                      <a:ext cx="644" cy="1"/>
                    </a:xfrm>
                    <a:prstGeom prst="rect">
                      <a:avLst/>
                    </a:prstGeom>
                    <a:solidFill>
                      <a:srgbClr val="FF9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Rectangle 1194"/>
                    <p:cNvSpPr>
                      <a:spLocks noChangeArrowheads="1"/>
                    </p:cNvSpPr>
                    <p:nvPr/>
                  </p:nvSpPr>
                  <p:spPr bwMode="auto">
                    <a:xfrm>
                      <a:off x="1184" y="4082"/>
                      <a:ext cx="644" cy="2"/>
                    </a:xfrm>
                    <a:prstGeom prst="rect">
                      <a:avLst/>
                    </a:prstGeom>
                    <a:solidFill>
                      <a:srgbClr val="FF9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Rectangle 1195"/>
                    <p:cNvSpPr>
                      <a:spLocks noChangeArrowheads="1"/>
                    </p:cNvSpPr>
                    <p:nvPr/>
                  </p:nvSpPr>
                  <p:spPr bwMode="auto">
                    <a:xfrm>
                      <a:off x="1184" y="4084"/>
                      <a:ext cx="644" cy="1"/>
                    </a:xfrm>
                    <a:prstGeom prst="rect">
                      <a:avLst/>
                    </a:prstGeom>
                    <a:solidFill>
                      <a:srgbClr val="FF9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Rectangle 1196"/>
                    <p:cNvSpPr>
                      <a:spLocks noChangeArrowheads="1"/>
                    </p:cNvSpPr>
                    <p:nvPr/>
                  </p:nvSpPr>
                  <p:spPr bwMode="auto">
                    <a:xfrm>
                      <a:off x="1184" y="4085"/>
                      <a:ext cx="644" cy="1"/>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Rectangle 1197"/>
                    <p:cNvSpPr>
                      <a:spLocks noChangeArrowheads="1"/>
                    </p:cNvSpPr>
                    <p:nvPr/>
                  </p:nvSpPr>
                  <p:spPr bwMode="auto">
                    <a:xfrm>
                      <a:off x="1184" y="4086"/>
                      <a:ext cx="644" cy="1"/>
                    </a:xfrm>
                    <a:prstGeom prst="rect">
                      <a:avLst/>
                    </a:prstGeom>
                    <a:solidFill>
                      <a:srgbClr val="FF9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Rectangle 1198"/>
                    <p:cNvSpPr>
                      <a:spLocks noChangeArrowheads="1"/>
                    </p:cNvSpPr>
                    <p:nvPr/>
                  </p:nvSpPr>
                  <p:spPr bwMode="auto">
                    <a:xfrm>
                      <a:off x="1184" y="4087"/>
                      <a:ext cx="644" cy="1"/>
                    </a:xfrm>
                    <a:prstGeom prst="rect">
                      <a:avLst/>
                    </a:prstGeom>
                    <a:solidFill>
                      <a:srgbClr val="FF9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Rectangle 1199"/>
                    <p:cNvSpPr>
                      <a:spLocks noChangeArrowheads="1"/>
                    </p:cNvSpPr>
                    <p:nvPr/>
                  </p:nvSpPr>
                  <p:spPr bwMode="auto">
                    <a:xfrm>
                      <a:off x="1184" y="4088"/>
                      <a:ext cx="644" cy="1"/>
                    </a:xfrm>
                    <a:prstGeom prst="rect">
                      <a:avLst/>
                    </a:prstGeom>
                    <a:solidFill>
                      <a:srgbClr val="FFA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Rectangle 1200"/>
                    <p:cNvSpPr>
                      <a:spLocks noChangeArrowheads="1"/>
                    </p:cNvSpPr>
                    <p:nvPr/>
                  </p:nvSpPr>
                  <p:spPr bwMode="auto">
                    <a:xfrm>
                      <a:off x="1184" y="4089"/>
                      <a:ext cx="644" cy="1"/>
                    </a:xfrm>
                    <a:prstGeom prst="rect">
                      <a:avLst/>
                    </a:prstGeom>
                    <a:solidFill>
                      <a:srgbClr val="FFA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Rectangle 1201"/>
                    <p:cNvSpPr>
                      <a:spLocks noChangeArrowheads="1"/>
                    </p:cNvSpPr>
                    <p:nvPr/>
                  </p:nvSpPr>
                  <p:spPr bwMode="auto">
                    <a:xfrm>
                      <a:off x="1184" y="4090"/>
                      <a:ext cx="644" cy="2"/>
                    </a:xfrm>
                    <a:prstGeom prst="rect">
                      <a:avLst/>
                    </a:prstGeom>
                    <a:solidFill>
                      <a:srgbClr val="FFA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Rectangle 1202"/>
                    <p:cNvSpPr>
                      <a:spLocks noChangeArrowheads="1"/>
                    </p:cNvSpPr>
                    <p:nvPr/>
                  </p:nvSpPr>
                  <p:spPr bwMode="auto">
                    <a:xfrm>
                      <a:off x="1184" y="4092"/>
                      <a:ext cx="644" cy="1"/>
                    </a:xfrm>
                    <a:prstGeom prst="rect">
                      <a:avLst/>
                    </a:prstGeom>
                    <a:solidFill>
                      <a:srgbClr val="FFA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Rectangle 1203"/>
                    <p:cNvSpPr>
                      <a:spLocks noChangeArrowheads="1"/>
                    </p:cNvSpPr>
                    <p:nvPr/>
                  </p:nvSpPr>
                  <p:spPr bwMode="auto">
                    <a:xfrm>
                      <a:off x="1184" y="4093"/>
                      <a:ext cx="644" cy="1"/>
                    </a:xfrm>
                    <a:prstGeom prst="rect">
                      <a:avLst/>
                    </a:prstGeom>
                    <a:solidFill>
                      <a:srgbClr val="FFA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Rectangle 1204"/>
                    <p:cNvSpPr>
                      <a:spLocks noChangeArrowheads="1"/>
                    </p:cNvSpPr>
                    <p:nvPr/>
                  </p:nvSpPr>
                  <p:spPr bwMode="auto">
                    <a:xfrm>
                      <a:off x="1184" y="4094"/>
                      <a:ext cx="644" cy="1"/>
                    </a:xfrm>
                    <a:prstGeom prst="rect">
                      <a:avLst/>
                    </a:prstGeom>
                    <a:solidFill>
                      <a:srgbClr val="FFA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1205"/>
                    <p:cNvSpPr>
                      <a:spLocks noChangeArrowheads="1"/>
                    </p:cNvSpPr>
                    <p:nvPr/>
                  </p:nvSpPr>
                  <p:spPr bwMode="auto">
                    <a:xfrm>
                      <a:off x="1184" y="4095"/>
                      <a:ext cx="644" cy="1"/>
                    </a:xfrm>
                    <a:prstGeom prst="rect">
                      <a:avLst/>
                    </a:prstGeom>
                    <a:solidFill>
                      <a:srgbClr val="FFA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Rectangle 1206"/>
                    <p:cNvSpPr>
                      <a:spLocks noChangeArrowheads="1"/>
                    </p:cNvSpPr>
                    <p:nvPr/>
                  </p:nvSpPr>
                  <p:spPr bwMode="auto">
                    <a:xfrm>
                      <a:off x="1184" y="4096"/>
                      <a:ext cx="644" cy="1"/>
                    </a:xfrm>
                    <a:prstGeom prst="rect">
                      <a:avLst/>
                    </a:prstGeom>
                    <a:solidFill>
                      <a:srgbClr val="FF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Rectangle 1207"/>
                    <p:cNvSpPr>
                      <a:spLocks noChangeArrowheads="1"/>
                    </p:cNvSpPr>
                    <p:nvPr/>
                  </p:nvSpPr>
                  <p:spPr bwMode="auto">
                    <a:xfrm>
                      <a:off x="1184" y="4097"/>
                      <a:ext cx="644" cy="2"/>
                    </a:xfrm>
                    <a:prstGeom prst="rect">
                      <a:avLst/>
                    </a:prstGeom>
                    <a:solidFill>
                      <a:srgbClr val="FFB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Rectangle 1208"/>
                    <p:cNvSpPr>
                      <a:spLocks noChangeArrowheads="1"/>
                    </p:cNvSpPr>
                    <p:nvPr/>
                  </p:nvSpPr>
                  <p:spPr bwMode="auto">
                    <a:xfrm>
                      <a:off x="1184" y="4099"/>
                      <a:ext cx="644" cy="1"/>
                    </a:xfrm>
                    <a:prstGeom prst="rect">
                      <a:avLst/>
                    </a:prstGeom>
                    <a:solidFill>
                      <a:srgbClr val="FFB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Rectangle 1209"/>
                    <p:cNvSpPr>
                      <a:spLocks noChangeArrowheads="1"/>
                    </p:cNvSpPr>
                    <p:nvPr/>
                  </p:nvSpPr>
                  <p:spPr bwMode="auto">
                    <a:xfrm>
                      <a:off x="1184" y="4100"/>
                      <a:ext cx="644" cy="1"/>
                    </a:xfrm>
                    <a:prstGeom prst="rect">
                      <a:avLst/>
                    </a:prstGeom>
                    <a:solidFill>
                      <a:srgbClr val="FFB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Rectangle 1210"/>
                    <p:cNvSpPr>
                      <a:spLocks noChangeArrowheads="1"/>
                    </p:cNvSpPr>
                    <p:nvPr/>
                  </p:nvSpPr>
                  <p:spPr bwMode="auto">
                    <a:xfrm>
                      <a:off x="1184" y="4101"/>
                      <a:ext cx="644" cy="1"/>
                    </a:xfrm>
                    <a:prstGeom prst="rect">
                      <a:avLst/>
                    </a:prstGeom>
                    <a:solidFill>
                      <a:srgbClr val="FFB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Rectangle 1211"/>
                    <p:cNvSpPr>
                      <a:spLocks noChangeArrowheads="1"/>
                    </p:cNvSpPr>
                    <p:nvPr/>
                  </p:nvSpPr>
                  <p:spPr bwMode="auto">
                    <a:xfrm>
                      <a:off x="1184" y="4102"/>
                      <a:ext cx="644" cy="1"/>
                    </a:xfrm>
                    <a:prstGeom prst="rect">
                      <a:avLst/>
                    </a:prstGeom>
                    <a:solidFill>
                      <a:srgbClr val="F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Rectangle 1212"/>
                    <p:cNvSpPr>
                      <a:spLocks noChangeArrowheads="1"/>
                    </p:cNvSpPr>
                    <p:nvPr/>
                  </p:nvSpPr>
                  <p:spPr bwMode="auto">
                    <a:xfrm>
                      <a:off x="1184" y="4103"/>
                      <a:ext cx="644" cy="1"/>
                    </a:xfrm>
                    <a:prstGeom prst="rect">
                      <a:avLst/>
                    </a:prstGeom>
                    <a:solidFill>
                      <a:srgbClr val="F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Rectangle 1213"/>
                    <p:cNvSpPr>
                      <a:spLocks noChangeArrowheads="1"/>
                    </p:cNvSpPr>
                    <p:nvPr/>
                  </p:nvSpPr>
                  <p:spPr bwMode="auto">
                    <a:xfrm>
                      <a:off x="1184" y="4104"/>
                      <a:ext cx="644" cy="1"/>
                    </a:xfrm>
                    <a:prstGeom prst="rect">
                      <a:avLst/>
                    </a:prstGeom>
                    <a:solidFill>
                      <a:srgbClr val="FFC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Rectangle 1214"/>
                    <p:cNvSpPr>
                      <a:spLocks noChangeArrowheads="1"/>
                    </p:cNvSpPr>
                    <p:nvPr/>
                  </p:nvSpPr>
                  <p:spPr bwMode="auto">
                    <a:xfrm>
                      <a:off x="1184" y="4105"/>
                      <a:ext cx="644" cy="2"/>
                    </a:xfrm>
                    <a:prstGeom prst="rect">
                      <a:avLst/>
                    </a:prstGeom>
                    <a:solidFill>
                      <a:srgbClr val="FFC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Rectangle 1215"/>
                    <p:cNvSpPr>
                      <a:spLocks noChangeArrowheads="1"/>
                    </p:cNvSpPr>
                    <p:nvPr/>
                  </p:nvSpPr>
                  <p:spPr bwMode="auto">
                    <a:xfrm>
                      <a:off x="1184" y="4107"/>
                      <a:ext cx="644" cy="1"/>
                    </a:xfrm>
                    <a:prstGeom prst="rect">
                      <a:avLst/>
                    </a:prstGeom>
                    <a:solidFill>
                      <a:srgbClr val="FF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Rectangle 1216"/>
                    <p:cNvSpPr>
                      <a:spLocks noChangeArrowheads="1"/>
                    </p:cNvSpPr>
                    <p:nvPr/>
                  </p:nvSpPr>
                  <p:spPr bwMode="auto">
                    <a:xfrm>
                      <a:off x="1184" y="4108"/>
                      <a:ext cx="644" cy="1"/>
                    </a:xfrm>
                    <a:prstGeom prst="rect">
                      <a:avLst/>
                    </a:prstGeom>
                    <a:solidFill>
                      <a:srgbClr val="FFC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Rectangle 1217"/>
                    <p:cNvSpPr>
                      <a:spLocks noChangeArrowheads="1"/>
                    </p:cNvSpPr>
                    <p:nvPr/>
                  </p:nvSpPr>
                  <p:spPr bwMode="auto">
                    <a:xfrm>
                      <a:off x="1184" y="4109"/>
                      <a:ext cx="644" cy="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Rectangle 1218"/>
                    <p:cNvSpPr>
                      <a:spLocks noChangeArrowheads="1"/>
                    </p:cNvSpPr>
                    <p:nvPr/>
                  </p:nvSpPr>
                  <p:spPr bwMode="auto">
                    <a:xfrm>
                      <a:off x="1184" y="4110"/>
                      <a:ext cx="644" cy="1"/>
                    </a:xfrm>
                    <a:prstGeom prst="rect">
                      <a:avLst/>
                    </a:prstGeom>
                    <a:solidFill>
                      <a:srgbClr val="FFC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Rectangle 1219"/>
                    <p:cNvSpPr>
                      <a:spLocks noChangeArrowheads="1"/>
                    </p:cNvSpPr>
                    <p:nvPr/>
                  </p:nvSpPr>
                  <p:spPr bwMode="auto">
                    <a:xfrm>
                      <a:off x="1184" y="4111"/>
                      <a:ext cx="644" cy="1"/>
                    </a:xfrm>
                    <a:prstGeom prst="rect">
                      <a:avLst/>
                    </a:prstGeom>
                    <a:solidFill>
                      <a:srgbClr val="FFD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Rectangle 1220"/>
                    <p:cNvSpPr>
                      <a:spLocks noChangeArrowheads="1"/>
                    </p:cNvSpPr>
                    <p:nvPr/>
                  </p:nvSpPr>
                  <p:spPr bwMode="auto">
                    <a:xfrm>
                      <a:off x="1184" y="4112"/>
                      <a:ext cx="644" cy="2"/>
                    </a:xfrm>
                    <a:prstGeom prst="rect">
                      <a:avLst/>
                    </a:prstGeom>
                    <a:solidFill>
                      <a:srgbClr val="F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Rectangle 1221"/>
                    <p:cNvSpPr>
                      <a:spLocks noChangeArrowheads="1"/>
                    </p:cNvSpPr>
                    <p:nvPr/>
                  </p:nvSpPr>
                  <p:spPr bwMode="auto">
                    <a:xfrm>
                      <a:off x="1184" y="4114"/>
                      <a:ext cx="644" cy="1"/>
                    </a:xfrm>
                    <a:prstGeom prst="rect">
                      <a:avLst/>
                    </a:prstGeom>
                    <a:solidFill>
                      <a:srgbClr val="F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Rectangle 1222"/>
                    <p:cNvSpPr>
                      <a:spLocks noChangeArrowheads="1"/>
                    </p:cNvSpPr>
                    <p:nvPr/>
                  </p:nvSpPr>
                  <p:spPr bwMode="auto">
                    <a:xfrm>
                      <a:off x="1184" y="4115"/>
                      <a:ext cx="644" cy="1"/>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Rectangle 1223"/>
                    <p:cNvSpPr>
                      <a:spLocks noChangeArrowheads="1"/>
                    </p:cNvSpPr>
                    <p:nvPr/>
                  </p:nvSpPr>
                  <p:spPr bwMode="auto">
                    <a:xfrm>
                      <a:off x="1184" y="4116"/>
                      <a:ext cx="644" cy="1"/>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Rectangle 1224"/>
                    <p:cNvSpPr>
                      <a:spLocks noChangeArrowheads="1"/>
                    </p:cNvSpPr>
                    <p:nvPr/>
                  </p:nvSpPr>
                  <p:spPr bwMode="auto">
                    <a:xfrm>
                      <a:off x="1184" y="4117"/>
                      <a:ext cx="644" cy="1"/>
                    </a:xfrm>
                    <a:prstGeom prst="rect">
                      <a:avLst/>
                    </a:prstGeom>
                    <a:solidFill>
                      <a:srgbClr val="FFD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Rectangle 1225"/>
                    <p:cNvSpPr>
                      <a:spLocks noChangeArrowheads="1"/>
                    </p:cNvSpPr>
                    <p:nvPr/>
                  </p:nvSpPr>
                  <p:spPr bwMode="auto">
                    <a:xfrm>
                      <a:off x="1184" y="4118"/>
                      <a:ext cx="644" cy="1"/>
                    </a:xfrm>
                    <a:prstGeom prst="rect">
                      <a:avLst/>
                    </a:prstGeom>
                    <a:solidFill>
                      <a:srgbClr val="FFD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Rectangle 1226"/>
                    <p:cNvSpPr>
                      <a:spLocks noChangeArrowheads="1"/>
                    </p:cNvSpPr>
                    <p:nvPr/>
                  </p:nvSpPr>
                  <p:spPr bwMode="auto">
                    <a:xfrm>
                      <a:off x="1184" y="4119"/>
                      <a:ext cx="644" cy="1"/>
                    </a:xfrm>
                    <a:prstGeom prst="rect">
                      <a:avLst/>
                    </a:prstGeom>
                    <a:solidFill>
                      <a:srgbClr val="FFE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7" name="Rectangle 1228"/>
                  <p:cNvSpPr>
                    <a:spLocks noChangeArrowheads="1"/>
                  </p:cNvSpPr>
                  <p:nvPr/>
                </p:nvSpPr>
                <p:spPr bwMode="auto">
                  <a:xfrm>
                    <a:off x="1184" y="4120"/>
                    <a:ext cx="644" cy="2"/>
                  </a:xfrm>
                  <a:prstGeom prst="rect">
                    <a:avLst/>
                  </a:prstGeom>
                  <a:solidFill>
                    <a:srgbClr val="FFE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Rectangle 1229"/>
                  <p:cNvSpPr>
                    <a:spLocks noChangeArrowheads="1"/>
                  </p:cNvSpPr>
                  <p:nvPr/>
                </p:nvSpPr>
                <p:spPr bwMode="auto">
                  <a:xfrm>
                    <a:off x="1184" y="4122"/>
                    <a:ext cx="644" cy="1"/>
                  </a:xfrm>
                  <a:prstGeom prst="rect">
                    <a:avLst/>
                  </a:prstGeom>
                  <a:solidFill>
                    <a:srgbClr val="FF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1230"/>
                  <p:cNvSpPr>
                    <a:spLocks noChangeArrowheads="1"/>
                  </p:cNvSpPr>
                  <p:nvPr/>
                </p:nvSpPr>
                <p:spPr bwMode="auto">
                  <a:xfrm>
                    <a:off x="1184" y="4123"/>
                    <a:ext cx="644" cy="1"/>
                  </a:xfrm>
                  <a:prstGeom prst="rect">
                    <a:avLst/>
                  </a:prstGeom>
                  <a:solidFill>
                    <a:srgbClr val="FFE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1231"/>
                  <p:cNvSpPr>
                    <a:spLocks noChangeArrowheads="1"/>
                  </p:cNvSpPr>
                  <p:nvPr/>
                </p:nvSpPr>
                <p:spPr bwMode="auto">
                  <a:xfrm>
                    <a:off x="1184" y="4124"/>
                    <a:ext cx="644" cy="1"/>
                  </a:xfrm>
                  <a:prstGeom prst="rect">
                    <a:avLst/>
                  </a:prstGeom>
                  <a:solidFill>
                    <a:srgbClr val="FFE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1232"/>
                  <p:cNvSpPr>
                    <a:spLocks noChangeArrowheads="1"/>
                  </p:cNvSpPr>
                  <p:nvPr/>
                </p:nvSpPr>
                <p:spPr bwMode="auto">
                  <a:xfrm>
                    <a:off x="1184" y="4125"/>
                    <a:ext cx="644" cy="1"/>
                  </a:xfrm>
                  <a:prstGeom prst="rect">
                    <a:avLst/>
                  </a:prstGeom>
                  <a:solidFill>
                    <a:srgbClr val="FFE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1233"/>
                  <p:cNvSpPr>
                    <a:spLocks noChangeArrowheads="1"/>
                  </p:cNvSpPr>
                  <p:nvPr/>
                </p:nvSpPr>
                <p:spPr bwMode="auto">
                  <a:xfrm>
                    <a:off x="1184" y="4126"/>
                    <a:ext cx="644" cy="1"/>
                  </a:xfrm>
                  <a:prstGeom prst="rect">
                    <a:avLst/>
                  </a:prstGeom>
                  <a:solidFill>
                    <a:srgbClr val="F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1234"/>
                  <p:cNvSpPr>
                    <a:spLocks noChangeArrowheads="1"/>
                  </p:cNvSpPr>
                  <p:nvPr/>
                </p:nvSpPr>
                <p:spPr bwMode="auto">
                  <a:xfrm>
                    <a:off x="1184" y="4127"/>
                    <a:ext cx="644" cy="2"/>
                  </a:xfrm>
                  <a:prstGeom prst="rect">
                    <a:avLst/>
                  </a:prstGeom>
                  <a:solidFill>
                    <a:srgbClr val="FFF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Rectangle 1235"/>
                  <p:cNvSpPr>
                    <a:spLocks noChangeArrowheads="1"/>
                  </p:cNvSpPr>
                  <p:nvPr/>
                </p:nvSpPr>
                <p:spPr bwMode="auto">
                  <a:xfrm>
                    <a:off x="1184" y="4129"/>
                    <a:ext cx="644" cy="1"/>
                  </a:xfrm>
                  <a:prstGeom prst="rect">
                    <a:avLst/>
                  </a:prstGeom>
                  <a:solidFill>
                    <a:srgbClr val="FF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Rectangle 1236"/>
                  <p:cNvSpPr>
                    <a:spLocks noChangeArrowheads="1"/>
                  </p:cNvSpPr>
                  <p:nvPr/>
                </p:nvSpPr>
                <p:spPr bwMode="auto">
                  <a:xfrm>
                    <a:off x="1184" y="4130"/>
                    <a:ext cx="644" cy="1"/>
                  </a:xfrm>
                  <a:prstGeom prst="rect">
                    <a:avLst/>
                  </a:prstGeom>
                  <a:solidFill>
                    <a:srgbClr val="FFF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1237"/>
                  <p:cNvSpPr>
                    <a:spLocks noChangeArrowheads="1"/>
                  </p:cNvSpPr>
                  <p:nvPr/>
                </p:nvSpPr>
                <p:spPr bwMode="auto">
                  <a:xfrm>
                    <a:off x="1184" y="4131"/>
                    <a:ext cx="644" cy="1"/>
                  </a:xfrm>
                  <a:prstGeom prst="rect">
                    <a:avLst/>
                  </a:prstGeom>
                  <a:solidFill>
                    <a:srgbClr val="FFF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Rectangle 1238"/>
                  <p:cNvSpPr>
                    <a:spLocks noChangeArrowheads="1"/>
                  </p:cNvSpPr>
                  <p:nvPr/>
                </p:nvSpPr>
                <p:spPr bwMode="auto">
                  <a:xfrm>
                    <a:off x="1184" y="4132"/>
                    <a:ext cx="644" cy="1"/>
                  </a:xfrm>
                  <a:prstGeom prst="rect">
                    <a:avLst/>
                  </a:prstGeom>
                  <a:solidFill>
                    <a:srgbClr val="FF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1239"/>
                  <p:cNvSpPr>
                    <a:spLocks noChangeArrowheads="1"/>
                  </p:cNvSpPr>
                  <p:nvPr/>
                </p:nvSpPr>
                <p:spPr bwMode="auto">
                  <a:xfrm>
                    <a:off x="1184" y="4133"/>
                    <a:ext cx="644" cy="1"/>
                  </a:xfrm>
                  <a:prstGeom prst="rect">
                    <a:avLst/>
                  </a:prstGeom>
                  <a:solidFill>
                    <a:srgbClr val="FF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Line 1240"/>
                  <p:cNvSpPr>
                    <a:spLocks noChangeShapeType="1"/>
                  </p:cNvSpPr>
                  <p:nvPr/>
                </p:nvSpPr>
                <p:spPr bwMode="auto">
                  <a:xfrm>
                    <a:off x="1828" y="4133"/>
                    <a:ext cx="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Rectangle 1241"/>
                  <p:cNvSpPr>
                    <a:spLocks noChangeArrowheads="1"/>
                  </p:cNvSpPr>
                  <p:nvPr/>
                </p:nvSpPr>
                <p:spPr bwMode="auto">
                  <a:xfrm>
                    <a:off x="1931" y="4047"/>
                    <a:ext cx="4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rPr>
                      <a:t>Low : 0</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grpSp>
          <p:sp>
            <p:nvSpPr>
              <p:cNvPr id="1277" name="TextBox 1276"/>
              <p:cNvSpPr txBox="1"/>
              <p:nvPr/>
            </p:nvSpPr>
            <p:spPr>
              <a:xfrm>
                <a:off x="3898232" y="5679812"/>
                <a:ext cx="1074821" cy="369332"/>
              </a:xfrm>
              <a:prstGeom prst="rect">
                <a:avLst/>
              </a:prstGeom>
              <a:noFill/>
            </p:spPr>
            <p:txBody>
              <a:bodyPr wrap="square" rtlCol="0">
                <a:spAutoFit/>
              </a:bodyPr>
              <a:lstStyle/>
              <a:p>
                <a:r>
                  <a:rPr lang="en-US" dirty="0" smtClean="0"/>
                  <a:t>W01328</a:t>
                </a:r>
                <a:endParaRPr lang="en-US" dirty="0"/>
              </a:p>
            </p:txBody>
          </p:sp>
        </p:grpSp>
        <p:sp>
          <p:nvSpPr>
            <p:cNvPr id="20" name="TextBox 19"/>
            <p:cNvSpPr txBox="1"/>
            <p:nvPr/>
          </p:nvSpPr>
          <p:spPr>
            <a:xfrm>
              <a:off x="8610600" y="4517394"/>
              <a:ext cx="957943" cy="369332"/>
            </a:xfrm>
            <a:prstGeom prst="rect">
              <a:avLst/>
            </a:prstGeom>
            <a:solidFill>
              <a:schemeClr val="bg1">
                <a:lumMod val="85000"/>
              </a:schemeClr>
            </a:solidFill>
          </p:spPr>
          <p:txBody>
            <a:bodyPr wrap="square" rtlCol="0">
              <a:spAutoFit/>
            </a:bodyPr>
            <a:lstStyle/>
            <a:p>
              <a:r>
                <a:rPr lang="en-US" dirty="0" smtClean="0"/>
                <a:t>Zone A</a:t>
              </a:r>
              <a:endParaRPr lang="en-US" dirty="0"/>
            </a:p>
          </p:txBody>
        </p:sp>
        <p:sp>
          <p:nvSpPr>
            <p:cNvPr id="21" name="TextBox 20"/>
            <p:cNvSpPr txBox="1"/>
            <p:nvPr/>
          </p:nvSpPr>
          <p:spPr>
            <a:xfrm>
              <a:off x="7919580" y="3326466"/>
              <a:ext cx="957943" cy="369332"/>
            </a:xfrm>
            <a:prstGeom prst="rect">
              <a:avLst/>
            </a:prstGeom>
            <a:solidFill>
              <a:schemeClr val="bg1">
                <a:lumMod val="85000"/>
              </a:schemeClr>
            </a:solidFill>
          </p:spPr>
          <p:txBody>
            <a:bodyPr wrap="square" rtlCol="0">
              <a:spAutoFit/>
            </a:bodyPr>
            <a:lstStyle/>
            <a:p>
              <a:r>
                <a:rPr lang="en-US" dirty="0" smtClean="0"/>
                <a:t>Zone B</a:t>
              </a:r>
              <a:endParaRPr lang="en-US" dirty="0"/>
            </a:p>
          </p:txBody>
        </p:sp>
      </p:grpSp>
      <p:grpSp>
        <p:nvGrpSpPr>
          <p:cNvPr id="1284" name="Group 1283"/>
          <p:cNvGrpSpPr/>
          <p:nvPr/>
        </p:nvGrpSpPr>
        <p:grpSpPr>
          <a:xfrm>
            <a:off x="509586" y="811424"/>
            <a:ext cx="11015762" cy="5186970"/>
            <a:chOff x="493544" y="843508"/>
            <a:chExt cx="11015762" cy="5186970"/>
          </a:xfrm>
        </p:grpSpPr>
        <p:grpSp>
          <p:nvGrpSpPr>
            <p:cNvPr id="1275" name="Group 1274"/>
            <p:cNvGrpSpPr/>
            <p:nvPr/>
          </p:nvGrpSpPr>
          <p:grpSpPr>
            <a:xfrm>
              <a:off x="493544" y="843508"/>
              <a:ext cx="11015762" cy="5186970"/>
              <a:chOff x="641947" y="907899"/>
              <a:chExt cx="11015762" cy="5186970"/>
            </a:xfrm>
          </p:grpSpPr>
          <p:grpSp>
            <p:nvGrpSpPr>
              <p:cNvPr id="1273" name="Group 1272"/>
              <p:cNvGrpSpPr/>
              <p:nvPr/>
            </p:nvGrpSpPr>
            <p:grpSpPr>
              <a:xfrm>
                <a:off x="641947" y="907899"/>
                <a:ext cx="11015762" cy="5186970"/>
                <a:chOff x="790578" y="3118076"/>
                <a:chExt cx="11015762" cy="5186970"/>
              </a:xfrm>
            </p:grpSpPr>
            <p:pic>
              <p:nvPicPr>
                <p:cNvPr id="15" name="Picture 14"/>
                <p:cNvPicPr>
                  <a:picLocks noChangeAspect="1"/>
                </p:cNvPicPr>
                <p:nvPr/>
              </p:nvPicPr>
              <p:blipFill>
                <a:blip r:embed="rId3"/>
                <a:stretch>
                  <a:fillRect/>
                </a:stretch>
              </p:blipFill>
              <p:spPr>
                <a:xfrm>
                  <a:off x="790578" y="3118076"/>
                  <a:ext cx="11015762" cy="5186970"/>
                </a:xfrm>
                <a:prstGeom prst="rect">
                  <a:avLst/>
                </a:prstGeom>
                <a:ln>
                  <a:solidFill>
                    <a:srgbClr val="0070C0"/>
                  </a:solidFill>
                </a:ln>
              </p:spPr>
            </p:pic>
            <p:sp>
              <p:nvSpPr>
                <p:cNvPr id="1272" name="TextBox 1271"/>
                <p:cNvSpPr txBox="1"/>
                <p:nvPr/>
              </p:nvSpPr>
              <p:spPr>
                <a:xfrm>
                  <a:off x="4487102" y="3270297"/>
                  <a:ext cx="3036196" cy="400110"/>
                </a:xfrm>
                <a:prstGeom prst="rect">
                  <a:avLst/>
                </a:prstGeom>
                <a:solidFill>
                  <a:schemeClr val="bg1">
                    <a:lumMod val="85000"/>
                  </a:schemeClr>
                </a:solidFill>
              </p:spPr>
              <p:txBody>
                <a:bodyPr wrap="square" rtlCol="0">
                  <a:spAutoFit/>
                </a:bodyPr>
                <a:lstStyle/>
                <a:p>
                  <a:pPr algn="ctr"/>
                  <a:r>
                    <a:rPr lang="en-US" sz="2000" dirty="0" smtClean="0"/>
                    <a:t>Canal Network</a:t>
                  </a:r>
                  <a:endParaRPr lang="en-US" sz="2000" dirty="0"/>
                </a:p>
              </p:txBody>
            </p:sp>
          </p:grpSp>
          <p:sp>
            <p:nvSpPr>
              <p:cNvPr id="1274" name="TextBox 1273"/>
              <p:cNvSpPr txBox="1"/>
              <p:nvPr/>
            </p:nvSpPr>
            <p:spPr>
              <a:xfrm>
                <a:off x="3898232" y="5679812"/>
                <a:ext cx="1074821" cy="369332"/>
              </a:xfrm>
              <a:prstGeom prst="rect">
                <a:avLst/>
              </a:prstGeom>
              <a:noFill/>
            </p:spPr>
            <p:txBody>
              <a:bodyPr wrap="square" rtlCol="0">
                <a:spAutoFit/>
              </a:bodyPr>
              <a:lstStyle/>
              <a:p>
                <a:r>
                  <a:rPr lang="en-US" dirty="0" smtClean="0"/>
                  <a:t>W01328</a:t>
                </a:r>
                <a:endParaRPr lang="en-US" dirty="0"/>
              </a:p>
            </p:txBody>
          </p:sp>
        </p:grpSp>
        <p:sp>
          <p:nvSpPr>
            <p:cNvPr id="1279" name="TextBox 1278"/>
            <p:cNvSpPr txBox="1"/>
            <p:nvPr/>
          </p:nvSpPr>
          <p:spPr>
            <a:xfrm>
              <a:off x="5800836" y="5152238"/>
              <a:ext cx="957943" cy="369332"/>
            </a:xfrm>
            <a:prstGeom prst="rect">
              <a:avLst/>
            </a:prstGeom>
            <a:solidFill>
              <a:schemeClr val="bg1">
                <a:lumMod val="85000"/>
              </a:schemeClr>
            </a:solidFill>
          </p:spPr>
          <p:txBody>
            <a:bodyPr wrap="square" rtlCol="0">
              <a:spAutoFit/>
            </a:bodyPr>
            <a:lstStyle/>
            <a:p>
              <a:r>
                <a:rPr lang="en-US" dirty="0" smtClean="0"/>
                <a:t>Zone A</a:t>
              </a:r>
              <a:endParaRPr lang="en-US" dirty="0"/>
            </a:p>
          </p:txBody>
        </p:sp>
        <p:sp>
          <p:nvSpPr>
            <p:cNvPr id="1280" name="TextBox 1279"/>
            <p:cNvSpPr txBox="1"/>
            <p:nvPr/>
          </p:nvSpPr>
          <p:spPr>
            <a:xfrm>
              <a:off x="6040176" y="3770692"/>
              <a:ext cx="957943" cy="369332"/>
            </a:xfrm>
            <a:prstGeom prst="rect">
              <a:avLst/>
            </a:prstGeom>
            <a:solidFill>
              <a:schemeClr val="bg1">
                <a:lumMod val="85000"/>
              </a:schemeClr>
            </a:solidFill>
          </p:spPr>
          <p:txBody>
            <a:bodyPr wrap="square" rtlCol="0">
              <a:spAutoFit/>
            </a:bodyPr>
            <a:lstStyle/>
            <a:p>
              <a:r>
                <a:rPr lang="en-US" dirty="0" smtClean="0"/>
                <a:t>Zone B</a:t>
              </a:r>
              <a:endParaRPr lang="en-US" dirty="0"/>
            </a:p>
          </p:txBody>
        </p:sp>
      </p:grpSp>
      <p:grpSp>
        <p:nvGrpSpPr>
          <p:cNvPr id="1286" name="Group 1285"/>
          <p:cNvGrpSpPr/>
          <p:nvPr/>
        </p:nvGrpSpPr>
        <p:grpSpPr>
          <a:xfrm>
            <a:off x="485965" y="791254"/>
            <a:ext cx="11039383" cy="5289705"/>
            <a:chOff x="485965" y="791254"/>
            <a:chExt cx="11039383" cy="5289705"/>
          </a:xfrm>
        </p:grpSpPr>
        <p:pic>
          <p:nvPicPr>
            <p:cNvPr id="17" name="Picture 16"/>
            <p:cNvPicPr>
              <a:picLocks noChangeAspect="1"/>
            </p:cNvPicPr>
            <p:nvPr/>
          </p:nvPicPr>
          <p:blipFill>
            <a:blip r:embed="rId4"/>
            <a:stretch>
              <a:fillRect/>
            </a:stretch>
          </p:blipFill>
          <p:spPr>
            <a:xfrm>
              <a:off x="485965" y="791254"/>
              <a:ext cx="11039383" cy="5289705"/>
            </a:xfrm>
            <a:prstGeom prst="rect">
              <a:avLst/>
            </a:prstGeom>
            <a:ln>
              <a:solidFill>
                <a:srgbClr val="0070C0"/>
              </a:solidFill>
            </a:ln>
          </p:spPr>
        </p:pic>
        <p:sp>
          <p:nvSpPr>
            <p:cNvPr id="1276" name="TextBox 1275"/>
            <p:cNvSpPr txBox="1"/>
            <p:nvPr/>
          </p:nvSpPr>
          <p:spPr>
            <a:xfrm>
              <a:off x="3748540" y="5557531"/>
              <a:ext cx="1074821" cy="369332"/>
            </a:xfrm>
            <a:prstGeom prst="rect">
              <a:avLst/>
            </a:prstGeom>
            <a:noFill/>
          </p:spPr>
          <p:txBody>
            <a:bodyPr wrap="square" rtlCol="0">
              <a:spAutoFit/>
            </a:bodyPr>
            <a:lstStyle/>
            <a:p>
              <a:r>
                <a:rPr lang="en-US" dirty="0" smtClean="0"/>
                <a:t>W01328</a:t>
              </a:r>
              <a:endParaRPr lang="en-US" dirty="0"/>
            </a:p>
          </p:txBody>
        </p:sp>
        <p:sp>
          <p:nvSpPr>
            <p:cNvPr id="1282" name="TextBox 1281"/>
            <p:cNvSpPr txBox="1"/>
            <p:nvPr/>
          </p:nvSpPr>
          <p:spPr>
            <a:xfrm>
              <a:off x="7231128" y="3479743"/>
              <a:ext cx="957943" cy="369332"/>
            </a:xfrm>
            <a:prstGeom prst="rect">
              <a:avLst/>
            </a:prstGeom>
            <a:solidFill>
              <a:schemeClr val="bg1"/>
            </a:solidFill>
          </p:spPr>
          <p:txBody>
            <a:bodyPr wrap="square" rtlCol="0">
              <a:spAutoFit/>
            </a:bodyPr>
            <a:lstStyle/>
            <a:p>
              <a:r>
                <a:rPr lang="en-US" dirty="0" smtClean="0"/>
                <a:t>Zone B</a:t>
              </a:r>
              <a:endParaRPr lang="en-US" dirty="0"/>
            </a:p>
          </p:txBody>
        </p:sp>
        <p:sp>
          <p:nvSpPr>
            <p:cNvPr id="1281" name="TextBox 1280"/>
            <p:cNvSpPr txBox="1"/>
            <p:nvPr/>
          </p:nvSpPr>
          <p:spPr>
            <a:xfrm>
              <a:off x="6273185" y="5028136"/>
              <a:ext cx="957943" cy="369332"/>
            </a:xfrm>
            <a:prstGeom prst="rect">
              <a:avLst/>
            </a:prstGeom>
            <a:solidFill>
              <a:schemeClr val="bg1"/>
            </a:solidFill>
          </p:spPr>
          <p:txBody>
            <a:bodyPr wrap="square" rtlCol="0">
              <a:spAutoFit/>
            </a:bodyPr>
            <a:lstStyle/>
            <a:p>
              <a:r>
                <a:rPr lang="en-US" dirty="0" smtClean="0"/>
                <a:t>Zone A</a:t>
              </a:r>
              <a:endParaRPr lang="en-US" dirty="0"/>
            </a:p>
          </p:txBody>
        </p:sp>
        <p:sp>
          <p:nvSpPr>
            <p:cNvPr id="1285" name="TextBox 1284"/>
            <p:cNvSpPr txBox="1"/>
            <p:nvPr/>
          </p:nvSpPr>
          <p:spPr>
            <a:xfrm>
              <a:off x="562019" y="847780"/>
              <a:ext cx="3808626" cy="369332"/>
            </a:xfrm>
            <a:prstGeom prst="rect">
              <a:avLst/>
            </a:prstGeom>
            <a:solidFill>
              <a:schemeClr val="bg1">
                <a:lumMod val="85000"/>
              </a:schemeClr>
            </a:solidFill>
          </p:spPr>
          <p:txBody>
            <a:bodyPr wrap="square" rtlCol="0">
              <a:spAutoFit/>
            </a:bodyPr>
            <a:lstStyle/>
            <a:p>
              <a:r>
                <a:rPr lang="en-US" dirty="0" smtClean="0"/>
                <a:t>River and other waterbody network</a:t>
              </a:r>
              <a:endParaRPr lang="en-US" dirty="0"/>
            </a:p>
          </p:txBody>
        </p:sp>
      </p:grpSp>
      <p:sp>
        <p:nvSpPr>
          <p:cNvPr id="19" name="Rounded Rectangular Callout 18"/>
          <p:cNvSpPr/>
          <p:nvPr/>
        </p:nvSpPr>
        <p:spPr>
          <a:xfrm>
            <a:off x="12192000" y="410429"/>
            <a:ext cx="1860782" cy="2988056"/>
          </a:xfrm>
          <a:prstGeom prst="wedgeRoundRectCallout">
            <a:avLst>
              <a:gd name="adj1" fmla="val -93552"/>
              <a:gd name="adj2" fmla="val 599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elevation map, waterbody and canal network details of the study area.</a:t>
            </a:r>
            <a:endParaRPr lang="en-US" sz="1700" dirty="0">
              <a:solidFill>
                <a:schemeClr val="tx1"/>
              </a:solidFill>
            </a:endParaRPr>
          </a:p>
        </p:txBody>
      </p:sp>
      <p:sp>
        <p:nvSpPr>
          <p:cNvPr id="1287" name="TextBox 1286"/>
          <p:cNvSpPr txBox="1"/>
          <p:nvPr/>
        </p:nvSpPr>
        <p:spPr>
          <a:xfrm>
            <a:off x="913909" y="6407735"/>
            <a:ext cx="3553818" cy="378777"/>
          </a:xfrm>
          <a:prstGeom prst="rect">
            <a:avLst/>
          </a:prstGeom>
          <a:noFill/>
        </p:spPr>
        <p:txBody>
          <a:bodyPr wrap="square" rtlCol="0">
            <a:spAutoFit/>
          </a:bodyPr>
          <a:lstStyle/>
          <a:p>
            <a:r>
              <a:rPr lang="en-US" dirty="0" smtClean="0"/>
              <a:t>Wells in Canal Command area</a:t>
            </a:r>
            <a:endParaRPr lang="en-US" dirty="0"/>
          </a:p>
        </p:txBody>
      </p:sp>
      <p:sp>
        <p:nvSpPr>
          <p:cNvPr id="1288" name="TextBox 1287"/>
          <p:cNvSpPr txBox="1"/>
          <p:nvPr/>
        </p:nvSpPr>
        <p:spPr>
          <a:xfrm>
            <a:off x="6940450" y="6361715"/>
            <a:ext cx="3553818" cy="378777"/>
          </a:xfrm>
          <a:prstGeom prst="rect">
            <a:avLst/>
          </a:prstGeom>
          <a:noFill/>
        </p:spPr>
        <p:txBody>
          <a:bodyPr wrap="square" rtlCol="0">
            <a:spAutoFit/>
          </a:bodyPr>
          <a:lstStyle/>
          <a:p>
            <a:r>
              <a:rPr lang="en-US" dirty="0" smtClean="0"/>
              <a:t>Wells in Non-commanded area</a:t>
            </a:r>
            <a:endParaRPr lang="en-US" dirty="0"/>
          </a:p>
        </p:txBody>
      </p:sp>
      <p:sp>
        <p:nvSpPr>
          <p:cNvPr id="1289" name="Oval 1288"/>
          <p:cNvSpPr/>
          <p:nvPr/>
        </p:nvSpPr>
        <p:spPr>
          <a:xfrm>
            <a:off x="690354" y="6463874"/>
            <a:ext cx="174119" cy="2023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a:off x="6687761" y="6412490"/>
            <a:ext cx="174119" cy="202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1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fade">
                                      <p:cBhvr>
                                        <p:cTn id="7" dur="5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5</a:t>
            </a:fld>
            <a:endParaRPr lang="en-US"/>
          </a:p>
        </p:txBody>
      </p:sp>
      <p:grpSp>
        <p:nvGrpSpPr>
          <p:cNvPr id="5" name="Group 4"/>
          <p:cNvGrpSpPr/>
          <p:nvPr/>
        </p:nvGrpSpPr>
        <p:grpSpPr>
          <a:xfrm>
            <a:off x="613208" y="513491"/>
            <a:ext cx="10960968" cy="5106643"/>
            <a:chOff x="613208" y="513491"/>
            <a:chExt cx="10960968" cy="5106643"/>
          </a:xfrm>
          <a:solidFill>
            <a:schemeClr val="bg1"/>
          </a:solidFill>
        </p:grpSpPr>
        <p:sp>
          <p:nvSpPr>
            <p:cNvPr id="3" name="TextBox 2"/>
            <p:cNvSpPr txBox="1"/>
            <p:nvPr/>
          </p:nvSpPr>
          <p:spPr>
            <a:xfrm>
              <a:off x="3272877" y="513491"/>
              <a:ext cx="5641629" cy="523220"/>
            </a:xfrm>
            <a:prstGeom prst="rect">
              <a:avLst/>
            </a:prstGeom>
            <a:grpFill/>
          </p:spPr>
          <p:txBody>
            <a:bodyPr wrap="square" rtlCol="0">
              <a:spAutoFit/>
            </a:bodyPr>
            <a:lstStyle/>
            <a:p>
              <a:pPr algn="ctr"/>
              <a:r>
                <a:rPr lang="en-US" sz="2800" b="1" dirty="0">
                  <a:solidFill>
                    <a:srgbClr val="7030A0"/>
                  </a:solidFill>
                </a:rPr>
                <a:t>3</a:t>
              </a:r>
              <a:r>
                <a:rPr lang="en-US" sz="2800" b="1" dirty="0" smtClean="0">
                  <a:solidFill>
                    <a:srgbClr val="7030A0"/>
                  </a:solidFill>
                </a:rPr>
                <a:t>. Methodology</a:t>
              </a:r>
              <a:endParaRPr lang="en-US" sz="2800" b="1" dirty="0">
                <a:solidFill>
                  <a:srgbClr val="7030A0"/>
                </a:solidFill>
              </a:endParaRPr>
            </a:p>
          </p:txBody>
        </p:sp>
        <p:sp>
          <p:nvSpPr>
            <p:cNvPr id="4" name="TextBox 3"/>
            <p:cNvSpPr txBox="1"/>
            <p:nvPr/>
          </p:nvSpPr>
          <p:spPr>
            <a:xfrm>
              <a:off x="613208" y="1511317"/>
              <a:ext cx="10960968" cy="4108817"/>
            </a:xfrm>
            <a:prstGeom prst="rect">
              <a:avLst/>
            </a:prstGeom>
            <a:grpFill/>
            <a:ln>
              <a:solidFill>
                <a:srgbClr val="0070C0"/>
              </a:solidFill>
            </a:ln>
          </p:spPr>
          <p:txBody>
            <a:bodyPr wrap="square" rtlCol="0">
              <a:spAutoFit/>
            </a:bodyPr>
            <a:lstStyle/>
            <a:p>
              <a:pPr marL="342900" indent="-342900" algn="just">
                <a:spcBef>
                  <a:spcPts val="1200"/>
                </a:spcBef>
                <a:spcAft>
                  <a:spcPts val="600"/>
                </a:spcAft>
                <a:buFont typeface="+mj-lt"/>
                <a:buAutoNum type="arabicPeriod"/>
              </a:pPr>
              <a:r>
                <a:rPr lang="en-US" sz="2400" dirty="0" smtClean="0"/>
                <a:t>Choose study site -&gt; Maheshwar block in Narmada basin due to single aquifer setting  and simple canal layout.</a:t>
              </a:r>
            </a:p>
            <a:p>
              <a:pPr marL="342900" indent="-342900" algn="just">
                <a:spcBef>
                  <a:spcPts val="1200"/>
                </a:spcBef>
                <a:spcAft>
                  <a:spcPts val="600"/>
                </a:spcAft>
                <a:buFont typeface="+mj-lt"/>
                <a:buAutoNum type="arabicPeriod"/>
              </a:pPr>
              <a:r>
                <a:rPr lang="en-US" sz="2400" dirty="0" smtClean="0"/>
                <a:t>Classification </a:t>
              </a:r>
              <a:r>
                <a:rPr lang="en-US" sz="2400" dirty="0" smtClean="0"/>
                <a:t>of wells based on location -&gt; Wells in Command area (Zone A and B) and wells outside command area</a:t>
              </a:r>
            </a:p>
            <a:p>
              <a:pPr marL="342900" indent="-342900" algn="just">
                <a:spcBef>
                  <a:spcPts val="1200"/>
                </a:spcBef>
                <a:spcAft>
                  <a:spcPts val="600"/>
                </a:spcAft>
                <a:buFont typeface="+mj-lt"/>
                <a:buAutoNum type="arabicPeriod"/>
              </a:pPr>
              <a:r>
                <a:rPr lang="en-US" sz="2400" dirty="0" smtClean="0"/>
                <a:t>Deriving statistics like Maximum/minimum depth, average, standard deviation of  each well during pre-monsoon (dry) and monsoon (wet) season. This is calculated before (2003-10) and after (2011-16) the canal operation event.</a:t>
              </a:r>
            </a:p>
            <a:p>
              <a:pPr marL="342900" indent="-342900" algn="just">
                <a:spcBef>
                  <a:spcPts val="1200"/>
                </a:spcBef>
                <a:spcAft>
                  <a:spcPts val="600"/>
                </a:spcAft>
                <a:buFont typeface="+mj-lt"/>
                <a:buAutoNum type="arabicPeriod"/>
              </a:pPr>
              <a:r>
                <a:rPr lang="en-US" sz="2400" dirty="0" smtClean="0"/>
                <a:t>Land use land cover (LULC) change detection by supervised classification method using Landsat series datasets. LULC change </a:t>
              </a:r>
              <a:r>
                <a:rPr lang="en-US" sz="2400" dirty="0"/>
                <a:t>was </a:t>
              </a:r>
              <a:r>
                <a:rPr lang="en-US" sz="2400" dirty="0" smtClean="0"/>
                <a:t>studied between 2003 and 2016.</a:t>
              </a:r>
            </a:p>
          </p:txBody>
        </p:sp>
      </p:grpSp>
      <p:grpSp>
        <p:nvGrpSpPr>
          <p:cNvPr id="6" name="Group 5"/>
          <p:cNvGrpSpPr/>
          <p:nvPr/>
        </p:nvGrpSpPr>
        <p:grpSpPr>
          <a:xfrm>
            <a:off x="438150" y="573173"/>
            <a:ext cx="11334750" cy="6148301"/>
            <a:chOff x="1143000" y="573174"/>
            <a:chExt cx="9448800" cy="5027526"/>
          </a:xfrm>
        </p:grpSpPr>
        <p:sp>
          <p:nvSpPr>
            <p:cNvPr id="7" name="Rectangle 6"/>
            <p:cNvSpPr/>
            <p:nvPr/>
          </p:nvSpPr>
          <p:spPr>
            <a:xfrm>
              <a:off x="1143000" y="573174"/>
              <a:ext cx="9448800" cy="5027526"/>
            </a:xfrm>
            <a:prstGeom prst="rect">
              <a:avLst/>
            </a:prstGeom>
            <a:solidFill>
              <a:schemeClr val="bg1"/>
            </a:solidFill>
            <a:ln>
              <a:solidFill>
                <a:srgbClr val="D60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63658" y="2507546"/>
              <a:ext cx="8007484" cy="1686202"/>
            </a:xfrm>
            <a:prstGeom prst="rect">
              <a:avLst/>
            </a:prstGeom>
            <a:noFill/>
          </p:spPr>
          <p:txBody>
            <a:bodyPr wrap="square" rtlCol="0">
              <a:spAutoFit/>
            </a:bodyPr>
            <a:lstStyle/>
            <a:p>
              <a:pPr algn="ctr">
                <a:lnSpc>
                  <a:spcPct val="200000"/>
                </a:lnSpc>
              </a:pPr>
              <a:r>
                <a:rPr lang="en-US" sz="3200" b="1" dirty="0" smtClean="0"/>
                <a:t>4.1 Statistics </a:t>
              </a:r>
              <a:r>
                <a:rPr lang="en-US" sz="3200" b="1" dirty="0" smtClean="0"/>
                <a:t>of Groundwater Wells located in the  </a:t>
              </a:r>
              <a:r>
                <a:rPr lang="en-US" sz="3200" b="1" u="sng" dirty="0" smtClean="0"/>
                <a:t>Omkareshwar Canal Command Area </a:t>
              </a:r>
              <a:endParaRPr lang="en-US" sz="3200" b="1" u="sng" dirty="0"/>
            </a:p>
          </p:txBody>
        </p:sp>
        <p:sp>
          <p:nvSpPr>
            <p:cNvPr id="9" name="TextBox 8"/>
            <p:cNvSpPr txBox="1"/>
            <p:nvPr/>
          </p:nvSpPr>
          <p:spPr>
            <a:xfrm>
              <a:off x="3036720" y="1056049"/>
              <a:ext cx="5641629" cy="523220"/>
            </a:xfrm>
            <a:prstGeom prst="rect">
              <a:avLst/>
            </a:prstGeom>
            <a:solidFill>
              <a:schemeClr val="bg1"/>
            </a:solidFill>
          </p:spPr>
          <p:txBody>
            <a:bodyPr wrap="square" rtlCol="0">
              <a:spAutoFit/>
            </a:bodyPr>
            <a:lstStyle/>
            <a:p>
              <a:pPr algn="ctr"/>
              <a:r>
                <a:rPr lang="en-US" sz="2800" b="1" dirty="0" smtClean="0">
                  <a:solidFill>
                    <a:srgbClr val="7030A0"/>
                  </a:solidFill>
                </a:rPr>
                <a:t>4. Results</a:t>
              </a:r>
              <a:endParaRPr lang="en-US" sz="2800" b="1" dirty="0">
                <a:solidFill>
                  <a:srgbClr val="7030A0"/>
                </a:solidFill>
              </a:endParaRPr>
            </a:p>
          </p:txBody>
        </p:sp>
      </p:grpSp>
      <p:sp>
        <p:nvSpPr>
          <p:cNvPr id="10" name="Rounded Rectangular Callout 9"/>
          <p:cNvSpPr/>
          <p:nvPr/>
        </p:nvSpPr>
        <p:spPr>
          <a:xfrm>
            <a:off x="12183818" y="90499"/>
            <a:ext cx="1860782" cy="1393125"/>
          </a:xfrm>
          <a:prstGeom prst="wedgeRoundRectCallout">
            <a:avLst>
              <a:gd name="adj1" fmla="val -93552"/>
              <a:gd name="adj2" fmla="val 5997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a:t>
            </a:r>
            <a:r>
              <a:rPr lang="en-US" sz="1700" dirty="0" smtClean="0">
                <a:solidFill>
                  <a:schemeClr val="tx1"/>
                </a:solidFill>
              </a:rPr>
              <a:t>show.</a:t>
            </a:r>
            <a:endParaRPr lang="en-US" sz="1700" dirty="0">
              <a:solidFill>
                <a:schemeClr val="tx1"/>
              </a:solidFill>
            </a:endParaRPr>
          </a:p>
        </p:txBody>
      </p:sp>
    </p:spTree>
    <p:extLst>
      <p:ext uri="{BB962C8B-B14F-4D97-AF65-F5344CB8AC3E}">
        <p14:creationId xmlns:p14="http://schemas.microsoft.com/office/powerpoint/2010/main" val="11005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7885" y="63900"/>
            <a:ext cx="8632015" cy="461665"/>
          </a:xfrm>
          <a:prstGeom prst="rect">
            <a:avLst/>
          </a:prstGeom>
          <a:noFill/>
        </p:spPr>
        <p:txBody>
          <a:bodyPr wrap="square" rtlCol="0">
            <a:spAutoFit/>
          </a:bodyPr>
          <a:lstStyle/>
          <a:p>
            <a:r>
              <a:rPr lang="en-US" sz="2400" b="1" dirty="0" smtClean="0">
                <a:solidFill>
                  <a:srgbClr val="7030A0"/>
                </a:solidFill>
              </a:rPr>
              <a:t>Long-term trend of Groundwater well in Zone A (2003-2016)</a:t>
            </a:r>
            <a:endParaRPr lang="en-US" sz="2400" b="1" dirty="0">
              <a:solidFill>
                <a:srgbClr val="7030A0"/>
              </a:solidFill>
            </a:endParaRPr>
          </a:p>
        </p:txBody>
      </p:sp>
      <p:graphicFrame>
        <p:nvGraphicFramePr>
          <p:cNvPr id="4" name="Chart 3"/>
          <p:cNvGraphicFramePr>
            <a:graphicFrameLocks/>
          </p:cNvGraphicFramePr>
          <p:nvPr>
            <p:extLst>
              <p:ext uri="{D42A27DB-BD31-4B8C-83A1-F6EECF244321}">
                <p14:modId xmlns:p14="http://schemas.microsoft.com/office/powerpoint/2010/main" val="4148553285"/>
              </p:ext>
            </p:extLst>
          </p:nvPr>
        </p:nvGraphicFramePr>
        <p:xfrm>
          <a:off x="236483" y="525565"/>
          <a:ext cx="11698014" cy="3084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177936743"/>
              </p:ext>
            </p:extLst>
          </p:nvPr>
        </p:nvGraphicFramePr>
        <p:xfrm>
          <a:off x="236483" y="3492497"/>
          <a:ext cx="11698014" cy="314814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93228" y="651315"/>
            <a:ext cx="11940615" cy="6206685"/>
            <a:chOff x="425016" y="672257"/>
            <a:chExt cx="11682944" cy="6206685"/>
          </a:xfrm>
        </p:grpSpPr>
        <p:graphicFrame>
          <p:nvGraphicFramePr>
            <p:cNvPr id="16" name="Chart 15"/>
            <p:cNvGraphicFramePr>
              <a:graphicFrameLocks/>
            </p:cNvGraphicFramePr>
            <p:nvPr>
              <p:extLst>
                <p:ext uri="{D42A27DB-BD31-4B8C-83A1-F6EECF244321}">
                  <p14:modId xmlns:p14="http://schemas.microsoft.com/office/powerpoint/2010/main" val="774827996"/>
                </p:ext>
              </p:extLst>
            </p:nvPr>
          </p:nvGraphicFramePr>
          <p:xfrm>
            <a:off x="425016" y="672257"/>
            <a:ext cx="11445577" cy="3295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121120523"/>
                </p:ext>
              </p:extLst>
            </p:nvPr>
          </p:nvGraphicFramePr>
          <p:xfrm>
            <a:off x="662384" y="3705441"/>
            <a:ext cx="11445576" cy="317350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9" name="Group 28"/>
          <p:cNvGrpSpPr/>
          <p:nvPr/>
        </p:nvGrpSpPr>
        <p:grpSpPr>
          <a:xfrm>
            <a:off x="78326" y="818717"/>
            <a:ext cx="11955517" cy="5919913"/>
            <a:chOff x="471619" y="635948"/>
            <a:chExt cx="11206031" cy="5917252"/>
          </a:xfrm>
        </p:grpSpPr>
        <p:sp>
          <p:nvSpPr>
            <p:cNvPr id="30" name="Rectangle 29"/>
            <p:cNvSpPr/>
            <p:nvPr/>
          </p:nvSpPr>
          <p:spPr>
            <a:xfrm>
              <a:off x="471619" y="635948"/>
              <a:ext cx="11206031" cy="5917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71619" y="635948"/>
              <a:ext cx="11045952" cy="5656704"/>
              <a:chOff x="471619" y="635948"/>
              <a:chExt cx="11045952" cy="5656704"/>
            </a:xfrm>
            <a:solidFill>
              <a:schemeClr val="bg1"/>
            </a:solidFill>
          </p:grpSpPr>
          <p:graphicFrame>
            <p:nvGraphicFramePr>
              <p:cNvPr id="32" name="Chart 31"/>
              <p:cNvGraphicFramePr>
                <a:graphicFrameLocks/>
              </p:cNvGraphicFramePr>
              <p:nvPr>
                <p:extLst>
                  <p:ext uri="{D42A27DB-BD31-4B8C-83A1-F6EECF244321}">
                    <p14:modId xmlns:p14="http://schemas.microsoft.com/office/powerpoint/2010/main" val="724637060"/>
                  </p:ext>
                </p:extLst>
              </p:nvPr>
            </p:nvGraphicFramePr>
            <p:xfrm>
              <a:off x="471619" y="635948"/>
              <a:ext cx="11045952" cy="3583774"/>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a:off x="1976316" y="4846102"/>
                <a:ext cx="8546592" cy="144655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200" dirty="0" smtClean="0"/>
                  <a:t>There are no wells in Zone B</a:t>
                </a:r>
              </a:p>
              <a:p>
                <a:pPr marL="342900" indent="-342900">
                  <a:buFont typeface="Arial" panose="020B0604020202020204" pitchFamily="34" charset="0"/>
                  <a:buChar char="•"/>
                </a:pPr>
                <a:r>
                  <a:rPr lang="en-US" sz="2200" dirty="0" smtClean="0"/>
                  <a:t>The well W27585 started operating since 2014</a:t>
                </a:r>
              </a:p>
              <a:p>
                <a:pPr marL="342900" indent="-342900">
                  <a:buFont typeface="Arial" panose="020B0604020202020204" pitchFamily="34" charset="0"/>
                  <a:buChar char="•"/>
                </a:pPr>
                <a:r>
                  <a:rPr lang="en-US" sz="2200" dirty="0" smtClean="0"/>
                  <a:t>Due to insufficient data, such new wells were not accounted.</a:t>
                </a:r>
              </a:p>
              <a:p>
                <a:pPr marL="342900" indent="-342900">
                  <a:buFont typeface="Arial" panose="020B0604020202020204" pitchFamily="34" charset="0"/>
                  <a:buChar char="•"/>
                </a:pPr>
                <a:r>
                  <a:rPr lang="en-US" sz="2200" dirty="0" smtClean="0"/>
                  <a:t>All data is taken from www.cgwb.gov.in</a:t>
                </a:r>
                <a:endParaRPr lang="en-US" sz="2200" dirty="0"/>
              </a:p>
            </p:txBody>
          </p:sp>
        </p:grpSp>
      </p:grpSp>
      <p:sp>
        <p:nvSpPr>
          <p:cNvPr id="34" name="Rounded Rectangular Callout 33"/>
          <p:cNvSpPr/>
          <p:nvPr/>
        </p:nvSpPr>
        <p:spPr>
          <a:xfrm>
            <a:off x="12192000" y="1103794"/>
            <a:ext cx="2063520" cy="2506508"/>
          </a:xfrm>
          <a:prstGeom prst="wedgeRoundRectCallout">
            <a:avLst>
              <a:gd name="adj1" fmla="val -97500"/>
              <a:gd name="adj2" fmla="val 14644"/>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groundwater well data.</a:t>
            </a:r>
            <a:endParaRPr lang="en-US" sz="1700" dirty="0">
              <a:solidFill>
                <a:schemeClr val="tx1"/>
              </a:solidFill>
            </a:endParaRPr>
          </a:p>
        </p:txBody>
      </p:sp>
      <p:sp>
        <p:nvSpPr>
          <p:cNvPr id="2" name="Slide Number Placeholder 1"/>
          <p:cNvSpPr>
            <a:spLocks noGrp="1"/>
          </p:cNvSpPr>
          <p:nvPr>
            <p:ph type="sldNum" sz="quarter" idx="12"/>
          </p:nvPr>
        </p:nvSpPr>
        <p:spPr/>
        <p:txBody>
          <a:bodyPr/>
          <a:lstStyle/>
          <a:p>
            <a:fld id="{60AF89B7-68B4-495B-BA1A-626B77A0CFEB}" type="slidenum">
              <a:rPr lang="en-US" smtClean="0"/>
              <a:t>6</a:t>
            </a:fld>
            <a:endParaRPr lang="en-US"/>
          </a:p>
        </p:txBody>
      </p:sp>
    </p:spTree>
    <p:extLst>
      <p:ext uri="{BB962C8B-B14F-4D97-AF65-F5344CB8AC3E}">
        <p14:creationId xmlns:p14="http://schemas.microsoft.com/office/powerpoint/2010/main" val="33321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AF89B7-68B4-495B-BA1A-626B77A0CFEB}" type="slidenum">
              <a:rPr lang="en-US" smtClean="0"/>
              <a:t>7</a:t>
            </a:fld>
            <a:endParaRPr lang="en-US"/>
          </a:p>
        </p:txBody>
      </p:sp>
      <p:sp>
        <p:nvSpPr>
          <p:cNvPr id="3" name="TextBox 2"/>
          <p:cNvSpPr txBox="1"/>
          <p:nvPr/>
        </p:nvSpPr>
        <p:spPr>
          <a:xfrm>
            <a:off x="3126485" y="14839"/>
            <a:ext cx="5632704" cy="461665"/>
          </a:xfrm>
          <a:prstGeom prst="rect">
            <a:avLst/>
          </a:prstGeom>
          <a:noFill/>
        </p:spPr>
        <p:txBody>
          <a:bodyPr wrap="square" rtlCol="0">
            <a:spAutoFit/>
          </a:bodyPr>
          <a:lstStyle/>
          <a:p>
            <a:pPr algn="ctr"/>
            <a:r>
              <a:rPr lang="en-US" sz="2400" b="1" dirty="0" smtClean="0">
                <a:solidFill>
                  <a:srgbClr val="7030A0"/>
                </a:solidFill>
              </a:rPr>
              <a:t>Groundwater Well Statistics (2003 - 2016)</a:t>
            </a:r>
            <a:endParaRPr lang="en-US" sz="2400" b="1"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90956577"/>
              </p:ext>
            </p:extLst>
          </p:nvPr>
        </p:nvGraphicFramePr>
        <p:xfrm>
          <a:off x="144780" y="562769"/>
          <a:ext cx="11913107" cy="5243827"/>
        </p:xfrm>
        <a:graphic>
          <a:graphicData uri="http://schemas.openxmlformats.org/drawingml/2006/table">
            <a:tbl>
              <a:tblPr/>
              <a:tblGrid>
                <a:gridCol w="1086612">
                  <a:extLst>
                    <a:ext uri="{9D8B030D-6E8A-4147-A177-3AD203B41FA5}">
                      <a16:colId xmlns:a16="http://schemas.microsoft.com/office/drawing/2014/main" val="127910960"/>
                    </a:ext>
                  </a:extLst>
                </a:gridCol>
                <a:gridCol w="829056">
                  <a:extLst>
                    <a:ext uri="{9D8B030D-6E8A-4147-A177-3AD203B41FA5}">
                      <a16:colId xmlns:a16="http://schemas.microsoft.com/office/drawing/2014/main" val="1844974019"/>
                    </a:ext>
                  </a:extLst>
                </a:gridCol>
                <a:gridCol w="780288">
                  <a:extLst>
                    <a:ext uri="{9D8B030D-6E8A-4147-A177-3AD203B41FA5}">
                      <a16:colId xmlns:a16="http://schemas.microsoft.com/office/drawing/2014/main" val="760127499"/>
                    </a:ext>
                  </a:extLst>
                </a:gridCol>
                <a:gridCol w="646176">
                  <a:extLst>
                    <a:ext uri="{9D8B030D-6E8A-4147-A177-3AD203B41FA5}">
                      <a16:colId xmlns:a16="http://schemas.microsoft.com/office/drawing/2014/main" val="3271958904"/>
                    </a:ext>
                  </a:extLst>
                </a:gridCol>
                <a:gridCol w="780288">
                  <a:extLst>
                    <a:ext uri="{9D8B030D-6E8A-4147-A177-3AD203B41FA5}">
                      <a16:colId xmlns:a16="http://schemas.microsoft.com/office/drawing/2014/main" val="3475931216"/>
                    </a:ext>
                  </a:extLst>
                </a:gridCol>
                <a:gridCol w="658368">
                  <a:extLst>
                    <a:ext uri="{9D8B030D-6E8A-4147-A177-3AD203B41FA5}">
                      <a16:colId xmlns:a16="http://schemas.microsoft.com/office/drawing/2014/main" val="4088582716"/>
                    </a:ext>
                  </a:extLst>
                </a:gridCol>
                <a:gridCol w="633984">
                  <a:extLst>
                    <a:ext uri="{9D8B030D-6E8A-4147-A177-3AD203B41FA5}">
                      <a16:colId xmlns:a16="http://schemas.microsoft.com/office/drawing/2014/main" val="1453868896"/>
                    </a:ext>
                  </a:extLst>
                </a:gridCol>
                <a:gridCol w="682752">
                  <a:extLst>
                    <a:ext uri="{9D8B030D-6E8A-4147-A177-3AD203B41FA5}">
                      <a16:colId xmlns:a16="http://schemas.microsoft.com/office/drawing/2014/main" val="1779481961"/>
                    </a:ext>
                  </a:extLst>
                </a:gridCol>
                <a:gridCol w="633984">
                  <a:extLst>
                    <a:ext uri="{9D8B030D-6E8A-4147-A177-3AD203B41FA5}">
                      <a16:colId xmlns:a16="http://schemas.microsoft.com/office/drawing/2014/main" val="311670110"/>
                    </a:ext>
                  </a:extLst>
                </a:gridCol>
                <a:gridCol w="682752">
                  <a:extLst>
                    <a:ext uri="{9D8B030D-6E8A-4147-A177-3AD203B41FA5}">
                      <a16:colId xmlns:a16="http://schemas.microsoft.com/office/drawing/2014/main" val="1923102485"/>
                    </a:ext>
                  </a:extLst>
                </a:gridCol>
                <a:gridCol w="646176">
                  <a:extLst>
                    <a:ext uri="{9D8B030D-6E8A-4147-A177-3AD203B41FA5}">
                      <a16:colId xmlns:a16="http://schemas.microsoft.com/office/drawing/2014/main" val="3343073402"/>
                    </a:ext>
                  </a:extLst>
                </a:gridCol>
                <a:gridCol w="682752">
                  <a:extLst>
                    <a:ext uri="{9D8B030D-6E8A-4147-A177-3AD203B41FA5}">
                      <a16:colId xmlns:a16="http://schemas.microsoft.com/office/drawing/2014/main" val="1369964926"/>
                    </a:ext>
                  </a:extLst>
                </a:gridCol>
                <a:gridCol w="646176">
                  <a:extLst>
                    <a:ext uri="{9D8B030D-6E8A-4147-A177-3AD203B41FA5}">
                      <a16:colId xmlns:a16="http://schemas.microsoft.com/office/drawing/2014/main" val="1542188094"/>
                    </a:ext>
                  </a:extLst>
                </a:gridCol>
                <a:gridCol w="646176">
                  <a:extLst>
                    <a:ext uri="{9D8B030D-6E8A-4147-A177-3AD203B41FA5}">
                      <a16:colId xmlns:a16="http://schemas.microsoft.com/office/drawing/2014/main" val="497712819"/>
                    </a:ext>
                  </a:extLst>
                </a:gridCol>
                <a:gridCol w="633984">
                  <a:extLst>
                    <a:ext uri="{9D8B030D-6E8A-4147-A177-3AD203B41FA5}">
                      <a16:colId xmlns:a16="http://schemas.microsoft.com/office/drawing/2014/main" val="4273480523"/>
                    </a:ext>
                  </a:extLst>
                </a:gridCol>
                <a:gridCol w="573024">
                  <a:extLst>
                    <a:ext uri="{9D8B030D-6E8A-4147-A177-3AD203B41FA5}">
                      <a16:colId xmlns:a16="http://schemas.microsoft.com/office/drawing/2014/main" val="234574357"/>
                    </a:ext>
                  </a:extLst>
                </a:gridCol>
                <a:gridCol w="670559">
                  <a:extLst>
                    <a:ext uri="{9D8B030D-6E8A-4147-A177-3AD203B41FA5}">
                      <a16:colId xmlns:a16="http://schemas.microsoft.com/office/drawing/2014/main" val="115276905"/>
                    </a:ext>
                  </a:extLst>
                </a:gridCol>
              </a:tblGrid>
              <a:tr h="424783">
                <a:tc rowSpan="2">
                  <a:txBody>
                    <a:bodyPr/>
                    <a:lstStyle/>
                    <a:p>
                      <a:pPr algn="ctr" fontAlgn="ctr"/>
                      <a:r>
                        <a:rPr lang="en-US" sz="1600" b="1" i="0" u="none" strike="noStrike">
                          <a:solidFill>
                            <a:srgbClr val="000000"/>
                          </a:solidFill>
                          <a:effectLst/>
                          <a:latin typeface="Calibri" panose="020F0502020204030204" pitchFamily="34" charset="0"/>
                        </a:rPr>
                        <a:t>Timeline</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a:solidFill>
                            <a:srgbClr val="000000"/>
                          </a:solidFill>
                          <a:effectLst/>
                          <a:latin typeface="Calibri" panose="020F0502020204030204" pitchFamily="34" charset="0"/>
                        </a:rPr>
                        <a:t>Well Code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n-US" sz="1600" b="1" i="0" u="none" strike="noStrike" dirty="0" smtClean="0">
                          <a:solidFill>
                            <a:srgbClr val="000000"/>
                          </a:solidFill>
                          <a:effectLst/>
                          <a:latin typeface="Calibri" panose="020F0502020204030204" pitchFamily="34" charset="0"/>
                        </a:rPr>
                        <a:t>Pre-monsoon</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Monsoon</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a:solidFill>
                            <a:srgbClr val="000000"/>
                          </a:solidFill>
                          <a:effectLst/>
                          <a:latin typeface="Calibri" panose="020F0502020204030204" pitchFamily="34" charset="0"/>
                        </a:rPr>
                        <a:t>Annual</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7400810"/>
                  </a:ext>
                </a:extLst>
              </a:tr>
              <a:tr h="647162">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Slope</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High</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Low</a:t>
                      </a:r>
                      <a:endParaRPr lang="en-US" sz="1600" b="1"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Avg.</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Std. Dev.</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03523"/>
                  </a:ext>
                </a:extLst>
              </a:tr>
              <a:tr h="277355">
                <a:tc rowSpan="5">
                  <a:txBody>
                    <a:bodyPr/>
                    <a:lstStyle/>
                    <a:p>
                      <a:pPr algn="ctr" fontAlgn="ctr"/>
                      <a:r>
                        <a:rPr lang="en-US" sz="1600" b="1" i="0" u="none" strike="noStrike" dirty="0" smtClean="0">
                          <a:solidFill>
                            <a:srgbClr val="000000"/>
                          </a:solidFill>
                          <a:effectLst/>
                          <a:latin typeface="Calibri" panose="020F0502020204030204" pitchFamily="34" charset="0"/>
                        </a:rPr>
                        <a:t>Before </a:t>
                      </a:r>
                      <a:r>
                        <a:rPr lang="en-US" sz="1600" b="1" i="0" u="none" strike="noStrike" dirty="0">
                          <a:solidFill>
                            <a:srgbClr val="000000"/>
                          </a:solidFill>
                          <a:effectLst/>
                          <a:latin typeface="Calibri" panose="020F0502020204030204" pitchFamily="34" charset="0"/>
                        </a:rPr>
                        <a:t>Canal System (2003 -2010)</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-0.24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-9.62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-4.56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0.97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-2.12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-6.47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2.11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0541645"/>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0.16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0.67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-4.26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0.51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0.75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6367989"/>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1.39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-7.31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2.95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1.03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-5.80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-6.65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0.93</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B050"/>
                          </a:solidFill>
                          <a:effectLst/>
                          <a:latin typeface="Calibri" panose="020F0502020204030204" pitchFamily="34" charset="0"/>
                        </a:rPr>
                        <a:t>0.24</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-5.80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-8.32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2.76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5832269"/>
                  </a:ext>
                </a:extLst>
              </a:tr>
              <a:tr h="277355">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-0.08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-7.25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-5.95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0.31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-2.17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-4.58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968122"/>
                  </a:ext>
                </a:extLst>
              </a:tr>
              <a:tr h="277355">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379114"/>
                  </a:ext>
                </a:extLst>
              </a:tr>
              <a:tr h="277355">
                <a:tc rowSpan="5">
                  <a:txBody>
                    <a:bodyPr/>
                    <a:lstStyle/>
                    <a:p>
                      <a:pPr algn="ctr" fontAlgn="ctr"/>
                      <a:r>
                        <a:rPr lang="en-US" sz="1600" b="1" i="0" u="none" strike="noStrike" dirty="0" smtClean="0">
                          <a:solidFill>
                            <a:srgbClr val="000000"/>
                          </a:solidFill>
                          <a:effectLst/>
                          <a:latin typeface="Calibri" panose="020F0502020204030204" pitchFamily="34" charset="0"/>
                        </a:rPr>
                        <a:t>After </a:t>
                      </a:r>
                      <a:r>
                        <a:rPr lang="en-US" sz="1600" b="1" i="0" u="none" strike="noStrike" dirty="0">
                          <a:solidFill>
                            <a:srgbClr val="000000"/>
                          </a:solidFill>
                          <a:effectLst/>
                          <a:latin typeface="Calibri" panose="020F0502020204030204" pitchFamily="34" charset="0"/>
                        </a:rPr>
                        <a:t>Canal system (2011-2016)</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0.24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-5.35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-4.56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1.24</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-0.55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-3.18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-2.06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0.86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-6.89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-3.88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6785170"/>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0.18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-4.77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0.93</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-0.77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2335965"/>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-13.55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-12.41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-7.76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-6.53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-13.55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-8.67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2.50</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3207052"/>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0.39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-4.58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0.62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-0.44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-2.53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0.99</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0178091"/>
                  </a:ext>
                </a:extLst>
              </a:tr>
              <a:tr h="277355">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FF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164530"/>
                  </a:ext>
                </a:extLst>
              </a:tr>
              <a:tr h="277355">
                <a:tc rowSpan="5">
                  <a:txBody>
                    <a:bodyPr/>
                    <a:lstStyle/>
                    <a:p>
                      <a:pPr algn="ctr" fontAlgn="ctr"/>
                      <a:r>
                        <a:rPr lang="en-US" sz="1600" b="1" i="0" u="none" strike="noStrike" dirty="0" err="1">
                          <a:solidFill>
                            <a:srgbClr val="000000"/>
                          </a:solidFill>
                          <a:effectLst/>
                          <a:latin typeface="Calibri" panose="020F0502020204030204" pitchFamily="34" charset="0"/>
                        </a:rPr>
                        <a:t>Longterm</a:t>
                      </a:r>
                      <a:r>
                        <a:rPr lang="en-US" sz="1600" b="1" i="0" u="none" strike="noStrike" dirty="0">
                          <a:solidFill>
                            <a:srgbClr val="000000"/>
                          </a:solidFill>
                          <a:effectLst/>
                          <a:latin typeface="Calibri" panose="020F0502020204030204" pitchFamily="34" charset="0"/>
                        </a:rPr>
                        <a:t> Trend </a:t>
                      </a:r>
                      <a:endParaRPr lang="en-US" sz="1600" b="1" i="0" u="none" strike="noStrike" dirty="0" smtClean="0">
                        <a:solidFill>
                          <a:srgbClr val="000000"/>
                        </a:solidFill>
                        <a:effectLst/>
                        <a:latin typeface="Calibri" panose="020F0502020204030204" pitchFamily="34" charset="0"/>
                      </a:endParaRPr>
                    </a:p>
                    <a:p>
                      <a:pPr algn="ctr" fontAlgn="ctr"/>
                      <a:r>
                        <a:rPr lang="en-US" sz="1600" b="1" i="0" u="none" strike="noStrike" dirty="0" smtClean="0">
                          <a:solidFill>
                            <a:srgbClr val="000000"/>
                          </a:solidFill>
                          <a:effectLst/>
                          <a:latin typeface="Calibri" panose="020F0502020204030204" pitchFamily="34" charset="0"/>
                        </a:rPr>
                        <a:t>(</a:t>
                      </a:r>
                      <a:r>
                        <a:rPr lang="en-US" sz="1600" b="1" i="0" u="none" strike="noStrike" dirty="0">
                          <a:solidFill>
                            <a:srgbClr val="000000"/>
                          </a:solidFill>
                          <a:effectLst/>
                          <a:latin typeface="Calibri" panose="020F0502020204030204" pitchFamily="34" charset="0"/>
                        </a:rPr>
                        <a:t>2003 -2016)</a:t>
                      </a:r>
                    </a:p>
                  </a:txBody>
                  <a:tcPr marL="6662" marR="6662" marT="66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W00582</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B0F0"/>
                          </a:solidFill>
                          <a:effectLst/>
                          <a:latin typeface="Calibri" panose="020F0502020204030204" pitchFamily="34" charset="0"/>
                        </a:rPr>
                        <a:t>0.44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-2.40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-7.32</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2.86</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B050"/>
                          </a:solidFill>
                          <a:effectLst/>
                          <a:latin typeface="Calibri" panose="020F0502020204030204" pitchFamily="34" charset="0"/>
                        </a:rPr>
                        <a:t>0.26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-5.83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-3.60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1.55</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B050"/>
                          </a:solidFill>
                          <a:effectLst/>
                          <a:latin typeface="Calibri" panose="020F0502020204030204" pitchFamily="34" charset="0"/>
                        </a:rPr>
                        <a:t>0.07</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-0.90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-10.50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-5.37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Calibri" panose="020F0502020204030204" pitchFamily="34" charset="0"/>
                        </a:rPr>
                        <a:t>2.28</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2628604"/>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W01328</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B050"/>
                          </a:solidFill>
                          <a:effectLst/>
                          <a:latin typeface="Calibri" panose="020F0502020204030204" pitchFamily="34" charset="0"/>
                        </a:rPr>
                        <a:t>0.14</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-3.20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-5.33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0.87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-4.87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0.01</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0.88</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6712414"/>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W01329</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-7.31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-11.63</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0.00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-7.76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-6.59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0.00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-5.15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-14.07</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-8.49</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2.61</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382977"/>
                  </a:ext>
                </a:extLst>
              </a:tr>
              <a:tr h="277355">
                <a:tc v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rPr>
                        <a:t>W01330</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B0F0"/>
                          </a:solidFill>
                          <a:effectLst/>
                          <a:latin typeface="Calibri" panose="020F0502020204030204" pitchFamily="34" charset="0"/>
                        </a:rPr>
                        <a:t>0.26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-3.91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-7.25</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-5.38</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1.37</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B0F0"/>
                          </a:solidFill>
                          <a:effectLst/>
                          <a:latin typeface="Calibri" panose="020F0502020204030204" pitchFamily="34" charset="0"/>
                        </a:rPr>
                        <a:t>0.26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-6.00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-3.51</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1.42</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B050"/>
                          </a:solidFill>
                          <a:effectLst/>
                          <a:latin typeface="Calibri" panose="020F0502020204030204" pitchFamily="34" charset="0"/>
                        </a:rPr>
                        <a:t>0.03</a:t>
                      </a: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-7.60</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-4.16</a:t>
                      </a: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1.44</a:t>
                      </a: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1394397"/>
                  </a:ext>
                </a:extLst>
              </a:tr>
              <a:tr h="288912">
                <a:tc vMerge="1">
                  <a:txBody>
                    <a:bodyPr/>
                    <a:lstStyle/>
                    <a:p>
                      <a:endParaRPr lang="en-US"/>
                    </a:p>
                  </a:txBody>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FF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FF0000"/>
                        </a:solidFill>
                        <a:effectLst/>
                        <a:latin typeface="Calibri" panose="020F0502020204030204" pitchFamily="34" charset="0"/>
                      </a:endParaRPr>
                    </a:p>
                  </a:txBody>
                  <a:tcPr marL="6662" marR="6662" marT="66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662" marR="6662" marT="66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01029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77211860"/>
              </p:ext>
            </p:extLst>
          </p:nvPr>
        </p:nvGraphicFramePr>
        <p:xfrm>
          <a:off x="144780" y="6183820"/>
          <a:ext cx="11596115" cy="563880"/>
        </p:xfrm>
        <a:graphic>
          <a:graphicData uri="http://schemas.openxmlformats.org/drawingml/2006/table">
            <a:tbl>
              <a:tblPr/>
              <a:tblGrid>
                <a:gridCol w="1333212">
                  <a:extLst>
                    <a:ext uri="{9D8B030D-6E8A-4147-A177-3AD203B41FA5}">
                      <a16:colId xmlns:a16="http://schemas.microsoft.com/office/drawing/2014/main" val="3674084185"/>
                    </a:ext>
                  </a:extLst>
                </a:gridCol>
                <a:gridCol w="1379287">
                  <a:extLst>
                    <a:ext uri="{9D8B030D-6E8A-4147-A177-3AD203B41FA5}">
                      <a16:colId xmlns:a16="http://schemas.microsoft.com/office/drawing/2014/main" val="1753800449"/>
                    </a:ext>
                  </a:extLst>
                </a:gridCol>
                <a:gridCol w="2104602">
                  <a:extLst>
                    <a:ext uri="{9D8B030D-6E8A-4147-A177-3AD203B41FA5}">
                      <a16:colId xmlns:a16="http://schemas.microsoft.com/office/drawing/2014/main" val="3653167534"/>
                    </a:ext>
                  </a:extLst>
                </a:gridCol>
                <a:gridCol w="2128382">
                  <a:extLst>
                    <a:ext uri="{9D8B030D-6E8A-4147-A177-3AD203B41FA5}">
                      <a16:colId xmlns:a16="http://schemas.microsoft.com/office/drawing/2014/main" val="1920021833"/>
                    </a:ext>
                  </a:extLst>
                </a:gridCol>
                <a:gridCol w="1367396">
                  <a:extLst>
                    <a:ext uri="{9D8B030D-6E8A-4147-A177-3AD203B41FA5}">
                      <a16:colId xmlns:a16="http://schemas.microsoft.com/office/drawing/2014/main" val="3262455708"/>
                    </a:ext>
                  </a:extLst>
                </a:gridCol>
                <a:gridCol w="3283236">
                  <a:extLst>
                    <a:ext uri="{9D8B030D-6E8A-4147-A177-3AD203B41FA5}">
                      <a16:colId xmlns:a16="http://schemas.microsoft.com/office/drawing/2014/main" val="1476829574"/>
                    </a:ext>
                  </a:extLst>
                </a:gridCol>
              </a:tblGrid>
              <a:tr h="140970">
                <a:tc>
                  <a:txBody>
                    <a:bodyPr/>
                    <a:lstStyle/>
                    <a:p>
                      <a:pPr marL="171450" indent="-171450" algn="l" fontAlgn="ctr">
                        <a:buFont typeface="Arial" panose="020B0604020202020204" pitchFamily="34" charset="0"/>
                        <a:buChar char="•"/>
                      </a:pPr>
                      <a:r>
                        <a:rPr lang="en-US" sz="1800" b="0" i="0" u="none" strike="noStrike" dirty="0" smtClean="0">
                          <a:solidFill>
                            <a:srgbClr val="00B0F0"/>
                          </a:solidFill>
                          <a:effectLst/>
                          <a:latin typeface="Calibri" panose="020F0502020204030204" pitchFamily="34" charset="0"/>
                        </a:rPr>
                        <a:t>Increasing</a:t>
                      </a:r>
                      <a:endParaRPr lang="en-US" sz="1800" b="0" i="0" u="none" strike="noStrike" dirty="0">
                        <a:solidFill>
                          <a:srgbClr val="00B0F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Decreasing</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ctr">
                        <a:buFont typeface="Arial" panose="020B0604020202020204" pitchFamily="34" charset="0"/>
                        <a:buChar char="•"/>
                      </a:pPr>
                      <a:r>
                        <a:rPr lang="en-US" sz="1800" b="0" i="0" u="none" strike="noStrike" dirty="0">
                          <a:solidFill>
                            <a:srgbClr val="FF0000"/>
                          </a:solidFill>
                          <a:effectLst/>
                          <a:latin typeface="Calibri" panose="020F0502020204030204" pitchFamily="34" charset="0"/>
                        </a:rPr>
                        <a:t>Significant decrease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rgbClr val="00B050"/>
                          </a:solidFill>
                          <a:effectLst/>
                          <a:latin typeface="Calibri" panose="020F0502020204030204" pitchFamily="34" charset="0"/>
                        </a:rPr>
                        <a:t>Significant increase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dirty="0" smtClean="0">
                          <a:solidFill>
                            <a:schemeClr val="tx1"/>
                          </a:solidFill>
                          <a:effectLst/>
                          <a:latin typeface="Calibri" panose="020F0502020204030204" pitchFamily="34" charset="0"/>
                        </a:rPr>
                        <a:t>- </a:t>
                      </a:r>
                      <a:r>
                        <a:rPr lang="en-US" sz="1800" b="0" i="0" u="none" strike="noStrike" dirty="0" smtClean="0">
                          <a:solidFill>
                            <a:schemeClr val="tx1"/>
                          </a:solidFill>
                          <a:effectLst/>
                          <a:latin typeface="Calibri" panose="020F0502020204030204" pitchFamily="34" charset="0"/>
                        </a:rPr>
                        <a:t>No data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smtClean="0">
                          <a:solidFill>
                            <a:srgbClr val="000000"/>
                          </a:solidFill>
                          <a:effectLst/>
                          <a:latin typeface="Calibri" panose="020F0502020204030204" pitchFamily="34" charset="0"/>
                        </a:rPr>
                        <a:t>(Slope=</a:t>
                      </a:r>
                      <a:r>
                        <a:rPr lang="en-US" sz="1800" b="0" i="0" u="none" strike="noStrike" dirty="0" err="1" smtClean="0">
                          <a:solidFill>
                            <a:srgbClr val="000000"/>
                          </a:solidFill>
                          <a:effectLst/>
                          <a:latin typeface="Calibri" panose="020F0502020204030204" pitchFamily="34" charset="0"/>
                        </a:rPr>
                        <a:t>mbgl</a:t>
                      </a:r>
                      <a:r>
                        <a:rPr lang="en-US" sz="1800" b="0" i="0" u="none" strike="noStrike" dirty="0" smtClean="0">
                          <a:solidFill>
                            <a:srgbClr val="000000"/>
                          </a:solidFill>
                          <a:effectLst/>
                          <a:latin typeface="Calibri" panose="020F0502020204030204" pitchFamily="34" charset="0"/>
                        </a:rPr>
                        <a:t>/year)</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454026"/>
                  </a:ext>
                </a:extLst>
              </a:tr>
              <a:tr h="140970">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High</a:t>
                      </a:r>
                      <a:r>
                        <a:rPr lang="en-US" sz="1800" b="0" i="0" u="none" strike="noStrike" baseline="0" dirty="0" smtClean="0">
                          <a:solidFill>
                            <a:schemeClr val="tx1"/>
                          </a:solidFill>
                          <a:effectLst/>
                          <a:latin typeface="Calibri" panose="020F0502020204030204" pitchFamily="34" charset="0"/>
                        </a:rPr>
                        <a:t> = highest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fontAlgn="ctr">
                        <a:buFont typeface="Arial" panose="020B0604020202020204" pitchFamily="34" charset="0"/>
                        <a:buChar char="•"/>
                      </a:pPr>
                      <a:endParaRPr lang="en-US" sz="18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71450" indent="-171450" algn="l" fontAlgn="ctr">
                        <a:buFont typeface="Arial" panose="020B0604020202020204" pitchFamily="34" charset="0"/>
                        <a:buChar char="•"/>
                      </a:pPr>
                      <a:r>
                        <a:rPr lang="en-US" sz="1800" b="0" i="0" u="none" strike="noStrike" dirty="0" smtClean="0">
                          <a:solidFill>
                            <a:schemeClr val="tx1"/>
                          </a:solidFill>
                          <a:effectLst/>
                          <a:latin typeface="Calibri" panose="020F0502020204030204" pitchFamily="34" charset="0"/>
                        </a:rPr>
                        <a:t>Low</a:t>
                      </a:r>
                      <a:r>
                        <a:rPr lang="en-US" sz="1800" b="0" i="0" u="none" strike="noStrike" baseline="0" dirty="0" smtClean="0">
                          <a:solidFill>
                            <a:schemeClr val="tx1"/>
                          </a:solidFill>
                          <a:effectLst/>
                          <a:latin typeface="Calibri" panose="020F0502020204030204" pitchFamily="34" charset="0"/>
                        </a:rPr>
                        <a:t> = lowest water level below ground level</a:t>
                      </a:r>
                      <a:endParaRPr lang="en-US" sz="1800" b="0" i="0" u="none" strike="noStrike" dirty="0">
                        <a:solidFill>
                          <a:schemeClr val="tx1"/>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smtClean="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27762"/>
                  </a:ext>
                </a:extLst>
              </a:tr>
            </a:tbl>
          </a:graphicData>
        </a:graphic>
      </p:graphicFrame>
      <p:sp>
        <p:nvSpPr>
          <p:cNvPr id="6" name="Oval 5"/>
          <p:cNvSpPr/>
          <p:nvPr/>
        </p:nvSpPr>
        <p:spPr>
          <a:xfrm>
            <a:off x="2790496" y="1639614"/>
            <a:ext cx="1466193" cy="3310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0495" y="3019144"/>
            <a:ext cx="1466193" cy="3310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625516" y="272996"/>
            <a:ext cx="3481137" cy="3683104"/>
          </a:xfrm>
          <a:prstGeom prst="wedgeRoundRectCallout">
            <a:avLst>
              <a:gd name="adj1" fmla="val 87882"/>
              <a:gd name="adj2" fmla="val -9148"/>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dirty="0">
                <a:solidFill>
                  <a:schemeClr val="tx1"/>
                </a:solidFill>
              </a:rPr>
              <a:t>As an example compare the before and after max. &amp; min. depth for Well W00582. The water levels after the canal operation are higher as compared to the levels before the operation. </a:t>
            </a:r>
          </a:p>
          <a:p>
            <a:pPr marL="285750" indent="-285750" algn="just">
              <a:buFont typeface="Arial" panose="020B0604020202020204" pitchFamily="34" charset="0"/>
              <a:buChar char="•"/>
            </a:pPr>
            <a:r>
              <a:rPr lang="en-US" sz="1700" dirty="0">
                <a:solidFill>
                  <a:schemeClr val="tx1"/>
                </a:solidFill>
              </a:rPr>
              <a:t>This can be an indication of water level rise due to less stress on groundwater (availability of surface water by </a:t>
            </a:r>
            <a:r>
              <a:rPr lang="en-US" sz="1700" dirty="0" smtClean="0">
                <a:solidFill>
                  <a:schemeClr val="tx1"/>
                </a:solidFill>
              </a:rPr>
              <a:t>canals)</a:t>
            </a:r>
            <a:endParaRPr lang="en-US" dirty="0" smtClean="0">
              <a:solidFill>
                <a:schemeClr val="tx1"/>
              </a:solidFill>
            </a:endParaRPr>
          </a:p>
        </p:txBody>
      </p:sp>
    </p:spTree>
    <p:extLst>
      <p:ext uri="{BB962C8B-B14F-4D97-AF65-F5344CB8AC3E}">
        <p14:creationId xmlns:p14="http://schemas.microsoft.com/office/powerpoint/2010/main" val="138619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57970" y="5939256"/>
            <a:ext cx="2743200" cy="365125"/>
          </a:xfrm>
        </p:spPr>
        <p:txBody>
          <a:bodyPr/>
          <a:lstStyle/>
          <a:p>
            <a:fld id="{60AF89B7-68B4-495B-BA1A-626B77A0CFEB}"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18447436"/>
              </p:ext>
            </p:extLst>
          </p:nvPr>
        </p:nvGraphicFramePr>
        <p:xfrm>
          <a:off x="187137" y="616439"/>
          <a:ext cx="6095624" cy="1717375"/>
        </p:xfrm>
        <a:graphic>
          <a:graphicData uri="http://schemas.openxmlformats.org/drawingml/2006/table">
            <a:tbl>
              <a:tblPr>
                <a:tableStyleId>{5C22544A-7EE6-4342-B048-85BDC9FD1C3A}</a:tableStyleId>
              </a:tblPr>
              <a:tblGrid>
                <a:gridCol w="1523906">
                  <a:extLst>
                    <a:ext uri="{9D8B030D-6E8A-4147-A177-3AD203B41FA5}">
                      <a16:colId xmlns:a16="http://schemas.microsoft.com/office/drawing/2014/main" val="508538522"/>
                    </a:ext>
                  </a:extLst>
                </a:gridCol>
                <a:gridCol w="1523906">
                  <a:extLst>
                    <a:ext uri="{9D8B030D-6E8A-4147-A177-3AD203B41FA5}">
                      <a16:colId xmlns:a16="http://schemas.microsoft.com/office/drawing/2014/main" val="2268610072"/>
                    </a:ext>
                  </a:extLst>
                </a:gridCol>
                <a:gridCol w="1523906">
                  <a:extLst>
                    <a:ext uri="{9D8B030D-6E8A-4147-A177-3AD203B41FA5}">
                      <a16:colId xmlns:a16="http://schemas.microsoft.com/office/drawing/2014/main" val="2188819913"/>
                    </a:ext>
                  </a:extLst>
                </a:gridCol>
                <a:gridCol w="1523906">
                  <a:extLst>
                    <a:ext uri="{9D8B030D-6E8A-4147-A177-3AD203B41FA5}">
                      <a16:colId xmlns:a16="http://schemas.microsoft.com/office/drawing/2014/main" val="6237367"/>
                    </a:ext>
                  </a:extLst>
                </a:gridCol>
              </a:tblGrid>
              <a:tr h="575863">
                <a:tc gridSpan="4">
                  <a:txBody>
                    <a:bodyPr/>
                    <a:lstStyle/>
                    <a:p>
                      <a:pPr algn="ctr" fontAlgn="ctr"/>
                      <a:r>
                        <a:rPr lang="en-US" sz="2400" u="none" strike="noStrike" dirty="0" smtClean="0">
                          <a:effectLst/>
                        </a:rPr>
                        <a:t>Before Canal System</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9577812"/>
                  </a:ext>
                </a:extLst>
              </a:tr>
              <a:tr h="575863">
                <a:tc>
                  <a:txBody>
                    <a:bodyPr/>
                    <a:lstStyle/>
                    <a:p>
                      <a:pPr algn="ctr" fontAlgn="ctr"/>
                      <a:r>
                        <a:rPr lang="en-US" sz="2400" u="none" strike="noStrike" dirty="0" err="1" smtClean="0">
                          <a:effectLst/>
                        </a:rPr>
                        <a:t>Pre_high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Pre_low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Mon_high</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err="1" smtClean="0">
                          <a:effectLst/>
                        </a:rPr>
                        <a:t>Mon_low</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63890042"/>
                  </a:ext>
                </a:extLst>
              </a:tr>
              <a:tr h="565649">
                <a:tc>
                  <a:txBody>
                    <a:bodyPr/>
                    <a:lstStyle/>
                    <a:p>
                      <a:pPr algn="ctr" fontAlgn="ctr"/>
                      <a:r>
                        <a:rPr lang="en-US" sz="2400" u="none" strike="noStrike" dirty="0" smtClean="0">
                          <a:effectLst/>
                        </a:rPr>
                        <a:t>-6.06</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-9.63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-3.63</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smtClean="0">
                          <a:effectLst/>
                        </a:rPr>
                        <a:t>-6.05</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212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4730094"/>
              </p:ext>
            </p:extLst>
          </p:nvPr>
        </p:nvGraphicFramePr>
        <p:xfrm>
          <a:off x="6343230" y="616439"/>
          <a:ext cx="5657940" cy="1717375"/>
        </p:xfrm>
        <a:graphic>
          <a:graphicData uri="http://schemas.openxmlformats.org/drawingml/2006/table">
            <a:tbl>
              <a:tblPr>
                <a:tableStyleId>{5C22544A-7EE6-4342-B048-85BDC9FD1C3A}</a:tableStyleId>
              </a:tblPr>
              <a:tblGrid>
                <a:gridCol w="1414485">
                  <a:extLst>
                    <a:ext uri="{9D8B030D-6E8A-4147-A177-3AD203B41FA5}">
                      <a16:colId xmlns:a16="http://schemas.microsoft.com/office/drawing/2014/main" val="4157785921"/>
                    </a:ext>
                  </a:extLst>
                </a:gridCol>
                <a:gridCol w="1414485">
                  <a:extLst>
                    <a:ext uri="{9D8B030D-6E8A-4147-A177-3AD203B41FA5}">
                      <a16:colId xmlns:a16="http://schemas.microsoft.com/office/drawing/2014/main" val="3222931604"/>
                    </a:ext>
                  </a:extLst>
                </a:gridCol>
                <a:gridCol w="1414485">
                  <a:extLst>
                    <a:ext uri="{9D8B030D-6E8A-4147-A177-3AD203B41FA5}">
                      <a16:colId xmlns:a16="http://schemas.microsoft.com/office/drawing/2014/main" val="2947235289"/>
                    </a:ext>
                  </a:extLst>
                </a:gridCol>
                <a:gridCol w="1414485">
                  <a:extLst>
                    <a:ext uri="{9D8B030D-6E8A-4147-A177-3AD203B41FA5}">
                      <a16:colId xmlns:a16="http://schemas.microsoft.com/office/drawing/2014/main" val="1524796428"/>
                    </a:ext>
                  </a:extLst>
                </a:gridCol>
              </a:tblGrid>
              <a:tr h="624143">
                <a:tc gridSpan="4">
                  <a:txBody>
                    <a:bodyPr/>
                    <a:lstStyle/>
                    <a:p>
                      <a:pPr marL="0" algn="ctr" defTabSz="914400" rtl="0" eaLnBrk="1" fontAlgn="ctr" latinLnBrk="0" hangingPunct="1"/>
                      <a:r>
                        <a:rPr lang="en-US" sz="2400" u="none" strike="noStrike" kern="1200" dirty="0" smtClean="0">
                          <a:solidFill>
                            <a:schemeClr val="dk1"/>
                          </a:solidFill>
                          <a:effectLst/>
                          <a:latin typeface="+mn-lt"/>
                          <a:ea typeface="+mn-ea"/>
                          <a:cs typeface="+mn-cs"/>
                        </a:rPr>
                        <a:t>After Canal System</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6840839"/>
                  </a:ext>
                </a:extLst>
              </a:tr>
              <a:tr h="542672">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Pre_low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Mon_high</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ctr" latinLnBrk="0" hangingPunct="1"/>
                      <a:r>
                        <a:rPr lang="en-US" sz="2400" u="none" strike="noStrike" kern="1200" dirty="0" err="1" smtClean="0">
                          <a:solidFill>
                            <a:schemeClr val="dk1"/>
                          </a:solidFill>
                          <a:effectLst/>
                          <a:latin typeface="+mn-lt"/>
                          <a:ea typeface="+mn-ea"/>
                          <a:cs typeface="+mn-cs"/>
                        </a:rPr>
                        <a:t>Mon_low</a:t>
                      </a:r>
                      <a:endParaRPr lang="en-US" sz="2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46385425"/>
                  </a:ext>
                </a:extLst>
              </a:tr>
              <a:tr h="550560">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a:solidFill>
                            <a:schemeClr val="dk1"/>
                          </a:solidFill>
                          <a:effectLst/>
                          <a:latin typeface="+mn-lt"/>
                          <a:ea typeface="+mn-ea"/>
                          <a:cs typeface="+mn-cs"/>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2400" u="none" strike="noStrike" kern="1200" dirty="0">
                          <a:solidFill>
                            <a:schemeClr val="dk1"/>
                          </a:solidFill>
                          <a:effectLst/>
                          <a:latin typeface="+mn-lt"/>
                          <a:ea typeface="+mn-ea"/>
                          <a:cs typeface="+mn-cs"/>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0781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2865023"/>
              </p:ext>
            </p:extLst>
          </p:nvPr>
        </p:nvGraphicFramePr>
        <p:xfrm>
          <a:off x="187137" y="2618391"/>
          <a:ext cx="6095624" cy="1838325"/>
        </p:xfrm>
        <a:graphic>
          <a:graphicData uri="http://schemas.openxmlformats.org/drawingml/2006/table">
            <a:tbl>
              <a:tblPr>
                <a:tableStyleId>{5C22544A-7EE6-4342-B048-85BDC9FD1C3A}</a:tableStyleId>
              </a:tblPr>
              <a:tblGrid>
                <a:gridCol w="1987646">
                  <a:extLst>
                    <a:ext uri="{9D8B030D-6E8A-4147-A177-3AD203B41FA5}">
                      <a16:colId xmlns:a16="http://schemas.microsoft.com/office/drawing/2014/main" val="2463386570"/>
                    </a:ext>
                  </a:extLst>
                </a:gridCol>
                <a:gridCol w="1228298">
                  <a:extLst>
                    <a:ext uri="{9D8B030D-6E8A-4147-A177-3AD203B41FA5}">
                      <a16:colId xmlns:a16="http://schemas.microsoft.com/office/drawing/2014/main" val="3226382185"/>
                    </a:ext>
                  </a:extLst>
                </a:gridCol>
                <a:gridCol w="1746913">
                  <a:extLst>
                    <a:ext uri="{9D8B030D-6E8A-4147-A177-3AD203B41FA5}">
                      <a16:colId xmlns:a16="http://schemas.microsoft.com/office/drawing/2014/main" val="3349778431"/>
                    </a:ext>
                  </a:extLst>
                </a:gridCol>
                <a:gridCol w="1132767">
                  <a:extLst>
                    <a:ext uri="{9D8B030D-6E8A-4147-A177-3AD203B41FA5}">
                      <a16:colId xmlns:a16="http://schemas.microsoft.com/office/drawing/2014/main" val="3486947002"/>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t>
                      </a:r>
                      <a:r>
                        <a:rPr lang="en-US" sz="2400" u="none" strike="noStrike" dirty="0" smtClean="0">
                          <a:effectLst/>
                        </a:rPr>
                        <a:t>before)</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2400" b="1" u="none" strike="noStrike" dirty="0" smtClean="0">
                          <a:effectLst/>
                        </a:rPr>
                        <a:t>3.57</a:t>
                      </a:r>
                      <a:r>
                        <a:rPr lang="en-US" sz="2400" b="1" i="0" u="none" strike="noStrike" dirty="0" smtClean="0">
                          <a:solidFill>
                            <a:srgbClr val="000000"/>
                          </a:solidFill>
                          <a:effectLst/>
                          <a:latin typeface="Calibri" panose="020F0502020204030204" pitchFamily="34" charset="0"/>
                        </a:rPr>
                        <a:t>m</a:t>
                      </a:r>
                      <a:endParaRPr lang="en-US" sz="2400" b="1" u="none" strike="noStrike" dirty="0" smtClean="0">
                        <a:effectLs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t>
                      </a:r>
                      <a:r>
                        <a:rPr lang="en-US" sz="2400" u="none" strike="noStrike" dirty="0" smtClean="0">
                          <a:effectLst/>
                        </a:rPr>
                        <a:t>before)</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2400" b="1" u="none" strike="noStrike" dirty="0" smtClean="0">
                          <a:effectLst/>
                        </a:rPr>
                        <a:t>2.41m</a:t>
                      </a:r>
                      <a:endParaRPr lang="en-US" sz="24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428877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8300715"/>
              </p:ext>
            </p:extLst>
          </p:nvPr>
        </p:nvGraphicFramePr>
        <p:xfrm>
          <a:off x="6343230" y="2618391"/>
          <a:ext cx="5677284" cy="1838325"/>
        </p:xfrm>
        <a:graphic>
          <a:graphicData uri="http://schemas.openxmlformats.org/drawingml/2006/table">
            <a:tbl>
              <a:tblPr>
                <a:tableStyleId>{5C22544A-7EE6-4342-B048-85BDC9FD1C3A}</a:tableStyleId>
              </a:tblPr>
              <a:tblGrid>
                <a:gridCol w="1932102">
                  <a:extLst>
                    <a:ext uri="{9D8B030D-6E8A-4147-A177-3AD203B41FA5}">
                      <a16:colId xmlns:a16="http://schemas.microsoft.com/office/drawing/2014/main" val="3200132983"/>
                    </a:ext>
                  </a:extLst>
                </a:gridCol>
                <a:gridCol w="1091821">
                  <a:extLst>
                    <a:ext uri="{9D8B030D-6E8A-4147-A177-3AD203B41FA5}">
                      <a16:colId xmlns:a16="http://schemas.microsoft.com/office/drawing/2014/main" val="2257826424"/>
                    </a:ext>
                  </a:extLst>
                </a:gridCol>
                <a:gridCol w="1583140">
                  <a:extLst>
                    <a:ext uri="{9D8B030D-6E8A-4147-A177-3AD203B41FA5}">
                      <a16:colId xmlns:a16="http://schemas.microsoft.com/office/drawing/2014/main" val="4119410127"/>
                    </a:ext>
                  </a:extLst>
                </a:gridCol>
                <a:gridCol w="1070221">
                  <a:extLst>
                    <a:ext uri="{9D8B030D-6E8A-4147-A177-3AD203B41FA5}">
                      <a16:colId xmlns:a16="http://schemas.microsoft.com/office/drawing/2014/main" val="799710643"/>
                    </a:ext>
                  </a:extLst>
                </a:gridCol>
              </a:tblGrid>
              <a:tr h="1691037">
                <a:tc>
                  <a:txBody>
                    <a:bodyPr/>
                    <a:lstStyle/>
                    <a:p>
                      <a:pPr algn="ctr" fontAlgn="ct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Premonsoon</a:t>
                      </a:r>
                      <a:r>
                        <a:rPr lang="en-US" sz="2400" u="none" strike="noStrike" baseline="0" dirty="0" smtClean="0">
                          <a:effectLst/>
                        </a:rPr>
                        <a:t> (after</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2.31m</a:t>
                      </a:r>
                      <a:endParaRPr lang="en-US" sz="2400" b="1" u="none" strike="noStrike" kern="1200" dirty="0">
                        <a:solidFill>
                          <a:schemeClr val="dk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Avg.</a:t>
                      </a:r>
                      <a:r>
                        <a:rPr lang="en-US" sz="2400" u="none" strike="noStrike" baseline="0" dirty="0" smtClean="0">
                          <a:effectLst/>
                        </a:rPr>
                        <a:t> </a:t>
                      </a:r>
                      <a:r>
                        <a:rPr lang="en-US" sz="2400" u="none" strike="noStrike" dirty="0" smtClean="0">
                          <a:effectLst/>
                        </a:rPr>
                        <a:t>Fluctuation amplitude in Monsoon</a:t>
                      </a:r>
                      <a:r>
                        <a:rPr lang="en-US" sz="2400" u="none" strike="noStrike" baseline="0" dirty="0" smtClean="0">
                          <a:effectLst/>
                        </a:rPr>
                        <a:t> (after</a:t>
                      </a:r>
                      <a:r>
                        <a:rPr lang="en-US" sz="2400" u="none" strike="noStrike" dirty="0" smtClean="0">
                          <a:effectLst/>
                        </a:rPr>
                        <a:t>)</a:t>
                      </a:r>
                      <a:endParaRPr lang="en-US" sz="2400" b="0" i="0" u="none" strike="noStrike" dirty="0" smtClean="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ctr" latinLnBrk="0" hangingPunct="1"/>
                      <a:r>
                        <a:rPr lang="en-US" sz="2400" b="1" u="none" strike="noStrike" kern="1200" dirty="0" smtClean="0">
                          <a:solidFill>
                            <a:schemeClr val="dk1"/>
                          </a:solidFill>
                          <a:effectLst/>
                          <a:latin typeface="+mn-lt"/>
                          <a:ea typeface="+mn-ea"/>
                          <a:cs typeface="+mn-cs"/>
                        </a:rPr>
                        <a:t>2.77m</a:t>
                      </a:r>
                      <a:endParaRPr lang="en-US" sz="2400" b="1" u="none" strike="noStrike" kern="1200" dirty="0">
                        <a:solidFill>
                          <a:schemeClr val="dk1"/>
                        </a:solidFill>
                        <a:effectLst/>
                        <a:latin typeface="+mn-lt"/>
                        <a:ea typeface="+mn-ea"/>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78547220"/>
                  </a:ext>
                </a:extLst>
              </a:tr>
            </a:tbl>
          </a:graphicData>
        </a:graphic>
      </p:graphicFrame>
      <p:sp>
        <p:nvSpPr>
          <p:cNvPr id="9" name="TextBox 8"/>
          <p:cNvSpPr txBox="1"/>
          <p:nvPr/>
        </p:nvSpPr>
        <p:spPr>
          <a:xfrm>
            <a:off x="3234949" y="-29513"/>
            <a:ext cx="5732060" cy="461665"/>
          </a:xfrm>
          <a:prstGeom prst="rect">
            <a:avLst/>
          </a:prstGeom>
          <a:noFill/>
        </p:spPr>
        <p:txBody>
          <a:bodyPr wrap="square" rtlCol="0">
            <a:spAutoFit/>
          </a:bodyPr>
          <a:lstStyle>
            <a:defPPr>
              <a:defRPr lang="en-US"/>
            </a:defPPr>
            <a:lvl1pPr algn="ctr">
              <a:defRPr sz="2400" b="1">
                <a:solidFill>
                  <a:srgbClr val="7030A0"/>
                </a:solidFill>
              </a:defRPr>
            </a:lvl1pPr>
          </a:lstStyle>
          <a:p>
            <a:r>
              <a:rPr lang="en-US" dirty="0"/>
              <a:t>Observation from the </a:t>
            </a:r>
            <a:r>
              <a:rPr lang="en-US" dirty="0" smtClean="0"/>
              <a:t>statistics table</a:t>
            </a:r>
            <a:endParaRPr lang="en-US" dirty="0"/>
          </a:p>
        </p:txBody>
      </p:sp>
      <p:sp>
        <p:nvSpPr>
          <p:cNvPr id="11" name="Rectangle 10"/>
          <p:cNvSpPr/>
          <p:nvPr/>
        </p:nvSpPr>
        <p:spPr>
          <a:xfrm>
            <a:off x="209462" y="4617268"/>
            <a:ext cx="11637554" cy="461665"/>
          </a:xfrm>
          <a:prstGeom prst="rect">
            <a:avLst/>
          </a:prstGeom>
          <a:ln>
            <a:solidFill>
              <a:srgbClr val="D608A0"/>
            </a:solidFill>
          </a:ln>
        </p:spPr>
        <p:txBody>
          <a:bodyPr wrap="square">
            <a:spAutoFit/>
          </a:bodyPr>
          <a:lstStyle/>
          <a:p>
            <a:pPr algn="ctr" fontAlgn="ctr"/>
            <a:r>
              <a:rPr lang="en-US" sz="2200" dirty="0" smtClean="0"/>
              <a:t>For Premonsoon, Avg. Fluctuation amplitude (before)  </a:t>
            </a:r>
            <a:r>
              <a:rPr lang="en-US" sz="2400" b="1" dirty="0" smtClean="0">
                <a:solidFill>
                  <a:srgbClr val="00B050"/>
                </a:solidFill>
              </a:rPr>
              <a:t>&gt;</a:t>
            </a:r>
            <a:r>
              <a:rPr lang="en-US" sz="2200" dirty="0" smtClean="0"/>
              <a:t> Avg</a:t>
            </a:r>
            <a:r>
              <a:rPr lang="en-US" sz="2200" dirty="0"/>
              <a:t>. Fluctuation amplitude </a:t>
            </a:r>
            <a:r>
              <a:rPr lang="en-US" sz="2200" dirty="0" smtClean="0"/>
              <a:t>(</a:t>
            </a:r>
            <a:r>
              <a:rPr lang="en-US" sz="2200" dirty="0"/>
              <a:t>after</a:t>
            </a:r>
            <a:r>
              <a:rPr lang="en-US" sz="2200" dirty="0" smtClean="0"/>
              <a:t>) </a:t>
            </a:r>
            <a:endParaRPr lang="en-US" sz="2200" dirty="0">
              <a:solidFill>
                <a:srgbClr val="000000"/>
              </a:solidFill>
              <a:latin typeface="Calibri" panose="020F0502020204030204" pitchFamily="34" charset="0"/>
            </a:endParaRPr>
          </a:p>
        </p:txBody>
      </p:sp>
      <p:sp>
        <p:nvSpPr>
          <p:cNvPr id="12" name="Rectangle 11"/>
          <p:cNvSpPr/>
          <p:nvPr/>
        </p:nvSpPr>
        <p:spPr>
          <a:xfrm>
            <a:off x="508390" y="5239485"/>
            <a:ext cx="11039697" cy="461665"/>
          </a:xfrm>
          <a:prstGeom prst="rect">
            <a:avLst/>
          </a:prstGeom>
          <a:ln>
            <a:solidFill>
              <a:srgbClr val="D608A0"/>
            </a:solidFill>
          </a:ln>
        </p:spPr>
        <p:txBody>
          <a:bodyPr wrap="square">
            <a:spAutoFit/>
          </a:bodyPr>
          <a:lstStyle/>
          <a:p>
            <a:pPr algn="ctr" fontAlgn="ctr"/>
            <a:r>
              <a:rPr lang="en-US" sz="2000" dirty="0" smtClean="0"/>
              <a:t>For Monsoon, Avg</a:t>
            </a:r>
            <a:r>
              <a:rPr lang="en-US" sz="2000" dirty="0"/>
              <a:t>. Fluctuation amplitude </a:t>
            </a:r>
            <a:r>
              <a:rPr lang="en-US" sz="2200" dirty="0" smtClean="0"/>
              <a:t>(</a:t>
            </a:r>
            <a:r>
              <a:rPr lang="en-US" sz="2200" dirty="0"/>
              <a:t>before) </a:t>
            </a:r>
            <a:r>
              <a:rPr lang="en-US" sz="2400" b="1" dirty="0">
                <a:solidFill>
                  <a:srgbClr val="00B050"/>
                </a:solidFill>
              </a:rPr>
              <a:t>≈</a:t>
            </a:r>
            <a:r>
              <a:rPr lang="en-US" sz="2200" dirty="0"/>
              <a:t>  </a:t>
            </a:r>
            <a:r>
              <a:rPr lang="en-US" sz="2000" dirty="0"/>
              <a:t>Avg. Fluctuation amplitude </a:t>
            </a:r>
            <a:r>
              <a:rPr lang="en-US" sz="2200" dirty="0" smtClean="0"/>
              <a:t>(</a:t>
            </a:r>
            <a:r>
              <a:rPr lang="en-US" sz="2200" dirty="0"/>
              <a:t>after</a:t>
            </a:r>
            <a:r>
              <a:rPr lang="en-US" sz="2200" dirty="0" smtClean="0"/>
              <a:t>) </a:t>
            </a:r>
            <a:endParaRPr lang="en-US" sz="2200" dirty="0">
              <a:solidFill>
                <a:srgbClr val="000000"/>
              </a:solidFill>
              <a:latin typeface="Calibri" panose="020F0502020204030204" pitchFamily="34" charset="0"/>
            </a:endParaRPr>
          </a:p>
        </p:txBody>
      </p:sp>
      <p:sp>
        <p:nvSpPr>
          <p:cNvPr id="3" name="TextBox 2"/>
          <p:cNvSpPr txBox="1"/>
          <p:nvPr/>
        </p:nvSpPr>
        <p:spPr>
          <a:xfrm>
            <a:off x="0" y="6488679"/>
            <a:ext cx="6245335" cy="369332"/>
          </a:xfrm>
          <a:prstGeom prst="rect">
            <a:avLst/>
          </a:prstGeom>
          <a:noFill/>
        </p:spPr>
        <p:txBody>
          <a:bodyPr wrap="square" rtlCol="0">
            <a:spAutoFit/>
          </a:bodyPr>
          <a:lstStyle/>
          <a:p>
            <a:r>
              <a:rPr lang="en-US" i="1" dirty="0" err="1" smtClean="0"/>
              <a:t>Pre_high</a:t>
            </a:r>
            <a:r>
              <a:rPr lang="en-US" i="1" dirty="0" smtClean="0"/>
              <a:t>/</a:t>
            </a:r>
            <a:r>
              <a:rPr lang="en-US" i="1" dirty="0" err="1" smtClean="0"/>
              <a:t>Pre_low</a:t>
            </a:r>
            <a:r>
              <a:rPr lang="en-US" i="1" dirty="0" smtClean="0"/>
              <a:t> = highest/lowest water levels in pre-monsoon;</a:t>
            </a:r>
            <a:endParaRPr lang="en-US" i="1" dirty="0"/>
          </a:p>
        </p:txBody>
      </p:sp>
      <p:sp>
        <p:nvSpPr>
          <p:cNvPr id="13" name="TextBox 12"/>
          <p:cNvSpPr txBox="1"/>
          <p:nvPr/>
        </p:nvSpPr>
        <p:spPr>
          <a:xfrm>
            <a:off x="6028239" y="6488668"/>
            <a:ext cx="6245335" cy="369332"/>
          </a:xfrm>
          <a:prstGeom prst="rect">
            <a:avLst/>
          </a:prstGeom>
          <a:noFill/>
        </p:spPr>
        <p:txBody>
          <a:bodyPr wrap="square" rtlCol="0">
            <a:spAutoFit/>
          </a:bodyPr>
          <a:lstStyle/>
          <a:p>
            <a:r>
              <a:rPr lang="en-US" i="1" dirty="0" err="1" smtClean="0"/>
              <a:t>Mon_high</a:t>
            </a:r>
            <a:r>
              <a:rPr lang="en-US" i="1" dirty="0" smtClean="0"/>
              <a:t>/</a:t>
            </a:r>
            <a:r>
              <a:rPr lang="en-US" i="1" dirty="0" err="1" smtClean="0"/>
              <a:t>Mon_low</a:t>
            </a:r>
            <a:r>
              <a:rPr lang="en-US" i="1" dirty="0" smtClean="0"/>
              <a:t> = highest/lowest water levels in monsoon</a:t>
            </a:r>
            <a:endParaRPr lang="en-US" i="1" dirty="0"/>
          </a:p>
        </p:txBody>
      </p:sp>
      <p:sp>
        <p:nvSpPr>
          <p:cNvPr id="14" name="Rounded Rectangular Callout 13"/>
          <p:cNvSpPr/>
          <p:nvPr/>
        </p:nvSpPr>
        <p:spPr>
          <a:xfrm>
            <a:off x="-3508719" y="196113"/>
            <a:ext cx="3481137" cy="5043372"/>
          </a:xfrm>
          <a:prstGeom prst="wedgeRoundRectCallout">
            <a:avLst>
              <a:gd name="adj1" fmla="val 68959"/>
              <a:gd name="adj2" fmla="val -3856"/>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smtClean="0">
                <a:solidFill>
                  <a:schemeClr val="tx1"/>
                </a:solidFill>
              </a:rPr>
              <a:t>Please use slide show to view the statistic table.</a:t>
            </a:r>
          </a:p>
          <a:p>
            <a:pPr marL="285750" indent="-285750" algn="just">
              <a:buFont typeface="Arial" panose="020B0604020202020204" pitchFamily="34" charset="0"/>
              <a:buChar char="•"/>
            </a:pPr>
            <a:endParaRPr lang="en-US" dirty="0" smtClean="0">
              <a:solidFill>
                <a:schemeClr val="tx1"/>
              </a:solidFill>
            </a:endParaRPr>
          </a:p>
          <a:p>
            <a:pPr marL="285750" indent="-285750" algn="just">
              <a:buFont typeface="Arial" panose="020B0604020202020204" pitchFamily="34" charset="0"/>
              <a:buChar char="•"/>
            </a:pPr>
            <a:r>
              <a:rPr lang="en-US" dirty="0" smtClean="0">
                <a:solidFill>
                  <a:schemeClr val="tx1"/>
                </a:solidFill>
              </a:rPr>
              <a:t>Statistics </a:t>
            </a:r>
            <a:r>
              <a:rPr lang="en-US" dirty="0">
                <a:solidFill>
                  <a:schemeClr val="tx1"/>
                </a:solidFill>
              </a:rPr>
              <a:t>derived from the well existing in commanded area (Zone A) indicates the rise </a:t>
            </a:r>
            <a:r>
              <a:rPr lang="en-US" dirty="0" smtClean="0">
                <a:solidFill>
                  <a:schemeClr val="tx1"/>
                </a:solidFill>
              </a:rPr>
              <a:t>in water </a:t>
            </a:r>
            <a:r>
              <a:rPr lang="en-US" dirty="0">
                <a:solidFill>
                  <a:schemeClr val="tx1"/>
                </a:solidFill>
              </a:rPr>
              <a:t>levels after </a:t>
            </a:r>
            <a:r>
              <a:rPr lang="en-US" dirty="0" smtClean="0">
                <a:solidFill>
                  <a:schemeClr val="tx1"/>
                </a:solidFill>
              </a:rPr>
              <a:t>the canal </a:t>
            </a:r>
            <a:r>
              <a:rPr lang="en-US" dirty="0">
                <a:solidFill>
                  <a:schemeClr val="tx1"/>
                </a:solidFill>
              </a:rPr>
              <a:t>operation when compared to the </a:t>
            </a:r>
            <a:r>
              <a:rPr lang="en-US" dirty="0" smtClean="0">
                <a:solidFill>
                  <a:schemeClr val="tx1"/>
                </a:solidFill>
              </a:rPr>
              <a:t>water </a:t>
            </a:r>
            <a:r>
              <a:rPr lang="en-US" dirty="0">
                <a:solidFill>
                  <a:schemeClr val="tx1"/>
                </a:solidFill>
              </a:rPr>
              <a:t>levels before the availability of surface water through canal networks. This change is more prominent in Pre-monsoon. </a:t>
            </a:r>
            <a:endParaRPr lang="en-US" sz="1700" dirty="0">
              <a:solidFill>
                <a:schemeClr val="tx1"/>
              </a:solidFill>
            </a:endParaRPr>
          </a:p>
        </p:txBody>
      </p:sp>
      <p:sp>
        <p:nvSpPr>
          <p:cNvPr id="15" name="TextBox 14"/>
          <p:cNvSpPr txBox="1"/>
          <p:nvPr/>
        </p:nvSpPr>
        <p:spPr>
          <a:xfrm>
            <a:off x="187137" y="592704"/>
            <a:ext cx="11814033" cy="5755422"/>
          </a:xfrm>
          <a:prstGeom prst="rect">
            <a:avLst/>
          </a:prstGeom>
          <a:solidFill>
            <a:schemeClr val="bg1"/>
          </a:solidFill>
          <a:ln>
            <a:solidFill>
              <a:srgbClr val="D608A0"/>
            </a:solidFill>
          </a:ln>
        </p:spPr>
        <p:txBody>
          <a:bodyPr wrap="square" rtlCol="0">
            <a:spAutoFit/>
          </a:bodyPr>
          <a:lstStyle/>
          <a:p>
            <a:pPr marL="342900" indent="-342900" algn="just">
              <a:buFont typeface="Wingdings" panose="05000000000000000000" pitchFamily="2" charset="2"/>
              <a:buChar char="ü"/>
            </a:pPr>
            <a:r>
              <a:rPr lang="en-US" sz="2300" dirty="0" smtClean="0"/>
              <a:t>The </a:t>
            </a:r>
            <a:r>
              <a:rPr lang="en-US" sz="2300" dirty="0"/>
              <a:t>statistic table indicates </a:t>
            </a:r>
            <a:r>
              <a:rPr lang="en-US" sz="2300" dirty="0" smtClean="0"/>
              <a:t>that </a:t>
            </a:r>
            <a:r>
              <a:rPr lang="en-US" sz="2300" dirty="0" smtClean="0"/>
              <a:t>the </a:t>
            </a:r>
            <a:r>
              <a:rPr lang="en-US" sz="2300" dirty="0"/>
              <a:t>Pre-monsoon groundwater tables were lower before the canal operation compared with the ones after the operation. </a:t>
            </a:r>
            <a:r>
              <a:rPr lang="en-US" sz="2300" dirty="0"/>
              <a:t>For </a:t>
            </a:r>
            <a:r>
              <a:rPr lang="en-US" sz="2300" dirty="0" err="1"/>
              <a:t>eg</a:t>
            </a:r>
            <a:r>
              <a:rPr lang="en-US" sz="2300" dirty="0"/>
              <a:t>. Well </a:t>
            </a:r>
            <a:r>
              <a:rPr lang="en-US" sz="2300" dirty="0" smtClean="0"/>
              <a:t>W00582 (highlighted in table), the highest water level in premonsoon (before) was 8.20 </a:t>
            </a:r>
            <a:r>
              <a:rPr lang="en-US" sz="2300" dirty="0" err="1" smtClean="0"/>
              <a:t>mbgl</a:t>
            </a:r>
            <a:r>
              <a:rPr lang="en-US" sz="2300" dirty="0" smtClean="0"/>
              <a:t> and lowest level was 10.50 </a:t>
            </a:r>
            <a:r>
              <a:rPr lang="en-US" sz="2300" dirty="0" err="1" smtClean="0"/>
              <a:t>mbgl</a:t>
            </a:r>
            <a:r>
              <a:rPr lang="en-US" sz="2300" dirty="0" smtClean="0"/>
              <a:t> while it elevated to 2.40 </a:t>
            </a:r>
            <a:r>
              <a:rPr lang="en-US" sz="2300" dirty="0" err="1" smtClean="0"/>
              <a:t>mbgl</a:t>
            </a:r>
            <a:r>
              <a:rPr lang="en-US" sz="2300" dirty="0" smtClean="0"/>
              <a:t> and 5.35 </a:t>
            </a:r>
            <a:r>
              <a:rPr lang="en-US" sz="2300" dirty="0" err="1" smtClean="0"/>
              <a:t>mbgl</a:t>
            </a:r>
            <a:r>
              <a:rPr lang="en-US" sz="2300" dirty="0" smtClean="0"/>
              <a:t> </a:t>
            </a:r>
            <a:r>
              <a:rPr lang="en-US" sz="2300" dirty="0" smtClean="0"/>
              <a:t>after the canal operation.</a:t>
            </a:r>
          </a:p>
          <a:p>
            <a:pPr marL="342900" indent="-342900" algn="just">
              <a:buFont typeface="Wingdings" panose="05000000000000000000" pitchFamily="2" charset="2"/>
              <a:buChar char="ü"/>
            </a:pPr>
            <a:endParaRPr lang="en-US" sz="2300" dirty="0" smtClean="0"/>
          </a:p>
          <a:p>
            <a:pPr algn="just"/>
            <a:endParaRPr lang="en-US" sz="2300" dirty="0"/>
          </a:p>
          <a:p>
            <a:pPr marL="342900" indent="-342900" algn="just">
              <a:buFont typeface="Wingdings" panose="05000000000000000000" pitchFamily="2" charset="2"/>
              <a:buChar char="ü"/>
            </a:pPr>
            <a:r>
              <a:rPr lang="en-US" sz="2300" dirty="0" smtClean="0"/>
              <a:t>For seasonal changes, the average fluctuation in premonsoon before introduction of canal system was high as compared to the </a:t>
            </a:r>
            <a:r>
              <a:rPr lang="en-US" sz="2300" dirty="0" smtClean="0"/>
              <a:t>fluctuation </a:t>
            </a:r>
            <a:r>
              <a:rPr lang="en-US" sz="2300" dirty="0" smtClean="0"/>
              <a:t>after the introduction. Indicating a change (rise) in the lower water levels. Change in storage in Pre-monsoon, </a:t>
            </a:r>
            <a:r>
              <a:rPr lang="en-US" sz="2300" b="1" dirty="0" smtClean="0"/>
              <a:t>∆</a:t>
            </a:r>
            <a:r>
              <a:rPr lang="en-US" sz="2300" b="1" dirty="0" err="1" smtClean="0"/>
              <a:t>Sp</a:t>
            </a:r>
            <a:r>
              <a:rPr lang="en-US" sz="2300" b="1" dirty="0" smtClean="0"/>
              <a:t>= 1.26m</a:t>
            </a:r>
          </a:p>
          <a:p>
            <a:pPr marL="342900" indent="-342900" algn="just">
              <a:buFont typeface="Wingdings" panose="05000000000000000000" pitchFamily="2" charset="2"/>
              <a:buChar char="ü"/>
            </a:pPr>
            <a:endParaRPr lang="en-US" sz="2300" dirty="0" smtClean="0"/>
          </a:p>
          <a:p>
            <a:pPr marL="342900" indent="-342900" algn="just">
              <a:buFont typeface="Wingdings" panose="05000000000000000000" pitchFamily="2" charset="2"/>
              <a:buChar char="ü"/>
            </a:pPr>
            <a:endParaRPr lang="en-US" sz="2300" dirty="0" smtClean="0"/>
          </a:p>
          <a:p>
            <a:pPr marL="342900" indent="-342900" algn="just">
              <a:buFont typeface="Wingdings" panose="05000000000000000000" pitchFamily="2" charset="2"/>
              <a:buChar char="ü"/>
            </a:pPr>
            <a:r>
              <a:rPr lang="en-US" sz="2300" dirty="0" smtClean="0"/>
              <a:t>In case of monsoon, the amplitude is more or less similar in before and after canal operation situation. This could be due to the variations in the amount of rainfall received during the study period</a:t>
            </a:r>
            <a:r>
              <a:rPr lang="en-US" sz="2300" dirty="0"/>
              <a:t>. Change in storage in </a:t>
            </a:r>
            <a:r>
              <a:rPr lang="en-US" sz="2300" dirty="0" smtClean="0"/>
              <a:t>monsoon</a:t>
            </a:r>
            <a:r>
              <a:rPr lang="en-US" sz="2300" dirty="0"/>
              <a:t>, </a:t>
            </a:r>
            <a:r>
              <a:rPr lang="en-US" sz="2300" b="1" dirty="0"/>
              <a:t>∆</a:t>
            </a:r>
            <a:r>
              <a:rPr lang="en-US" sz="2300" b="1" dirty="0" smtClean="0"/>
              <a:t>Sm </a:t>
            </a:r>
            <a:r>
              <a:rPr lang="en-US" sz="2300" b="1" dirty="0"/>
              <a:t>= </a:t>
            </a:r>
            <a:r>
              <a:rPr lang="en-US" sz="2300" b="1" dirty="0" smtClean="0"/>
              <a:t>0.35m</a:t>
            </a:r>
          </a:p>
          <a:p>
            <a:pPr marL="342900" indent="-342900" algn="just">
              <a:buFont typeface="Wingdings" panose="05000000000000000000" pitchFamily="2" charset="2"/>
              <a:buChar char="ü"/>
            </a:pPr>
            <a:endParaRPr lang="en-US" sz="2300" b="1" dirty="0"/>
          </a:p>
          <a:p>
            <a:pPr marL="342900" indent="-342900" algn="just">
              <a:buFont typeface="Wingdings" panose="05000000000000000000" pitchFamily="2" charset="2"/>
              <a:buChar char="ü"/>
            </a:pPr>
            <a:endParaRPr lang="en-US" sz="2300" b="1" dirty="0"/>
          </a:p>
        </p:txBody>
      </p:sp>
    </p:spTree>
    <p:extLst>
      <p:ext uri="{BB962C8B-B14F-4D97-AF65-F5344CB8AC3E}">
        <p14:creationId xmlns:p14="http://schemas.microsoft.com/office/powerpoint/2010/main" val="1992849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755" y="625283"/>
            <a:ext cx="8284028" cy="2062103"/>
          </a:xfrm>
          <a:prstGeom prst="rect">
            <a:avLst/>
          </a:prstGeom>
          <a:noFill/>
        </p:spPr>
        <p:txBody>
          <a:bodyPr wrap="square" rtlCol="0">
            <a:spAutoFit/>
          </a:bodyPr>
          <a:lstStyle/>
          <a:p>
            <a:pPr algn="ctr">
              <a:lnSpc>
                <a:spcPct val="200000"/>
              </a:lnSpc>
            </a:pPr>
            <a:r>
              <a:rPr lang="en-US" sz="3200" b="1" dirty="0" smtClean="0"/>
              <a:t>4.2 Statistics </a:t>
            </a:r>
            <a:r>
              <a:rPr lang="en-US" sz="3200" b="1" dirty="0" smtClean="0"/>
              <a:t>of Groundwater Wells located in the  </a:t>
            </a:r>
            <a:r>
              <a:rPr lang="en-US" sz="3200" b="1" u="sng" dirty="0" smtClean="0"/>
              <a:t>Non-Canal Command Area </a:t>
            </a:r>
            <a:endParaRPr lang="en-US" sz="3200" b="1" u="sng" dirty="0"/>
          </a:p>
        </p:txBody>
      </p:sp>
      <p:grpSp>
        <p:nvGrpSpPr>
          <p:cNvPr id="6" name="Group 5"/>
          <p:cNvGrpSpPr/>
          <p:nvPr/>
        </p:nvGrpSpPr>
        <p:grpSpPr>
          <a:xfrm>
            <a:off x="994611" y="3226139"/>
            <a:ext cx="10026316" cy="2930299"/>
            <a:chOff x="994611" y="3226139"/>
            <a:chExt cx="10026316" cy="2930299"/>
          </a:xfrm>
        </p:grpSpPr>
        <p:pic>
          <p:nvPicPr>
            <p:cNvPr id="7" name="Picture 6"/>
            <p:cNvPicPr>
              <a:picLocks noChangeAspect="1"/>
            </p:cNvPicPr>
            <p:nvPr/>
          </p:nvPicPr>
          <p:blipFill rotWithShape="1">
            <a:blip r:embed="rId2"/>
            <a:srcRect l="1657" r="618"/>
            <a:stretch/>
          </p:blipFill>
          <p:spPr>
            <a:xfrm>
              <a:off x="994611" y="3226139"/>
              <a:ext cx="10026316" cy="2930299"/>
            </a:xfrm>
            <a:prstGeom prst="rect">
              <a:avLst/>
            </a:prstGeom>
            <a:ln>
              <a:solidFill>
                <a:srgbClr val="0070C0"/>
              </a:solidFill>
            </a:ln>
          </p:spPr>
        </p:pic>
        <p:sp>
          <p:nvSpPr>
            <p:cNvPr id="8" name="TextBox 7"/>
            <p:cNvSpPr txBox="1"/>
            <p:nvPr/>
          </p:nvSpPr>
          <p:spPr>
            <a:xfrm>
              <a:off x="7523747" y="5070259"/>
              <a:ext cx="1946252" cy="369332"/>
            </a:xfrm>
            <a:prstGeom prst="rect">
              <a:avLst/>
            </a:prstGeom>
            <a:noFill/>
            <a:ln>
              <a:noFill/>
            </a:ln>
          </p:spPr>
          <p:txBody>
            <a:bodyPr wrap="square" rtlCol="0">
              <a:spAutoFit/>
            </a:bodyPr>
            <a:lstStyle/>
            <a:p>
              <a:r>
                <a:rPr lang="en-US" dirty="0" smtClean="0"/>
                <a:t>1</a:t>
              </a:r>
              <a:r>
                <a:rPr lang="en-US" baseline="30000" dirty="0" smtClean="0"/>
                <a:t>st</a:t>
              </a:r>
              <a:r>
                <a:rPr lang="en-US" dirty="0" smtClean="0"/>
                <a:t> Canal (Zone A) </a:t>
              </a:r>
              <a:endParaRPr lang="en-US" dirty="0"/>
            </a:p>
          </p:txBody>
        </p:sp>
        <p:sp>
          <p:nvSpPr>
            <p:cNvPr id="9" name="TextBox 8"/>
            <p:cNvSpPr txBox="1"/>
            <p:nvPr/>
          </p:nvSpPr>
          <p:spPr>
            <a:xfrm>
              <a:off x="7523747" y="4646544"/>
              <a:ext cx="1946823" cy="369332"/>
            </a:xfrm>
            <a:prstGeom prst="rect">
              <a:avLst/>
            </a:prstGeom>
            <a:noFill/>
            <a:ln>
              <a:noFill/>
            </a:ln>
          </p:spPr>
          <p:txBody>
            <a:bodyPr wrap="square" rtlCol="0">
              <a:spAutoFit/>
            </a:bodyPr>
            <a:lstStyle/>
            <a:p>
              <a:r>
                <a:rPr lang="en-US" dirty="0" smtClean="0"/>
                <a:t>2</a:t>
              </a:r>
              <a:r>
                <a:rPr lang="en-US" baseline="30000" dirty="0" smtClean="0"/>
                <a:t>nd</a:t>
              </a:r>
              <a:r>
                <a:rPr lang="en-US" dirty="0" smtClean="0"/>
                <a:t>  Canal Zone B </a:t>
              </a:r>
              <a:endParaRPr lang="en-US" dirty="0"/>
            </a:p>
          </p:txBody>
        </p:sp>
      </p:grpSp>
      <p:grpSp>
        <p:nvGrpSpPr>
          <p:cNvPr id="3" name="Group 2"/>
          <p:cNvGrpSpPr/>
          <p:nvPr/>
        </p:nvGrpSpPr>
        <p:grpSpPr>
          <a:xfrm>
            <a:off x="234381" y="54645"/>
            <a:ext cx="11544014" cy="6710709"/>
            <a:chOff x="-12962776" y="-29339"/>
            <a:chExt cx="11544014" cy="6710709"/>
          </a:xfrm>
        </p:grpSpPr>
        <p:graphicFrame>
          <p:nvGraphicFramePr>
            <p:cNvPr id="20" name="Chart 19"/>
            <p:cNvGraphicFramePr>
              <a:graphicFrameLocks/>
            </p:cNvGraphicFramePr>
            <p:nvPr>
              <p:extLst>
                <p:ext uri="{D42A27DB-BD31-4B8C-83A1-F6EECF244321}">
                  <p14:modId xmlns:p14="http://schemas.microsoft.com/office/powerpoint/2010/main" val="2247520347"/>
                </p:ext>
              </p:extLst>
            </p:nvPr>
          </p:nvGraphicFramePr>
          <p:xfrm>
            <a:off x="-12962776" y="3649698"/>
            <a:ext cx="11544014" cy="3031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1743470642"/>
                </p:ext>
              </p:extLst>
            </p:nvPr>
          </p:nvGraphicFramePr>
          <p:xfrm>
            <a:off x="-12962775" y="514779"/>
            <a:ext cx="11397341" cy="3134919"/>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11361145" y="-29339"/>
              <a:ext cx="9795711" cy="461665"/>
            </a:xfrm>
            <a:prstGeom prst="rect">
              <a:avLst/>
            </a:prstGeom>
            <a:noFill/>
          </p:spPr>
          <p:txBody>
            <a:bodyPr wrap="square" rtlCol="0">
              <a:spAutoFit/>
            </a:bodyPr>
            <a:lstStyle/>
            <a:p>
              <a:r>
                <a:rPr lang="en-US" sz="2400" b="1" dirty="0" smtClean="0">
                  <a:solidFill>
                    <a:srgbClr val="7030A0"/>
                  </a:solidFill>
                </a:rPr>
                <a:t>Long-term trend of Groundwater well in Non-commanded area</a:t>
              </a:r>
              <a:endParaRPr lang="en-US" sz="2400" b="1" dirty="0">
                <a:solidFill>
                  <a:srgbClr val="7030A0"/>
                </a:solidFill>
              </a:endParaRPr>
            </a:p>
          </p:txBody>
        </p:sp>
      </p:grpSp>
      <p:grpSp>
        <p:nvGrpSpPr>
          <p:cNvPr id="23" name="Group 22"/>
          <p:cNvGrpSpPr/>
          <p:nvPr/>
        </p:nvGrpSpPr>
        <p:grpSpPr>
          <a:xfrm>
            <a:off x="161046" y="598763"/>
            <a:ext cx="11544012" cy="6034566"/>
            <a:chOff x="359230" y="459139"/>
            <a:chExt cx="11397340" cy="6266669"/>
          </a:xfrm>
          <a:solidFill>
            <a:schemeClr val="bg1"/>
          </a:solidFill>
        </p:grpSpPr>
        <p:graphicFrame>
          <p:nvGraphicFramePr>
            <p:cNvPr id="24" name="Chart 23"/>
            <p:cNvGraphicFramePr>
              <a:graphicFrameLocks/>
            </p:cNvGraphicFramePr>
            <p:nvPr>
              <p:extLst>
                <p:ext uri="{D42A27DB-BD31-4B8C-83A1-F6EECF244321}">
                  <p14:modId xmlns:p14="http://schemas.microsoft.com/office/powerpoint/2010/main" val="2980421106"/>
                </p:ext>
              </p:extLst>
            </p:nvPr>
          </p:nvGraphicFramePr>
          <p:xfrm>
            <a:off x="359230" y="3699579"/>
            <a:ext cx="11397340" cy="3026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1217162600"/>
                </p:ext>
              </p:extLst>
            </p:nvPr>
          </p:nvGraphicFramePr>
          <p:xfrm>
            <a:off x="489857" y="459139"/>
            <a:ext cx="11136086" cy="3150633"/>
          </p:xfrm>
          <a:graphic>
            <a:graphicData uri="http://schemas.openxmlformats.org/drawingml/2006/chart">
              <c:chart xmlns:c="http://schemas.openxmlformats.org/drawingml/2006/chart" xmlns:r="http://schemas.openxmlformats.org/officeDocument/2006/relationships" r:id="rId6"/>
            </a:graphicData>
          </a:graphic>
        </p:graphicFrame>
      </p:grpSp>
      <p:sp>
        <p:nvSpPr>
          <p:cNvPr id="26" name="Rounded Rectangular Callout 25"/>
          <p:cNvSpPr/>
          <p:nvPr/>
        </p:nvSpPr>
        <p:spPr>
          <a:xfrm>
            <a:off x="12192000" y="0"/>
            <a:ext cx="2448530" cy="2062534"/>
          </a:xfrm>
          <a:prstGeom prst="wedgeRoundRectCallout">
            <a:avLst>
              <a:gd name="adj1" fmla="val -62516"/>
              <a:gd name="adj2" fmla="val 10936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Please use slide show to view the different groundwater well data.</a:t>
            </a:r>
            <a:endParaRPr lang="en-US" sz="1700" dirty="0">
              <a:solidFill>
                <a:schemeClr val="tx1"/>
              </a:solidFill>
            </a:endParaRPr>
          </a:p>
        </p:txBody>
      </p:sp>
      <p:sp>
        <p:nvSpPr>
          <p:cNvPr id="2" name="Slide Number Placeholder 1"/>
          <p:cNvSpPr>
            <a:spLocks noGrp="1"/>
          </p:cNvSpPr>
          <p:nvPr>
            <p:ph type="sldNum" sz="quarter" idx="12"/>
          </p:nvPr>
        </p:nvSpPr>
        <p:spPr>
          <a:xfrm>
            <a:off x="9220200" y="6374383"/>
            <a:ext cx="2743200" cy="365125"/>
          </a:xfrm>
        </p:spPr>
        <p:txBody>
          <a:bodyPr/>
          <a:lstStyle/>
          <a:p>
            <a:fld id="{60AF89B7-68B4-495B-BA1A-626B77A0CFEB}" type="slidenum">
              <a:rPr lang="en-US" smtClean="0"/>
              <a:t>9</a:t>
            </a:fld>
            <a:endParaRPr lang="en-US"/>
          </a:p>
        </p:txBody>
      </p:sp>
    </p:spTree>
    <p:extLst>
      <p:ext uri="{BB962C8B-B14F-4D97-AF65-F5344CB8AC3E}">
        <p14:creationId xmlns:p14="http://schemas.microsoft.com/office/powerpoint/2010/main" val="30052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12615</TotalTime>
  <Words>2953</Words>
  <Application>Microsoft Office PowerPoint</Application>
  <PresentationFormat>Widescreen</PresentationFormat>
  <Paragraphs>728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Calibri Light</vt:lpstr>
      <vt:lpstr>Wingdings</vt:lpstr>
      <vt:lpstr>Office Theme</vt:lpstr>
      <vt:lpstr> Changes of groundwater levels and land use with the introduction of canal system in Maheshwar block of Narmada basin (Central India)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Sakshi Shiradhonkar</dc:creator>
  <cp:lastModifiedBy>Sakshi Shiradhonkar</cp:lastModifiedBy>
  <cp:revision>210</cp:revision>
  <dcterms:created xsi:type="dcterms:W3CDTF">2020-01-11T19:52:42Z</dcterms:created>
  <dcterms:modified xsi:type="dcterms:W3CDTF">2020-05-03T16:43:35Z</dcterms:modified>
</cp:coreProperties>
</file>