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0"/>
  </p:notesMasterIdLst>
  <p:handoutMasterIdLst>
    <p:handoutMasterId r:id="rId11"/>
  </p:handoutMasterIdLst>
  <p:sldIdLst>
    <p:sldId id="280" r:id="rId2"/>
    <p:sldId id="513" r:id="rId3"/>
    <p:sldId id="514" r:id="rId4"/>
    <p:sldId id="516" r:id="rId5"/>
    <p:sldId id="515" r:id="rId6"/>
    <p:sldId id="517" r:id="rId7"/>
    <p:sldId id="518" r:id="rId8"/>
    <p:sldId id="511" r:id="rId9"/>
  </p:sldIdLst>
  <p:sldSz cx="9144000" cy="6858000" type="screen4x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484"/>
    <a:srgbClr val="F5B783"/>
    <a:srgbClr val="DE7558"/>
    <a:srgbClr val="A50021"/>
    <a:srgbClr val="FF6969"/>
    <a:srgbClr val="3C84E4"/>
    <a:srgbClr val="EAEDF2"/>
    <a:srgbClr val="1E2B33"/>
    <a:srgbClr val="2F5597"/>
    <a:srgbClr val="6BA0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5" autoAdjust="0"/>
    <p:restoredTop sz="91418" autoAdjust="0"/>
  </p:normalViewPr>
  <p:slideViewPr>
    <p:cSldViewPr snapToGrid="0">
      <p:cViewPr varScale="1">
        <p:scale>
          <a:sx n="88" d="100"/>
          <a:sy n="88" d="100"/>
        </p:scale>
        <p:origin x="2250" y="96"/>
      </p:cViewPr>
      <p:guideLst>
        <p:guide orient="horz" pos="2115"/>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A31F8031-2876-4C49-B2AB-FA63CCCA4B46}" type="datetimeFigureOut">
              <a:rPr lang="en-US" smtClean="0"/>
              <a:t>5/6/2020</a:t>
            </a:fld>
            <a:endParaRPr lang="en-US"/>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350C2212-AB90-4CCA-9B10-8B2494265CDF}" type="slidenum">
              <a:rPr lang="en-US" smtClean="0"/>
              <a:t>‹#›</a:t>
            </a:fld>
            <a:endParaRPr lang="en-US"/>
          </a:p>
        </p:txBody>
      </p:sp>
    </p:spTree>
    <p:extLst>
      <p:ext uri="{BB962C8B-B14F-4D97-AF65-F5344CB8AC3E}">
        <p14:creationId xmlns:p14="http://schemas.microsoft.com/office/powerpoint/2010/main" val="482174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D880A98B-92B9-4661-8148-70A28B87BFA7}" type="datetimeFigureOut">
              <a:rPr lang="es-ES" smtClean="0"/>
              <a:t>06/05/2020</a:t>
            </a:fld>
            <a:endParaRPr lang="es-ES"/>
          </a:p>
        </p:txBody>
      </p:sp>
      <p:sp>
        <p:nvSpPr>
          <p:cNvPr id="4" name="Marcador de imagen de diapositiva 3"/>
          <p:cNvSpPr>
            <a:spLocks noGrp="1" noRot="1" noChangeAspect="1"/>
          </p:cNvSpPr>
          <p:nvPr>
            <p:ph type="sldImg" idx="2"/>
          </p:nvPr>
        </p:nvSpPr>
        <p:spPr>
          <a:xfrm>
            <a:off x="1176338" y="1233488"/>
            <a:ext cx="4445000" cy="333375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F710EC59-92A8-49D9-A266-1F666DA847F6}" type="slidenum">
              <a:rPr lang="es-ES" smtClean="0"/>
              <a:t>‹#›</a:t>
            </a:fld>
            <a:endParaRPr lang="es-ES"/>
          </a:p>
        </p:txBody>
      </p:sp>
    </p:spTree>
    <p:extLst>
      <p:ext uri="{BB962C8B-B14F-4D97-AF65-F5344CB8AC3E}">
        <p14:creationId xmlns:p14="http://schemas.microsoft.com/office/powerpoint/2010/main" val="3049826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10EC59-92A8-49D9-A266-1F666DA847F6}" type="slidenum">
              <a:rPr lang="es-ES" smtClean="0"/>
              <a:t>1</a:t>
            </a:fld>
            <a:endParaRPr lang="es-ES"/>
          </a:p>
        </p:txBody>
      </p:sp>
    </p:spTree>
    <p:extLst>
      <p:ext uri="{BB962C8B-B14F-4D97-AF65-F5344CB8AC3E}">
        <p14:creationId xmlns:p14="http://schemas.microsoft.com/office/powerpoint/2010/main" val="755402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PlaceHolder 1"/>
          <p:cNvSpPr>
            <a:spLocks noGrp="1"/>
          </p:cNvSpPr>
          <p:nvPr>
            <p:ph type="body"/>
          </p:nvPr>
        </p:nvSpPr>
        <p:spPr>
          <a:xfrm>
            <a:off x="679680" y="4752000"/>
            <a:ext cx="5437800" cy="3887640"/>
          </a:xfrm>
          <a:prstGeom prst="rect">
            <a:avLst/>
          </a:prstGeom>
        </p:spPr>
        <p:txBody>
          <a:bodyPr/>
          <a:lstStyle/>
          <a:p>
            <a:r>
              <a:rPr lang="es-ES" sz="2000" b="0" strike="noStrike" spc="-1">
                <a:solidFill>
                  <a:srgbClr val="000000"/>
                </a:solidFill>
                <a:uFill>
                  <a:solidFill>
                    <a:srgbClr val="FFFFFF"/>
                  </a:solidFill>
                </a:uFill>
                <a:latin typeface="Arial"/>
              </a:rPr>
              <a:t>Sand and dust storms (SDS) are an important threat to life, health, property, environment and economy in many countries, and play a significant role in different aspects of weather, climate and atmospheric chemistry. There is an increasing need for SDS accurate information and predictions to support early warning systems, and preparedness and mitigation plans.</a:t>
            </a:r>
          </a:p>
          <a:p>
            <a:endParaRPr lang="es-ES" sz="2000" b="0" strike="noStrike" spc="-1">
              <a:solidFill>
                <a:srgbClr val="000000"/>
              </a:solidFill>
              <a:uFill>
                <a:solidFill>
                  <a:srgbClr val="FFFFFF"/>
                </a:solidFill>
              </a:uFill>
              <a:latin typeface="Arial"/>
            </a:endParaRPr>
          </a:p>
          <a:p>
            <a:r>
              <a:rPr lang="es-ES" sz="2000" b="0" strike="noStrike" spc="-1">
                <a:solidFill>
                  <a:srgbClr val="000000"/>
                </a:solidFill>
                <a:uFill>
                  <a:solidFill>
                    <a:srgbClr val="FFFFFF"/>
                  </a:solidFill>
                </a:uFill>
                <a:latin typeface="Arial"/>
              </a:rPr>
              <a:t>In alignment with the mission of the WMO Sand and Dust Storm Warning Advisory and Assessment System, the Dust Storms Assessment for the development of user-oriented Climate services in Northern Africa, the Middle East and Europe“ (DustClim) will make a major step forward in the way SDS affects society by producing and delivering an advanced dust regional model reanalysis for Northern Africa, Middle East and Europe covering the satellite era of quantitative aerosol information, and by developing dust-related services tailored to specific socio-economic sectors.</a:t>
            </a:r>
          </a:p>
          <a:p>
            <a:endParaRPr lang="es-ES" sz="2000" b="0" strike="noStrike" spc="-1">
              <a:solidFill>
                <a:srgbClr val="000000"/>
              </a:solidFill>
              <a:uFill>
                <a:solidFill>
                  <a:srgbClr val="FFFFFF"/>
                </a:solidFill>
              </a:uFill>
              <a:latin typeface="Arial"/>
            </a:endParaRPr>
          </a:p>
          <a:p>
            <a:r>
              <a:rPr lang="es-ES" sz="2000" b="0" strike="noStrike" spc="-1">
                <a:solidFill>
                  <a:srgbClr val="000000"/>
                </a:solidFill>
                <a:uFill>
                  <a:solidFill>
                    <a:srgbClr val="FFFFFF"/>
                  </a:solidFill>
                </a:uFill>
                <a:latin typeface="Arial"/>
              </a:rPr>
              <a:t>The novelties of the DustClim reanalysis include its unprecedented high-resolution, the assimilation of satellite products over dust source regions with specific dust observational constraints, and a thorough evaluation using a wide variety of observations and data from experimental campaigns. There is currently a very limited integration of dust information into practice and policy. In this context, DustClim will not only provide reliable information on SDS trends and current conditions, but will also develop dust impact assessment pilot studies for three key economic sectors (air quality, aviation and solar energy). Since the beginning of the project, there will be a continuous exchange between the scientific teams (from observational and modelling communities) and the main user communities. This collaboration is fundamental for better defining the dust parameters to be investigated and to design and optimise the future provision of dust services.</a:t>
            </a:r>
          </a:p>
        </p:txBody>
      </p:sp>
      <p:sp>
        <p:nvSpPr>
          <p:cNvPr id="672" name="TextShape 2"/>
          <p:cNvSpPr txBox="1"/>
          <p:nvPr/>
        </p:nvSpPr>
        <p:spPr>
          <a:xfrm>
            <a:off x="3850560" y="9378720"/>
            <a:ext cx="2945160" cy="495000"/>
          </a:xfrm>
          <a:prstGeom prst="rect">
            <a:avLst/>
          </a:prstGeom>
          <a:noFill/>
          <a:ln>
            <a:noFill/>
          </a:ln>
        </p:spPr>
        <p:txBody>
          <a:bodyPr anchor="b"/>
          <a:lstStyle/>
          <a:p>
            <a:pPr algn="r">
              <a:lnSpc>
                <a:spcPct val="100000"/>
              </a:lnSpc>
            </a:pPr>
            <a:fld id="{CE16DD24-5902-4CFE-AA82-E76FA67870CD}" type="slidenum">
              <a:rPr lang="es-ES" sz="1200" b="0" strike="noStrike" spc="-1">
                <a:solidFill>
                  <a:srgbClr val="000000"/>
                </a:solidFill>
                <a:uFill>
                  <a:solidFill>
                    <a:srgbClr val="FFFFFF"/>
                  </a:solidFill>
                </a:uFill>
                <a:latin typeface="+mn-lt"/>
                <a:ea typeface="+mn-ea"/>
              </a:rPr>
              <a:t>2</a:t>
            </a:fld>
            <a:endParaRPr lang="es-ES" sz="12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999876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710EC59-92A8-49D9-A266-1F666DA847F6}" type="slidenum">
              <a:rPr lang="es-ES" smtClean="0"/>
              <a:t>8</a:t>
            </a:fld>
            <a:endParaRPr lang="es-ES"/>
          </a:p>
        </p:txBody>
      </p:sp>
    </p:spTree>
    <p:extLst>
      <p:ext uri="{BB962C8B-B14F-4D97-AF65-F5344CB8AC3E}">
        <p14:creationId xmlns:p14="http://schemas.microsoft.com/office/powerpoint/2010/main" val="2733414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SC2017-Fir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ángulo 9"/>
          <p:cNvSpPr/>
          <p:nvPr userDrawn="1"/>
        </p:nvSpPr>
        <p:spPr>
          <a:xfrm>
            <a:off x="3048000" y="6095685"/>
            <a:ext cx="6096000" cy="48753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p:cNvSpPr>
            <a:spLocks noGrp="1"/>
          </p:cNvSpPr>
          <p:nvPr>
            <p:ph type="ctrTitle"/>
          </p:nvPr>
        </p:nvSpPr>
        <p:spPr>
          <a:xfrm>
            <a:off x="3722916" y="1631730"/>
            <a:ext cx="5026945" cy="2998826"/>
          </a:xfrm>
          <a:prstGeom prst="rect">
            <a:avLst/>
          </a:prstGeom>
        </p:spPr>
        <p:txBody>
          <a:bodyPr anchor="ctr">
            <a:normAutofit/>
          </a:bodyPr>
          <a:lstStyle>
            <a:lvl1pPr algn="l">
              <a:defRPr sz="5200" b="1">
                <a:solidFill>
                  <a:srgbClr val="004890"/>
                </a:solidFill>
                <a:latin typeface="+mn-lt"/>
              </a:defRPr>
            </a:lvl1pPr>
          </a:lstStyle>
          <a:p>
            <a:r>
              <a:rPr lang="es-ES" dirty="0" smtClean="0"/>
              <a:t>Haga clic para modificar el estilo de título del patrón</a:t>
            </a:r>
            <a:endParaRPr lang="en-US" dirty="0"/>
          </a:p>
        </p:txBody>
      </p:sp>
      <p:sp>
        <p:nvSpPr>
          <p:cNvPr id="3" name="Subtitle 2"/>
          <p:cNvSpPr>
            <a:spLocks noGrp="1"/>
          </p:cNvSpPr>
          <p:nvPr>
            <p:ph type="subTitle" idx="1" hasCustomPrompt="1"/>
          </p:nvPr>
        </p:nvSpPr>
        <p:spPr>
          <a:xfrm>
            <a:off x="3722916" y="4900141"/>
            <a:ext cx="5026945" cy="822742"/>
          </a:xfrm>
          <a:prstGeom prst="rect">
            <a:avLst/>
          </a:prstGeom>
          <a:noFill/>
          <a:effectLst/>
        </p:spPr>
        <p:txBody>
          <a:bodyPr anchor="ctr">
            <a:noAutofit/>
          </a:bodyPr>
          <a:lstStyle>
            <a:lvl1pPr marL="0" indent="0" algn="l">
              <a:buNone/>
              <a:defRPr sz="320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smtClean="0"/>
              <a:t>Haga </a:t>
            </a:r>
            <a:r>
              <a:rPr lang="es-ES" dirty="0" err="1" smtClean="0"/>
              <a:t>click</a:t>
            </a:r>
            <a:r>
              <a:rPr lang="es-ES" dirty="0" smtClean="0"/>
              <a:t> aquí para modificar el subtítulo</a:t>
            </a:r>
          </a:p>
        </p:txBody>
      </p:sp>
      <p:sp>
        <p:nvSpPr>
          <p:cNvPr id="13" name="Rectángulo 12"/>
          <p:cNvSpPr/>
          <p:nvPr userDrawn="1"/>
        </p:nvSpPr>
        <p:spPr>
          <a:xfrm>
            <a:off x="1" y="6095685"/>
            <a:ext cx="3048000" cy="487533"/>
          </a:xfrm>
          <a:prstGeom prst="rect">
            <a:avLst/>
          </a:prstGeom>
          <a:solidFill>
            <a:srgbClr val="00489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solidFill>
                <a:schemeClr val="bg1"/>
              </a:solidFill>
            </a:endParaRPr>
          </a:p>
        </p:txBody>
      </p:sp>
      <p:sp>
        <p:nvSpPr>
          <p:cNvPr id="15" name="Marcador de texto 14"/>
          <p:cNvSpPr>
            <a:spLocks noGrp="1"/>
          </p:cNvSpPr>
          <p:nvPr>
            <p:ph type="body" sz="quarter" idx="10" hasCustomPrompt="1"/>
          </p:nvPr>
        </p:nvSpPr>
        <p:spPr>
          <a:xfrm>
            <a:off x="244475" y="6095685"/>
            <a:ext cx="2441575" cy="487533"/>
          </a:xfrm>
          <a:prstGeom prst="rect">
            <a:avLst/>
          </a:prstGeom>
        </p:spPr>
        <p:txBody>
          <a:bodyPr anchor="ctr"/>
          <a:lstStyle>
            <a:lvl1pPr marL="0" indent="0" algn="ctr">
              <a:buNone/>
              <a:defRPr>
                <a:solidFill>
                  <a:schemeClr val="bg1"/>
                </a:solidFill>
              </a:defRPr>
            </a:lvl1pPr>
          </a:lstStyle>
          <a:p>
            <a:pPr lvl="0"/>
            <a:r>
              <a:rPr lang="es-ES" dirty="0" err="1" smtClean="0"/>
              <a:t>day</a:t>
            </a:r>
            <a:r>
              <a:rPr lang="es-ES" dirty="0" smtClean="0"/>
              <a:t>/</a:t>
            </a:r>
            <a:r>
              <a:rPr lang="es-ES" dirty="0" err="1" smtClean="0"/>
              <a:t>month</a:t>
            </a:r>
            <a:r>
              <a:rPr lang="es-ES" dirty="0" smtClean="0"/>
              <a:t>/</a:t>
            </a:r>
            <a:r>
              <a:rPr lang="es-ES" dirty="0" err="1" smtClean="0"/>
              <a:t>year</a:t>
            </a:r>
            <a:endParaRPr lang="es-ES" dirty="0"/>
          </a:p>
        </p:txBody>
      </p:sp>
      <p:sp>
        <p:nvSpPr>
          <p:cNvPr id="17" name="Marcador de texto 16"/>
          <p:cNvSpPr>
            <a:spLocks noGrp="1"/>
          </p:cNvSpPr>
          <p:nvPr>
            <p:ph type="body" sz="quarter" idx="11" hasCustomPrompt="1"/>
          </p:nvPr>
        </p:nvSpPr>
        <p:spPr>
          <a:xfrm>
            <a:off x="3722916" y="6095684"/>
            <a:ext cx="5026946" cy="487533"/>
          </a:xfrm>
          <a:prstGeom prst="rect">
            <a:avLst/>
          </a:prstGeom>
        </p:spPr>
        <p:txBody>
          <a:bodyPr anchor="ctr"/>
          <a:lstStyle>
            <a:lvl1pPr marL="0" indent="0" algn="l">
              <a:buNone/>
              <a:defRPr>
                <a:solidFill>
                  <a:srgbClr val="004890"/>
                </a:solidFill>
              </a:defRPr>
            </a:lvl1pPr>
          </a:lstStyle>
          <a:p>
            <a:pPr lvl="0"/>
            <a:r>
              <a:rPr lang="es-ES" dirty="0" err="1" smtClean="0"/>
              <a:t>Venue</a:t>
            </a:r>
            <a:endParaRPr lang="es-ES" dirty="0"/>
          </a:p>
        </p:txBody>
      </p:sp>
    </p:spTree>
    <p:extLst>
      <p:ext uri="{BB962C8B-B14F-4D97-AF65-F5344CB8AC3E}">
        <p14:creationId xmlns:p14="http://schemas.microsoft.com/office/powerpoint/2010/main" val="27871093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SC2017-Generic">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64803" y="217893"/>
            <a:ext cx="8229598" cy="838397"/>
          </a:xfrm>
          <a:prstGeom prst="rect">
            <a:avLst/>
          </a:prstGeom>
        </p:spPr>
        <p:txBody>
          <a:bodyPr vert="horz" lIns="91440" tIns="45720" rIns="91440" bIns="45720" rtlCol="0" anchor="ctr">
            <a:noAutofit/>
          </a:bodyPr>
          <a:lstStyle>
            <a:lvl1pPr algn="ctr">
              <a:defRPr sz="3500" b="1"/>
            </a:lvl1pPr>
          </a:lstStyle>
          <a:p>
            <a:r>
              <a:rPr lang="es-ES" dirty="0" smtClean="0"/>
              <a:t>Haga clic para modificar el estilo de título del patrón</a:t>
            </a:r>
            <a:endParaRPr lang="en-US" dirty="0"/>
          </a:p>
        </p:txBody>
      </p:sp>
      <p:sp>
        <p:nvSpPr>
          <p:cNvPr id="7" name="Text Placeholder 2"/>
          <p:cNvSpPr>
            <a:spLocks noGrp="1"/>
          </p:cNvSpPr>
          <p:nvPr>
            <p:ph idx="1"/>
          </p:nvPr>
        </p:nvSpPr>
        <p:spPr>
          <a:xfrm>
            <a:off x="464803" y="1215072"/>
            <a:ext cx="8229598" cy="4833258"/>
          </a:xfrm>
          <a:prstGeom prst="rect">
            <a:avLst/>
          </a:prstGeom>
        </p:spPr>
        <p:txBody>
          <a:bodyPr vert="horz" lIns="91440" tIns="45720" rIns="91440" bIns="45720" rtlCol="0">
            <a:normAutofit/>
          </a:bodyPr>
          <a:lstStyle>
            <a:lvl1pPr>
              <a:buClr>
                <a:srgbClr val="0070C0"/>
              </a:buClr>
              <a:defRPr/>
            </a:lvl1pPr>
            <a:lvl2pPr>
              <a:buClr>
                <a:srgbClr val="0070C0"/>
              </a:buClr>
              <a:defRPr/>
            </a:lvl2pPr>
            <a:lvl3pPr>
              <a:buClr>
                <a:srgbClr val="0070C0"/>
              </a:buClr>
              <a:defRPr/>
            </a:lvl3pPr>
            <a:lvl4pPr>
              <a:buClr>
                <a:srgbClr val="0070C0"/>
              </a:buClr>
              <a:defRPr/>
            </a:lvl4pPr>
            <a:lvl5pPr>
              <a:buClr>
                <a:srgbClr val="0070C0"/>
              </a:buClr>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709" y="6232144"/>
            <a:ext cx="1876425" cy="457200"/>
          </a:xfrm>
          <a:prstGeom prst="rect">
            <a:avLst/>
          </a:prstGeom>
        </p:spPr>
      </p:pic>
    </p:spTree>
    <p:extLst>
      <p:ext uri="{BB962C8B-B14F-4D97-AF65-F5344CB8AC3E}">
        <p14:creationId xmlns:p14="http://schemas.microsoft.com/office/powerpoint/2010/main" val="10855465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52000" y="877500"/>
            <a:ext cx="6840000" cy="3960000"/>
          </a:xfrm>
          <a:prstGeom prst="rect">
            <a:avLst/>
          </a:prstGeom>
        </p:spPr>
        <p:txBody>
          <a:bodyPr anchor="ctr"/>
          <a:lstStyle>
            <a:lvl1pPr algn="ctr">
              <a:defRPr sz="6000" b="1">
                <a:latin typeface="+mn-lt"/>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12017535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SC2017-Last">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uadroTexto 3"/>
          <p:cNvSpPr txBox="1"/>
          <p:nvPr userDrawn="1"/>
        </p:nvSpPr>
        <p:spPr>
          <a:xfrm>
            <a:off x="1991225" y="2636182"/>
            <a:ext cx="5161550" cy="901825"/>
          </a:xfrm>
          <a:prstGeom prst="rect">
            <a:avLst/>
          </a:prstGeom>
          <a:effectLst>
            <a:outerShdw blurRad="127000" algn="ctr" rotWithShape="0">
              <a:schemeClr val="accent1">
                <a:lumMod val="50000"/>
                <a:alpha val="85000"/>
              </a:schemeClr>
            </a:outerShdw>
          </a:effectLst>
        </p:spPr>
        <p:txBody>
          <a:bodyPr wrap="square" rtlCol="0" anchor="ctr">
            <a:spAutoFit/>
          </a:bodyPr>
          <a:lstStyle/>
          <a:p>
            <a:pPr algn="ctr"/>
            <a:r>
              <a:rPr lang="es-ES" sz="7200" dirty="0" smtClean="0">
                <a:solidFill>
                  <a:schemeClr val="bg1"/>
                </a:solidFill>
              </a:rPr>
              <a:t>THANK YOU!</a:t>
            </a:r>
            <a:endParaRPr lang="es-ES" sz="7200" dirty="0">
              <a:solidFill>
                <a:schemeClr val="bg1"/>
              </a:solidFill>
            </a:endParaRPr>
          </a:p>
        </p:txBody>
      </p:sp>
      <p:sp>
        <p:nvSpPr>
          <p:cNvPr id="5" name="CuadroTexto 4"/>
          <p:cNvSpPr txBox="1"/>
          <p:nvPr userDrawn="1"/>
        </p:nvSpPr>
        <p:spPr>
          <a:xfrm>
            <a:off x="3360099" y="5922083"/>
            <a:ext cx="2407901" cy="534158"/>
          </a:xfrm>
          <a:prstGeom prst="rect">
            <a:avLst/>
          </a:prstGeom>
          <a:noFill/>
          <a:effectLst>
            <a:outerShdw blurRad="127000" algn="ctr" rotWithShape="0">
              <a:schemeClr val="accent1">
                <a:lumMod val="50000"/>
                <a:alpha val="85000"/>
              </a:schemeClr>
            </a:outerShdw>
          </a:effectLst>
        </p:spPr>
        <p:txBody>
          <a:bodyPr wrap="square" rtlCol="0" anchor="ctr">
            <a:spAutoFit/>
          </a:bodyPr>
          <a:lstStyle/>
          <a:p>
            <a:pPr algn="ctr"/>
            <a:r>
              <a:rPr lang="es-ES" sz="3600" dirty="0" smtClean="0">
                <a:solidFill>
                  <a:schemeClr val="bg1"/>
                </a:solidFill>
              </a:rPr>
              <a:t>www.bsc.es</a:t>
            </a:r>
            <a:endParaRPr lang="es-ES" sz="3600" dirty="0">
              <a:solidFill>
                <a:schemeClr val="bg1"/>
              </a:solidFill>
            </a:endParaRPr>
          </a:p>
        </p:txBody>
      </p:sp>
      <p:sp>
        <p:nvSpPr>
          <p:cNvPr id="2" name="Título 1"/>
          <p:cNvSpPr>
            <a:spLocks noGrp="1"/>
          </p:cNvSpPr>
          <p:nvPr>
            <p:ph type="title" hasCustomPrompt="1"/>
          </p:nvPr>
        </p:nvSpPr>
        <p:spPr>
          <a:xfrm>
            <a:off x="910318" y="4101711"/>
            <a:ext cx="7323364" cy="688936"/>
          </a:xfrm>
          <a:prstGeom prst="rect">
            <a:avLst/>
          </a:prstGeom>
        </p:spPr>
        <p:txBody>
          <a:bodyPr/>
          <a:lstStyle>
            <a:lvl1pPr algn="ctr">
              <a:defRPr sz="3600">
                <a:solidFill>
                  <a:schemeClr val="bg1"/>
                </a:solidFill>
              </a:defRPr>
            </a:lvl1pPr>
          </a:lstStyle>
          <a:p>
            <a:r>
              <a:rPr lang="es-ES" dirty="0" smtClean="0"/>
              <a:t>YOUR-EMAIL@bsc.es</a:t>
            </a:r>
            <a:endParaRPr lang="es-ES" dirty="0"/>
          </a:p>
        </p:txBody>
      </p:sp>
    </p:spTree>
    <p:extLst>
      <p:ext uri="{BB962C8B-B14F-4D97-AF65-F5344CB8AC3E}">
        <p14:creationId xmlns:p14="http://schemas.microsoft.com/office/powerpoint/2010/main" val="4070562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2195736" y="6356350"/>
            <a:ext cx="6336704" cy="41404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7" name="Slide Number Placeholder 5"/>
          <p:cNvSpPr>
            <a:spLocks noGrp="1"/>
          </p:cNvSpPr>
          <p:nvPr>
            <p:ph type="sldNum" sz="quarter" idx="4"/>
          </p:nvPr>
        </p:nvSpPr>
        <p:spPr>
          <a:xfrm>
            <a:off x="8604448" y="6357553"/>
            <a:ext cx="442392" cy="412838"/>
          </a:xfrm>
          <a:prstGeom prst="rect">
            <a:avLst/>
          </a:prstGeom>
        </p:spPr>
        <p:txBody>
          <a:bodyPr anchor="b"/>
          <a:lstStyle>
            <a:lvl1pPr algn="r">
              <a:defRPr sz="1100">
                <a:solidFill>
                  <a:srgbClr val="004990"/>
                </a:solidFill>
              </a:defRPr>
            </a:lvl1pPr>
          </a:lstStyle>
          <a:p>
            <a:fld id="{4A490C5D-AEA8-4823-B9B3-806910A0ECF7}" type="slidenum">
              <a:rPr lang="es-ES" smtClean="0"/>
              <a:pPr/>
              <a:t>‹#›</a:t>
            </a:fld>
            <a:endParaRPr lang="es-ES" dirty="0"/>
          </a:p>
        </p:txBody>
      </p:sp>
    </p:spTree>
    <p:extLst>
      <p:ext uri="{BB962C8B-B14F-4D97-AF65-F5344CB8AC3E}">
        <p14:creationId xmlns:p14="http://schemas.microsoft.com/office/powerpoint/2010/main" val="35546299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900457"/>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5" r:id="rId3"/>
    <p:sldLayoutId id="2147483654" r:id="rId4"/>
    <p:sldLayoutId id="2147483658" r:id="rId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3541137" y="2565795"/>
            <a:ext cx="5255547" cy="2998826"/>
          </a:xfrm>
        </p:spPr>
        <p:txBody>
          <a:bodyPr>
            <a:normAutofit fontScale="90000"/>
          </a:bodyPr>
          <a:lstStyle/>
          <a:p>
            <a:r>
              <a:rPr lang="en-GB" sz="4000" dirty="0"/>
              <a:t>Towards the production of a high-resolution regional dust reanalysis for Northern Africa, the Middle East and Europe</a:t>
            </a:r>
            <a:br>
              <a:rPr lang="en-GB" sz="4000" dirty="0"/>
            </a:br>
            <a:r>
              <a:rPr lang="en-US" sz="4000" b="0" i="1" dirty="0"/>
              <a:t/>
            </a:r>
            <a:br>
              <a:rPr lang="en-US" sz="4000" b="0" i="1" dirty="0"/>
            </a:br>
            <a:r>
              <a:rPr lang="en-US" dirty="0"/>
              <a:t/>
            </a:r>
            <a:br>
              <a:rPr lang="en-US" dirty="0"/>
            </a:br>
            <a:r>
              <a:rPr lang="es-ES" dirty="0" smtClean="0"/>
              <a:t/>
            </a:r>
            <a:br>
              <a:rPr lang="es-ES" dirty="0" smtClean="0"/>
            </a:br>
            <a:endParaRPr lang="es-ES" b="0" dirty="0"/>
          </a:p>
        </p:txBody>
      </p:sp>
      <p:sp>
        <p:nvSpPr>
          <p:cNvPr id="3" name="Marcador de texto 2"/>
          <p:cNvSpPr>
            <a:spLocks noGrp="1"/>
          </p:cNvSpPr>
          <p:nvPr>
            <p:ph type="body" sz="quarter" idx="11"/>
          </p:nvPr>
        </p:nvSpPr>
        <p:spPr/>
        <p:txBody>
          <a:bodyPr/>
          <a:lstStyle/>
          <a:p>
            <a:r>
              <a:rPr lang="en-US" sz="1800" i="1" dirty="0" smtClean="0"/>
              <a:t>EGU2020, online, 8</a:t>
            </a:r>
            <a:r>
              <a:rPr lang="en-US" sz="1800" i="1" baseline="30000" dirty="0" smtClean="0"/>
              <a:t>th</a:t>
            </a:r>
            <a:r>
              <a:rPr lang="en-US" sz="1800" i="1" dirty="0" smtClean="0"/>
              <a:t> May 2020</a:t>
            </a:r>
            <a:endParaRPr lang="es-ES" sz="1800" i="1" dirty="0"/>
          </a:p>
        </p:txBody>
      </p:sp>
      <p:sp>
        <p:nvSpPr>
          <p:cNvPr id="5" name="Marcador de texto 2"/>
          <p:cNvSpPr>
            <a:spLocks noGrp="1"/>
          </p:cNvSpPr>
          <p:nvPr>
            <p:ph type="body" sz="quarter" idx="11"/>
          </p:nvPr>
        </p:nvSpPr>
        <p:spPr>
          <a:xfrm>
            <a:off x="3655437" y="4945089"/>
            <a:ext cx="5026946" cy="487533"/>
          </a:xfrm>
        </p:spPr>
        <p:txBody>
          <a:bodyPr/>
          <a:lstStyle/>
          <a:p>
            <a:r>
              <a:rPr lang="es-ES" sz="1800" b="1" i="1" dirty="0" smtClean="0"/>
              <a:t>Enza Di </a:t>
            </a:r>
            <a:r>
              <a:rPr lang="es-ES" sz="1800" b="1" i="1" dirty="0" err="1" smtClean="0"/>
              <a:t>Tomaso</a:t>
            </a:r>
            <a:r>
              <a:rPr lang="es-ES" sz="1800" b="1" i="1" dirty="0" smtClean="0"/>
              <a:t> (</a:t>
            </a:r>
            <a:r>
              <a:rPr lang="es-ES" sz="1800" i="1" dirty="0" smtClean="0"/>
              <a:t>enza.ditomaso@bsc.es</a:t>
            </a:r>
            <a:r>
              <a:rPr lang="es-ES" sz="1800" b="1" i="1" dirty="0" smtClean="0"/>
              <a:t>), Sara </a:t>
            </a:r>
            <a:r>
              <a:rPr lang="es-ES" sz="1800" b="1" i="1" dirty="0" err="1" smtClean="0"/>
              <a:t>Basart</a:t>
            </a:r>
            <a:r>
              <a:rPr lang="es-ES" sz="1800" b="1" i="1" dirty="0" smtClean="0"/>
              <a:t> (</a:t>
            </a:r>
            <a:r>
              <a:rPr lang="es-ES" sz="1800" i="1" dirty="0" smtClean="0"/>
              <a:t>sara.basart@bsc.e</a:t>
            </a:r>
            <a:r>
              <a:rPr lang="es-ES" sz="1800" b="1" i="1" dirty="0" smtClean="0"/>
              <a:t>s), Jerónimo Escribano, Oriol </a:t>
            </a:r>
            <a:r>
              <a:rPr lang="es-ES" sz="1800" b="1" i="1" dirty="0" err="1" smtClean="0"/>
              <a:t>Jorba</a:t>
            </a:r>
            <a:r>
              <a:rPr lang="es-ES" sz="1800" b="1" i="1" dirty="0" smtClean="0"/>
              <a:t>, Francesca </a:t>
            </a:r>
            <a:r>
              <a:rPr lang="es-ES" sz="1800" b="1" i="1" dirty="0" err="1" smtClean="0"/>
              <a:t>Macchia</a:t>
            </a:r>
            <a:r>
              <a:rPr lang="es-ES" sz="1800" b="1" i="1" dirty="0" smtClean="0"/>
              <a:t>, Carlos Pérez García-Pando and Paul </a:t>
            </a:r>
            <a:r>
              <a:rPr lang="es-ES" sz="1800" b="1" i="1" dirty="0" err="1" smtClean="0"/>
              <a:t>Ginoux</a:t>
            </a:r>
            <a:r>
              <a:rPr lang="es-ES" sz="1800" b="1" i="1" dirty="0" smtClean="0"/>
              <a:t> </a:t>
            </a:r>
          </a:p>
          <a:p>
            <a:r>
              <a:rPr lang="es-ES" sz="1800" i="1" dirty="0" smtClean="0"/>
              <a:t>Barcelona </a:t>
            </a:r>
            <a:r>
              <a:rPr lang="es-ES" sz="1800" i="1" dirty="0" err="1" smtClean="0"/>
              <a:t>Supercomputer</a:t>
            </a:r>
            <a:r>
              <a:rPr lang="es-ES" sz="1800" i="1" dirty="0"/>
              <a:t> Center; NOAA-GFDL</a:t>
            </a:r>
          </a:p>
          <a:p>
            <a:endParaRPr lang="es-ES" sz="1800" i="1" dirty="0" smtClean="0"/>
          </a:p>
        </p:txBody>
      </p:sp>
      <p:pic>
        <p:nvPicPr>
          <p:cNvPr id="6" name="Imagen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49668" y="0"/>
            <a:ext cx="2036457" cy="554169"/>
          </a:xfrm>
          <a:prstGeom prst="rect">
            <a:avLst/>
          </a:prstGeom>
        </p:spPr>
      </p:pic>
    </p:spTree>
    <p:extLst>
      <p:ext uri="{BB962C8B-B14F-4D97-AF65-F5344CB8AC3E}">
        <p14:creationId xmlns:p14="http://schemas.microsoft.com/office/powerpoint/2010/main" val="3054630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TextShape 1"/>
          <p:cNvSpPr txBox="1"/>
          <p:nvPr/>
        </p:nvSpPr>
        <p:spPr>
          <a:xfrm>
            <a:off x="8604360" y="6357600"/>
            <a:ext cx="442080" cy="412560"/>
          </a:xfrm>
          <a:prstGeom prst="rect">
            <a:avLst/>
          </a:prstGeom>
          <a:noFill/>
          <a:ln>
            <a:noFill/>
          </a:ln>
        </p:spPr>
        <p:txBody>
          <a:bodyPr lIns="90000" tIns="45000" rIns="90000" bIns="45000" anchor="b"/>
          <a:lstStyle/>
          <a:p>
            <a:pPr algn="r">
              <a:lnSpc>
                <a:spcPct val="100000"/>
              </a:lnSpc>
            </a:pPr>
            <a:fld id="{E7C20AAA-259D-4280-956E-0B4C27071F85}" type="slidenum">
              <a:rPr lang="es-ES" sz="1100" b="0" strike="noStrike" spc="-1">
                <a:solidFill>
                  <a:srgbClr val="004990"/>
                </a:solidFill>
                <a:uFill>
                  <a:solidFill>
                    <a:srgbClr val="FFFFFF"/>
                  </a:solidFill>
                </a:uFill>
                <a:latin typeface="Calibri"/>
              </a:rPr>
              <a:t>2</a:t>
            </a:fld>
            <a:endParaRPr lang="es-ES" sz="1100" b="0" strike="noStrike" spc="-1">
              <a:solidFill>
                <a:srgbClr val="000000"/>
              </a:solidFill>
              <a:uFill>
                <a:solidFill>
                  <a:srgbClr val="FFFFFF"/>
                </a:solidFill>
              </a:uFill>
              <a:latin typeface="Times New Roman"/>
            </a:endParaRPr>
          </a:p>
        </p:txBody>
      </p:sp>
      <p:sp>
        <p:nvSpPr>
          <p:cNvPr id="538" name="CustomShape 2"/>
          <p:cNvSpPr/>
          <p:nvPr/>
        </p:nvSpPr>
        <p:spPr>
          <a:xfrm>
            <a:off x="547200" y="4607640"/>
            <a:ext cx="3950640" cy="13687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s-ES" sz="1800" b="0" strike="noStrike" spc="-1">
                <a:solidFill>
                  <a:srgbClr val="FFFFFF"/>
                </a:solidFill>
                <a:uFill>
                  <a:solidFill>
                    <a:srgbClr val="FFFFFF"/>
                  </a:solidFill>
                </a:uFill>
                <a:latin typeface="Calibri"/>
              </a:rPr>
              <a:t>           </a:t>
            </a:r>
            <a:endParaRPr lang="es-ES" sz="1800" b="0" strike="noStrike" spc="-1">
              <a:solidFill>
                <a:srgbClr val="000000"/>
              </a:solidFill>
              <a:uFill>
                <a:solidFill>
                  <a:srgbClr val="FFFFFF"/>
                </a:solidFill>
              </a:uFill>
              <a:latin typeface="Arial"/>
            </a:endParaRPr>
          </a:p>
        </p:txBody>
      </p:sp>
      <p:sp>
        <p:nvSpPr>
          <p:cNvPr id="539" name="CustomShape 3"/>
          <p:cNvSpPr/>
          <p:nvPr/>
        </p:nvSpPr>
        <p:spPr>
          <a:xfrm>
            <a:off x="535320" y="4705560"/>
            <a:ext cx="3999960" cy="118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1800" b="0" strike="noStrike" spc="-1" dirty="0">
                <a:solidFill>
                  <a:srgbClr val="FF0000"/>
                </a:solidFill>
                <a:uFill>
                  <a:solidFill>
                    <a:srgbClr val="FFFFFF"/>
                  </a:solidFill>
                </a:uFill>
                <a:latin typeface="Calibri"/>
              </a:rPr>
              <a:t>GOAL: </a:t>
            </a:r>
            <a:r>
              <a:rPr lang="es-ES" sz="1800" b="0" strike="noStrike" spc="-1" dirty="0" err="1">
                <a:solidFill>
                  <a:srgbClr val="FFFFFF"/>
                </a:solidFill>
                <a:uFill>
                  <a:solidFill>
                    <a:srgbClr val="FFFFFF"/>
                  </a:solidFill>
                </a:uFill>
                <a:latin typeface="Calibri"/>
              </a:rPr>
              <a:t>Develop</a:t>
            </a:r>
            <a:r>
              <a:rPr lang="es-ES" sz="1800" b="0" strike="noStrike" spc="-1" dirty="0">
                <a:solidFill>
                  <a:srgbClr val="FFFFFF"/>
                </a:solidFill>
                <a:uFill>
                  <a:solidFill>
                    <a:srgbClr val="FFFFFF"/>
                  </a:solidFill>
                </a:uFill>
                <a:latin typeface="Calibri"/>
              </a:rPr>
              <a:t> </a:t>
            </a:r>
            <a:r>
              <a:rPr lang="es-ES" sz="1800" b="1" strike="noStrike" spc="-1" dirty="0" err="1">
                <a:solidFill>
                  <a:srgbClr val="FFFFFF"/>
                </a:solidFill>
                <a:uFill>
                  <a:solidFill>
                    <a:srgbClr val="FFFFFF"/>
                  </a:solidFill>
                </a:uFill>
                <a:latin typeface="Calibri"/>
              </a:rPr>
              <a:t>dust-related</a:t>
            </a:r>
            <a:r>
              <a:rPr lang="es-ES" sz="1800" b="1" strike="noStrike" spc="-1" dirty="0">
                <a:solidFill>
                  <a:srgbClr val="FFFFFF"/>
                </a:solidFill>
                <a:uFill>
                  <a:solidFill>
                    <a:srgbClr val="FFFFFF"/>
                  </a:solidFill>
                </a:uFill>
                <a:latin typeface="Calibri"/>
              </a:rPr>
              <a:t> </a:t>
            </a:r>
            <a:r>
              <a:rPr lang="es-ES" sz="1800" b="1" strike="noStrike" spc="-1" dirty="0" err="1">
                <a:solidFill>
                  <a:srgbClr val="FFFFFF"/>
                </a:solidFill>
                <a:uFill>
                  <a:solidFill>
                    <a:srgbClr val="FFFFFF"/>
                  </a:solidFill>
                </a:uFill>
                <a:latin typeface="Calibri"/>
              </a:rPr>
              <a:t>services</a:t>
            </a:r>
            <a:r>
              <a:rPr lang="es-ES" sz="1800" b="0" strike="noStrike" spc="-1" dirty="0">
                <a:solidFill>
                  <a:srgbClr val="FFFFFF"/>
                </a:solidFill>
                <a:uFill>
                  <a:solidFill>
                    <a:srgbClr val="FFFFFF"/>
                  </a:solidFill>
                </a:uFill>
                <a:latin typeface="Calibri"/>
              </a:rPr>
              <a:t> to </a:t>
            </a:r>
            <a:r>
              <a:rPr lang="es-ES" sz="1800" b="0" strike="noStrike" spc="-1" dirty="0" err="1">
                <a:solidFill>
                  <a:srgbClr val="FFFFFF"/>
                </a:solidFill>
                <a:uFill>
                  <a:solidFill>
                    <a:srgbClr val="FFFFFF"/>
                  </a:solidFill>
                </a:uFill>
                <a:latin typeface="Calibri"/>
              </a:rPr>
              <a:t>specific</a:t>
            </a:r>
            <a:r>
              <a:rPr lang="es-ES" sz="1800" b="0" strike="noStrike" spc="-1" dirty="0">
                <a:solidFill>
                  <a:srgbClr val="FFFFFF"/>
                </a:solidFill>
                <a:uFill>
                  <a:solidFill>
                    <a:srgbClr val="FFFFFF"/>
                  </a:solidFill>
                </a:uFill>
                <a:latin typeface="Calibri"/>
              </a:rPr>
              <a:t> socio-</a:t>
            </a:r>
            <a:r>
              <a:rPr lang="es-ES" sz="1800" b="0" strike="noStrike" spc="-1" dirty="0" err="1">
                <a:solidFill>
                  <a:srgbClr val="FFFFFF"/>
                </a:solidFill>
                <a:uFill>
                  <a:solidFill>
                    <a:srgbClr val="FFFFFF"/>
                  </a:solidFill>
                </a:uFill>
                <a:latin typeface="Calibri"/>
              </a:rPr>
              <a:t>economic</a:t>
            </a:r>
            <a:r>
              <a:rPr lang="es-ES" sz="1800" b="0" strike="noStrike" spc="-1" dirty="0">
                <a:solidFill>
                  <a:srgbClr val="FFFFFF"/>
                </a:solidFill>
                <a:uFill>
                  <a:solidFill>
                    <a:srgbClr val="FFFFFF"/>
                  </a:solidFill>
                </a:uFill>
                <a:latin typeface="Calibri"/>
              </a:rPr>
              <a:t> </a:t>
            </a:r>
            <a:r>
              <a:rPr lang="es-ES" sz="1800" b="0" strike="noStrike" spc="-1" dirty="0" err="1">
                <a:solidFill>
                  <a:srgbClr val="FFFFFF"/>
                </a:solidFill>
                <a:uFill>
                  <a:solidFill>
                    <a:srgbClr val="FFFFFF"/>
                  </a:solidFill>
                </a:uFill>
                <a:latin typeface="Calibri"/>
              </a:rPr>
              <a:t>sectors</a:t>
            </a:r>
            <a:r>
              <a:rPr lang="es-ES" sz="1800" b="0" strike="noStrike" spc="-1" dirty="0">
                <a:solidFill>
                  <a:srgbClr val="FFFFFF"/>
                </a:solidFill>
                <a:uFill>
                  <a:solidFill>
                    <a:srgbClr val="FFFFFF"/>
                  </a:solidFill>
                </a:uFill>
                <a:latin typeface="Calibri"/>
              </a:rPr>
              <a:t> </a:t>
            </a:r>
            <a:r>
              <a:rPr lang="es-ES" sz="1800" b="0" strike="noStrike" spc="-1" dirty="0" err="1">
                <a:solidFill>
                  <a:srgbClr val="FFFFFF"/>
                </a:solidFill>
                <a:uFill>
                  <a:solidFill>
                    <a:srgbClr val="FFFFFF"/>
                  </a:solidFill>
                </a:uFill>
                <a:latin typeface="Calibri"/>
              </a:rPr>
              <a:t>based</a:t>
            </a:r>
            <a:r>
              <a:rPr lang="es-ES" sz="1800" b="0" strike="noStrike" spc="-1" dirty="0">
                <a:solidFill>
                  <a:srgbClr val="FFFFFF"/>
                </a:solidFill>
                <a:uFill>
                  <a:solidFill>
                    <a:srgbClr val="FFFFFF"/>
                  </a:solidFill>
                </a:uFill>
                <a:latin typeface="Calibri"/>
              </a:rPr>
              <a:t> </a:t>
            </a:r>
            <a:r>
              <a:rPr lang="es-ES" sz="1800" b="0" strike="noStrike" spc="-1" dirty="0" err="1">
                <a:solidFill>
                  <a:srgbClr val="FFFFFF"/>
                </a:solidFill>
                <a:uFill>
                  <a:solidFill>
                    <a:srgbClr val="FFFFFF"/>
                  </a:solidFill>
                </a:uFill>
                <a:latin typeface="Calibri"/>
              </a:rPr>
              <a:t>on</a:t>
            </a:r>
            <a:r>
              <a:rPr lang="es-ES" sz="1800" b="0" strike="noStrike" spc="-1" dirty="0">
                <a:solidFill>
                  <a:srgbClr val="FFFFFF"/>
                </a:solidFill>
                <a:uFill>
                  <a:solidFill>
                    <a:srgbClr val="FFFFFF"/>
                  </a:solidFill>
                </a:uFill>
                <a:latin typeface="Calibri"/>
              </a:rPr>
              <a:t> </a:t>
            </a:r>
            <a:r>
              <a:rPr lang="es-ES" sz="1800" b="0" strike="noStrike" spc="-1" dirty="0" err="1">
                <a:solidFill>
                  <a:srgbClr val="FFFFFF"/>
                </a:solidFill>
                <a:uFill>
                  <a:solidFill>
                    <a:srgbClr val="FFFFFF"/>
                  </a:solidFill>
                </a:uFill>
                <a:latin typeface="Calibri"/>
              </a:rPr>
              <a:t>an</a:t>
            </a:r>
            <a:r>
              <a:rPr lang="es-ES" sz="1800" b="0" strike="noStrike" spc="-1" dirty="0">
                <a:solidFill>
                  <a:srgbClr val="FFFFFF"/>
                </a:solidFill>
                <a:uFill>
                  <a:solidFill>
                    <a:srgbClr val="FFFFFF"/>
                  </a:solidFill>
                </a:uFill>
                <a:latin typeface="Calibri"/>
              </a:rPr>
              <a:t> </a:t>
            </a:r>
            <a:r>
              <a:rPr lang="es-ES" sz="1800" b="0" strike="noStrike" spc="-1" dirty="0" err="1">
                <a:solidFill>
                  <a:srgbClr val="FFFFFF"/>
                </a:solidFill>
                <a:uFill>
                  <a:solidFill>
                    <a:srgbClr val="FFFFFF"/>
                  </a:solidFill>
                </a:uFill>
                <a:latin typeface="Calibri"/>
              </a:rPr>
              <a:t>advanced</a:t>
            </a:r>
            <a:r>
              <a:rPr lang="es-ES" sz="1800" b="0" strike="noStrike" spc="-1" dirty="0">
                <a:solidFill>
                  <a:srgbClr val="FFFFFF"/>
                </a:solidFill>
                <a:uFill>
                  <a:solidFill>
                    <a:srgbClr val="FFFFFF"/>
                  </a:solidFill>
                </a:uFill>
                <a:latin typeface="Calibri"/>
              </a:rPr>
              <a:t> </a:t>
            </a:r>
            <a:r>
              <a:rPr lang="es-ES" sz="1800" b="1" strike="noStrike" spc="-1" dirty="0" err="1">
                <a:solidFill>
                  <a:srgbClr val="FFFFFF"/>
                </a:solidFill>
                <a:uFill>
                  <a:solidFill>
                    <a:srgbClr val="FFFFFF"/>
                  </a:solidFill>
                </a:uFill>
                <a:latin typeface="Calibri"/>
              </a:rPr>
              <a:t>dust</a:t>
            </a:r>
            <a:r>
              <a:rPr lang="es-ES" sz="1800" b="1" strike="noStrike" spc="-1" dirty="0">
                <a:solidFill>
                  <a:srgbClr val="FFFFFF"/>
                </a:solidFill>
                <a:uFill>
                  <a:solidFill>
                    <a:srgbClr val="FFFFFF"/>
                  </a:solidFill>
                </a:uFill>
                <a:latin typeface="Calibri"/>
              </a:rPr>
              <a:t> </a:t>
            </a:r>
            <a:r>
              <a:rPr lang="es-ES" sz="1800" b="1" strike="noStrike" spc="-1" dirty="0" err="1">
                <a:solidFill>
                  <a:srgbClr val="FFFFFF"/>
                </a:solidFill>
                <a:uFill>
                  <a:solidFill>
                    <a:srgbClr val="FFFFFF"/>
                  </a:solidFill>
                </a:uFill>
                <a:latin typeface="Calibri"/>
              </a:rPr>
              <a:t>reanalysis</a:t>
            </a:r>
            <a:r>
              <a:rPr lang="es-ES" sz="1800" b="1" strike="noStrike" spc="-1" dirty="0">
                <a:solidFill>
                  <a:srgbClr val="FFFFFF"/>
                </a:solidFill>
                <a:uFill>
                  <a:solidFill>
                    <a:srgbClr val="FFFFFF"/>
                  </a:solidFill>
                </a:uFill>
                <a:latin typeface="Calibri"/>
              </a:rPr>
              <a:t> </a:t>
            </a:r>
            <a:r>
              <a:rPr lang="es-ES" sz="1800" b="0" strike="noStrike" spc="-1" dirty="0" err="1">
                <a:solidFill>
                  <a:srgbClr val="FFFFFF"/>
                </a:solidFill>
                <a:uFill>
                  <a:solidFill>
                    <a:srgbClr val="FFFFFF"/>
                  </a:solidFill>
                </a:uFill>
                <a:latin typeface="Calibri"/>
              </a:rPr>
              <a:t>for</a:t>
            </a:r>
            <a:r>
              <a:rPr lang="es-ES" sz="1800" b="0" strike="noStrike" spc="-1" dirty="0">
                <a:solidFill>
                  <a:srgbClr val="FFFFFF"/>
                </a:solidFill>
                <a:uFill>
                  <a:solidFill>
                    <a:srgbClr val="FFFFFF"/>
                  </a:solidFill>
                </a:uFill>
                <a:latin typeface="Calibri"/>
              </a:rPr>
              <a:t>  </a:t>
            </a:r>
            <a:r>
              <a:rPr lang="es-ES" sz="1800" b="0" strike="noStrike" spc="-1" dirty="0" err="1">
                <a:solidFill>
                  <a:srgbClr val="FFFFFF"/>
                </a:solidFill>
                <a:uFill>
                  <a:solidFill>
                    <a:srgbClr val="FFFFFF"/>
                  </a:solidFill>
                </a:uFill>
                <a:latin typeface="Calibri"/>
              </a:rPr>
              <a:t>the</a:t>
            </a:r>
            <a:r>
              <a:rPr lang="es-ES" sz="1800" b="0" strike="noStrike" spc="-1" dirty="0">
                <a:solidFill>
                  <a:srgbClr val="FFFFFF"/>
                </a:solidFill>
                <a:uFill>
                  <a:solidFill>
                    <a:srgbClr val="FFFFFF"/>
                  </a:solidFill>
                </a:uFill>
                <a:latin typeface="Calibri"/>
              </a:rPr>
              <a:t> NAMEE </a:t>
            </a:r>
            <a:r>
              <a:rPr lang="es-ES" sz="1800" b="0" strike="noStrike" spc="-1" dirty="0" err="1">
                <a:solidFill>
                  <a:srgbClr val="FFFFFF"/>
                </a:solidFill>
                <a:uFill>
                  <a:solidFill>
                    <a:srgbClr val="FFFFFF"/>
                  </a:solidFill>
                </a:uFill>
                <a:latin typeface="Calibri"/>
              </a:rPr>
              <a:t>region</a:t>
            </a:r>
            <a:r>
              <a:rPr lang="es-ES" sz="1800" b="0" strike="noStrike" spc="-1" dirty="0">
                <a:solidFill>
                  <a:srgbClr val="FFFFFF"/>
                </a:solidFill>
                <a:uFill>
                  <a:solidFill>
                    <a:srgbClr val="FFFFFF"/>
                  </a:solidFill>
                </a:uFill>
                <a:latin typeface="Calibri"/>
              </a:rPr>
              <a:t>   </a:t>
            </a:r>
            <a:endParaRPr lang="es-ES" sz="1800" b="0" strike="noStrike" spc="-1" dirty="0">
              <a:solidFill>
                <a:srgbClr val="000000"/>
              </a:solidFill>
              <a:uFill>
                <a:solidFill>
                  <a:srgbClr val="FFFFFF"/>
                </a:solidFill>
              </a:uFill>
              <a:latin typeface="Arial"/>
            </a:endParaRPr>
          </a:p>
        </p:txBody>
      </p:sp>
      <p:pic>
        <p:nvPicPr>
          <p:cNvPr id="540" name="Imagen 36"/>
          <p:cNvPicPr/>
          <p:nvPr/>
        </p:nvPicPr>
        <p:blipFill>
          <a:blip r:embed="rId3"/>
          <a:stretch/>
        </p:blipFill>
        <p:spPr>
          <a:xfrm>
            <a:off x="611280" y="3104640"/>
            <a:ext cx="3862080" cy="1450800"/>
          </a:xfrm>
          <a:prstGeom prst="rect">
            <a:avLst/>
          </a:prstGeom>
          <a:ln>
            <a:noFill/>
          </a:ln>
        </p:spPr>
      </p:pic>
      <p:sp>
        <p:nvSpPr>
          <p:cNvPr id="541" name="CustomShape 4"/>
          <p:cNvSpPr/>
          <p:nvPr/>
        </p:nvSpPr>
        <p:spPr>
          <a:xfrm>
            <a:off x="671760" y="1844640"/>
            <a:ext cx="3801600" cy="1063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buClr>
                <a:srgbClr val="000000"/>
              </a:buClr>
              <a:buFont typeface="Arial"/>
              <a:buChar char="•"/>
            </a:pPr>
            <a:r>
              <a:rPr lang="es-ES" sz="1600" b="0" strike="noStrike" spc="-1">
                <a:solidFill>
                  <a:srgbClr val="000000"/>
                </a:solidFill>
                <a:uFill>
                  <a:solidFill>
                    <a:srgbClr val="FFFFFF"/>
                  </a:solidFill>
                </a:uFill>
                <a:latin typeface="Calibri"/>
                <a:ea typeface="MS UI Gothic"/>
              </a:rPr>
              <a:t>SDS is a serious hazard for life, health, environment and economy  </a:t>
            </a:r>
            <a:endParaRPr lang="es-ES" sz="16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s-ES" sz="1600" b="0" strike="noStrike" spc="-1">
                <a:solidFill>
                  <a:srgbClr val="000000"/>
                </a:solidFill>
                <a:uFill>
                  <a:solidFill>
                    <a:srgbClr val="FFFFFF"/>
                  </a:solidFill>
                </a:uFill>
                <a:latin typeface="Calibri"/>
                <a:ea typeface="MS UI Gothic"/>
              </a:rPr>
              <a:t>Lack of dust observations (past trends and current conditions)</a:t>
            </a:r>
            <a:endParaRPr lang="es-ES" sz="1600" b="0" strike="noStrike" spc="-1">
              <a:solidFill>
                <a:srgbClr val="000000"/>
              </a:solidFill>
              <a:uFill>
                <a:solidFill>
                  <a:srgbClr val="FFFFFF"/>
                </a:solidFill>
              </a:uFill>
              <a:latin typeface="Arial"/>
            </a:endParaRPr>
          </a:p>
        </p:txBody>
      </p:sp>
      <p:sp>
        <p:nvSpPr>
          <p:cNvPr id="542" name="CustomShape 5"/>
          <p:cNvSpPr/>
          <p:nvPr/>
        </p:nvSpPr>
        <p:spPr>
          <a:xfrm>
            <a:off x="701640" y="1039680"/>
            <a:ext cx="814176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S" sz="1800" b="1" strike="noStrike" spc="-1">
                <a:solidFill>
                  <a:srgbClr val="000000"/>
                </a:solidFill>
                <a:uFill>
                  <a:solidFill>
                    <a:srgbClr val="FFFFFF"/>
                  </a:solidFill>
                </a:uFill>
                <a:latin typeface="Calibri"/>
                <a:ea typeface="MS UI Gothic"/>
              </a:rPr>
              <a:t>Dust </a:t>
            </a:r>
            <a:r>
              <a:rPr lang="es-ES" sz="1800" b="0" strike="noStrike" spc="-1">
                <a:solidFill>
                  <a:srgbClr val="000000"/>
                </a:solidFill>
                <a:uFill>
                  <a:solidFill>
                    <a:srgbClr val="FFFFFF"/>
                  </a:solidFill>
                </a:uFill>
                <a:latin typeface="Calibri"/>
                <a:ea typeface="MS UI Gothic"/>
              </a:rPr>
              <a:t>Storms Assessment for the development of user-oriented </a:t>
            </a:r>
            <a:r>
              <a:rPr lang="es-ES" sz="1800" b="1" strike="noStrike" spc="-1">
                <a:solidFill>
                  <a:srgbClr val="000000"/>
                </a:solidFill>
                <a:uFill>
                  <a:solidFill>
                    <a:srgbClr val="FFFFFF"/>
                  </a:solidFill>
                </a:uFill>
                <a:latin typeface="Calibri"/>
                <a:ea typeface="MS UI Gothic"/>
              </a:rPr>
              <a:t>Clim</a:t>
            </a:r>
            <a:r>
              <a:rPr lang="es-ES" sz="1800" b="0" strike="noStrike" spc="-1">
                <a:solidFill>
                  <a:srgbClr val="000000"/>
                </a:solidFill>
                <a:uFill>
                  <a:solidFill>
                    <a:srgbClr val="FFFFFF"/>
                  </a:solidFill>
                </a:uFill>
                <a:latin typeface="Calibri"/>
                <a:ea typeface="MS UI Gothic"/>
              </a:rPr>
              <a:t>ate Services in Northern Africa, Middle East and Europe</a:t>
            </a:r>
            <a:endParaRPr lang="es-ES" sz="1800" b="0" strike="noStrike" spc="-1">
              <a:solidFill>
                <a:srgbClr val="000000"/>
              </a:solidFill>
              <a:uFill>
                <a:solidFill>
                  <a:srgbClr val="FFFFFF"/>
                </a:solidFill>
              </a:uFill>
              <a:latin typeface="Arial"/>
            </a:endParaRPr>
          </a:p>
        </p:txBody>
      </p:sp>
      <p:pic>
        <p:nvPicPr>
          <p:cNvPr id="543" name="Picture 2"/>
          <p:cNvPicPr/>
          <p:nvPr/>
        </p:nvPicPr>
        <p:blipFill>
          <a:blip r:embed="rId4"/>
          <a:stretch/>
        </p:blipFill>
        <p:spPr>
          <a:xfrm>
            <a:off x="3925800" y="1821960"/>
            <a:ext cx="5679360" cy="4135320"/>
          </a:xfrm>
          <a:prstGeom prst="rect">
            <a:avLst/>
          </a:prstGeom>
          <a:ln>
            <a:noFill/>
          </a:ln>
        </p:spPr>
      </p:pic>
      <p:sp>
        <p:nvSpPr>
          <p:cNvPr id="544" name="CustomShape 6"/>
          <p:cNvSpPr/>
          <p:nvPr/>
        </p:nvSpPr>
        <p:spPr>
          <a:xfrm>
            <a:off x="4687920" y="1694160"/>
            <a:ext cx="4155480" cy="4317480"/>
          </a:xfrm>
          <a:prstGeom prst="rect">
            <a:avLst/>
          </a:prstGeom>
          <a:noFill/>
          <a:ln>
            <a:solidFill>
              <a:schemeClr val="tx1">
                <a:lumMod val="65000"/>
                <a:lumOff val="35000"/>
              </a:schemeClr>
            </a:solidFill>
            <a:custDash>
              <a:ds d="400000" sp="300000"/>
            </a:custDash>
          </a:ln>
        </p:spPr>
        <p:style>
          <a:lnRef idx="2">
            <a:schemeClr val="accent1">
              <a:shade val="50000"/>
            </a:schemeClr>
          </a:lnRef>
          <a:fillRef idx="1">
            <a:schemeClr val="accent1"/>
          </a:fillRef>
          <a:effectRef idx="0">
            <a:schemeClr val="accent1"/>
          </a:effectRef>
          <a:fontRef idx="minor"/>
        </p:style>
      </p:sp>
      <p:sp>
        <p:nvSpPr>
          <p:cNvPr id="545" name="CustomShape 7"/>
          <p:cNvSpPr/>
          <p:nvPr/>
        </p:nvSpPr>
        <p:spPr>
          <a:xfrm>
            <a:off x="431280" y="1694160"/>
            <a:ext cx="4182120" cy="4317480"/>
          </a:xfrm>
          <a:prstGeom prst="rect">
            <a:avLst/>
          </a:prstGeom>
          <a:noFill/>
          <a:ln>
            <a:solidFill>
              <a:schemeClr val="tx1">
                <a:lumMod val="65000"/>
                <a:lumOff val="35000"/>
              </a:schemeClr>
            </a:solidFill>
            <a:custDash>
              <a:ds d="400000" sp="300000"/>
            </a:custDash>
          </a:ln>
        </p:spPr>
        <p:style>
          <a:lnRef idx="2">
            <a:schemeClr val="accent1">
              <a:shade val="50000"/>
            </a:schemeClr>
          </a:lnRef>
          <a:fillRef idx="1">
            <a:schemeClr val="accent1"/>
          </a:fillRef>
          <a:effectRef idx="0">
            <a:schemeClr val="accent1"/>
          </a:effectRef>
          <a:fontRef idx="minor"/>
        </p:style>
      </p:sp>
      <p:pic>
        <p:nvPicPr>
          <p:cNvPr id="546" name="Imagen 3"/>
          <p:cNvPicPr/>
          <p:nvPr/>
        </p:nvPicPr>
        <p:blipFill>
          <a:blip r:embed="rId5"/>
          <a:stretch/>
        </p:blipFill>
        <p:spPr>
          <a:xfrm>
            <a:off x="2707200" y="0"/>
            <a:ext cx="4323600" cy="1185840"/>
          </a:xfrm>
          <a:prstGeom prst="rect">
            <a:avLst/>
          </a:prstGeom>
          <a:ln>
            <a:noFill/>
          </a:ln>
        </p:spPr>
      </p:pic>
      <p:pic>
        <p:nvPicPr>
          <p:cNvPr id="547" name="Picture 4"/>
          <p:cNvPicPr/>
          <p:nvPr/>
        </p:nvPicPr>
        <p:blipFill>
          <a:blip r:embed="rId6"/>
          <a:stretch/>
        </p:blipFill>
        <p:spPr>
          <a:xfrm>
            <a:off x="271800" y="6311160"/>
            <a:ext cx="2762280" cy="474840"/>
          </a:xfrm>
          <a:prstGeom prst="rect">
            <a:avLst/>
          </a:prstGeom>
          <a:ln>
            <a:noFill/>
          </a:ln>
        </p:spPr>
      </p:pic>
    </p:spTree>
    <p:extLst>
      <p:ext uri="{BB962C8B-B14F-4D97-AF65-F5344CB8AC3E}">
        <p14:creationId xmlns:p14="http://schemas.microsoft.com/office/powerpoint/2010/main" val="1173061352"/>
      </p:ext>
    </p:extLst>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0" presetClass="entr" fill="hold" nodeType="withEffect">
                                  <p:stCondLst>
                                    <p:cond delay="500"/>
                                  </p:stCondLst>
                                  <p:childTnLst>
                                    <p:set>
                                      <p:cBhvr>
                                        <p:cTn id="6" dur="1" fill="hold">
                                          <p:stCondLst>
                                            <p:cond delay="0"/>
                                          </p:stCondLst>
                                        </p:cTn>
                                        <p:tgtEl>
                                          <p:spTgt spid="539"/>
                                        </p:tgtEl>
                                        <p:attrNameLst>
                                          <p:attrName>style.visibility</p:attrName>
                                        </p:attrNameLst>
                                      </p:cBhvr>
                                      <p:to>
                                        <p:strVal val="visible"/>
                                      </p:to>
                                    </p:set>
                                    <p:animEffect transition="in" filter="fade">
                                      <p:cBhvr additive="repl">
                                        <p:cTn id="7" dur="500"/>
                                        <p:tgtEl>
                                          <p:spTgt spid="539"/>
                                        </p:tgtEl>
                                      </p:cBhvr>
                                    </p:animEffect>
                                  </p:childTnLst>
                                </p:cTn>
                              </p:par>
                              <p:par>
                                <p:cTn id="8" presetID="10" presetClass="entr" fill="hold" nodeType="withEffect">
                                  <p:stCondLst>
                                    <p:cond delay="0"/>
                                  </p:stCondLst>
                                  <p:childTnLst>
                                    <p:set>
                                      <p:cBhvr>
                                        <p:cTn id="9" dur="1" fill="hold">
                                          <p:stCondLst>
                                            <p:cond delay="0"/>
                                          </p:stCondLst>
                                        </p:cTn>
                                        <p:tgtEl>
                                          <p:spTgt spid="538"/>
                                        </p:tgtEl>
                                        <p:attrNameLst>
                                          <p:attrName>style.visibility</p:attrName>
                                        </p:attrNameLst>
                                      </p:cBhvr>
                                      <p:to>
                                        <p:strVal val="visible"/>
                                      </p:to>
                                    </p:set>
                                    <p:animEffect transition="in" filter="fade">
                                      <p:cBhvr additive="repl">
                                        <p:cTn id="10" dur="1000"/>
                                        <p:tgtEl>
                                          <p:spTgt spid="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3783" y="418834"/>
            <a:ext cx="8229598" cy="629900"/>
          </a:xfrm>
        </p:spPr>
        <p:txBody>
          <a:bodyPr/>
          <a:lstStyle/>
          <a:p>
            <a:r>
              <a:rPr lang="es-ES" dirty="0" err="1" smtClean="0"/>
              <a:t>Dust</a:t>
            </a:r>
            <a:r>
              <a:rPr lang="es-ES" dirty="0" smtClean="0"/>
              <a:t> </a:t>
            </a:r>
            <a:r>
              <a:rPr lang="es-ES" dirty="0" err="1" smtClean="0"/>
              <a:t>reanalysis</a:t>
            </a:r>
            <a:endParaRPr lang="es-ES" dirty="0"/>
          </a:p>
        </p:txBody>
      </p:sp>
      <p:pic>
        <p:nvPicPr>
          <p:cNvPr id="9" name="Picture 8"/>
          <p:cNvPicPr>
            <a:picLocks noChangeAspect="1"/>
          </p:cNvPicPr>
          <p:nvPr/>
        </p:nvPicPr>
        <p:blipFill rotWithShape="1">
          <a:blip r:embed="rId2"/>
          <a:srcRect l="33008" t="15575" r="1647" b="2597"/>
          <a:stretch/>
        </p:blipFill>
        <p:spPr>
          <a:xfrm>
            <a:off x="443783" y="1250731"/>
            <a:ext cx="8091966" cy="3951890"/>
          </a:xfrm>
          <a:prstGeom prst="rect">
            <a:avLst/>
          </a:prstGeom>
        </p:spPr>
      </p:pic>
      <p:pic>
        <p:nvPicPr>
          <p:cNvPr id="11" name="Picture 14"/>
          <p:cNvPicPr>
            <a:picLocks noChangeAspect="1"/>
          </p:cNvPicPr>
          <p:nvPr/>
        </p:nvPicPr>
        <p:blipFill>
          <a:blip r:embed="rId3"/>
          <a:stretch/>
        </p:blipFill>
        <p:spPr>
          <a:xfrm>
            <a:off x="6128863" y="4593021"/>
            <a:ext cx="2664260" cy="1961396"/>
          </a:xfrm>
          <a:prstGeom prst="rect">
            <a:avLst/>
          </a:prstGeom>
          <a:ln>
            <a:noFill/>
          </a:ln>
        </p:spPr>
      </p:pic>
    </p:spTree>
    <p:extLst>
      <p:ext uri="{BB962C8B-B14F-4D97-AF65-F5344CB8AC3E}">
        <p14:creationId xmlns:p14="http://schemas.microsoft.com/office/powerpoint/2010/main" val="1740921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3783" y="418834"/>
            <a:ext cx="8229598" cy="629900"/>
          </a:xfrm>
        </p:spPr>
        <p:txBody>
          <a:bodyPr/>
          <a:lstStyle/>
          <a:p>
            <a:r>
              <a:rPr lang="es-ES" dirty="0" err="1" smtClean="0"/>
              <a:t>Dust</a:t>
            </a:r>
            <a:r>
              <a:rPr lang="es-ES" dirty="0" smtClean="0"/>
              <a:t> </a:t>
            </a:r>
            <a:r>
              <a:rPr lang="es-ES" dirty="0" err="1" smtClean="0"/>
              <a:t>ensemble</a:t>
            </a:r>
            <a:r>
              <a:rPr lang="es-ES" dirty="0" smtClean="0"/>
              <a:t> </a:t>
            </a:r>
            <a:r>
              <a:rPr lang="es-ES" dirty="0" err="1" smtClean="0"/>
              <a:t>forecasts</a:t>
            </a:r>
            <a:endParaRPr lang="es-ES" dirty="0"/>
          </a:p>
        </p:txBody>
      </p:sp>
      <p:pic>
        <p:nvPicPr>
          <p:cNvPr id="3" name="Picture 2"/>
          <p:cNvPicPr>
            <a:picLocks noChangeAspect="1"/>
          </p:cNvPicPr>
          <p:nvPr/>
        </p:nvPicPr>
        <p:blipFill>
          <a:blip r:embed="rId2"/>
          <a:stretch>
            <a:fillRect/>
          </a:stretch>
        </p:blipFill>
        <p:spPr>
          <a:xfrm>
            <a:off x="472684" y="1357811"/>
            <a:ext cx="8200697" cy="2297243"/>
          </a:xfrm>
          <a:prstGeom prst="rect">
            <a:avLst/>
          </a:prstGeom>
        </p:spPr>
      </p:pic>
      <p:pic>
        <p:nvPicPr>
          <p:cNvPr id="4" name="Picture 3"/>
          <p:cNvPicPr>
            <a:picLocks noChangeAspect="1"/>
          </p:cNvPicPr>
          <p:nvPr/>
        </p:nvPicPr>
        <p:blipFill>
          <a:blip r:embed="rId3"/>
          <a:stretch>
            <a:fillRect/>
          </a:stretch>
        </p:blipFill>
        <p:spPr>
          <a:xfrm>
            <a:off x="851339" y="3655054"/>
            <a:ext cx="7672229" cy="2482192"/>
          </a:xfrm>
          <a:prstGeom prst="rect">
            <a:avLst/>
          </a:prstGeom>
        </p:spPr>
      </p:pic>
    </p:spTree>
    <p:extLst>
      <p:ext uri="{BB962C8B-B14F-4D97-AF65-F5344CB8AC3E}">
        <p14:creationId xmlns:p14="http://schemas.microsoft.com/office/powerpoint/2010/main" val="1043002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3783" y="418834"/>
            <a:ext cx="8229598" cy="629900"/>
          </a:xfrm>
        </p:spPr>
        <p:txBody>
          <a:bodyPr/>
          <a:lstStyle/>
          <a:p>
            <a:r>
              <a:rPr lang="es-ES" dirty="0" err="1" smtClean="0"/>
              <a:t>Evaluation</a:t>
            </a:r>
            <a:r>
              <a:rPr lang="es-ES" dirty="0" smtClean="0"/>
              <a:t> </a:t>
            </a:r>
            <a:r>
              <a:rPr lang="es-ES" dirty="0" err="1" smtClean="0"/>
              <a:t>results</a:t>
            </a:r>
            <a:r>
              <a:rPr lang="es-ES" dirty="0" smtClean="0"/>
              <a:t> - AERONET</a:t>
            </a:r>
            <a:endParaRPr lang="es-ES" dirty="0"/>
          </a:p>
        </p:txBody>
      </p:sp>
      <p:pic>
        <p:nvPicPr>
          <p:cNvPr id="4" name="Picture 3"/>
          <p:cNvPicPr>
            <a:picLocks noChangeAspect="1"/>
          </p:cNvPicPr>
          <p:nvPr/>
        </p:nvPicPr>
        <p:blipFill>
          <a:blip r:embed="rId2"/>
          <a:stretch>
            <a:fillRect/>
          </a:stretch>
        </p:blipFill>
        <p:spPr>
          <a:xfrm>
            <a:off x="880904" y="3701150"/>
            <a:ext cx="7117468" cy="2349603"/>
          </a:xfrm>
          <a:prstGeom prst="rect">
            <a:avLst/>
          </a:prstGeom>
        </p:spPr>
      </p:pic>
      <p:pic>
        <p:nvPicPr>
          <p:cNvPr id="5" name="Picture 4"/>
          <p:cNvPicPr>
            <a:picLocks noChangeAspect="1"/>
          </p:cNvPicPr>
          <p:nvPr/>
        </p:nvPicPr>
        <p:blipFill>
          <a:blip r:embed="rId3"/>
          <a:stretch>
            <a:fillRect/>
          </a:stretch>
        </p:blipFill>
        <p:spPr>
          <a:xfrm>
            <a:off x="587828" y="1200251"/>
            <a:ext cx="8167180" cy="2349381"/>
          </a:xfrm>
          <a:prstGeom prst="rect">
            <a:avLst/>
          </a:prstGeom>
        </p:spPr>
      </p:pic>
    </p:spTree>
    <p:extLst>
      <p:ext uri="{BB962C8B-B14F-4D97-AF65-F5344CB8AC3E}">
        <p14:creationId xmlns:p14="http://schemas.microsoft.com/office/powerpoint/2010/main" val="1092826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3783" y="418834"/>
            <a:ext cx="8229598" cy="629900"/>
          </a:xfrm>
        </p:spPr>
        <p:txBody>
          <a:bodyPr/>
          <a:lstStyle/>
          <a:p>
            <a:r>
              <a:rPr lang="es-ES" dirty="0" err="1" smtClean="0"/>
              <a:t>Evaluation</a:t>
            </a:r>
            <a:r>
              <a:rPr lang="es-ES" dirty="0" smtClean="0"/>
              <a:t> </a:t>
            </a:r>
            <a:r>
              <a:rPr lang="es-ES" dirty="0" err="1" smtClean="0"/>
              <a:t>results</a:t>
            </a:r>
            <a:r>
              <a:rPr lang="es-ES" dirty="0" smtClean="0"/>
              <a:t> - AERONET</a:t>
            </a:r>
            <a:endParaRPr lang="es-ES" dirty="0"/>
          </a:p>
        </p:txBody>
      </p:sp>
      <p:pic>
        <p:nvPicPr>
          <p:cNvPr id="9" name="Picture 8"/>
          <p:cNvPicPr>
            <a:picLocks noChangeAspect="1"/>
          </p:cNvPicPr>
          <p:nvPr/>
        </p:nvPicPr>
        <p:blipFill>
          <a:blip r:embed="rId2"/>
          <a:stretch>
            <a:fillRect/>
          </a:stretch>
        </p:blipFill>
        <p:spPr>
          <a:xfrm>
            <a:off x="1885674" y="1159697"/>
            <a:ext cx="5739883" cy="4541993"/>
          </a:xfrm>
          <a:prstGeom prst="rect">
            <a:avLst/>
          </a:prstGeom>
        </p:spPr>
      </p:pic>
      <p:pic>
        <p:nvPicPr>
          <p:cNvPr id="10" name="Picture 9"/>
          <p:cNvPicPr>
            <a:picLocks noChangeAspect="1"/>
          </p:cNvPicPr>
          <p:nvPr/>
        </p:nvPicPr>
        <p:blipFill>
          <a:blip r:embed="rId3"/>
          <a:stretch>
            <a:fillRect/>
          </a:stretch>
        </p:blipFill>
        <p:spPr>
          <a:xfrm>
            <a:off x="6183666" y="5812654"/>
            <a:ext cx="2883782" cy="920698"/>
          </a:xfrm>
          <a:prstGeom prst="rect">
            <a:avLst/>
          </a:prstGeom>
        </p:spPr>
      </p:pic>
    </p:spTree>
    <p:extLst>
      <p:ext uri="{BB962C8B-B14F-4D97-AF65-F5344CB8AC3E}">
        <p14:creationId xmlns:p14="http://schemas.microsoft.com/office/powerpoint/2010/main" val="2896018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3783" y="418834"/>
            <a:ext cx="8229598" cy="629900"/>
          </a:xfrm>
        </p:spPr>
        <p:txBody>
          <a:bodyPr/>
          <a:lstStyle/>
          <a:p>
            <a:r>
              <a:rPr lang="es-ES" dirty="0" err="1" smtClean="0"/>
              <a:t>Optimised</a:t>
            </a:r>
            <a:r>
              <a:rPr lang="es-ES" dirty="0" smtClean="0"/>
              <a:t> </a:t>
            </a:r>
            <a:r>
              <a:rPr lang="es-ES" dirty="0" err="1" smtClean="0"/>
              <a:t>workflow</a:t>
            </a:r>
            <a:r>
              <a:rPr lang="es-ES" dirty="0" smtClean="0"/>
              <a:t> </a:t>
            </a:r>
            <a:r>
              <a:rPr lang="es-ES" dirty="0" err="1" smtClean="0"/>
              <a:t>execution</a:t>
            </a:r>
            <a:endParaRPr lang="es-ES" dirty="0"/>
          </a:p>
        </p:txBody>
      </p:sp>
      <p:pic>
        <p:nvPicPr>
          <p:cNvPr id="3" name="Picture 2"/>
          <p:cNvPicPr>
            <a:picLocks noChangeAspect="1"/>
          </p:cNvPicPr>
          <p:nvPr/>
        </p:nvPicPr>
        <p:blipFill>
          <a:blip r:embed="rId2"/>
          <a:stretch>
            <a:fillRect/>
          </a:stretch>
        </p:blipFill>
        <p:spPr>
          <a:xfrm>
            <a:off x="273269" y="1138088"/>
            <a:ext cx="7951318" cy="1161115"/>
          </a:xfrm>
          <a:prstGeom prst="rect">
            <a:avLst/>
          </a:prstGeom>
        </p:spPr>
      </p:pic>
      <p:pic>
        <p:nvPicPr>
          <p:cNvPr id="4" name="Picture 3"/>
          <p:cNvPicPr>
            <a:picLocks noChangeAspect="1"/>
          </p:cNvPicPr>
          <p:nvPr/>
        </p:nvPicPr>
        <p:blipFill>
          <a:blip r:embed="rId3"/>
          <a:stretch>
            <a:fillRect/>
          </a:stretch>
        </p:blipFill>
        <p:spPr>
          <a:xfrm>
            <a:off x="75921" y="2171519"/>
            <a:ext cx="4292438" cy="2253336"/>
          </a:xfrm>
          <a:prstGeom prst="rect">
            <a:avLst/>
          </a:prstGeom>
        </p:spPr>
      </p:pic>
      <p:pic>
        <p:nvPicPr>
          <p:cNvPr id="5" name="Picture 4"/>
          <p:cNvPicPr>
            <a:picLocks noChangeAspect="1"/>
          </p:cNvPicPr>
          <p:nvPr/>
        </p:nvPicPr>
        <p:blipFill>
          <a:blip r:embed="rId4"/>
          <a:stretch>
            <a:fillRect/>
          </a:stretch>
        </p:blipFill>
        <p:spPr>
          <a:xfrm>
            <a:off x="1954924" y="3669162"/>
            <a:ext cx="6896953" cy="2715579"/>
          </a:xfrm>
          <a:prstGeom prst="rect">
            <a:avLst/>
          </a:prstGeom>
        </p:spPr>
      </p:pic>
      <p:sp>
        <p:nvSpPr>
          <p:cNvPr id="7" name="Curved Down Arrow 6"/>
          <p:cNvSpPr/>
          <p:nvPr/>
        </p:nvSpPr>
        <p:spPr>
          <a:xfrm rot="2406020">
            <a:off x="2721425" y="2348004"/>
            <a:ext cx="2206623" cy="691799"/>
          </a:xfrm>
          <a:prstGeom prst="curvedDownArrow">
            <a:avLst>
              <a:gd name="adj1" fmla="val 25000"/>
              <a:gd name="adj2" fmla="val 50000"/>
              <a:gd name="adj3" fmla="val 6335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581010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3487452" y="1478359"/>
            <a:ext cx="5026945" cy="2998826"/>
          </a:xfrm>
        </p:spPr>
        <p:txBody>
          <a:bodyPr>
            <a:noAutofit/>
          </a:bodyPr>
          <a:lstStyle/>
          <a:p>
            <a:pPr algn="ctr"/>
            <a:r>
              <a:rPr lang="es-ES" sz="4400" dirty="0" err="1" smtClean="0"/>
              <a:t>Thanks</a:t>
            </a:r>
            <a:r>
              <a:rPr lang="es-ES" sz="4400" dirty="0" smtClean="0"/>
              <a:t>!</a:t>
            </a:r>
            <a:r>
              <a:rPr lang="es-ES" sz="2400" dirty="0" smtClean="0"/>
              <a:t/>
            </a:r>
            <a:br>
              <a:rPr lang="es-ES" sz="2400" dirty="0" smtClean="0"/>
            </a:br>
            <a:r>
              <a:rPr lang="es-ES" sz="4400" b="0" dirty="0" smtClean="0"/>
              <a:t/>
            </a:r>
            <a:br>
              <a:rPr lang="es-ES" sz="4400" b="0" dirty="0" smtClean="0"/>
            </a:br>
            <a:r>
              <a:rPr lang="en-US" sz="4400" i="1" kern="0" dirty="0">
                <a:latin typeface="Calibri" pitchFamily="34" charset="0"/>
              </a:rPr>
              <a:t/>
            </a:r>
            <a:br>
              <a:rPr lang="en-US" sz="4400" i="1" kern="0" dirty="0">
                <a:latin typeface="Calibri" pitchFamily="34" charset="0"/>
              </a:rPr>
            </a:br>
            <a:r>
              <a:rPr lang="es-ES" sz="4400" b="0" dirty="0" smtClean="0"/>
              <a:t/>
            </a:r>
            <a:br>
              <a:rPr lang="es-ES" sz="4400" b="0" dirty="0" smtClean="0"/>
            </a:br>
            <a:r>
              <a:rPr lang="es-ES" sz="4400" b="0" dirty="0" smtClean="0"/>
              <a:t> </a:t>
            </a:r>
            <a:endParaRPr lang="es-ES" sz="4400" b="0" dirty="0"/>
          </a:p>
        </p:txBody>
      </p:sp>
      <p:sp>
        <p:nvSpPr>
          <p:cNvPr id="2" name="Subtítulo 1"/>
          <p:cNvSpPr>
            <a:spLocks noGrp="1"/>
          </p:cNvSpPr>
          <p:nvPr>
            <p:ph type="subTitle" idx="1"/>
          </p:nvPr>
        </p:nvSpPr>
        <p:spPr>
          <a:xfrm>
            <a:off x="3603066" y="6107242"/>
            <a:ext cx="4569950" cy="464416"/>
          </a:xfrm>
        </p:spPr>
        <p:txBody>
          <a:bodyPr/>
          <a:lstStyle/>
          <a:p>
            <a:pPr algn="ctr"/>
            <a:r>
              <a:rPr lang="es-ES" sz="2800" dirty="0" smtClean="0">
                <a:solidFill>
                  <a:srgbClr val="004890"/>
                </a:solidFill>
                <a:ea typeface="+mj-ea"/>
                <a:cs typeface="+mj-cs"/>
              </a:rPr>
              <a:t>enza.ditomaso@bsc.es</a:t>
            </a:r>
          </a:p>
        </p:txBody>
      </p:sp>
      <p:sp>
        <p:nvSpPr>
          <p:cNvPr id="3" name="Rectangle 2"/>
          <p:cNvSpPr/>
          <p:nvPr/>
        </p:nvSpPr>
        <p:spPr>
          <a:xfrm>
            <a:off x="3122846" y="3243327"/>
            <a:ext cx="5756155" cy="2893100"/>
          </a:xfrm>
          <a:prstGeom prst="rect">
            <a:avLst/>
          </a:prstGeom>
        </p:spPr>
        <p:txBody>
          <a:bodyPr wrap="square">
            <a:spAutoFit/>
          </a:bodyPr>
          <a:lstStyle/>
          <a:p>
            <a:pPr algn="ctr"/>
            <a:r>
              <a:rPr lang="en-GB" sz="1400" i="1" dirty="0" smtClean="0">
                <a:solidFill>
                  <a:srgbClr val="124484"/>
                </a:solidFill>
                <a:latin typeface="Calibri" pitchFamily="34" charset="0"/>
              </a:rPr>
              <a:t>This </a:t>
            </a:r>
            <a:r>
              <a:rPr lang="en-GB" sz="1400" i="1" dirty="0">
                <a:solidFill>
                  <a:srgbClr val="124484"/>
                </a:solidFill>
                <a:latin typeface="Calibri" pitchFamily="34" charset="0"/>
              </a:rPr>
              <a:t>work counts on the support of the </a:t>
            </a:r>
            <a:r>
              <a:rPr lang="en-GB" sz="1400" i="1" dirty="0" err="1">
                <a:solidFill>
                  <a:srgbClr val="124484"/>
                </a:solidFill>
                <a:latin typeface="Calibri" pitchFamily="34" charset="0"/>
              </a:rPr>
              <a:t>DustClim</a:t>
            </a:r>
            <a:r>
              <a:rPr lang="en-GB" sz="1400" i="1" dirty="0">
                <a:solidFill>
                  <a:srgbClr val="124484"/>
                </a:solidFill>
                <a:latin typeface="Calibri" pitchFamily="34" charset="0"/>
              </a:rPr>
              <a:t> project of the ERA4CS (GA 690462) and of the </a:t>
            </a:r>
            <a:r>
              <a:rPr lang="en-GB" sz="1400" i="1" dirty="0" err="1">
                <a:solidFill>
                  <a:srgbClr val="124484"/>
                </a:solidFill>
                <a:latin typeface="Calibri" pitchFamily="34" charset="0"/>
              </a:rPr>
              <a:t>InDust</a:t>
            </a:r>
            <a:r>
              <a:rPr lang="en-GB" sz="1400" i="1" dirty="0">
                <a:solidFill>
                  <a:srgbClr val="124484"/>
                </a:solidFill>
                <a:latin typeface="Calibri" pitchFamily="34" charset="0"/>
              </a:rPr>
              <a:t> COST Action (CA16202). Carlos Pérez </a:t>
            </a:r>
            <a:r>
              <a:rPr lang="en-GB" sz="1400" i="1" dirty="0" err="1">
                <a:solidFill>
                  <a:srgbClr val="124484"/>
                </a:solidFill>
                <a:latin typeface="Calibri" pitchFamily="34" charset="0"/>
              </a:rPr>
              <a:t>García</a:t>
            </a:r>
            <a:r>
              <a:rPr lang="en-GB" sz="1400" i="1" dirty="0">
                <a:solidFill>
                  <a:srgbClr val="124484"/>
                </a:solidFill>
                <a:latin typeface="Calibri" pitchFamily="34" charset="0"/>
              </a:rPr>
              <a:t>-Pando acknowledges long-term support from the AXA Research Fund, as well as the support received through the Ramón y </a:t>
            </a:r>
            <a:r>
              <a:rPr lang="en-GB" sz="1400" i="1" dirty="0" err="1">
                <a:solidFill>
                  <a:srgbClr val="124484"/>
                </a:solidFill>
                <a:latin typeface="Calibri" pitchFamily="34" charset="0"/>
              </a:rPr>
              <a:t>Cajal</a:t>
            </a:r>
            <a:r>
              <a:rPr lang="en-GB" sz="1400" i="1" dirty="0">
                <a:solidFill>
                  <a:srgbClr val="124484"/>
                </a:solidFill>
                <a:latin typeface="Calibri" pitchFamily="34" charset="0"/>
              </a:rPr>
              <a:t> programme (grant RYC-2015-18690) of the Spanish Ministry of Economy and Competitiveness. This project has also received funding from the European Union’s Horizon 2020 research and innovation programme under the Marie </a:t>
            </a:r>
            <a:r>
              <a:rPr lang="en-GB" sz="1400" i="1" dirty="0" err="1">
                <a:solidFill>
                  <a:srgbClr val="124484"/>
                </a:solidFill>
                <a:latin typeface="Calibri" pitchFamily="34" charset="0"/>
              </a:rPr>
              <a:t>Skłodowska</a:t>
            </a:r>
            <a:r>
              <a:rPr lang="en-GB" sz="1400" i="1" dirty="0">
                <a:solidFill>
                  <a:srgbClr val="124484"/>
                </a:solidFill>
                <a:latin typeface="Calibri" pitchFamily="34" charset="0"/>
              </a:rPr>
              <a:t>-Curie grant agreement H2020-MSCA-COFUND-2016-754433. The authors thank all the Principal Investigators and their staff for establishing and maintaining the AERONET sites, and thankfully acknowledge the computer resources at Marenostrum4, provided through the PRACE Project Access (proposal 2018184470), as well as the technical support provided by the Barcelona Supercomputing </a:t>
            </a:r>
            <a:r>
              <a:rPr lang="en-GB" sz="1400" i="1" dirty="0" err="1">
                <a:solidFill>
                  <a:srgbClr val="124484"/>
                </a:solidFill>
                <a:latin typeface="Calibri" pitchFamily="34" charset="0"/>
              </a:rPr>
              <a:t>Center</a:t>
            </a:r>
            <a:r>
              <a:rPr lang="en-GB" sz="1400" i="1" dirty="0">
                <a:solidFill>
                  <a:srgbClr val="124484"/>
                </a:solidFill>
                <a:latin typeface="Calibri" pitchFamily="34" charset="0"/>
              </a:rPr>
              <a:t>.</a:t>
            </a:r>
          </a:p>
        </p:txBody>
      </p:sp>
      <p:pic>
        <p:nvPicPr>
          <p:cNvPr id="21" name="Picture 20"/>
          <p:cNvPicPr>
            <a:picLocks noChangeAspect="1"/>
          </p:cNvPicPr>
          <p:nvPr/>
        </p:nvPicPr>
        <p:blipFill rotWithShape="1">
          <a:blip r:embed="rId3"/>
          <a:srcRect l="12397" t="1" r="44904" b="6901"/>
          <a:stretch/>
        </p:blipFill>
        <p:spPr>
          <a:xfrm>
            <a:off x="3910362" y="2602427"/>
            <a:ext cx="4898572" cy="477870"/>
          </a:xfrm>
          <a:prstGeom prst="rect">
            <a:avLst/>
          </a:prstGeom>
        </p:spPr>
      </p:pic>
      <p:pic>
        <p:nvPicPr>
          <p:cNvPr id="22" name="Picture 21"/>
          <p:cNvPicPr>
            <a:picLocks noChangeAspect="1"/>
          </p:cNvPicPr>
          <p:nvPr/>
        </p:nvPicPr>
        <p:blipFill rotWithShape="1">
          <a:blip r:embed="rId3"/>
          <a:srcRect l="55601" b="-3"/>
          <a:stretch/>
        </p:blipFill>
        <p:spPr>
          <a:xfrm>
            <a:off x="3910363" y="2172226"/>
            <a:ext cx="4789714" cy="482688"/>
          </a:xfrm>
          <a:prstGeom prst="rect">
            <a:avLst/>
          </a:prstGeom>
        </p:spPr>
      </p:pic>
    </p:spTree>
    <p:extLst>
      <p:ext uri="{BB962C8B-B14F-4D97-AF65-F5344CB8AC3E}">
        <p14:creationId xmlns:p14="http://schemas.microsoft.com/office/powerpoint/2010/main" val="842414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E7E6E6"/>
      </a:lt2>
      <a:accent1>
        <a:srgbClr val="124484"/>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8878</TotalTime>
  <Words>596</Words>
  <Application>Microsoft Office PowerPoint</Application>
  <PresentationFormat>On-screen Show (4:3)</PresentationFormat>
  <Paragraphs>26</Paragraphs>
  <Slides>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MS UI Gothic</vt:lpstr>
      <vt:lpstr>Arial</vt:lpstr>
      <vt:lpstr>Calibri</vt:lpstr>
      <vt:lpstr>Times New Roman</vt:lpstr>
      <vt:lpstr>Tema de Office</vt:lpstr>
      <vt:lpstr>Towards the production of a high-resolution regional dust reanalysis for Northern Africa, the Middle East and Europe    </vt:lpstr>
      <vt:lpstr>PowerPoint Presentation</vt:lpstr>
      <vt:lpstr>Dust reanalysis</vt:lpstr>
      <vt:lpstr>Dust ensemble forecasts</vt:lpstr>
      <vt:lpstr>Evaluation results - AERONET</vt:lpstr>
      <vt:lpstr>Evaluation results - AERONET</vt:lpstr>
      <vt:lpstr>Optimised workflow execution</vt:lpstr>
      <vt:lpstr>Thanks!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BSC Slides v.1</dc:title>
  <dc:creator>BSC-CNS</dc:creator>
  <cp:lastModifiedBy>Windows User</cp:lastModifiedBy>
  <cp:revision>436</cp:revision>
  <cp:lastPrinted>2017-10-20T14:15:59Z</cp:lastPrinted>
  <dcterms:created xsi:type="dcterms:W3CDTF">2016-07-07T10:13:32Z</dcterms:created>
  <dcterms:modified xsi:type="dcterms:W3CDTF">2020-05-06T14:35:23Z</dcterms:modified>
</cp:coreProperties>
</file>