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0"/>
  </p:notesMasterIdLst>
  <p:sldIdLst>
    <p:sldId id="256" r:id="rId2"/>
    <p:sldId id="405" r:id="rId3"/>
    <p:sldId id="1081" r:id="rId4"/>
    <p:sldId id="1080" r:id="rId5"/>
    <p:sldId id="578" r:id="rId6"/>
    <p:sldId id="1020" r:id="rId7"/>
    <p:sldId id="1055" r:id="rId8"/>
    <p:sldId id="1069" r:id="rId9"/>
    <p:sldId id="1070" r:id="rId10"/>
    <p:sldId id="1073" r:id="rId11"/>
    <p:sldId id="1086" r:id="rId12"/>
    <p:sldId id="1074" r:id="rId13"/>
    <p:sldId id="1076" r:id="rId14"/>
    <p:sldId id="1077" r:id="rId15"/>
    <p:sldId id="1082" r:id="rId16"/>
    <p:sldId id="1083" r:id="rId17"/>
    <p:sldId id="1085" r:id="rId18"/>
    <p:sldId id="269" r:id="rId19"/>
  </p:sldIdLst>
  <p:sldSz cx="12192000" cy="6858000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33" autoAdjust="0"/>
    <p:restoredTop sz="50000" autoAdjust="0"/>
  </p:normalViewPr>
  <p:slideViewPr>
    <p:cSldViewPr snapToGrid="0">
      <p:cViewPr varScale="1">
        <p:scale>
          <a:sx n="118" d="100"/>
          <a:sy n="118" d="100"/>
        </p:scale>
        <p:origin x="216" y="592"/>
      </p:cViewPr>
      <p:guideLst/>
    </p:cSldViewPr>
  </p:slideViewPr>
  <p:outlineViewPr>
    <p:cViewPr>
      <p:scale>
        <a:sx n="33" d="100"/>
        <a:sy n="33" d="100"/>
      </p:scale>
      <p:origin x="0" y="-1001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DA5266B4-7827-BE4A-8C7F-FDD92213CB61}">
      <dgm:prSet phldrT="[Text]"/>
      <dgm:spPr/>
      <dgm:t>
        <a:bodyPr/>
        <a:lstStyle/>
        <a:p>
          <a:r>
            <a:rPr lang="en-US" dirty="0"/>
            <a:t>Global</a:t>
          </a:r>
        </a:p>
      </dgm:t>
    </dgm:pt>
    <dgm:pt modelId="{15DED86E-56DA-4E44-AFFD-35B6416BB047}" type="parTrans" cxnId="{5B25EB1B-C3A1-664A-A5C2-EA5E95D9D523}">
      <dgm:prSet/>
      <dgm:spPr/>
      <dgm:t>
        <a:bodyPr/>
        <a:lstStyle/>
        <a:p>
          <a:endParaRPr lang="en-US"/>
        </a:p>
      </dgm:t>
    </dgm:pt>
    <dgm:pt modelId="{FAA3C3FE-8F7A-E74D-BC77-673998970BD2}" type="sibTrans" cxnId="{5B25EB1B-C3A1-664A-A5C2-EA5E95D9D523}">
      <dgm:prSet/>
      <dgm:spPr/>
      <dgm:t>
        <a:bodyPr/>
        <a:lstStyle/>
        <a:p>
          <a:endParaRPr lang="en-US"/>
        </a:p>
      </dgm:t>
    </dgm:pt>
    <dgm:pt modelId="{F7514A07-5B9F-0141-A349-4C4CA86F20B0}">
      <dgm:prSet phldrT="[Text]"/>
      <dgm:spPr/>
      <dgm:t>
        <a:bodyPr/>
        <a:lstStyle/>
        <a:p>
          <a:r>
            <a:rPr lang="en-US" dirty="0"/>
            <a:t>Regional</a:t>
          </a:r>
        </a:p>
      </dgm:t>
    </dgm:pt>
    <dgm:pt modelId="{6EA13B2D-D722-044A-97C2-B7E4B345C0B6}" type="parTrans" cxnId="{B5DDC093-20AF-6749-8997-7ED0A4586D86}">
      <dgm:prSet/>
      <dgm:spPr/>
      <dgm:t>
        <a:bodyPr/>
        <a:lstStyle/>
        <a:p>
          <a:endParaRPr lang="en-US"/>
        </a:p>
      </dgm:t>
    </dgm:pt>
    <dgm:pt modelId="{B4B2CDCE-BF60-1840-A983-A31BE457F5E5}" type="sibTrans" cxnId="{B5DDC093-20AF-6749-8997-7ED0A4586D86}">
      <dgm:prSet/>
      <dgm:spPr/>
      <dgm:t>
        <a:bodyPr/>
        <a:lstStyle/>
        <a:p>
          <a:endParaRPr lang="en-US"/>
        </a:p>
      </dgm:t>
    </dgm:pt>
    <dgm:pt modelId="{5B2A8ED2-E402-4948-BB54-5E475B53026F}">
      <dgm:prSet phldrT="[Text]"/>
      <dgm:spPr/>
      <dgm:t>
        <a:bodyPr/>
        <a:lstStyle/>
        <a:p>
          <a:r>
            <a:rPr lang="en-US" dirty="0"/>
            <a:t>Local</a:t>
          </a:r>
        </a:p>
      </dgm:t>
    </dgm:pt>
    <dgm:pt modelId="{ADA70A0F-FB3F-EC4C-909B-BAB2B4CA5CE4}" type="parTrans" cxnId="{B698B2A7-14EA-1A41-A452-092FA913470F}">
      <dgm:prSet/>
      <dgm:spPr/>
      <dgm:t>
        <a:bodyPr/>
        <a:lstStyle/>
        <a:p>
          <a:endParaRPr lang="en-US"/>
        </a:p>
      </dgm:t>
    </dgm:pt>
    <dgm:pt modelId="{5361BBB2-5E59-2A4C-A579-5956F7C22BA2}" type="sibTrans" cxnId="{B698B2A7-14EA-1A41-A452-092FA913470F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 dirty="0"/>
            <a:t>Pixel</a:t>
          </a:r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D025D358-A468-3449-87AC-9542B2C92A88}" type="pres">
      <dgm:prSet presAssocID="{DA5266B4-7827-BE4A-8C7F-FDD92213CB61}" presName="parTxOnly" presStyleLbl="node1" presStyleIdx="0" presStyleCnt="4" custLinFactNeighborX="57830" custLinFactNeighborY="-4456">
        <dgm:presLayoutVars>
          <dgm:chMax val="0"/>
          <dgm:chPref val="0"/>
          <dgm:bulletEnabled val="1"/>
        </dgm:presLayoutVars>
      </dgm:prSet>
      <dgm:spPr/>
    </dgm:pt>
    <dgm:pt modelId="{36450568-500C-6E4C-B9F8-B4205E8E48DF}" type="pres">
      <dgm:prSet presAssocID="{FAA3C3FE-8F7A-E74D-BC77-673998970BD2}" presName="parTxOnlySpace" presStyleCnt="0"/>
      <dgm:spPr/>
    </dgm:pt>
    <dgm:pt modelId="{D1F9E5EE-0892-7941-B8EE-B487C755D58E}" type="pres">
      <dgm:prSet presAssocID="{F7514A07-5B9F-0141-A349-4C4CA86F20B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FA95A8-EA4F-9341-931F-93A35450993D}" type="pres">
      <dgm:prSet presAssocID="{B4B2CDCE-BF60-1840-A983-A31BE457F5E5}" presName="parTxOnlySpace" presStyleCnt="0"/>
      <dgm:spPr/>
    </dgm:pt>
    <dgm:pt modelId="{02488F60-81C7-8E41-A08A-98FF866A9B7A}" type="pres">
      <dgm:prSet presAssocID="{5B2A8ED2-E402-4948-BB54-5E475B5302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1AF377C-F6D0-8C44-9E2A-66B8E1AB3947}" type="pres">
      <dgm:prSet presAssocID="{5361BBB2-5E59-2A4C-A579-5956F7C22BA2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B25EB1B-C3A1-664A-A5C2-EA5E95D9D523}" srcId="{608D5DE5-0799-D04F-87FD-B586874F55BD}" destId="{DA5266B4-7827-BE4A-8C7F-FDD92213CB61}" srcOrd="0" destOrd="0" parTransId="{15DED86E-56DA-4E44-AFFD-35B6416BB047}" sibTransId="{FAA3C3FE-8F7A-E74D-BC77-673998970BD2}"/>
    <dgm:cxn modelId="{BDCCE964-8492-8346-8532-504BEF17A8A1}" type="presOf" srcId="{5B2A8ED2-E402-4948-BB54-5E475B53026F}" destId="{02488F60-81C7-8E41-A08A-98FF866A9B7A}" srcOrd="0" destOrd="0" presId="urn:microsoft.com/office/officeart/2005/8/layout/chevron1"/>
    <dgm:cxn modelId="{AA12CE89-90ED-864E-B132-1321AB6FDBBD}" srcId="{608D5DE5-0799-D04F-87FD-B586874F55BD}" destId="{39184162-50C2-6842-90D8-19390131A7E0}" srcOrd="3" destOrd="0" parTransId="{050562EC-247C-1F49-BA1D-8483AAF2CD49}" sibTransId="{37D7E721-8C7B-E940-BFD8-610E5BF14816}"/>
    <dgm:cxn modelId="{B5DDC093-20AF-6749-8997-7ED0A4586D86}" srcId="{608D5DE5-0799-D04F-87FD-B586874F55BD}" destId="{F7514A07-5B9F-0141-A349-4C4CA86F20B0}" srcOrd="1" destOrd="0" parTransId="{6EA13B2D-D722-044A-97C2-B7E4B345C0B6}" sibTransId="{B4B2CDCE-BF60-1840-A983-A31BE457F5E5}"/>
    <dgm:cxn modelId="{B698B2A7-14EA-1A41-A452-092FA913470F}" srcId="{608D5DE5-0799-D04F-87FD-B586874F55BD}" destId="{5B2A8ED2-E402-4948-BB54-5E475B53026F}" srcOrd="2" destOrd="0" parTransId="{ADA70A0F-FB3F-EC4C-909B-BAB2B4CA5CE4}" sibTransId="{5361BBB2-5E59-2A4C-A579-5956F7C22BA2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39B934C1-D1CF-244B-A81E-F5D800BDBDA8}" type="presOf" srcId="{DA5266B4-7827-BE4A-8C7F-FDD92213CB61}" destId="{D025D358-A468-3449-87AC-9542B2C92A88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5BDE2CE2-740E-E743-A075-6E3EBA20036E}" type="presOf" srcId="{F7514A07-5B9F-0141-A349-4C4CA86F20B0}" destId="{D1F9E5EE-0892-7941-B8EE-B487C755D58E}" srcOrd="0" destOrd="0" presId="urn:microsoft.com/office/officeart/2005/8/layout/chevron1"/>
    <dgm:cxn modelId="{2257041B-65B2-834E-9A4D-6EB52205140F}" type="presParOf" srcId="{4E2123F3-A8DE-0D45-BEE0-A223D84D075D}" destId="{D025D358-A468-3449-87AC-9542B2C92A88}" srcOrd="0" destOrd="0" presId="urn:microsoft.com/office/officeart/2005/8/layout/chevron1"/>
    <dgm:cxn modelId="{3A7A7AC4-98C0-5148-9980-910E2A413DB5}" type="presParOf" srcId="{4E2123F3-A8DE-0D45-BEE0-A223D84D075D}" destId="{36450568-500C-6E4C-B9F8-B4205E8E48DF}" srcOrd="1" destOrd="0" presId="urn:microsoft.com/office/officeart/2005/8/layout/chevron1"/>
    <dgm:cxn modelId="{100242DC-DF95-194F-9F44-73CDD65EFB52}" type="presParOf" srcId="{4E2123F3-A8DE-0D45-BEE0-A223D84D075D}" destId="{D1F9E5EE-0892-7941-B8EE-B487C755D58E}" srcOrd="2" destOrd="0" presId="urn:microsoft.com/office/officeart/2005/8/layout/chevron1"/>
    <dgm:cxn modelId="{1F4A21D8-2AF9-3941-8B2B-BA0B6AC1E08E}" type="presParOf" srcId="{4E2123F3-A8DE-0D45-BEE0-A223D84D075D}" destId="{B9FA95A8-EA4F-9341-931F-93A35450993D}" srcOrd="3" destOrd="0" presId="urn:microsoft.com/office/officeart/2005/8/layout/chevron1"/>
    <dgm:cxn modelId="{68BCBCEF-F646-A948-9342-DE17335FF2ED}" type="presParOf" srcId="{4E2123F3-A8DE-0D45-BEE0-A223D84D075D}" destId="{02488F60-81C7-8E41-A08A-98FF866A9B7A}" srcOrd="4" destOrd="0" presId="urn:microsoft.com/office/officeart/2005/8/layout/chevron1"/>
    <dgm:cxn modelId="{F1C78D45-BD8A-164A-814F-C185C9A67F63}" type="presParOf" srcId="{4E2123F3-A8DE-0D45-BEE0-A223D84D075D}" destId="{51AF377C-F6D0-8C44-9E2A-66B8E1AB3947}" srcOrd="5" destOrd="0" presId="urn:microsoft.com/office/officeart/2005/8/layout/chevron1"/>
    <dgm:cxn modelId="{089958C9-F682-1E4F-87FA-C949E20B617D}" type="presParOf" srcId="{4E2123F3-A8DE-0D45-BEE0-A223D84D075D}" destId="{265F129C-3DFE-9047-A22F-A78BEBC9932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DA5266B4-7827-BE4A-8C7F-FDD92213CB61}">
      <dgm:prSet phldrT="[Text]"/>
      <dgm:spPr/>
      <dgm:t>
        <a:bodyPr/>
        <a:lstStyle/>
        <a:p>
          <a:r>
            <a:rPr lang="en-US" dirty="0"/>
            <a:t>Pixel</a:t>
          </a:r>
        </a:p>
      </dgm:t>
    </dgm:pt>
    <dgm:pt modelId="{15DED86E-56DA-4E44-AFFD-35B6416BB047}" type="parTrans" cxnId="{5B25EB1B-C3A1-664A-A5C2-EA5E95D9D523}">
      <dgm:prSet/>
      <dgm:spPr/>
      <dgm:t>
        <a:bodyPr/>
        <a:lstStyle/>
        <a:p>
          <a:endParaRPr lang="en-US"/>
        </a:p>
      </dgm:t>
    </dgm:pt>
    <dgm:pt modelId="{FAA3C3FE-8F7A-E74D-BC77-673998970BD2}" type="sibTrans" cxnId="{5B25EB1B-C3A1-664A-A5C2-EA5E95D9D523}">
      <dgm:prSet/>
      <dgm:spPr/>
      <dgm:t>
        <a:bodyPr/>
        <a:lstStyle/>
        <a:p>
          <a:endParaRPr lang="en-US"/>
        </a:p>
      </dgm:t>
    </dgm:pt>
    <dgm:pt modelId="{F7514A07-5B9F-0141-A349-4C4CA86F20B0}">
      <dgm:prSet phldrT="[Text]"/>
      <dgm:spPr/>
      <dgm:t>
        <a:bodyPr/>
        <a:lstStyle/>
        <a:p>
          <a:r>
            <a:rPr lang="en-US"/>
            <a:t>Local</a:t>
          </a:r>
          <a:endParaRPr lang="en-US" dirty="0"/>
        </a:p>
      </dgm:t>
    </dgm:pt>
    <dgm:pt modelId="{6EA13B2D-D722-044A-97C2-B7E4B345C0B6}" type="parTrans" cxnId="{B5DDC093-20AF-6749-8997-7ED0A4586D86}">
      <dgm:prSet/>
      <dgm:spPr/>
      <dgm:t>
        <a:bodyPr/>
        <a:lstStyle/>
        <a:p>
          <a:endParaRPr lang="en-US"/>
        </a:p>
      </dgm:t>
    </dgm:pt>
    <dgm:pt modelId="{B4B2CDCE-BF60-1840-A983-A31BE457F5E5}" type="sibTrans" cxnId="{B5DDC093-20AF-6749-8997-7ED0A4586D86}">
      <dgm:prSet/>
      <dgm:spPr/>
      <dgm:t>
        <a:bodyPr/>
        <a:lstStyle/>
        <a:p>
          <a:endParaRPr lang="en-US"/>
        </a:p>
      </dgm:t>
    </dgm:pt>
    <dgm:pt modelId="{5B2A8ED2-E402-4948-BB54-5E475B53026F}">
      <dgm:prSet phldrT="[Text]"/>
      <dgm:spPr/>
      <dgm:t>
        <a:bodyPr/>
        <a:lstStyle/>
        <a:p>
          <a:r>
            <a:rPr lang="en-US" dirty="0"/>
            <a:t>Regional</a:t>
          </a:r>
        </a:p>
      </dgm:t>
    </dgm:pt>
    <dgm:pt modelId="{ADA70A0F-FB3F-EC4C-909B-BAB2B4CA5CE4}" type="parTrans" cxnId="{B698B2A7-14EA-1A41-A452-092FA913470F}">
      <dgm:prSet/>
      <dgm:spPr/>
      <dgm:t>
        <a:bodyPr/>
        <a:lstStyle/>
        <a:p>
          <a:endParaRPr lang="en-US"/>
        </a:p>
      </dgm:t>
    </dgm:pt>
    <dgm:pt modelId="{5361BBB2-5E59-2A4C-A579-5956F7C22BA2}" type="sibTrans" cxnId="{B698B2A7-14EA-1A41-A452-092FA913470F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 dirty="0"/>
            <a:t>Global</a:t>
          </a:r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D025D358-A468-3449-87AC-9542B2C92A88}" type="pres">
      <dgm:prSet presAssocID="{DA5266B4-7827-BE4A-8C7F-FDD92213CB61}" presName="parTxOnly" presStyleLbl="node1" presStyleIdx="0" presStyleCnt="4" custLinFactNeighborX="57830" custLinFactNeighborY="-4456">
        <dgm:presLayoutVars>
          <dgm:chMax val="0"/>
          <dgm:chPref val="0"/>
          <dgm:bulletEnabled val="1"/>
        </dgm:presLayoutVars>
      </dgm:prSet>
      <dgm:spPr/>
    </dgm:pt>
    <dgm:pt modelId="{36450568-500C-6E4C-B9F8-B4205E8E48DF}" type="pres">
      <dgm:prSet presAssocID="{FAA3C3FE-8F7A-E74D-BC77-673998970BD2}" presName="parTxOnlySpace" presStyleCnt="0"/>
      <dgm:spPr/>
    </dgm:pt>
    <dgm:pt modelId="{D1F9E5EE-0892-7941-B8EE-B487C755D58E}" type="pres">
      <dgm:prSet presAssocID="{F7514A07-5B9F-0141-A349-4C4CA86F20B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FA95A8-EA4F-9341-931F-93A35450993D}" type="pres">
      <dgm:prSet presAssocID="{B4B2CDCE-BF60-1840-A983-A31BE457F5E5}" presName="parTxOnlySpace" presStyleCnt="0"/>
      <dgm:spPr/>
    </dgm:pt>
    <dgm:pt modelId="{02488F60-81C7-8E41-A08A-98FF866A9B7A}" type="pres">
      <dgm:prSet presAssocID="{5B2A8ED2-E402-4948-BB54-5E475B5302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1AF377C-F6D0-8C44-9E2A-66B8E1AB3947}" type="pres">
      <dgm:prSet presAssocID="{5361BBB2-5E59-2A4C-A579-5956F7C22BA2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B25EB1B-C3A1-664A-A5C2-EA5E95D9D523}" srcId="{608D5DE5-0799-D04F-87FD-B586874F55BD}" destId="{DA5266B4-7827-BE4A-8C7F-FDD92213CB61}" srcOrd="0" destOrd="0" parTransId="{15DED86E-56DA-4E44-AFFD-35B6416BB047}" sibTransId="{FAA3C3FE-8F7A-E74D-BC77-673998970BD2}"/>
    <dgm:cxn modelId="{BDCCE964-8492-8346-8532-504BEF17A8A1}" type="presOf" srcId="{5B2A8ED2-E402-4948-BB54-5E475B53026F}" destId="{02488F60-81C7-8E41-A08A-98FF866A9B7A}" srcOrd="0" destOrd="0" presId="urn:microsoft.com/office/officeart/2005/8/layout/chevron1"/>
    <dgm:cxn modelId="{AA12CE89-90ED-864E-B132-1321AB6FDBBD}" srcId="{608D5DE5-0799-D04F-87FD-B586874F55BD}" destId="{39184162-50C2-6842-90D8-19390131A7E0}" srcOrd="3" destOrd="0" parTransId="{050562EC-247C-1F49-BA1D-8483AAF2CD49}" sibTransId="{37D7E721-8C7B-E940-BFD8-610E5BF14816}"/>
    <dgm:cxn modelId="{B5DDC093-20AF-6749-8997-7ED0A4586D86}" srcId="{608D5DE5-0799-D04F-87FD-B586874F55BD}" destId="{F7514A07-5B9F-0141-A349-4C4CA86F20B0}" srcOrd="1" destOrd="0" parTransId="{6EA13B2D-D722-044A-97C2-B7E4B345C0B6}" sibTransId="{B4B2CDCE-BF60-1840-A983-A31BE457F5E5}"/>
    <dgm:cxn modelId="{B698B2A7-14EA-1A41-A452-092FA913470F}" srcId="{608D5DE5-0799-D04F-87FD-B586874F55BD}" destId="{5B2A8ED2-E402-4948-BB54-5E475B53026F}" srcOrd="2" destOrd="0" parTransId="{ADA70A0F-FB3F-EC4C-909B-BAB2B4CA5CE4}" sibTransId="{5361BBB2-5E59-2A4C-A579-5956F7C22BA2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39B934C1-D1CF-244B-A81E-F5D800BDBDA8}" type="presOf" srcId="{DA5266B4-7827-BE4A-8C7F-FDD92213CB61}" destId="{D025D358-A468-3449-87AC-9542B2C92A88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5BDE2CE2-740E-E743-A075-6E3EBA20036E}" type="presOf" srcId="{F7514A07-5B9F-0141-A349-4C4CA86F20B0}" destId="{D1F9E5EE-0892-7941-B8EE-B487C755D58E}" srcOrd="0" destOrd="0" presId="urn:microsoft.com/office/officeart/2005/8/layout/chevron1"/>
    <dgm:cxn modelId="{2257041B-65B2-834E-9A4D-6EB52205140F}" type="presParOf" srcId="{4E2123F3-A8DE-0D45-BEE0-A223D84D075D}" destId="{D025D358-A468-3449-87AC-9542B2C92A88}" srcOrd="0" destOrd="0" presId="urn:microsoft.com/office/officeart/2005/8/layout/chevron1"/>
    <dgm:cxn modelId="{3A7A7AC4-98C0-5148-9980-910E2A413DB5}" type="presParOf" srcId="{4E2123F3-A8DE-0D45-BEE0-A223D84D075D}" destId="{36450568-500C-6E4C-B9F8-B4205E8E48DF}" srcOrd="1" destOrd="0" presId="urn:microsoft.com/office/officeart/2005/8/layout/chevron1"/>
    <dgm:cxn modelId="{100242DC-DF95-194F-9F44-73CDD65EFB52}" type="presParOf" srcId="{4E2123F3-A8DE-0D45-BEE0-A223D84D075D}" destId="{D1F9E5EE-0892-7941-B8EE-B487C755D58E}" srcOrd="2" destOrd="0" presId="urn:microsoft.com/office/officeart/2005/8/layout/chevron1"/>
    <dgm:cxn modelId="{1F4A21D8-2AF9-3941-8B2B-BA0B6AC1E08E}" type="presParOf" srcId="{4E2123F3-A8DE-0D45-BEE0-A223D84D075D}" destId="{B9FA95A8-EA4F-9341-931F-93A35450993D}" srcOrd="3" destOrd="0" presId="urn:microsoft.com/office/officeart/2005/8/layout/chevron1"/>
    <dgm:cxn modelId="{68BCBCEF-F646-A948-9342-DE17335FF2ED}" type="presParOf" srcId="{4E2123F3-A8DE-0D45-BEE0-A223D84D075D}" destId="{02488F60-81C7-8E41-A08A-98FF866A9B7A}" srcOrd="4" destOrd="0" presId="urn:microsoft.com/office/officeart/2005/8/layout/chevron1"/>
    <dgm:cxn modelId="{F1C78D45-BD8A-164A-814F-C185C9A67F63}" type="presParOf" srcId="{4E2123F3-A8DE-0D45-BEE0-A223D84D075D}" destId="{51AF377C-F6D0-8C44-9E2A-66B8E1AB3947}" srcOrd="5" destOrd="0" presId="urn:microsoft.com/office/officeart/2005/8/layout/chevron1"/>
    <dgm:cxn modelId="{089958C9-F682-1E4F-87FA-C949E20B617D}" type="presParOf" srcId="{4E2123F3-A8DE-0D45-BEE0-A223D84D075D}" destId="{265F129C-3DFE-9047-A22F-A78BEBC9932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D358-A468-3449-87AC-9542B2C92A88}">
      <dsp:nvSpPr>
        <dsp:cNvPr id="0" name=""/>
        <dsp:cNvSpPr/>
      </dsp:nvSpPr>
      <dsp:spPr>
        <a:xfrm>
          <a:off x="168147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Global</a:t>
          </a:r>
        </a:p>
      </dsp:txBody>
      <dsp:txXfrm>
        <a:off x="348147" y="0"/>
        <a:ext cx="2463742" cy="359999"/>
      </dsp:txXfrm>
    </dsp:sp>
    <dsp:sp modelId="{D1F9E5EE-0892-7941-B8EE-B487C755D58E}">
      <dsp:nvSpPr>
        <dsp:cNvPr id="0" name=""/>
        <dsp:cNvSpPr/>
      </dsp:nvSpPr>
      <dsp:spPr>
        <a:xfrm>
          <a:off x="2546217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Regional</a:t>
          </a:r>
        </a:p>
      </dsp:txBody>
      <dsp:txXfrm>
        <a:off x="2726217" y="0"/>
        <a:ext cx="2463742" cy="359999"/>
      </dsp:txXfrm>
    </dsp:sp>
    <dsp:sp modelId="{02488F60-81C7-8E41-A08A-98FF866A9B7A}">
      <dsp:nvSpPr>
        <dsp:cNvPr id="0" name=""/>
        <dsp:cNvSpPr/>
      </dsp:nvSpPr>
      <dsp:spPr>
        <a:xfrm>
          <a:off x="5087584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Local</a:t>
          </a:r>
        </a:p>
      </dsp:txBody>
      <dsp:txXfrm>
        <a:off x="5267584" y="0"/>
        <a:ext cx="2463742" cy="359999"/>
      </dsp:txXfrm>
    </dsp:sp>
    <dsp:sp modelId="{265F129C-3DFE-9047-A22F-A78BEBC99328}">
      <dsp:nvSpPr>
        <dsp:cNvPr id="0" name=""/>
        <dsp:cNvSpPr/>
      </dsp:nvSpPr>
      <dsp:spPr>
        <a:xfrm>
          <a:off x="7628951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Pixel</a:t>
          </a:r>
        </a:p>
      </dsp:txBody>
      <dsp:txXfrm>
        <a:off x="7808951" y="0"/>
        <a:ext cx="2463742" cy="359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D358-A468-3449-87AC-9542B2C92A88}">
      <dsp:nvSpPr>
        <dsp:cNvPr id="0" name=""/>
        <dsp:cNvSpPr/>
      </dsp:nvSpPr>
      <dsp:spPr>
        <a:xfrm>
          <a:off x="168147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Pixel</a:t>
          </a:r>
        </a:p>
      </dsp:txBody>
      <dsp:txXfrm>
        <a:off x="348147" y="0"/>
        <a:ext cx="2463742" cy="359999"/>
      </dsp:txXfrm>
    </dsp:sp>
    <dsp:sp modelId="{D1F9E5EE-0892-7941-B8EE-B487C755D58E}">
      <dsp:nvSpPr>
        <dsp:cNvPr id="0" name=""/>
        <dsp:cNvSpPr/>
      </dsp:nvSpPr>
      <dsp:spPr>
        <a:xfrm>
          <a:off x="2546217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Local</a:t>
          </a:r>
          <a:endParaRPr lang="en-US" sz="2100" kern="1200" dirty="0"/>
        </a:p>
      </dsp:txBody>
      <dsp:txXfrm>
        <a:off x="2726217" y="0"/>
        <a:ext cx="2463742" cy="359999"/>
      </dsp:txXfrm>
    </dsp:sp>
    <dsp:sp modelId="{02488F60-81C7-8E41-A08A-98FF866A9B7A}">
      <dsp:nvSpPr>
        <dsp:cNvPr id="0" name=""/>
        <dsp:cNvSpPr/>
      </dsp:nvSpPr>
      <dsp:spPr>
        <a:xfrm>
          <a:off x="5087584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Regional</a:t>
          </a:r>
        </a:p>
      </dsp:txBody>
      <dsp:txXfrm>
        <a:off x="5267584" y="0"/>
        <a:ext cx="2463742" cy="359999"/>
      </dsp:txXfrm>
    </dsp:sp>
    <dsp:sp modelId="{265F129C-3DFE-9047-A22F-A78BEBC99328}">
      <dsp:nvSpPr>
        <dsp:cNvPr id="0" name=""/>
        <dsp:cNvSpPr/>
      </dsp:nvSpPr>
      <dsp:spPr>
        <a:xfrm>
          <a:off x="7628951" y="0"/>
          <a:ext cx="2823741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Global</a:t>
          </a:r>
        </a:p>
      </dsp:txBody>
      <dsp:txXfrm>
        <a:off x="7808951" y="0"/>
        <a:ext cx="2463742" cy="359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23205-3C58-471F-8992-FE49B46CA762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E7488-F4D4-4686-B3CE-DAAD24CE63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2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80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5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78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5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610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14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426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8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90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2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10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LST: 09/2017 - 09/2018 (</a:t>
            </a:r>
            <a:r>
              <a:rPr lang="en-GB" dirty="0" err="1"/>
              <a:t>monthy</a:t>
            </a:r>
            <a:r>
              <a:rPr lang="en-GB" dirty="0"/>
              <a:t> mean)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NDVI (</a:t>
            </a:r>
            <a:r>
              <a:rPr lang="en-GB" dirty="0" err="1"/>
              <a:t>africa</a:t>
            </a:r>
            <a:r>
              <a:rPr lang="en-GB" dirty="0"/>
              <a:t>): 09/2017 - 09/2018 (15 days)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HYDRO: 09/2018 - 11/2018 (daily)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NO2: 07/2018 - 10-2018 (daily)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CCI: 01/1997 - 01/1999 (monthly))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L8 (</a:t>
            </a:r>
            <a:r>
              <a:rPr lang="en-GB" dirty="0" err="1"/>
              <a:t>istanbul</a:t>
            </a:r>
            <a:r>
              <a:rPr lang="en-GB" dirty="0"/>
              <a:t>): 07/2013 - 04/2018 (34 frames)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S2 (</a:t>
            </a:r>
            <a:r>
              <a:rPr lang="en-GB" dirty="0" err="1"/>
              <a:t>istanbul</a:t>
            </a:r>
            <a:r>
              <a:rPr lang="en-GB" dirty="0"/>
              <a:t>): 06/2015 - 10/2018 (69 frames)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A3AB2-5A7A-4EA4-A142-A28A8BBCD9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generic users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>
                <a:solidFill>
                  <a:prstClr val="white"/>
                </a:solidFill>
                <a:latin typeface="+mn-lt"/>
              </a:rPr>
              <a:t>User centric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>
                <a:solidFill>
                  <a:prstClr val="white"/>
                </a:solidFill>
                <a:latin typeface="+mn-lt"/>
              </a:rPr>
              <a:t>Data access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E-collaboration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A3AB2-5A7A-4EA4-A142-A28A8BBCD9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4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6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generic users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>
                <a:solidFill>
                  <a:prstClr val="white"/>
                </a:solidFill>
                <a:latin typeface="+mn-lt"/>
              </a:rPr>
              <a:t>User centric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>
                <a:solidFill>
                  <a:prstClr val="white"/>
                </a:solidFill>
                <a:latin typeface="+mn-lt"/>
              </a:rPr>
              <a:t>Data access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E-collaboration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A3AB2-5A7A-4EA4-A142-A28A8BBCD9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2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E7488-F4D4-4686-B3CE-DAAD24CE63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92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3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1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9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4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5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5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3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0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6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75A8-CACB-4B82-ACBF-7EF16D27A5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536C-A381-44D5-9288-F2E44007CA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0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antovani@meeo.i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microsoft.com/office/2007/relationships/hdphoto" Target="../media/hdphoto5.wdp"/><Relationship Id="rId5" Type="http://schemas.openxmlformats.org/officeDocument/2006/relationships/image" Target="../media/image60.png"/><Relationship Id="rId10" Type="http://schemas.microsoft.com/office/2007/relationships/hdphoto" Target="../media/hdphoto4.wdp"/><Relationship Id="rId4" Type="http://schemas.openxmlformats.org/officeDocument/2006/relationships/image" Target="../media/image59.gif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6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tif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tiff"/><Relationship Id="rId4" Type="http://schemas.openxmlformats.org/officeDocument/2006/relationships/diagramLayout" Target="../diagrams/layout1.xml"/><Relationship Id="rId9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tiff"/><Relationship Id="rId7" Type="http://schemas.openxmlformats.org/officeDocument/2006/relationships/diagramColors" Target="../diagrams/colors2.xml"/><Relationship Id="rId12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tiff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tiff"/><Relationship Id="rId4" Type="http://schemas.openxmlformats.org/officeDocument/2006/relationships/diagramData" Target="../diagrams/data2.xml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0.tiff"/><Relationship Id="rId18" Type="http://schemas.openxmlformats.org/officeDocument/2006/relationships/image" Target="../media/image25.emf"/><Relationship Id="rId26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8.tiff"/><Relationship Id="rId7" Type="http://schemas.openxmlformats.org/officeDocument/2006/relationships/hyperlink" Target="http://commons.wikimedia.org/wiki/File:ESA_logo.png" TargetMode="External"/><Relationship Id="rId12" Type="http://schemas.microsoft.com/office/2007/relationships/hdphoto" Target="../media/hdphoto1.wdp"/><Relationship Id="rId17" Type="http://schemas.openxmlformats.org/officeDocument/2006/relationships/image" Target="../media/image24.emf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20" Type="http://schemas.openxmlformats.org/officeDocument/2006/relationships/image" Target="../media/image27.emf"/><Relationship Id="rId29" Type="http://schemas.openxmlformats.org/officeDocument/2006/relationships/image" Target="../media/image4.emf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1.tiff"/><Relationship Id="rId5" Type="http://schemas.openxmlformats.org/officeDocument/2006/relationships/image" Target="../media/image14.tiff"/><Relationship Id="rId15" Type="http://schemas.openxmlformats.org/officeDocument/2006/relationships/image" Target="../media/image22.tiff"/><Relationship Id="rId23" Type="http://schemas.openxmlformats.org/officeDocument/2006/relationships/image" Target="../media/image30.tiff"/><Relationship Id="rId28" Type="http://schemas.openxmlformats.org/officeDocument/2006/relationships/image" Target="../media/image35.png"/><Relationship Id="rId10" Type="http://schemas.openxmlformats.org/officeDocument/2006/relationships/image" Target="../media/image18.png"/><Relationship Id="rId19" Type="http://schemas.openxmlformats.org/officeDocument/2006/relationships/image" Target="../media/image26.emf"/><Relationship Id="rId4" Type="http://schemas.openxmlformats.org/officeDocument/2006/relationships/image" Target="../media/image13.tiff"/><Relationship Id="rId9" Type="http://schemas.openxmlformats.org/officeDocument/2006/relationships/image" Target="../media/image17.tiff"/><Relationship Id="rId14" Type="http://schemas.openxmlformats.org/officeDocument/2006/relationships/image" Target="../media/image21.emf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hyperlink" Target="https://commons.wikimedia.org/wiki/File:Jupyter_logo.svg" TargetMode="External"/><Relationship Id="rId10" Type="http://schemas.openxmlformats.org/officeDocument/2006/relationships/image" Target="../media/image4.emf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4.emf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png"/><Relationship Id="rId20" Type="http://schemas.openxmlformats.org/officeDocument/2006/relationships/image" Target="../media/image58.svg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.emf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872" y="1906571"/>
            <a:ext cx="11103429" cy="2509213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The ADAM platform</a:t>
            </a:r>
            <a:br>
              <a:rPr lang="en-GB" sz="3200" b="1" dirty="0">
                <a:solidFill>
                  <a:schemeClr val="bg1"/>
                </a:solidFill>
              </a:rPr>
            </a:br>
            <a:br>
              <a:rPr lang="en-GB" sz="32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EGU General Assembly 2020 - ITS4.8/ESSI4.1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Data science, Analytics and Visualization: The challenges and opportunities for Earth and Space Science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229" y="5225733"/>
            <a:ext cx="11194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Simone Mantovani</a:t>
            </a:r>
            <a:r>
              <a:rPr lang="en-GB" sz="2000" b="1" baseline="30000" dirty="0">
                <a:solidFill>
                  <a:schemeClr val="bg1"/>
                </a:solidFill>
              </a:rPr>
              <a:t>1*</a:t>
            </a:r>
            <a:r>
              <a:rPr lang="en-GB" sz="2000" b="1" dirty="0">
                <a:solidFill>
                  <a:schemeClr val="bg1"/>
                </a:solidFill>
              </a:rPr>
              <a:t>, S. Natali</a:t>
            </a:r>
            <a:r>
              <a:rPr lang="en-GB" sz="2000" b="1" baseline="30000" dirty="0">
                <a:solidFill>
                  <a:schemeClr val="bg1"/>
                </a:solidFill>
              </a:rPr>
              <a:t>2</a:t>
            </a:r>
            <a:r>
              <a:rPr lang="en-GB" sz="2000" b="1" dirty="0">
                <a:solidFill>
                  <a:schemeClr val="bg1"/>
                </a:solidFill>
              </a:rPr>
              <a:t>, M. Folegani</a:t>
            </a:r>
            <a:r>
              <a:rPr lang="en-GB" sz="2000" b="1" baseline="30000" dirty="0">
                <a:solidFill>
                  <a:schemeClr val="bg1"/>
                </a:solidFill>
              </a:rPr>
              <a:t>1</a:t>
            </a:r>
            <a:r>
              <a:rPr lang="en-GB" sz="2000" b="1" dirty="0">
                <a:solidFill>
                  <a:schemeClr val="bg1"/>
                </a:solidFill>
              </a:rPr>
              <a:t>, M. Cavicch</a:t>
            </a:r>
            <a:r>
              <a:rPr lang="en-GB" sz="2000" b="1" baseline="30000" dirty="0">
                <a:solidFill>
                  <a:schemeClr val="bg1"/>
                </a:solidFill>
              </a:rPr>
              <a:t>1</a:t>
            </a:r>
            <a:r>
              <a:rPr lang="en-GB" sz="2000" b="1" dirty="0">
                <a:solidFill>
                  <a:schemeClr val="bg1"/>
                </a:solidFill>
              </a:rPr>
              <a:t>, D. Barboni</a:t>
            </a:r>
            <a:r>
              <a:rPr lang="en-GB" sz="2000" b="1" baseline="30000" dirty="0">
                <a:solidFill>
                  <a:schemeClr val="bg1"/>
                </a:solidFill>
              </a:rPr>
              <a:t>1</a:t>
            </a:r>
            <a:r>
              <a:rPr lang="en-GB" sz="2000" b="1" dirty="0">
                <a:solidFill>
                  <a:schemeClr val="bg1"/>
                </a:solidFill>
              </a:rPr>
              <a:t>, and S. Ferraresi</a:t>
            </a:r>
            <a:r>
              <a:rPr lang="en-GB" sz="2000" b="1" baseline="30000" dirty="0">
                <a:solidFill>
                  <a:schemeClr val="bg1"/>
                </a:solidFill>
              </a:rPr>
              <a:t>1</a:t>
            </a:r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baseline="30000" dirty="0">
                <a:solidFill>
                  <a:schemeClr val="bg1"/>
                </a:solidFill>
              </a:rPr>
              <a:t>*</a:t>
            </a:r>
            <a:r>
              <a:rPr lang="en-GB" sz="2000" dirty="0">
                <a:solidFill>
                  <a:schemeClr val="bg1"/>
                </a:solidFill>
                <a:hlinkClick r:id="rId2"/>
              </a:rPr>
              <a:t>mantovani@meeo.it</a:t>
            </a: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baseline="30000" dirty="0">
                <a:solidFill>
                  <a:schemeClr val="bg1"/>
                </a:solidFill>
              </a:rPr>
              <a:t>1</a:t>
            </a:r>
            <a:r>
              <a:rPr lang="en-GB" sz="2000" dirty="0">
                <a:solidFill>
                  <a:schemeClr val="bg1"/>
                </a:solidFill>
              </a:rPr>
              <a:t>MEEO, Ferrara (Italy)</a:t>
            </a:r>
          </a:p>
          <a:p>
            <a:r>
              <a:rPr lang="en-GB" sz="2000" b="1" baseline="30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SISTEMA, Vienna (Austria)</a:t>
            </a:r>
          </a:p>
        </p:txBody>
      </p:sp>
      <p:pic>
        <p:nvPicPr>
          <p:cNvPr id="15" name="Picture 5" descr="C:\C-STEFANO\meeo\CVs\logos\solopalle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1886" y="93537"/>
            <a:ext cx="1075690" cy="9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ottotitolo 2"/>
          <p:cNvSpPr txBox="1">
            <a:spLocks/>
          </p:cNvSpPr>
          <p:nvPr/>
        </p:nvSpPr>
        <p:spPr bwMode="auto">
          <a:xfrm>
            <a:off x="10456294" y="1010152"/>
            <a:ext cx="16652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it-IT" altLang="en-US" sz="1200">
                <a:solidFill>
                  <a:schemeClr val="bg1"/>
                </a:solidFill>
                <a:latin typeface="Earth Normal" charset="0"/>
              </a:rPr>
              <a:t>www.meeo.it</a:t>
            </a:r>
            <a:endParaRPr lang="en-US" altLang="en-US" sz="1200">
              <a:solidFill>
                <a:schemeClr val="bg1"/>
              </a:solidFill>
              <a:latin typeface="Earth Norm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A1B100-3F69-AF41-B7FE-D4B65B3A9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43" y="6321073"/>
            <a:ext cx="1303423" cy="4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5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11068" y="115957"/>
            <a:ext cx="2922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map mosaicking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91422-9B4D-E742-8B0A-1B278018986E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36A347-2B88-BB4C-8984-4958868AEF5B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68959F3-A5E2-584E-A2DC-FCC70BD13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D21138E-D650-3C40-B1BC-4DAF60D53386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01F93A8C-7003-1E4E-8000-4CB35BB74163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C7B099-95D7-C348-938D-5D983C1FF8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60" y="2290349"/>
            <a:ext cx="2880995" cy="19043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2146AF-EAB3-B541-93A1-EBCD4A05D978}"/>
              </a:ext>
            </a:extLst>
          </p:cNvPr>
          <p:cNvSpPr txBox="1">
            <a:spLocks/>
          </p:cNvSpPr>
          <p:nvPr/>
        </p:nvSpPr>
        <p:spPr>
          <a:xfrm>
            <a:off x="11003" y="1332931"/>
            <a:ext cx="3912124" cy="39997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Conventional approach</a:t>
            </a:r>
          </a:p>
          <a:p>
            <a:r>
              <a:rPr lang="en-US" sz="1600" dirty="0">
                <a:solidFill>
                  <a:schemeClr val="bg1"/>
                </a:solidFill>
              </a:rPr>
              <a:t>Access to single granules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need of ”large” local storage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Local processing to create the mosaic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need of local computational resources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512B8F6-C314-AA4F-814C-ADDC741A8DF2}"/>
              </a:ext>
            </a:extLst>
          </p:cNvPr>
          <p:cNvSpPr txBox="1">
            <a:spLocks/>
          </p:cNvSpPr>
          <p:nvPr/>
        </p:nvSpPr>
        <p:spPr>
          <a:xfrm>
            <a:off x="3991668" y="1332931"/>
            <a:ext cx="4015965" cy="4987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On-demand mosaicking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Remote access to single granules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Remote processing of single granules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Access to the mosaic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need of “small” local storage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12F6C-C6EC-EE4C-BF8E-E607F8FA76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825" y="3106776"/>
            <a:ext cx="2880995" cy="1904386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97E9296-7B48-0840-8E6D-C6DA286CCE13}"/>
              </a:ext>
            </a:extLst>
          </p:cNvPr>
          <p:cNvSpPr txBox="1">
            <a:spLocks/>
          </p:cNvSpPr>
          <p:nvPr/>
        </p:nvSpPr>
        <p:spPr>
          <a:xfrm>
            <a:off x="8007633" y="1332931"/>
            <a:ext cx="3992689" cy="4987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Access to Level 3 product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07FDF-EE51-2047-905B-A36C509292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555" y="1800489"/>
            <a:ext cx="2885954" cy="19043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CF998A-A2A1-8B4D-AD58-5833B38212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9" y="4899184"/>
            <a:ext cx="2880995" cy="1904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5B8841-3DA7-794C-A7D5-CB55D6C122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550" y="6154406"/>
            <a:ext cx="643232" cy="643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D125FD-FDF8-A24D-A338-9A8B78F1B1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985" y="4374160"/>
            <a:ext cx="644400" cy="64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A7F299-A4B1-E748-94E9-C9365A5466A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333" y="3025397"/>
            <a:ext cx="644400" cy="64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23D174-F8F3-D940-BA1C-66B3DBE686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24180" y="115957"/>
            <a:ext cx="7009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Explorer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91422-9B4D-E742-8B0A-1B278018986E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36A347-2B88-BB4C-8984-4958868AEF5B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68959F3-A5E2-584E-A2DC-FCC70BD13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D21138E-D650-3C40-B1BC-4DAF60D53386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01F93A8C-7003-1E4E-8000-4CB35BB74163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54759-701F-8945-95FF-897CDA3750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4" y="1799892"/>
            <a:ext cx="10076033" cy="48910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09C35D4-758E-A845-8FE5-3871B824178E}"/>
              </a:ext>
            </a:extLst>
          </p:cNvPr>
          <p:cNvGrpSpPr/>
          <p:nvPr/>
        </p:nvGrpSpPr>
        <p:grpSpPr>
          <a:xfrm>
            <a:off x="2264229" y="1127201"/>
            <a:ext cx="3660755" cy="984628"/>
            <a:chOff x="2264229" y="1127201"/>
            <a:chExt cx="3660755" cy="98462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0CDC843-E355-8B41-97A4-127FAC5B0FA6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H="1">
              <a:off x="2547257" y="1567163"/>
              <a:ext cx="674914" cy="388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D48EA3-5D80-9F4E-8756-C7A919CE3AFE}"/>
                </a:ext>
              </a:extLst>
            </p:cNvPr>
            <p:cNvSpPr txBox="1"/>
            <p:nvPr/>
          </p:nvSpPr>
          <p:spPr>
            <a:xfrm>
              <a:off x="2732315" y="1127201"/>
              <a:ext cx="319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0000"/>
                  </a:solidFill>
                </a:rPr>
                <a:t>Submit</a:t>
              </a:r>
              <a:r>
                <a:rPr lang="it-IT" b="1" dirty="0">
                  <a:solidFill>
                    <a:srgbClr val="FF0000"/>
                  </a:solidFill>
                </a:rPr>
                <a:t> </a:t>
              </a:r>
              <a:r>
                <a:rPr lang="it-IT" b="1" dirty="0" err="1">
                  <a:solidFill>
                    <a:srgbClr val="FF0000"/>
                  </a:solidFill>
                </a:rPr>
                <a:t>your</a:t>
              </a:r>
              <a:r>
                <a:rPr lang="it-IT" b="1" dirty="0">
                  <a:solidFill>
                    <a:srgbClr val="FF0000"/>
                  </a:solidFill>
                </a:rPr>
                <a:t> processing </a:t>
              </a:r>
              <a:r>
                <a:rPr lang="it-IT" b="1" dirty="0" err="1">
                  <a:solidFill>
                    <a:srgbClr val="FF0000"/>
                  </a:solidFill>
                </a:rPr>
                <a:t>request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901549-D6D8-3840-93CF-DCDC260B703C}"/>
                </a:ext>
              </a:extLst>
            </p:cNvPr>
            <p:cNvSpPr/>
            <p:nvPr/>
          </p:nvSpPr>
          <p:spPr>
            <a:xfrm>
              <a:off x="2264229" y="1799892"/>
              <a:ext cx="283028" cy="3119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7F47CB5-867F-284D-B400-993284A59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43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384604-EC20-864C-AC9F-7FE5CFB8A2BF}"/>
              </a:ext>
            </a:extLst>
          </p:cNvPr>
          <p:cNvSpPr txBox="1"/>
          <p:nvPr/>
        </p:nvSpPr>
        <p:spPr>
          <a:xfrm>
            <a:off x="4124180" y="115957"/>
            <a:ext cx="7009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Explorer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4200-FB2C-504E-AAB9-9AED10A432D8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99C930-5D24-9248-BF5D-6C0F89BD768A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53CA2-FC92-AF4A-BA28-971CCE45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15FBD4-AF76-814B-BAD1-61550C4D95B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786D839A-1BE4-E841-A2EE-F5C338F216FE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99B0D7-53E4-A74A-A74F-EEF44B8A4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4" y="1799892"/>
            <a:ext cx="10076033" cy="48910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916FA-7E6A-CE40-8EB7-C173835F8BE7}"/>
              </a:ext>
            </a:extLst>
          </p:cNvPr>
          <p:cNvGrpSpPr/>
          <p:nvPr/>
        </p:nvGrpSpPr>
        <p:grpSpPr>
          <a:xfrm>
            <a:off x="2830286" y="1819980"/>
            <a:ext cx="5253972" cy="984628"/>
            <a:chOff x="1807028" y="1127201"/>
            <a:chExt cx="5253972" cy="98462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FFAA731-4597-1546-A2C6-E122C7296381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flipH="1">
              <a:off x="2547257" y="1567163"/>
              <a:ext cx="674914" cy="388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24308F-1DA8-5742-9224-C0E3D4E2DFAB}"/>
                </a:ext>
              </a:extLst>
            </p:cNvPr>
            <p:cNvSpPr txBox="1"/>
            <p:nvPr/>
          </p:nvSpPr>
          <p:spPr>
            <a:xfrm>
              <a:off x="2732315" y="1127201"/>
              <a:ext cx="432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0000"/>
                  </a:solidFill>
                </a:rPr>
                <a:t>Check</a:t>
              </a:r>
              <a:r>
                <a:rPr lang="it-IT" b="1" dirty="0">
                  <a:solidFill>
                    <a:srgbClr val="FF0000"/>
                  </a:solidFill>
                </a:rPr>
                <a:t> the status of </a:t>
              </a:r>
              <a:r>
                <a:rPr lang="it-IT" b="1" dirty="0" err="1">
                  <a:solidFill>
                    <a:srgbClr val="FF0000"/>
                  </a:solidFill>
                </a:rPr>
                <a:t>your</a:t>
              </a:r>
              <a:r>
                <a:rPr lang="it-IT" b="1" dirty="0">
                  <a:solidFill>
                    <a:srgbClr val="FF0000"/>
                  </a:solidFill>
                </a:rPr>
                <a:t> processing </a:t>
              </a:r>
              <a:r>
                <a:rPr lang="it-IT" b="1" dirty="0" err="1">
                  <a:solidFill>
                    <a:srgbClr val="FF0000"/>
                  </a:solidFill>
                </a:rPr>
                <a:t>request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C2147D-982C-554E-9991-E7181A796CDC}"/>
                </a:ext>
              </a:extLst>
            </p:cNvPr>
            <p:cNvSpPr/>
            <p:nvPr/>
          </p:nvSpPr>
          <p:spPr>
            <a:xfrm>
              <a:off x="1807028" y="1799892"/>
              <a:ext cx="740229" cy="3119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AD1887-2C23-6E4E-83D3-FE788DE3D61C}"/>
              </a:ext>
            </a:extLst>
          </p:cNvPr>
          <p:cNvGrpSpPr/>
          <p:nvPr/>
        </p:nvGrpSpPr>
        <p:grpSpPr>
          <a:xfrm>
            <a:off x="3755573" y="2999959"/>
            <a:ext cx="3517810" cy="984628"/>
            <a:chOff x="2198912" y="1127201"/>
            <a:chExt cx="3517810" cy="98462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1779AF-0EB9-6F41-B98B-0CC07E572352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 flipH="1">
              <a:off x="2547257" y="1567163"/>
              <a:ext cx="674914" cy="388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35E24B-6ED3-FB48-90AE-ACE9C4BDAE7D}"/>
                </a:ext>
              </a:extLst>
            </p:cNvPr>
            <p:cNvSpPr txBox="1"/>
            <p:nvPr/>
          </p:nvSpPr>
          <p:spPr>
            <a:xfrm>
              <a:off x="2732315" y="1127201"/>
              <a:ext cx="2984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FF0000"/>
                  </a:solidFill>
                </a:rPr>
                <a:t>Load</a:t>
              </a:r>
              <a:r>
                <a:rPr lang="it-IT" b="1" dirty="0">
                  <a:solidFill>
                    <a:srgbClr val="FF0000"/>
                  </a:solidFill>
                </a:rPr>
                <a:t> / download </a:t>
              </a:r>
              <a:r>
                <a:rPr lang="it-IT" b="1" dirty="0" err="1">
                  <a:solidFill>
                    <a:srgbClr val="FF0000"/>
                  </a:solidFill>
                </a:rPr>
                <a:t>your</a:t>
              </a:r>
              <a:r>
                <a:rPr lang="it-IT" b="1" dirty="0">
                  <a:solidFill>
                    <a:srgbClr val="FF0000"/>
                  </a:solidFill>
                </a:rPr>
                <a:t> </a:t>
              </a:r>
              <a:r>
                <a:rPr lang="it-IT" b="1" dirty="0" err="1">
                  <a:solidFill>
                    <a:srgbClr val="FF0000"/>
                  </a:solidFill>
                </a:rPr>
                <a:t>results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51C55E-AD02-B24A-864E-C55737399A93}"/>
                </a:ext>
              </a:extLst>
            </p:cNvPr>
            <p:cNvSpPr/>
            <p:nvPr/>
          </p:nvSpPr>
          <p:spPr>
            <a:xfrm>
              <a:off x="2198912" y="1799892"/>
              <a:ext cx="348345" cy="3119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2426304-2250-6443-B243-C8397766C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384604-EC20-864C-AC9F-7FE5CFB8A2BF}"/>
              </a:ext>
            </a:extLst>
          </p:cNvPr>
          <p:cNvSpPr txBox="1"/>
          <p:nvPr/>
        </p:nvSpPr>
        <p:spPr>
          <a:xfrm>
            <a:off x="4284928" y="115957"/>
            <a:ext cx="6848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</a:t>
            </a:r>
            <a:r>
              <a:rPr lang="en-GB" sz="4000" dirty="0" err="1">
                <a:solidFill>
                  <a:schemeClr val="bg1"/>
                </a:solidFill>
                <a:latin typeface="American Captain" pitchFamily="2" charset="0"/>
              </a:rPr>
              <a:t>adamapi</a:t>
            </a:r>
            <a:endParaRPr lang="en-GB" sz="4000" dirty="0">
              <a:solidFill>
                <a:schemeClr val="bg1"/>
              </a:solidFill>
              <a:latin typeface="American Captain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4200-FB2C-504E-AAB9-9AED10A432D8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99C930-5D24-9248-BF5D-6C0F89BD768A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53CA2-FC92-AF4A-BA28-971CCE45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15FBD4-AF76-814B-BAD1-61550C4D95B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786D839A-1BE4-E841-A2EE-F5C338F216FE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7BEDD3-07CE-FC4F-A6D9-89DA7B47A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68907"/>
            <a:ext cx="10979106" cy="498706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Install </a:t>
            </a:r>
            <a:r>
              <a:rPr lang="en-US" sz="3200" dirty="0" err="1">
                <a:solidFill>
                  <a:schemeClr val="bg1"/>
                </a:solidFill>
              </a:rPr>
              <a:t>adamapi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2800" b="1" dirty="0">
                <a:solidFill>
                  <a:schemeClr val="bg1"/>
                </a:solidFill>
              </a:rPr>
              <a:t>pip install </a:t>
            </a:r>
            <a:r>
              <a:rPr lang="en-US" sz="2800" b="1" dirty="0" err="1">
                <a:solidFill>
                  <a:schemeClr val="bg1"/>
                </a:solidFill>
              </a:rPr>
              <a:t>adamapi</a:t>
            </a:r>
            <a:endParaRPr lang="en-US" sz="2800" b="1" dirty="0">
              <a:solidFill>
                <a:schemeClr val="bg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Get your API Key</a:t>
            </a:r>
          </a:p>
          <a:p>
            <a:pPr marL="0" lvl="0" indent="0"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BB246-3083-1E46-9FE9-9654337A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327" y="3242397"/>
            <a:ext cx="4701455" cy="33135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94791C-850A-D64F-80B9-BFD001A6F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49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384604-EC20-864C-AC9F-7FE5CFB8A2BF}"/>
              </a:ext>
            </a:extLst>
          </p:cNvPr>
          <p:cNvSpPr txBox="1"/>
          <p:nvPr/>
        </p:nvSpPr>
        <p:spPr>
          <a:xfrm>
            <a:off x="4284928" y="115957"/>
            <a:ext cx="6848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</a:t>
            </a:r>
            <a:r>
              <a:rPr lang="en-GB" sz="4000" dirty="0" err="1">
                <a:solidFill>
                  <a:schemeClr val="bg1"/>
                </a:solidFill>
                <a:latin typeface="American Captain" pitchFamily="2" charset="0"/>
              </a:rPr>
              <a:t>adamapi</a:t>
            </a:r>
            <a:endParaRPr lang="en-GB" sz="4000" dirty="0">
              <a:solidFill>
                <a:schemeClr val="bg1"/>
              </a:solidFill>
              <a:latin typeface="American Captain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4200-FB2C-504E-AAB9-9AED10A432D8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99C930-5D24-9248-BF5D-6C0F89BD768A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53CA2-FC92-AF4A-BA28-971CCE45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15FBD4-AF76-814B-BAD1-61550C4D95B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786D839A-1BE4-E841-A2EE-F5C338F216FE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7BEDD3-07CE-FC4F-A6D9-89DA7B47A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68907"/>
            <a:ext cx="10979106" cy="498706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3200" dirty="0">
                <a:solidFill>
                  <a:schemeClr val="bg1"/>
                </a:solidFill>
              </a:rPr>
              <a:t>Use the </a:t>
            </a:r>
            <a:r>
              <a:rPr lang="en-US" sz="3200" dirty="0" err="1">
                <a:solidFill>
                  <a:schemeClr val="bg1"/>
                </a:solidFill>
              </a:rPr>
              <a:t>adamapi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2800" i="1" dirty="0" err="1">
                <a:solidFill>
                  <a:schemeClr val="bg1"/>
                </a:solidFill>
              </a:rPr>
              <a:t>Auth</a:t>
            </a:r>
            <a:r>
              <a:rPr lang="en-US" sz="2800" dirty="0">
                <a:solidFill>
                  <a:schemeClr val="bg1"/>
                </a:solidFill>
              </a:rPr>
              <a:t>, to configure the environmental variables and a method to manage the authorization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7D02B7-E97B-AB49-A07F-F8DE77DF8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84" y="3481850"/>
            <a:ext cx="10076033" cy="20061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1AF171-321A-9144-B3F0-6CAB234F4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0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384604-EC20-864C-AC9F-7FE5CFB8A2BF}"/>
              </a:ext>
            </a:extLst>
          </p:cNvPr>
          <p:cNvSpPr txBox="1"/>
          <p:nvPr/>
        </p:nvSpPr>
        <p:spPr>
          <a:xfrm>
            <a:off x="4284928" y="115957"/>
            <a:ext cx="6848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</a:t>
            </a:r>
            <a:r>
              <a:rPr lang="en-GB" sz="4000" dirty="0" err="1">
                <a:solidFill>
                  <a:schemeClr val="bg1"/>
                </a:solidFill>
                <a:latin typeface="American Captain" pitchFamily="2" charset="0"/>
              </a:rPr>
              <a:t>adamapi</a:t>
            </a:r>
            <a:endParaRPr lang="en-GB" sz="4000" dirty="0">
              <a:solidFill>
                <a:schemeClr val="bg1"/>
              </a:solidFill>
              <a:latin typeface="American Captain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4200-FB2C-504E-AAB9-9AED10A432D8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99C930-5D24-9248-BF5D-6C0F89BD768A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53CA2-FC92-AF4A-BA28-971CCE45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15FBD4-AF76-814B-BAD1-61550C4D95B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786D839A-1BE4-E841-A2EE-F5C338F216FE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7BEDD3-07CE-FC4F-A6D9-89DA7B47A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68907"/>
            <a:ext cx="10979106" cy="498706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3200" dirty="0">
                <a:solidFill>
                  <a:schemeClr val="bg1"/>
                </a:solidFill>
              </a:rPr>
              <a:t>Use the </a:t>
            </a:r>
            <a:r>
              <a:rPr lang="en-US" sz="3200" dirty="0" err="1">
                <a:solidFill>
                  <a:schemeClr val="bg1"/>
                </a:solidFill>
              </a:rPr>
              <a:t>adamapi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Datasets</a:t>
            </a:r>
            <a:r>
              <a:rPr lang="en-US" sz="3200" dirty="0">
                <a:solidFill>
                  <a:schemeClr val="bg1"/>
                </a:solidFill>
              </a:rPr>
              <a:t>, to discover the datasets available in the ADAM instance, including all properties (e.g. description, start/end date, spatial coverage)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BA802-1F33-2842-9209-1C2E9952C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3885147"/>
            <a:ext cx="11083636" cy="17873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D44E80-2F83-DF40-B6CD-E42F65516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0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384604-EC20-864C-AC9F-7FE5CFB8A2BF}"/>
              </a:ext>
            </a:extLst>
          </p:cNvPr>
          <p:cNvSpPr txBox="1"/>
          <p:nvPr/>
        </p:nvSpPr>
        <p:spPr>
          <a:xfrm>
            <a:off x="4284928" y="115957"/>
            <a:ext cx="6848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</a:t>
            </a:r>
            <a:r>
              <a:rPr lang="en-GB" sz="4000" dirty="0" err="1">
                <a:solidFill>
                  <a:schemeClr val="bg1"/>
                </a:solidFill>
                <a:latin typeface="American Captain" pitchFamily="2" charset="0"/>
              </a:rPr>
              <a:t>adamapi</a:t>
            </a:r>
            <a:endParaRPr lang="en-GB" sz="4000" dirty="0">
              <a:solidFill>
                <a:schemeClr val="bg1"/>
              </a:solidFill>
              <a:latin typeface="American Captain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4200-FB2C-504E-AAB9-9AED10A432D8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99C930-5D24-9248-BF5D-6C0F89BD768A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53CA2-FC92-AF4A-BA28-971CCE45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15FBD4-AF76-814B-BAD1-61550C4D95B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786D839A-1BE4-E841-A2EE-F5C338F216FE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7BEDD3-07CE-FC4F-A6D9-89DA7B47A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68907"/>
            <a:ext cx="10979106" cy="498706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3200" dirty="0">
                <a:solidFill>
                  <a:schemeClr val="bg1"/>
                </a:solidFill>
              </a:rPr>
              <a:t>Use the </a:t>
            </a:r>
            <a:r>
              <a:rPr lang="en-US" sz="3200" dirty="0" err="1">
                <a:solidFill>
                  <a:schemeClr val="bg1"/>
                </a:solidFill>
              </a:rPr>
              <a:t>adamapi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Search</a:t>
            </a:r>
            <a:r>
              <a:rPr lang="en-US" sz="3200" dirty="0">
                <a:solidFill>
                  <a:schemeClr val="bg1"/>
                </a:solidFill>
              </a:rPr>
              <a:t>, to discover the products available for a specific dataset, including filters (e.g. geometry, attributes, tile, …)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A600F-0A2A-CB4D-90FD-5E755979F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3125697"/>
            <a:ext cx="11083636" cy="3654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9068E-98AD-194D-87E8-2D81A15CD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384604-EC20-864C-AC9F-7FE5CFB8A2BF}"/>
              </a:ext>
            </a:extLst>
          </p:cNvPr>
          <p:cNvSpPr txBox="1"/>
          <p:nvPr/>
        </p:nvSpPr>
        <p:spPr>
          <a:xfrm>
            <a:off x="4284928" y="115957"/>
            <a:ext cx="6848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Monthly averaged map: using </a:t>
            </a:r>
            <a:r>
              <a:rPr lang="en-GB" sz="4000" dirty="0" err="1">
                <a:solidFill>
                  <a:schemeClr val="bg1"/>
                </a:solidFill>
                <a:latin typeface="American Captain" pitchFamily="2" charset="0"/>
              </a:rPr>
              <a:t>adamapi</a:t>
            </a:r>
            <a:endParaRPr lang="en-GB" sz="4000" dirty="0">
              <a:solidFill>
                <a:schemeClr val="bg1"/>
              </a:solidFill>
              <a:latin typeface="American Captain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E4200-FB2C-504E-AAB9-9AED10A432D8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99C930-5D24-9248-BF5D-6C0F89BD768A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53CA2-FC92-AF4A-BA28-971CCE453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E15FBD4-AF76-814B-BAD1-61550C4D95B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786D839A-1BE4-E841-A2EE-F5C338F216FE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7BEDD3-07CE-FC4F-A6D9-89DA7B47A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68907"/>
            <a:ext cx="10979106" cy="498706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3200" dirty="0">
                <a:solidFill>
                  <a:schemeClr val="bg1"/>
                </a:solidFill>
              </a:rPr>
              <a:t>Use the </a:t>
            </a:r>
            <a:r>
              <a:rPr lang="en-US" sz="3200" dirty="0" err="1">
                <a:solidFill>
                  <a:schemeClr val="bg1"/>
                </a:solidFill>
              </a:rPr>
              <a:t>adamapi</a:t>
            </a: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 err="1">
                <a:solidFill>
                  <a:schemeClr val="bg1"/>
                </a:solidFill>
              </a:rPr>
              <a:t>GetData</a:t>
            </a:r>
            <a:r>
              <a:rPr lang="en-US" sz="3200" dirty="0">
                <a:solidFill>
                  <a:schemeClr val="bg1"/>
                </a:solidFill>
              </a:rPr>
              <a:t>, the module to access a product or a timeseries of products, up to pixel granularity, including the support of different encodings (</a:t>
            </a:r>
            <a:r>
              <a:rPr lang="en-US" sz="3200" dirty="0" err="1">
                <a:solidFill>
                  <a:schemeClr val="bg1"/>
                </a:solidFill>
              </a:rPr>
              <a:t>json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tif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png</a:t>
            </a:r>
            <a:r>
              <a:rPr lang="en-US" sz="3200" dirty="0">
                <a:solidFill>
                  <a:schemeClr val="bg1"/>
                </a:solidFill>
              </a:rPr>
              <a:t>, gif)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81FF1-029E-E54E-987C-925E0892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3416990"/>
            <a:ext cx="11083636" cy="3355046"/>
          </a:xfrm>
          <a:prstGeom prst="rect">
            <a:avLst/>
          </a:prstGeom>
        </p:spPr>
      </p:pic>
      <p:pic>
        <p:nvPicPr>
          <p:cNvPr id="18" name="Immagine 12">
            <a:extLst>
              <a:ext uri="{FF2B5EF4-FFF2-40B4-BE49-F238E27FC236}">
                <a16:creationId xmlns:a16="http://schemas.microsoft.com/office/drawing/2014/main" id="{F02125FE-E642-D540-A90E-BCF10BF3E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25692"/>
            <a:ext cx="5679394" cy="5249564"/>
          </a:xfrm>
          <a:prstGeom prst="rect">
            <a:avLst/>
          </a:prstGeom>
        </p:spPr>
      </p:pic>
      <p:sp>
        <p:nvSpPr>
          <p:cNvPr id="19" name="Rettangolo 8">
            <a:extLst>
              <a:ext uri="{FF2B5EF4-FFF2-40B4-BE49-F238E27FC236}">
                <a16:creationId xmlns:a16="http://schemas.microsoft.com/office/drawing/2014/main" id="{0CA8AD4D-AAAB-0344-9FED-43055F3EF587}"/>
              </a:ext>
            </a:extLst>
          </p:cNvPr>
          <p:cNvSpPr/>
          <p:nvPr/>
        </p:nvSpPr>
        <p:spPr>
          <a:xfrm>
            <a:off x="6736354" y="4214851"/>
            <a:ext cx="4144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solidFill>
                  <a:schemeClr val="bg1"/>
                </a:solidFill>
              </a:rPr>
              <a:t>Process and visualize the data with Python functionalities</a:t>
            </a:r>
          </a:p>
          <a:p>
            <a:pPr lvl="1" algn="ctr"/>
            <a:r>
              <a:rPr lang="en-US" sz="2000" b="1" dirty="0">
                <a:solidFill>
                  <a:schemeClr val="bg1"/>
                </a:solidFill>
              </a:rPr>
              <a:t>(in the </a:t>
            </a:r>
            <a:r>
              <a:rPr lang="en-US" sz="2000" b="1" dirty="0" err="1">
                <a:solidFill>
                  <a:schemeClr val="bg1"/>
                </a:solidFill>
              </a:rPr>
              <a:t>Jupyter</a:t>
            </a:r>
            <a:r>
              <a:rPr lang="en-US" sz="2000" b="1" dirty="0">
                <a:solidFill>
                  <a:schemeClr val="bg1"/>
                </a:solidFill>
              </a:rPr>
              <a:t> environment)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E06CBA-B4FF-E94F-9D11-E584BC948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7B7E1-B283-4660-A72E-2D5ACD9C3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9426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D145CE-F1EB-49A2-8E7B-EE19E0ED274A}"/>
              </a:ext>
            </a:extLst>
          </p:cNvPr>
          <p:cNvSpPr/>
          <p:nvPr/>
        </p:nvSpPr>
        <p:spPr>
          <a:xfrm>
            <a:off x="191588" y="469566"/>
            <a:ext cx="7188925" cy="562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New way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of handling data</a:t>
            </a:r>
            <a:endParaRPr kumimoji="0" lang="en-AT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imple services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to use</a:t>
            </a:r>
            <a:endParaRPr kumimoji="0" lang="en-AT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Data become a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commodity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AT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T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J</a:t>
            </a: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AT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AT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AT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AT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T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ADAM´s</a:t>
            </a:r>
            <a:r>
              <a:rPr kumimoji="0" lang="en-AT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Times New Roman" panose="02020603050405020304" pitchFamily="18" charset="0"/>
              </a:rPr>
              <a:t> Family!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hlinkClick r:id="" action="ppaction://macro?name=impressions_macro"/>
            <a:extLst>
              <a:ext uri="{FF2B5EF4-FFF2-40B4-BE49-F238E27FC236}">
                <a16:creationId xmlns:a16="http://schemas.microsoft.com/office/drawing/2014/main" id="{C9E934E1-F0A3-344F-BE4E-4DD89E0DE66B}"/>
              </a:ext>
            </a:extLst>
          </p:cNvPr>
          <p:cNvSpPr/>
          <p:nvPr/>
        </p:nvSpPr>
        <p:spPr>
          <a:xfrm>
            <a:off x="9417795" y="1666965"/>
            <a:ext cx="186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platformAdam</a:t>
            </a:r>
            <a:endParaRPr kumimoji="0" lang="en-AT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2B661-687E-0447-B061-545C7AA9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6DA3BC-9B5B-7A41-AF46-ED82FD2335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031" y="913607"/>
            <a:ext cx="540000" cy="5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A06C68-772F-2F40-8E61-73CA28F7CA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3031" y="1581631"/>
            <a:ext cx="540000" cy="540000"/>
          </a:xfrm>
          <a:prstGeom prst="rect">
            <a:avLst/>
          </a:prstGeom>
        </p:spPr>
      </p:pic>
      <p:sp>
        <p:nvSpPr>
          <p:cNvPr id="13" name="Rectangle 12">
            <a:hlinkClick r:id="" action="ppaction://macro?name=impressions_macro"/>
            <a:extLst>
              <a:ext uri="{FF2B5EF4-FFF2-40B4-BE49-F238E27FC236}">
                <a16:creationId xmlns:a16="http://schemas.microsoft.com/office/drawing/2014/main" id="{42E1C6B7-6F7C-614D-AC6C-6C80F8F55FAD}"/>
              </a:ext>
            </a:extLst>
          </p:cNvPr>
          <p:cNvSpPr/>
          <p:nvPr/>
        </p:nvSpPr>
        <p:spPr>
          <a:xfrm>
            <a:off x="9417795" y="998941"/>
            <a:ext cx="1868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platformAdam</a:t>
            </a:r>
            <a:endParaRPr kumimoji="0" lang="en-AT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 13">
            <a:hlinkClick r:id="" action="ppaction://macro?name=impressions_macro"/>
            <a:extLst>
              <a:ext uri="{FF2B5EF4-FFF2-40B4-BE49-F238E27FC236}">
                <a16:creationId xmlns:a16="http://schemas.microsoft.com/office/drawing/2014/main" id="{B68FE217-0FDF-694F-99ED-619D2CF4258B}"/>
              </a:ext>
            </a:extLst>
          </p:cNvPr>
          <p:cNvSpPr/>
          <p:nvPr/>
        </p:nvSpPr>
        <p:spPr>
          <a:xfrm>
            <a:off x="8550705" y="285234"/>
            <a:ext cx="2735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adamplatform.eu</a:t>
            </a:r>
            <a:endParaRPr kumimoji="0" lang="en-AT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5" descr="C:\C-STEFANO\meeo\CVs\logos\solopalle.tif">
            <a:extLst>
              <a:ext uri="{FF2B5EF4-FFF2-40B4-BE49-F238E27FC236}">
                <a16:creationId xmlns:a16="http://schemas.microsoft.com/office/drawing/2014/main" id="{E474C508-F43D-2240-B238-D116EE69D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0490" y="6134264"/>
            <a:ext cx="792167" cy="70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ottotitolo 2">
            <a:extLst>
              <a:ext uri="{FF2B5EF4-FFF2-40B4-BE49-F238E27FC236}">
                <a16:creationId xmlns:a16="http://schemas.microsoft.com/office/drawing/2014/main" id="{5A4AE379-0925-9645-AEDC-3D7CCBAF8349}"/>
              </a:ext>
            </a:extLst>
          </p:cNvPr>
          <p:cNvSpPr txBox="1">
            <a:spLocks/>
          </p:cNvSpPr>
          <p:nvPr/>
        </p:nvSpPr>
        <p:spPr bwMode="auto">
          <a:xfrm>
            <a:off x="9620833" y="6311785"/>
            <a:ext cx="16652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  <a:cs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it-IT" altLang="en-US" sz="1200" dirty="0" err="1">
                <a:solidFill>
                  <a:schemeClr val="bg1"/>
                </a:solidFill>
                <a:latin typeface="Earth Normal" charset="0"/>
              </a:rPr>
              <a:t>www.meeo.it</a:t>
            </a:r>
            <a:endParaRPr lang="en-US" altLang="en-US" sz="1200" dirty="0">
              <a:solidFill>
                <a:schemeClr val="bg1"/>
              </a:solidFill>
              <a:latin typeface="Earth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225280"/>
      </p:ext>
    </p:extLst>
  </p:cSld>
  <p:clrMapOvr>
    <a:masterClrMapping/>
  </p:clrMapOvr>
  <p:transition spd="slow" advTm="529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3774" y="1568907"/>
            <a:ext cx="10979106" cy="4987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Seamless full data cycle management experience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Explore spatial distribution and temporal evolution of various geophysical and geospatial information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Find insights from data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Integrate and execute data processing functionalities at scale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699" y="115957"/>
            <a:ext cx="9973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ADAM – Advanced geospatial Data Management platform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15A9A-9E38-EA42-ACB0-F3A68CB62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9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0699" y="115957"/>
            <a:ext cx="9973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ADAM – Advanced geospatial Data Management platform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C2A6FF7-5D65-564C-A669-2E98881EEC41}"/>
              </a:ext>
            </a:extLst>
          </p:cNvPr>
          <p:cNvGraphicFramePr/>
          <p:nvPr>
            <p:extLst/>
          </p:nvPr>
        </p:nvGraphicFramePr>
        <p:xfrm>
          <a:off x="867228" y="1440041"/>
          <a:ext cx="10457544" cy="35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4C0BF0B-582E-F845-879B-96CD997364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98" y="3066140"/>
            <a:ext cx="2377895" cy="2403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093AED-669A-C343-94EB-FF50CC2C53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907" y="2813753"/>
            <a:ext cx="2877254" cy="2908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6785CC-58E7-C94B-9C3D-781D41B22A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975" y="2508366"/>
            <a:ext cx="3481476" cy="35192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AA406C-BD92-964A-96F0-9F30BE7E63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264" y="2138845"/>
            <a:ext cx="4212588" cy="42582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659FC-0F2D-5A47-AA70-BAF303F4C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AE3C176-83EF-6C49-9102-7469AFFD5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06" y="3066140"/>
            <a:ext cx="2377895" cy="2403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0699" y="115957"/>
            <a:ext cx="9973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merican Captain" pitchFamily="2" charset="0"/>
              </a:rPr>
              <a:t>ADAM – Advanced geospatial Data Management platform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C2A6FF7-5D65-564C-A669-2E98881EEC41}"/>
              </a:ext>
            </a:extLst>
          </p:cNvPr>
          <p:cNvGraphicFramePr/>
          <p:nvPr>
            <p:extLst/>
          </p:nvPr>
        </p:nvGraphicFramePr>
        <p:xfrm>
          <a:off x="867228" y="1440041"/>
          <a:ext cx="10457544" cy="35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0D84122-B55B-944F-98E4-6B4E372044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317" y="2813750"/>
            <a:ext cx="2877255" cy="2908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A3387F-2104-B445-908D-0C6D76052B4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784" y="2508364"/>
            <a:ext cx="3481477" cy="3519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5E0459-0FCB-C84B-B90B-CB5B4A34996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475" y="2138844"/>
            <a:ext cx="4212587" cy="4258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06C05-8F5F-264C-B277-1AAF0F11CC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744B19-FF35-D04F-B3A6-0F1D4408C0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547" y="6341026"/>
            <a:ext cx="1792532" cy="291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4DB1D-2473-7B4C-94EE-153CD70A18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181" y="6099258"/>
            <a:ext cx="1414762" cy="707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89041C-1AC9-7F43-9DCA-6020E53C7C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7170091" y="6226563"/>
            <a:ext cx="1246028" cy="4531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D823D99-2668-FB43-8D80-101CFDB3193E}"/>
              </a:ext>
            </a:extLst>
          </p:cNvPr>
          <p:cNvGrpSpPr/>
          <p:nvPr/>
        </p:nvGrpSpPr>
        <p:grpSpPr>
          <a:xfrm>
            <a:off x="5263" y="5889334"/>
            <a:ext cx="3475956" cy="900000"/>
            <a:chOff x="5263" y="5889334"/>
            <a:chExt cx="3475956" cy="90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0CD982-B437-AE46-A133-91ED63304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3" y="5889334"/>
              <a:ext cx="900000" cy="90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9BDC94-7664-9145-978F-0583B874EFC3}"/>
                </a:ext>
              </a:extLst>
            </p:cNvPr>
            <p:cNvSpPr txBox="1"/>
            <p:nvPr/>
          </p:nvSpPr>
          <p:spPr>
            <a:xfrm>
              <a:off x="858641" y="5939225"/>
              <a:ext cx="262257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Infrastructure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layer</a:t>
              </a:r>
              <a:b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Interoperability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federation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between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multiple centers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ED226-F47D-F744-98E3-2C3A33641C7D}"/>
              </a:ext>
            </a:extLst>
          </p:cNvPr>
          <p:cNvGrpSpPr/>
          <p:nvPr/>
        </p:nvGrpSpPr>
        <p:grpSpPr>
          <a:xfrm>
            <a:off x="95263" y="4426034"/>
            <a:ext cx="3373871" cy="1015663"/>
            <a:chOff x="95263" y="4068835"/>
            <a:chExt cx="3373871" cy="10156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layer</a:t>
              </a:r>
              <a:b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remain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their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own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location (multiple data centers) with the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original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data format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190BC-C395-E34D-8734-4712FC4C71DF}"/>
              </a:ext>
            </a:extLst>
          </p:cNvPr>
          <p:cNvGrpSpPr/>
          <p:nvPr/>
        </p:nvGrpSpPr>
        <p:grpSpPr>
          <a:xfrm>
            <a:off x="9655" y="2780588"/>
            <a:ext cx="3459479" cy="1015663"/>
            <a:chOff x="9655" y="2481483"/>
            <a:chExt cx="3459479" cy="10156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1B1919"/>
                </a:clrFrom>
                <a:clrTo>
                  <a:srgbClr val="1B191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5" y="2607418"/>
              <a:ext cx="891216" cy="763793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Data(cube)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layer</a:t>
              </a:r>
              <a:b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deployment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DAS in front of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each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data source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enables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effective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95263" y="1214926"/>
            <a:ext cx="3128495" cy="1231106"/>
            <a:chOff x="95263" y="565443"/>
            <a:chExt cx="3128495" cy="12311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Presentation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layer</a:t>
              </a:r>
              <a:b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Standardised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data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interfaces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allow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connecting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a wide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range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interfaces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C08A47-178E-0E44-97FF-BA63AA70F99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464" y="6259686"/>
            <a:ext cx="758507" cy="4539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C93F4F-757B-D747-ACC6-770D5BBC119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69" y="6016615"/>
            <a:ext cx="822595" cy="9401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D9410C-448A-C54E-A022-5DC71D2AE7E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0762" y="5980412"/>
            <a:ext cx="825500" cy="7238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F7D58F8-175B-9440-8C62-2E0886A6106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046" y="3919077"/>
            <a:ext cx="2843425" cy="14217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393724-1827-BD44-9111-9EF05E816F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9322" y="4055305"/>
            <a:ext cx="1836777" cy="6717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B969259-B658-2748-83C8-904AD5C891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00460" y="3673219"/>
            <a:ext cx="1973223" cy="110206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D7B99D0-F747-4D4B-ACF8-EF3EFD8BC1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2372" y="4662632"/>
            <a:ext cx="1710826" cy="8711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FD2DD18-9E7C-7844-AE3A-2D47A51456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42894" y="4418459"/>
            <a:ext cx="1039092" cy="1175537"/>
          </a:xfrm>
          <a:prstGeom prst="rect">
            <a:avLst/>
          </a:prstGeom>
        </p:spPr>
      </p:pic>
      <p:sp>
        <p:nvSpPr>
          <p:cNvPr id="411" name="Left Bracket 410">
            <a:extLst>
              <a:ext uri="{FF2B5EF4-FFF2-40B4-BE49-F238E27FC236}">
                <a16:creationId xmlns:a16="http://schemas.microsoft.com/office/drawing/2014/main" id="{D7574F13-1171-BB40-98F8-29BD94275B52}"/>
              </a:ext>
            </a:extLst>
          </p:cNvPr>
          <p:cNvSpPr/>
          <p:nvPr/>
        </p:nvSpPr>
        <p:spPr>
          <a:xfrm rot="16200000">
            <a:off x="4674453" y="3948290"/>
            <a:ext cx="199662" cy="3188013"/>
          </a:xfrm>
          <a:prstGeom prst="leftBracket">
            <a:avLst/>
          </a:prstGeom>
          <a:noFill/>
          <a:ln w="38100" cap="flat" cmpd="sng" algn="ctr">
            <a:solidFill>
              <a:srgbClr val="2FA3E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A28A7ECC-E12B-CA4B-B4C1-F61BC79A9D2B}"/>
              </a:ext>
            </a:extLst>
          </p:cNvPr>
          <p:cNvSpPr txBox="1"/>
          <p:nvPr/>
        </p:nvSpPr>
        <p:spPr>
          <a:xfrm>
            <a:off x="3223758" y="5650266"/>
            <a:ext cx="324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Mission-specific data</a:t>
            </a:r>
          </a:p>
        </p:txBody>
      </p:sp>
      <p:sp>
        <p:nvSpPr>
          <p:cNvPr id="413" name="Left Bracket 412">
            <a:extLst>
              <a:ext uri="{FF2B5EF4-FFF2-40B4-BE49-F238E27FC236}">
                <a16:creationId xmlns:a16="http://schemas.microsoft.com/office/drawing/2014/main" id="{C1452CAB-0432-D14A-834B-C570BE726A63}"/>
              </a:ext>
            </a:extLst>
          </p:cNvPr>
          <p:cNvSpPr/>
          <p:nvPr/>
        </p:nvSpPr>
        <p:spPr>
          <a:xfrm rot="16200000">
            <a:off x="8037747" y="4042874"/>
            <a:ext cx="237912" cy="2976872"/>
          </a:xfrm>
          <a:prstGeom prst="leftBracket">
            <a:avLst/>
          </a:prstGeom>
          <a:noFill/>
          <a:ln w="38100" cap="flat" cmpd="sng" algn="ctr">
            <a:solidFill>
              <a:srgbClr val="D99C3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2CC5FEE-C56E-F940-AF13-B5556A84E965}"/>
              </a:ext>
            </a:extLst>
          </p:cNvPr>
          <p:cNvSpPr txBox="1"/>
          <p:nvPr/>
        </p:nvSpPr>
        <p:spPr>
          <a:xfrm>
            <a:off x="7048869" y="5611080"/>
            <a:ext cx="221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Thematic data</a:t>
            </a:r>
          </a:p>
        </p:txBody>
      </p:sp>
      <p:sp>
        <p:nvSpPr>
          <p:cNvPr id="416" name="Left Bracket 415">
            <a:extLst>
              <a:ext uri="{FF2B5EF4-FFF2-40B4-BE49-F238E27FC236}">
                <a16:creationId xmlns:a16="http://schemas.microsoft.com/office/drawing/2014/main" id="{896DA019-87C5-854F-A674-8694A6DAF3B2}"/>
              </a:ext>
            </a:extLst>
          </p:cNvPr>
          <p:cNvSpPr/>
          <p:nvPr/>
        </p:nvSpPr>
        <p:spPr>
          <a:xfrm rot="16200000">
            <a:off x="10809030" y="4373474"/>
            <a:ext cx="206686" cy="2268525"/>
          </a:xfrm>
          <a:prstGeom prst="leftBracket">
            <a:avLst/>
          </a:prstGeom>
          <a:noFill/>
          <a:ln w="38100" cap="flat" cmpd="sng" algn="ctr">
            <a:solidFill>
              <a:srgbClr val="A35DD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F0090BF8-35BC-DE4E-88E6-C9931F6A0D6F}"/>
              </a:ext>
            </a:extLst>
          </p:cNvPr>
          <p:cNvSpPr txBox="1"/>
          <p:nvPr/>
        </p:nvSpPr>
        <p:spPr>
          <a:xfrm>
            <a:off x="9726149" y="5615476"/>
            <a:ext cx="237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geospatial 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297E63-DB2E-8B44-ADA4-2D407773BB03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2847" y="3931297"/>
            <a:ext cx="2019053" cy="1545486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id="{546E84E0-A129-2844-AC80-804A48A387A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91717"/>
              </a:clrFrom>
              <a:clrTo>
                <a:srgbClr val="191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5058" y="2934844"/>
            <a:ext cx="608713" cy="521681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id="{DCE8A181-51DD-1544-90BE-77DCE765CBC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B1919"/>
              </a:clrFrom>
              <a:clrTo>
                <a:srgbClr val="1B1919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6233" y="2945630"/>
            <a:ext cx="608713" cy="5216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C2CC5D-CEFB-E64C-8114-EE85ED59285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765" y="1118726"/>
            <a:ext cx="925536" cy="9255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244" y="1131997"/>
            <a:ext cx="1016405" cy="1016405"/>
          </a:xfrm>
          <a:prstGeom prst="rect">
            <a:avLst/>
          </a:prstGeom>
        </p:spPr>
      </p:pic>
      <p:pic>
        <p:nvPicPr>
          <p:cNvPr id="437" name="Picture 436">
            <a:extLst>
              <a:ext uri="{FF2B5EF4-FFF2-40B4-BE49-F238E27FC236}">
                <a16:creationId xmlns:a16="http://schemas.microsoft.com/office/drawing/2014/main" id="{76311FFA-ADAF-954D-A5F7-E55E4ABF240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617" y="1303654"/>
            <a:ext cx="1800000" cy="1177627"/>
          </a:xfrm>
          <a:prstGeom prst="rect">
            <a:avLst/>
          </a:prstGeom>
        </p:spPr>
      </p:pic>
      <p:pic>
        <p:nvPicPr>
          <p:cNvPr id="439" name="Picture 438">
            <a:extLst>
              <a:ext uri="{FF2B5EF4-FFF2-40B4-BE49-F238E27FC236}">
                <a16:creationId xmlns:a16="http://schemas.microsoft.com/office/drawing/2014/main" id="{25ABDF68-C855-8F48-9EF0-A8C2217163E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3139"/>
          <a:stretch/>
        </p:blipFill>
        <p:spPr>
          <a:xfrm>
            <a:off x="5695809" y="1628899"/>
            <a:ext cx="842193" cy="426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1AC10B-89A9-1545-8062-76E9B60E1027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041" y="1281053"/>
            <a:ext cx="986126" cy="4645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A7AA83-BFCC-C441-BB1A-6138597E5C8D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292" y="1946829"/>
            <a:ext cx="979560" cy="4541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6F74E0E-E452-A64B-8973-469201DE7AA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91717"/>
              </a:clrFrom>
              <a:clrTo>
                <a:srgbClr val="191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309" y="2934844"/>
            <a:ext cx="608713" cy="52168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84674E-C086-6B48-BCAF-25B06F2EBAF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91717"/>
              </a:clrFrom>
              <a:clrTo>
                <a:srgbClr val="191717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668" y="2953975"/>
            <a:ext cx="608713" cy="5216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896A9CA-1DAC-4C4E-9AAD-28C02656D18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91717"/>
              </a:clrFrom>
              <a:clrTo>
                <a:srgbClr val="191717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202" y="2960849"/>
            <a:ext cx="608713" cy="52168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7E0B35-30A9-454C-B999-09AFBF94EBD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91717"/>
              </a:clrFrom>
              <a:clrTo>
                <a:srgbClr val="191717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453" y="2960849"/>
            <a:ext cx="608713" cy="52168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DE9B314-E6CD-DD40-8B29-0DAC31727B0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clrChange>
              <a:clrFrom>
                <a:srgbClr val="191717"/>
              </a:clrFrom>
              <a:clrTo>
                <a:srgbClr val="191717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417" y="2953975"/>
            <a:ext cx="608713" cy="52168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3348062" y="687354"/>
            <a:ext cx="293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GUI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-party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6846019" y="795075"/>
            <a:ext cx="1894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Jupyter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Notebook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9334117" y="804066"/>
            <a:ext cx="2324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 / API</a:t>
            </a:r>
            <a:r>
              <a:rPr kumimoji="0" lang="en-A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PLUGINS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C630461-C880-014D-9E3A-1D0BE1F1028F}"/>
              </a:ext>
            </a:extLst>
          </p:cNvPr>
          <p:cNvCxnSpPr>
            <a:stCxn id="437" idx="2"/>
            <a:endCxn id="73" idx="0"/>
          </p:cNvCxnSpPr>
          <p:nvPr/>
        </p:nvCxnSpPr>
        <p:spPr>
          <a:xfrm rot="5400000">
            <a:off x="3856349" y="2409707"/>
            <a:ext cx="472694" cy="615843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0EE5700A-C8F4-874D-8DE7-81A0CE6D70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80072" y="4077811"/>
            <a:ext cx="1544113" cy="134708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46698184-5D92-EC4E-B11A-594CEA3962B6}"/>
              </a:ext>
            </a:extLst>
          </p:cNvPr>
          <p:cNvCxnSpPr>
            <a:cxnSpLocks/>
          </p:cNvCxnSpPr>
          <p:nvPr/>
        </p:nvCxnSpPr>
        <p:spPr>
          <a:xfrm rot="5400000">
            <a:off x="3856833" y="3704061"/>
            <a:ext cx="851145" cy="189240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F331D06B-E370-4C41-861A-742C47FFF1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44266" y="3808527"/>
            <a:ext cx="1193884" cy="33679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7B0DC7AC-FB32-B943-8D76-A6A4CA797A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33780" y="3626762"/>
            <a:ext cx="675324" cy="181766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83CEFF71-7533-FA45-ADDF-5F0FF84FD0E2}"/>
              </a:ext>
            </a:extLst>
          </p:cNvPr>
          <p:cNvCxnSpPr>
            <a:cxnSpLocks/>
            <a:stCxn id="437" idx="2"/>
            <a:endCxn id="61" idx="0"/>
          </p:cNvCxnSpPr>
          <p:nvPr/>
        </p:nvCxnSpPr>
        <p:spPr>
          <a:xfrm rot="5400000">
            <a:off x="4152474" y="2705832"/>
            <a:ext cx="472694" cy="2359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C0FA1740-35C5-4B40-9DB8-B7DB2045DF3D}"/>
              </a:ext>
            </a:extLst>
          </p:cNvPr>
          <p:cNvCxnSpPr>
            <a:cxnSpLocks/>
            <a:stCxn id="437" idx="2"/>
            <a:endCxn id="64" idx="0"/>
          </p:cNvCxnSpPr>
          <p:nvPr/>
        </p:nvCxnSpPr>
        <p:spPr>
          <a:xfrm rot="16200000" flipH="1">
            <a:off x="4450804" y="2431094"/>
            <a:ext cx="479568" cy="57994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51217F99-FD43-DA4D-934A-C6810AA84E36}"/>
              </a:ext>
            </a:extLst>
          </p:cNvPr>
          <p:cNvCxnSpPr>
            <a:cxnSpLocks/>
            <a:stCxn id="437" idx="2"/>
            <a:endCxn id="67" idx="0"/>
          </p:cNvCxnSpPr>
          <p:nvPr/>
        </p:nvCxnSpPr>
        <p:spPr>
          <a:xfrm rot="16200000" flipH="1">
            <a:off x="4746929" y="2134968"/>
            <a:ext cx="479568" cy="117219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EF6BA048-797A-3941-87E3-BDBA1542E20A}"/>
              </a:ext>
            </a:extLst>
          </p:cNvPr>
          <p:cNvCxnSpPr>
            <a:cxnSpLocks/>
            <a:stCxn id="437" idx="2"/>
            <a:endCxn id="426" idx="0"/>
          </p:cNvCxnSpPr>
          <p:nvPr/>
        </p:nvCxnSpPr>
        <p:spPr>
          <a:xfrm rot="16200000" flipH="1">
            <a:off x="5923235" y="958663"/>
            <a:ext cx="453563" cy="3498798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437" idx="2"/>
            <a:endCxn id="427" idx="0"/>
          </p:cNvCxnSpPr>
          <p:nvPr/>
        </p:nvCxnSpPr>
        <p:spPr>
          <a:xfrm rot="16200000" flipH="1">
            <a:off x="7378429" y="-496532"/>
            <a:ext cx="464349" cy="6419973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2A544E0A-0F50-C046-A747-0FDCE825B6D1}"/>
              </a:ext>
            </a:extLst>
          </p:cNvPr>
          <p:cNvCxnSpPr>
            <a:cxnSpLocks/>
            <a:stCxn id="437" idx="2"/>
            <a:endCxn id="59" idx="0"/>
          </p:cNvCxnSpPr>
          <p:nvPr/>
        </p:nvCxnSpPr>
        <p:spPr>
          <a:xfrm rot="16200000" flipH="1">
            <a:off x="6219360" y="662537"/>
            <a:ext cx="453563" cy="4091049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id="{5C697D0A-40BE-8E42-8E7B-C27D74DE4A98}"/>
              </a:ext>
            </a:extLst>
          </p:cNvPr>
          <p:cNvCxnSpPr>
            <a:cxnSpLocks/>
            <a:stCxn id="57" idx="2"/>
            <a:endCxn id="427" idx="0"/>
          </p:cNvCxnSpPr>
          <p:nvPr/>
        </p:nvCxnSpPr>
        <p:spPr>
          <a:xfrm rot="16200000" flipH="1">
            <a:off x="8951904" y="1076944"/>
            <a:ext cx="797228" cy="294014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id="{13A90002-A071-9448-BE76-047F1DC97B35}"/>
              </a:ext>
            </a:extLst>
          </p:cNvPr>
          <p:cNvCxnSpPr>
            <a:cxnSpLocks/>
            <a:stCxn id="55" idx="2"/>
            <a:endCxn id="426" idx="0"/>
          </p:cNvCxnSpPr>
          <p:nvPr/>
        </p:nvCxnSpPr>
        <p:spPr>
          <a:xfrm rot="5400000">
            <a:off x="8781183" y="1162494"/>
            <a:ext cx="890582" cy="265411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91F0DB6-FB11-4F2E-BD1F-BF029AC15821}"/>
              </a:ext>
            </a:extLst>
          </p:cNvPr>
          <p:cNvSpPr/>
          <p:nvPr/>
        </p:nvSpPr>
        <p:spPr>
          <a:xfrm>
            <a:off x="0" y="65291"/>
            <a:ext cx="12192000" cy="68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A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A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i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n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o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e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s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l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i</a:t>
            </a: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F5D08E9-F2C0-D041-B5D5-4D9FE13E37F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6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6">
        <p:fade/>
      </p:transition>
    </mc:Choice>
    <mc:Fallback xmlns="">
      <p:transition spd="med" advTm="21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 animBg="1"/>
      <p:bldP spid="412" grpId="0"/>
      <p:bldP spid="413" grpId="0" animBg="1"/>
      <p:bldP spid="414" grpId="0"/>
      <p:bldP spid="416" grpId="0" animBg="1"/>
      <p:bldP spid="417" grpId="0"/>
      <p:bldP spid="76" grpId="0"/>
      <p:bldP spid="28" grpId="0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7AF6C1D-D0BD-47A0-9ED3-FA1A47DD0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3087"/>
            <a:ext cx="12192000" cy="641876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76E0FBA-6065-445E-A885-F34A5DC7E117}"/>
              </a:ext>
            </a:extLst>
          </p:cNvPr>
          <p:cNvSpPr/>
          <p:nvPr/>
        </p:nvSpPr>
        <p:spPr>
          <a:xfrm>
            <a:off x="112579" y="1289171"/>
            <a:ext cx="6032863" cy="5295208"/>
          </a:xfrm>
          <a:prstGeom prst="rect">
            <a:avLst/>
          </a:prstGeom>
        </p:spPr>
        <p:txBody>
          <a:bodyPr wrap="square" numCol="1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sng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Land surface temperature: Sentinel 3, MODIS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Vegetation information: MODIS, Sentinel 2, Landsat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Precipitation: Hydro Estimator, </a:t>
            </a:r>
            <a:r>
              <a:rPr kumimoji="0" lang="en-GB" sz="2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imerg</a:t>
            </a: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 (rain, snow)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Pollution: Sentinel 5P NO2 SO2 CH4 O3 CO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Sea Level anomaly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True/false  </a:t>
            </a:r>
            <a:r>
              <a:rPr kumimoji="0" lang="en-GB" sz="2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color</a:t>
            </a: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 images: Sentinel 2  </a:t>
            </a:r>
            <a:r>
              <a:rPr kumimoji="0" lang="en-GB" sz="2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LandsaT</a:t>
            </a:r>
            <a:endParaRPr kumimoji="0" lang="en-GB" sz="22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n-ea"/>
              <a:cs typeface="+mn-cs"/>
            </a:endParaRPr>
          </a:p>
        </p:txBody>
      </p:sp>
      <p:sp>
        <p:nvSpPr>
          <p:cNvPr id="132" name="Title 1"/>
          <p:cNvSpPr txBox="1">
            <a:spLocks/>
          </p:cNvSpPr>
          <p:nvPr/>
        </p:nvSpPr>
        <p:spPr>
          <a:xfrm>
            <a:off x="950457" y="5833"/>
            <a:ext cx="10364451" cy="83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j-ea"/>
                <a:cs typeface="+mj-cs"/>
              </a:rPr>
              <a:t>ADAM Data offer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stro" panose="02000603020000020003" pitchFamily="2" charset="0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7512C-3297-4A79-95B7-D939E5ABD580}"/>
              </a:ext>
            </a:extLst>
          </p:cNvPr>
          <p:cNvSpPr/>
          <p:nvPr/>
        </p:nvSpPr>
        <p:spPr>
          <a:xfrm>
            <a:off x="5991374" y="1289171"/>
            <a:ext cx="6032863" cy="5282711"/>
          </a:xfrm>
          <a:prstGeom prst="rect">
            <a:avLst/>
          </a:prstGeom>
        </p:spPr>
        <p:txBody>
          <a:bodyPr wrap="square" numCol="1">
            <a:normAutofit fontScale="77500" lnSpcReduction="20000"/>
          </a:bodyPr>
          <a:lstStyle/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sng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High Resolution optical / SAR data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Sentinel</a:t>
            </a:r>
            <a:r>
              <a:rPr kumimoji="0" lang="it-IT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 1 , </a:t>
            </a: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Sentinel 2,  Landsat 4 to 8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 </a:t>
            </a:r>
            <a:r>
              <a:rPr kumimoji="0" lang="en-GB" sz="2200" b="0" i="0" u="sng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Land Products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Vegetation Indexes, Land Surface </a:t>
            </a:r>
            <a:r>
              <a:rPr kumimoji="0" lang="en-GB" sz="2200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TempERATURE</a:t>
            </a: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, Soil Moisture, Land Cover type 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sng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Atmospheric products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Air Temperature, Precipitation, Atmospheric parameters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sng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Ocean products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Sea Surface TEMPERATURE, OCEAN Salinity, Chlorophyll, Sea Level Anomalies, Sea Surface Velocity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sng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Numerical models</a:t>
            </a: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rPr>
              <a:t>Re-analyses, projections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2D0FB-2BA5-3045-9230-3B94AA693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3299">
        <p14:pan dir="u"/>
      </p:transition>
    </mc:Choice>
    <mc:Fallback xmlns="">
      <p:transition spd="slow" advTm="63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299CAE-8F42-4A2D-A74F-05D265320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801930" y="1680158"/>
            <a:ext cx="1847195" cy="2140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B6C1C-2C92-449A-9B0A-0090F118C6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7550" y="1608042"/>
            <a:ext cx="2468078" cy="2472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596DE5-2EFD-4565-AF98-CC61EE68588D}"/>
              </a:ext>
            </a:extLst>
          </p:cNvPr>
          <p:cNvSpPr/>
          <p:nvPr/>
        </p:nvSpPr>
        <p:spPr>
          <a:xfrm>
            <a:off x="8845628" y="789034"/>
            <a:ext cx="3250207" cy="861776"/>
          </a:xfrm>
          <a:prstGeom prst="rect">
            <a:avLst/>
          </a:prstGeom>
        </p:spPr>
        <p:txBody>
          <a:bodyPr wrap="square" numCol="1"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solidFill>
                  <a:prstClr val="white"/>
                </a:solidFill>
                <a:latin typeface="Adam" panose="02000503000000000000" pitchFamily="2" charset="0"/>
              </a:rPr>
              <a:t>Plugin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C84D4-AA0F-42C8-9579-8CAAB7E12821}"/>
              </a:ext>
            </a:extLst>
          </p:cNvPr>
          <p:cNvSpPr/>
          <p:nvPr/>
        </p:nvSpPr>
        <p:spPr>
          <a:xfrm>
            <a:off x="106691" y="789034"/>
            <a:ext cx="3250207" cy="861776"/>
          </a:xfrm>
          <a:prstGeom prst="rect">
            <a:avLst/>
          </a:prstGeom>
        </p:spPr>
        <p:txBody>
          <a:bodyPr wrap="square" numCol="1"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solidFill>
                  <a:prstClr val="white"/>
                </a:solidFill>
                <a:latin typeface="Adam" panose="02000503000000000000" pitchFamily="2" charset="0"/>
              </a:rPr>
              <a:t>explorer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67C331-8D0E-4ECD-BEBD-DF6C65C06570}"/>
              </a:ext>
            </a:extLst>
          </p:cNvPr>
          <p:cNvSpPr/>
          <p:nvPr/>
        </p:nvSpPr>
        <p:spPr>
          <a:xfrm>
            <a:off x="2948543" y="789034"/>
            <a:ext cx="3250207" cy="861776"/>
          </a:xfrm>
          <a:prstGeom prst="rect">
            <a:avLst/>
          </a:prstGeom>
        </p:spPr>
        <p:txBody>
          <a:bodyPr wrap="square" numCol="1"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solidFill>
                  <a:prstClr val="white"/>
                </a:solidFill>
                <a:latin typeface="Adam" panose="02000503000000000000" pitchFamily="2" charset="0"/>
              </a:rPr>
              <a:t>Jupyter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ADF5B-8542-4C11-9664-0F5667710E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95" y="1788326"/>
            <a:ext cx="2382998" cy="1553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01142A-C29F-474C-877B-A46217BB038E}"/>
              </a:ext>
            </a:extLst>
          </p:cNvPr>
          <p:cNvSpPr txBox="1"/>
          <p:nvPr/>
        </p:nvSpPr>
        <p:spPr>
          <a:xfrm>
            <a:off x="9707045" y="4703428"/>
            <a:ext cx="297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For GIS users </a:t>
            </a:r>
          </a:p>
          <a:p>
            <a:pPr marL="285744" indent="-285744" defTabSz="914377">
              <a:buFontTx/>
              <a:buChar char="-"/>
              <a:defRPr/>
            </a:pPr>
            <a:endParaRPr lang="en-GB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51B726-0729-4496-9456-E47A86BF4466}"/>
              </a:ext>
            </a:extLst>
          </p:cNvPr>
          <p:cNvSpPr txBox="1"/>
          <p:nvPr/>
        </p:nvSpPr>
        <p:spPr>
          <a:xfrm>
            <a:off x="620680" y="4687566"/>
            <a:ext cx="29095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User centric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Data access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E-collaboration</a:t>
            </a:r>
          </a:p>
          <a:p>
            <a:pPr marL="285744" indent="-285744" defTabSz="914377">
              <a:buFontTx/>
              <a:buChar char="-"/>
              <a:defRPr/>
            </a:pPr>
            <a:endParaRPr lang="en-GB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BEB970-A719-4D8C-8468-46C0FFD22441}"/>
              </a:ext>
            </a:extLst>
          </p:cNvPr>
          <p:cNvSpPr txBox="1"/>
          <p:nvPr/>
        </p:nvSpPr>
        <p:spPr>
          <a:xfrm>
            <a:off x="3530243" y="4703427"/>
            <a:ext cx="3267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For scientist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Coding</a:t>
            </a: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 environment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Processing</a:t>
            </a: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 resources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Results publication </a:t>
            </a: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and / or download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FF59A-95E2-4333-89A2-EF1E638C2299}"/>
              </a:ext>
            </a:extLst>
          </p:cNvPr>
          <p:cNvSpPr txBox="1"/>
          <p:nvPr/>
        </p:nvSpPr>
        <p:spPr>
          <a:xfrm>
            <a:off x="125499" y="160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GB" sz="3200" dirty="0">
                <a:solidFill>
                  <a:prstClr val="white"/>
                </a:solidFill>
                <a:latin typeface="Distro" panose="02000603020000020003" pitchFamily="2" charset="0"/>
              </a:rPr>
              <a:t>#</a:t>
            </a:r>
            <a:r>
              <a:rPr lang="en-GB" sz="3200" dirty="0" err="1">
                <a:solidFill>
                  <a:prstClr val="white"/>
                </a:solidFill>
                <a:latin typeface="Distro" panose="02000603020000020003" pitchFamily="2" charset="0"/>
              </a:rPr>
              <a:t>askADAM</a:t>
            </a:r>
            <a:endParaRPr lang="en-GB" sz="3200" dirty="0">
              <a:solidFill>
                <a:prstClr val="white"/>
              </a:solidFill>
              <a:latin typeface="Distro" panose="020006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89DBCE-A9B7-4BBC-B5B3-12BC5B0833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817" y="2412663"/>
            <a:ext cx="854089" cy="15289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D2CB3F-E0A0-4292-B257-539C3052666F}"/>
              </a:ext>
            </a:extLst>
          </p:cNvPr>
          <p:cNvSpPr/>
          <p:nvPr/>
        </p:nvSpPr>
        <p:spPr>
          <a:xfrm>
            <a:off x="5897086" y="789034"/>
            <a:ext cx="3250207" cy="861776"/>
          </a:xfrm>
          <a:prstGeom prst="rect">
            <a:avLst/>
          </a:prstGeom>
        </p:spPr>
        <p:txBody>
          <a:bodyPr wrap="square" numCol="1"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solidFill>
                  <a:prstClr val="white"/>
                </a:solidFill>
                <a:latin typeface="Adam" panose="02000503000000000000" pitchFamily="2" charset="0"/>
              </a:rPr>
              <a:t>APIs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D141C-10D4-4153-A718-F1FD8A2D8D42}"/>
              </a:ext>
            </a:extLst>
          </p:cNvPr>
          <p:cNvSpPr txBox="1"/>
          <p:nvPr/>
        </p:nvSpPr>
        <p:spPr>
          <a:xfrm>
            <a:off x="6842266" y="4703428"/>
            <a:ext cx="29757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For developers 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APIs</a:t>
            </a:r>
            <a:endParaRPr lang="en-GB" sz="2000" dirty="0">
              <a:solidFill>
                <a:prstClr val="white"/>
              </a:solidFill>
              <a:latin typeface="Distro" panose="02000603020000020003" pitchFamily="2" charset="0"/>
            </a:endParaRP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solidFill>
                  <a:prstClr val="white"/>
                </a:solidFill>
                <a:latin typeface="Distro" panose="02000603020000020003" pitchFamily="2" charset="0"/>
              </a:rPr>
              <a:t>OGC</a:t>
            </a:r>
            <a:r>
              <a:rPr lang="en-GB" sz="2000" dirty="0">
                <a:solidFill>
                  <a:prstClr val="white"/>
                </a:solidFill>
                <a:latin typeface="Distro" panose="02000603020000020003" pitchFamily="2" charset="0"/>
              </a:rPr>
              <a:t> interfaces</a:t>
            </a:r>
          </a:p>
          <a:p>
            <a:pPr marL="285744" indent="-285744" defTabSz="914377">
              <a:buFontTx/>
              <a:buChar char="-"/>
              <a:defRPr/>
            </a:pPr>
            <a:endParaRPr lang="en-GB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Risultato immagini per qgis">
            <a:extLst>
              <a:ext uri="{FF2B5EF4-FFF2-40B4-BE49-F238E27FC236}">
                <a16:creationId xmlns:a16="http://schemas.microsoft.com/office/drawing/2014/main" id="{6BC5A5AA-2D45-48DA-B47E-2D42898A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4047" y="2005803"/>
            <a:ext cx="218269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EA282-E251-E34D-97F3-652B189E8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5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150">
        <p14:pan dir="u"/>
      </p:transition>
    </mc:Choice>
    <mc:Fallback xmlns="">
      <p:transition spd="slow" advTm="151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C40BCC20-4476-4CE5-A102-B3FD9866B43F}"/>
              </a:ext>
            </a:extLst>
          </p:cNvPr>
          <p:cNvGrpSpPr/>
          <p:nvPr/>
        </p:nvGrpSpPr>
        <p:grpSpPr>
          <a:xfrm>
            <a:off x="0" y="5601044"/>
            <a:ext cx="12192000" cy="1256957"/>
            <a:chOff x="0" y="5365724"/>
            <a:chExt cx="12192000" cy="12569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2CC49D-8D59-484E-AC6A-710AE9F39F07}"/>
                </a:ext>
              </a:extLst>
            </p:cNvPr>
            <p:cNvSpPr/>
            <p:nvPr/>
          </p:nvSpPr>
          <p:spPr>
            <a:xfrm>
              <a:off x="0" y="5365724"/>
              <a:ext cx="12192000" cy="1256957"/>
            </a:xfrm>
            <a:prstGeom prst="rect">
              <a:avLst/>
            </a:prstGeom>
            <a:solidFill>
              <a:schemeClr val="accent2">
                <a:alpha val="48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am" panose="02000503000000000000" pitchFamily="2" charset="0"/>
                  <a:ea typeface="+mn-ea"/>
                  <a:cs typeface="+mn-cs"/>
                </a:rPr>
                <a:t>Ask ADAM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stro" panose="02000603020000020003" pitchFamily="2" charset="0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8698260-007E-4A01-964A-8768A56A5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25" y="5534264"/>
              <a:ext cx="918359" cy="91544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E568D04-0921-4EDC-9896-B2301F04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5526" y="5534264"/>
              <a:ext cx="918359" cy="91544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01539A-EDCB-449E-88CB-757D899A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071" y="5534264"/>
              <a:ext cx="918359" cy="91544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676E861-BC56-442A-8340-EC76C6195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751" y="5534264"/>
              <a:ext cx="918359" cy="915443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2B2061C-0A86-479A-9D22-3851BBBE0640}"/>
              </a:ext>
            </a:extLst>
          </p:cNvPr>
          <p:cNvGrpSpPr/>
          <p:nvPr/>
        </p:nvGrpSpPr>
        <p:grpSpPr>
          <a:xfrm>
            <a:off x="3738061" y="2957702"/>
            <a:ext cx="2418579" cy="1409159"/>
            <a:chOff x="3575492" y="986295"/>
            <a:chExt cx="2418579" cy="14091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0F09DC-79F1-45B9-B2C1-67D848416303}"/>
                </a:ext>
              </a:extLst>
            </p:cNvPr>
            <p:cNvGrpSpPr/>
            <p:nvPr/>
          </p:nvGrpSpPr>
          <p:grpSpPr>
            <a:xfrm>
              <a:off x="4334781" y="986295"/>
              <a:ext cx="900000" cy="900000"/>
              <a:chOff x="10877093" y="1011776"/>
              <a:chExt cx="900000" cy="9000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C0D4D8F-1356-4435-8A14-7A60BFCA4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1225202"/>
                <a:ext cx="592305" cy="473149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BEC458B-65E9-461B-9116-6FAD9B030A2D}"/>
                  </a:ext>
                </a:extLst>
              </p:cNvPr>
              <p:cNvSpPr/>
              <p:nvPr/>
            </p:nvSpPr>
            <p:spPr>
              <a:xfrm>
                <a:off x="10877093" y="1011776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DC190300-89B1-4D54-8C53-EB7EB4FCB69D}"/>
                </a:ext>
              </a:extLst>
            </p:cNvPr>
            <p:cNvSpPr txBox="1"/>
            <p:nvPr/>
          </p:nvSpPr>
          <p:spPr>
            <a:xfrm>
              <a:off x="3575492" y="1995343"/>
              <a:ext cx="2418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Forestry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5AAC99-D4EF-4ACD-BB55-DDC31752C352}"/>
              </a:ext>
            </a:extLst>
          </p:cNvPr>
          <p:cNvGrpSpPr/>
          <p:nvPr/>
        </p:nvGrpSpPr>
        <p:grpSpPr>
          <a:xfrm>
            <a:off x="5795500" y="2957702"/>
            <a:ext cx="2418579" cy="1716933"/>
            <a:chOff x="6569532" y="986295"/>
            <a:chExt cx="2418579" cy="171693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3487F3-E498-40FE-B319-999B3D0EA443}"/>
                </a:ext>
              </a:extLst>
            </p:cNvPr>
            <p:cNvGrpSpPr/>
            <p:nvPr/>
          </p:nvGrpSpPr>
          <p:grpSpPr>
            <a:xfrm>
              <a:off x="7328821" y="986295"/>
              <a:ext cx="900000" cy="900000"/>
              <a:chOff x="10877093" y="3326917"/>
              <a:chExt cx="900000" cy="90000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AC8F59E-F09C-4E45-9502-13CC26CDC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3480765"/>
                <a:ext cx="592305" cy="592305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29224B1-621A-4C39-819F-1AB00AF6DB7F}"/>
                  </a:ext>
                </a:extLst>
              </p:cNvPr>
              <p:cNvSpPr/>
              <p:nvPr/>
            </p:nvSpPr>
            <p:spPr>
              <a:xfrm>
                <a:off x="10877093" y="3326917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EC54B750-7BA2-4DF3-826C-152E8B4DFAD0}"/>
                </a:ext>
              </a:extLst>
            </p:cNvPr>
            <p:cNvSpPr txBox="1"/>
            <p:nvPr/>
          </p:nvSpPr>
          <p:spPr>
            <a:xfrm>
              <a:off x="6569532" y="1995342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Cultural heritage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F3BAFCC-93F4-476F-8132-7AE5F76ABF3C}"/>
              </a:ext>
            </a:extLst>
          </p:cNvPr>
          <p:cNvGrpSpPr/>
          <p:nvPr/>
        </p:nvGrpSpPr>
        <p:grpSpPr>
          <a:xfrm>
            <a:off x="7841717" y="2957701"/>
            <a:ext cx="2418579" cy="1716933"/>
            <a:chOff x="9175156" y="986295"/>
            <a:chExt cx="2418579" cy="171693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96A330-D14B-4036-9B7C-05BEFB27173A}"/>
                </a:ext>
              </a:extLst>
            </p:cNvPr>
            <p:cNvGrpSpPr/>
            <p:nvPr/>
          </p:nvGrpSpPr>
          <p:grpSpPr>
            <a:xfrm>
              <a:off x="9934445" y="986295"/>
              <a:ext cx="900000" cy="900000"/>
              <a:chOff x="10877093" y="5611189"/>
              <a:chExt cx="900000" cy="90000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E4FB7CB-F8AF-4200-8981-3E9A56FC1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5797870"/>
                <a:ext cx="592305" cy="526638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11D6B3E-3E21-423A-B999-7591F52CBEA1}"/>
                  </a:ext>
                </a:extLst>
              </p:cNvPr>
              <p:cNvSpPr/>
              <p:nvPr/>
            </p:nvSpPr>
            <p:spPr>
              <a:xfrm>
                <a:off x="10877093" y="5611189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9C85E4E7-263A-439D-A345-13B68744EA82}"/>
                </a:ext>
              </a:extLst>
            </p:cNvPr>
            <p:cNvSpPr txBox="1"/>
            <p:nvPr/>
          </p:nvSpPr>
          <p:spPr>
            <a:xfrm>
              <a:off x="9175156" y="1995341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Infrastructure monitoring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140BFF-7CAE-44E8-BCB4-92A024395783}"/>
              </a:ext>
            </a:extLst>
          </p:cNvPr>
          <p:cNvGrpSpPr/>
          <p:nvPr/>
        </p:nvGrpSpPr>
        <p:grpSpPr>
          <a:xfrm>
            <a:off x="9910373" y="2957701"/>
            <a:ext cx="2418579" cy="2024710"/>
            <a:chOff x="11942620" y="986295"/>
            <a:chExt cx="2418579" cy="20247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BE3EDC-3792-46C2-B413-C5B0E4500B1B}"/>
                </a:ext>
              </a:extLst>
            </p:cNvPr>
            <p:cNvGrpSpPr/>
            <p:nvPr/>
          </p:nvGrpSpPr>
          <p:grpSpPr>
            <a:xfrm>
              <a:off x="12701909" y="986295"/>
              <a:ext cx="900000" cy="900000"/>
              <a:chOff x="114430" y="5339523"/>
              <a:chExt cx="900000" cy="90000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06EC138-B046-4F53-B1E2-BEAE76784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278" y="5493371"/>
                <a:ext cx="592305" cy="592305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3D935FC-F480-4118-BCED-41BE1265518D}"/>
                  </a:ext>
                </a:extLst>
              </p:cNvPr>
              <p:cNvSpPr/>
              <p:nvPr/>
            </p:nvSpPr>
            <p:spPr>
              <a:xfrm>
                <a:off x="114430" y="5339523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10">
              <a:extLst>
                <a:ext uri="{FF2B5EF4-FFF2-40B4-BE49-F238E27FC236}">
                  <a16:creationId xmlns:a16="http://schemas.microsoft.com/office/drawing/2014/main" id="{10DC230C-2BB6-4BF4-BD48-168B00DF3D27}"/>
                </a:ext>
              </a:extLst>
            </p:cNvPr>
            <p:cNvSpPr txBox="1"/>
            <p:nvPr/>
          </p:nvSpPr>
          <p:spPr>
            <a:xfrm>
              <a:off x="11942620" y="1995341"/>
              <a:ext cx="24185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i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f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t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u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c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t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u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e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d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Security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DDEF0E-C01E-40CF-8221-274D37289703}"/>
              </a:ext>
            </a:extLst>
          </p:cNvPr>
          <p:cNvGrpSpPr/>
          <p:nvPr/>
        </p:nvGrpSpPr>
        <p:grpSpPr>
          <a:xfrm>
            <a:off x="-215494" y="2957702"/>
            <a:ext cx="2418579" cy="1409159"/>
            <a:chOff x="168760" y="986295"/>
            <a:chExt cx="2418579" cy="14091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C7EE189-0E32-4AEC-BD8E-DC2D35228B83}"/>
                </a:ext>
              </a:extLst>
            </p:cNvPr>
            <p:cNvGrpSpPr/>
            <p:nvPr/>
          </p:nvGrpSpPr>
          <p:grpSpPr>
            <a:xfrm>
              <a:off x="928050" y="986295"/>
              <a:ext cx="900000" cy="900000"/>
              <a:chOff x="114430" y="2133006"/>
              <a:chExt cx="900000" cy="900000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2C04428-E921-458D-9394-CCDBDCB07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278" y="2286854"/>
                <a:ext cx="592305" cy="592305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575AA94-5C21-4FA2-BCD5-01DBD7FDE33A}"/>
                  </a:ext>
                </a:extLst>
              </p:cNvPr>
              <p:cNvSpPr/>
              <p:nvPr/>
            </p:nvSpPr>
            <p:spPr>
              <a:xfrm>
                <a:off x="114430" y="2133006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10">
              <a:extLst>
                <a:ext uri="{FF2B5EF4-FFF2-40B4-BE49-F238E27FC236}">
                  <a16:creationId xmlns:a16="http://schemas.microsoft.com/office/drawing/2014/main" id="{5B52AC42-04CB-4342-AC02-E5DF0247B4FE}"/>
                </a:ext>
              </a:extLst>
            </p:cNvPr>
            <p:cNvSpPr txBox="1"/>
            <p:nvPr/>
          </p:nvSpPr>
          <p:spPr>
            <a:xfrm>
              <a:off x="168760" y="1995343"/>
              <a:ext cx="2418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Public Health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AFDCA7-5604-4206-BDBA-97528D74A0D5}"/>
              </a:ext>
            </a:extLst>
          </p:cNvPr>
          <p:cNvGrpSpPr/>
          <p:nvPr/>
        </p:nvGrpSpPr>
        <p:grpSpPr>
          <a:xfrm>
            <a:off x="-285200" y="1084221"/>
            <a:ext cx="2418579" cy="1390016"/>
            <a:chOff x="-1404149" y="1005437"/>
            <a:chExt cx="2418579" cy="1390015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AF1D7E10-2F7E-430F-8C42-40537D0E3F63}"/>
                </a:ext>
              </a:extLst>
            </p:cNvPr>
            <p:cNvSpPr txBox="1"/>
            <p:nvPr/>
          </p:nvSpPr>
          <p:spPr>
            <a:xfrm>
              <a:off x="-1404149" y="1995342"/>
              <a:ext cx="2418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Agriculture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0B8A151-638C-4F52-A91C-C50B9DA5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91012" y="1209785"/>
              <a:ext cx="592305" cy="453023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EBE1C3B-F6BB-42C9-8B84-F29CE1396B19}"/>
                </a:ext>
              </a:extLst>
            </p:cNvPr>
            <p:cNvSpPr/>
            <p:nvPr/>
          </p:nvSpPr>
          <p:spPr>
            <a:xfrm>
              <a:off x="-644860" y="1005437"/>
              <a:ext cx="900000" cy="861717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2EAA42-37A6-4193-9D51-6BEB7DEAD066}"/>
              </a:ext>
            </a:extLst>
          </p:cNvPr>
          <p:cNvGrpSpPr/>
          <p:nvPr/>
        </p:nvGrpSpPr>
        <p:grpSpPr>
          <a:xfrm>
            <a:off x="1764491" y="2957901"/>
            <a:ext cx="2418579" cy="1716933"/>
            <a:chOff x="1997552" y="986295"/>
            <a:chExt cx="2418579" cy="1716932"/>
          </a:xfrm>
        </p:grpSpPr>
        <p:sp>
          <p:nvSpPr>
            <p:cNvPr id="80" name="TextBox 10"/>
            <p:cNvSpPr txBox="1"/>
            <p:nvPr/>
          </p:nvSpPr>
          <p:spPr>
            <a:xfrm>
              <a:off x="1997552" y="1995341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Climate </a:t>
              </a:r>
              <a:b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</a:b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Change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88DC07-A3FB-4052-A61B-38DFF13EF90D}"/>
                </a:ext>
              </a:extLst>
            </p:cNvPr>
            <p:cNvGrpSpPr/>
            <p:nvPr/>
          </p:nvGrpSpPr>
          <p:grpSpPr>
            <a:xfrm>
              <a:off x="2756841" y="986295"/>
              <a:ext cx="900000" cy="900000"/>
              <a:chOff x="114430" y="3362948"/>
              <a:chExt cx="900000" cy="90000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2D1E71A-0018-410E-8D12-259E0A820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278" y="3576374"/>
                <a:ext cx="592305" cy="473149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E42EDF0-8719-4A91-991C-793D64717CD4}"/>
                  </a:ext>
                </a:extLst>
              </p:cNvPr>
              <p:cNvSpPr/>
              <p:nvPr/>
            </p:nvSpPr>
            <p:spPr>
              <a:xfrm>
                <a:off x="114430" y="3362948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7AB4F7-BE59-4F84-916C-921763E8B5D3}"/>
              </a:ext>
            </a:extLst>
          </p:cNvPr>
          <p:cNvGrpSpPr/>
          <p:nvPr/>
        </p:nvGrpSpPr>
        <p:grpSpPr>
          <a:xfrm>
            <a:off x="3802961" y="1084220"/>
            <a:ext cx="2418579" cy="1716933"/>
            <a:chOff x="5153432" y="986295"/>
            <a:chExt cx="2418579" cy="17169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72313C-2AB6-4F56-9A95-F39C0DF3D8B2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21EC43E-0C84-4B13-B4E3-08D14BC93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03FFA67-378E-40A1-98D0-511D15C071F3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10">
              <a:extLst>
                <a:ext uri="{FF2B5EF4-FFF2-40B4-BE49-F238E27FC236}">
                  <a16:creationId xmlns:a16="http://schemas.microsoft.com/office/drawing/2014/main" id="{4D606A2A-3718-4C83-8223-7D3652F0625C}"/>
                </a:ext>
              </a:extLst>
            </p:cNvPr>
            <p:cNvSpPr txBox="1"/>
            <p:nvPr/>
          </p:nvSpPr>
          <p:spPr>
            <a:xfrm>
              <a:off x="5153432" y="1995341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6E1C05B-D3F8-4CEB-8195-32547FB266F6}"/>
              </a:ext>
            </a:extLst>
          </p:cNvPr>
          <p:cNvGrpSpPr/>
          <p:nvPr/>
        </p:nvGrpSpPr>
        <p:grpSpPr>
          <a:xfrm>
            <a:off x="5847043" y="1084220"/>
            <a:ext cx="2418579" cy="1716932"/>
            <a:chOff x="7839976" y="986295"/>
            <a:chExt cx="2418579" cy="17169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FAE34CF-165D-4ADE-A651-0549912EFB14}"/>
                </a:ext>
              </a:extLst>
            </p:cNvPr>
            <p:cNvGrpSpPr/>
            <p:nvPr/>
          </p:nvGrpSpPr>
          <p:grpSpPr>
            <a:xfrm>
              <a:off x="8599265" y="986295"/>
              <a:ext cx="900000" cy="900000"/>
              <a:chOff x="10877093" y="4461932"/>
              <a:chExt cx="900000" cy="90000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0AF990E-53EC-48E7-A3E3-0A2B40C52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93922" y="4615780"/>
                <a:ext cx="666343" cy="592305"/>
              </a:xfrm>
              <a:prstGeom prst="rect">
                <a:avLst/>
              </a:prstGeom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AFC9408-2EB9-4641-8FA5-7F2E48B8AA5F}"/>
                  </a:ext>
                </a:extLst>
              </p:cNvPr>
              <p:cNvSpPr/>
              <p:nvPr/>
            </p:nvSpPr>
            <p:spPr>
              <a:xfrm>
                <a:off x="10877093" y="4461932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68504FF1-9D04-4845-880B-9FF2A50EA81B}"/>
                </a:ext>
              </a:extLst>
            </p:cNvPr>
            <p:cNvSpPr txBox="1"/>
            <p:nvPr/>
          </p:nvSpPr>
          <p:spPr>
            <a:xfrm>
              <a:off x="7839976" y="1995342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Marine applications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573C2D-961C-4B2D-8751-4FA73C74177C}"/>
              </a:ext>
            </a:extLst>
          </p:cNvPr>
          <p:cNvGrpSpPr/>
          <p:nvPr/>
        </p:nvGrpSpPr>
        <p:grpSpPr>
          <a:xfrm>
            <a:off x="7891124" y="1084221"/>
            <a:ext cx="2418579" cy="1409159"/>
            <a:chOff x="10736912" y="986295"/>
            <a:chExt cx="2418579" cy="14091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9AA24E-4CA1-4BB2-9618-9297619B09E8}"/>
                </a:ext>
              </a:extLst>
            </p:cNvPr>
            <p:cNvGrpSpPr/>
            <p:nvPr/>
          </p:nvGrpSpPr>
          <p:grpSpPr>
            <a:xfrm>
              <a:off x="11496201" y="986295"/>
              <a:ext cx="900000" cy="900000"/>
              <a:chOff x="114430" y="4447652"/>
              <a:chExt cx="900000" cy="90000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5CD5036-FD41-4E9B-A222-BB77127C1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278" y="4661078"/>
                <a:ext cx="592305" cy="473149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E0DB872-83AF-4FDC-ADBF-010878FF02F9}"/>
                  </a:ext>
                </a:extLst>
              </p:cNvPr>
              <p:cNvSpPr/>
              <p:nvPr/>
            </p:nvSpPr>
            <p:spPr>
              <a:xfrm>
                <a:off x="114430" y="4447652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264F11DB-415C-4C6B-B4D5-A8C592DF56AE}"/>
                </a:ext>
              </a:extLst>
            </p:cNvPr>
            <p:cNvSpPr txBox="1"/>
            <p:nvPr/>
          </p:nvSpPr>
          <p:spPr>
            <a:xfrm>
              <a:off x="10736912" y="1995343"/>
              <a:ext cx="2418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Education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3983B37-220E-42F6-8A78-3058717D67C3}"/>
              </a:ext>
            </a:extLst>
          </p:cNvPr>
          <p:cNvGrpSpPr/>
          <p:nvPr/>
        </p:nvGrpSpPr>
        <p:grpSpPr>
          <a:xfrm>
            <a:off x="9935204" y="1084221"/>
            <a:ext cx="2418579" cy="1716933"/>
            <a:chOff x="13773397" y="986295"/>
            <a:chExt cx="2418579" cy="171693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9115647-569A-4032-9381-70A25C7148E3}"/>
                </a:ext>
              </a:extLst>
            </p:cNvPr>
            <p:cNvGrpSpPr/>
            <p:nvPr/>
          </p:nvGrpSpPr>
          <p:grpSpPr>
            <a:xfrm>
              <a:off x="14532686" y="986295"/>
              <a:ext cx="900000" cy="900000"/>
              <a:chOff x="114430" y="5339523"/>
              <a:chExt cx="900000" cy="900000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7F8B120E-6896-4C3A-8A6F-365D8FF60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3119" y="5493371"/>
                <a:ext cx="522622" cy="592305"/>
              </a:xfrm>
              <a:prstGeom prst="rect">
                <a:avLst/>
              </a:prstGeom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A5E126D-D3B7-4F87-80F6-F7450AE28D29}"/>
                  </a:ext>
                </a:extLst>
              </p:cNvPr>
              <p:cNvSpPr/>
              <p:nvPr/>
            </p:nvSpPr>
            <p:spPr>
              <a:xfrm>
                <a:off x="114430" y="5339523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10">
              <a:extLst>
                <a:ext uri="{FF2B5EF4-FFF2-40B4-BE49-F238E27FC236}">
                  <a16:creationId xmlns:a16="http://schemas.microsoft.com/office/drawing/2014/main" id="{91C5B3B2-77C5-4F3D-B572-0EE9EC4055D0}"/>
                </a:ext>
              </a:extLst>
            </p:cNvPr>
            <p:cNvSpPr txBox="1"/>
            <p:nvPr/>
          </p:nvSpPr>
          <p:spPr>
            <a:xfrm>
              <a:off x="13773397" y="1995342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Planetary Science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C20702F-70E8-4459-AFBC-9A9FBC519020}"/>
              </a:ext>
            </a:extLst>
          </p:cNvPr>
          <p:cNvGrpSpPr/>
          <p:nvPr/>
        </p:nvGrpSpPr>
        <p:grpSpPr>
          <a:xfrm>
            <a:off x="1758881" y="1084220"/>
            <a:ext cx="2418579" cy="1716933"/>
            <a:chOff x="1997552" y="986295"/>
            <a:chExt cx="2418579" cy="1716932"/>
          </a:xfrm>
        </p:grpSpPr>
        <p:sp>
          <p:nvSpPr>
            <p:cNvPr id="71" name="TextBox 10">
              <a:extLst>
                <a:ext uri="{FF2B5EF4-FFF2-40B4-BE49-F238E27FC236}">
                  <a16:creationId xmlns:a16="http://schemas.microsoft.com/office/drawing/2014/main" id="{300C24C2-A144-497F-950D-5C93451A913E}"/>
                </a:ext>
              </a:extLst>
            </p:cNvPr>
            <p:cNvSpPr txBox="1"/>
            <p:nvPr/>
          </p:nvSpPr>
          <p:spPr>
            <a:xfrm>
              <a:off x="1997552" y="1995341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U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b</a:t>
              </a: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n</a:t>
              </a:r>
              <a:endParaRPr kumimoji="0" lang="en-A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Environment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BE85241-C62A-4403-83B4-7A79DE0F383B}"/>
                </a:ext>
              </a:extLst>
            </p:cNvPr>
            <p:cNvGrpSpPr/>
            <p:nvPr/>
          </p:nvGrpSpPr>
          <p:grpSpPr>
            <a:xfrm>
              <a:off x="2756841" y="986295"/>
              <a:ext cx="900000" cy="900000"/>
              <a:chOff x="114430" y="3362948"/>
              <a:chExt cx="900000" cy="900000"/>
            </a:xfrm>
          </p:grpSpPr>
          <p:pic>
            <p:nvPicPr>
              <p:cNvPr id="74" name="Picture 73" descr="Home">
                <a:extLst>
                  <a:ext uri="{FF2B5EF4-FFF2-40B4-BE49-F238E27FC236}">
                    <a16:creationId xmlns:a16="http://schemas.microsoft.com/office/drawing/2014/main" id="{9D5295B2-51BF-4A95-A137-718E8B317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237849" y="3461716"/>
                <a:ext cx="647384" cy="647384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C01205D-7A0D-4C03-8366-BD312D161A92}"/>
                  </a:ext>
                </a:extLst>
              </p:cNvPr>
              <p:cNvSpPr/>
              <p:nvPr/>
            </p:nvSpPr>
            <p:spPr>
              <a:xfrm>
                <a:off x="114430" y="3362948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EEEDA28-A6CD-A34D-A4A2-53D1F75FE9F2}"/>
              </a:ext>
            </a:extLst>
          </p:cNvPr>
          <p:cNvSpPr txBox="1"/>
          <p:nvPr/>
        </p:nvSpPr>
        <p:spPr>
          <a:xfrm>
            <a:off x="125499" y="160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GB" sz="3200" dirty="0">
                <a:solidFill>
                  <a:prstClr val="white"/>
                </a:solidFill>
                <a:latin typeface="Distro" panose="02000603020000020003" pitchFamily="2" charset="0"/>
              </a:rPr>
              <a:t>Application domains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706F8DC-6849-9142-A9F6-E33234C590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1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2873">
        <p14:pan dir="u"/>
      </p:transition>
    </mc:Choice>
    <mc:Fallback xmlns="">
      <p:transition spd="slow" advTm="22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4641-6A4E-DB4E-8D9C-BB77E23EDCF9}"/>
              </a:ext>
            </a:extLst>
          </p:cNvPr>
          <p:cNvSpPr txBox="1">
            <a:spLocks/>
          </p:cNvSpPr>
          <p:nvPr/>
        </p:nvSpPr>
        <p:spPr>
          <a:xfrm>
            <a:off x="913774" y="1568907"/>
            <a:ext cx="10979106" cy="4987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Map mosaicking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Conventional approach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On-demand mosaicking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Access to Level 3 product</a:t>
            </a:r>
          </a:p>
          <a:p>
            <a:r>
              <a:rPr lang="en-US" sz="3200" dirty="0">
                <a:solidFill>
                  <a:schemeClr val="bg1"/>
                </a:solidFill>
              </a:rPr>
              <a:t>Monthly averaged map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Explorer</a:t>
            </a:r>
          </a:p>
          <a:p>
            <a:pPr lvl="1"/>
            <a:r>
              <a:rPr lang="en-US" sz="2800" dirty="0" err="1">
                <a:solidFill>
                  <a:schemeClr val="bg1"/>
                </a:solidFill>
              </a:rPr>
              <a:t>adamapi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286039-4D76-9249-B54A-5D61F79C92C1}"/>
              </a:ext>
            </a:extLst>
          </p:cNvPr>
          <p:cNvGrpSpPr/>
          <p:nvPr/>
        </p:nvGrpSpPr>
        <p:grpSpPr>
          <a:xfrm>
            <a:off x="226698" y="156572"/>
            <a:ext cx="3164732" cy="900000"/>
            <a:chOff x="5912721" y="986295"/>
            <a:chExt cx="3164732" cy="900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6732DF-31AF-4F43-8D14-5D89AB3698F0}"/>
                </a:ext>
              </a:extLst>
            </p:cNvPr>
            <p:cNvGrpSpPr/>
            <p:nvPr/>
          </p:nvGrpSpPr>
          <p:grpSpPr>
            <a:xfrm>
              <a:off x="5912721" y="986295"/>
              <a:ext cx="900000" cy="900000"/>
              <a:chOff x="10877093" y="2118145"/>
              <a:chExt cx="900000" cy="900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47F0993-42D2-EB43-ACBB-F1CC08963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30941" y="2271992"/>
                <a:ext cx="592305" cy="592305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27FE092-395F-6D43-A46F-192879BD3900}"/>
                  </a:ext>
                </a:extLst>
              </p:cNvPr>
              <p:cNvSpPr/>
              <p:nvPr/>
            </p:nvSpPr>
            <p:spPr>
              <a:xfrm>
                <a:off x="10877093" y="2118145"/>
                <a:ext cx="900000" cy="9000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AD6DC9A0-DBD4-D64D-AD21-4F9A18CC0ACA}"/>
                </a:ext>
              </a:extLst>
            </p:cNvPr>
            <p:cNvSpPr txBox="1"/>
            <p:nvPr/>
          </p:nvSpPr>
          <p:spPr>
            <a:xfrm>
              <a:off x="6658874" y="1078096"/>
              <a:ext cx="24185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Atmospheric applications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E5A8CE-C955-BE49-9B0E-67F32183E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831" y="127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8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150">
        <p14:pan dir="u"/>
      </p:transition>
    </mc:Choice>
    <mc:Fallback xmlns="">
      <p:transition spd="slow" advTm="1515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8|1.2|2|2.6|1.6|1.3|1.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9|5|4.6|5.2|1.4|5.2|2.8|4|16.1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28935</TotalTime>
  <Words>860</Words>
  <Application>Microsoft Macintosh PowerPoint</Application>
  <PresentationFormat>Widescreen</PresentationFormat>
  <Paragraphs>184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MS PGothic</vt:lpstr>
      <vt:lpstr>Adam</vt:lpstr>
      <vt:lpstr>American Captain</vt:lpstr>
      <vt:lpstr>Arial</vt:lpstr>
      <vt:lpstr>Calibri</vt:lpstr>
      <vt:lpstr>Calibri Light</vt:lpstr>
      <vt:lpstr>Courier New</vt:lpstr>
      <vt:lpstr>Distro</vt:lpstr>
      <vt:lpstr>Earth Normal</vt:lpstr>
      <vt:lpstr>Times New Roman</vt:lpstr>
      <vt:lpstr>Tw Cen MT</vt:lpstr>
      <vt:lpstr>Office Theme</vt:lpstr>
      <vt:lpstr>The ADAM platform  EGU General Assembly 2020 - ITS4.8/ESSI4.1 Data science, Analytics and Visualization: The challenges and opportunities for Earth and Space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MEEO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EGU2020</dc:title>
  <dc:subject/>
  <dc:creator>Simone Mantovani</dc:creator>
  <cp:keywords/>
  <dc:description/>
  <cp:lastModifiedBy>Simone Mantovani</cp:lastModifiedBy>
  <cp:revision>490</cp:revision>
  <cp:lastPrinted>2016-07-26T10:28:46Z</cp:lastPrinted>
  <dcterms:created xsi:type="dcterms:W3CDTF">2016-07-19T16:43:14Z</dcterms:created>
  <dcterms:modified xsi:type="dcterms:W3CDTF">2020-05-07T08:56:19Z</dcterms:modified>
  <cp:category/>
</cp:coreProperties>
</file>