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6"/>
  </p:notesMasterIdLst>
  <p:handoutMasterIdLst>
    <p:handoutMasterId r:id="rId7"/>
  </p:handoutMasterIdLst>
  <p:sldIdLst>
    <p:sldId id="273" r:id="rId2"/>
    <p:sldId id="275" r:id="rId3"/>
    <p:sldId id="274" r:id="rId4"/>
    <p:sldId id="270" r:id="rId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886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  <p15:guide id="7" pos="3719" userDrawn="1">
          <p15:clr>
            <a:srgbClr val="A4A3A4"/>
          </p15:clr>
        </p15:guide>
        <p15:guide id="8" pos="3991" userDrawn="1">
          <p15:clr>
            <a:srgbClr val="A4A3A4"/>
          </p15:clr>
        </p15:guide>
        <p15:guide id="12" pos="5420" userDrawn="1">
          <p15:clr>
            <a:srgbClr val="A4A3A4"/>
          </p15:clr>
        </p15:guide>
        <p15:guide id="13" pos="340" userDrawn="1">
          <p15:clr>
            <a:srgbClr val="A4A3A4"/>
          </p15:clr>
        </p15:guide>
        <p15:guide id="14" pos="15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4E"/>
    <a:srgbClr val="20535A"/>
    <a:srgbClr val="008000"/>
    <a:srgbClr val="F8F8F8"/>
    <a:srgbClr val="13352A"/>
    <a:srgbClr val="004F80"/>
    <a:srgbClr val="F5F7F6"/>
    <a:srgbClr val="F1F2F3"/>
    <a:srgbClr val="D9DCDF"/>
    <a:srgbClr val="6B7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68" autoAdjust="0"/>
    <p:restoredTop sz="80588" autoAdjust="0"/>
  </p:normalViewPr>
  <p:slideViewPr>
    <p:cSldViewPr snapToGrid="0" showGuides="1">
      <p:cViewPr varScale="1">
        <p:scale>
          <a:sx n="70" d="100"/>
          <a:sy n="70" d="100"/>
        </p:scale>
        <p:origin x="2237" y="43"/>
      </p:cViewPr>
      <p:guideLst>
        <p:guide orient="horz" pos="2886"/>
        <p:guide orient="horz" pos="504"/>
        <p:guide pos="3719"/>
        <p:guide pos="3991"/>
        <p:guide pos="5420"/>
        <p:guide pos="340"/>
        <p:guide pos="1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26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2B5BA-A684-46E7-8C30-7A3F3DFD7F21}" type="datetimeFigureOut">
              <a:rPr lang="de-DE" smtClean="0"/>
              <a:t>30.04.2020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F33B0-2513-498E-BE7B-CDBD0B8E73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2299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F54B5-2C38-4365-A332-481FBBB3733C}" type="datetimeFigureOut">
              <a:rPr lang="de-DE" smtClean="0"/>
              <a:t>30.04.2020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3A71F-69FF-426D-8E78-3836AE4FCE2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618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A71F-69FF-426D-8E78-3836AE4FCE2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43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A71F-69FF-426D-8E78-3836AE4FCE2A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62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Times New Roman" panose="02020603050405020304" pitchFamily="18" charset="0"/>
              </a:rPr>
              <a:t>The </a:t>
            </a:r>
            <a:r>
              <a:rPr lang="en-US" sz="1200" dirty="0" err="1" smtClean="0">
                <a:effectLst/>
                <a:latin typeface="Times New Roman" panose="02020603050405020304" pitchFamily="18" charset="0"/>
              </a:rPr>
              <a:t>Yeniseiskiy</a:t>
            </a:r>
            <a:r>
              <a:rPr lang="en-US" sz="1200" dirty="0" smtClean="0">
                <a:effectLst/>
                <a:latin typeface="Times New Roman" panose="02020603050405020304" pitchFamily="18" charset="0"/>
              </a:rPr>
              <a:t> site is located in the northern part of the Archean granite-gneiss </a:t>
            </a:r>
            <a:r>
              <a:rPr lang="en-US" sz="1200" dirty="0" err="1" smtClean="0">
                <a:effectLst/>
                <a:latin typeface="Times New Roman" panose="02020603050405020304" pitchFamily="18" charset="0"/>
              </a:rPr>
              <a:t>Nizhnekansky</a:t>
            </a:r>
            <a:r>
              <a:rPr lang="en-US" sz="1200" dirty="0" smtClean="0">
                <a:effectLst/>
                <a:latin typeface="Times New Roman" panose="02020603050405020304" pitchFamily="18" charset="0"/>
              </a:rPr>
              <a:t> massif in the Krasnoyarsk region (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Siberia, Russia) in metamorphic rocks of the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Atamanovskaya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group. The rock mass is dissected by tectonic perturbations into tectonic blocks. The site is located in one of these blocks. The block is confined from East and West by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Atamanovskiy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Right-bank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submeridional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faults. Fractures within the block are filled with secondary minerals and do not exert a significant influence on bulk permeability of the rocks. The water table reflects in a smoothed form the relief. The depth of the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watertable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is 20–50 m at water divides and 2–10 m at depressions of the valleys. </a:t>
            </a:r>
            <a:endParaRPr lang="en-US" dirty="0" smtClean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A71F-69FF-426D-8E78-3836AE4FCE2A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88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">
    <p:bg>
      <p:bgPr>
        <a:solidFill>
          <a:srgbClr val="205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 rot="5400000">
            <a:off x="3762000" y="-3553472"/>
            <a:ext cx="1620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57198" y="2640653"/>
            <a:ext cx="8219586" cy="719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Folientitel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800" y="367506"/>
            <a:ext cx="2147591" cy="10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000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orient="horz" pos="572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6" orient="horz" pos="1797" userDrawn="1">
          <p15:clr>
            <a:srgbClr val="FBAE40"/>
          </p15:clr>
        </p15:guide>
        <p15:guide id="7" pos="6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 mi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913805"/>
            <a:ext cx="9144000" cy="5074551"/>
          </a:xfrm>
          <a:prstGeom prst="rect">
            <a:avLst/>
          </a:prstGeom>
          <a:solidFill>
            <a:srgbClr val="F1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915170"/>
            <a:ext cx="9144000" cy="5074551"/>
          </a:xfrm>
          <a:prstGeom prst="rect">
            <a:avLst/>
          </a:prstGeom>
          <a:solidFill>
            <a:srgbClr val="D9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1177" y="190991"/>
            <a:ext cx="8219586" cy="719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rgbClr val="205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Folientitel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/>
          <a:srcRect l="5772" t="11845" r="9481" b="14921"/>
          <a:stretch/>
        </p:blipFill>
        <p:spPr>
          <a:xfrm>
            <a:off x="35169" y="6066694"/>
            <a:ext cx="1820007" cy="7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703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443" userDrawn="1">
          <p15:clr>
            <a:srgbClr val="FBAE40"/>
          </p15:clr>
        </p15:guide>
        <p15:guide id="5" orient="horz" pos="3861">
          <p15:clr>
            <a:srgbClr val="FBAE40"/>
          </p15:clr>
        </p15:guide>
        <p15:guide id="0" orient="horz" pos="3770" userDrawn="1">
          <p15:clr>
            <a:srgbClr val="FBAE40"/>
          </p15:clr>
        </p15:guide>
        <p15:guide id="6" orient="horz" pos="278" userDrawn="1">
          <p15:clr>
            <a:srgbClr val="FBAE40"/>
          </p15:clr>
        </p15:guide>
        <p15:guide id="7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ächige Darstell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-66367"/>
            <a:ext cx="9144000" cy="6054724"/>
          </a:xfrm>
          <a:prstGeom prst="rect">
            <a:avLst/>
          </a:prstGeom>
          <a:solidFill>
            <a:srgbClr val="F1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7592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3770">
          <p15:clr>
            <a:srgbClr val="FBAE40"/>
          </p15:clr>
        </p15:guide>
        <p15:guide id="7" orient="horz" pos="278">
          <p15:clr>
            <a:srgbClr val="FBAE40"/>
          </p15:clr>
        </p15:guide>
        <p15:guide id="8" orient="horz" pos="5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+ Botscha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913805"/>
            <a:ext cx="9144000" cy="5074551"/>
          </a:xfrm>
          <a:prstGeom prst="rect">
            <a:avLst/>
          </a:prstGeom>
          <a:solidFill>
            <a:srgbClr val="F1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503238" y="915170"/>
            <a:ext cx="8148393" cy="5074551"/>
          </a:xfrm>
          <a:prstGeom prst="rect">
            <a:avLst/>
          </a:prstGeom>
          <a:solidFill>
            <a:srgbClr val="D9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620467" y="1113057"/>
            <a:ext cx="7911462" cy="3499916"/>
          </a:xfrm>
          <a:prstGeom prst="rect">
            <a:avLst/>
          </a:prstGeom>
          <a:solidFill>
            <a:srgbClr val="CBCFD3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1177" y="190991"/>
            <a:ext cx="8219586" cy="719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rgbClr val="205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Folientitel</a:t>
            </a:r>
          </a:p>
        </p:txBody>
      </p:sp>
      <p:sp>
        <p:nvSpPr>
          <p:cNvPr id="8" name="Positionsrahmen 7"/>
          <p:cNvSpPr/>
          <p:nvPr userDrawn="1"/>
        </p:nvSpPr>
        <p:spPr>
          <a:xfrm rot="5400000">
            <a:off x="2776640" y="-1132946"/>
            <a:ext cx="3600000" cy="7912348"/>
          </a:xfrm>
          <a:prstGeom prst="frame">
            <a:avLst>
              <a:gd name="adj1" fmla="val 3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620466" y="4724400"/>
            <a:ext cx="7912348" cy="1152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620713" y="4724400"/>
            <a:ext cx="7912100" cy="11525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707B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7326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5647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k + Bullets + Botscha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913805"/>
            <a:ext cx="9144000" cy="5074551"/>
          </a:xfrm>
          <a:prstGeom prst="rect">
            <a:avLst/>
          </a:prstGeom>
          <a:solidFill>
            <a:srgbClr val="F1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 userDrawn="1"/>
        </p:nvSpPr>
        <p:spPr>
          <a:xfrm>
            <a:off x="503238" y="915170"/>
            <a:ext cx="8148393" cy="5074551"/>
          </a:xfrm>
          <a:prstGeom prst="rect">
            <a:avLst/>
          </a:prstGeom>
          <a:solidFill>
            <a:srgbClr val="D9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3729943" y="1113057"/>
            <a:ext cx="4801985" cy="3499916"/>
          </a:xfrm>
          <a:prstGeom prst="rect">
            <a:avLst/>
          </a:prstGeom>
          <a:solidFill>
            <a:srgbClr val="CBCFD3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1177" y="190991"/>
            <a:ext cx="8219586" cy="719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rgbClr val="205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Folientitel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620466" y="1116536"/>
            <a:ext cx="2969415" cy="3499916"/>
          </a:xfrm>
          <a:prstGeom prst="rect">
            <a:avLst/>
          </a:prstGeom>
          <a:solidFill>
            <a:srgbClr val="CBCFD3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ositionsrahmen 7"/>
          <p:cNvSpPr/>
          <p:nvPr userDrawn="1"/>
        </p:nvSpPr>
        <p:spPr>
          <a:xfrm rot="5400000">
            <a:off x="305968" y="1337725"/>
            <a:ext cx="3600000" cy="2971004"/>
          </a:xfrm>
          <a:prstGeom prst="frame">
            <a:avLst>
              <a:gd name="adj1" fmla="val 3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Positionsrahmen 8"/>
          <p:cNvSpPr/>
          <p:nvPr userDrawn="1"/>
        </p:nvSpPr>
        <p:spPr>
          <a:xfrm rot="5400000">
            <a:off x="4320134" y="411170"/>
            <a:ext cx="3600000" cy="4824115"/>
          </a:xfrm>
          <a:prstGeom prst="frame">
            <a:avLst>
              <a:gd name="adj1" fmla="val 3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620466" y="4724400"/>
            <a:ext cx="7912348" cy="1152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841750" y="1165225"/>
            <a:ext cx="4557713" cy="3311525"/>
          </a:xfrm>
          <a:prstGeom prst="rect">
            <a:avLst/>
          </a:prstGeom>
        </p:spPr>
        <p:txBody>
          <a:bodyPr/>
          <a:lstStyle>
            <a:lvl1pPr marL="265113" indent="-176213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620713" y="4724400"/>
            <a:ext cx="7912100" cy="11525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707B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05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ik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913805"/>
            <a:ext cx="9144000" cy="5074551"/>
          </a:xfrm>
          <a:prstGeom prst="rect">
            <a:avLst/>
          </a:prstGeom>
          <a:solidFill>
            <a:srgbClr val="F1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 userDrawn="1"/>
        </p:nvSpPr>
        <p:spPr>
          <a:xfrm>
            <a:off x="503238" y="915170"/>
            <a:ext cx="8148393" cy="5074551"/>
          </a:xfrm>
          <a:prstGeom prst="rect">
            <a:avLst/>
          </a:prstGeom>
          <a:solidFill>
            <a:srgbClr val="D9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1177" y="190991"/>
            <a:ext cx="8219586" cy="719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rgbClr val="205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Folientitel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620466" y="1023227"/>
            <a:ext cx="2971004" cy="4853698"/>
            <a:chOff x="620466" y="1023227"/>
            <a:chExt cx="2971004" cy="3600000"/>
          </a:xfrm>
        </p:grpSpPr>
        <p:sp>
          <p:nvSpPr>
            <p:cNvPr id="7" name="Rechteck 6"/>
            <p:cNvSpPr/>
            <p:nvPr userDrawn="1"/>
          </p:nvSpPr>
          <p:spPr>
            <a:xfrm>
              <a:off x="620466" y="1048265"/>
              <a:ext cx="2963249" cy="3572044"/>
            </a:xfrm>
            <a:prstGeom prst="rect">
              <a:avLst/>
            </a:prstGeom>
            <a:solidFill>
              <a:srgbClr val="CBCFD3"/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Positionsrahmen 7"/>
            <p:cNvSpPr/>
            <p:nvPr userDrawn="1"/>
          </p:nvSpPr>
          <p:spPr>
            <a:xfrm rot="5400000">
              <a:off x="305968" y="1337725"/>
              <a:ext cx="3600000" cy="2971004"/>
            </a:xfrm>
            <a:prstGeom prst="frame">
              <a:avLst>
                <a:gd name="adj1" fmla="val 36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pieren 8"/>
          <p:cNvGrpSpPr/>
          <p:nvPr userDrawn="1"/>
        </p:nvGrpSpPr>
        <p:grpSpPr>
          <a:xfrm>
            <a:off x="3708698" y="1023227"/>
            <a:ext cx="4824115" cy="4853698"/>
            <a:chOff x="3700380" y="1198658"/>
            <a:chExt cx="2971004" cy="3600000"/>
          </a:xfrm>
        </p:grpSpPr>
        <p:sp>
          <p:nvSpPr>
            <p:cNvPr id="10" name="Rechteck 9"/>
            <p:cNvSpPr/>
            <p:nvPr/>
          </p:nvSpPr>
          <p:spPr>
            <a:xfrm>
              <a:off x="3714443" y="1223696"/>
              <a:ext cx="2952287" cy="3571019"/>
            </a:xfrm>
            <a:prstGeom prst="rect">
              <a:avLst/>
            </a:prstGeom>
            <a:solidFill>
              <a:srgbClr val="CBCFD3"/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ositionsrahmen 10"/>
            <p:cNvSpPr/>
            <p:nvPr/>
          </p:nvSpPr>
          <p:spPr>
            <a:xfrm rot="5400000">
              <a:off x="3385882" y="1513156"/>
              <a:ext cx="3600000" cy="2971004"/>
            </a:xfrm>
            <a:prstGeom prst="frame">
              <a:avLst>
                <a:gd name="adj1" fmla="val 23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841750" y="1165225"/>
            <a:ext cx="4557713" cy="4603146"/>
          </a:xfrm>
          <a:prstGeom prst="rect">
            <a:avLst/>
          </a:prstGeom>
        </p:spPr>
        <p:txBody>
          <a:bodyPr/>
          <a:lstStyle>
            <a:lvl1pPr marL="265113" indent="-176213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349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5988356"/>
            <a:ext cx="1559250" cy="8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18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 userDrawn="1"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" name="AutoShape 4" descr="https://upload.wikimedia.org/wikipedia/de/thumb/4/4f/Die_Bundesregierung_Logo.svg/1280px-Die_Bundesregierung_Logo.svg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hteck 65"/>
          <p:cNvSpPr/>
          <p:nvPr userDrawn="1"/>
        </p:nvSpPr>
        <p:spPr>
          <a:xfrm>
            <a:off x="628650" y="4901128"/>
            <a:ext cx="988142" cy="648929"/>
          </a:xfrm>
          <a:prstGeom prst="rect">
            <a:avLst/>
          </a:prstGeom>
          <a:solidFill>
            <a:srgbClr val="C4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196, 0, 70</a:t>
            </a:r>
            <a:endParaRPr lang="de-DE" dirty="0"/>
          </a:p>
        </p:txBody>
      </p:sp>
      <p:sp>
        <p:nvSpPr>
          <p:cNvPr id="68" name="Rechteck 67"/>
          <p:cNvSpPr/>
          <p:nvPr userDrawn="1"/>
        </p:nvSpPr>
        <p:spPr>
          <a:xfrm>
            <a:off x="1717728" y="4901127"/>
            <a:ext cx="988142" cy="648929"/>
          </a:xfrm>
          <a:prstGeom prst="rect">
            <a:avLst/>
          </a:prstGeom>
          <a:solidFill>
            <a:srgbClr val="890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137, 13, 72</a:t>
            </a:r>
            <a:endParaRPr lang="de-DE" dirty="0"/>
          </a:p>
        </p:txBody>
      </p:sp>
      <p:sp>
        <p:nvSpPr>
          <p:cNvPr id="69" name="Rechteck 68"/>
          <p:cNvSpPr/>
          <p:nvPr userDrawn="1"/>
        </p:nvSpPr>
        <p:spPr>
          <a:xfrm>
            <a:off x="2809879" y="4901127"/>
            <a:ext cx="988142" cy="648929"/>
          </a:xfrm>
          <a:prstGeom prst="rect">
            <a:avLst/>
          </a:prstGeom>
          <a:solidFill>
            <a:srgbClr val="FF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255, 200, 25</a:t>
            </a:r>
            <a:endParaRPr lang="de-DE" dirty="0"/>
          </a:p>
        </p:txBody>
      </p:sp>
      <p:sp>
        <p:nvSpPr>
          <p:cNvPr id="70" name="Rechteck 69"/>
          <p:cNvSpPr/>
          <p:nvPr userDrawn="1"/>
        </p:nvSpPr>
        <p:spPr>
          <a:xfrm>
            <a:off x="3902030" y="4901127"/>
            <a:ext cx="988142" cy="648929"/>
          </a:xfrm>
          <a:prstGeom prst="rect">
            <a:avLst/>
          </a:prstGeom>
          <a:solidFill>
            <a:srgbClr val="F28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242, 133, 2</a:t>
            </a:r>
            <a:endParaRPr lang="de-DE" dirty="0"/>
          </a:p>
        </p:txBody>
      </p:sp>
      <p:sp>
        <p:nvSpPr>
          <p:cNvPr id="71" name="Rechteck 70"/>
          <p:cNvSpPr/>
          <p:nvPr userDrawn="1"/>
        </p:nvSpPr>
        <p:spPr>
          <a:xfrm>
            <a:off x="628650" y="3344212"/>
            <a:ext cx="988142" cy="648929"/>
          </a:xfrm>
          <a:prstGeom prst="rect">
            <a:avLst/>
          </a:prstGeom>
          <a:solidFill>
            <a:srgbClr val="077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7, 120, 165</a:t>
            </a:r>
            <a:endParaRPr lang="de-DE" dirty="0"/>
          </a:p>
        </p:txBody>
      </p:sp>
      <p:sp>
        <p:nvSpPr>
          <p:cNvPr id="72" name="Rechteck 71"/>
          <p:cNvSpPr/>
          <p:nvPr userDrawn="1"/>
        </p:nvSpPr>
        <p:spPr>
          <a:xfrm>
            <a:off x="6083259" y="4901125"/>
            <a:ext cx="988142" cy="648929"/>
          </a:xfrm>
          <a:prstGeom prst="rect">
            <a:avLst/>
          </a:prstGeom>
          <a:solidFill>
            <a:srgbClr val="004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0, 79, 128</a:t>
            </a:r>
            <a:endParaRPr lang="de-DE" dirty="0"/>
          </a:p>
        </p:txBody>
      </p:sp>
      <p:sp>
        <p:nvSpPr>
          <p:cNvPr id="73" name="Rechteck 72"/>
          <p:cNvSpPr/>
          <p:nvPr userDrawn="1"/>
        </p:nvSpPr>
        <p:spPr>
          <a:xfrm>
            <a:off x="1755743" y="3344211"/>
            <a:ext cx="988142" cy="648929"/>
          </a:xfrm>
          <a:prstGeom prst="rect">
            <a:avLst/>
          </a:prstGeom>
          <a:solidFill>
            <a:srgbClr val="6B7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107, 117, 129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628650" y="4079494"/>
            <a:ext cx="988142" cy="648929"/>
          </a:xfrm>
          <a:prstGeom prst="rect">
            <a:avLst/>
          </a:prstGeom>
          <a:solidFill>
            <a:srgbClr val="236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35,97, 78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1755743" y="4079494"/>
            <a:ext cx="988142" cy="648929"/>
          </a:xfrm>
          <a:prstGeom prst="rect">
            <a:avLst/>
          </a:prstGeom>
          <a:solidFill>
            <a:srgbClr val="20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35,97, 78</a:t>
            </a:r>
          </a:p>
        </p:txBody>
      </p:sp>
    </p:spTree>
    <p:extLst>
      <p:ext uri="{BB962C8B-B14F-4D97-AF65-F5344CB8AC3E}">
        <p14:creationId xmlns:p14="http://schemas.microsoft.com/office/powerpoint/2010/main" val="219715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47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5" r:id="rId2"/>
    <p:sldLayoutId id="2147483766" r:id="rId3"/>
    <p:sldLayoutId id="2147483756" r:id="rId4"/>
    <p:sldLayoutId id="2147483767" r:id="rId5"/>
    <p:sldLayoutId id="2147483769" r:id="rId6"/>
    <p:sldLayoutId id="2147483768" r:id="rId7"/>
    <p:sldLayoutId id="2147483764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84C7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pos="317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07031" y="2107691"/>
            <a:ext cx="2884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 4.2</a:t>
            </a: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EGU2020-17712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 txBox="1">
            <a:spLocks noGrp="1"/>
          </p:cNvSpPr>
          <p:nvPr>
            <p:ph type="body" sz="quarter" idx="10"/>
          </p:nvPr>
        </p:nvSpPr>
        <p:spPr>
          <a:xfrm>
            <a:off x="407031" y="2756996"/>
            <a:ext cx="8220075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Impacts of changing conditions </a:t>
            </a:r>
            <a:r>
              <a:rPr lang="en-US" dirty="0" smtClean="0"/>
              <a:t>on </a:t>
            </a:r>
            <a:r>
              <a:rPr lang="en-US" dirty="0"/>
              <a:t>far-field radionuclide evolution: </a:t>
            </a:r>
            <a:endParaRPr lang="en-US" dirty="0" smtClean="0"/>
          </a:p>
          <a:p>
            <a:pPr algn="ctr"/>
            <a:r>
              <a:rPr lang="en-US" dirty="0" smtClean="0"/>
              <a:t>background </a:t>
            </a:r>
            <a:r>
              <a:rPr lang="en-US" dirty="0"/>
              <a:t>and goals of a newly funded </a:t>
            </a:r>
            <a:br>
              <a:rPr lang="en-US" dirty="0"/>
            </a:br>
            <a:r>
              <a:rPr lang="en-US" dirty="0"/>
              <a:t>DFG-RFBR project [INFRA].</a:t>
            </a:r>
            <a:br>
              <a:rPr lang="en-US" dirty="0"/>
            </a:b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t="21949" b="25120"/>
          <a:stretch/>
        </p:blipFill>
        <p:spPr>
          <a:xfrm>
            <a:off x="2305087" y="618326"/>
            <a:ext cx="1966148" cy="5619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17" y="632343"/>
            <a:ext cx="727181" cy="72209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99" y="403721"/>
            <a:ext cx="1714891" cy="113373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3966" y="370213"/>
            <a:ext cx="2230034" cy="1256252"/>
          </a:xfrm>
          <a:prstGeom prst="rect">
            <a:avLst/>
          </a:prstGeom>
        </p:spPr>
      </p:pic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0" y="4689218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Fabien Magri</a:t>
            </a:r>
            <a:r>
              <a:rPr lang="de-DE" sz="2400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1,2</a:t>
            </a:r>
            <a:r>
              <a:rPr lang="de-DE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, Thomas Nagel</a:t>
            </a:r>
            <a:r>
              <a:rPr lang="de-DE" sz="2400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de-DE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, Axel Liebscher</a:t>
            </a:r>
            <a:r>
              <a:rPr lang="de-DE" sz="2400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de-DE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de-DE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and</a:t>
            </a:r>
            <a:endParaRPr lang="de-DE" sz="2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Victor Malkovsky</a:t>
            </a:r>
            <a:r>
              <a:rPr lang="de-DE" sz="2400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de-DE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marL="0" indent="0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de-DE" sz="75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1350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Federal Office for the Safety of Nuclear Waste Management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 (BASE), FA2, Germany (fabiano.magri@bfe.bund.de) </a:t>
            </a:r>
          </a:p>
          <a:p>
            <a:pPr marL="0" indent="0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1350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Freie Universität Berlin,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Hydrogeology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, Germany </a:t>
            </a:r>
          </a:p>
          <a:p>
            <a:pPr marL="0" indent="0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1350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Technical University Bergakademie Freiberg,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Geotechnical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 Institute, Germany. </a:t>
            </a:r>
          </a:p>
          <a:p>
            <a:pPr marL="0" indent="0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1350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Institute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Geology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Ore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Deposits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Petrography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Mineralogy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and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Geochemistry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Russian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 Academy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Sciences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de-DE" sz="13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Russia</a:t>
            </a:r>
            <a:r>
              <a:rPr lang="de-DE" sz="135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marL="0" indent="0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de-DE" sz="13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07031" y="294730"/>
            <a:ext cx="66953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 1                                       </a:t>
            </a:r>
            <a:r>
              <a:rPr lang="de-DE" sz="1350" dirty="0" smtClean="0"/>
              <a:t>      2                                                  </a:t>
            </a:r>
            <a:r>
              <a:rPr lang="de-DE" sz="1350" dirty="0"/>
              <a:t>3                     </a:t>
            </a:r>
            <a:r>
              <a:rPr lang="de-DE" sz="1350" dirty="0" smtClean="0"/>
              <a:t>4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48053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400" dirty="0"/>
              <a:t>Major </a:t>
            </a:r>
            <a:r>
              <a:rPr lang="de-DE" sz="2400" dirty="0" err="1"/>
              <a:t>goal</a:t>
            </a:r>
            <a:r>
              <a:rPr lang="de-DE" sz="2400" dirty="0"/>
              <a:t>: </a:t>
            </a:r>
            <a:r>
              <a:rPr lang="de-DE" sz="2400" dirty="0" err="1"/>
              <a:t>improving</a:t>
            </a:r>
            <a:r>
              <a:rPr lang="de-DE" sz="2400" dirty="0"/>
              <a:t> </a:t>
            </a:r>
            <a:r>
              <a:rPr lang="de-DE" sz="2400" dirty="0" err="1"/>
              <a:t>our</a:t>
            </a:r>
            <a:r>
              <a:rPr lang="de-DE" sz="2400" dirty="0"/>
              <a:t> </a:t>
            </a:r>
            <a:r>
              <a:rPr lang="de-DE" sz="2400" dirty="0" err="1"/>
              <a:t>understanding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en-US" sz="2400" dirty="0"/>
              <a:t>far-field evolution of radionuclides under changing conditions</a:t>
            </a:r>
            <a:endParaRPr lang="de-DE" sz="2400" dirty="0">
              <a:solidFill>
                <a:srgbClr val="23614E"/>
              </a:solidFill>
            </a:endParaRPr>
          </a:p>
        </p:txBody>
      </p:sp>
      <p:pic>
        <p:nvPicPr>
          <p:cNvPr id="8" name="Grafik 7" descr="Ein Bild, das Text, Karte enthält.&#10;&#10;Automatisch generierte Beschreibung">
            <a:extLst>
              <a:ext uri="{FF2B5EF4-FFF2-40B4-BE49-F238E27FC236}">
                <a16:creationId xmlns="" xmlns:a16="http://schemas.microsoft.com/office/drawing/2014/main" id="{C6DA247F-6C1E-40BF-903C-E50884898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6" y="953672"/>
            <a:ext cx="8517046" cy="389595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32326" y="4867272"/>
            <a:ext cx="8517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en-US" sz="1600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Cap-rock </a:t>
            </a:r>
            <a:r>
              <a:rPr lang="en-US" sz="1600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failure due to seismic events (but also slower tectonic processes</a:t>
            </a:r>
            <a:r>
              <a:rPr lang="en-US" sz="1600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lang="en-US" sz="1600" dirty="0" smtClean="0">
              <a:solidFill>
                <a:srgbClr val="00000A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00050" indent="-400050" algn="just">
              <a:buAutoNum type="romanLcParenBoth"/>
            </a:pPr>
            <a:r>
              <a:rPr lang="en-US" sz="1600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focused </a:t>
            </a:r>
            <a:r>
              <a:rPr lang="en-US" sz="1600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flow </a:t>
            </a:r>
            <a:r>
              <a:rPr lang="en-US" sz="1600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escapes </a:t>
            </a:r>
            <a:r>
              <a:rPr lang="en-US" sz="1600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 the aquifer (driving forces, flow field</a:t>
            </a:r>
            <a:r>
              <a:rPr lang="en-US" sz="1600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?)</a:t>
            </a:r>
          </a:p>
          <a:p>
            <a:pPr marL="400050" indent="-400050" algn="just">
              <a:buAutoNum type="romanLcParenBoth"/>
            </a:pPr>
            <a:r>
              <a:rPr lang="en-US" sz="1600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flow-induced </a:t>
            </a:r>
            <a:r>
              <a:rPr lang="en-US" sz="1600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fractures propagate generating a heterogeneous porosity-permeability </a:t>
            </a:r>
            <a:r>
              <a:rPr lang="en-US" sz="1600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field</a:t>
            </a:r>
          </a:p>
          <a:p>
            <a:pPr marL="400050" indent="-400050">
              <a:buAutoNum type="romanLcParenBoth"/>
            </a:pPr>
            <a:r>
              <a:rPr lang="en-US" sz="1600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Changing </a:t>
            </a:r>
            <a:r>
              <a:rPr lang="en-US" sz="1600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climate/permafrost </a:t>
            </a:r>
            <a:r>
              <a:rPr lang="en-US" sz="1600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impacts</a:t>
            </a:r>
          </a:p>
          <a:p>
            <a:pPr marL="400050" indent="-400050" algn="just">
              <a:buAutoNum type="romanLcParenBoth"/>
            </a:pPr>
            <a:endParaRPr lang="de-DE" sz="16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82" y="6464595"/>
            <a:ext cx="1124014" cy="3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1176" y="190991"/>
            <a:ext cx="8722824" cy="719137"/>
          </a:xfrm>
        </p:spPr>
        <p:txBody>
          <a:bodyPr/>
          <a:lstStyle/>
          <a:p>
            <a:r>
              <a:rPr lang="de-DE" sz="2400" dirty="0"/>
              <a:t>Study </a:t>
            </a:r>
            <a:r>
              <a:rPr lang="de-DE" sz="2400" dirty="0" err="1"/>
              <a:t>area</a:t>
            </a:r>
            <a:r>
              <a:rPr lang="de-DE" sz="2400" dirty="0"/>
              <a:t>: </a:t>
            </a:r>
            <a:r>
              <a:rPr lang="en-US" sz="2400" dirty="0"/>
              <a:t>the </a:t>
            </a:r>
            <a:r>
              <a:rPr lang="en-US" sz="2400" dirty="0" err="1"/>
              <a:t>Yeniseisky</a:t>
            </a:r>
            <a:r>
              <a:rPr lang="en-US" sz="2400" dirty="0"/>
              <a:t> Site, Russia</a:t>
            </a:r>
          </a:p>
        </p:txBody>
      </p:sp>
      <p:pic>
        <p:nvPicPr>
          <p:cNvPr id="6" name="Picture 13" descr="Fig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71" y="910128"/>
            <a:ext cx="3203791" cy="404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10753" y="5133825"/>
            <a:ext cx="786983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(1) local water divides; (2) Regional water divide; (3) Tributaries of Yenisei</a:t>
            </a:r>
          </a:p>
          <a:p>
            <a:pPr>
              <a:spcBef>
                <a:spcPct val="50000"/>
              </a:spcBef>
            </a:pPr>
            <a:r>
              <a:rPr lang="en-US" dirty="0"/>
              <a:t>(4) Directions of groundwater flow; (5) Absolute elevations; (6) Repository site</a:t>
            </a:r>
            <a:endParaRPr lang="ru-RU" dirty="0"/>
          </a:p>
        </p:txBody>
      </p:sp>
      <p:pic>
        <p:nvPicPr>
          <p:cNvPr id="9" name="Grafik 8" descr="Ein Bild, das Text, Karte enthält.&#10;&#10;Automatisch generierte Beschreibung">
            <a:extLst>
              <a:ext uri="{FF2B5EF4-FFF2-40B4-BE49-F238E27FC236}">
                <a16:creationId xmlns="" xmlns:a16="http://schemas.microsoft.com/office/drawing/2014/main" id="{2563AB32-4A30-4626-AEE7-AFC8BFFB82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8" r="17229" b="-1459"/>
          <a:stretch/>
        </p:blipFill>
        <p:spPr>
          <a:xfrm>
            <a:off x="482154" y="910129"/>
            <a:ext cx="5198979" cy="3160246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="" xmlns:a16="http://schemas.microsoft.com/office/drawing/2014/main" id="{9324B8D4-04F1-4CA6-A236-1656829943C4}"/>
              </a:ext>
            </a:extLst>
          </p:cNvPr>
          <p:cNvCxnSpPr/>
          <p:nvPr/>
        </p:nvCxnSpPr>
        <p:spPr>
          <a:xfrm>
            <a:off x="4099516" y="3464249"/>
            <a:ext cx="3313050" cy="303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4F1010B2-743E-4D9E-BDBB-4364AACD3838}"/>
              </a:ext>
            </a:extLst>
          </p:cNvPr>
          <p:cNvSpPr txBox="1"/>
          <p:nvPr/>
        </p:nvSpPr>
        <p:spPr>
          <a:xfrm>
            <a:off x="434828" y="4070375"/>
            <a:ext cx="540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</a:rPr>
              <a:t>Archean granite-gneiss massif in the Krasnoyarsk </a:t>
            </a:r>
            <a:r>
              <a:rPr lang="en-US" sz="1800" dirty="0" smtClean="0">
                <a:effectLst/>
                <a:latin typeface="Times New Roman" panose="02020603050405020304" pitchFamily="18" charset="0"/>
              </a:rPr>
              <a:t>region</a:t>
            </a:r>
          </a:p>
          <a:p>
            <a:r>
              <a:rPr lang="en-US" dirty="0">
                <a:latin typeface="Times New Roman" panose="02020603050405020304" pitchFamily="18" charset="0"/>
              </a:rPr>
              <a:t> in metamorphic rocks of the </a:t>
            </a:r>
            <a:r>
              <a:rPr lang="en-US" dirty="0" err="1">
                <a:latin typeface="Times New Roman" panose="02020603050405020304" pitchFamily="18" charset="0"/>
              </a:rPr>
              <a:t>Atamanovskaya</a:t>
            </a:r>
            <a:r>
              <a:rPr lang="en-US" dirty="0">
                <a:latin typeface="Times New Roman" panose="02020603050405020304" pitchFamily="18" charset="0"/>
              </a:rPr>
              <a:t> group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82" y="6464595"/>
            <a:ext cx="1124014" cy="39340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742111" y="910128"/>
            <a:ext cx="3315885" cy="40755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82154" y="910129"/>
            <a:ext cx="5216423" cy="3105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9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1177" y="147447"/>
            <a:ext cx="8219586" cy="719137"/>
          </a:xfrm>
        </p:spPr>
        <p:txBody>
          <a:bodyPr/>
          <a:lstStyle/>
          <a:p>
            <a:r>
              <a:rPr lang="en-US" sz="2400" dirty="0" smtClean="0">
                <a:solidFill>
                  <a:srgbClr val="23614E"/>
                </a:solidFill>
              </a:rPr>
              <a:t>Preliminary results: Temperature and fault impacts on radionuclides concentration at the surface</a:t>
            </a:r>
            <a:endParaRPr lang="en-US" sz="1400" i="1" dirty="0">
              <a:solidFill>
                <a:srgbClr val="23614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649688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1600" dirty="0"/>
              <a:t>Time interval between waste loading and fault </a:t>
            </a:r>
            <a:r>
              <a:rPr lang="en-US" sz="1600" dirty="0" smtClean="0"/>
              <a:t>formation:  (1) zero</a:t>
            </a:r>
            <a:r>
              <a:rPr lang="en-US" sz="1600" dirty="0"/>
              <a:t>; (2) 1000 years; (3) 5000 years</a:t>
            </a:r>
            <a:endParaRPr lang="ru-RU" sz="1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82" y="6464595"/>
            <a:ext cx="1124014" cy="39340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" y="1025838"/>
            <a:ext cx="9136248" cy="457072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39486" y="1248047"/>
            <a:ext cx="2589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23614E"/>
                </a:solidFill>
              </a:rPr>
              <a:t>Malkovsky</a:t>
            </a:r>
            <a:r>
              <a:rPr lang="en-US" i="1" dirty="0">
                <a:solidFill>
                  <a:srgbClr val="23614E"/>
                </a:solidFill>
              </a:rPr>
              <a:t> et al. (in prep.)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13805" y="1823302"/>
            <a:ext cx="202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 err="1" smtClean="0"/>
              <a:t>heat</a:t>
            </a:r>
            <a:r>
              <a:rPr lang="de-DE" b="1" dirty="0" smtClean="0"/>
              <a:t> </a:t>
            </a:r>
            <a:r>
              <a:rPr lang="de-DE" b="1" dirty="0" err="1" smtClean="0"/>
              <a:t>generation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372131" y="1823302"/>
            <a:ext cx="222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 smtClean="0"/>
              <a:t>heat</a:t>
            </a:r>
            <a:r>
              <a:rPr lang="de-DE" b="1" dirty="0" smtClean="0"/>
              <a:t> </a:t>
            </a:r>
            <a:r>
              <a:rPr lang="de-DE" b="1" dirty="0" err="1" smtClean="0"/>
              <a:t>generation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5526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384</Words>
  <Application>Microsoft Office PowerPoint</Application>
  <PresentationFormat>Bildschirmpräsentation (4:3)</PresentationFormat>
  <Paragraphs>31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Company>Bundesamt für Strahlenschutz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Corinna Klein</dc:creator>
  <cp:lastModifiedBy>Fabiano Magri</cp:lastModifiedBy>
  <cp:revision>198</cp:revision>
  <cp:lastPrinted>2016-08-29T11:22:46Z</cp:lastPrinted>
  <dcterms:created xsi:type="dcterms:W3CDTF">2015-06-08T14:36:47Z</dcterms:created>
  <dcterms:modified xsi:type="dcterms:W3CDTF">2020-04-30T08:20:36Z</dcterms:modified>
</cp:coreProperties>
</file>