
<file path=[Content_Types].xml><?xml version="1.0" encoding="utf-8"?>
<Types xmlns="http://schemas.openxmlformats.org/package/2006/content-types">
  <Default Extension="png" ContentType="image/png"/>
  <Default Extension="svg" ContentType="image/svg+xml"/>
  <Default Extension="tmp"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41"/>
  </p:notesMasterIdLst>
  <p:handoutMasterIdLst>
    <p:handoutMasterId r:id="rId42"/>
  </p:handoutMasterIdLst>
  <p:sldIdLst>
    <p:sldId id="269" r:id="rId2"/>
    <p:sldId id="858" r:id="rId3"/>
    <p:sldId id="842" r:id="rId4"/>
    <p:sldId id="832" r:id="rId5"/>
    <p:sldId id="863" r:id="rId6"/>
    <p:sldId id="865" r:id="rId7"/>
    <p:sldId id="894" r:id="rId8"/>
    <p:sldId id="854" r:id="rId9"/>
    <p:sldId id="855" r:id="rId10"/>
    <p:sldId id="882" r:id="rId11"/>
    <p:sldId id="866" r:id="rId12"/>
    <p:sldId id="895" r:id="rId13"/>
    <p:sldId id="856" r:id="rId14"/>
    <p:sldId id="896" r:id="rId15"/>
    <p:sldId id="825" r:id="rId16"/>
    <p:sldId id="874" r:id="rId17"/>
    <p:sldId id="887" r:id="rId18"/>
    <p:sldId id="845" r:id="rId19"/>
    <p:sldId id="897" r:id="rId20"/>
    <p:sldId id="820" r:id="rId21"/>
    <p:sldId id="819" r:id="rId22"/>
    <p:sldId id="851" r:id="rId23"/>
    <p:sldId id="847" r:id="rId24"/>
    <p:sldId id="848" r:id="rId25"/>
    <p:sldId id="898" r:id="rId26"/>
    <p:sldId id="803" r:id="rId27"/>
    <p:sldId id="877" r:id="rId28"/>
    <p:sldId id="834" r:id="rId29"/>
    <p:sldId id="816" r:id="rId30"/>
    <p:sldId id="862" r:id="rId31"/>
    <p:sldId id="901" r:id="rId32"/>
    <p:sldId id="872" r:id="rId33"/>
    <p:sldId id="873" r:id="rId34"/>
    <p:sldId id="900" r:id="rId35"/>
    <p:sldId id="876" r:id="rId36"/>
    <p:sldId id="817" r:id="rId37"/>
    <p:sldId id="852" r:id="rId38"/>
    <p:sldId id="860" r:id="rId39"/>
    <p:sldId id="899" r:id="rId4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3702" userDrawn="1">
          <p15:clr>
            <a:srgbClr val="A4A3A4"/>
          </p15:clr>
        </p15:guide>
        <p15:guide id="2" pos="4468" userDrawn="1">
          <p15:clr>
            <a:srgbClr val="A4A3A4"/>
          </p15:clr>
        </p15:guide>
        <p15:guide id="3" orient="horz" pos="3779" userDrawn="1">
          <p15:clr>
            <a:srgbClr val="A4A3A4"/>
          </p15:clr>
        </p15:guide>
        <p15:guide id="4" orient="horz" pos="4121" userDrawn="1">
          <p15:clr>
            <a:srgbClr val="A4A3A4"/>
          </p15:clr>
        </p15:guide>
        <p15:guide id="5" pos="5647" userDrawn="1">
          <p15:clr>
            <a:srgbClr val="A4A3A4"/>
          </p15:clr>
        </p15:guide>
        <p15:guide id="6" orient="horz" pos="2976" userDrawn="1">
          <p15:clr>
            <a:srgbClr val="A4A3A4"/>
          </p15:clr>
        </p15:guide>
        <p15:guide id="7" pos="567" userDrawn="1">
          <p15:clr>
            <a:srgbClr val="A4A3A4"/>
          </p15:clr>
        </p15:guide>
        <p15:guide id="8" orient="horz" pos="2387" userDrawn="1">
          <p15:clr>
            <a:srgbClr val="A4A3A4"/>
          </p15:clr>
        </p15:guide>
        <p15:guide id="9" pos="1610" userDrawn="1">
          <p15:clr>
            <a:srgbClr val="A4A3A4"/>
          </p15:clr>
        </p15:guide>
        <p15:guide id="10" pos="5465" userDrawn="1">
          <p15:clr>
            <a:srgbClr val="A4A3A4"/>
          </p15:clr>
        </p15:guide>
        <p15:guide id="11" orient="horz" pos="1888" userDrawn="1">
          <p15:clr>
            <a:srgbClr val="A4A3A4"/>
          </p15:clr>
        </p15:guide>
        <p15:guide id="12" orient="horz" pos="1207" userDrawn="1">
          <p15:clr>
            <a:srgbClr val="A4A3A4"/>
          </p15:clr>
        </p15:guide>
        <p15:guide id="13" pos="2562"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Office User" initials="Office [2]" lastIdx="1" clrIdx="0"/>
  <p:cmAuthor id="2" name="Microsoft Office User" initials="Office" lastIdx="2" clrIdx="1"/>
  <p:cmAuthor id="3" name="b.gong@fz-juelich.de" initials="b" lastIdx="1" clrIdx="2"/>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00417F"/>
    <a:srgbClr val="DD7601"/>
    <a:srgbClr val="79A7C0"/>
    <a:srgbClr val="8C0742"/>
    <a:srgbClr val="F6F5FE"/>
    <a:srgbClr val="7382A6"/>
    <a:srgbClr val="003D6A"/>
    <a:srgbClr val="3068AC"/>
    <a:srgbClr val="792689"/>
    <a:srgbClr val="F4F4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85BE263C-DBD7-4A20-BB59-AAB30ACAA65A}" styleName="Medium Style 3 - Accent 2">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2"/>
          </a:solidFill>
        </a:fill>
      </a:tcStyle>
    </a:lastCol>
    <a:firstCol>
      <a:tcTxStyle b="on">
        <a:fontRef idx="minor">
          <a:scrgbClr r="0" g="0" b="0"/>
        </a:fontRef>
        <a:schemeClr val="lt1"/>
      </a:tcTxStyle>
      <a:tcStyle>
        <a:tcBdr/>
        <a:fill>
          <a:solidFill>
            <a:schemeClr val="accent2"/>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2"/>
          </a:solidFill>
        </a:fill>
      </a:tcStyle>
    </a:firstRow>
  </a:tblStyle>
  <a:tblStyle styleId="{B301B821-A1FF-4177-AEE7-76D212191A09}" styleName="Medium Style 1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a:noFill/>
            </a:ln>
          </a:insideV>
        </a:tcBdr>
        <a:fill>
          <a:solidFill>
            <a:schemeClr val="lt1"/>
          </a:solidFill>
        </a:fill>
      </a:tcStyle>
    </a:wholeTbl>
    <a:band1H>
      <a:tcStyle>
        <a:tcBdr/>
        <a:fill>
          <a:solidFill>
            <a:schemeClr val="accent1">
              <a:tint val="20000"/>
            </a:schemeClr>
          </a:solidFill>
        </a:fill>
      </a:tcStyle>
    </a:band1H>
    <a:band1V>
      <a:tcStyle>
        <a:tcBdr/>
        <a:fill>
          <a:solidFill>
            <a:schemeClr val="accent1">
              <a:tint val="20000"/>
            </a:schemeClr>
          </a:solidFill>
        </a:fill>
      </a:tcStyle>
    </a:band1V>
    <a:lastCol>
      <a:tcTxStyle b="on"/>
      <a:tcStyle>
        <a:tcBdr/>
      </a:tcStyle>
    </a:lastCol>
    <a:firstCol>
      <a:tcTxStyle b="on"/>
      <a:tcStyle>
        <a:tcBdr/>
      </a:tcStyle>
    </a:firstCol>
    <a:lastRow>
      <a:tcTxStyle b="on"/>
      <a:tcStyle>
        <a:tcBdr>
          <a:top>
            <a:ln w="50800" cmpd="dbl">
              <a:solidFill>
                <a:schemeClr val="accent1"/>
              </a:solidFill>
            </a:ln>
          </a:top>
        </a:tcBdr>
        <a:fill>
          <a:solidFill>
            <a:schemeClr val="lt1"/>
          </a:solidFill>
        </a:fill>
      </a:tcStyle>
    </a:lastRow>
    <a:firstRow>
      <a:tcTxStyle b="on">
        <a:fontRef idx="minor">
          <a:scrgbClr r="0" g="0" b="0"/>
        </a:fontRef>
        <a:schemeClr val="lt1"/>
      </a:tcTxStyle>
      <a:tcStyle>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4021" autoAdjust="0"/>
    <p:restoredTop sz="76152" autoAdjust="0"/>
  </p:normalViewPr>
  <p:slideViewPr>
    <p:cSldViewPr showGuides="1">
      <p:cViewPr>
        <p:scale>
          <a:sx n="131" d="100"/>
          <a:sy n="131" d="100"/>
        </p:scale>
        <p:origin x="144" y="-1816"/>
      </p:cViewPr>
      <p:guideLst>
        <p:guide orient="horz" pos="3702"/>
        <p:guide pos="4468"/>
        <p:guide orient="horz" pos="3779"/>
        <p:guide orient="horz" pos="4121"/>
        <p:guide pos="5647"/>
        <p:guide orient="horz" pos="2976"/>
        <p:guide pos="567"/>
        <p:guide orient="horz" pos="2387"/>
        <p:guide pos="1610"/>
        <p:guide pos="5465"/>
        <p:guide orient="horz" pos="1888"/>
        <p:guide orient="horz" pos="1207"/>
        <p:guide pos="2562"/>
      </p:guideLst>
    </p:cSldViewPr>
  </p:slideViewPr>
  <p:outlineViewPr>
    <p:cViewPr>
      <p:scale>
        <a:sx n="33" d="100"/>
        <a:sy n="33" d="100"/>
      </p:scale>
      <p:origin x="0" y="-12728"/>
    </p:cViewPr>
  </p:outlineViewPr>
  <p:notesTextViewPr>
    <p:cViewPr>
      <p:scale>
        <a:sx n="95" d="100"/>
        <a:sy n="95" d="100"/>
      </p:scale>
      <p:origin x="0" y="0"/>
    </p:cViewPr>
  </p:notesTextViewPr>
  <p:sorterViewPr>
    <p:cViewPr varScale="1">
      <p:scale>
        <a:sx n="100" d="100"/>
        <a:sy n="100" d="100"/>
      </p:scale>
      <p:origin x="0" y="0"/>
    </p:cViewPr>
  </p:sorterViewPr>
  <p:notesViewPr>
    <p:cSldViewPr showGuides="1">
      <p:cViewPr varScale="1">
        <p:scale>
          <a:sx n="97" d="100"/>
          <a:sy n="97" d="100"/>
        </p:scale>
        <p:origin x="2480" y="2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handoutMaster" Target="handoutMasters/handoutMaster1.xml"/><Relationship Id="rId47"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ommentAuthors" Target="commentAuthor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6E1389CC-567B-462D-9606-5A6D48725E1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E32223E6-8DEC-4459-8B52-D06E9BD3DAD0}"/>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ADE9E86A-6679-4EC8-847C-9F954F45BF68}" type="datetimeFigureOut">
              <a:rPr lang="de-DE" smtClean="0"/>
              <a:t>04.05.20</a:t>
            </a:fld>
            <a:endParaRPr lang="de-DE" dirty="0"/>
          </a:p>
        </p:txBody>
      </p:sp>
      <p:sp>
        <p:nvSpPr>
          <p:cNvPr id="4" name="Fußzeilenplatzhalter 3">
            <a:extLst>
              <a:ext uri="{FF2B5EF4-FFF2-40B4-BE49-F238E27FC236}">
                <a16:creationId xmlns:a16="http://schemas.microsoft.com/office/drawing/2014/main" id="{DDE09F90-192B-4C21-A710-7EFC4BA93B86}"/>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a:extLst>
              <a:ext uri="{FF2B5EF4-FFF2-40B4-BE49-F238E27FC236}">
                <a16:creationId xmlns:a16="http://schemas.microsoft.com/office/drawing/2014/main" id="{077B6243-ABD9-472E-9641-6E7B2B863DE2}"/>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2748E8B7-5326-4A3E-8AE4-83D3CDA8A9FC}" type="slidenum">
              <a:rPr lang="de-DE" smtClean="0"/>
              <a:t>‹#›</a:t>
            </a:fld>
            <a:endParaRPr lang="de-DE" dirty="0"/>
          </a:p>
        </p:txBody>
      </p:sp>
    </p:spTree>
    <p:extLst>
      <p:ext uri="{BB962C8B-B14F-4D97-AF65-F5344CB8AC3E}">
        <p14:creationId xmlns:p14="http://schemas.microsoft.com/office/powerpoint/2010/main" val="9465754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dirty="0"/>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313C419-10E8-4216-A6CC-B7C8A23909AD}" type="datetimeFigureOut">
              <a:rPr lang="de-DE" smtClean="0"/>
              <a:t>04.05.20</a:t>
            </a:fld>
            <a:endParaRPr lang="de-DE" dirty="0"/>
          </a:p>
        </p:txBody>
      </p:sp>
      <p:sp>
        <p:nvSpPr>
          <p:cNvPr id="4" name="Folienbildplatzhalt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de-DE" dirty="0"/>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dirty="0"/>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66CAD1-FD47-46B0-9C16-1B81F4E690E0}" type="slidenum">
              <a:rPr lang="de-DE" smtClean="0"/>
              <a:t>‹#›</a:t>
            </a:fld>
            <a:endParaRPr lang="de-DE" dirty="0"/>
          </a:p>
        </p:txBody>
      </p:sp>
    </p:spTree>
    <p:extLst>
      <p:ext uri="{BB962C8B-B14F-4D97-AF65-F5344CB8AC3E}">
        <p14:creationId xmlns:p14="http://schemas.microsoft.com/office/powerpoint/2010/main" val="901325447"/>
      </p:ext>
    </p:extLst>
  </p:cSld>
  <p:clrMap bg1="lt1" tx1="dk1" bg2="lt2" tx2="dk2" accent1="accent1" accent2="accent2" accent3="accent3" accent4="accent4" accent5="accent5" accent6="accent6" hlink="hlink" folHlink="folHlink"/>
  <p:notesStyle>
    <a:lvl1pPr marL="1714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1pPr>
    <a:lvl2pPr marL="6286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2pPr>
    <a:lvl3pPr marL="10858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3pPr>
    <a:lvl4pPr marL="15430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4pPr>
    <a:lvl5pPr marL="2000250" indent="-171450" algn="l" defTabSz="914400" rtl="0" eaLnBrk="1" latinLnBrk="0" hangingPunct="1">
      <a:buFont typeface="Arial" panose="020B0604020202020204" pitchFamily="34" charset="0"/>
      <a:buChar char="•"/>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1</a:t>
            </a:fld>
            <a:endParaRPr lang="de-DE" dirty="0"/>
          </a:p>
        </p:txBody>
      </p:sp>
    </p:spTree>
    <p:extLst>
      <p:ext uri="{BB962C8B-B14F-4D97-AF65-F5344CB8AC3E}">
        <p14:creationId xmlns:p14="http://schemas.microsoft.com/office/powerpoint/2010/main" val="5412593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10</a:t>
            </a:fld>
            <a:endParaRPr lang="de-DE" dirty="0"/>
          </a:p>
        </p:txBody>
      </p:sp>
    </p:spTree>
    <p:extLst>
      <p:ext uri="{BB962C8B-B14F-4D97-AF65-F5344CB8AC3E}">
        <p14:creationId xmlns:p14="http://schemas.microsoft.com/office/powerpoint/2010/main" val="22677187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11</a:t>
            </a:fld>
            <a:endParaRPr lang="de-DE" dirty="0"/>
          </a:p>
        </p:txBody>
      </p:sp>
    </p:spTree>
    <p:extLst>
      <p:ext uri="{BB962C8B-B14F-4D97-AF65-F5344CB8AC3E}">
        <p14:creationId xmlns:p14="http://schemas.microsoft.com/office/powerpoint/2010/main" val="41099195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12</a:t>
            </a:fld>
            <a:endParaRPr lang="de-DE"/>
          </a:p>
        </p:txBody>
      </p:sp>
    </p:spTree>
    <p:extLst>
      <p:ext uri="{BB962C8B-B14F-4D97-AF65-F5344CB8AC3E}">
        <p14:creationId xmlns:p14="http://schemas.microsoft.com/office/powerpoint/2010/main" val="119412158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13</a:t>
            </a:fld>
            <a:endParaRPr lang="de-DE"/>
          </a:p>
        </p:txBody>
      </p:sp>
    </p:spTree>
    <p:extLst>
      <p:ext uri="{BB962C8B-B14F-4D97-AF65-F5344CB8AC3E}">
        <p14:creationId xmlns:p14="http://schemas.microsoft.com/office/powerpoint/2010/main" val="154999325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14</a:t>
            </a:fld>
            <a:endParaRPr lang="de-DE"/>
          </a:p>
        </p:txBody>
      </p:sp>
    </p:spTree>
    <p:extLst>
      <p:ext uri="{BB962C8B-B14F-4D97-AF65-F5344CB8AC3E}">
        <p14:creationId xmlns:p14="http://schemas.microsoft.com/office/powerpoint/2010/main" val="407395793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15</a:t>
            </a:fld>
            <a:endParaRPr lang="de-DE" dirty="0"/>
          </a:p>
        </p:txBody>
      </p:sp>
    </p:spTree>
    <p:extLst>
      <p:ext uri="{BB962C8B-B14F-4D97-AF65-F5344CB8AC3E}">
        <p14:creationId xmlns:p14="http://schemas.microsoft.com/office/powerpoint/2010/main" val="2339669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16</a:t>
            </a:fld>
            <a:endParaRPr lang="de-DE" dirty="0"/>
          </a:p>
        </p:txBody>
      </p:sp>
    </p:spTree>
    <p:extLst>
      <p:ext uri="{BB962C8B-B14F-4D97-AF65-F5344CB8AC3E}">
        <p14:creationId xmlns:p14="http://schemas.microsoft.com/office/powerpoint/2010/main" val="148430480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i="1"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17</a:t>
            </a:fld>
            <a:endParaRPr lang="de-DE" dirty="0"/>
          </a:p>
        </p:txBody>
      </p:sp>
    </p:spTree>
    <p:extLst>
      <p:ext uri="{BB962C8B-B14F-4D97-AF65-F5344CB8AC3E}">
        <p14:creationId xmlns:p14="http://schemas.microsoft.com/office/powerpoint/2010/main" val="352402112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18</a:t>
            </a:fld>
            <a:endParaRPr lang="de-DE"/>
          </a:p>
        </p:txBody>
      </p:sp>
    </p:spTree>
    <p:extLst>
      <p:ext uri="{BB962C8B-B14F-4D97-AF65-F5344CB8AC3E}">
        <p14:creationId xmlns:p14="http://schemas.microsoft.com/office/powerpoint/2010/main" val="339154326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19</a:t>
            </a:fld>
            <a:endParaRPr lang="de-DE"/>
          </a:p>
        </p:txBody>
      </p:sp>
    </p:spTree>
    <p:extLst>
      <p:ext uri="{BB962C8B-B14F-4D97-AF65-F5344CB8AC3E}">
        <p14:creationId xmlns:p14="http://schemas.microsoft.com/office/powerpoint/2010/main" val="282028232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2</a:t>
            </a:fld>
            <a:endParaRPr lang="de-DE"/>
          </a:p>
        </p:txBody>
      </p:sp>
    </p:spTree>
    <p:extLst>
      <p:ext uri="{BB962C8B-B14F-4D97-AF65-F5344CB8AC3E}">
        <p14:creationId xmlns:p14="http://schemas.microsoft.com/office/powerpoint/2010/main" val="350906024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20</a:t>
            </a:fld>
            <a:endParaRPr lang="de-DE" dirty="0"/>
          </a:p>
        </p:txBody>
      </p:sp>
    </p:spTree>
    <p:extLst>
      <p:ext uri="{BB962C8B-B14F-4D97-AF65-F5344CB8AC3E}">
        <p14:creationId xmlns:p14="http://schemas.microsoft.com/office/powerpoint/2010/main" val="26916308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21</a:t>
            </a:fld>
            <a:endParaRPr lang="de-DE" dirty="0"/>
          </a:p>
        </p:txBody>
      </p:sp>
    </p:spTree>
    <p:extLst>
      <p:ext uri="{BB962C8B-B14F-4D97-AF65-F5344CB8AC3E}">
        <p14:creationId xmlns:p14="http://schemas.microsoft.com/office/powerpoint/2010/main" val="142358620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22</a:t>
            </a:fld>
            <a:endParaRPr lang="de-DE" dirty="0"/>
          </a:p>
        </p:txBody>
      </p:sp>
    </p:spTree>
    <p:extLst>
      <p:ext uri="{BB962C8B-B14F-4D97-AF65-F5344CB8AC3E}">
        <p14:creationId xmlns:p14="http://schemas.microsoft.com/office/powerpoint/2010/main" val="173955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23</a:t>
            </a:fld>
            <a:endParaRPr lang="de-DE" dirty="0"/>
          </a:p>
        </p:txBody>
      </p:sp>
    </p:spTree>
    <p:extLst>
      <p:ext uri="{BB962C8B-B14F-4D97-AF65-F5344CB8AC3E}">
        <p14:creationId xmlns:p14="http://schemas.microsoft.com/office/powerpoint/2010/main" val="73050029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24</a:t>
            </a:fld>
            <a:endParaRPr lang="de-DE" dirty="0"/>
          </a:p>
        </p:txBody>
      </p:sp>
    </p:spTree>
    <p:extLst>
      <p:ext uri="{BB962C8B-B14F-4D97-AF65-F5344CB8AC3E}">
        <p14:creationId xmlns:p14="http://schemas.microsoft.com/office/powerpoint/2010/main" val="28595521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25</a:t>
            </a:fld>
            <a:endParaRPr lang="de-DE"/>
          </a:p>
        </p:txBody>
      </p:sp>
    </p:spTree>
    <p:extLst>
      <p:ext uri="{BB962C8B-B14F-4D97-AF65-F5344CB8AC3E}">
        <p14:creationId xmlns:p14="http://schemas.microsoft.com/office/powerpoint/2010/main" val="13362359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noProof="0" dirty="0"/>
          </a:p>
        </p:txBody>
      </p:sp>
      <p:sp>
        <p:nvSpPr>
          <p:cNvPr id="4" name="Slide Number Placeholder 3"/>
          <p:cNvSpPr>
            <a:spLocks noGrp="1"/>
          </p:cNvSpPr>
          <p:nvPr>
            <p:ph type="sldNum" sz="quarter" idx="5"/>
          </p:nvPr>
        </p:nvSpPr>
        <p:spPr/>
        <p:txBody>
          <a:bodyPr/>
          <a:lstStyle/>
          <a:p>
            <a:fld id="{FF66CAD1-FD47-46B0-9C16-1B81F4E690E0}" type="slidenum">
              <a:rPr lang="de-DE" smtClean="0"/>
              <a:t>26</a:t>
            </a:fld>
            <a:endParaRPr lang="de-DE" dirty="0"/>
          </a:p>
        </p:txBody>
      </p:sp>
    </p:spTree>
    <p:extLst>
      <p:ext uri="{BB962C8B-B14F-4D97-AF65-F5344CB8AC3E}">
        <p14:creationId xmlns:p14="http://schemas.microsoft.com/office/powerpoint/2010/main" val="223603981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noProof="0" dirty="0"/>
          </a:p>
        </p:txBody>
      </p:sp>
      <p:sp>
        <p:nvSpPr>
          <p:cNvPr id="4" name="Slide Number Placeholder 3"/>
          <p:cNvSpPr>
            <a:spLocks noGrp="1"/>
          </p:cNvSpPr>
          <p:nvPr>
            <p:ph type="sldNum" sz="quarter" idx="5"/>
          </p:nvPr>
        </p:nvSpPr>
        <p:spPr/>
        <p:txBody>
          <a:bodyPr/>
          <a:lstStyle/>
          <a:p>
            <a:fld id="{FF66CAD1-FD47-46B0-9C16-1B81F4E690E0}" type="slidenum">
              <a:rPr lang="de-DE" smtClean="0"/>
              <a:t>27</a:t>
            </a:fld>
            <a:endParaRPr lang="de-DE" dirty="0"/>
          </a:p>
        </p:txBody>
      </p:sp>
    </p:spTree>
    <p:extLst>
      <p:ext uri="{BB962C8B-B14F-4D97-AF65-F5344CB8AC3E}">
        <p14:creationId xmlns:p14="http://schemas.microsoft.com/office/powerpoint/2010/main" val="6312262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28</a:t>
            </a:fld>
            <a:endParaRPr lang="de-DE" dirty="0"/>
          </a:p>
        </p:txBody>
      </p:sp>
    </p:spTree>
    <p:extLst>
      <p:ext uri="{BB962C8B-B14F-4D97-AF65-F5344CB8AC3E}">
        <p14:creationId xmlns:p14="http://schemas.microsoft.com/office/powerpoint/2010/main" val="3166397085"/>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r>
              <a:rPr lang="en-US" noProof="0" dirty="0"/>
              <a:t>We started a relative simple LSTM based architecture named </a:t>
            </a:r>
            <a:r>
              <a:rPr lang="en-US" noProof="0" dirty="0" err="1"/>
              <a:t>PredNet</a:t>
            </a:r>
            <a:endParaRPr lang="en-US" noProof="0" dirty="0"/>
          </a:p>
          <a:p>
            <a:endParaRPr lang="en-US" noProof="0" dirty="0"/>
          </a:p>
          <a:p>
            <a:r>
              <a:rPr lang="en-US" noProof="0" dirty="0"/>
              <a:t>we scale the training process from 1 to 20 GPUs on JUWELS system in </a:t>
            </a:r>
            <a:r>
              <a:rPr lang="en-US" noProof="0" dirty="0" err="1"/>
              <a:t>Julich</a:t>
            </a:r>
            <a:r>
              <a:rPr lang="en-US" noProof="0" dirty="0"/>
              <a:t> supercomputing center. Also we test this scalability on a different system Swish national </a:t>
            </a:r>
            <a:r>
              <a:rPr lang="en-US" noProof="0" dirty="0" err="1"/>
              <a:t>suptercomputing</a:t>
            </a:r>
            <a:r>
              <a:rPr lang="en-US" noProof="0" dirty="0"/>
              <a:t> center with container technology, </a:t>
            </a:r>
          </a:p>
          <a:p>
            <a:endParaRPr lang="en-US" noProof="0" dirty="0"/>
          </a:p>
          <a:p>
            <a:r>
              <a:rPr lang="en-US" noProof="0" dirty="0"/>
              <a:t>The reason for the same scaling performance between 16 to 20 is that. We keep the </a:t>
            </a:r>
            <a:r>
              <a:rPr lang="en-US" noProof="0" dirty="0" err="1"/>
              <a:t>sampls</a:t>
            </a:r>
            <a:r>
              <a:rPr lang="en-US" noProof="0" dirty="0"/>
              <a:t> for each epoch the same for instance 100. and we used the same </a:t>
            </a:r>
            <a:r>
              <a:rPr lang="en-US" noProof="0" dirty="0" err="1"/>
              <a:t>batchs</a:t>
            </a:r>
            <a:r>
              <a:rPr lang="en-US" noProof="0" dirty="0"/>
              <a:t> size which is 20, and we distribute the steps 100/20 to 5 GPUS, so it run the 5 steps inside each epoch </a:t>
            </a:r>
            <a:r>
              <a:rPr lang="en-US" noProof="0" dirty="0" err="1"/>
              <a:t>paralleliztation</a:t>
            </a:r>
            <a:r>
              <a:rPr lang="en-US" noProof="0" dirty="0"/>
              <a:t>, but if we used 6 GPUs. We still the same scalability performance as 5 because we have </a:t>
            </a:r>
            <a:r>
              <a:rPr lang="en-US" noProof="0" dirty="0" err="1"/>
              <a:t>maxium</a:t>
            </a:r>
            <a:r>
              <a:rPr lang="en-US" noProof="0" dirty="0"/>
              <a:t> steps of 5, and one GPU indeed is idle. </a:t>
            </a:r>
          </a:p>
          <a:p>
            <a:endParaRPr lang="en-US" noProof="0" dirty="0"/>
          </a:p>
          <a:p>
            <a:r>
              <a:rPr lang="en-US" sz="1200" kern="1200" noProof="0" dirty="0" err="1">
                <a:solidFill>
                  <a:schemeClr val="tx1"/>
                </a:solidFill>
                <a:effectLst/>
                <a:latin typeface="+mn-lt"/>
                <a:ea typeface="+mn-ea"/>
                <a:cs typeface="+mn-cs"/>
              </a:rPr>
              <a:t>steps_per_epoch</a:t>
            </a:r>
            <a:r>
              <a:rPr lang="en-US" noProof="0" dirty="0"/>
              <a:t>=</a:t>
            </a:r>
            <a:r>
              <a:rPr lang="en-US" noProof="0" dirty="0" err="1"/>
              <a:t>samples_per_epoch</a:t>
            </a:r>
            <a:r>
              <a:rPr lang="en-US" noProof="0" dirty="0"/>
              <a:t>/(</a:t>
            </a:r>
            <a:r>
              <a:rPr lang="en-US" noProof="0" dirty="0" err="1"/>
              <a:t>batch_size</a:t>
            </a:r>
            <a:r>
              <a:rPr lang="en-US" noProof="0" dirty="0"/>
              <a:t>*</a:t>
            </a:r>
            <a:r>
              <a:rPr lang="en-US" noProof="0" dirty="0" err="1"/>
              <a:t>hvd.size</a:t>
            </a:r>
            <a:r>
              <a:rPr lang="en-US" noProof="0" dirty="0"/>
              <a:t>())</a:t>
            </a:r>
          </a:p>
          <a:p>
            <a:endParaRPr lang="en-US" noProof="0" dirty="0"/>
          </a:p>
        </p:txBody>
      </p:sp>
      <p:sp>
        <p:nvSpPr>
          <p:cNvPr id="4" name="Slide Number Placeholder 3"/>
          <p:cNvSpPr>
            <a:spLocks noGrp="1"/>
          </p:cNvSpPr>
          <p:nvPr>
            <p:ph type="sldNum" sz="quarter" idx="5"/>
          </p:nvPr>
        </p:nvSpPr>
        <p:spPr/>
        <p:txBody>
          <a:bodyPr/>
          <a:lstStyle/>
          <a:p>
            <a:fld id="{FF66CAD1-FD47-46B0-9C16-1B81F4E690E0}" type="slidenum">
              <a:rPr lang="de-DE" smtClean="0"/>
              <a:t>29</a:t>
            </a:fld>
            <a:endParaRPr lang="de-DE"/>
          </a:p>
        </p:txBody>
      </p:sp>
    </p:spTree>
    <p:extLst>
      <p:ext uri="{BB962C8B-B14F-4D97-AF65-F5344CB8AC3E}">
        <p14:creationId xmlns:p14="http://schemas.microsoft.com/office/powerpoint/2010/main" val="251286102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3</a:t>
            </a:fld>
            <a:endParaRPr lang="de-DE"/>
          </a:p>
        </p:txBody>
      </p:sp>
    </p:spTree>
    <p:extLst>
      <p:ext uri="{BB962C8B-B14F-4D97-AF65-F5344CB8AC3E}">
        <p14:creationId xmlns:p14="http://schemas.microsoft.com/office/powerpoint/2010/main" val="91178469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30</a:t>
            </a:fld>
            <a:endParaRPr lang="de-DE" dirty="0"/>
          </a:p>
        </p:txBody>
      </p:sp>
    </p:spTree>
    <p:extLst>
      <p:ext uri="{BB962C8B-B14F-4D97-AF65-F5344CB8AC3E}">
        <p14:creationId xmlns:p14="http://schemas.microsoft.com/office/powerpoint/2010/main" val="388579111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31</a:t>
            </a:fld>
            <a:endParaRPr lang="de-DE" dirty="0"/>
          </a:p>
        </p:txBody>
      </p:sp>
    </p:spTree>
    <p:extLst>
      <p:ext uri="{BB962C8B-B14F-4D97-AF65-F5344CB8AC3E}">
        <p14:creationId xmlns:p14="http://schemas.microsoft.com/office/powerpoint/2010/main" val="25278157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32</a:t>
            </a:fld>
            <a:endParaRPr lang="de-DE" dirty="0"/>
          </a:p>
        </p:txBody>
      </p:sp>
    </p:spTree>
    <p:extLst>
      <p:ext uri="{BB962C8B-B14F-4D97-AF65-F5344CB8AC3E}">
        <p14:creationId xmlns:p14="http://schemas.microsoft.com/office/powerpoint/2010/main" val="134128228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33</a:t>
            </a:fld>
            <a:endParaRPr lang="de-DE" dirty="0"/>
          </a:p>
        </p:txBody>
      </p:sp>
    </p:spTree>
    <p:extLst>
      <p:ext uri="{BB962C8B-B14F-4D97-AF65-F5344CB8AC3E}">
        <p14:creationId xmlns:p14="http://schemas.microsoft.com/office/powerpoint/2010/main" val="425019857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34</a:t>
            </a:fld>
            <a:endParaRPr lang="de-DE"/>
          </a:p>
        </p:txBody>
      </p:sp>
    </p:spTree>
    <p:extLst>
      <p:ext uri="{BB962C8B-B14F-4D97-AF65-F5344CB8AC3E}">
        <p14:creationId xmlns:p14="http://schemas.microsoft.com/office/powerpoint/2010/main" val="1961430817"/>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35</a:t>
            </a:fld>
            <a:endParaRPr lang="de-DE"/>
          </a:p>
        </p:txBody>
      </p:sp>
    </p:spTree>
    <p:extLst>
      <p:ext uri="{BB962C8B-B14F-4D97-AF65-F5344CB8AC3E}">
        <p14:creationId xmlns:p14="http://schemas.microsoft.com/office/powerpoint/2010/main" val="2832539293"/>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36</a:t>
            </a:fld>
            <a:endParaRPr lang="de-DE"/>
          </a:p>
        </p:txBody>
      </p:sp>
    </p:spTree>
    <p:extLst>
      <p:ext uri="{BB962C8B-B14F-4D97-AF65-F5344CB8AC3E}">
        <p14:creationId xmlns:p14="http://schemas.microsoft.com/office/powerpoint/2010/main" val="218560592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5"/>
          </p:nvPr>
        </p:nvSpPr>
        <p:spPr/>
        <p:txBody>
          <a:bodyPr/>
          <a:lstStyle/>
          <a:p>
            <a:fld id="{FF66CAD1-FD47-46B0-9C16-1B81F4E690E0}" type="slidenum">
              <a:rPr lang="de-DE" smtClean="0"/>
              <a:t>37</a:t>
            </a:fld>
            <a:endParaRPr lang="de-DE" dirty="0"/>
          </a:p>
        </p:txBody>
      </p:sp>
    </p:spTree>
    <p:extLst>
      <p:ext uri="{BB962C8B-B14F-4D97-AF65-F5344CB8AC3E}">
        <p14:creationId xmlns:p14="http://schemas.microsoft.com/office/powerpoint/2010/main" val="2019589865"/>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F66CAD1-FD47-46B0-9C16-1B81F4E690E0}" type="slidenum">
              <a:rPr lang="de-DE" smtClean="0"/>
              <a:t>38</a:t>
            </a:fld>
            <a:endParaRPr lang="de-DE" dirty="0"/>
          </a:p>
        </p:txBody>
      </p:sp>
    </p:spTree>
    <p:extLst>
      <p:ext uri="{BB962C8B-B14F-4D97-AF65-F5344CB8AC3E}">
        <p14:creationId xmlns:p14="http://schemas.microsoft.com/office/powerpoint/2010/main" val="105264287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F66CAD1-FD47-46B0-9C16-1B81F4E690E0}" type="slidenum">
              <a:rPr lang="de-DE" smtClean="0"/>
              <a:t>39</a:t>
            </a:fld>
            <a:endParaRPr lang="de-DE" dirty="0"/>
          </a:p>
        </p:txBody>
      </p:sp>
    </p:spTree>
    <p:extLst>
      <p:ext uri="{BB962C8B-B14F-4D97-AF65-F5344CB8AC3E}">
        <p14:creationId xmlns:p14="http://schemas.microsoft.com/office/powerpoint/2010/main" val="11542025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4</a:t>
            </a:fld>
            <a:endParaRPr lang="de-DE" dirty="0"/>
          </a:p>
        </p:txBody>
      </p:sp>
    </p:spTree>
    <p:extLst>
      <p:ext uri="{BB962C8B-B14F-4D97-AF65-F5344CB8AC3E}">
        <p14:creationId xmlns:p14="http://schemas.microsoft.com/office/powerpoint/2010/main" val="354345592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5</a:t>
            </a:fld>
            <a:endParaRPr lang="de-DE" dirty="0"/>
          </a:p>
        </p:txBody>
      </p:sp>
    </p:spTree>
    <p:extLst>
      <p:ext uri="{BB962C8B-B14F-4D97-AF65-F5344CB8AC3E}">
        <p14:creationId xmlns:p14="http://schemas.microsoft.com/office/powerpoint/2010/main" val="204289456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6</a:t>
            </a:fld>
            <a:endParaRPr lang="de-DE" dirty="0"/>
          </a:p>
        </p:txBody>
      </p:sp>
    </p:spTree>
    <p:extLst>
      <p:ext uri="{BB962C8B-B14F-4D97-AF65-F5344CB8AC3E}">
        <p14:creationId xmlns:p14="http://schemas.microsoft.com/office/powerpoint/2010/main" val="97162195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7</a:t>
            </a:fld>
            <a:endParaRPr lang="de-DE"/>
          </a:p>
        </p:txBody>
      </p:sp>
    </p:spTree>
    <p:extLst>
      <p:ext uri="{BB962C8B-B14F-4D97-AF65-F5344CB8AC3E}">
        <p14:creationId xmlns:p14="http://schemas.microsoft.com/office/powerpoint/2010/main" val="23838127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8</a:t>
            </a:fld>
            <a:endParaRPr lang="de-DE" dirty="0"/>
          </a:p>
        </p:txBody>
      </p:sp>
    </p:spTree>
    <p:extLst>
      <p:ext uri="{BB962C8B-B14F-4D97-AF65-F5344CB8AC3E}">
        <p14:creationId xmlns:p14="http://schemas.microsoft.com/office/powerpoint/2010/main" val="240499123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de-DE" dirty="0"/>
          </a:p>
          <a:p>
            <a:endParaRPr lang="de-DE" dirty="0"/>
          </a:p>
        </p:txBody>
      </p:sp>
      <p:sp>
        <p:nvSpPr>
          <p:cNvPr id="4" name="Slide Number Placeholder 3"/>
          <p:cNvSpPr>
            <a:spLocks noGrp="1"/>
          </p:cNvSpPr>
          <p:nvPr>
            <p:ph type="sldNum" sz="quarter" idx="5"/>
          </p:nvPr>
        </p:nvSpPr>
        <p:spPr/>
        <p:txBody>
          <a:bodyPr/>
          <a:lstStyle/>
          <a:p>
            <a:fld id="{FF66CAD1-FD47-46B0-9C16-1B81F4E690E0}" type="slidenum">
              <a:rPr lang="de-DE" smtClean="0"/>
              <a:t>9</a:t>
            </a:fld>
            <a:endParaRPr lang="de-DE" dirty="0"/>
          </a:p>
        </p:txBody>
      </p:sp>
    </p:spTree>
    <p:extLst>
      <p:ext uri="{BB962C8B-B14F-4D97-AF65-F5344CB8AC3E}">
        <p14:creationId xmlns:p14="http://schemas.microsoft.com/office/powerpoint/2010/main" val="237736896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elfolie">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9144000" cy="506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2" name="Title 1"/>
          <p:cNvSpPr>
            <a:spLocks noGrp="1"/>
          </p:cNvSpPr>
          <p:nvPr>
            <p:ph type="ctrTitle" hasCustomPrompt="1"/>
          </p:nvPr>
        </p:nvSpPr>
        <p:spPr>
          <a:xfrm>
            <a:off x="719138" y="537344"/>
            <a:ext cx="7705725"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19138" y="2444192"/>
            <a:ext cx="77057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19138" y="1088740"/>
            <a:ext cx="7705725" cy="727162"/>
          </a:xfrm>
        </p:spPr>
        <p:txBody>
          <a:bodyPr/>
          <a:lstStyle>
            <a:lvl1pPr marL="0" indent="0">
              <a:lnSpc>
                <a:spcPct val="114000"/>
              </a:lnSpc>
              <a:spcBef>
                <a:spcPts val="0"/>
              </a:spcBef>
              <a:spcAft>
                <a:spcPts val="0"/>
              </a:spcAft>
              <a:buNone/>
              <a:defRPr sz="3200" b="1" cap="all" spc="0" baseline="0">
                <a:solidFill>
                  <a:schemeClr val="accent2"/>
                </a:solidFill>
              </a:defRPr>
            </a:lvl1pPr>
          </a:lstStyle>
          <a:p>
            <a:pPr lvl="0"/>
            <a:r>
              <a:rPr lang="de-DE" dirty="0" err="1"/>
              <a:t>Subline</a:t>
            </a:r>
            <a:r>
              <a:rPr lang="de-DE" dirty="0"/>
              <a:t> der Präsentation</a:t>
            </a:r>
          </a:p>
        </p:txBody>
      </p:sp>
      <p:sp>
        <p:nvSpPr>
          <p:cNvPr id="9" name="Textplatzhalter 4">
            <a:extLst>
              <a:ext uri="{FF2B5EF4-FFF2-40B4-BE49-F238E27FC236}">
                <a16:creationId xmlns:a16="http://schemas.microsoft.com/office/drawing/2014/main" id="{DC15E2CB-FE35-41B2-9C4C-4679F547552F}"/>
              </a:ext>
            </a:extLst>
          </p:cNvPr>
          <p:cNvSpPr>
            <a:spLocks noGrp="1"/>
          </p:cNvSpPr>
          <p:nvPr>
            <p:ph type="body" sz="quarter" idx="13" hasCustomPrompt="1"/>
          </p:nvPr>
        </p:nvSpPr>
        <p:spPr>
          <a:xfrm>
            <a:off x="359532" y="6423285"/>
            <a:ext cx="2304000" cy="118800"/>
          </a:xfrm>
          <a:blipFill>
            <a:blip r:embed="rId2"/>
            <a:stretch>
              <a:fillRect/>
            </a:stretch>
          </a:blipFill>
        </p:spPr>
        <p:txBody>
          <a:bodyPr/>
          <a:lstStyle>
            <a:lvl1pPr marL="0" indent="0">
              <a:buNone/>
              <a:defRPr sz="200">
                <a:solidFill>
                  <a:schemeClr val="bg1"/>
                </a:solidFill>
              </a:defRPr>
            </a:lvl1pPr>
          </a:lstStyle>
          <a:p>
            <a:pPr lvl="0"/>
            <a:r>
              <a:rPr lang="de-DE" dirty="0"/>
              <a:t> </a:t>
            </a:r>
          </a:p>
        </p:txBody>
      </p:sp>
      <p:pic>
        <p:nvPicPr>
          <p:cNvPr id="10" name="Grafik 9">
            <a:extLst>
              <a:ext uri="{FF2B5EF4-FFF2-40B4-BE49-F238E27FC236}">
                <a16:creationId xmlns:a16="http://schemas.microsoft.com/office/drawing/2014/main" id="{9261CF04-8600-4D27-A32A-58BDC5EC7F7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902488" y="6005352"/>
            <a:ext cx="1881980" cy="548854"/>
          </a:xfrm>
          <a:prstGeom prst="rect">
            <a:avLst/>
          </a:prstGeom>
        </p:spPr>
      </p:pic>
    </p:spTree>
    <p:extLst>
      <p:ext uri="{BB962C8B-B14F-4D97-AF65-F5344CB8AC3E}">
        <p14:creationId xmlns:p14="http://schemas.microsoft.com/office/powerpoint/2010/main" val="4195520137"/>
      </p:ext>
    </p:extLst>
  </p:cSld>
  <p:clrMapOvr>
    <a:masterClrMapping/>
  </p:clrMapOvr>
  <p:extLst mod="1">
    <p:ext uri="{DCECCB84-F9BA-43D5-87BE-67443E8EF086}">
      <p15:sldGuideLst xmlns:p15="http://schemas.microsoft.com/office/powerpoint/2012/main">
        <p15:guide id="1" pos="453" userDrawn="1">
          <p15:clr>
            <a:srgbClr val="FBAE40"/>
          </p15:clr>
        </p15:guide>
        <p15:guide id="2" pos="5307"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elfolie 2">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000"/>
            <a:ext cx="9144000" cy="506722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2" name="Title 1"/>
          <p:cNvSpPr>
            <a:spLocks noGrp="1"/>
          </p:cNvSpPr>
          <p:nvPr>
            <p:ph type="ctrTitle" hasCustomPrompt="1"/>
          </p:nvPr>
        </p:nvSpPr>
        <p:spPr>
          <a:xfrm>
            <a:off x="719139" y="537344"/>
            <a:ext cx="7705724" cy="623404"/>
          </a:xfrm>
        </p:spPr>
        <p:txBody>
          <a:bodyPr anchor="t"/>
          <a:lstStyle>
            <a:lvl1pPr algn="l">
              <a:lnSpc>
                <a:spcPct val="114000"/>
              </a:lnSpc>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19138" y="2660216"/>
            <a:ext cx="7705725" cy="516756"/>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19138" y="1160748"/>
            <a:ext cx="7705726" cy="1361802"/>
          </a:xfrm>
        </p:spPr>
        <p:txBody>
          <a:bodyPr/>
          <a:lstStyle>
            <a:lvl1pPr marL="0" indent="0">
              <a:lnSpc>
                <a:spcPct val="113000"/>
              </a:lnSpc>
              <a:spcBef>
                <a:spcPts val="0"/>
              </a:spcBef>
              <a:spcAft>
                <a:spcPts val="0"/>
              </a:spcAft>
              <a:buNone/>
              <a:defRPr sz="1800" b="1" cap="none" spc="0" baseline="0">
                <a:solidFill>
                  <a:schemeClr val="accent2"/>
                </a:solidFill>
              </a:defRPr>
            </a:lvl1pPr>
          </a:lstStyle>
          <a:p>
            <a:pPr lvl="0"/>
            <a:r>
              <a:rPr lang="de-DE" dirty="0" err="1"/>
              <a:t>Subline</a:t>
            </a:r>
            <a:r>
              <a:rPr lang="de-DE" dirty="0"/>
              <a:t> der Präsentation</a:t>
            </a:r>
          </a:p>
        </p:txBody>
      </p:sp>
      <p:pic>
        <p:nvPicPr>
          <p:cNvPr id="10" name="Grafik 9">
            <a:extLst>
              <a:ext uri="{FF2B5EF4-FFF2-40B4-BE49-F238E27FC236}">
                <a16:creationId xmlns:a16="http://schemas.microsoft.com/office/drawing/2014/main" id="{05A5BA46-025C-436B-9A80-CB512831CCA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2488" y="6005352"/>
            <a:ext cx="1881980" cy="548854"/>
          </a:xfrm>
          <a:prstGeom prst="rect">
            <a:avLst/>
          </a:prstGeom>
        </p:spPr>
      </p:pic>
      <p:sp>
        <p:nvSpPr>
          <p:cNvPr id="11" name="Textplatzhalter 4">
            <a:extLst>
              <a:ext uri="{FF2B5EF4-FFF2-40B4-BE49-F238E27FC236}">
                <a16:creationId xmlns:a16="http://schemas.microsoft.com/office/drawing/2014/main" id="{8F8EE7F0-8372-4AD2-9D64-4F3514C26B7B}"/>
              </a:ext>
            </a:extLst>
          </p:cNvPr>
          <p:cNvSpPr>
            <a:spLocks noGrp="1"/>
          </p:cNvSpPr>
          <p:nvPr>
            <p:ph type="body" sz="quarter" idx="13" hasCustomPrompt="1"/>
          </p:nvPr>
        </p:nvSpPr>
        <p:spPr>
          <a:xfrm>
            <a:off x="359532" y="6423285"/>
            <a:ext cx="2304000" cy="118800"/>
          </a:xfrm>
          <a:blipFill>
            <a:blip r:embed="rId3"/>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2389604393"/>
      </p:ext>
    </p:extLst>
  </p:cSld>
  <p:clrMapOvr>
    <a:masterClrMapping/>
  </p:clrMapOvr>
  <p:extLst mod="1">
    <p:ext uri="{DCECCB84-F9BA-43D5-87BE-67443E8EF086}">
      <p15:sldGuideLst xmlns:p15="http://schemas.microsoft.com/office/powerpoint/2012/main">
        <p15:guide id="1" pos="453" userDrawn="1">
          <p15:clr>
            <a:srgbClr val="FBAE40"/>
          </p15:clr>
        </p15:guide>
        <p15:guide id="2" pos="5307" userDrawn="1">
          <p15:clr>
            <a:srgbClr val="FBAE4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elfolie 3">
    <p:spTree>
      <p:nvGrpSpPr>
        <p:cNvPr id="1" name=""/>
        <p:cNvGrpSpPr/>
        <p:nvPr/>
      </p:nvGrpSpPr>
      <p:grpSpPr>
        <a:xfrm>
          <a:off x="0" y="0"/>
          <a:ext cx="0" cy="0"/>
          <a:chOff x="0" y="0"/>
          <a:chExt cx="0" cy="0"/>
        </a:xfrm>
      </p:grpSpPr>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58776" y="341313"/>
            <a:ext cx="8426450" cy="3087687"/>
          </a:xfrm>
          <a:solidFill>
            <a:schemeClr val="bg2"/>
          </a:solidFill>
        </p:spPr>
        <p:txBody>
          <a:bodyPr anchor="ctr"/>
          <a:lstStyle>
            <a:lvl1pPr marL="0" indent="0" algn="ctr">
              <a:buNone/>
              <a:defRPr sz="1600">
                <a:solidFill>
                  <a:schemeClr val="tx1"/>
                </a:solidFill>
              </a:defRPr>
            </a:lvl1pPr>
          </a:lstStyle>
          <a:p>
            <a:r>
              <a:rPr lang="en-US" dirty="0"/>
              <a:t>Click icon to add picture</a:t>
            </a:r>
            <a:endParaRPr lang="de-DE" dirty="0"/>
          </a:p>
        </p:txBody>
      </p:sp>
      <p:sp>
        <p:nvSpPr>
          <p:cNvPr id="13" name="Rechteck 12">
            <a:extLst>
              <a:ext uri="{FF2B5EF4-FFF2-40B4-BE49-F238E27FC236}">
                <a16:creationId xmlns:a16="http://schemas.microsoft.com/office/drawing/2014/main" id="{E713E3ED-78BF-4AEF-A5C2-46B7E751DB0E}"/>
              </a:ext>
            </a:extLst>
          </p:cNvPr>
          <p:cNvSpPr/>
          <p:nvPr userDrawn="1"/>
        </p:nvSpPr>
        <p:spPr>
          <a:xfrm>
            <a:off x="0" y="3429001"/>
            <a:ext cx="9144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2" name="Title 1"/>
          <p:cNvSpPr>
            <a:spLocks noGrp="1"/>
          </p:cNvSpPr>
          <p:nvPr>
            <p:ph type="ctrTitle" hasCustomPrompt="1"/>
          </p:nvPr>
        </p:nvSpPr>
        <p:spPr>
          <a:xfrm>
            <a:off x="719138" y="3633688"/>
            <a:ext cx="7705725" cy="623404"/>
          </a:xfrm>
        </p:spPr>
        <p:txBody>
          <a:bodyPr anchor="t"/>
          <a:lstStyle>
            <a:lvl1pPr algn="l">
              <a:lnSpc>
                <a:spcPct val="114000"/>
              </a:lnSpc>
              <a:spcBef>
                <a:spcPts val="0"/>
              </a:spcBef>
              <a:defRPr sz="3200" spc="0" baseline="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19138" y="4970822"/>
            <a:ext cx="77057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19138" y="4185084"/>
            <a:ext cx="7705725" cy="727162"/>
          </a:xfrm>
        </p:spPr>
        <p:txBody>
          <a:bodyPr/>
          <a:lstStyle>
            <a:lvl1pPr marL="0" indent="0">
              <a:lnSpc>
                <a:spcPct val="114000"/>
              </a:lnSpc>
              <a:spcBef>
                <a:spcPts val="0"/>
              </a:spcBef>
              <a:spcAft>
                <a:spcPts val="0"/>
              </a:spcAft>
              <a:buNone/>
              <a:defRPr sz="3200" b="1" cap="all" spc="0" baseline="0">
                <a:solidFill>
                  <a:schemeClr val="accent2"/>
                </a:solidFill>
              </a:defRPr>
            </a:lvl1pPr>
          </a:lstStyle>
          <a:p>
            <a:pPr lvl="0"/>
            <a:r>
              <a:rPr lang="de-DE" dirty="0" err="1"/>
              <a:t>Subline</a:t>
            </a:r>
            <a:r>
              <a:rPr lang="de-DE" dirty="0"/>
              <a:t> der Präsentation</a:t>
            </a:r>
          </a:p>
        </p:txBody>
      </p:sp>
      <p:pic>
        <p:nvPicPr>
          <p:cNvPr id="10" name="Grafik 9">
            <a:extLst>
              <a:ext uri="{FF2B5EF4-FFF2-40B4-BE49-F238E27FC236}">
                <a16:creationId xmlns:a16="http://schemas.microsoft.com/office/drawing/2014/main" id="{CCA27721-1E41-417D-8DF5-46DDCB2333FE}"/>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2488" y="6005352"/>
            <a:ext cx="1881980" cy="548854"/>
          </a:xfrm>
          <a:prstGeom prst="rect">
            <a:avLst/>
          </a:prstGeom>
        </p:spPr>
      </p:pic>
      <p:sp>
        <p:nvSpPr>
          <p:cNvPr id="11" name="Textplatzhalter 4">
            <a:extLst>
              <a:ext uri="{FF2B5EF4-FFF2-40B4-BE49-F238E27FC236}">
                <a16:creationId xmlns:a16="http://schemas.microsoft.com/office/drawing/2014/main" id="{D9A45DC4-1F08-4D94-9B1D-CF530DF4BB54}"/>
              </a:ext>
            </a:extLst>
          </p:cNvPr>
          <p:cNvSpPr>
            <a:spLocks noGrp="1"/>
          </p:cNvSpPr>
          <p:nvPr>
            <p:ph type="body" sz="quarter" idx="14" hasCustomPrompt="1"/>
          </p:nvPr>
        </p:nvSpPr>
        <p:spPr>
          <a:xfrm>
            <a:off x="359532" y="6423285"/>
            <a:ext cx="2304000" cy="118800"/>
          </a:xfrm>
          <a:blipFill>
            <a:blip r:embed="rId3"/>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2073494238"/>
      </p:ext>
    </p:extLst>
  </p:cSld>
  <p:clrMapOvr>
    <a:masterClrMapping/>
  </p:clrMapOvr>
  <p:extLst mod="1">
    <p:ext uri="{DCECCB84-F9BA-43D5-87BE-67443E8EF086}">
      <p15:sldGuideLst xmlns:p15="http://schemas.microsoft.com/office/powerpoint/2012/main">
        <p15:guide id="1" pos="453" userDrawn="1">
          <p15:clr>
            <a:srgbClr val="FBAE40"/>
          </p15:clr>
        </p15:guide>
        <p15:guide id="2" pos="5307" userDrawn="1">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elfolie 4">
    <p:spTree>
      <p:nvGrpSpPr>
        <p:cNvPr id="1" name=""/>
        <p:cNvGrpSpPr/>
        <p:nvPr/>
      </p:nvGrpSpPr>
      <p:grpSpPr>
        <a:xfrm>
          <a:off x="0" y="0"/>
          <a:ext cx="0" cy="0"/>
          <a:chOff x="0" y="0"/>
          <a:chExt cx="0" cy="0"/>
        </a:xfrm>
      </p:grpSpPr>
      <p:sp>
        <p:nvSpPr>
          <p:cNvPr id="13" name="Rechteck 12">
            <a:extLst>
              <a:ext uri="{FF2B5EF4-FFF2-40B4-BE49-F238E27FC236}">
                <a16:creationId xmlns:a16="http://schemas.microsoft.com/office/drawing/2014/main" id="{E713E3ED-78BF-4AEF-A5C2-46B7E751DB0E}"/>
              </a:ext>
            </a:extLst>
          </p:cNvPr>
          <p:cNvSpPr/>
          <p:nvPr userDrawn="1"/>
        </p:nvSpPr>
        <p:spPr>
          <a:xfrm>
            <a:off x="0" y="3429001"/>
            <a:ext cx="9144000" cy="198022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sz="1800" dirty="0"/>
          </a:p>
        </p:txBody>
      </p:sp>
      <p:sp>
        <p:nvSpPr>
          <p:cNvPr id="5" name="Bildplatzhalter 4">
            <a:extLst>
              <a:ext uri="{FF2B5EF4-FFF2-40B4-BE49-F238E27FC236}">
                <a16:creationId xmlns:a16="http://schemas.microsoft.com/office/drawing/2014/main" id="{54A1B7C4-7B43-4178-878E-3C1A63AA60FE}"/>
              </a:ext>
            </a:extLst>
          </p:cNvPr>
          <p:cNvSpPr>
            <a:spLocks noGrp="1"/>
          </p:cNvSpPr>
          <p:nvPr>
            <p:ph type="pic" sz="quarter" idx="13"/>
          </p:nvPr>
        </p:nvSpPr>
        <p:spPr>
          <a:xfrm>
            <a:off x="358776" y="341313"/>
            <a:ext cx="8426450" cy="3087687"/>
          </a:xfrm>
          <a:solidFill>
            <a:schemeClr val="bg2"/>
          </a:solidFill>
        </p:spPr>
        <p:txBody>
          <a:bodyPr anchor="ctr"/>
          <a:lstStyle>
            <a:lvl1pPr marL="0" indent="0" algn="ctr">
              <a:buNone/>
              <a:defRPr sz="1600">
                <a:solidFill>
                  <a:schemeClr val="tx1"/>
                </a:solidFill>
              </a:defRPr>
            </a:lvl1pPr>
          </a:lstStyle>
          <a:p>
            <a:r>
              <a:rPr lang="en-US" dirty="0"/>
              <a:t>Click icon to add picture</a:t>
            </a:r>
            <a:endParaRPr lang="de-DE" dirty="0"/>
          </a:p>
        </p:txBody>
      </p:sp>
      <p:sp>
        <p:nvSpPr>
          <p:cNvPr id="2" name="Title 1"/>
          <p:cNvSpPr>
            <a:spLocks noGrp="1"/>
          </p:cNvSpPr>
          <p:nvPr>
            <p:ph type="ctrTitle" hasCustomPrompt="1"/>
          </p:nvPr>
        </p:nvSpPr>
        <p:spPr>
          <a:xfrm>
            <a:off x="719139" y="3633688"/>
            <a:ext cx="7705724" cy="623404"/>
          </a:xfrm>
        </p:spPr>
        <p:txBody>
          <a:bodyPr anchor="t"/>
          <a:lstStyle>
            <a:lvl1pPr algn="l">
              <a:lnSpc>
                <a:spcPct val="114000"/>
              </a:lnSpc>
              <a:spcBef>
                <a:spcPts val="0"/>
              </a:spcBef>
              <a:defRPr sz="3200">
                <a:solidFill>
                  <a:schemeClr val="bg1"/>
                </a:solidFill>
              </a:defRPr>
            </a:lvl1pPr>
          </a:lstStyle>
          <a:p>
            <a:r>
              <a:rPr lang="de-DE" dirty="0"/>
              <a:t>Headline der Präsentation</a:t>
            </a:r>
            <a:endParaRPr lang="en-US" dirty="0"/>
          </a:p>
        </p:txBody>
      </p:sp>
      <p:sp>
        <p:nvSpPr>
          <p:cNvPr id="3" name="Subtitle 2"/>
          <p:cNvSpPr>
            <a:spLocks noGrp="1"/>
          </p:cNvSpPr>
          <p:nvPr>
            <p:ph type="subTitle" idx="1" hasCustomPrompt="1"/>
          </p:nvPr>
        </p:nvSpPr>
        <p:spPr>
          <a:xfrm>
            <a:off x="719138" y="4911514"/>
            <a:ext cx="7705725" cy="360000"/>
          </a:xfrm>
        </p:spPr>
        <p:txBody>
          <a:bodyPr/>
          <a:lstStyle>
            <a:lvl1pPr marL="0" indent="0" algn="l">
              <a:buNone/>
              <a:defRPr sz="1600" cap="all" spc="60" baseline="0">
                <a:solidFill>
                  <a:schemeClr val="bg1"/>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Datum  |  Name</a:t>
            </a:r>
            <a:endParaRPr lang="en-US" dirty="0"/>
          </a:p>
        </p:txBody>
      </p:sp>
      <p:sp>
        <p:nvSpPr>
          <p:cNvPr id="12" name="Textplatzhalter 10">
            <a:extLst>
              <a:ext uri="{FF2B5EF4-FFF2-40B4-BE49-F238E27FC236}">
                <a16:creationId xmlns:a16="http://schemas.microsoft.com/office/drawing/2014/main" id="{D585CE71-710A-4145-8AA7-7070BBC1B76C}"/>
              </a:ext>
            </a:extLst>
          </p:cNvPr>
          <p:cNvSpPr>
            <a:spLocks noGrp="1"/>
          </p:cNvSpPr>
          <p:nvPr>
            <p:ph type="body" sz="quarter" idx="12" hasCustomPrompt="1"/>
          </p:nvPr>
        </p:nvSpPr>
        <p:spPr>
          <a:xfrm>
            <a:off x="719138" y="4250010"/>
            <a:ext cx="7705725" cy="547142"/>
          </a:xfrm>
        </p:spPr>
        <p:txBody>
          <a:bodyPr vert="horz" lIns="0" tIns="0" rIns="0" bIns="0" rtlCol="0" anchor="t" anchorCtr="0">
            <a:noAutofit/>
          </a:bodyPr>
          <a:lstStyle>
            <a:lvl1pPr marL="0" indent="0">
              <a:lnSpc>
                <a:spcPct val="114000"/>
              </a:lnSpc>
              <a:spcBef>
                <a:spcPts val="0"/>
              </a:spcBef>
              <a:spcAft>
                <a:spcPts val="0"/>
              </a:spcAft>
              <a:buNone/>
              <a:defRPr lang="de-DE" sz="1800" b="1" cap="none" spc="0" baseline="0" dirty="0">
                <a:solidFill>
                  <a:schemeClr val="accent2"/>
                </a:solidFill>
              </a:defRPr>
            </a:lvl1pPr>
          </a:lstStyle>
          <a:p>
            <a:pPr marL="228600" lvl="0" indent="-228600">
              <a:lnSpc>
                <a:spcPct val="100000"/>
              </a:lnSpc>
              <a:spcBef>
                <a:spcPts val="0"/>
              </a:spcBef>
            </a:pPr>
            <a:r>
              <a:rPr lang="de-DE" dirty="0" err="1"/>
              <a:t>Subline</a:t>
            </a:r>
            <a:r>
              <a:rPr lang="de-DE" dirty="0"/>
              <a:t> der Präsentation</a:t>
            </a:r>
          </a:p>
        </p:txBody>
      </p:sp>
      <p:pic>
        <p:nvPicPr>
          <p:cNvPr id="10" name="Grafik 9">
            <a:extLst>
              <a:ext uri="{FF2B5EF4-FFF2-40B4-BE49-F238E27FC236}">
                <a16:creationId xmlns:a16="http://schemas.microsoft.com/office/drawing/2014/main" id="{638BB4E3-787B-47B4-88F3-9120850BA7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6902488" y="6005352"/>
            <a:ext cx="1881980" cy="548854"/>
          </a:xfrm>
          <a:prstGeom prst="rect">
            <a:avLst/>
          </a:prstGeom>
        </p:spPr>
      </p:pic>
      <p:sp>
        <p:nvSpPr>
          <p:cNvPr id="11" name="Textplatzhalter 4">
            <a:extLst>
              <a:ext uri="{FF2B5EF4-FFF2-40B4-BE49-F238E27FC236}">
                <a16:creationId xmlns:a16="http://schemas.microsoft.com/office/drawing/2014/main" id="{6C0541F1-A415-46B8-A4AB-03EBF2975CDE}"/>
              </a:ext>
            </a:extLst>
          </p:cNvPr>
          <p:cNvSpPr>
            <a:spLocks noGrp="1"/>
          </p:cNvSpPr>
          <p:nvPr>
            <p:ph type="body" sz="quarter" idx="14" hasCustomPrompt="1"/>
          </p:nvPr>
        </p:nvSpPr>
        <p:spPr>
          <a:xfrm>
            <a:off x="359532" y="6423285"/>
            <a:ext cx="2304000" cy="118800"/>
          </a:xfrm>
          <a:blipFill>
            <a:blip r:embed="rId3"/>
            <a:stretch>
              <a:fillRect/>
            </a:stretch>
          </a:blipFill>
        </p:spPr>
        <p:txBody>
          <a:bodyPr/>
          <a:lstStyle>
            <a:lvl1pPr marL="0" indent="0">
              <a:buNone/>
              <a:defRPr sz="200">
                <a:solidFill>
                  <a:schemeClr val="bg1"/>
                </a:solidFill>
              </a:defRPr>
            </a:lvl1pPr>
          </a:lstStyle>
          <a:p>
            <a:pPr lvl="0"/>
            <a:r>
              <a:rPr lang="de-DE" dirty="0"/>
              <a:t> </a:t>
            </a:r>
          </a:p>
        </p:txBody>
      </p:sp>
    </p:spTree>
    <p:extLst>
      <p:ext uri="{BB962C8B-B14F-4D97-AF65-F5344CB8AC3E}">
        <p14:creationId xmlns:p14="http://schemas.microsoft.com/office/powerpoint/2010/main" val="1128135991"/>
      </p:ext>
    </p:extLst>
  </p:cSld>
  <p:clrMapOvr>
    <a:masterClrMapping/>
  </p:clrMapOvr>
  <p:extLst mod="1">
    <p:ext uri="{DCECCB84-F9BA-43D5-87BE-67443E8EF086}">
      <p15:sldGuideLst xmlns:p15="http://schemas.microsoft.com/office/powerpoint/2012/main">
        <p15:guide id="1" pos="453" userDrawn="1">
          <p15:clr>
            <a:srgbClr val="FBAE40"/>
          </p15:clr>
        </p15:guide>
        <p15:guide id="2" pos="5307" userDrawn="1">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pc="0" baseline="0"/>
            </a:lvl1p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platzhalter 10">
            <a:extLst>
              <a:ext uri="{FF2B5EF4-FFF2-40B4-BE49-F238E27FC236}">
                <a16:creationId xmlns:a16="http://schemas.microsoft.com/office/drawing/2014/main" id="{1657B79E-8199-4451-A0F9-E82023AB3F0C}"/>
              </a:ext>
            </a:extLst>
          </p:cNvPr>
          <p:cNvSpPr>
            <a:spLocks noGrp="1"/>
          </p:cNvSpPr>
          <p:nvPr>
            <p:ph type="body" sz="quarter" idx="12" hasCustomPrompt="1"/>
          </p:nvPr>
        </p:nvSpPr>
        <p:spPr>
          <a:xfrm>
            <a:off x="358775" y="938786"/>
            <a:ext cx="8424672"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endParaRPr lang="de-DE" dirty="0"/>
          </a:p>
        </p:txBody>
      </p:sp>
    </p:spTree>
    <p:extLst>
      <p:ext uri="{BB962C8B-B14F-4D97-AF65-F5344CB8AC3E}">
        <p14:creationId xmlns:p14="http://schemas.microsoft.com/office/powerpoint/2010/main" val="121020915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Inhalt (klei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358776" y="1578310"/>
            <a:ext cx="8426450" cy="4190666"/>
          </a:xfrm>
        </p:spPr>
        <p:txBody>
          <a:bodyPr/>
          <a:lstStyle>
            <a:lvl1pPr marL="177800" indent="-177800">
              <a:defRPr sz="1800"/>
            </a:lvl1pPr>
            <a:lvl2pPr marL="361950" indent="-184150">
              <a:defRPr sz="1800"/>
            </a:lvl2pPr>
            <a:lvl3pPr marL="539750" indent="-177800">
              <a:defRPr sz="1800"/>
            </a:lvl3pPr>
            <a:lvl4pPr marL="717550" indent="-177800">
              <a:defRPr sz="1800"/>
            </a:lvl4pPr>
            <a:lvl5pPr marL="895350" indent="-177800">
              <a:defRPr sz="18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7" name="Datumsplatzhalter 16">
            <a:extLst>
              <a:ext uri="{FF2B5EF4-FFF2-40B4-BE49-F238E27FC236}">
                <a16:creationId xmlns:a16="http://schemas.microsoft.com/office/drawing/2014/main" id="{8D88C6F8-099A-4D39-8533-B1EEB7F052D4}"/>
              </a:ext>
            </a:extLst>
          </p:cNvPr>
          <p:cNvSpPr>
            <a:spLocks noGrp="1"/>
          </p:cNvSpPr>
          <p:nvPr>
            <p:ph type="dt" sz="half" idx="13"/>
          </p:nvPr>
        </p:nvSpPr>
        <p:spPr/>
        <p:txBody>
          <a:bodyPr/>
          <a:lstStyle/>
          <a:p>
            <a:endParaRPr lang="de-DE" dirty="0"/>
          </a:p>
        </p:txBody>
      </p:sp>
      <p:sp>
        <p:nvSpPr>
          <p:cNvPr id="7" name="Textplatzhalter 10">
            <a:extLst>
              <a:ext uri="{FF2B5EF4-FFF2-40B4-BE49-F238E27FC236}">
                <a16:creationId xmlns:a16="http://schemas.microsoft.com/office/drawing/2014/main" id="{F86E38AD-6ACC-4BA6-A4EE-B3E932DD22EF}"/>
              </a:ext>
            </a:extLst>
          </p:cNvPr>
          <p:cNvSpPr>
            <a:spLocks noGrp="1"/>
          </p:cNvSpPr>
          <p:nvPr>
            <p:ph type="body" sz="quarter" idx="12" hasCustomPrompt="1"/>
          </p:nvPr>
        </p:nvSpPr>
        <p:spPr>
          <a:xfrm>
            <a:off x="358775" y="938786"/>
            <a:ext cx="8424672"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7439265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el und 2 Bilder">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endParaRPr lang="de-DE" dirty="0"/>
          </a:p>
        </p:txBody>
      </p:sp>
      <p:sp>
        <p:nvSpPr>
          <p:cNvPr id="10" name="Bildplatzhalter 4">
            <a:extLst>
              <a:ext uri="{FF2B5EF4-FFF2-40B4-BE49-F238E27FC236}">
                <a16:creationId xmlns:a16="http://schemas.microsoft.com/office/drawing/2014/main" id="{8A00DEAD-5DE0-4EC4-9106-51A82A9A04E7}"/>
              </a:ext>
            </a:extLst>
          </p:cNvPr>
          <p:cNvSpPr>
            <a:spLocks noGrp="1"/>
          </p:cNvSpPr>
          <p:nvPr>
            <p:ph type="pic" sz="quarter" idx="13"/>
          </p:nvPr>
        </p:nvSpPr>
        <p:spPr>
          <a:xfrm>
            <a:off x="358776" y="1628776"/>
            <a:ext cx="3925888" cy="3168377"/>
          </a:xfrm>
          <a:solidFill>
            <a:schemeClr val="bg2"/>
          </a:solidFill>
        </p:spPr>
        <p:txBody>
          <a:bodyPr anchor="ctr"/>
          <a:lstStyle>
            <a:lvl1pPr marL="0" indent="0" algn="ctr">
              <a:buNone/>
              <a:defRPr sz="1600">
                <a:solidFill>
                  <a:schemeClr val="tx1"/>
                </a:solidFill>
              </a:defRPr>
            </a:lvl1pPr>
          </a:lstStyle>
          <a:p>
            <a:r>
              <a:rPr lang="en-US" dirty="0"/>
              <a:t>Click icon to add picture</a:t>
            </a:r>
            <a:endParaRPr lang="de-DE" dirty="0"/>
          </a:p>
        </p:txBody>
      </p:sp>
      <p:sp>
        <p:nvSpPr>
          <p:cNvPr id="4" name="Textplatzhalter 3">
            <a:extLst>
              <a:ext uri="{FF2B5EF4-FFF2-40B4-BE49-F238E27FC236}">
                <a16:creationId xmlns:a16="http://schemas.microsoft.com/office/drawing/2014/main" id="{A1A390F4-CC78-4ED1-8D50-5D59AE8D05BE}"/>
              </a:ext>
            </a:extLst>
          </p:cNvPr>
          <p:cNvSpPr>
            <a:spLocks noGrp="1"/>
          </p:cNvSpPr>
          <p:nvPr>
            <p:ph type="body" sz="quarter" idx="14" hasCustomPrompt="1"/>
          </p:nvPr>
        </p:nvSpPr>
        <p:spPr>
          <a:xfrm>
            <a:off x="358776" y="4900254"/>
            <a:ext cx="3925888" cy="868722"/>
          </a:xfrm>
        </p:spPr>
        <p:txBody>
          <a:bodyPr/>
          <a:lstStyle>
            <a:lvl1pPr marL="0" indent="0">
              <a:lnSpc>
                <a:spcPct val="114000"/>
              </a:lnSpc>
              <a:spcAft>
                <a:spcPts val="0"/>
              </a:spcAft>
              <a:buNone/>
              <a:defRPr sz="1800"/>
            </a:lvl1pPr>
          </a:lstStyle>
          <a:p>
            <a:pPr lvl="0"/>
            <a:r>
              <a:rPr lang="de-DE" dirty="0"/>
              <a:t>Bildunterschrift</a:t>
            </a:r>
          </a:p>
        </p:txBody>
      </p:sp>
      <p:sp>
        <p:nvSpPr>
          <p:cNvPr id="11" name="Bildplatzhalter 4">
            <a:extLst>
              <a:ext uri="{FF2B5EF4-FFF2-40B4-BE49-F238E27FC236}">
                <a16:creationId xmlns:a16="http://schemas.microsoft.com/office/drawing/2014/main" id="{23A5E56D-954A-4968-9BC8-DFAC877CAA16}"/>
              </a:ext>
            </a:extLst>
          </p:cNvPr>
          <p:cNvSpPr>
            <a:spLocks noGrp="1"/>
          </p:cNvSpPr>
          <p:nvPr>
            <p:ph type="pic" sz="quarter" idx="15"/>
          </p:nvPr>
        </p:nvSpPr>
        <p:spPr>
          <a:xfrm>
            <a:off x="4857559" y="1628776"/>
            <a:ext cx="3927666" cy="3168377"/>
          </a:xfrm>
          <a:solidFill>
            <a:schemeClr val="bg2"/>
          </a:solidFill>
        </p:spPr>
        <p:txBody>
          <a:bodyPr anchor="ctr"/>
          <a:lstStyle>
            <a:lvl1pPr marL="0" indent="0" algn="ctr">
              <a:buNone/>
              <a:defRPr sz="1600">
                <a:solidFill>
                  <a:schemeClr val="tx1"/>
                </a:solidFill>
              </a:defRPr>
            </a:lvl1pPr>
          </a:lstStyle>
          <a:p>
            <a:r>
              <a:rPr lang="en-US" dirty="0"/>
              <a:t>Click icon to add picture</a:t>
            </a:r>
            <a:endParaRPr lang="de-DE" dirty="0"/>
          </a:p>
        </p:txBody>
      </p:sp>
      <p:sp>
        <p:nvSpPr>
          <p:cNvPr id="12" name="Textplatzhalter 3">
            <a:extLst>
              <a:ext uri="{FF2B5EF4-FFF2-40B4-BE49-F238E27FC236}">
                <a16:creationId xmlns:a16="http://schemas.microsoft.com/office/drawing/2014/main" id="{1C326D2C-F758-4203-BE3D-8CDB8EB30941}"/>
              </a:ext>
            </a:extLst>
          </p:cNvPr>
          <p:cNvSpPr>
            <a:spLocks noGrp="1"/>
          </p:cNvSpPr>
          <p:nvPr>
            <p:ph type="body" sz="quarter" idx="16" hasCustomPrompt="1"/>
          </p:nvPr>
        </p:nvSpPr>
        <p:spPr>
          <a:xfrm>
            <a:off x="4857559" y="4900254"/>
            <a:ext cx="3927666" cy="868722"/>
          </a:xfrm>
        </p:spPr>
        <p:txBody>
          <a:bodyPr/>
          <a:lstStyle>
            <a:lvl1pPr marL="0" indent="0">
              <a:lnSpc>
                <a:spcPct val="114000"/>
              </a:lnSpc>
              <a:spcAft>
                <a:spcPts val="0"/>
              </a:spcAft>
              <a:buNone/>
              <a:defRPr sz="1800"/>
            </a:lvl1pPr>
          </a:lstStyle>
          <a:p>
            <a:pPr lvl="0"/>
            <a:r>
              <a:rPr lang="de-DE" dirty="0"/>
              <a:t>Bildunterschrift</a:t>
            </a:r>
          </a:p>
        </p:txBody>
      </p:sp>
      <p:sp>
        <p:nvSpPr>
          <p:cNvPr id="13" name="Textplatzhalter 10">
            <a:extLst>
              <a:ext uri="{FF2B5EF4-FFF2-40B4-BE49-F238E27FC236}">
                <a16:creationId xmlns:a16="http://schemas.microsoft.com/office/drawing/2014/main" id="{4DDBDFEF-0700-4FD7-BDE1-FAD27F1C03CF}"/>
              </a:ext>
            </a:extLst>
          </p:cNvPr>
          <p:cNvSpPr>
            <a:spLocks noGrp="1"/>
          </p:cNvSpPr>
          <p:nvPr>
            <p:ph type="body" sz="quarter" idx="12" hasCustomPrompt="1"/>
          </p:nvPr>
        </p:nvSpPr>
        <p:spPr>
          <a:xfrm>
            <a:off x="358775" y="938786"/>
            <a:ext cx="8424672"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Tree>
    <p:extLst>
      <p:ext uri="{BB962C8B-B14F-4D97-AF65-F5344CB8AC3E}">
        <p14:creationId xmlns:p14="http://schemas.microsoft.com/office/powerpoint/2010/main" val="370165131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Nur Titel">
    <p:spTree>
      <p:nvGrpSpPr>
        <p:cNvPr id="1" name=""/>
        <p:cNvGrpSpPr/>
        <p:nvPr/>
      </p:nvGrpSpPr>
      <p:grpSpPr>
        <a:xfrm>
          <a:off x="0" y="0"/>
          <a:ext cx="0" cy="0"/>
          <a:chOff x="0" y="0"/>
          <a:chExt cx="0" cy="0"/>
        </a:xfrm>
      </p:grpSpPr>
      <p:sp>
        <p:nvSpPr>
          <p:cNvPr id="6" name="Datumsplatzhalter 5">
            <a:extLst>
              <a:ext uri="{FF2B5EF4-FFF2-40B4-BE49-F238E27FC236}">
                <a16:creationId xmlns:a16="http://schemas.microsoft.com/office/drawing/2014/main" id="{4283517E-5B20-4272-8660-1A906CDE614E}"/>
              </a:ext>
            </a:extLst>
          </p:cNvPr>
          <p:cNvSpPr>
            <a:spLocks noGrp="1"/>
          </p:cNvSpPr>
          <p:nvPr>
            <p:ph type="dt" sz="half" idx="10"/>
          </p:nvPr>
        </p:nvSpPr>
        <p:spPr/>
        <p:txBody>
          <a:bodyPr/>
          <a:lstStyle/>
          <a:p>
            <a:endParaRPr lang="de-DE" dirty="0"/>
          </a:p>
        </p:txBody>
      </p:sp>
      <p:sp>
        <p:nvSpPr>
          <p:cNvPr id="9" name="Textplatzhalter 10">
            <a:extLst>
              <a:ext uri="{FF2B5EF4-FFF2-40B4-BE49-F238E27FC236}">
                <a16:creationId xmlns:a16="http://schemas.microsoft.com/office/drawing/2014/main" id="{69A04336-9297-4D3E-8FB4-C1D6EA074C75}"/>
              </a:ext>
            </a:extLst>
          </p:cNvPr>
          <p:cNvSpPr>
            <a:spLocks noGrp="1"/>
          </p:cNvSpPr>
          <p:nvPr>
            <p:ph type="body" sz="quarter" idx="12" hasCustomPrompt="1"/>
          </p:nvPr>
        </p:nvSpPr>
        <p:spPr>
          <a:xfrm>
            <a:off x="358775" y="938786"/>
            <a:ext cx="8424672" cy="509994"/>
          </a:xfrm>
        </p:spPr>
        <p:txBody>
          <a:bodyPr/>
          <a:lstStyle>
            <a:lvl1pPr marL="0" indent="0">
              <a:lnSpc>
                <a:spcPct val="114000"/>
              </a:lnSpc>
              <a:spcAft>
                <a:spcPts val="0"/>
              </a:spcAft>
              <a:buNone/>
              <a:defRPr sz="1800" b="1">
                <a:solidFill>
                  <a:schemeClr val="accent1"/>
                </a:solidFill>
              </a:defRPr>
            </a:lvl1pPr>
          </a:lstStyle>
          <a:p>
            <a:pPr lvl="0"/>
            <a:r>
              <a:rPr lang="de-DE" dirty="0" err="1"/>
              <a:t>Subline</a:t>
            </a:r>
            <a:endParaRPr lang="de-DE" dirty="0"/>
          </a:p>
        </p:txBody>
      </p:sp>
      <p:sp>
        <p:nvSpPr>
          <p:cNvPr id="3" name="Slide Number Placeholder 2">
            <a:extLst>
              <a:ext uri="{FF2B5EF4-FFF2-40B4-BE49-F238E27FC236}">
                <a16:creationId xmlns:a16="http://schemas.microsoft.com/office/drawing/2014/main" id="{4DA3F24A-B426-DA4F-89F0-ADB5D7D17DD5}"/>
              </a:ext>
            </a:extLst>
          </p:cNvPr>
          <p:cNvSpPr>
            <a:spLocks noGrp="1"/>
          </p:cNvSpPr>
          <p:nvPr>
            <p:ph type="sldNum" sz="quarter" idx="13"/>
          </p:nvPr>
        </p:nvSpPr>
        <p:spPr/>
        <p:txBody>
          <a:bodyPr/>
          <a:lstStyle/>
          <a:p>
            <a:r>
              <a:rPr lang="en-US"/>
              <a:t>Page </a:t>
            </a:r>
            <a:fld id="{5B0B7EB5-7F44-5B4B-B6FF-B7CB62AC8566}" type="slidenum">
              <a:rPr lang="en-US" smtClean="0"/>
              <a:pPr/>
              <a:t>‹#›</a:t>
            </a:fld>
            <a:endParaRPr lang="en-US" dirty="0"/>
          </a:p>
        </p:txBody>
      </p:sp>
      <p:sp>
        <p:nvSpPr>
          <p:cNvPr id="4" name="Title 3">
            <a:extLst>
              <a:ext uri="{FF2B5EF4-FFF2-40B4-BE49-F238E27FC236}">
                <a16:creationId xmlns:a16="http://schemas.microsoft.com/office/drawing/2014/main" id="{F75D7E86-19F8-8D4F-ADCF-1041E017F014}"/>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1187830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Leer">
    <p:spTree>
      <p:nvGrpSpPr>
        <p:cNvPr id="1" name=""/>
        <p:cNvGrpSpPr/>
        <p:nvPr/>
      </p:nvGrpSpPr>
      <p:grpSpPr>
        <a:xfrm>
          <a:off x="0" y="0"/>
          <a:ext cx="0" cy="0"/>
          <a:chOff x="0" y="0"/>
          <a:chExt cx="0" cy="0"/>
        </a:xfrm>
      </p:grpSpPr>
      <p:sp>
        <p:nvSpPr>
          <p:cNvPr id="5" name="Datumsplatzhalter 4">
            <a:extLst>
              <a:ext uri="{FF2B5EF4-FFF2-40B4-BE49-F238E27FC236}">
                <a16:creationId xmlns:a16="http://schemas.microsoft.com/office/drawing/2014/main" id="{1A9D9CA0-0D3A-430F-A273-E4F9DC8D4FCA}"/>
              </a:ext>
            </a:extLst>
          </p:cNvPr>
          <p:cNvSpPr>
            <a:spLocks noGrp="1"/>
          </p:cNvSpPr>
          <p:nvPr>
            <p:ph type="dt" sz="half" idx="10"/>
          </p:nvPr>
        </p:nvSpPr>
        <p:spPr/>
        <p:txBody>
          <a:bodyPr/>
          <a:lstStyle/>
          <a:p>
            <a:endParaRPr lang="de-DE" dirty="0"/>
          </a:p>
        </p:txBody>
      </p:sp>
      <p:sp>
        <p:nvSpPr>
          <p:cNvPr id="6" name="Foliennummernplatzhalter 5">
            <a:extLst>
              <a:ext uri="{FF2B5EF4-FFF2-40B4-BE49-F238E27FC236}">
                <a16:creationId xmlns:a16="http://schemas.microsoft.com/office/drawing/2014/main" id="{69E8AF11-FB81-42DE-B82C-BAAE6442B5E3}"/>
              </a:ext>
            </a:extLst>
          </p:cNvPr>
          <p:cNvSpPr>
            <a:spLocks noGrp="1"/>
          </p:cNvSpPr>
          <p:nvPr>
            <p:ph type="sldNum" sz="quarter" idx="11"/>
          </p:nvPr>
        </p:nvSpPr>
        <p:spPr>
          <a:xfrm>
            <a:off x="5400093" y="6381330"/>
            <a:ext cx="1006544" cy="221109"/>
          </a:xfrm>
          <a:prstGeom prst="rect">
            <a:avLst/>
          </a:prstGeom>
        </p:spPr>
        <p:txBody>
          <a:bodyPr/>
          <a:lstStyle/>
          <a:p>
            <a:r>
              <a:rPr lang="de-DE" dirty="0"/>
              <a:t>Page </a:t>
            </a:r>
            <a:fld id="{A52F4D17-1AD6-42D9-B93A-EB002C62F438}" type="slidenum">
              <a:rPr lang="de-DE" smtClean="0"/>
              <a:pPr/>
              <a:t>‹#›</a:t>
            </a:fld>
            <a:endParaRPr lang="de-DE" dirty="0"/>
          </a:p>
        </p:txBody>
      </p:sp>
    </p:spTree>
    <p:extLst>
      <p:ext uri="{BB962C8B-B14F-4D97-AF65-F5344CB8AC3E}">
        <p14:creationId xmlns:p14="http://schemas.microsoft.com/office/powerpoint/2010/main" val="10631399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2.emf"/><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1.emf"/><Relationship Id="rId5" Type="http://schemas.openxmlformats.org/officeDocument/2006/relationships/slideLayout" Target="../slideLayouts/slideLayout5.xml"/><Relationship Id="rId10"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358775" y="1563144"/>
            <a:ext cx="8424672" cy="4214255"/>
          </a:xfrm>
          <a:prstGeom prst="rect">
            <a:avLst/>
          </a:prstGeom>
        </p:spPr>
        <p:txBody>
          <a:bodyPr vert="horz" lIns="0" tIns="0" rIns="0" bIns="0" rtlCol="0" anchor="t" anchorCtr="0">
            <a:noAutofit/>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endParaRPr lang="en-US" dirty="0"/>
          </a:p>
        </p:txBody>
      </p:sp>
      <p:sp>
        <p:nvSpPr>
          <p:cNvPr id="4" name="Date Placeholder 3"/>
          <p:cNvSpPr>
            <a:spLocks noGrp="1"/>
          </p:cNvSpPr>
          <p:nvPr>
            <p:ph type="dt" sz="half" idx="2"/>
          </p:nvPr>
        </p:nvSpPr>
        <p:spPr>
          <a:xfrm>
            <a:off x="3707904" y="6381330"/>
            <a:ext cx="1549996" cy="221109"/>
          </a:xfrm>
          <a:prstGeom prst="rect">
            <a:avLst/>
          </a:prstGeom>
        </p:spPr>
        <p:txBody>
          <a:bodyPr vert="horz" lIns="0" tIns="0" rIns="0" bIns="0" rtlCol="0" anchor="t" anchorCtr="0">
            <a:noAutofit/>
          </a:bodyPr>
          <a:lstStyle>
            <a:lvl1pPr algn="l">
              <a:defRPr sz="1200">
                <a:solidFill>
                  <a:schemeClr val="accent1"/>
                </a:solidFill>
              </a:defRPr>
            </a:lvl1pPr>
          </a:lstStyle>
          <a:p>
            <a:endParaRPr lang="de-DE" dirty="0"/>
          </a:p>
        </p:txBody>
      </p:sp>
      <p:sp>
        <p:nvSpPr>
          <p:cNvPr id="2" name="Title Placeholder 1"/>
          <p:cNvSpPr>
            <a:spLocks noGrp="1"/>
          </p:cNvSpPr>
          <p:nvPr>
            <p:ph type="title"/>
          </p:nvPr>
        </p:nvSpPr>
        <p:spPr>
          <a:xfrm>
            <a:off x="359664" y="322022"/>
            <a:ext cx="8425562" cy="1126758"/>
          </a:xfrm>
          <a:prstGeom prst="rect">
            <a:avLst/>
          </a:prstGeom>
        </p:spPr>
        <p:txBody>
          <a:bodyPr vert="horz" lIns="0" tIns="0" rIns="0" bIns="0" rtlCol="0" anchor="t" anchorCtr="0">
            <a:noAutofit/>
          </a:bodyPr>
          <a:lstStyle/>
          <a:p>
            <a:r>
              <a:rPr lang="de-DE" dirty="0"/>
              <a:t>Mastertitelformat bearbeiten</a:t>
            </a:r>
            <a:endParaRPr lang="en-US" dirty="0"/>
          </a:p>
        </p:txBody>
      </p:sp>
      <p:pic>
        <p:nvPicPr>
          <p:cNvPr id="11" name="Grafik 10">
            <a:extLst>
              <a:ext uri="{FF2B5EF4-FFF2-40B4-BE49-F238E27FC236}">
                <a16:creationId xmlns:a16="http://schemas.microsoft.com/office/drawing/2014/main" id="{1F2B40BD-2E84-45F1-85D7-C908895E91A2}"/>
              </a:ext>
            </a:extLst>
          </p:cNvPr>
          <p:cNvPicPr>
            <a:picLocks noChangeAspect="1"/>
          </p:cNvPicPr>
          <p:nvPr userDrawn="1"/>
        </p:nvPicPr>
        <p:blipFill>
          <a:blip r:embed="rId11">
            <a:extLst>
              <a:ext uri="{28A0092B-C50C-407E-A947-70E740481C1C}">
                <a14:useLocalDpi xmlns:a14="http://schemas.microsoft.com/office/drawing/2010/main" val="0"/>
              </a:ext>
            </a:extLst>
          </a:blip>
          <a:stretch>
            <a:fillRect/>
          </a:stretch>
        </p:blipFill>
        <p:spPr>
          <a:xfrm>
            <a:off x="6902488" y="6005352"/>
            <a:ext cx="1881980" cy="548854"/>
          </a:xfrm>
          <a:prstGeom prst="rect">
            <a:avLst/>
          </a:prstGeom>
        </p:spPr>
      </p:pic>
      <p:pic>
        <p:nvPicPr>
          <p:cNvPr id="12" name="Grafik 11">
            <a:extLst>
              <a:ext uri="{FF2B5EF4-FFF2-40B4-BE49-F238E27FC236}">
                <a16:creationId xmlns:a16="http://schemas.microsoft.com/office/drawing/2014/main" id="{8F9C05EC-278F-48BF-80BE-EDD0FE4E3584}"/>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359532" y="6424763"/>
            <a:ext cx="2304000" cy="117322"/>
          </a:xfrm>
          <a:prstGeom prst="rect">
            <a:avLst/>
          </a:prstGeom>
        </p:spPr>
      </p:pic>
      <p:sp>
        <p:nvSpPr>
          <p:cNvPr id="5" name="Slide Number Placeholder 4">
            <a:extLst>
              <a:ext uri="{FF2B5EF4-FFF2-40B4-BE49-F238E27FC236}">
                <a16:creationId xmlns:a16="http://schemas.microsoft.com/office/drawing/2014/main" id="{238E3694-AA57-7547-82E4-891D58BB7048}"/>
              </a:ext>
            </a:extLst>
          </p:cNvPr>
          <p:cNvSpPr>
            <a:spLocks noGrp="1"/>
          </p:cNvSpPr>
          <p:nvPr>
            <p:ph type="sldNum" sz="quarter" idx="4"/>
          </p:nvPr>
        </p:nvSpPr>
        <p:spPr>
          <a:xfrm>
            <a:off x="5373823" y="6304235"/>
            <a:ext cx="954612" cy="365125"/>
          </a:xfrm>
          <a:prstGeom prst="rect">
            <a:avLst/>
          </a:prstGeom>
        </p:spPr>
        <p:txBody>
          <a:bodyPr vert="horz" lIns="91440" tIns="45720" rIns="91440" bIns="45720" rtlCol="0" anchor="ctr"/>
          <a:lstStyle>
            <a:lvl1pPr algn="r">
              <a:defRPr sz="1200">
                <a:solidFill>
                  <a:schemeClr val="accent1"/>
                </a:solidFill>
              </a:defRPr>
            </a:lvl1pPr>
          </a:lstStyle>
          <a:p>
            <a:r>
              <a:rPr lang="en-US" dirty="0"/>
              <a:t>Page </a:t>
            </a:r>
            <a:fld id="{5B0B7EB5-7F44-5B4B-B6FF-B7CB62AC8566}" type="slidenum">
              <a:rPr lang="en-US" smtClean="0"/>
              <a:pPr/>
              <a:t>‹#›</a:t>
            </a:fld>
            <a:endParaRPr lang="en-US" dirty="0"/>
          </a:p>
        </p:txBody>
      </p:sp>
    </p:spTree>
    <p:extLst>
      <p:ext uri="{BB962C8B-B14F-4D97-AF65-F5344CB8AC3E}">
        <p14:creationId xmlns:p14="http://schemas.microsoft.com/office/powerpoint/2010/main" val="3822747736"/>
      </p:ext>
    </p:extLst>
  </p:cSld>
  <p:clrMap bg1="lt1" tx1="dk1" bg2="lt2" tx2="dk2" accent1="accent1" accent2="accent2" accent3="accent3" accent4="accent4" accent5="accent5" accent6="accent6" hlink="hlink" folHlink="folHlink"/>
  <p:sldLayoutIdLst>
    <p:sldLayoutId id="2147483661" r:id="rId1"/>
    <p:sldLayoutId id="2147483669" r:id="rId2"/>
    <p:sldLayoutId id="2147483670" r:id="rId3"/>
    <p:sldLayoutId id="2147483671" r:id="rId4"/>
    <p:sldLayoutId id="2147483662" r:id="rId5"/>
    <p:sldLayoutId id="2147483672" r:id="rId6"/>
    <p:sldLayoutId id="2147483673" r:id="rId7"/>
    <p:sldLayoutId id="2147483666" r:id="rId8"/>
    <p:sldLayoutId id="2147483667" r:id="rId9"/>
  </p:sldLayoutIdLst>
  <p:hf hdr="0" ftr="0" dt="0"/>
  <p:txStyles>
    <p:titleStyle>
      <a:lvl1pPr algn="l" defTabSz="914400" rtl="0" eaLnBrk="1" latinLnBrk="0" hangingPunct="1">
        <a:lnSpc>
          <a:spcPct val="114000"/>
        </a:lnSpc>
        <a:spcBef>
          <a:spcPct val="0"/>
        </a:spcBef>
        <a:buNone/>
        <a:defRPr sz="3200" b="1" kern="1200" cap="all" spc="0" baseline="0">
          <a:solidFill>
            <a:schemeClr val="accent1"/>
          </a:solidFill>
          <a:latin typeface="+mj-lt"/>
          <a:ea typeface="+mj-ea"/>
          <a:cs typeface="+mj-cs"/>
        </a:defRPr>
      </a:lvl1pPr>
    </p:titleStyle>
    <p:bodyStyle>
      <a:lvl1pPr marL="228600" indent="-228600" algn="l" defTabSz="914400" rtl="0" eaLnBrk="1" latinLnBrk="0" hangingPunct="1">
        <a:lnSpc>
          <a:spcPct val="113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1pPr>
      <a:lvl2pPr marL="450850" indent="-234950" algn="l" defTabSz="914400" rtl="0" eaLnBrk="1" latinLnBrk="0" hangingPunct="1">
        <a:lnSpc>
          <a:spcPct val="113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2pPr>
      <a:lvl3pPr marL="666750" indent="-215900" algn="l" defTabSz="914400" rtl="0" eaLnBrk="1" latinLnBrk="0" hangingPunct="1">
        <a:lnSpc>
          <a:spcPct val="113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3pPr>
      <a:lvl4pPr marL="895350" indent="-215900" algn="l" defTabSz="914400" rtl="0" eaLnBrk="1" latinLnBrk="0" hangingPunct="1">
        <a:lnSpc>
          <a:spcPct val="113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4pPr>
      <a:lvl5pPr marL="1117600" indent="-215900" algn="l" defTabSz="914400" rtl="0" eaLnBrk="1" latinLnBrk="0" hangingPunct="1">
        <a:lnSpc>
          <a:spcPct val="113000"/>
        </a:lnSpc>
        <a:spcBef>
          <a:spcPts val="0"/>
        </a:spcBef>
        <a:spcAft>
          <a:spcPts val="600"/>
        </a:spcAft>
        <a:buFont typeface="Calibri" panose="020F0502020204030204" pitchFamily="34" charset="0"/>
        <a:buChar char="•"/>
        <a:defRPr sz="22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mod="1">
    <p:ext uri="{27BBF7A9-308A-43DC-89C8-2F10F3537804}">
      <p15:sldGuideLst xmlns:p15="http://schemas.microsoft.com/office/powerpoint/2012/main">
        <p15:guide id="1" orient="horz" pos="1026" userDrawn="1">
          <p15:clr>
            <a:srgbClr val="F26B43"/>
          </p15:clr>
        </p15:guide>
        <p15:guide id="2" pos="226" userDrawn="1">
          <p15:clr>
            <a:srgbClr val="F26B43"/>
          </p15:clr>
        </p15:guide>
        <p15:guide id="3" pos="5534" userDrawn="1">
          <p15:clr>
            <a:srgbClr val="F26B43"/>
          </p15:clr>
        </p15:guide>
        <p15:guide id="4" orient="horz" pos="278" userDrawn="1">
          <p15:clr>
            <a:srgbClr val="F26B43"/>
          </p15:clr>
        </p15:guide>
        <p15:guide id="6" pos="2699" userDrawn="1">
          <p15:clr>
            <a:srgbClr val="F26B43"/>
          </p15:clr>
        </p15:guide>
        <p15:guide id="7" pos="3061" userDrawn="1">
          <p15:clr>
            <a:srgbClr val="F26B43"/>
          </p15:clr>
        </p15:guide>
        <p15:guide id="8" orient="horz" pos="3634" userDrawn="1">
          <p15:clr>
            <a:srgbClr val="F26B43"/>
          </p15:clr>
        </p15:guide>
      </p15:sldGuideLst>
    </p:ext>
  </p:extLst>
</p:sldMaster>
</file>

<file path=ppt/slides/_rels/slide1.xml.rels><?xml version="1.0" encoding="UTF-8" standalone="yes"?>
<Relationships xmlns="http://schemas.openxmlformats.org/package/2006/relationships"><Relationship Id="rId8" Type="http://schemas.openxmlformats.org/officeDocument/2006/relationships/image" Target="../media/image8.tiff"/><Relationship Id="rId3" Type="http://schemas.openxmlformats.org/officeDocument/2006/relationships/image" Target="../media/image4.jpg"/><Relationship Id="rId7" Type="http://schemas.openxmlformats.org/officeDocument/2006/relationships/image" Target="../media/image7.emf"/><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hyperlink" Target="mailto:B.GONG@FZ-JUELICH.DE" TargetMode="External"/></Relationships>
</file>

<file path=ppt/slides/_rels/slide10.xml.rels><?xml version="1.0" encoding="UTF-8" standalone="yes"?>
<Relationships xmlns="http://schemas.openxmlformats.org/package/2006/relationships"><Relationship Id="rId8" Type="http://schemas.openxmlformats.org/officeDocument/2006/relationships/image" Target="../media/image25.emf"/><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10.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 Id="rId9" Type="http://schemas.openxmlformats.org/officeDocument/2006/relationships/image" Target="../media/image26.emf"/></Relationships>
</file>

<file path=ppt/slides/_rels/slide11.xml.rels><?xml version="1.0" encoding="UTF-8" standalone="yes"?>
<Relationships xmlns="http://schemas.openxmlformats.org/package/2006/relationships"><Relationship Id="rId8" Type="http://schemas.openxmlformats.org/officeDocument/2006/relationships/image" Target="../media/image27.jp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slide" Target="slide38.xml"/><Relationship Id="rId5" Type="http://schemas.openxmlformats.org/officeDocument/2006/relationships/image" Target="../media/image11.png"/><Relationship Id="rId10" Type="http://schemas.openxmlformats.org/officeDocument/2006/relationships/slide" Target="slide2.xml"/><Relationship Id="rId4" Type="http://schemas.openxmlformats.org/officeDocument/2006/relationships/image" Target="../media/image10.png"/><Relationship Id="rId9" Type="http://schemas.openxmlformats.org/officeDocument/2006/relationships/image" Target="../media/image28.png"/></Relationships>
</file>

<file path=ppt/slides/_rels/slide12.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26.xml"/><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slide" Target="slide20.xml"/><Relationship Id="rId2" Type="http://schemas.openxmlformats.org/officeDocument/2006/relationships/notesSlide" Target="../notesSlides/notesSlide12.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slide" Target="slide15.xml"/><Relationship Id="rId5" Type="http://schemas.openxmlformats.org/officeDocument/2006/relationships/image" Target="../media/image11.png"/><Relationship Id="rId10" Type="http://schemas.openxmlformats.org/officeDocument/2006/relationships/slide" Target="slide13.xml"/><Relationship Id="rId4" Type="http://schemas.openxmlformats.org/officeDocument/2006/relationships/image" Target="../media/image10.png"/><Relationship Id="rId9" Type="http://schemas.openxmlformats.org/officeDocument/2006/relationships/slide" Target="slide8.xml"/></Relationships>
</file>

<file path=ppt/slides/_rels/slide13.xml.rels><?xml version="1.0" encoding="UTF-8" standalone="yes"?>
<Relationships xmlns="http://schemas.openxmlformats.org/package/2006/relationships"><Relationship Id="rId3" Type="http://schemas.openxmlformats.org/officeDocument/2006/relationships/image" Target="../media/image29.emf"/><Relationship Id="rId7" Type="http://schemas.openxmlformats.org/officeDocument/2006/relationships/slide" Target="slide29.xml"/><Relationship Id="rId2" Type="http://schemas.openxmlformats.org/officeDocument/2006/relationships/notesSlide" Target="../notesSlides/notesSlide13.xml"/><Relationship Id="rId1" Type="http://schemas.openxmlformats.org/officeDocument/2006/relationships/slideLayout" Target="../slideLayouts/slideLayout8.xml"/><Relationship Id="rId6" Type="http://schemas.openxmlformats.org/officeDocument/2006/relationships/slide" Target="slide38.xml"/><Relationship Id="rId5" Type="http://schemas.openxmlformats.org/officeDocument/2006/relationships/image" Target="../media/image30.emf"/><Relationship Id="rId4" Type="http://schemas.openxmlformats.org/officeDocument/2006/relationships/hyperlink" Target="http://bit.ly/PyStager1" TargetMode="External"/></Relationships>
</file>

<file path=ppt/slides/_rels/slide14.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26.xml"/><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slide" Target="slide20.xml"/><Relationship Id="rId2" Type="http://schemas.openxmlformats.org/officeDocument/2006/relationships/notesSlide" Target="../notesSlides/notesSlide14.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slide" Target="slide15.xml"/><Relationship Id="rId5" Type="http://schemas.openxmlformats.org/officeDocument/2006/relationships/image" Target="../media/image11.png"/><Relationship Id="rId10" Type="http://schemas.openxmlformats.org/officeDocument/2006/relationships/slide" Target="slide13.xml"/><Relationship Id="rId4" Type="http://schemas.openxmlformats.org/officeDocument/2006/relationships/image" Target="../media/image10.png"/><Relationship Id="rId9" Type="http://schemas.openxmlformats.org/officeDocument/2006/relationships/slide" Target="slide8.xml"/></Relationships>
</file>

<file path=ppt/slides/_rels/slide15.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5.xml"/><Relationship Id="rId1" Type="http://schemas.openxmlformats.org/officeDocument/2006/relationships/slideLayout" Target="../slideLayouts/slideLayout8.xml"/><Relationship Id="rId5" Type="http://schemas.openxmlformats.org/officeDocument/2006/relationships/slide" Target="slide2.xml"/><Relationship Id="rId4" Type="http://schemas.openxmlformats.org/officeDocument/2006/relationships/image" Target="../media/image32.emf"/></Relationships>
</file>

<file path=ppt/slides/_rels/slide16.xml.rels><?xml version="1.0" encoding="UTF-8" standalone="yes"?>
<Relationships xmlns="http://schemas.openxmlformats.org/package/2006/relationships"><Relationship Id="rId3" Type="http://schemas.openxmlformats.org/officeDocument/2006/relationships/image" Target="../media/image31.emf"/><Relationship Id="rId2" Type="http://schemas.openxmlformats.org/officeDocument/2006/relationships/notesSlide" Target="../notesSlides/notesSlide16.xml"/><Relationship Id="rId1" Type="http://schemas.openxmlformats.org/officeDocument/2006/relationships/slideLayout" Target="../slideLayouts/slideLayout8.xml"/><Relationship Id="rId6" Type="http://schemas.openxmlformats.org/officeDocument/2006/relationships/slide" Target="slide2.xml"/><Relationship Id="rId5" Type="http://schemas.openxmlformats.org/officeDocument/2006/relationships/image" Target="../media/image33.tiff"/><Relationship Id="rId4" Type="http://schemas.openxmlformats.org/officeDocument/2006/relationships/image" Target="../media/image32.emf"/></Relationships>
</file>

<file path=ppt/slides/_rels/slide17.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8.xml"/><Relationship Id="rId1" Type="http://schemas.openxmlformats.org/officeDocument/2006/relationships/slideLayout" Target="../slideLayouts/slideLayout8.xml"/><Relationship Id="rId5" Type="http://schemas.openxmlformats.org/officeDocument/2006/relationships/slide" Target="slide34.xml"/><Relationship Id="rId4" Type="http://schemas.openxmlformats.org/officeDocument/2006/relationships/image" Target="../media/image9.png"/></Relationships>
</file>

<file path=ppt/slides/_rels/slide19.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26.xml"/><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slide" Target="slide20.xml"/><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slide" Target="slide15.xml"/><Relationship Id="rId5" Type="http://schemas.openxmlformats.org/officeDocument/2006/relationships/image" Target="../media/image11.png"/><Relationship Id="rId10" Type="http://schemas.openxmlformats.org/officeDocument/2006/relationships/slide" Target="slide13.xml"/><Relationship Id="rId4" Type="http://schemas.openxmlformats.org/officeDocument/2006/relationships/image" Target="../media/image10.png"/><Relationship Id="rId9" Type="http://schemas.openxmlformats.org/officeDocument/2006/relationships/slide" Target="slide8.xml"/></Relationships>
</file>

<file path=ppt/slides/_rels/slide2.xml.rels><?xml version="1.0" encoding="UTF-8" standalone="yes"?>
<Relationships xmlns="http://schemas.openxmlformats.org/package/2006/relationships"><Relationship Id="rId8" Type="http://schemas.openxmlformats.org/officeDocument/2006/relationships/image" Target="../media/image12.png"/><Relationship Id="rId13" Type="http://schemas.openxmlformats.org/officeDocument/2006/relationships/slide" Target="slide21.xml"/><Relationship Id="rId3" Type="http://schemas.openxmlformats.org/officeDocument/2006/relationships/slideLayout" Target="../slideLayouts/slideLayout8.xml"/><Relationship Id="rId7" Type="http://schemas.openxmlformats.org/officeDocument/2006/relationships/image" Target="../media/image11.png"/><Relationship Id="rId12" Type="http://schemas.openxmlformats.org/officeDocument/2006/relationships/slide" Target="slide11.xml"/><Relationship Id="rId2" Type="http://schemas.openxmlformats.org/officeDocument/2006/relationships/video" Target="../media/media1.mp4"/><Relationship Id="rId16" Type="http://schemas.openxmlformats.org/officeDocument/2006/relationships/slide" Target="slide36.xml"/><Relationship Id="rId1" Type="http://schemas.microsoft.com/office/2007/relationships/media" Target="../media/media1.mp4"/><Relationship Id="rId6" Type="http://schemas.openxmlformats.org/officeDocument/2006/relationships/image" Target="../media/image10.png"/><Relationship Id="rId11" Type="http://schemas.openxmlformats.org/officeDocument/2006/relationships/slide" Target="slide17.xml"/><Relationship Id="rId5" Type="http://schemas.openxmlformats.org/officeDocument/2006/relationships/image" Target="../media/image9.png"/><Relationship Id="rId15" Type="http://schemas.openxmlformats.org/officeDocument/2006/relationships/slide" Target="slide16.xml"/><Relationship Id="rId10" Type="http://schemas.openxmlformats.org/officeDocument/2006/relationships/image" Target="../media/image14.png"/><Relationship Id="rId4" Type="http://schemas.openxmlformats.org/officeDocument/2006/relationships/notesSlide" Target="../notesSlides/notesSlide2.xml"/><Relationship Id="rId9" Type="http://schemas.openxmlformats.org/officeDocument/2006/relationships/image" Target="../media/image13.svg"/><Relationship Id="rId14" Type="http://schemas.openxmlformats.org/officeDocument/2006/relationships/slide" Target="slide13.xml"/></Relationships>
</file>

<file path=ppt/slides/_rels/slide20.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image" Target="../media/image35.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slide" Target="slide2.xml"/><Relationship Id="rId5" Type="http://schemas.openxmlformats.org/officeDocument/2006/relationships/image" Target="../media/image34.png"/><Relationship Id="rId4" Type="http://schemas.openxmlformats.org/officeDocument/2006/relationships/image" Target="../media/image9.png"/></Relationships>
</file>

<file path=ppt/slides/_rels/slide21.xml.rels><?xml version="1.0" encoding="UTF-8" standalone="yes"?>
<Relationships xmlns="http://schemas.openxmlformats.org/package/2006/relationships"><Relationship Id="rId8" Type="http://schemas.openxmlformats.org/officeDocument/2006/relationships/slide" Target="slide35.xml"/><Relationship Id="rId3" Type="http://schemas.openxmlformats.org/officeDocument/2006/relationships/image" Target="../media/image36.png"/><Relationship Id="rId7" Type="http://schemas.openxmlformats.org/officeDocument/2006/relationships/image" Target="../media/image38.png"/><Relationship Id="rId2" Type="http://schemas.openxmlformats.org/officeDocument/2006/relationships/notesSlide" Target="../notesSlides/notesSlide21.xml"/><Relationship Id="rId1" Type="http://schemas.openxmlformats.org/officeDocument/2006/relationships/slideLayout" Target="../slideLayouts/slideLayout8.xml"/><Relationship Id="rId6" Type="http://schemas.openxmlformats.org/officeDocument/2006/relationships/image" Target="../media/image37.png"/><Relationship Id="rId5" Type="http://schemas.openxmlformats.org/officeDocument/2006/relationships/image" Target="../media/image9.png"/><Relationship Id="rId4" Type="http://schemas.openxmlformats.org/officeDocument/2006/relationships/image" Target="../media/image10.png"/><Relationship Id="rId9" Type="http://schemas.openxmlformats.org/officeDocument/2006/relationships/slide" Target="slide2.xml"/></Relationships>
</file>

<file path=ppt/slides/_rels/slide22.xml.rels><?xml version="1.0" encoding="UTF-8" standalone="yes"?>
<Relationships xmlns="http://schemas.openxmlformats.org/package/2006/relationships"><Relationship Id="rId3" Type="http://schemas.openxmlformats.org/officeDocument/2006/relationships/image" Target="../media/image10.png"/><Relationship Id="rId7" Type="http://schemas.openxmlformats.org/officeDocument/2006/relationships/slide" Target="slide2.xml"/><Relationship Id="rId2" Type="http://schemas.openxmlformats.org/officeDocument/2006/relationships/notesSlide" Target="../notesSlides/notesSlide22.xml"/><Relationship Id="rId1" Type="http://schemas.openxmlformats.org/officeDocument/2006/relationships/slideLayout" Target="../slideLayouts/slideLayout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9.png"/></Relationships>
</file>

<file path=ppt/slides/_rels/slide23.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image" Target="../media/image41.png"/><Relationship Id="rId7" Type="http://schemas.openxmlformats.org/officeDocument/2006/relationships/image" Target="../media/image9.png"/><Relationship Id="rId2" Type="http://schemas.openxmlformats.org/officeDocument/2006/relationships/notesSlide" Target="../notesSlides/notesSlide23.xml"/><Relationship Id="rId1" Type="http://schemas.openxmlformats.org/officeDocument/2006/relationships/slideLayout" Target="../slideLayouts/slideLayout8.xml"/><Relationship Id="rId6" Type="http://schemas.openxmlformats.org/officeDocument/2006/relationships/image" Target="../media/image10.png"/><Relationship Id="rId5" Type="http://schemas.openxmlformats.org/officeDocument/2006/relationships/image" Target="../media/image36.png"/><Relationship Id="rId4" Type="http://schemas.openxmlformats.org/officeDocument/2006/relationships/image" Target="../media/image42.png"/></Relationships>
</file>

<file path=ppt/slides/_rels/slide24.xml.rels><?xml version="1.0" encoding="UTF-8" standalone="yes"?>
<Relationships xmlns="http://schemas.openxmlformats.org/package/2006/relationships"><Relationship Id="rId8" Type="http://schemas.openxmlformats.org/officeDocument/2006/relationships/slide" Target="slide37.xml"/><Relationship Id="rId3" Type="http://schemas.openxmlformats.org/officeDocument/2006/relationships/image" Target="../media/image10.png"/><Relationship Id="rId7" Type="http://schemas.openxmlformats.org/officeDocument/2006/relationships/image" Target="../media/image45.tiff"/><Relationship Id="rId2" Type="http://schemas.openxmlformats.org/officeDocument/2006/relationships/notesSlide" Target="../notesSlides/notesSlide24.xml"/><Relationship Id="rId1" Type="http://schemas.openxmlformats.org/officeDocument/2006/relationships/slideLayout" Target="../slideLayouts/slideLayout8.xml"/><Relationship Id="rId6" Type="http://schemas.openxmlformats.org/officeDocument/2006/relationships/image" Target="../media/image44.tiff"/><Relationship Id="rId5" Type="http://schemas.openxmlformats.org/officeDocument/2006/relationships/image" Target="../media/image43.tiff"/><Relationship Id="rId10" Type="http://schemas.openxmlformats.org/officeDocument/2006/relationships/image" Target="../media/image35.png"/><Relationship Id="rId4" Type="http://schemas.openxmlformats.org/officeDocument/2006/relationships/image" Target="../media/image9.png"/><Relationship Id="rId9" Type="http://schemas.openxmlformats.org/officeDocument/2006/relationships/slide" Target="slide2.xml"/></Relationships>
</file>

<file path=ppt/slides/_rels/slide25.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26.xml"/><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slide" Target="slide20.xml"/><Relationship Id="rId2" Type="http://schemas.openxmlformats.org/officeDocument/2006/relationships/notesSlide" Target="../notesSlides/notesSlide25.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slide" Target="slide15.xml"/><Relationship Id="rId5" Type="http://schemas.openxmlformats.org/officeDocument/2006/relationships/image" Target="../media/image11.png"/><Relationship Id="rId10" Type="http://schemas.openxmlformats.org/officeDocument/2006/relationships/slide" Target="slide13.xml"/><Relationship Id="rId4" Type="http://schemas.openxmlformats.org/officeDocument/2006/relationships/image" Target="../media/image10.png"/><Relationship Id="rId9" Type="http://schemas.openxmlformats.org/officeDocument/2006/relationships/slide" Target="slide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27.xml"/><Relationship Id="rId1" Type="http://schemas.openxmlformats.org/officeDocument/2006/relationships/slideLayout" Target="../slideLayouts/slideLayout8.xml"/><Relationship Id="rId5" Type="http://schemas.openxmlformats.org/officeDocument/2006/relationships/image" Target="../media/image7.emf"/><Relationship Id="rId4" Type="http://schemas.openxmlformats.org/officeDocument/2006/relationships/image" Target="../media/image5.png"/></Relationships>
</file>

<file path=ppt/slides/_rels/slide28.xml.rels><?xml version="1.0" encoding="UTF-8" standalone="yes"?>
<Relationships xmlns="http://schemas.openxmlformats.org/package/2006/relationships"><Relationship Id="rId3" Type="http://schemas.openxmlformats.org/officeDocument/2006/relationships/image" Target="../media/image47.emf"/><Relationship Id="rId2" Type="http://schemas.openxmlformats.org/officeDocument/2006/relationships/notesSlide" Target="../notesSlides/notesSlide28.xml"/><Relationship Id="rId1" Type="http://schemas.openxmlformats.org/officeDocument/2006/relationships/slideLayout" Target="../slideLayouts/slideLayout8.xml"/></Relationships>
</file>

<file path=ppt/slides/_rels/slide29.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10.png"/><Relationship Id="rId7" Type="http://schemas.openxmlformats.org/officeDocument/2006/relationships/image" Target="../media/image48.jpeg"/><Relationship Id="rId2" Type="http://schemas.openxmlformats.org/officeDocument/2006/relationships/notesSlide" Target="../notesSlides/notesSlide29.xml"/><Relationship Id="rId1" Type="http://schemas.openxmlformats.org/officeDocument/2006/relationships/slideLayout" Target="../slideLayouts/slideLayout8.xml"/><Relationship Id="rId6" Type="http://schemas.openxmlformats.org/officeDocument/2006/relationships/image" Target="../media/image11.png"/><Relationship Id="rId11" Type="http://schemas.openxmlformats.org/officeDocument/2006/relationships/slide" Target="slide13.xml"/><Relationship Id="rId5" Type="http://schemas.openxmlformats.org/officeDocument/2006/relationships/hyperlink" Target="https://coxlab.github.io/prednet/" TargetMode="External"/><Relationship Id="rId10" Type="http://schemas.openxmlformats.org/officeDocument/2006/relationships/image" Target="../media/image51.png"/><Relationship Id="rId4" Type="http://schemas.openxmlformats.org/officeDocument/2006/relationships/image" Target="../media/image9.png"/><Relationship Id="rId9" Type="http://schemas.openxmlformats.org/officeDocument/2006/relationships/image" Target="../media/image50.emf"/></Relationships>
</file>

<file path=ppt/slides/_rels/slide3.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26.xml"/><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slide" Target="slide20.xml"/><Relationship Id="rId2" Type="http://schemas.openxmlformats.org/officeDocument/2006/relationships/notesSlide" Target="../notesSlides/notesSlide3.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slide" Target="slide15.xml"/><Relationship Id="rId5" Type="http://schemas.openxmlformats.org/officeDocument/2006/relationships/image" Target="../media/image11.png"/><Relationship Id="rId10" Type="http://schemas.openxmlformats.org/officeDocument/2006/relationships/slide" Target="slide13.xml"/><Relationship Id="rId4" Type="http://schemas.openxmlformats.org/officeDocument/2006/relationships/image" Target="../media/image10.png"/><Relationship Id="rId9" Type="http://schemas.openxmlformats.org/officeDocument/2006/relationships/slide" Target="slide8.xml"/></Relationships>
</file>

<file path=ppt/slides/_rels/slide30.xml.rels><?xml version="1.0" encoding="UTF-8" standalone="yes"?>
<Relationships xmlns="http://schemas.openxmlformats.org/package/2006/relationships"><Relationship Id="rId8" Type="http://schemas.openxmlformats.org/officeDocument/2006/relationships/slide" Target="slide8.xml"/><Relationship Id="rId13" Type="http://schemas.openxmlformats.org/officeDocument/2006/relationships/slide" Target="slide38.xml"/><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slide" Target="slide39.xml"/><Relationship Id="rId2" Type="http://schemas.openxmlformats.org/officeDocument/2006/relationships/notesSlide" Target="../notesSlides/notesSlide30.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54.emf"/><Relationship Id="rId5" Type="http://schemas.openxmlformats.org/officeDocument/2006/relationships/image" Target="../media/image11.png"/><Relationship Id="rId10" Type="http://schemas.openxmlformats.org/officeDocument/2006/relationships/image" Target="../media/image53.emf"/><Relationship Id="rId4" Type="http://schemas.openxmlformats.org/officeDocument/2006/relationships/image" Target="../media/image10.png"/><Relationship Id="rId9" Type="http://schemas.openxmlformats.org/officeDocument/2006/relationships/image" Target="../media/image52.emf"/><Relationship Id="rId14" Type="http://schemas.openxmlformats.org/officeDocument/2006/relationships/image" Target="../media/image55.png"/></Relationships>
</file>

<file path=ppt/slides/_rels/slide31.xml.rels><?xml version="1.0" encoding="UTF-8" standalone="yes"?>
<Relationships xmlns="http://schemas.openxmlformats.org/package/2006/relationships"><Relationship Id="rId8" Type="http://schemas.openxmlformats.org/officeDocument/2006/relationships/slide" Target="slide36.xml"/><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31.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56.emf"/><Relationship Id="rId5" Type="http://schemas.openxmlformats.org/officeDocument/2006/relationships/image" Target="../media/image11.png"/><Relationship Id="rId10" Type="http://schemas.openxmlformats.org/officeDocument/2006/relationships/slide" Target="slide8.xml"/><Relationship Id="rId4" Type="http://schemas.openxmlformats.org/officeDocument/2006/relationships/image" Target="../media/image10.png"/><Relationship Id="rId9" Type="http://schemas.openxmlformats.org/officeDocument/2006/relationships/slide" Target="slide38.xml"/></Relationships>
</file>

<file path=ppt/slides/_rels/slide32.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32.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57.emf"/><Relationship Id="rId4" Type="http://schemas.openxmlformats.org/officeDocument/2006/relationships/image" Target="../media/image10.png"/><Relationship Id="rId9" Type="http://schemas.openxmlformats.org/officeDocument/2006/relationships/slide" Target="slide8.xml"/></Relationships>
</file>

<file path=ppt/slides/_rels/slide33.xml.rels><?xml version="1.0" encoding="UTF-8" standalone="yes"?>
<Relationships xmlns="http://schemas.openxmlformats.org/package/2006/relationships"><Relationship Id="rId8" Type="http://schemas.openxmlformats.org/officeDocument/2006/relationships/slide" Target="slide39.xml"/><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33.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58.emf"/><Relationship Id="rId4" Type="http://schemas.openxmlformats.org/officeDocument/2006/relationships/image" Target="../media/image10.png"/><Relationship Id="rId9" Type="http://schemas.openxmlformats.org/officeDocument/2006/relationships/slide" Target="slide8.xml"/></Relationships>
</file>

<file path=ppt/slides/_rels/slide34.xml.rels><?xml version="1.0" encoding="UTF-8" standalone="yes"?>
<Relationships xmlns="http://schemas.openxmlformats.org/package/2006/relationships"><Relationship Id="rId8" Type="http://schemas.openxmlformats.org/officeDocument/2006/relationships/hyperlink" Target="http://rail.eecs.berkeley.edu/models/savp/pretrained_models" TargetMode="External"/><Relationship Id="rId3" Type="http://schemas.openxmlformats.org/officeDocument/2006/relationships/image" Target="../media/image10.png"/><Relationship Id="rId7" Type="http://schemas.openxmlformats.org/officeDocument/2006/relationships/slide" Target="slide34.xml"/><Relationship Id="rId2" Type="http://schemas.openxmlformats.org/officeDocument/2006/relationships/notesSlide" Target="../notesSlides/notesSlide34.xml"/><Relationship Id="rId1" Type="http://schemas.openxmlformats.org/officeDocument/2006/relationships/slideLayout" Target="../slideLayouts/slideLayout8.xml"/><Relationship Id="rId6" Type="http://schemas.openxmlformats.org/officeDocument/2006/relationships/slide" Target="slide37.xml"/><Relationship Id="rId5" Type="http://schemas.openxmlformats.org/officeDocument/2006/relationships/slide" Target="slide18.xml"/><Relationship Id="rId4" Type="http://schemas.openxmlformats.org/officeDocument/2006/relationships/image" Target="../media/image9.png"/></Relationships>
</file>

<file path=ppt/slides/_rels/slide35.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image" Target="../media/image10.png"/><Relationship Id="rId7" Type="http://schemas.openxmlformats.org/officeDocument/2006/relationships/image" Target="../media/image61.png"/><Relationship Id="rId2" Type="http://schemas.openxmlformats.org/officeDocument/2006/relationships/notesSlide" Target="../notesSlides/notesSlide35.xml"/><Relationship Id="rId1" Type="http://schemas.openxmlformats.org/officeDocument/2006/relationships/slideLayout" Target="../slideLayouts/slideLayout8.xml"/><Relationship Id="rId6" Type="http://schemas.openxmlformats.org/officeDocument/2006/relationships/slide" Target="slide21.xml"/><Relationship Id="rId11" Type="http://schemas.openxmlformats.org/officeDocument/2006/relationships/image" Target="../media/image65.png"/><Relationship Id="rId5" Type="http://schemas.openxmlformats.org/officeDocument/2006/relationships/image" Target="../media/image60.png"/><Relationship Id="rId10" Type="http://schemas.openxmlformats.org/officeDocument/2006/relationships/image" Target="../media/image64.png"/><Relationship Id="rId4" Type="http://schemas.openxmlformats.org/officeDocument/2006/relationships/image" Target="../media/image9.png"/><Relationship Id="rId9" Type="http://schemas.openxmlformats.org/officeDocument/2006/relationships/image" Target="../media/image63.png"/></Relationships>
</file>

<file path=ppt/slides/_rels/slide36.xml.rels><?xml version="1.0" encoding="UTF-8" standalone="yes"?>
<Relationships xmlns="http://schemas.openxmlformats.org/package/2006/relationships"><Relationship Id="rId8" Type="http://schemas.openxmlformats.org/officeDocument/2006/relationships/slide" Target="slide2.xml"/><Relationship Id="rId3" Type="http://schemas.openxmlformats.org/officeDocument/2006/relationships/slideLayout" Target="../slideLayouts/slideLayout8.xml"/><Relationship Id="rId7" Type="http://schemas.openxmlformats.org/officeDocument/2006/relationships/image" Target="../media/image14.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9.png"/><Relationship Id="rId5" Type="http://schemas.openxmlformats.org/officeDocument/2006/relationships/image" Target="../media/image10.png"/><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image" Target="../media/image59.tiff"/><Relationship Id="rId7" Type="http://schemas.openxmlformats.org/officeDocument/2006/relationships/image" Target="../media/image10.png"/><Relationship Id="rId2" Type="http://schemas.openxmlformats.org/officeDocument/2006/relationships/notesSlide" Target="../notesSlides/notesSlide37.xml"/><Relationship Id="rId1" Type="http://schemas.openxmlformats.org/officeDocument/2006/relationships/slideLayout" Target="../slideLayouts/slideLayout8.xml"/><Relationship Id="rId6" Type="http://schemas.openxmlformats.org/officeDocument/2006/relationships/image" Target="../media/image35.png"/><Relationship Id="rId5" Type="http://schemas.openxmlformats.org/officeDocument/2006/relationships/image" Target="../media/image61.tiff"/><Relationship Id="rId4" Type="http://schemas.openxmlformats.org/officeDocument/2006/relationships/image" Target="../media/image60.tiff"/><Relationship Id="rId9" Type="http://schemas.openxmlformats.org/officeDocument/2006/relationships/slide" Target="slide24.xml"/></Relationships>
</file>

<file path=ppt/slides/_rels/slide38.xml.rels><?xml version="1.0" encoding="UTF-8" standalone="yes"?>
<Relationships xmlns="http://schemas.openxmlformats.org/package/2006/relationships"><Relationship Id="rId3" Type="http://schemas.openxmlformats.org/officeDocument/2006/relationships/slide" Target="slide4.xml"/><Relationship Id="rId7" Type="http://schemas.openxmlformats.org/officeDocument/2006/relationships/slide" Target="slide34.xml"/><Relationship Id="rId2" Type="http://schemas.openxmlformats.org/officeDocument/2006/relationships/notesSlide" Target="../notesSlides/notesSlide38.xml"/><Relationship Id="rId1" Type="http://schemas.openxmlformats.org/officeDocument/2006/relationships/slideLayout" Target="../slideLayouts/slideLayout8.xml"/><Relationship Id="rId6" Type="http://schemas.openxmlformats.org/officeDocument/2006/relationships/slide" Target="slide30.xml"/><Relationship Id="rId5" Type="http://schemas.openxmlformats.org/officeDocument/2006/relationships/slide" Target="slide11.xml"/><Relationship Id="rId4" Type="http://schemas.openxmlformats.org/officeDocument/2006/relationships/slide" Target="slide13.xml"/></Relationships>
</file>

<file path=ppt/slides/_rels/slide39.xml.rels><?xml version="1.0" encoding="UTF-8" standalone="yes"?>
<Relationships xmlns="http://schemas.openxmlformats.org/package/2006/relationships"><Relationship Id="rId3" Type="http://schemas.openxmlformats.org/officeDocument/2006/relationships/slide" Target="slide32.xml"/><Relationship Id="rId2" Type="http://schemas.openxmlformats.org/officeDocument/2006/relationships/notesSlide" Target="../notesSlides/notesSlide39.xml"/><Relationship Id="rId1" Type="http://schemas.openxmlformats.org/officeDocument/2006/relationships/slideLayout" Target="../slideLayouts/slideLayout8.xml"/><Relationship Id="rId6" Type="http://schemas.openxmlformats.org/officeDocument/2006/relationships/slide" Target="slide39.xml"/><Relationship Id="rId5" Type="http://schemas.openxmlformats.org/officeDocument/2006/relationships/slide" Target="slide30.xml"/><Relationship Id="rId4" Type="http://schemas.openxmlformats.org/officeDocument/2006/relationships/slide" Target="slide33.xml"/></Relationships>
</file>

<file path=ppt/slides/_rels/slide4.xml.rels><?xml version="1.0" encoding="UTF-8" standalone="yes"?>
<Relationships xmlns="http://schemas.openxmlformats.org/package/2006/relationships"><Relationship Id="rId8" Type="http://schemas.openxmlformats.org/officeDocument/2006/relationships/image" Target="../media/image15.gif"/><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tmp"/><Relationship Id="rId4" Type="http://schemas.openxmlformats.org/officeDocument/2006/relationships/image" Target="../media/image10.png"/><Relationship Id="rId9" Type="http://schemas.openxmlformats.org/officeDocument/2006/relationships/slide" Target="slide38.xml"/></Relationships>
</file>

<file path=ppt/slides/_rels/slide5.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20.png"/><Relationship Id="rId5" Type="http://schemas.openxmlformats.org/officeDocument/2006/relationships/image" Target="../media/image11.png"/><Relationship Id="rId10" Type="http://schemas.openxmlformats.org/officeDocument/2006/relationships/image" Target="../media/image19.tiff"/><Relationship Id="rId4" Type="http://schemas.openxmlformats.org/officeDocument/2006/relationships/image" Target="../media/image10.png"/><Relationship Id="rId9"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8" Type="http://schemas.openxmlformats.org/officeDocument/2006/relationships/slide" Target="slide4.xml"/><Relationship Id="rId13" Type="http://schemas.openxmlformats.org/officeDocument/2006/relationships/slide" Target="slide26.xml"/><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slide" Target="slide20.xml"/><Relationship Id="rId2" Type="http://schemas.openxmlformats.org/officeDocument/2006/relationships/notesSlide" Target="../notesSlides/notesSlide7.xml"/><Relationship Id="rId1" Type="http://schemas.openxmlformats.org/officeDocument/2006/relationships/slideLayout" Target="../slideLayouts/slideLayout5.xml"/><Relationship Id="rId6" Type="http://schemas.openxmlformats.org/officeDocument/2006/relationships/image" Target="../media/image12.png"/><Relationship Id="rId11" Type="http://schemas.openxmlformats.org/officeDocument/2006/relationships/slide" Target="slide15.xml"/><Relationship Id="rId5" Type="http://schemas.openxmlformats.org/officeDocument/2006/relationships/image" Target="../media/image11.png"/><Relationship Id="rId10" Type="http://schemas.openxmlformats.org/officeDocument/2006/relationships/slide" Target="slide13.xml"/><Relationship Id="rId4" Type="http://schemas.openxmlformats.org/officeDocument/2006/relationships/image" Target="../media/image10.png"/><Relationship Id="rId9" Type="http://schemas.openxmlformats.org/officeDocument/2006/relationships/slide" Target="slide8.xml"/></Relationships>
</file>

<file path=ppt/slides/_rels/slide8.xml.rels><?xml version="1.0" encoding="UTF-8" standalone="yes"?>
<Relationships xmlns="http://schemas.openxmlformats.org/package/2006/relationships"><Relationship Id="rId8" Type="http://schemas.openxmlformats.org/officeDocument/2006/relationships/slide" Target="slide30.xml"/><Relationship Id="rId13" Type="http://schemas.openxmlformats.org/officeDocument/2006/relationships/image" Target="../media/image23.emf"/><Relationship Id="rId3" Type="http://schemas.openxmlformats.org/officeDocument/2006/relationships/image" Target="../media/image9.png"/><Relationship Id="rId7" Type="http://schemas.openxmlformats.org/officeDocument/2006/relationships/image" Target="../media/image13.svg"/><Relationship Id="rId12" Type="http://schemas.openxmlformats.org/officeDocument/2006/relationships/image" Target="../media/image22.emf"/><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21.emf"/><Relationship Id="rId5" Type="http://schemas.openxmlformats.org/officeDocument/2006/relationships/image" Target="../media/image11.png"/><Relationship Id="rId10" Type="http://schemas.openxmlformats.org/officeDocument/2006/relationships/slide" Target="slide32.xml"/><Relationship Id="rId4" Type="http://schemas.openxmlformats.org/officeDocument/2006/relationships/image" Target="../media/image10.png"/><Relationship Id="rId9" Type="http://schemas.openxmlformats.org/officeDocument/2006/relationships/slide" Target="slide33.xml"/></Relationships>
</file>

<file path=ppt/slides/_rels/slide9.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png"/><Relationship Id="rId7" Type="http://schemas.openxmlformats.org/officeDocument/2006/relationships/image" Target="../media/image13.svg"/><Relationship Id="rId2" Type="http://schemas.openxmlformats.org/officeDocument/2006/relationships/notesSlide" Target="../notesSlides/notesSlide9.xml"/><Relationship Id="rId1" Type="http://schemas.openxmlformats.org/officeDocument/2006/relationships/slideLayout" Target="../slideLayouts/slideLayout8.xml"/><Relationship Id="rId6" Type="http://schemas.openxmlformats.org/officeDocument/2006/relationships/image" Target="../media/image12.png"/><Relationship Id="rId11" Type="http://schemas.openxmlformats.org/officeDocument/2006/relationships/image" Target="../media/image27.png"/><Relationship Id="rId5" Type="http://schemas.openxmlformats.org/officeDocument/2006/relationships/image" Target="../media/image11.png"/><Relationship Id="rId10" Type="http://schemas.openxmlformats.org/officeDocument/2006/relationships/image" Target="../media/image26.png"/><Relationship Id="rId4" Type="http://schemas.openxmlformats.org/officeDocument/2006/relationships/image" Target="../media/image10.png"/><Relationship Id="rId9" Type="http://schemas.openxmlformats.org/officeDocument/2006/relationships/image" Target="../media/image2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Bildplatzhalter 7">
            <a:extLst>
              <a:ext uri="{FF2B5EF4-FFF2-40B4-BE49-F238E27FC236}">
                <a16:creationId xmlns:a16="http://schemas.microsoft.com/office/drawing/2014/main" id="{19E2AA39-00C6-478B-8DE8-BD09F7A32CE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59" b="59"/>
          <a:stretch>
            <a:fillRect/>
          </a:stretch>
        </p:blipFill>
        <p:spPr/>
      </p:pic>
      <p:sp>
        <p:nvSpPr>
          <p:cNvPr id="2" name="Titel 1">
            <a:extLst>
              <a:ext uri="{FF2B5EF4-FFF2-40B4-BE49-F238E27FC236}">
                <a16:creationId xmlns:a16="http://schemas.microsoft.com/office/drawing/2014/main" id="{A5A64521-ED94-4240-8AD4-6C3D7A90E715}"/>
              </a:ext>
            </a:extLst>
          </p:cNvPr>
          <p:cNvSpPr>
            <a:spLocks noGrp="1"/>
          </p:cNvSpPr>
          <p:nvPr>
            <p:ph type="ctrTitle"/>
          </p:nvPr>
        </p:nvSpPr>
        <p:spPr>
          <a:xfrm>
            <a:off x="331843" y="3573016"/>
            <a:ext cx="8424863" cy="623404"/>
          </a:xfrm>
        </p:spPr>
        <p:txBody>
          <a:bodyPr/>
          <a:lstStyle/>
          <a:p>
            <a:r>
              <a:rPr lang="en-US" sz="2000" dirty="0"/>
              <a:t>Deep learning for short-term temperature forecasts with video prediction methods</a:t>
            </a:r>
          </a:p>
        </p:txBody>
      </p:sp>
      <p:sp>
        <p:nvSpPr>
          <p:cNvPr id="3" name="Untertitel 2">
            <a:extLst>
              <a:ext uri="{FF2B5EF4-FFF2-40B4-BE49-F238E27FC236}">
                <a16:creationId xmlns:a16="http://schemas.microsoft.com/office/drawing/2014/main" id="{C693119F-69DD-4BF5-B78E-98C0144F5F54}"/>
              </a:ext>
            </a:extLst>
          </p:cNvPr>
          <p:cNvSpPr>
            <a:spLocks noGrp="1"/>
          </p:cNvSpPr>
          <p:nvPr>
            <p:ph type="subTitle" idx="1"/>
          </p:nvPr>
        </p:nvSpPr>
        <p:spPr>
          <a:xfrm>
            <a:off x="368355" y="4437112"/>
            <a:ext cx="8812159" cy="1224136"/>
          </a:xfrm>
        </p:spPr>
        <p:txBody>
          <a:bodyPr/>
          <a:lstStyle/>
          <a:p>
            <a:r>
              <a:rPr lang="en-US" dirty="0"/>
              <a:t>Bing Gong, </a:t>
            </a:r>
            <a:r>
              <a:rPr lang="de-DE" dirty="0" err="1"/>
              <a:t>Scarlet</a:t>
            </a:r>
            <a:r>
              <a:rPr lang="de-DE" dirty="0"/>
              <a:t> </a:t>
            </a:r>
            <a:r>
              <a:rPr lang="de-DE" dirty="0" err="1"/>
              <a:t>Stadtler</a:t>
            </a:r>
            <a:r>
              <a:rPr lang="de-DE" dirty="0"/>
              <a:t>, Michael Langguth, </a:t>
            </a:r>
            <a:r>
              <a:rPr lang="en-US" dirty="0" err="1"/>
              <a:t>Amirpasha</a:t>
            </a:r>
            <a:r>
              <a:rPr lang="en-US" dirty="0"/>
              <a:t> </a:t>
            </a:r>
            <a:r>
              <a:rPr lang="en-US" dirty="0" err="1"/>
              <a:t>Mozaffari</a:t>
            </a:r>
            <a:r>
              <a:rPr lang="en-US" dirty="0"/>
              <a:t>, Jan Vogelsang, Martin G. Schultz</a:t>
            </a:r>
            <a:endParaRPr lang="de-DE" dirty="0"/>
          </a:p>
          <a:p>
            <a:r>
              <a:rPr lang="en-US" dirty="0"/>
              <a:t>I </a:t>
            </a:r>
            <a:r>
              <a:rPr lang="en-US" dirty="0">
                <a:hlinkClick r:id="rId4">
                  <a:extLst>
                    <a:ext uri="{A12FA001-AC4F-418D-AE19-62706E023703}">
                      <ahyp:hlinkClr xmlns:ahyp="http://schemas.microsoft.com/office/drawing/2018/hyperlinkcolor" val="tx"/>
                    </a:ext>
                  </a:extLst>
                </a:hlinkClick>
              </a:rPr>
              <a:t>B.GONG@FZ-JUELICH.DE</a:t>
            </a:r>
            <a:r>
              <a:rPr lang="en-US" dirty="0"/>
              <a:t> I 2020-05-06</a:t>
            </a:r>
            <a:endParaRPr lang="en-US" noProof="0" dirty="0"/>
          </a:p>
        </p:txBody>
      </p:sp>
      <p:sp>
        <p:nvSpPr>
          <p:cNvPr id="10" name="Textplatzhalter 9">
            <a:extLst>
              <a:ext uri="{FF2B5EF4-FFF2-40B4-BE49-F238E27FC236}">
                <a16:creationId xmlns:a16="http://schemas.microsoft.com/office/drawing/2014/main" id="{6ADB9AB2-F1DB-421F-8416-AD5CDB324923}"/>
              </a:ext>
            </a:extLst>
          </p:cNvPr>
          <p:cNvSpPr>
            <a:spLocks noGrp="1"/>
          </p:cNvSpPr>
          <p:nvPr>
            <p:ph type="body" sz="quarter" idx="14"/>
          </p:nvPr>
        </p:nvSpPr>
        <p:spPr/>
        <p:txBody>
          <a:bodyPr/>
          <a:lstStyle/>
          <a:p>
            <a:endParaRPr lang="de-DE"/>
          </a:p>
        </p:txBody>
      </p:sp>
      <p:grpSp>
        <p:nvGrpSpPr>
          <p:cNvPr id="16" name="Group 15">
            <a:extLst>
              <a:ext uri="{FF2B5EF4-FFF2-40B4-BE49-F238E27FC236}">
                <a16:creationId xmlns:a16="http://schemas.microsoft.com/office/drawing/2014/main" id="{9483C493-5263-CE43-AB70-A8D4499356AA}"/>
              </a:ext>
            </a:extLst>
          </p:cNvPr>
          <p:cNvGrpSpPr/>
          <p:nvPr/>
        </p:nvGrpSpPr>
        <p:grpSpPr>
          <a:xfrm>
            <a:off x="20273361" y="4250611"/>
            <a:ext cx="8044464" cy="2266211"/>
            <a:chOff x="18991272" y="4191667"/>
            <a:chExt cx="6202405" cy="1747283"/>
          </a:xfrm>
        </p:grpSpPr>
        <p:pic>
          <p:nvPicPr>
            <p:cNvPr id="17" name="Grafik 97">
              <a:extLst>
                <a:ext uri="{FF2B5EF4-FFF2-40B4-BE49-F238E27FC236}">
                  <a16:creationId xmlns:a16="http://schemas.microsoft.com/office/drawing/2014/main" id="{DC960274-B4DD-F343-91F0-0C8FA4DCCF1A}"/>
                </a:ext>
              </a:extLst>
            </p:cNvPr>
            <p:cNvPicPr/>
            <p:nvPr/>
          </p:nvPicPr>
          <p:blipFill>
            <a:blip r:embed="rId5"/>
            <a:stretch/>
          </p:blipFill>
          <p:spPr>
            <a:xfrm>
              <a:off x="23350667" y="4191667"/>
              <a:ext cx="1843010" cy="1747283"/>
            </a:xfrm>
            <a:prstGeom prst="rect">
              <a:avLst/>
            </a:prstGeom>
            <a:ln>
              <a:noFill/>
            </a:ln>
          </p:spPr>
        </p:pic>
        <p:pic>
          <p:nvPicPr>
            <p:cNvPr id="18" name="Picture 17">
              <a:extLst>
                <a:ext uri="{FF2B5EF4-FFF2-40B4-BE49-F238E27FC236}">
                  <a16:creationId xmlns:a16="http://schemas.microsoft.com/office/drawing/2014/main" id="{70456038-81C3-6244-A49D-E0D09741F915}"/>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1" t="-1" r="-14756" b="-11665"/>
            <a:stretch/>
          </p:blipFill>
          <p:spPr>
            <a:xfrm>
              <a:off x="18991272" y="4955985"/>
              <a:ext cx="4679779" cy="952149"/>
            </a:xfrm>
            <a:prstGeom prst="rect">
              <a:avLst/>
            </a:prstGeom>
          </p:spPr>
        </p:pic>
      </p:grpSp>
      <p:pic>
        <p:nvPicPr>
          <p:cNvPr id="4" name="Picture 3">
            <a:extLst>
              <a:ext uri="{FF2B5EF4-FFF2-40B4-BE49-F238E27FC236}">
                <a16:creationId xmlns:a16="http://schemas.microsoft.com/office/drawing/2014/main" id="{42E68FB9-AE78-7747-86E4-27BB1543F777}"/>
              </a:ext>
            </a:extLst>
          </p:cNvPr>
          <p:cNvPicPr>
            <a:picLocks noChangeAspect="1"/>
          </p:cNvPicPr>
          <p:nvPr/>
        </p:nvPicPr>
        <p:blipFill>
          <a:blip r:embed="rId7"/>
          <a:stretch>
            <a:fillRect/>
          </a:stretch>
        </p:blipFill>
        <p:spPr>
          <a:xfrm>
            <a:off x="4067944" y="5805266"/>
            <a:ext cx="2664296" cy="793081"/>
          </a:xfrm>
          <a:prstGeom prst="rect">
            <a:avLst/>
          </a:prstGeom>
        </p:spPr>
      </p:pic>
      <p:sp>
        <p:nvSpPr>
          <p:cNvPr id="5" name="Rectangle 4">
            <a:extLst>
              <a:ext uri="{FF2B5EF4-FFF2-40B4-BE49-F238E27FC236}">
                <a16:creationId xmlns:a16="http://schemas.microsoft.com/office/drawing/2014/main" id="{3780AF82-A4B4-BB4A-9992-92A765D7386B}"/>
              </a:ext>
            </a:extLst>
          </p:cNvPr>
          <p:cNvSpPr/>
          <p:nvPr/>
        </p:nvSpPr>
        <p:spPr>
          <a:xfrm>
            <a:off x="251520" y="5425481"/>
            <a:ext cx="6768752" cy="307777"/>
          </a:xfrm>
          <a:prstGeom prst="rect">
            <a:avLst/>
          </a:prstGeom>
        </p:spPr>
        <p:txBody>
          <a:bodyPr wrap="square">
            <a:spAutoFit/>
          </a:bodyPr>
          <a:lstStyle/>
          <a:p>
            <a:r>
              <a:rPr lang="en-US" sz="1400" dirty="0">
                <a:solidFill>
                  <a:schemeClr val="accent1"/>
                </a:solidFill>
                <a:ea typeface="DengXian" panose="02010600030101010101" pitchFamily="2" charset="-122"/>
                <a:cs typeface="Helvetica" pitchFamily="2" charset="0"/>
              </a:rPr>
              <a:t>EGU 2020: session ITS4.3/AS5.2 Machine learning for Earth System modelling</a:t>
            </a:r>
            <a:r>
              <a:rPr lang="de-DE" sz="1400" dirty="0">
                <a:solidFill>
                  <a:schemeClr val="accent1"/>
                </a:solidFill>
              </a:rPr>
              <a:t> </a:t>
            </a:r>
            <a:endParaRPr lang="en-US" sz="1400" dirty="0">
              <a:solidFill>
                <a:schemeClr val="accent1"/>
              </a:solidFill>
            </a:endParaRPr>
          </a:p>
        </p:txBody>
      </p:sp>
      <p:pic>
        <p:nvPicPr>
          <p:cNvPr id="6" name="Picture 5">
            <a:extLst>
              <a:ext uri="{FF2B5EF4-FFF2-40B4-BE49-F238E27FC236}">
                <a16:creationId xmlns:a16="http://schemas.microsoft.com/office/drawing/2014/main" id="{D9477AEE-67E4-F345-B2D4-8F14F39A8A15}"/>
              </a:ext>
            </a:extLst>
          </p:cNvPr>
          <p:cNvPicPr>
            <a:picLocks noChangeAspect="1"/>
          </p:cNvPicPr>
          <p:nvPr/>
        </p:nvPicPr>
        <p:blipFill>
          <a:blip r:embed="rId8"/>
          <a:stretch>
            <a:fillRect/>
          </a:stretch>
        </p:blipFill>
        <p:spPr>
          <a:xfrm>
            <a:off x="331843" y="5987387"/>
            <a:ext cx="1106919" cy="385494"/>
          </a:xfrm>
          <a:prstGeom prst="rect">
            <a:avLst/>
          </a:prstGeom>
        </p:spPr>
      </p:pic>
    </p:spTree>
    <p:extLst>
      <p:ext uri="{BB962C8B-B14F-4D97-AF65-F5344CB8AC3E}">
        <p14:creationId xmlns:p14="http://schemas.microsoft.com/office/powerpoint/2010/main" val="5255241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70C0B94C-F2BB-A243-B98E-6DBA70AC1169}"/>
              </a:ext>
            </a:extLst>
          </p:cNvPr>
          <p:cNvSpPr>
            <a:spLocks noGrp="1"/>
          </p:cNvSpPr>
          <p:nvPr>
            <p:ph type="body" sz="quarter" idx="12"/>
          </p:nvPr>
        </p:nvSpPr>
        <p:spPr/>
        <p:txBody>
          <a:bodyPr/>
          <a:lstStyle/>
          <a:p>
            <a:r>
              <a:rPr lang="en-GB" dirty="0"/>
              <a:t>Downsides of state-of-the-art architectures for video prediction</a:t>
            </a:r>
          </a:p>
          <a:p>
            <a:endParaRPr lang="en-GB" dirty="0"/>
          </a:p>
          <a:p>
            <a:r>
              <a:rPr lang="en-GB" sz="1600" dirty="0"/>
              <a:t>Problem 2: Mode collapse</a:t>
            </a:r>
          </a:p>
        </p:txBody>
      </p:sp>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DEEP LEARNING ARCHITECTURES</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pic>
        <p:nvPicPr>
          <p:cNvPr id="23" name="Picture 22">
            <a:extLst>
              <a:ext uri="{FF2B5EF4-FFF2-40B4-BE49-F238E27FC236}">
                <a16:creationId xmlns:a16="http://schemas.microsoft.com/office/drawing/2014/main" id="{C9669DAE-5355-D24B-B41D-0C5F08E52041}"/>
              </a:ext>
            </a:extLst>
          </p:cNvPr>
          <p:cNvPicPr>
            <a:picLocks noChangeAspect="1"/>
          </p:cNvPicPr>
          <p:nvPr/>
        </p:nvPicPr>
        <p:blipFill>
          <a:blip r:embed="rId8"/>
          <a:stretch>
            <a:fillRect/>
          </a:stretch>
        </p:blipFill>
        <p:spPr>
          <a:xfrm>
            <a:off x="450705" y="2490984"/>
            <a:ext cx="3240360" cy="1872208"/>
          </a:xfrm>
          <a:prstGeom prst="rect">
            <a:avLst/>
          </a:prstGeom>
        </p:spPr>
      </p:pic>
      <p:pic>
        <p:nvPicPr>
          <p:cNvPr id="30" name="Picture 29">
            <a:extLst>
              <a:ext uri="{FF2B5EF4-FFF2-40B4-BE49-F238E27FC236}">
                <a16:creationId xmlns:a16="http://schemas.microsoft.com/office/drawing/2014/main" id="{08F7971E-366C-C448-AE96-75C539E9CD09}"/>
              </a:ext>
            </a:extLst>
          </p:cNvPr>
          <p:cNvPicPr>
            <a:picLocks noChangeAspect="1"/>
          </p:cNvPicPr>
          <p:nvPr/>
        </p:nvPicPr>
        <p:blipFill>
          <a:blip r:embed="rId9"/>
          <a:stretch>
            <a:fillRect/>
          </a:stretch>
        </p:blipFill>
        <p:spPr>
          <a:xfrm>
            <a:off x="5120165" y="2065544"/>
            <a:ext cx="2775343" cy="2332442"/>
          </a:xfrm>
          <a:prstGeom prst="rect">
            <a:avLst/>
          </a:prstGeom>
        </p:spPr>
      </p:pic>
      <p:sp>
        <p:nvSpPr>
          <p:cNvPr id="33" name="Right Arrow 32">
            <a:extLst>
              <a:ext uri="{FF2B5EF4-FFF2-40B4-BE49-F238E27FC236}">
                <a16:creationId xmlns:a16="http://schemas.microsoft.com/office/drawing/2014/main" id="{D55CD1EB-DC29-844F-B780-9222AB20D3A7}"/>
              </a:ext>
            </a:extLst>
          </p:cNvPr>
          <p:cNvSpPr/>
          <p:nvPr/>
        </p:nvSpPr>
        <p:spPr>
          <a:xfrm>
            <a:off x="3987188" y="3100022"/>
            <a:ext cx="540728" cy="510087"/>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64" name="TextBox 63">
            <a:extLst>
              <a:ext uri="{FF2B5EF4-FFF2-40B4-BE49-F238E27FC236}">
                <a16:creationId xmlns:a16="http://schemas.microsoft.com/office/drawing/2014/main" id="{43A51A10-FAE2-0745-9DDD-BB70E4270E1D}"/>
              </a:ext>
            </a:extLst>
          </p:cNvPr>
          <p:cNvSpPr txBox="1"/>
          <p:nvPr/>
        </p:nvSpPr>
        <p:spPr>
          <a:xfrm>
            <a:off x="3743212" y="2832254"/>
            <a:ext cx="1172116" cy="267766"/>
          </a:xfrm>
          <a:prstGeom prst="rect">
            <a:avLst/>
          </a:prstGeom>
          <a:noFill/>
        </p:spPr>
        <p:txBody>
          <a:bodyPr wrap="none" rtlCol="0">
            <a:spAutoFit/>
          </a:bodyPr>
          <a:lstStyle/>
          <a:p>
            <a:pPr algn="l">
              <a:lnSpc>
                <a:spcPct val="95000"/>
              </a:lnSpc>
            </a:pPr>
            <a:r>
              <a:rPr lang="en-US" sz="1200" dirty="0"/>
              <a:t>Mode collapse</a:t>
            </a:r>
          </a:p>
        </p:txBody>
      </p:sp>
      <p:sp>
        <p:nvSpPr>
          <p:cNvPr id="43" name="Rectangle 42">
            <a:extLst>
              <a:ext uri="{FF2B5EF4-FFF2-40B4-BE49-F238E27FC236}">
                <a16:creationId xmlns:a16="http://schemas.microsoft.com/office/drawing/2014/main" id="{8A083B07-56BF-4C46-BE02-D9AA9979F8A0}"/>
              </a:ext>
            </a:extLst>
          </p:cNvPr>
          <p:cNvSpPr/>
          <p:nvPr/>
        </p:nvSpPr>
        <p:spPr>
          <a:xfrm>
            <a:off x="758902" y="4760198"/>
            <a:ext cx="7140736" cy="646331"/>
          </a:xfrm>
          <a:prstGeom prst="rect">
            <a:avLst/>
          </a:prstGeom>
          <a:ln>
            <a:solidFill>
              <a:schemeClr val="dk1"/>
            </a:solidFill>
          </a:ln>
        </p:spPr>
        <p:txBody>
          <a:bodyPr wrap="square">
            <a:spAutoFit/>
          </a:bodyPr>
          <a:lstStyle/>
          <a:p>
            <a:pPr marL="171450" indent="-171450">
              <a:buFont typeface="Arial" panose="020B0604020202020204" pitchFamily="34" charset="0"/>
              <a:buChar char="•"/>
            </a:pPr>
            <a:r>
              <a:rPr lang="en-US" sz="1200" dirty="0"/>
              <a:t>GAN based on adversarial learning can produce more realistic images than RNN and VAE with L2/L1 loss. On the downside, it potentially only produces a limited diversity of output (e.g. limited number of dog breeds), which is commonly called </a:t>
            </a:r>
            <a:r>
              <a:rPr lang="en-US" sz="1200" b="1" i="1" dirty="0"/>
              <a:t>mode collapse</a:t>
            </a:r>
            <a:r>
              <a:rPr lang="en-US" sz="1200" dirty="0"/>
              <a:t>. </a:t>
            </a:r>
          </a:p>
        </p:txBody>
      </p:sp>
      <p:sp>
        <p:nvSpPr>
          <p:cNvPr id="3" name="Slide Number Placeholder 2">
            <a:extLst>
              <a:ext uri="{FF2B5EF4-FFF2-40B4-BE49-F238E27FC236}">
                <a16:creationId xmlns:a16="http://schemas.microsoft.com/office/drawing/2014/main" id="{441376C6-07DB-B34C-888B-0E43DEA1461E}"/>
              </a:ext>
            </a:extLst>
          </p:cNvPr>
          <p:cNvSpPr>
            <a:spLocks noGrp="1"/>
          </p:cNvSpPr>
          <p:nvPr>
            <p:ph type="sldNum" sz="quarter" idx="13"/>
          </p:nvPr>
        </p:nvSpPr>
        <p:spPr/>
        <p:txBody>
          <a:bodyPr/>
          <a:lstStyle/>
          <a:p>
            <a:r>
              <a:rPr lang="en-US"/>
              <a:t>Page </a:t>
            </a:r>
            <a:fld id="{5B0B7EB5-7F44-5B4B-B6FF-B7CB62AC8566}" type="slidenum">
              <a:rPr lang="en-US" smtClean="0"/>
              <a:pPr/>
              <a:t>10</a:t>
            </a:fld>
            <a:endParaRPr lang="en-US" dirty="0"/>
          </a:p>
        </p:txBody>
      </p:sp>
    </p:spTree>
    <p:extLst>
      <p:ext uri="{BB962C8B-B14F-4D97-AF65-F5344CB8AC3E}">
        <p14:creationId xmlns:p14="http://schemas.microsoft.com/office/powerpoint/2010/main" val="355828880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70C0B94C-F2BB-A243-B98E-6DBA70AC1169}"/>
              </a:ext>
            </a:extLst>
          </p:cNvPr>
          <p:cNvSpPr>
            <a:spLocks noGrp="1"/>
          </p:cNvSpPr>
          <p:nvPr>
            <p:ph type="body" sz="quarter" idx="12"/>
          </p:nvPr>
        </p:nvSpPr>
        <p:spPr/>
        <p:txBody>
          <a:bodyPr/>
          <a:lstStyle/>
          <a:p>
            <a:r>
              <a:rPr lang="en-GB" dirty="0"/>
              <a:t>Selected solution for weather forecasting</a:t>
            </a:r>
          </a:p>
        </p:txBody>
      </p:sp>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DEEP LEARNING ARCHITECTURES</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pic>
        <p:nvPicPr>
          <p:cNvPr id="4" name="Picture 3">
            <a:extLst>
              <a:ext uri="{FF2B5EF4-FFF2-40B4-BE49-F238E27FC236}">
                <a16:creationId xmlns:a16="http://schemas.microsoft.com/office/drawing/2014/main" id="{CD822FEF-7FAF-6C47-B0D9-6B525039EB76}"/>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50603" y="1497724"/>
            <a:ext cx="4365415" cy="4066469"/>
          </a:xfrm>
          <a:prstGeom prst="rect">
            <a:avLst/>
          </a:prstGeom>
        </p:spPr>
      </p:pic>
      <mc:AlternateContent xmlns:mc="http://schemas.openxmlformats.org/markup-compatibility/2006">
        <mc:Choice xmlns:a14="http://schemas.microsoft.com/office/drawing/2010/main" Requires="a14">
          <p:sp>
            <p:nvSpPr>
              <p:cNvPr id="8" name="Rectangle 7">
                <a:extLst>
                  <a:ext uri="{FF2B5EF4-FFF2-40B4-BE49-F238E27FC236}">
                    <a16:creationId xmlns:a16="http://schemas.microsoft.com/office/drawing/2014/main" id="{EE90347B-7B92-FA4C-963C-3FE11A933949}"/>
                  </a:ext>
                </a:extLst>
              </p:cNvPr>
              <p:cNvSpPr/>
              <p:nvPr/>
            </p:nvSpPr>
            <p:spPr>
              <a:xfrm>
                <a:off x="4829368" y="1556792"/>
                <a:ext cx="4207128" cy="4524315"/>
              </a:xfrm>
              <a:prstGeom prst="rect">
                <a:avLst/>
              </a:prstGeom>
              <a:ln>
                <a:solidFill>
                  <a:schemeClr val="dk1"/>
                </a:solidFill>
              </a:ln>
            </p:spPr>
            <p:txBody>
              <a:bodyPr wrap="square">
                <a:spAutoFit/>
              </a:bodyPr>
              <a:lstStyle/>
              <a:p>
                <a:pPr marL="171450" indent="-171450">
                  <a:buFont typeface="Arial" panose="020B0604020202020204" pitchFamily="34" charset="0"/>
                  <a:buChar char="•"/>
                </a:pPr>
                <a:r>
                  <a:rPr lang="en-US" sz="1200" dirty="0"/>
                  <a:t>Stochastic Adversarial Video Prediction (</a:t>
                </a:r>
                <a:r>
                  <a:rPr lang="en-US" sz="1200" b="1" dirty="0"/>
                  <a:t>SAVP</a:t>
                </a:r>
                <a:r>
                  <a:rPr lang="en-US" sz="1200" dirty="0"/>
                  <a:t>) takes advantages of VAE and GAN, and was selected in this study.</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SAVP compares with GAN and VAE architectures.</a:t>
                </a:r>
              </a:p>
              <a:p>
                <a:endParaRPr lang="en-US" sz="1200" dirty="0"/>
              </a:p>
              <a:p>
                <a:pPr marL="171450" indent="-171450">
                  <a:buFont typeface="Arial" panose="020B0604020202020204" pitchFamily="34" charset="0"/>
                  <a:buChar char="•"/>
                </a:pPr>
                <a:r>
                  <a:rPr lang="en-US" sz="1200" dirty="0"/>
                  <a:t>VAE part: SAVP is conditioned on the previous frame  z</a:t>
                </a:r>
                <a14:m>
                  <m:oMath xmlns:m="http://schemas.openxmlformats.org/officeDocument/2006/math">
                    <m:r>
                      <a:rPr lang="en-US" sz="1200" i="1">
                        <a:latin typeface="Cambria Math" panose="02040503050406030204" pitchFamily="18" charset="0"/>
                      </a:rPr>
                      <m:t>(</m:t>
                    </m:r>
                    <m:r>
                      <a:rPr lang="en-US" sz="1200" i="1">
                        <a:latin typeface="Cambria Math" panose="02040503050406030204" pitchFamily="18" charset="0"/>
                      </a:rPr>
                      <m:t>𝑡</m:t>
                    </m:r>
                    <m:r>
                      <a:rPr lang="en-US" sz="1200" i="1">
                        <a:latin typeface="Cambria Math" panose="02040503050406030204" pitchFamily="18" charset="0"/>
                      </a:rPr>
                      <m:t>−1)</m:t>
                    </m:r>
                  </m:oMath>
                </a14:m>
                <a:r>
                  <a:rPr lang="en-US" sz="1200" dirty="0"/>
                  <a:t> , which is sampled from latent space </a:t>
                </a:r>
                <a14:m>
                  <m:oMath xmlns:m="http://schemas.openxmlformats.org/officeDocument/2006/math">
                    <m:r>
                      <a:rPr lang="en-US" sz="1200" i="1">
                        <a:latin typeface="Cambria Math" panose="02040503050406030204" pitchFamily="18" charset="0"/>
                      </a:rPr>
                      <m:t>𝑞</m:t>
                    </m:r>
                  </m:oMath>
                </a14:m>
                <a:r>
                  <a:rPr lang="en-US" sz="1200" dirty="0"/>
                  <a:t> using the </a:t>
                </a:r>
                <a:r>
                  <a:rPr lang="en-US" sz="1200" dirty="0" err="1"/>
                  <a:t>Kullback</a:t>
                </a:r>
                <a:r>
                  <a:rPr lang="en-US" sz="1200" dirty="0"/>
                  <a:t> </a:t>
                </a:r>
                <a:r>
                  <a:rPr lang="en-US" sz="1200" dirty="0" err="1"/>
                  <a:t>Leibler</a:t>
                </a:r>
                <a:r>
                  <a:rPr lang="en-US" sz="1200" dirty="0"/>
                  <a:t> divergence from prior distribution </a:t>
                </a:r>
                <a14:m>
                  <m:oMath xmlns:m="http://schemas.openxmlformats.org/officeDocument/2006/math">
                    <m:r>
                      <a:rPr lang="en-US" sz="1200" i="1">
                        <a:latin typeface="Cambria Math" panose="02040503050406030204" pitchFamily="18" charset="0"/>
                      </a:rPr>
                      <m:t>𝑝</m:t>
                    </m:r>
                    <m:r>
                      <a:rPr lang="en-US" sz="1200" b="0" i="0" smtClean="0">
                        <a:latin typeface="Cambria Math" panose="02040503050406030204" pitchFamily="18" charset="0"/>
                      </a:rPr>
                      <m:t>,</m:t>
                    </m:r>
                  </m:oMath>
                </a14:m>
                <a:r>
                  <a:rPr lang="en-US" sz="1200" dirty="0"/>
                  <a:t> which follows Gaussian distribution. This could be an effective way to generate diverse output.</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The images were reconstructed by minimizing L1 Norm function.</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a:t>GAN part: Discriminators (</a:t>
                </a:r>
                <a14:m>
                  <m:oMath xmlns:m="http://schemas.openxmlformats.org/officeDocument/2006/math">
                    <m:sSub>
                      <m:sSubPr>
                        <m:ctrlPr>
                          <a:rPr lang="en-US" sz="1200" i="1" dirty="0">
                            <a:latin typeface="Cambria Math" panose="02040503050406030204" pitchFamily="18" charset="0"/>
                          </a:rPr>
                        </m:ctrlPr>
                      </m:sSubPr>
                      <m:e>
                        <m:r>
                          <a:rPr lang="en-US" sz="1200" i="1" dirty="0">
                            <a:latin typeface="Cambria Math" panose="02040503050406030204" pitchFamily="18" charset="0"/>
                          </a:rPr>
                          <m:t>𝐷</m:t>
                        </m:r>
                      </m:e>
                      <m:sub>
                        <m:r>
                          <a:rPr lang="en-US" sz="1200" i="1" dirty="0">
                            <a:latin typeface="Cambria Math" panose="02040503050406030204" pitchFamily="18" charset="0"/>
                          </a:rPr>
                          <m:t>𝐺𝐴𝑁</m:t>
                        </m:r>
                      </m:sub>
                    </m:sSub>
                  </m:oMath>
                </a14:m>
                <a:r>
                  <a:rPr lang="en-US" sz="1200" dirty="0"/>
                  <a:t> and </a:t>
                </a:r>
                <a14:m>
                  <m:oMath xmlns:m="http://schemas.openxmlformats.org/officeDocument/2006/math">
                    <m:sSub>
                      <m:sSubPr>
                        <m:ctrlPr>
                          <a:rPr lang="en-US" sz="1200" i="1" dirty="0">
                            <a:latin typeface="Cambria Math" panose="02040503050406030204" pitchFamily="18" charset="0"/>
                          </a:rPr>
                        </m:ctrlPr>
                      </m:sSubPr>
                      <m:e>
                        <m:r>
                          <a:rPr lang="en-US" sz="1200" i="1" dirty="0">
                            <a:latin typeface="Cambria Math" panose="02040503050406030204" pitchFamily="18" charset="0"/>
                          </a:rPr>
                          <m:t>𝐷</m:t>
                        </m:r>
                      </m:e>
                      <m:sub>
                        <m:r>
                          <a:rPr lang="en-US" sz="1200" i="1" dirty="0">
                            <a:latin typeface="Cambria Math" panose="02040503050406030204" pitchFamily="18" charset="0"/>
                          </a:rPr>
                          <m:t>𝑉𝐴𝐸</m:t>
                        </m:r>
                      </m:sub>
                    </m:sSub>
                  </m:oMath>
                </a14:m>
                <a:r>
                  <a:rPr lang="en-US" sz="1200" dirty="0"/>
                  <a:t>) are used for distinguishing generated video from real ones. This could help to generate realistic videos/images.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err="1"/>
                  <a:t>convLSTM</a:t>
                </a:r>
                <a:r>
                  <a:rPr lang="en-US" sz="1200" dirty="0"/>
                  <a:t> as cell for generator and discriminator to preserve the </a:t>
                </a:r>
                <a:r>
                  <a:rPr lang="en-US" sz="1200" dirty="0" err="1"/>
                  <a:t>spatio</a:t>
                </a:r>
                <a:r>
                  <a:rPr lang="en-US" sz="1200" dirty="0"/>
                  <a:t>-temporal patterns.</a:t>
                </a:r>
              </a:p>
              <a:p>
                <a:pPr marL="171450" indent="-171450">
                  <a:buFont typeface="Arial" panose="020B0604020202020204" pitchFamily="34" charset="0"/>
                  <a:buChar char="•"/>
                </a:pPr>
                <a:endParaRPr lang="en-US" sz="1200" dirty="0"/>
              </a:p>
              <a:p>
                <a:pPr marL="171450" indent="-171450">
                  <a:buFont typeface="Arial" panose="020B0604020202020204" pitchFamily="34" charset="0"/>
                  <a:buChar char="•"/>
                </a:pPr>
                <a:r>
                  <a:rPr lang="en-US" sz="1200" dirty="0" err="1"/>
                  <a:t>batchNorm</a:t>
                </a:r>
                <a:r>
                  <a:rPr lang="en-US" sz="1200" dirty="0"/>
                  <a:t> and </a:t>
                </a:r>
                <a:r>
                  <a:rPr lang="en-US" sz="1200" dirty="0" err="1"/>
                  <a:t>ReLu</a:t>
                </a:r>
                <a:r>
                  <a:rPr lang="en-US" sz="1200" dirty="0"/>
                  <a:t> activation function are used for convolutional layers.</a:t>
                </a:r>
              </a:p>
            </p:txBody>
          </p:sp>
        </mc:Choice>
        <mc:Fallback>
          <p:sp>
            <p:nvSpPr>
              <p:cNvPr id="8" name="Rectangle 7">
                <a:extLst>
                  <a:ext uri="{FF2B5EF4-FFF2-40B4-BE49-F238E27FC236}">
                    <a16:creationId xmlns:a16="http://schemas.microsoft.com/office/drawing/2014/main" id="{EE90347B-7B92-FA4C-963C-3FE11A933949}"/>
                  </a:ext>
                </a:extLst>
              </p:cNvPr>
              <p:cNvSpPr>
                <a:spLocks noRot="1" noChangeAspect="1" noMove="1" noResize="1" noEditPoints="1" noAdjustHandles="1" noChangeArrowheads="1" noChangeShapeType="1" noTextEdit="1"/>
              </p:cNvSpPr>
              <p:nvPr/>
            </p:nvSpPr>
            <p:spPr>
              <a:xfrm>
                <a:off x="4829368" y="1556792"/>
                <a:ext cx="4207128" cy="4524315"/>
              </a:xfrm>
              <a:prstGeom prst="rect">
                <a:avLst/>
              </a:prstGeom>
              <a:blipFill>
                <a:blip r:embed="rId9"/>
                <a:stretch>
                  <a:fillRect/>
                </a:stretch>
              </a:blipFill>
              <a:ln>
                <a:solidFill>
                  <a:schemeClr val="dk1"/>
                </a:solidFill>
              </a:ln>
            </p:spPr>
            <p:txBody>
              <a:bodyPr/>
              <a:lstStyle/>
              <a:p>
                <a:r>
                  <a:rPr lang="en-US">
                    <a:noFill/>
                  </a:rPr>
                  <a:t> </a:t>
                </a:r>
              </a:p>
            </p:txBody>
          </p:sp>
        </mc:Fallback>
      </mc:AlternateContent>
      <p:sp>
        <p:nvSpPr>
          <p:cNvPr id="22" name="Action Button: Back or Previous 21">
            <a:hlinkClick r:id="rId10" action="ppaction://hlinksldjump" highlightClick="1"/>
            <a:extLst>
              <a:ext uri="{FF2B5EF4-FFF2-40B4-BE49-F238E27FC236}">
                <a16:creationId xmlns:a16="http://schemas.microsoft.com/office/drawing/2014/main" id="{702274A3-1066-7C44-BA64-4475ED37E6CD}"/>
              </a:ext>
            </a:extLst>
          </p:cNvPr>
          <p:cNvSpPr/>
          <p:nvPr/>
        </p:nvSpPr>
        <p:spPr>
          <a:xfrm>
            <a:off x="3491904" y="6309320"/>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3" name="TextBox 22">
            <a:extLst>
              <a:ext uri="{FF2B5EF4-FFF2-40B4-BE49-F238E27FC236}">
                <a16:creationId xmlns:a16="http://schemas.microsoft.com/office/drawing/2014/main" id="{B3622600-08B6-F24C-B64D-C77BD58DDE78}"/>
              </a:ext>
            </a:extLst>
          </p:cNvPr>
          <p:cNvSpPr txBox="1"/>
          <p:nvPr/>
        </p:nvSpPr>
        <p:spPr>
          <a:xfrm>
            <a:off x="3707906" y="6259499"/>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Rectangle 2">
            <a:extLst>
              <a:ext uri="{FF2B5EF4-FFF2-40B4-BE49-F238E27FC236}">
                <a16:creationId xmlns:a16="http://schemas.microsoft.com/office/drawing/2014/main" id="{88EF26BE-2E8F-FE44-8FEE-93EED3A80853}"/>
              </a:ext>
            </a:extLst>
          </p:cNvPr>
          <p:cNvSpPr/>
          <p:nvPr/>
        </p:nvSpPr>
        <p:spPr>
          <a:xfrm>
            <a:off x="1824622" y="5584204"/>
            <a:ext cx="1417376" cy="307777"/>
          </a:xfrm>
          <a:prstGeom prst="rect">
            <a:avLst/>
          </a:prstGeom>
        </p:spPr>
        <p:txBody>
          <a:bodyPr wrap="none">
            <a:spAutoFit/>
          </a:bodyPr>
          <a:lstStyle/>
          <a:p>
            <a:r>
              <a:rPr lang="de-DE" sz="1400" dirty="0">
                <a:solidFill>
                  <a:srgbClr val="222222"/>
                </a:solidFill>
                <a:latin typeface="Arial" panose="020B0604020202020204" pitchFamily="34" charset="0"/>
                <a:hlinkClick r:id="rId11" action="ppaction://hlinksldjump"/>
              </a:rPr>
              <a:t>Lee et al. 2018 </a:t>
            </a:r>
            <a:endParaRPr lang="en-US" sz="1400" dirty="0"/>
          </a:p>
        </p:txBody>
      </p:sp>
      <p:sp>
        <p:nvSpPr>
          <p:cNvPr id="9" name="Rectangle 8">
            <a:extLst>
              <a:ext uri="{FF2B5EF4-FFF2-40B4-BE49-F238E27FC236}">
                <a16:creationId xmlns:a16="http://schemas.microsoft.com/office/drawing/2014/main" id="{72EBDD3D-AED0-9E44-9C57-2D34CE21B29C}"/>
              </a:ext>
            </a:extLst>
          </p:cNvPr>
          <p:cNvSpPr/>
          <p:nvPr/>
        </p:nvSpPr>
        <p:spPr>
          <a:xfrm>
            <a:off x="2339752" y="2708920"/>
            <a:ext cx="792088" cy="576064"/>
          </a:xfrm>
          <a:prstGeom prst="rect">
            <a:avLst/>
          </a:prstGeom>
          <a:noFill/>
          <a:ln w="69850"/>
        </p:spPr>
        <p:style>
          <a:lnRef idx="2">
            <a:schemeClr val="accent6"/>
          </a:lnRef>
          <a:fillRef idx="1">
            <a:schemeClr val="lt1"/>
          </a:fillRef>
          <a:effectRef idx="0">
            <a:schemeClr val="accent6"/>
          </a:effectRef>
          <a:fontRef idx="minor">
            <a:schemeClr val="dk1"/>
          </a:fontRef>
        </p:style>
        <p:txBody>
          <a:bodyPr rtlCol="0" anchor="ctr"/>
          <a:lstStyle/>
          <a:p>
            <a:pPr algn="ctr">
              <a:lnSpc>
                <a:spcPct val="95000"/>
              </a:lnSpc>
            </a:pPr>
            <a:endParaRPr lang="en-US" sz="2400" dirty="0" err="1"/>
          </a:p>
        </p:txBody>
      </p:sp>
      <p:sp>
        <p:nvSpPr>
          <p:cNvPr id="28" name="Rectangle 27">
            <a:extLst>
              <a:ext uri="{FF2B5EF4-FFF2-40B4-BE49-F238E27FC236}">
                <a16:creationId xmlns:a16="http://schemas.microsoft.com/office/drawing/2014/main" id="{F7A0DCBC-8D66-C741-9319-389670754284}"/>
              </a:ext>
            </a:extLst>
          </p:cNvPr>
          <p:cNvSpPr/>
          <p:nvPr/>
        </p:nvSpPr>
        <p:spPr>
          <a:xfrm>
            <a:off x="3491904" y="2954892"/>
            <a:ext cx="1224112" cy="618124"/>
          </a:xfrm>
          <a:prstGeom prst="rect">
            <a:avLst/>
          </a:prstGeom>
          <a:noFill/>
          <a:ln w="69850"/>
        </p:spPr>
        <p:style>
          <a:lnRef idx="2">
            <a:schemeClr val="accent6"/>
          </a:lnRef>
          <a:fillRef idx="1">
            <a:schemeClr val="lt1"/>
          </a:fillRef>
          <a:effectRef idx="0">
            <a:schemeClr val="accent6"/>
          </a:effectRef>
          <a:fontRef idx="minor">
            <a:schemeClr val="dk1"/>
          </a:fontRef>
        </p:style>
        <p:txBody>
          <a:bodyPr rtlCol="0" anchor="ctr"/>
          <a:lstStyle/>
          <a:p>
            <a:pPr algn="ctr">
              <a:lnSpc>
                <a:spcPct val="95000"/>
              </a:lnSpc>
            </a:pPr>
            <a:endParaRPr lang="en-US" sz="2400" dirty="0" err="1"/>
          </a:p>
        </p:txBody>
      </p:sp>
      <p:sp>
        <p:nvSpPr>
          <p:cNvPr id="29" name="Rectangle 28">
            <a:extLst>
              <a:ext uri="{FF2B5EF4-FFF2-40B4-BE49-F238E27FC236}">
                <a16:creationId xmlns:a16="http://schemas.microsoft.com/office/drawing/2014/main" id="{5C98B2DC-0B12-CD4E-948F-EDDEF4F02874}"/>
              </a:ext>
            </a:extLst>
          </p:cNvPr>
          <p:cNvSpPr/>
          <p:nvPr/>
        </p:nvSpPr>
        <p:spPr>
          <a:xfrm>
            <a:off x="3447765" y="3256668"/>
            <a:ext cx="1224112" cy="1396469"/>
          </a:xfrm>
          <a:prstGeom prst="rect">
            <a:avLst/>
          </a:prstGeom>
          <a:noFill/>
          <a:ln w="69850"/>
        </p:spPr>
        <p:style>
          <a:lnRef idx="2">
            <a:schemeClr val="accent6"/>
          </a:lnRef>
          <a:fillRef idx="1">
            <a:schemeClr val="lt1"/>
          </a:fillRef>
          <a:effectRef idx="0">
            <a:schemeClr val="accent6"/>
          </a:effectRef>
          <a:fontRef idx="minor">
            <a:schemeClr val="dk1"/>
          </a:fontRef>
        </p:style>
        <p:txBody>
          <a:bodyPr rtlCol="0" anchor="ctr"/>
          <a:lstStyle/>
          <a:p>
            <a:pPr algn="ctr">
              <a:lnSpc>
                <a:spcPct val="95000"/>
              </a:lnSpc>
            </a:pPr>
            <a:endParaRPr lang="en-US" sz="2400" dirty="0" err="1"/>
          </a:p>
        </p:txBody>
      </p:sp>
      <p:sp>
        <p:nvSpPr>
          <p:cNvPr id="33" name="Rectangle 32">
            <a:extLst>
              <a:ext uri="{FF2B5EF4-FFF2-40B4-BE49-F238E27FC236}">
                <a16:creationId xmlns:a16="http://schemas.microsoft.com/office/drawing/2014/main" id="{5E8814BE-5608-994C-9BCB-9D037FF7DF8B}"/>
              </a:ext>
            </a:extLst>
          </p:cNvPr>
          <p:cNvSpPr/>
          <p:nvPr/>
        </p:nvSpPr>
        <p:spPr>
          <a:xfrm>
            <a:off x="1706528" y="1631363"/>
            <a:ext cx="2864585" cy="1396469"/>
          </a:xfrm>
          <a:prstGeom prst="rect">
            <a:avLst/>
          </a:prstGeom>
          <a:noFill/>
          <a:ln w="69850"/>
        </p:spPr>
        <p:style>
          <a:lnRef idx="2">
            <a:schemeClr val="accent6"/>
          </a:lnRef>
          <a:fillRef idx="1">
            <a:schemeClr val="lt1"/>
          </a:fillRef>
          <a:effectRef idx="0">
            <a:schemeClr val="accent6"/>
          </a:effectRef>
          <a:fontRef idx="minor">
            <a:schemeClr val="dk1"/>
          </a:fontRef>
        </p:style>
        <p:txBody>
          <a:bodyPr rtlCol="0" anchor="ctr"/>
          <a:lstStyle/>
          <a:p>
            <a:pPr algn="ctr">
              <a:lnSpc>
                <a:spcPct val="95000"/>
              </a:lnSpc>
            </a:pPr>
            <a:endParaRPr lang="en-US" sz="2400" dirty="0" err="1"/>
          </a:p>
        </p:txBody>
      </p:sp>
      <p:sp>
        <p:nvSpPr>
          <p:cNvPr id="42" name="Rectangle 41">
            <a:extLst>
              <a:ext uri="{FF2B5EF4-FFF2-40B4-BE49-F238E27FC236}">
                <a16:creationId xmlns:a16="http://schemas.microsoft.com/office/drawing/2014/main" id="{14CFAE17-A6FB-FC48-ACC8-AD37346FD4A6}"/>
              </a:ext>
            </a:extLst>
          </p:cNvPr>
          <p:cNvSpPr/>
          <p:nvPr/>
        </p:nvSpPr>
        <p:spPr>
          <a:xfrm>
            <a:off x="1052925" y="3692905"/>
            <a:ext cx="846258" cy="523990"/>
          </a:xfrm>
          <a:prstGeom prst="rect">
            <a:avLst/>
          </a:prstGeom>
          <a:noFill/>
          <a:ln w="69850"/>
        </p:spPr>
        <p:style>
          <a:lnRef idx="2">
            <a:schemeClr val="accent6"/>
          </a:lnRef>
          <a:fillRef idx="1">
            <a:schemeClr val="lt1"/>
          </a:fillRef>
          <a:effectRef idx="0">
            <a:schemeClr val="accent6"/>
          </a:effectRef>
          <a:fontRef idx="minor">
            <a:schemeClr val="dk1"/>
          </a:fontRef>
        </p:style>
        <p:txBody>
          <a:bodyPr rtlCol="0" anchor="ctr"/>
          <a:lstStyle/>
          <a:p>
            <a:pPr algn="ctr">
              <a:lnSpc>
                <a:spcPct val="95000"/>
              </a:lnSpc>
            </a:pPr>
            <a:endParaRPr lang="en-US" sz="2400" dirty="0" err="1"/>
          </a:p>
        </p:txBody>
      </p:sp>
      <p:sp>
        <p:nvSpPr>
          <p:cNvPr id="43" name="Rectangle 42">
            <a:extLst>
              <a:ext uri="{FF2B5EF4-FFF2-40B4-BE49-F238E27FC236}">
                <a16:creationId xmlns:a16="http://schemas.microsoft.com/office/drawing/2014/main" id="{8A66FA91-F378-4941-AF94-5ED16B4D4E14}"/>
              </a:ext>
            </a:extLst>
          </p:cNvPr>
          <p:cNvSpPr/>
          <p:nvPr/>
        </p:nvSpPr>
        <p:spPr>
          <a:xfrm>
            <a:off x="1095723" y="2156042"/>
            <a:ext cx="846258" cy="523990"/>
          </a:xfrm>
          <a:prstGeom prst="rect">
            <a:avLst/>
          </a:prstGeom>
          <a:noFill/>
          <a:ln w="69850"/>
        </p:spPr>
        <p:style>
          <a:lnRef idx="2">
            <a:schemeClr val="accent6"/>
          </a:lnRef>
          <a:fillRef idx="1">
            <a:schemeClr val="lt1"/>
          </a:fillRef>
          <a:effectRef idx="0">
            <a:schemeClr val="accent6"/>
          </a:effectRef>
          <a:fontRef idx="minor">
            <a:schemeClr val="dk1"/>
          </a:fontRef>
        </p:style>
        <p:txBody>
          <a:bodyPr rtlCol="0" anchor="ctr"/>
          <a:lstStyle/>
          <a:p>
            <a:pPr algn="ctr">
              <a:lnSpc>
                <a:spcPct val="95000"/>
              </a:lnSpc>
            </a:pPr>
            <a:endParaRPr lang="en-US" sz="2400" dirty="0" err="1"/>
          </a:p>
        </p:txBody>
      </p:sp>
      <p:sp>
        <p:nvSpPr>
          <p:cNvPr id="46" name="Rectangle 45">
            <a:extLst>
              <a:ext uri="{FF2B5EF4-FFF2-40B4-BE49-F238E27FC236}">
                <a16:creationId xmlns:a16="http://schemas.microsoft.com/office/drawing/2014/main" id="{B7064563-19B5-934E-9B4E-17D5561A3429}"/>
              </a:ext>
            </a:extLst>
          </p:cNvPr>
          <p:cNvSpPr/>
          <p:nvPr/>
        </p:nvSpPr>
        <p:spPr>
          <a:xfrm>
            <a:off x="358777" y="1608215"/>
            <a:ext cx="951177" cy="853438"/>
          </a:xfrm>
          <a:prstGeom prst="rect">
            <a:avLst/>
          </a:prstGeom>
          <a:noFill/>
          <a:ln w="69850"/>
        </p:spPr>
        <p:style>
          <a:lnRef idx="2">
            <a:schemeClr val="accent6"/>
          </a:lnRef>
          <a:fillRef idx="1">
            <a:schemeClr val="lt1"/>
          </a:fillRef>
          <a:effectRef idx="0">
            <a:schemeClr val="accent6"/>
          </a:effectRef>
          <a:fontRef idx="minor">
            <a:schemeClr val="dk1"/>
          </a:fontRef>
        </p:style>
        <p:txBody>
          <a:bodyPr rtlCol="0" anchor="ctr"/>
          <a:lstStyle/>
          <a:p>
            <a:pPr algn="ctr">
              <a:lnSpc>
                <a:spcPct val="95000"/>
              </a:lnSpc>
            </a:pPr>
            <a:endParaRPr lang="en-US" sz="2400" dirty="0" err="1"/>
          </a:p>
        </p:txBody>
      </p:sp>
      <p:sp>
        <p:nvSpPr>
          <p:cNvPr id="47" name="Rectangle 46">
            <a:extLst>
              <a:ext uri="{FF2B5EF4-FFF2-40B4-BE49-F238E27FC236}">
                <a16:creationId xmlns:a16="http://schemas.microsoft.com/office/drawing/2014/main" id="{36496EA7-6FF1-8D47-AEFD-9418214E7314}"/>
              </a:ext>
            </a:extLst>
          </p:cNvPr>
          <p:cNvSpPr/>
          <p:nvPr/>
        </p:nvSpPr>
        <p:spPr>
          <a:xfrm>
            <a:off x="237251" y="3092410"/>
            <a:ext cx="951177" cy="853438"/>
          </a:xfrm>
          <a:prstGeom prst="rect">
            <a:avLst/>
          </a:prstGeom>
          <a:noFill/>
          <a:ln w="69850"/>
        </p:spPr>
        <p:style>
          <a:lnRef idx="2">
            <a:schemeClr val="accent6"/>
          </a:lnRef>
          <a:fillRef idx="1">
            <a:schemeClr val="lt1"/>
          </a:fillRef>
          <a:effectRef idx="0">
            <a:schemeClr val="accent6"/>
          </a:effectRef>
          <a:fontRef idx="minor">
            <a:schemeClr val="dk1"/>
          </a:fontRef>
        </p:style>
        <p:txBody>
          <a:bodyPr rtlCol="0" anchor="ctr"/>
          <a:lstStyle/>
          <a:p>
            <a:pPr algn="ctr">
              <a:lnSpc>
                <a:spcPct val="95000"/>
              </a:lnSpc>
            </a:pPr>
            <a:endParaRPr lang="en-US" sz="2400" dirty="0" err="1"/>
          </a:p>
        </p:txBody>
      </p:sp>
      <p:sp>
        <p:nvSpPr>
          <p:cNvPr id="5" name="Slide Number Placeholder 4">
            <a:extLst>
              <a:ext uri="{FF2B5EF4-FFF2-40B4-BE49-F238E27FC236}">
                <a16:creationId xmlns:a16="http://schemas.microsoft.com/office/drawing/2014/main" id="{1D094B63-F71E-6A44-8502-E56884183066}"/>
              </a:ext>
            </a:extLst>
          </p:cNvPr>
          <p:cNvSpPr>
            <a:spLocks noGrp="1"/>
          </p:cNvSpPr>
          <p:nvPr>
            <p:ph type="sldNum" sz="quarter" idx="13"/>
          </p:nvPr>
        </p:nvSpPr>
        <p:spPr/>
        <p:txBody>
          <a:bodyPr/>
          <a:lstStyle/>
          <a:p>
            <a:r>
              <a:rPr lang="en-US"/>
              <a:t>Page </a:t>
            </a:r>
            <a:fld id="{5B0B7EB5-7F44-5B4B-B6FF-B7CB62AC8566}" type="slidenum">
              <a:rPr lang="en-US" smtClean="0"/>
              <a:pPr/>
              <a:t>11</a:t>
            </a:fld>
            <a:endParaRPr lang="en-US" dirty="0"/>
          </a:p>
        </p:txBody>
      </p:sp>
    </p:spTree>
    <p:extLst>
      <p:ext uri="{BB962C8B-B14F-4D97-AF65-F5344CB8AC3E}">
        <p14:creationId xmlns:p14="http://schemas.microsoft.com/office/powerpoint/2010/main" val="25174945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3" presetClass="exit" presetSubtype="10" fill="hold" grpId="1" nodeType="clickEffect">
                                  <p:stCondLst>
                                    <p:cond delay="0"/>
                                  </p:stCondLst>
                                  <p:childTnLst>
                                    <p:animEffect transition="out" filter="blinds(horizontal)">
                                      <p:cBhvr>
                                        <p:cTn id="14" dur="500"/>
                                        <p:tgtEl>
                                          <p:spTgt spid="9"/>
                                        </p:tgtEl>
                                      </p:cBhvr>
                                    </p:animEffect>
                                    <p:set>
                                      <p:cBhvr>
                                        <p:cTn id="15" dur="1" fill="hold">
                                          <p:stCondLst>
                                            <p:cond delay="499"/>
                                          </p:stCondLst>
                                        </p:cTn>
                                        <p:tgtEl>
                                          <p:spTgt spid="9"/>
                                        </p:tgtEl>
                                        <p:attrNameLst>
                                          <p:attrName>style.visibility</p:attrName>
                                        </p:attrNameLst>
                                      </p:cBhvr>
                                      <p:to>
                                        <p:strVal val="hidden"/>
                                      </p:to>
                                    </p:set>
                                  </p:childTnLst>
                                </p:cTn>
                              </p:par>
                              <p:par>
                                <p:cTn id="16" presetID="3" presetClass="exit" presetSubtype="10" fill="hold" grpId="1" nodeType="withEffect">
                                  <p:stCondLst>
                                    <p:cond delay="0"/>
                                  </p:stCondLst>
                                  <p:childTnLst>
                                    <p:animEffect transition="out" filter="blinds(horizontal)">
                                      <p:cBhvr>
                                        <p:cTn id="17" dur="500"/>
                                        <p:tgtEl>
                                          <p:spTgt spid="28"/>
                                        </p:tgtEl>
                                      </p:cBhvr>
                                    </p:animEffect>
                                    <p:set>
                                      <p:cBhvr>
                                        <p:cTn id="18" dur="1" fill="hold">
                                          <p:stCondLst>
                                            <p:cond delay="499"/>
                                          </p:stCondLst>
                                        </p:cTn>
                                        <p:tgtEl>
                                          <p:spTgt spid="28"/>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3" presetClass="exit" presetSubtype="10" fill="hold" grpId="1" nodeType="clickEffect">
                                  <p:stCondLst>
                                    <p:cond delay="0"/>
                                  </p:stCondLst>
                                  <p:childTnLst>
                                    <p:animEffect transition="out" filter="blinds(horizontal)">
                                      <p:cBhvr>
                                        <p:cTn id="26" dur="500"/>
                                        <p:tgtEl>
                                          <p:spTgt spid="29"/>
                                        </p:tgtEl>
                                      </p:cBhvr>
                                    </p:animEffect>
                                    <p:set>
                                      <p:cBhvr>
                                        <p:cTn id="27" dur="1" fill="hold">
                                          <p:stCondLst>
                                            <p:cond delay="499"/>
                                          </p:stCondLst>
                                        </p:cTn>
                                        <p:tgtEl>
                                          <p:spTgt spid="29"/>
                                        </p:tgtEl>
                                        <p:attrNameLst>
                                          <p:attrName>style.visibility</p:attrName>
                                        </p:attrNameLst>
                                      </p:cBhvr>
                                      <p:to>
                                        <p:strVal val="hidden"/>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33"/>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3" presetClass="exit" presetSubtype="10" fill="hold" grpId="1" nodeType="clickEffect">
                                  <p:stCondLst>
                                    <p:cond delay="0"/>
                                  </p:stCondLst>
                                  <p:childTnLst>
                                    <p:animEffect transition="out" filter="blinds(horizontal)">
                                      <p:cBhvr>
                                        <p:cTn id="37" dur="500"/>
                                        <p:tgtEl>
                                          <p:spTgt spid="33"/>
                                        </p:tgtEl>
                                      </p:cBhvr>
                                    </p:animEffect>
                                    <p:set>
                                      <p:cBhvr>
                                        <p:cTn id="38" dur="1" fill="hold">
                                          <p:stCondLst>
                                            <p:cond delay="499"/>
                                          </p:stCondLst>
                                        </p:cTn>
                                        <p:tgtEl>
                                          <p:spTgt spid="33"/>
                                        </p:tgtEl>
                                        <p:attrNameLst>
                                          <p:attrName>style.visibility</p:attrName>
                                        </p:attrNameLst>
                                      </p:cBhvr>
                                      <p:to>
                                        <p:strVal val="hidden"/>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childTnLst>
                                </p:cTn>
                              </p:par>
                              <p:par>
                                <p:cTn id="43" presetID="1" presetClass="entr" presetSubtype="0" fill="hold" grpId="0" nodeType="withEffect">
                                  <p:stCondLst>
                                    <p:cond delay="0"/>
                                  </p:stCondLst>
                                  <p:childTnLst>
                                    <p:set>
                                      <p:cBhvr>
                                        <p:cTn id="44" dur="1" fill="hold">
                                          <p:stCondLst>
                                            <p:cond delay="0"/>
                                          </p:stCondLst>
                                        </p:cTn>
                                        <p:tgtEl>
                                          <p:spTgt spid="47"/>
                                        </p:tgtEl>
                                        <p:attrNameLst>
                                          <p:attrName>style.visibility</p:attrName>
                                        </p:attrNameLst>
                                      </p:cBhvr>
                                      <p:to>
                                        <p:strVal val="visible"/>
                                      </p:to>
                                    </p:set>
                                  </p:childTnLst>
                                </p:cTn>
                              </p:par>
                              <p:par>
                                <p:cTn id="45" presetID="1" presetClass="entr" presetSubtype="0" fill="hold" nodeType="withEffect">
                                  <p:stCondLst>
                                    <p:cond delay="0"/>
                                  </p:stCondLst>
                                  <p:childTnLst>
                                    <p:set>
                                      <p:cBhvr>
                                        <p:cTn id="46" dur="1" fill="hold">
                                          <p:stCondLst>
                                            <p:cond delay="0"/>
                                          </p:stCondLst>
                                        </p:cTn>
                                        <p:tgtEl>
                                          <p:spTgt spid="8">
                                            <p:txEl>
                                              <p:pRg st="8" end="8"/>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3" presetClass="exit" presetSubtype="10" fill="hold" grpId="1" nodeType="clickEffect">
                                  <p:stCondLst>
                                    <p:cond delay="0"/>
                                  </p:stCondLst>
                                  <p:childTnLst>
                                    <p:animEffect transition="out" filter="blinds(horizontal)">
                                      <p:cBhvr>
                                        <p:cTn id="50" dur="500"/>
                                        <p:tgtEl>
                                          <p:spTgt spid="46"/>
                                        </p:tgtEl>
                                      </p:cBhvr>
                                    </p:animEffect>
                                    <p:set>
                                      <p:cBhvr>
                                        <p:cTn id="51" dur="1" fill="hold">
                                          <p:stCondLst>
                                            <p:cond delay="499"/>
                                          </p:stCondLst>
                                        </p:cTn>
                                        <p:tgtEl>
                                          <p:spTgt spid="46"/>
                                        </p:tgtEl>
                                        <p:attrNameLst>
                                          <p:attrName>style.visibility</p:attrName>
                                        </p:attrNameLst>
                                      </p:cBhvr>
                                      <p:to>
                                        <p:strVal val="hidden"/>
                                      </p:to>
                                    </p:set>
                                  </p:childTnLst>
                                </p:cTn>
                              </p:par>
                              <p:par>
                                <p:cTn id="52" presetID="3" presetClass="exit" presetSubtype="10" fill="hold" grpId="1" nodeType="withEffect">
                                  <p:stCondLst>
                                    <p:cond delay="0"/>
                                  </p:stCondLst>
                                  <p:childTnLst>
                                    <p:animEffect transition="out" filter="blinds(horizontal)">
                                      <p:cBhvr>
                                        <p:cTn id="53" dur="500"/>
                                        <p:tgtEl>
                                          <p:spTgt spid="47"/>
                                        </p:tgtEl>
                                      </p:cBhvr>
                                    </p:animEffect>
                                    <p:set>
                                      <p:cBhvr>
                                        <p:cTn id="54" dur="1" fill="hold">
                                          <p:stCondLst>
                                            <p:cond delay="499"/>
                                          </p:stCondLst>
                                        </p:cTn>
                                        <p:tgtEl>
                                          <p:spTgt spid="47"/>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43"/>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42"/>
                                        </p:tgtEl>
                                        <p:attrNameLst>
                                          <p:attrName>style.visibility</p:attrName>
                                        </p:attrNameLst>
                                      </p:cBhvr>
                                      <p:to>
                                        <p:strVal val="visible"/>
                                      </p:to>
                                    </p:set>
                                  </p:childTnLst>
                                </p:cTn>
                              </p:par>
                              <p:par>
                                <p:cTn id="61" presetID="1" presetClass="entr" presetSubtype="0" fill="hold" nodeType="withEffect">
                                  <p:stCondLst>
                                    <p:cond delay="0"/>
                                  </p:stCondLst>
                                  <p:childTnLst>
                                    <p:set>
                                      <p:cBhvr>
                                        <p:cTn id="62" dur="1" fill="hold">
                                          <p:stCondLst>
                                            <p:cond delay="0"/>
                                          </p:stCondLst>
                                        </p:cTn>
                                        <p:tgtEl>
                                          <p:spTgt spid="8">
                                            <p:txEl>
                                              <p:pRg st="10" end="10"/>
                                            </p:txEl>
                                          </p:spTgt>
                                        </p:tgtEl>
                                        <p:attrNameLst>
                                          <p:attrName>style.visibility</p:attrName>
                                        </p:attrNameLst>
                                      </p:cBhvr>
                                      <p:to>
                                        <p:strVal val="visible"/>
                                      </p:to>
                                    </p:set>
                                  </p:childTnLst>
                                </p:cTn>
                              </p:par>
                              <p:par>
                                <p:cTn id="63" presetID="1" presetClass="entr" presetSubtype="0" fill="hold" nodeType="withEffect">
                                  <p:stCondLst>
                                    <p:cond delay="0"/>
                                  </p:stCondLst>
                                  <p:childTnLst>
                                    <p:set>
                                      <p:cBhvr>
                                        <p:cTn id="64" dur="1" fill="hold">
                                          <p:stCondLst>
                                            <p:cond delay="0"/>
                                          </p:stCondLst>
                                        </p:cTn>
                                        <p:tgtEl>
                                          <p:spTgt spid="8">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9" grpId="1" animBg="1"/>
      <p:bldP spid="28" grpId="0" animBg="1"/>
      <p:bldP spid="28" grpId="1" animBg="1"/>
      <p:bldP spid="29" grpId="0" animBg="1"/>
      <p:bldP spid="29" grpId="1" animBg="1"/>
      <p:bldP spid="33" grpId="0" animBg="1"/>
      <p:bldP spid="33" grpId="1" animBg="1"/>
      <p:bldP spid="42" grpId="0" animBg="1"/>
      <p:bldP spid="43" grpId="0" animBg="1"/>
      <p:bldP spid="46" grpId="0" animBg="1"/>
      <p:bldP spid="46" grpId="1" animBg="1"/>
      <p:bldP spid="47" grpId="0" animBg="1"/>
      <p:bldP spid="47" grpId="1"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outline</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3" name="TextBox 2">
            <a:extLst>
              <a:ext uri="{FF2B5EF4-FFF2-40B4-BE49-F238E27FC236}">
                <a16:creationId xmlns:a16="http://schemas.microsoft.com/office/drawing/2014/main" id="{D8BD96A3-B7D8-6A46-8711-18D4B864DEAB}"/>
              </a:ext>
            </a:extLst>
          </p:cNvPr>
          <p:cNvSpPr txBox="1"/>
          <p:nvPr/>
        </p:nvSpPr>
        <p:spPr>
          <a:xfrm>
            <a:off x="251520" y="1448782"/>
            <a:ext cx="9145016" cy="3659463"/>
          </a:xfrm>
          <a:prstGeom prst="rect">
            <a:avLst/>
          </a:prstGeom>
          <a:noFill/>
        </p:spPr>
        <p:txBody>
          <a:bodyPr wrap="square" rtlCol="0">
            <a:spAutoFit/>
          </a:bodyPr>
          <a:lstStyle/>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8" action="ppaction://hlinksldjump">
                  <a:extLst>
                    <a:ext uri="{A12FA001-AC4F-418D-AE19-62706E023703}">
                      <ahyp:hlinkClr xmlns:ahyp="http://schemas.microsoft.com/office/drawing/2018/hyperlinkcolor" val="tx"/>
                    </a:ext>
                  </a:extLst>
                </a:hlinkClick>
              </a:rPr>
              <a:t>Motivation </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accent1"/>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9" action="ppaction://hlinksldjump">
                  <a:extLst>
                    <a:ext uri="{A12FA001-AC4F-418D-AE19-62706E023703}">
                      <ahyp:hlinkClr xmlns:ahyp="http://schemas.microsoft.com/office/drawing/2018/hyperlinkcolor" val="tx"/>
                    </a:ext>
                  </a:extLst>
                </a:hlinkClick>
              </a:rPr>
              <a:t>Deep learning architectures</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b="1" dirty="0">
                <a:solidFill>
                  <a:schemeClr val="accent1"/>
                </a:solidFill>
                <a:hlinkClick r:id="rId10" action="ppaction://hlinksldjump">
                  <a:extLst>
                    <a:ext uri="{A12FA001-AC4F-418D-AE19-62706E023703}">
                      <ahyp:hlinkClr xmlns:ahyp="http://schemas.microsoft.com/office/drawing/2018/hyperlinkcolor" val="tx"/>
                    </a:ext>
                  </a:extLst>
                </a:hlinkClick>
              </a:rPr>
              <a:t>Parallel deep learning workflow</a:t>
            </a:r>
            <a:endParaRPr lang="en-US" sz="2000" b="1" dirty="0">
              <a:solidFill>
                <a:schemeClr val="accent1"/>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1" action="ppaction://hlinksldjump">
                  <a:extLst>
                    <a:ext uri="{A12FA001-AC4F-418D-AE19-62706E023703}">
                      <ahyp:hlinkClr xmlns:ahyp="http://schemas.microsoft.com/office/drawing/2018/hyperlinkcolor" val="tx"/>
                    </a:ext>
                  </a:extLst>
                </a:hlinkClick>
              </a:rPr>
              <a:t>Experiment settings</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2" action="ppaction://hlinksldjump">
                  <a:extLst>
                    <a:ext uri="{A12FA001-AC4F-418D-AE19-62706E023703}">
                      <ahyp:hlinkClr xmlns:ahyp="http://schemas.microsoft.com/office/drawing/2018/hyperlinkcolor" val="tx"/>
                    </a:ext>
                  </a:extLst>
                </a:hlinkClick>
              </a:rPr>
              <a:t>Results</a:t>
            </a:r>
            <a:endParaRPr lang="en-US" sz="2000" dirty="0">
              <a:solidFill>
                <a:schemeClr val="tx1">
                  <a:lumMod val="50000"/>
                  <a:lumOff val="50000"/>
                </a:schemeClr>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3" action="ppaction://hlinksldjump">
                  <a:extLst>
                    <a:ext uri="{A12FA001-AC4F-418D-AE19-62706E023703}">
                      <ahyp:hlinkClr xmlns:ahyp="http://schemas.microsoft.com/office/drawing/2018/hyperlinkcolor" val="tx"/>
                    </a:ext>
                  </a:extLst>
                </a:hlinkClick>
              </a:rPr>
              <a:t>Conclusions and outlook</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400" dirty="0">
              <a:solidFill>
                <a:schemeClr val="accent1"/>
              </a:solidFill>
            </a:endParaRPr>
          </a:p>
        </p:txBody>
      </p:sp>
    </p:spTree>
    <p:extLst>
      <p:ext uri="{BB962C8B-B14F-4D97-AF65-F5344CB8AC3E}">
        <p14:creationId xmlns:p14="http://schemas.microsoft.com/office/powerpoint/2010/main" val="34221574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r>
              <a:rPr lang="en-US" dirty="0"/>
              <a:t>Parallel deep learning workflow</a:t>
            </a:r>
            <a:endParaRPr lang="en-GB" dirty="0"/>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a:xfrm>
            <a:off x="358775" y="938786"/>
            <a:ext cx="8424672" cy="509994"/>
          </a:xfrm>
        </p:spPr>
        <p:txBody>
          <a:bodyPr/>
          <a:lstStyle/>
          <a:p>
            <a:r>
              <a:rPr lang="en-GB" dirty="0"/>
              <a:t>Parallelization with </a:t>
            </a:r>
            <a:r>
              <a:rPr lang="en-GB" dirty="0" err="1"/>
              <a:t>Pystager</a:t>
            </a:r>
            <a:r>
              <a:rPr lang="en-GB" dirty="0"/>
              <a:t> and </a:t>
            </a:r>
            <a:r>
              <a:rPr lang="en-GB" dirty="0" err="1"/>
              <a:t>Horovod</a:t>
            </a:r>
            <a:endParaRPr lang="en-GB" dirty="0"/>
          </a:p>
        </p:txBody>
      </p:sp>
      <p:sp>
        <p:nvSpPr>
          <p:cNvPr id="6" name="Rounded Rectangle 5">
            <a:extLst>
              <a:ext uri="{FF2B5EF4-FFF2-40B4-BE49-F238E27FC236}">
                <a16:creationId xmlns:a16="http://schemas.microsoft.com/office/drawing/2014/main" id="{11845C64-67D4-B94B-85B5-0BC431DC6929}"/>
              </a:ext>
            </a:extLst>
          </p:cNvPr>
          <p:cNvSpPr/>
          <p:nvPr/>
        </p:nvSpPr>
        <p:spPr>
          <a:xfrm>
            <a:off x="539552" y="1772816"/>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Data </a:t>
            </a:r>
          </a:p>
          <a:p>
            <a:pPr algn="ctr">
              <a:lnSpc>
                <a:spcPct val="95000"/>
              </a:lnSpc>
            </a:pPr>
            <a:r>
              <a:rPr lang="de-DE" sz="1400" b="1" dirty="0"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4861751" y="1772816"/>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dirty="0">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2738537" y="1772816"/>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Data </a:t>
            </a:r>
          </a:p>
          <a:p>
            <a:pPr algn="ctr">
              <a:lnSpc>
                <a:spcPct val="95000"/>
              </a:lnSpc>
            </a:pPr>
            <a:r>
              <a:rPr lang="de-DE" sz="1400" b="1" dirty="0" err="1">
                <a:solidFill>
                  <a:schemeClr val="accent1"/>
                </a:solidFill>
              </a:rPr>
              <a:t>Pre-processing</a:t>
            </a:r>
            <a:endParaRPr lang="de-DE" sz="1400" b="1" dirty="0">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6938656" y="1735362"/>
            <a:ext cx="1691167"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Post-</a:t>
            </a:r>
            <a:r>
              <a:rPr lang="de-DE" sz="1400" b="1" dirty="0" err="1">
                <a:solidFill>
                  <a:schemeClr val="accent1"/>
                </a:solidFill>
              </a:rPr>
              <a:t>processing</a:t>
            </a:r>
            <a:endParaRPr lang="de-DE" sz="1400" b="1" dirty="0">
              <a:solidFill>
                <a:schemeClr val="accent1"/>
              </a:solidFill>
            </a:endParaRPr>
          </a:p>
        </p:txBody>
      </p:sp>
      <p:sp>
        <p:nvSpPr>
          <p:cNvPr id="7" name="Right Arrow 6">
            <a:extLst>
              <a:ext uri="{FF2B5EF4-FFF2-40B4-BE49-F238E27FC236}">
                <a16:creationId xmlns:a16="http://schemas.microsoft.com/office/drawing/2014/main" id="{1A98EE7C-FC6E-D642-86D9-FD00BFAF3AD6}"/>
              </a:ext>
            </a:extLst>
          </p:cNvPr>
          <p:cNvSpPr/>
          <p:nvPr/>
        </p:nvSpPr>
        <p:spPr>
          <a:xfrm>
            <a:off x="2269465" y="1951386"/>
            <a:ext cx="326199" cy="39604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22" name="Right Arrow 21">
            <a:extLst>
              <a:ext uri="{FF2B5EF4-FFF2-40B4-BE49-F238E27FC236}">
                <a16:creationId xmlns:a16="http://schemas.microsoft.com/office/drawing/2014/main" id="{E94FEC0C-FD4A-2045-8F5C-6B299E89F120}"/>
              </a:ext>
            </a:extLst>
          </p:cNvPr>
          <p:cNvSpPr/>
          <p:nvPr/>
        </p:nvSpPr>
        <p:spPr>
          <a:xfrm>
            <a:off x="4501713" y="1970838"/>
            <a:ext cx="326199" cy="39604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23" name="Right Arrow 22">
            <a:extLst>
              <a:ext uri="{FF2B5EF4-FFF2-40B4-BE49-F238E27FC236}">
                <a16:creationId xmlns:a16="http://schemas.microsoft.com/office/drawing/2014/main" id="{1FB4C1AB-9B33-A747-AD0B-49982CB0B9A9}"/>
              </a:ext>
            </a:extLst>
          </p:cNvPr>
          <p:cNvSpPr/>
          <p:nvPr/>
        </p:nvSpPr>
        <p:spPr>
          <a:xfrm>
            <a:off x="6624381" y="1970838"/>
            <a:ext cx="326199" cy="39604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pic>
        <p:nvPicPr>
          <p:cNvPr id="11" name="Picture 10">
            <a:extLst>
              <a:ext uri="{FF2B5EF4-FFF2-40B4-BE49-F238E27FC236}">
                <a16:creationId xmlns:a16="http://schemas.microsoft.com/office/drawing/2014/main" id="{BF38BA17-BB2D-C24B-9AAE-1D38F7ED4C54}"/>
              </a:ext>
            </a:extLst>
          </p:cNvPr>
          <p:cNvPicPr>
            <a:picLocks noChangeAspect="1"/>
          </p:cNvPicPr>
          <p:nvPr/>
        </p:nvPicPr>
        <p:blipFill>
          <a:blip r:embed="rId3"/>
          <a:stretch>
            <a:fillRect/>
          </a:stretch>
        </p:blipFill>
        <p:spPr>
          <a:xfrm>
            <a:off x="681889" y="3689608"/>
            <a:ext cx="3890151" cy="2735629"/>
          </a:xfrm>
          <a:prstGeom prst="rect">
            <a:avLst/>
          </a:prstGeom>
        </p:spPr>
      </p:pic>
      <p:sp>
        <p:nvSpPr>
          <p:cNvPr id="12" name="Rectangle 11">
            <a:extLst>
              <a:ext uri="{FF2B5EF4-FFF2-40B4-BE49-F238E27FC236}">
                <a16:creationId xmlns:a16="http://schemas.microsoft.com/office/drawing/2014/main" id="{A7644747-8A0E-B24B-9542-8BADF99C92C0}"/>
              </a:ext>
            </a:extLst>
          </p:cNvPr>
          <p:cNvSpPr/>
          <p:nvPr/>
        </p:nvSpPr>
        <p:spPr>
          <a:xfrm>
            <a:off x="1762197" y="3333634"/>
            <a:ext cx="1646605" cy="276999"/>
          </a:xfrm>
          <a:prstGeom prst="rect">
            <a:avLst/>
          </a:prstGeom>
        </p:spPr>
        <p:txBody>
          <a:bodyPr wrap="none">
            <a:spAutoFit/>
          </a:bodyPr>
          <a:lstStyle/>
          <a:p>
            <a:r>
              <a:rPr lang="en-GB" sz="1200" dirty="0">
                <a:solidFill>
                  <a:srgbClr val="00417F"/>
                </a:solidFill>
                <a:hlinkClick r:id="rId4">
                  <a:extLst>
                    <a:ext uri="{A12FA001-AC4F-418D-AE19-62706E023703}">
                      <ahyp:hlinkClr xmlns:ahyp="http://schemas.microsoft.com/office/drawing/2018/hyperlinkcolor" val="tx"/>
                    </a:ext>
                  </a:extLst>
                </a:hlinkClick>
              </a:rPr>
              <a:t>http://bit.ly/PyStager1</a:t>
            </a:r>
            <a:endParaRPr lang="en-GB" sz="1200" dirty="0">
              <a:solidFill>
                <a:srgbClr val="00417F"/>
              </a:solidFill>
            </a:endParaRPr>
          </a:p>
        </p:txBody>
      </p:sp>
      <p:pic>
        <p:nvPicPr>
          <p:cNvPr id="13" name="Picture 12">
            <a:extLst>
              <a:ext uri="{FF2B5EF4-FFF2-40B4-BE49-F238E27FC236}">
                <a16:creationId xmlns:a16="http://schemas.microsoft.com/office/drawing/2014/main" id="{D840C9B6-F993-7E45-9239-1B718128EB53}"/>
              </a:ext>
            </a:extLst>
          </p:cNvPr>
          <p:cNvPicPr>
            <a:picLocks noChangeAspect="1"/>
          </p:cNvPicPr>
          <p:nvPr/>
        </p:nvPicPr>
        <p:blipFill>
          <a:blip r:embed="rId5"/>
          <a:stretch>
            <a:fillRect/>
          </a:stretch>
        </p:blipFill>
        <p:spPr>
          <a:xfrm>
            <a:off x="6263406" y="3069633"/>
            <a:ext cx="1142023" cy="1130652"/>
          </a:xfrm>
          <a:prstGeom prst="rect">
            <a:avLst/>
          </a:prstGeom>
        </p:spPr>
      </p:pic>
      <p:sp>
        <p:nvSpPr>
          <p:cNvPr id="14" name="TextBox 13">
            <a:extLst>
              <a:ext uri="{FF2B5EF4-FFF2-40B4-BE49-F238E27FC236}">
                <a16:creationId xmlns:a16="http://schemas.microsoft.com/office/drawing/2014/main" id="{45D6E654-8900-4F41-A06E-E130DC2B415B}"/>
              </a:ext>
            </a:extLst>
          </p:cNvPr>
          <p:cNvSpPr txBox="1"/>
          <p:nvPr/>
        </p:nvSpPr>
        <p:spPr>
          <a:xfrm>
            <a:off x="1970813" y="2954100"/>
            <a:ext cx="1484702" cy="355482"/>
          </a:xfrm>
          <a:prstGeom prst="rect">
            <a:avLst/>
          </a:prstGeom>
          <a:noFill/>
        </p:spPr>
        <p:txBody>
          <a:bodyPr wrap="square" rtlCol="0">
            <a:spAutoFit/>
          </a:bodyPr>
          <a:lstStyle/>
          <a:p>
            <a:pPr algn="l">
              <a:lnSpc>
                <a:spcPct val="95000"/>
              </a:lnSpc>
            </a:pPr>
            <a:r>
              <a:rPr lang="en-US" b="1" dirty="0" err="1">
                <a:solidFill>
                  <a:schemeClr val="accent1"/>
                </a:solidFill>
              </a:rPr>
              <a:t>Pystager</a:t>
            </a:r>
            <a:r>
              <a:rPr lang="en-US" b="1" dirty="0">
                <a:solidFill>
                  <a:schemeClr val="accent1"/>
                </a:solidFill>
              </a:rPr>
              <a:t>:</a:t>
            </a:r>
          </a:p>
        </p:txBody>
      </p:sp>
      <p:sp>
        <p:nvSpPr>
          <p:cNvPr id="15" name="Left Brace 14">
            <a:extLst>
              <a:ext uri="{FF2B5EF4-FFF2-40B4-BE49-F238E27FC236}">
                <a16:creationId xmlns:a16="http://schemas.microsoft.com/office/drawing/2014/main" id="{4FB0F7E0-0432-B54D-A8C5-E98630078CAB}"/>
              </a:ext>
            </a:extLst>
          </p:cNvPr>
          <p:cNvSpPr/>
          <p:nvPr/>
        </p:nvSpPr>
        <p:spPr>
          <a:xfrm rot="16200000">
            <a:off x="2457152" y="1620037"/>
            <a:ext cx="256697" cy="2388829"/>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6" name="Left Brace 15">
            <a:extLst>
              <a:ext uri="{FF2B5EF4-FFF2-40B4-BE49-F238E27FC236}">
                <a16:creationId xmlns:a16="http://schemas.microsoft.com/office/drawing/2014/main" id="{5D9D219F-2D8D-0040-AE80-AEED24E95130}"/>
              </a:ext>
            </a:extLst>
          </p:cNvPr>
          <p:cNvSpPr/>
          <p:nvPr/>
        </p:nvSpPr>
        <p:spPr>
          <a:xfrm rot="16200000">
            <a:off x="6826200" y="1662496"/>
            <a:ext cx="256697" cy="2388829"/>
          </a:xfrm>
          <a:prstGeom prst="leftBrace">
            <a:avLst/>
          </a:prstGeom>
          <a:ln w="12700">
            <a:solidFill>
              <a:schemeClr val="accent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17" name="TextBox 16">
            <a:extLst>
              <a:ext uri="{FF2B5EF4-FFF2-40B4-BE49-F238E27FC236}">
                <a16:creationId xmlns:a16="http://schemas.microsoft.com/office/drawing/2014/main" id="{AF78DF24-06E3-4E4C-861B-A7862199BE3F}"/>
              </a:ext>
            </a:extLst>
          </p:cNvPr>
          <p:cNvSpPr txBox="1"/>
          <p:nvPr/>
        </p:nvSpPr>
        <p:spPr>
          <a:xfrm>
            <a:off x="5135686" y="4297566"/>
            <a:ext cx="3494137" cy="969496"/>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200" dirty="0"/>
              <a:t>We have </a:t>
            </a:r>
            <a:r>
              <a:rPr lang="en-US" sz="1200" dirty="0" err="1"/>
              <a:t>Pystager</a:t>
            </a:r>
            <a:r>
              <a:rPr lang="en-US" sz="1200" dirty="0"/>
              <a:t> for data extraction and pre-processing, and </a:t>
            </a:r>
            <a:r>
              <a:rPr lang="en-US" sz="1200" dirty="0" err="1"/>
              <a:t>Horovod</a:t>
            </a:r>
            <a:r>
              <a:rPr lang="en-US" sz="1200" dirty="0"/>
              <a:t>  (</a:t>
            </a:r>
            <a:r>
              <a:rPr lang="de-DE" sz="1200" dirty="0" err="1">
                <a:solidFill>
                  <a:srgbClr val="222222"/>
                </a:solidFill>
                <a:hlinkClick r:id="rId6" action="ppaction://hlinksldjump"/>
              </a:rPr>
              <a:t>Sergeev</a:t>
            </a:r>
            <a:r>
              <a:rPr lang="de-DE" sz="1200" dirty="0">
                <a:solidFill>
                  <a:srgbClr val="222222"/>
                </a:solidFill>
                <a:hlinkClick r:id="rId6" action="ppaction://hlinksldjump"/>
              </a:rPr>
              <a:t>, Alexander et al., 2018 </a:t>
            </a:r>
            <a:r>
              <a:rPr lang="en-US" sz="1200" dirty="0"/>
              <a:t>) for the last two steps.</a:t>
            </a:r>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200" dirty="0"/>
              <a:t>Check scalability performance for training </a:t>
            </a:r>
            <a:endParaRPr lang="en-US" sz="2400" dirty="0"/>
          </a:p>
        </p:txBody>
      </p:sp>
      <p:sp>
        <p:nvSpPr>
          <p:cNvPr id="20" name="Action Button: Forward or Next 19">
            <a:hlinkClick r:id="rId7" action="ppaction://hlinksldjump" highlightClick="1"/>
            <a:extLst>
              <a:ext uri="{FF2B5EF4-FFF2-40B4-BE49-F238E27FC236}">
                <a16:creationId xmlns:a16="http://schemas.microsoft.com/office/drawing/2014/main" id="{D69350C1-BFDE-8D42-A35A-BE9F0FE86ECA}"/>
              </a:ext>
            </a:extLst>
          </p:cNvPr>
          <p:cNvSpPr/>
          <p:nvPr/>
        </p:nvSpPr>
        <p:spPr>
          <a:xfrm>
            <a:off x="8244432" y="5013200"/>
            <a:ext cx="216000" cy="216000"/>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3" name="Slide Number Placeholder 2">
            <a:extLst>
              <a:ext uri="{FF2B5EF4-FFF2-40B4-BE49-F238E27FC236}">
                <a16:creationId xmlns:a16="http://schemas.microsoft.com/office/drawing/2014/main" id="{1973BA6B-FB2C-8D44-BFFE-2176AD060008}"/>
              </a:ext>
            </a:extLst>
          </p:cNvPr>
          <p:cNvSpPr>
            <a:spLocks noGrp="1"/>
          </p:cNvSpPr>
          <p:nvPr>
            <p:ph type="sldNum" sz="quarter" idx="13"/>
          </p:nvPr>
        </p:nvSpPr>
        <p:spPr/>
        <p:txBody>
          <a:bodyPr/>
          <a:lstStyle/>
          <a:p>
            <a:r>
              <a:rPr lang="en-US"/>
              <a:t>Page </a:t>
            </a:r>
            <a:fld id="{5B0B7EB5-7F44-5B4B-B6FF-B7CB62AC8566}" type="slidenum">
              <a:rPr lang="en-US" smtClean="0"/>
              <a:pPr/>
              <a:t>13</a:t>
            </a:fld>
            <a:endParaRPr lang="en-US" dirty="0"/>
          </a:p>
        </p:txBody>
      </p:sp>
    </p:spTree>
    <p:extLst>
      <p:ext uri="{BB962C8B-B14F-4D97-AF65-F5344CB8AC3E}">
        <p14:creationId xmlns:p14="http://schemas.microsoft.com/office/powerpoint/2010/main" val="182701300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outline</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3" name="TextBox 2">
            <a:extLst>
              <a:ext uri="{FF2B5EF4-FFF2-40B4-BE49-F238E27FC236}">
                <a16:creationId xmlns:a16="http://schemas.microsoft.com/office/drawing/2014/main" id="{D8BD96A3-B7D8-6A46-8711-18D4B864DEAB}"/>
              </a:ext>
            </a:extLst>
          </p:cNvPr>
          <p:cNvSpPr txBox="1"/>
          <p:nvPr/>
        </p:nvSpPr>
        <p:spPr>
          <a:xfrm>
            <a:off x="251520" y="1448782"/>
            <a:ext cx="9145016" cy="3659463"/>
          </a:xfrm>
          <a:prstGeom prst="rect">
            <a:avLst/>
          </a:prstGeom>
          <a:noFill/>
        </p:spPr>
        <p:txBody>
          <a:bodyPr wrap="square" rtlCol="0">
            <a:spAutoFit/>
          </a:bodyPr>
          <a:lstStyle/>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8" action="ppaction://hlinksldjump">
                  <a:extLst>
                    <a:ext uri="{A12FA001-AC4F-418D-AE19-62706E023703}">
                      <ahyp:hlinkClr xmlns:ahyp="http://schemas.microsoft.com/office/drawing/2018/hyperlinkcolor" val="tx"/>
                    </a:ext>
                  </a:extLst>
                </a:hlinkClick>
              </a:rPr>
              <a:t>Motivation </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accent1"/>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9" action="ppaction://hlinksldjump">
                  <a:extLst>
                    <a:ext uri="{A12FA001-AC4F-418D-AE19-62706E023703}">
                      <ahyp:hlinkClr xmlns:ahyp="http://schemas.microsoft.com/office/drawing/2018/hyperlinkcolor" val="tx"/>
                    </a:ext>
                  </a:extLst>
                </a:hlinkClick>
              </a:rPr>
              <a:t>Deep learning architectures</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0" action="ppaction://hlinksldjump">
                  <a:extLst>
                    <a:ext uri="{A12FA001-AC4F-418D-AE19-62706E023703}">
                      <ahyp:hlinkClr xmlns:ahyp="http://schemas.microsoft.com/office/drawing/2018/hyperlinkcolor" val="tx"/>
                    </a:ext>
                  </a:extLst>
                </a:hlinkClick>
              </a:rPr>
              <a:t>Parallel deep learning workflow</a:t>
            </a:r>
            <a:endParaRPr lang="en-US" sz="2000" dirty="0">
              <a:solidFill>
                <a:schemeClr val="tx1">
                  <a:lumMod val="50000"/>
                  <a:lumOff val="50000"/>
                </a:schemeClr>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b="1" dirty="0">
                <a:solidFill>
                  <a:schemeClr val="accent1"/>
                </a:solidFill>
                <a:hlinkClick r:id="rId11" action="ppaction://hlinksldjump">
                  <a:extLst>
                    <a:ext uri="{A12FA001-AC4F-418D-AE19-62706E023703}">
                      <ahyp:hlinkClr xmlns:ahyp="http://schemas.microsoft.com/office/drawing/2018/hyperlinkcolor" val="tx"/>
                    </a:ext>
                  </a:extLst>
                </a:hlinkClick>
              </a:rPr>
              <a:t>Experiment settings</a:t>
            </a:r>
            <a:endParaRPr lang="en-US" sz="2000" b="1" dirty="0">
              <a:solidFill>
                <a:schemeClr val="accent1"/>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2" action="ppaction://hlinksldjump">
                  <a:extLst>
                    <a:ext uri="{A12FA001-AC4F-418D-AE19-62706E023703}">
                      <ahyp:hlinkClr xmlns:ahyp="http://schemas.microsoft.com/office/drawing/2018/hyperlinkcolor" val="tx"/>
                    </a:ext>
                  </a:extLst>
                </a:hlinkClick>
              </a:rPr>
              <a:t>Results</a:t>
            </a:r>
            <a:endParaRPr lang="en-US" sz="2000" dirty="0">
              <a:solidFill>
                <a:schemeClr val="tx1">
                  <a:lumMod val="50000"/>
                  <a:lumOff val="50000"/>
                </a:schemeClr>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3" action="ppaction://hlinksldjump">
                  <a:extLst>
                    <a:ext uri="{A12FA001-AC4F-418D-AE19-62706E023703}">
                      <ahyp:hlinkClr xmlns:ahyp="http://schemas.microsoft.com/office/drawing/2018/hyperlinkcolor" val="tx"/>
                    </a:ext>
                  </a:extLst>
                </a:hlinkClick>
              </a:rPr>
              <a:t>Conclusions and outlook</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400" dirty="0">
              <a:solidFill>
                <a:schemeClr val="accent1"/>
              </a:solidFill>
            </a:endParaRPr>
          </a:p>
        </p:txBody>
      </p:sp>
    </p:spTree>
    <p:extLst>
      <p:ext uri="{BB962C8B-B14F-4D97-AF65-F5344CB8AC3E}">
        <p14:creationId xmlns:p14="http://schemas.microsoft.com/office/powerpoint/2010/main" val="8893683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9684945" cy="1126758"/>
          </a:xfrm>
        </p:spPr>
        <p:txBody>
          <a:bodyPr/>
          <a:lstStyle/>
          <a:p>
            <a:pPr>
              <a:lnSpc>
                <a:spcPct val="95000"/>
              </a:lnSpc>
            </a:pPr>
            <a:r>
              <a:rPr lang="en-US" dirty="0"/>
              <a:t>Experiment settings</a:t>
            </a:r>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a:xfrm>
            <a:off x="358775" y="938786"/>
            <a:ext cx="8424672" cy="509994"/>
          </a:xfrm>
        </p:spPr>
        <p:txBody>
          <a:bodyPr/>
          <a:lstStyle/>
          <a:p>
            <a:r>
              <a:rPr lang="en-GB" dirty="0"/>
              <a:t>Temperature forecasting</a:t>
            </a:r>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Data </a:t>
            </a:r>
          </a:p>
          <a:p>
            <a:pPr algn="ctr">
              <a:lnSpc>
                <a:spcPct val="95000"/>
              </a:lnSpc>
            </a:pPr>
            <a:r>
              <a:rPr lang="de-DE" sz="1400" b="1" dirty="0"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Post-</a:t>
            </a:r>
            <a:r>
              <a:rPr lang="de-DE" sz="1400" b="1" dirty="0" err="1">
                <a:solidFill>
                  <a:schemeClr val="accent1"/>
                </a:solidFill>
              </a:rPr>
              <a:t>processing</a:t>
            </a:r>
            <a:endParaRPr lang="de-DE" sz="1400" b="1" dirty="0">
              <a:solidFill>
                <a:schemeClr val="accent1"/>
              </a:solidFill>
            </a:endParaRPr>
          </a:p>
        </p:txBody>
      </p:sp>
      <p:pic>
        <p:nvPicPr>
          <p:cNvPr id="14" name="Picture 13">
            <a:extLst>
              <a:ext uri="{FF2B5EF4-FFF2-40B4-BE49-F238E27FC236}">
                <a16:creationId xmlns:a16="http://schemas.microsoft.com/office/drawing/2014/main" id="{89473BD9-BEA8-854E-8106-820A9BBCB55C}"/>
              </a:ext>
            </a:extLst>
          </p:cNvPr>
          <p:cNvPicPr>
            <a:picLocks noChangeAspect="1"/>
          </p:cNvPicPr>
          <p:nvPr/>
        </p:nvPicPr>
        <p:blipFill>
          <a:blip r:embed="rId3"/>
          <a:stretch>
            <a:fillRect/>
          </a:stretch>
        </p:blipFill>
        <p:spPr>
          <a:xfrm>
            <a:off x="177097" y="1820526"/>
            <a:ext cx="2138761" cy="1495637"/>
          </a:xfrm>
          <a:prstGeom prst="rect">
            <a:avLst/>
          </a:prstGeom>
        </p:spPr>
      </p:pic>
      <p:pic>
        <p:nvPicPr>
          <p:cNvPr id="16" name="Picture 15">
            <a:extLst>
              <a:ext uri="{FF2B5EF4-FFF2-40B4-BE49-F238E27FC236}">
                <a16:creationId xmlns:a16="http://schemas.microsoft.com/office/drawing/2014/main" id="{EC0FED54-4E89-054E-94B1-66A9F3E4AFA3}"/>
              </a:ext>
            </a:extLst>
          </p:cNvPr>
          <p:cNvPicPr>
            <a:picLocks noChangeAspect="1"/>
          </p:cNvPicPr>
          <p:nvPr/>
        </p:nvPicPr>
        <p:blipFill>
          <a:blip r:embed="rId4"/>
          <a:stretch>
            <a:fillRect/>
          </a:stretch>
        </p:blipFill>
        <p:spPr>
          <a:xfrm>
            <a:off x="430338" y="1425223"/>
            <a:ext cx="1519351" cy="263091"/>
          </a:xfrm>
          <a:prstGeom prst="rect">
            <a:avLst/>
          </a:prstGeom>
        </p:spPr>
      </p:pic>
      <p:sp>
        <p:nvSpPr>
          <p:cNvPr id="10" name="Rectangle 9">
            <a:extLst>
              <a:ext uri="{FF2B5EF4-FFF2-40B4-BE49-F238E27FC236}">
                <a16:creationId xmlns:a16="http://schemas.microsoft.com/office/drawing/2014/main" id="{5EC3F9B7-8DC4-3D43-9F10-84B4ACF88B94}"/>
              </a:ext>
            </a:extLst>
          </p:cNvPr>
          <p:cNvSpPr/>
          <p:nvPr/>
        </p:nvSpPr>
        <p:spPr>
          <a:xfrm>
            <a:off x="3263352" y="836714"/>
            <a:ext cx="4979440" cy="1525033"/>
          </a:xfrm>
          <a:prstGeom prst="rect">
            <a:avLst/>
          </a:prstGeom>
        </p:spPr>
        <p:txBody>
          <a:bodyPr wrap="square">
            <a:spAutoFit/>
          </a:bodyPr>
          <a:lstStyle/>
          <a:p>
            <a:pPr lvl="0">
              <a:lnSpc>
                <a:spcPct val="95000"/>
              </a:lnSpc>
            </a:pPr>
            <a:endParaRPr lang="de-DE" sz="1400" dirty="0">
              <a:solidFill>
                <a:prstClr val="black"/>
              </a:solidFill>
            </a:endParaRPr>
          </a:p>
          <a:p>
            <a:pPr marL="342900" indent="-342900">
              <a:lnSpc>
                <a:spcPct val="95000"/>
              </a:lnSpc>
              <a:buFont typeface="Wingdings" pitchFamily="2" charset="2"/>
              <a:buChar char="Ø"/>
            </a:pPr>
            <a:r>
              <a:rPr lang="de-DE" sz="1400" b="1" dirty="0">
                <a:solidFill>
                  <a:prstClr val="black"/>
                </a:solidFill>
              </a:rPr>
              <a:t>Size</a:t>
            </a:r>
            <a:r>
              <a:rPr lang="de-DE" sz="1400" dirty="0">
                <a:solidFill>
                  <a:prstClr val="black"/>
                </a:solidFill>
              </a:rPr>
              <a:t>: ~ 500 TB, </a:t>
            </a:r>
          </a:p>
          <a:p>
            <a:pPr marL="342900" indent="-342900">
              <a:lnSpc>
                <a:spcPct val="95000"/>
              </a:lnSpc>
              <a:buFont typeface="Wingdings" pitchFamily="2" charset="2"/>
              <a:buChar char="Ø"/>
            </a:pPr>
            <a:endParaRPr lang="de-DE" sz="1400" b="1" dirty="0">
              <a:solidFill>
                <a:prstClr val="black"/>
              </a:solidFill>
            </a:endParaRPr>
          </a:p>
          <a:p>
            <a:pPr marL="342900" indent="-342900">
              <a:lnSpc>
                <a:spcPct val="95000"/>
              </a:lnSpc>
              <a:buFont typeface="Wingdings" pitchFamily="2" charset="2"/>
              <a:buChar char="Ø"/>
            </a:pPr>
            <a:r>
              <a:rPr lang="de-DE" sz="1400" b="1" dirty="0" err="1">
                <a:solidFill>
                  <a:prstClr val="black"/>
                </a:solidFill>
              </a:rPr>
              <a:t>Grid</a:t>
            </a:r>
            <a:r>
              <a:rPr lang="de-DE" sz="1400" b="1" dirty="0">
                <a:solidFill>
                  <a:prstClr val="black"/>
                </a:solidFill>
              </a:rPr>
              <a:t> </a:t>
            </a:r>
            <a:r>
              <a:rPr lang="de-DE" sz="1400" b="1" dirty="0" err="1">
                <a:solidFill>
                  <a:prstClr val="black"/>
                </a:solidFill>
              </a:rPr>
              <a:t>points</a:t>
            </a:r>
            <a:r>
              <a:rPr lang="de-DE" sz="1400" b="1" dirty="0">
                <a:solidFill>
                  <a:prstClr val="black"/>
                </a:solidFill>
              </a:rPr>
              <a:t>/Pixel</a:t>
            </a:r>
            <a:r>
              <a:rPr lang="de-DE" sz="1400" dirty="0">
                <a:solidFill>
                  <a:prstClr val="black"/>
                </a:solidFill>
              </a:rPr>
              <a:t>:  601 * 1200 </a:t>
            </a:r>
          </a:p>
          <a:p>
            <a:pPr lvl="0">
              <a:lnSpc>
                <a:spcPct val="95000"/>
              </a:lnSpc>
            </a:pPr>
            <a:endParaRPr lang="de-DE" sz="1400" dirty="0">
              <a:solidFill>
                <a:prstClr val="black"/>
              </a:solidFill>
            </a:endParaRPr>
          </a:p>
          <a:p>
            <a:pPr marL="342900" indent="-342900">
              <a:lnSpc>
                <a:spcPct val="95000"/>
              </a:lnSpc>
              <a:buFont typeface="Wingdings" pitchFamily="2" charset="2"/>
              <a:buChar char="Ø"/>
            </a:pPr>
            <a:r>
              <a:rPr lang="de-DE" sz="1400" b="1" dirty="0">
                <a:solidFill>
                  <a:prstClr val="black"/>
                </a:solidFill>
              </a:rPr>
              <a:t>Time </a:t>
            </a:r>
            <a:r>
              <a:rPr lang="de-DE" sz="1400" b="1" dirty="0" err="1">
                <a:solidFill>
                  <a:prstClr val="black"/>
                </a:solidFill>
              </a:rPr>
              <a:t>resolution</a:t>
            </a:r>
            <a:r>
              <a:rPr lang="de-DE" sz="1400" b="1" dirty="0">
                <a:solidFill>
                  <a:prstClr val="black"/>
                </a:solidFill>
              </a:rPr>
              <a:t>: </a:t>
            </a:r>
            <a:r>
              <a:rPr lang="de-DE" sz="1400" dirty="0" err="1">
                <a:solidFill>
                  <a:prstClr val="black"/>
                </a:solidFill>
              </a:rPr>
              <a:t>Hourly</a:t>
            </a:r>
            <a:r>
              <a:rPr lang="de-DE" sz="1400" dirty="0">
                <a:solidFill>
                  <a:prstClr val="black"/>
                </a:solidFill>
              </a:rPr>
              <a:t> </a:t>
            </a:r>
            <a:endParaRPr lang="de-DE" sz="1400" b="1" dirty="0">
              <a:solidFill>
                <a:prstClr val="black"/>
              </a:solidFill>
            </a:endParaRPr>
          </a:p>
          <a:p>
            <a:pPr marL="342900" indent="-342900">
              <a:lnSpc>
                <a:spcPct val="95000"/>
              </a:lnSpc>
              <a:buFont typeface="Wingdings" pitchFamily="2" charset="2"/>
              <a:buChar char="Ø"/>
            </a:pPr>
            <a:endParaRPr lang="de-DE" sz="1400" b="1" dirty="0">
              <a:solidFill>
                <a:prstClr val="black"/>
              </a:solidFill>
            </a:endParaRPr>
          </a:p>
        </p:txBody>
      </p:sp>
      <p:sp>
        <p:nvSpPr>
          <p:cNvPr id="9" name="Rectangle 8">
            <a:extLst>
              <a:ext uri="{FF2B5EF4-FFF2-40B4-BE49-F238E27FC236}">
                <a16:creationId xmlns:a16="http://schemas.microsoft.com/office/drawing/2014/main" id="{BFFE82E3-152A-1F41-80B2-2469ED1427A2}"/>
              </a:ext>
            </a:extLst>
          </p:cNvPr>
          <p:cNvSpPr/>
          <p:nvPr/>
        </p:nvSpPr>
        <p:spPr>
          <a:xfrm>
            <a:off x="118053" y="3356992"/>
            <a:ext cx="2005677" cy="297004"/>
          </a:xfrm>
          <a:prstGeom prst="rect">
            <a:avLst/>
          </a:prstGeom>
        </p:spPr>
        <p:txBody>
          <a:bodyPr wrap="none">
            <a:spAutoFit/>
          </a:bodyPr>
          <a:lstStyle/>
          <a:p>
            <a:pPr lvl="0">
              <a:lnSpc>
                <a:spcPct val="95000"/>
              </a:lnSpc>
            </a:pPr>
            <a:r>
              <a:rPr lang="de-DE" sz="1400" b="1">
                <a:solidFill>
                  <a:schemeClr val="accent1"/>
                </a:solidFill>
              </a:rPr>
              <a:t>ERA5 </a:t>
            </a:r>
            <a:r>
              <a:rPr lang="de-DE" sz="1400" b="1" err="1">
                <a:solidFill>
                  <a:schemeClr val="accent1"/>
                </a:solidFill>
              </a:rPr>
              <a:t>reanalysis</a:t>
            </a:r>
            <a:r>
              <a:rPr lang="de-DE" sz="1400" b="1">
                <a:solidFill>
                  <a:schemeClr val="accent1"/>
                </a:solidFill>
              </a:rPr>
              <a:t> </a:t>
            </a:r>
            <a:r>
              <a:rPr lang="de-DE" sz="1400" b="1" err="1">
                <a:solidFill>
                  <a:schemeClr val="accent1"/>
                </a:solidFill>
              </a:rPr>
              <a:t>data</a:t>
            </a:r>
            <a:endParaRPr lang="de-DE" sz="1400" b="1">
              <a:solidFill>
                <a:schemeClr val="accent1"/>
              </a:solidFill>
            </a:endParaRPr>
          </a:p>
        </p:txBody>
      </p:sp>
      <p:sp>
        <p:nvSpPr>
          <p:cNvPr id="5" name="Rectangle 4">
            <a:extLst>
              <a:ext uri="{FF2B5EF4-FFF2-40B4-BE49-F238E27FC236}">
                <a16:creationId xmlns:a16="http://schemas.microsoft.com/office/drawing/2014/main" id="{2ACEBE57-034A-8D4A-8811-850739899FF7}"/>
              </a:ext>
            </a:extLst>
          </p:cNvPr>
          <p:cNvSpPr/>
          <p:nvPr/>
        </p:nvSpPr>
        <p:spPr>
          <a:xfrm>
            <a:off x="2987824" y="2525126"/>
            <a:ext cx="3795244" cy="1015663"/>
          </a:xfrm>
          <a:prstGeom prst="rect">
            <a:avLst/>
          </a:prstGeom>
          <a:ln>
            <a:solidFill>
              <a:schemeClr val="dk1"/>
            </a:solidFill>
          </a:ln>
        </p:spPr>
        <p:txBody>
          <a:bodyPr wrap="square">
            <a:spAutoFit/>
          </a:bodyPr>
          <a:lstStyle/>
          <a:p>
            <a:pPr marL="171450" indent="-171450">
              <a:buFont typeface="Arial" panose="020B0604020202020204" pitchFamily="34" charset="0"/>
              <a:buChar char="•"/>
            </a:pPr>
            <a:r>
              <a:rPr lang="en-US" sz="1200" dirty="0"/>
              <a:t>We adopt a case study as proof-of-concept for our proposed parallel deep learning workflow. This study aims to </a:t>
            </a:r>
            <a:r>
              <a:rPr lang="en-US" sz="1200" b="1" dirty="0"/>
              <a:t>forecast 2m above sea level temperature.</a:t>
            </a:r>
            <a:r>
              <a:rPr lang="en-US" sz="1200" dirty="0"/>
              <a:t>  We take the era5 reanalysis data from ECMWF as data source. </a:t>
            </a:r>
          </a:p>
        </p:txBody>
      </p:sp>
      <p:sp>
        <p:nvSpPr>
          <p:cNvPr id="19" name="Action Button: Back or Previous 18">
            <a:hlinkClick r:id="rId5" action="ppaction://hlinksldjump" highlightClick="1"/>
            <a:extLst>
              <a:ext uri="{FF2B5EF4-FFF2-40B4-BE49-F238E27FC236}">
                <a16:creationId xmlns:a16="http://schemas.microsoft.com/office/drawing/2014/main" id="{44DBBBFE-5E2E-7548-A606-3E5FB393C490}"/>
              </a:ext>
            </a:extLst>
          </p:cNvPr>
          <p:cNvSpPr/>
          <p:nvPr/>
        </p:nvSpPr>
        <p:spPr>
          <a:xfrm>
            <a:off x="3405168" y="6344663"/>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0" name="TextBox 19">
            <a:extLst>
              <a:ext uri="{FF2B5EF4-FFF2-40B4-BE49-F238E27FC236}">
                <a16:creationId xmlns:a16="http://schemas.microsoft.com/office/drawing/2014/main" id="{C9F23EE4-1E78-D547-BA3F-139C4F4C4E0B}"/>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9DDA258E-736D-374F-8B79-1D6340B64458}"/>
              </a:ext>
            </a:extLst>
          </p:cNvPr>
          <p:cNvSpPr>
            <a:spLocks noGrp="1"/>
          </p:cNvSpPr>
          <p:nvPr>
            <p:ph type="sldNum" sz="quarter" idx="13"/>
          </p:nvPr>
        </p:nvSpPr>
        <p:spPr/>
        <p:txBody>
          <a:bodyPr/>
          <a:lstStyle/>
          <a:p>
            <a:r>
              <a:rPr lang="en-US"/>
              <a:t>Page </a:t>
            </a:r>
            <a:fld id="{5B0B7EB5-7F44-5B4B-B6FF-B7CB62AC8566}" type="slidenum">
              <a:rPr lang="en-US" smtClean="0"/>
              <a:pPr/>
              <a:t>15</a:t>
            </a:fld>
            <a:endParaRPr lang="en-US" dirty="0"/>
          </a:p>
        </p:txBody>
      </p:sp>
    </p:spTree>
    <p:extLst>
      <p:ext uri="{BB962C8B-B14F-4D97-AF65-F5344CB8AC3E}">
        <p14:creationId xmlns:p14="http://schemas.microsoft.com/office/powerpoint/2010/main" val="24473039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9684945" cy="1126758"/>
          </a:xfrm>
        </p:spPr>
        <p:txBody>
          <a:bodyPr/>
          <a:lstStyle/>
          <a:p>
            <a:pPr>
              <a:lnSpc>
                <a:spcPct val="95000"/>
              </a:lnSpc>
            </a:pPr>
            <a:r>
              <a:rPr lang="en-US" dirty="0"/>
              <a:t>Experiment settings</a:t>
            </a:r>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a:xfrm>
            <a:off x="358775" y="938786"/>
            <a:ext cx="8424672" cy="509994"/>
          </a:xfrm>
        </p:spPr>
        <p:txBody>
          <a:bodyPr/>
          <a:lstStyle/>
          <a:p>
            <a:r>
              <a:rPr lang="en-GB" dirty="0"/>
              <a:t>Temperature forecasting</a:t>
            </a:r>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bg1"/>
                </a:solidFill>
              </a:rPr>
              <a:t>Data </a:t>
            </a:r>
          </a:p>
          <a:p>
            <a:pPr algn="ctr">
              <a:lnSpc>
                <a:spcPct val="95000"/>
              </a:lnSpc>
            </a:pPr>
            <a:r>
              <a:rPr lang="de-DE" sz="1400" b="1" dirty="0" err="1">
                <a:solidFill>
                  <a:schemeClr val="bg1"/>
                </a:solidFill>
              </a:rPr>
              <a:t>Extraction</a:t>
            </a:r>
            <a:endParaRPr lang="de-DE" sz="1400" b="1" dirty="0">
              <a:solidFill>
                <a:schemeClr val="bg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Data </a:t>
            </a:r>
          </a:p>
          <a:p>
            <a:pPr algn="ctr">
              <a:lnSpc>
                <a:spcPct val="95000"/>
              </a:lnSpc>
            </a:pPr>
            <a:r>
              <a:rPr lang="de-DE" sz="1400" b="1" dirty="0" err="1">
                <a:solidFill>
                  <a:schemeClr val="accent1"/>
                </a:solidFill>
              </a:rPr>
              <a:t>Pre-processing</a:t>
            </a:r>
            <a:endParaRPr lang="de-DE" sz="1400" b="1" dirty="0">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Post-</a:t>
            </a:r>
            <a:r>
              <a:rPr lang="de-DE" sz="1400" b="1" dirty="0" err="1">
                <a:solidFill>
                  <a:schemeClr val="accent1"/>
                </a:solidFill>
              </a:rPr>
              <a:t>processing</a:t>
            </a:r>
            <a:endParaRPr lang="de-DE" sz="1400" b="1" dirty="0">
              <a:solidFill>
                <a:schemeClr val="accent1"/>
              </a:solidFill>
            </a:endParaRPr>
          </a:p>
        </p:txBody>
      </p:sp>
      <p:pic>
        <p:nvPicPr>
          <p:cNvPr id="14" name="Picture 13">
            <a:extLst>
              <a:ext uri="{FF2B5EF4-FFF2-40B4-BE49-F238E27FC236}">
                <a16:creationId xmlns:a16="http://schemas.microsoft.com/office/drawing/2014/main" id="{89473BD9-BEA8-854E-8106-820A9BBCB55C}"/>
              </a:ext>
            </a:extLst>
          </p:cNvPr>
          <p:cNvPicPr>
            <a:picLocks noChangeAspect="1"/>
          </p:cNvPicPr>
          <p:nvPr/>
        </p:nvPicPr>
        <p:blipFill>
          <a:blip r:embed="rId3"/>
          <a:stretch>
            <a:fillRect/>
          </a:stretch>
        </p:blipFill>
        <p:spPr>
          <a:xfrm>
            <a:off x="177097" y="1820526"/>
            <a:ext cx="2138761" cy="1495637"/>
          </a:xfrm>
          <a:prstGeom prst="rect">
            <a:avLst/>
          </a:prstGeom>
        </p:spPr>
      </p:pic>
      <p:pic>
        <p:nvPicPr>
          <p:cNvPr id="16" name="Picture 15">
            <a:extLst>
              <a:ext uri="{FF2B5EF4-FFF2-40B4-BE49-F238E27FC236}">
                <a16:creationId xmlns:a16="http://schemas.microsoft.com/office/drawing/2014/main" id="{EC0FED54-4E89-054E-94B1-66A9F3E4AFA3}"/>
              </a:ext>
            </a:extLst>
          </p:cNvPr>
          <p:cNvPicPr>
            <a:picLocks noChangeAspect="1"/>
          </p:cNvPicPr>
          <p:nvPr/>
        </p:nvPicPr>
        <p:blipFill>
          <a:blip r:embed="rId4"/>
          <a:stretch>
            <a:fillRect/>
          </a:stretch>
        </p:blipFill>
        <p:spPr>
          <a:xfrm>
            <a:off x="430338" y="1425223"/>
            <a:ext cx="1519351" cy="263091"/>
          </a:xfrm>
          <a:prstGeom prst="rect">
            <a:avLst/>
          </a:prstGeom>
        </p:spPr>
      </p:pic>
      <p:sp>
        <p:nvSpPr>
          <p:cNvPr id="10" name="Rectangle 9">
            <a:extLst>
              <a:ext uri="{FF2B5EF4-FFF2-40B4-BE49-F238E27FC236}">
                <a16:creationId xmlns:a16="http://schemas.microsoft.com/office/drawing/2014/main" id="{5EC3F9B7-8DC4-3D43-9F10-84B4ACF88B94}"/>
              </a:ext>
            </a:extLst>
          </p:cNvPr>
          <p:cNvSpPr/>
          <p:nvPr/>
        </p:nvSpPr>
        <p:spPr>
          <a:xfrm>
            <a:off x="3263352" y="836712"/>
            <a:ext cx="4979440" cy="1934376"/>
          </a:xfrm>
          <a:prstGeom prst="rect">
            <a:avLst/>
          </a:prstGeom>
        </p:spPr>
        <p:txBody>
          <a:bodyPr wrap="square">
            <a:spAutoFit/>
          </a:bodyPr>
          <a:lstStyle/>
          <a:p>
            <a:pPr lvl="0">
              <a:lnSpc>
                <a:spcPct val="95000"/>
              </a:lnSpc>
            </a:pPr>
            <a:endParaRPr lang="de-DE" sz="1400" dirty="0">
              <a:solidFill>
                <a:prstClr val="black"/>
              </a:solidFill>
            </a:endParaRPr>
          </a:p>
          <a:p>
            <a:pPr marL="342900" indent="-342900">
              <a:lnSpc>
                <a:spcPct val="95000"/>
              </a:lnSpc>
              <a:buFont typeface="Wingdings" pitchFamily="2" charset="2"/>
              <a:buChar char="Ø"/>
            </a:pPr>
            <a:r>
              <a:rPr lang="de-DE" sz="1400" b="1" dirty="0">
                <a:solidFill>
                  <a:prstClr val="black"/>
                </a:solidFill>
              </a:rPr>
              <a:t>Size</a:t>
            </a:r>
            <a:r>
              <a:rPr lang="de-DE" sz="1400" dirty="0">
                <a:solidFill>
                  <a:prstClr val="black"/>
                </a:solidFill>
              </a:rPr>
              <a:t>: ~ 500 TB, </a:t>
            </a:r>
          </a:p>
          <a:p>
            <a:pPr marL="342900" indent="-342900">
              <a:lnSpc>
                <a:spcPct val="95000"/>
              </a:lnSpc>
              <a:buFont typeface="Wingdings" pitchFamily="2" charset="2"/>
              <a:buChar char="Ø"/>
            </a:pPr>
            <a:endParaRPr lang="de-DE" sz="1400" b="1" dirty="0">
              <a:solidFill>
                <a:prstClr val="black"/>
              </a:solidFill>
            </a:endParaRPr>
          </a:p>
          <a:p>
            <a:pPr marL="342900" indent="-342900">
              <a:lnSpc>
                <a:spcPct val="95000"/>
              </a:lnSpc>
              <a:buFont typeface="Wingdings" pitchFamily="2" charset="2"/>
              <a:buChar char="Ø"/>
            </a:pPr>
            <a:r>
              <a:rPr lang="de-DE" sz="1400" b="1" dirty="0" err="1">
                <a:solidFill>
                  <a:prstClr val="black"/>
                </a:solidFill>
              </a:rPr>
              <a:t>Grid</a:t>
            </a:r>
            <a:r>
              <a:rPr lang="de-DE" sz="1400" b="1" dirty="0">
                <a:solidFill>
                  <a:prstClr val="black"/>
                </a:solidFill>
              </a:rPr>
              <a:t> </a:t>
            </a:r>
            <a:r>
              <a:rPr lang="de-DE" sz="1400" b="1" dirty="0" err="1">
                <a:solidFill>
                  <a:prstClr val="black"/>
                </a:solidFill>
              </a:rPr>
              <a:t>points</a:t>
            </a:r>
            <a:r>
              <a:rPr lang="de-DE" sz="1400" b="1" dirty="0">
                <a:solidFill>
                  <a:prstClr val="black"/>
                </a:solidFill>
              </a:rPr>
              <a:t>/Pixel</a:t>
            </a:r>
            <a:r>
              <a:rPr lang="de-DE" sz="1400" dirty="0">
                <a:solidFill>
                  <a:prstClr val="black"/>
                </a:solidFill>
              </a:rPr>
              <a:t>:  601 * 1200 </a:t>
            </a:r>
          </a:p>
          <a:p>
            <a:pPr lvl="0">
              <a:lnSpc>
                <a:spcPct val="95000"/>
              </a:lnSpc>
            </a:pPr>
            <a:endParaRPr lang="de-DE" sz="1400" dirty="0">
              <a:solidFill>
                <a:prstClr val="black"/>
              </a:solidFill>
            </a:endParaRPr>
          </a:p>
          <a:p>
            <a:pPr marL="342900" indent="-342900">
              <a:lnSpc>
                <a:spcPct val="95000"/>
              </a:lnSpc>
              <a:buFont typeface="Wingdings" pitchFamily="2" charset="2"/>
              <a:buChar char="Ø"/>
            </a:pPr>
            <a:r>
              <a:rPr lang="de-DE" sz="1400" b="1" dirty="0">
                <a:solidFill>
                  <a:prstClr val="black"/>
                </a:solidFill>
              </a:rPr>
              <a:t>Time </a:t>
            </a:r>
            <a:r>
              <a:rPr lang="de-DE" sz="1400" b="1" dirty="0" err="1">
                <a:solidFill>
                  <a:prstClr val="black"/>
                </a:solidFill>
              </a:rPr>
              <a:t>resolution</a:t>
            </a:r>
            <a:r>
              <a:rPr lang="de-DE" sz="1400" b="1" dirty="0">
                <a:solidFill>
                  <a:prstClr val="black"/>
                </a:solidFill>
              </a:rPr>
              <a:t>: </a:t>
            </a:r>
            <a:r>
              <a:rPr lang="de-DE" sz="1400" dirty="0" err="1">
                <a:solidFill>
                  <a:prstClr val="black"/>
                </a:solidFill>
              </a:rPr>
              <a:t>Hourly</a:t>
            </a:r>
            <a:r>
              <a:rPr lang="de-DE" sz="1400" dirty="0">
                <a:solidFill>
                  <a:prstClr val="black"/>
                </a:solidFill>
              </a:rPr>
              <a:t> </a:t>
            </a:r>
          </a:p>
          <a:p>
            <a:pPr lvl="0">
              <a:lnSpc>
                <a:spcPct val="95000"/>
              </a:lnSpc>
            </a:pPr>
            <a:endParaRPr lang="de-DE" sz="1400" dirty="0">
              <a:solidFill>
                <a:prstClr val="black"/>
              </a:solidFill>
            </a:endParaRPr>
          </a:p>
          <a:p>
            <a:pPr marL="342900" indent="-342900">
              <a:lnSpc>
                <a:spcPct val="95000"/>
              </a:lnSpc>
              <a:buFont typeface="Wingdings" pitchFamily="2" charset="2"/>
              <a:buChar char="Ø"/>
            </a:pPr>
            <a:endParaRPr lang="de-DE" sz="1400" b="1" dirty="0">
              <a:solidFill>
                <a:prstClr val="black"/>
              </a:solidFill>
            </a:endParaRPr>
          </a:p>
          <a:p>
            <a:pPr marL="342900" indent="-342900">
              <a:lnSpc>
                <a:spcPct val="95000"/>
              </a:lnSpc>
              <a:buFont typeface="Wingdings" pitchFamily="2" charset="2"/>
              <a:buChar char="Ø"/>
            </a:pPr>
            <a:endParaRPr lang="de-DE" sz="1400" b="1" dirty="0">
              <a:solidFill>
                <a:prstClr val="black"/>
              </a:solidFill>
            </a:endParaRPr>
          </a:p>
        </p:txBody>
      </p:sp>
      <p:sp>
        <p:nvSpPr>
          <p:cNvPr id="9" name="Rectangle 8">
            <a:extLst>
              <a:ext uri="{FF2B5EF4-FFF2-40B4-BE49-F238E27FC236}">
                <a16:creationId xmlns:a16="http://schemas.microsoft.com/office/drawing/2014/main" id="{BFFE82E3-152A-1F41-80B2-2469ED1427A2}"/>
              </a:ext>
            </a:extLst>
          </p:cNvPr>
          <p:cNvSpPr/>
          <p:nvPr/>
        </p:nvSpPr>
        <p:spPr>
          <a:xfrm>
            <a:off x="118053" y="3356992"/>
            <a:ext cx="2005677" cy="297004"/>
          </a:xfrm>
          <a:prstGeom prst="rect">
            <a:avLst/>
          </a:prstGeom>
        </p:spPr>
        <p:txBody>
          <a:bodyPr wrap="none">
            <a:spAutoFit/>
          </a:bodyPr>
          <a:lstStyle/>
          <a:p>
            <a:pPr lvl="0">
              <a:lnSpc>
                <a:spcPct val="95000"/>
              </a:lnSpc>
            </a:pPr>
            <a:r>
              <a:rPr lang="de-DE" sz="1400" b="1">
                <a:solidFill>
                  <a:schemeClr val="accent1"/>
                </a:solidFill>
              </a:rPr>
              <a:t>ERA5 </a:t>
            </a:r>
            <a:r>
              <a:rPr lang="de-DE" sz="1400" b="1" err="1">
                <a:solidFill>
                  <a:schemeClr val="accent1"/>
                </a:solidFill>
              </a:rPr>
              <a:t>reanalysis</a:t>
            </a:r>
            <a:r>
              <a:rPr lang="de-DE" sz="1400" b="1">
                <a:solidFill>
                  <a:schemeClr val="accent1"/>
                </a:solidFill>
              </a:rPr>
              <a:t> </a:t>
            </a:r>
            <a:r>
              <a:rPr lang="de-DE" sz="1400" b="1" err="1">
                <a:solidFill>
                  <a:schemeClr val="accent1"/>
                </a:solidFill>
              </a:rPr>
              <a:t>data</a:t>
            </a:r>
            <a:endParaRPr lang="de-DE" sz="1400" b="1">
              <a:solidFill>
                <a:schemeClr val="accent1"/>
              </a:solidFill>
            </a:endParaRPr>
          </a:p>
        </p:txBody>
      </p:sp>
      <p:grpSp>
        <p:nvGrpSpPr>
          <p:cNvPr id="21" name="Group 20">
            <a:extLst>
              <a:ext uri="{FF2B5EF4-FFF2-40B4-BE49-F238E27FC236}">
                <a16:creationId xmlns:a16="http://schemas.microsoft.com/office/drawing/2014/main" id="{6EFE3C9F-2E01-7A4D-8333-FFA5F9FC26B0}"/>
              </a:ext>
            </a:extLst>
          </p:cNvPr>
          <p:cNvGrpSpPr/>
          <p:nvPr/>
        </p:nvGrpSpPr>
        <p:grpSpPr>
          <a:xfrm>
            <a:off x="177097" y="3893010"/>
            <a:ext cx="2681037" cy="2300723"/>
            <a:chOff x="5724128" y="1412776"/>
            <a:chExt cx="3316258" cy="2544867"/>
          </a:xfrm>
        </p:grpSpPr>
        <p:pic>
          <p:nvPicPr>
            <p:cNvPr id="22" name="Picture 21">
              <a:extLst>
                <a:ext uri="{FF2B5EF4-FFF2-40B4-BE49-F238E27FC236}">
                  <a16:creationId xmlns:a16="http://schemas.microsoft.com/office/drawing/2014/main" id="{34832518-325B-6842-BE84-27B036EF60E5}"/>
                </a:ext>
              </a:extLst>
            </p:cNvPr>
            <p:cNvPicPr>
              <a:picLocks noChangeAspect="1"/>
            </p:cNvPicPr>
            <p:nvPr/>
          </p:nvPicPr>
          <p:blipFill>
            <a:blip r:embed="rId5"/>
            <a:stretch>
              <a:fillRect/>
            </a:stretch>
          </p:blipFill>
          <p:spPr>
            <a:xfrm>
              <a:off x="5724128" y="1412776"/>
              <a:ext cx="3316258" cy="2544867"/>
            </a:xfrm>
            <a:prstGeom prst="rect">
              <a:avLst/>
            </a:prstGeom>
          </p:spPr>
        </p:pic>
        <p:sp>
          <p:nvSpPr>
            <p:cNvPr id="23" name="Rectangle 22">
              <a:extLst>
                <a:ext uri="{FF2B5EF4-FFF2-40B4-BE49-F238E27FC236}">
                  <a16:creationId xmlns:a16="http://schemas.microsoft.com/office/drawing/2014/main" id="{6A28247E-8906-874C-B361-637C685A37DC}"/>
                </a:ext>
              </a:extLst>
            </p:cNvPr>
            <p:cNvSpPr/>
            <p:nvPr/>
          </p:nvSpPr>
          <p:spPr>
            <a:xfrm>
              <a:off x="6516215" y="2420888"/>
              <a:ext cx="792089" cy="1152128"/>
            </a:xfrm>
            <a:prstGeom prst="rect">
              <a:avLst/>
            </a:prstGeom>
            <a:noFill/>
            <a:ln w="31750">
              <a:solidFill>
                <a:schemeClr val="accent6"/>
              </a:solidFill>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de-DE" sz="2400" err="1"/>
            </a:p>
          </p:txBody>
        </p:sp>
      </p:grpSp>
      <p:sp>
        <p:nvSpPr>
          <p:cNvPr id="17" name="Rectangle 16">
            <a:extLst>
              <a:ext uri="{FF2B5EF4-FFF2-40B4-BE49-F238E27FC236}">
                <a16:creationId xmlns:a16="http://schemas.microsoft.com/office/drawing/2014/main" id="{22C91684-D1D8-3E47-9D39-8953A3367D11}"/>
              </a:ext>
            </a:extLst>
          </p:cNvPr>
          <p:cNvSpPr/>
          <p:nvPr/>
        </p:nvSpPr>
        <p:spPr>
          <a:xfrm>
            <a:off x="3240360" y="2332125"/>
            <a:ext cx="4572000" cy="2753061"/>
          </a:xfrm>
          <a:prstGeom prst="rect">
            <a:avLst/>
          </a:prstGeom>
        </p:spPr>
        <p:txBody>
          <a:bodyPr>
            <a:spAutoFit/>
          </a:bodyPr>
          <a:lstStyle/>
          <a:p>
            <a:pPr lvl="0">
              <a:lnSpc>
                <a:spcPct val="95000"/>
              </a:lnSpc>
            </a:pPr>
            <a:endParaRPr lang="de-DE" sz="1400" b="1" dirty="0">
              <a:solidFill>
                <a:prstClr val="black"/>
              </a:solidFill>
            </a:endParaRPr>
          </a:p>
          <a:p>
            <a:pPr marL="342900" indent="-342900">
              <a:lnSpc>
                <a:spcPct val="95000"/>
              </a:lnSpc>
              <a:buFont typeface="Wingdings" pitchFamily="2" charset="2"/>
              <a:buChar char="Ø"/>
            </a:pPr>
            <a:r>
              <a:rPr lang="de-DE" sz="1400" b="1" dirty="0">
                <a:solidFill>
                  <a:prstClr val="black"/>
                </a:solidFill>
              </a:rPr>
              <a:t>Size:  </a:t>
            </a:r>
            <a:r>
              <a:rPr lang="de-DE" sz="1400" dirty="0">
                <a:solidFill>
                  <a:prstClr val="black"/>
                </a:solidFill>
              </a:rPr>
              <a:t>~ 2.2 TB </a:t>
            </a:r>
          </a:p>
          <a:p>
            <a:pPr marL="342900" indent="-342900">
              <a:lnSpc>
                <a:spcPct val="95000"/>
              </a:lnSpc>
              <a:buFont typeface="Wingdings" pitchFamily="2" charset="2"/>
              <a:buChar char="Ø"/>
            </a:pPr>
            <a:endParaRPr lang="de-DE" sz="1400" b="1" dirty="0">
              <a:solidFill>
                <a:prstClr val="black"/>
              </a:solidFill>
            </a:endParaRPr>
          </a:p>
          <a:p>
            <a:pPr marL="342900" indent="-342900">
              <a:lnSpc>
                <a:spcPct val="95000"/>
              </a:lnSpc>
              <a:buFont typeface="Wingdings" pitchFamily="2" charset="2"/>
              <a:buChar char="Ø"/>
            </a:pPr>
            <a:r>
              <a:rPr lang="de-DE" sz="1400" b="1" dirty="0">
                <a:solidFill>
                  <a:prstClr val="black"/>
                </a:solidFill>
              </a:rPr>
              <a:t>Time: </a:t>
            </a:r>
            <a:r>
              <a:rPr lang="de-DE" sz="1400" dirty="0">
                <a:solidFill>
                  <a:prstClr val="black"/>
                </a:solidFill>
              </a:rPr>
              <a:t>2016/2017</a:t>
            </a:r>
          </a:p>
          <a:p>
            <a:pPr marL="342900" indent="-342900">
              <a:lnSpc>
                <a:spcPct val="95000"/>
              </a:lnSpc>
              <a:buFont typeface="Wingdings" pitchFamily="2" charset="2"/>
              <a:buChar char="Ø"/>
            </a:pPr>
            <a:endParaRPr lang="de-DE" sz="1400" b="1" dirty="0">
              <a:solidFill>
                <a:prstClr val="black"/>
              </a:solidFill>
            </a:endParaRPr>
          </a:p>
          <a:p>
            <a:pPr marL="342900" indent="-342900">
              <a:lnSpc>
                <a:spcPct val="95000"/>
              </a:lnSpc>
              <a:buFont typeface="Wingdings" pitchFamily="2" charset="2"/>
              <a:buChar char="Ø"/>
            </a:pPr>
            <a:r>
              <a:rPr lang="de-DE" sz="1400" b="1" dirty="0">
                <a:solidFill>
                  <a:prstClr val="black"/>
                </a:solidFill>
              </a:rPr>
              <a:t>Region: </a:t>
            </a:r>
            <a:r>
              <a:rPr lang="de-DE" sz="1400" dirty="0">
                <a:solidFill>
                  <a:prstClr val="black"/>
                </a:solidFill>
              </a:rPr>
              <a:t>Europe</a:t>
            </a:r>
          </a:p>
          <a:p>
            <a:pPr lvl="0">
              <a:lnSpc>
                <a:spcPct val="95000"/>
              </a:lnSpc>
            </a:pPr>
            <a:endParaRPr lang="de-DE" sz="1400" b="1" dirty="0">
              <a:solidFill>
                <a:prstClr val="black"/>
              </a:solidFill>
            </a:endParaRPr>
          </a:p>
          <a:p>
            <a:pPr marL="342900" indent="-342900">
              <a:lnSpc>
                <a:spcPct val="95000"/>
              </a:lnSpc>
              <a:buFont typeface="Wingdings" pitchFamily="2" charset="2"/>
              <a:buChar char="Ø"/>
            </a:pPr>
            <a:r>
              <a:rPr lang="de-DE" sz="1400" b="1" dirty="0">
                <a:solidFill>
                  <a:prstClr val="black"/>
                </a:solidFill>
              </a:rPr>
              <a:t>Var: </a:t>
            </a:r>
          </a:p>
          <a:p>
            <a:pPr marL="800100" lvl="1" indent="-342900">
              <a:lnSpc>
                <a:spcPct val="95000"/>
              </a:lnSpc>
              <a:buFont typeface="Arial" panose="020B0604020202020204" pitchFamily="34" charset="0"/>
              <a:buChar char="•"/>
            </a:pPr>
            <a:r>
              <a:rPr lang="de-DE" sz="1400" dirty="0">
                <a:solidFill>
                  <a:prstClr val="black"/>
                </a:solidFill>
              </a:rPr>
              <a:t>2m </a:t>
            </a:r>
            <a:r>
              <a:rPr lang="de-DE" sz="1400" dirty="0" err="1">
                <a:solidFill>
                  <a:prstClr val="black"/>
                </a:solidFill>
              </a:rPr>
              <a:t>Temperature</a:t>
            </a:r>
            <a:endParaRPr lang="de-DE" sz="1400" dirty="0">
              <a:solidFill>
                <a:prstClr val="black"/>
              </a:solidFill>
            </a:endParaRPr>
          </a:p>
          <a:p>
            <a:pPr marL="800100" lvl="1" indent="-342900">
              <a:lnSpc>
                <a:spcPct val="95000"/>
              </a:lnSpc>
              <a:buFont typeface="Arial" panose="020B0604020202020204" pitchFamily="34" charset="0"/>
              <a:buChar char="•"/>
            </a:pPr>
            <a:r>
              <a:rPr lang="de-DE" sz="1400" dirty="0">
                <a:solidFill>
                  <a:prstClr val="black"/>
                </a:solidFill>
              </a:rPr>
              <a:t>500hPa Geopotential</a:t>
            </a:r>
          </a:p>
          <a:p>
            <a:pPr marL="800100" lvl="1" indent="-342900">
              <a:lnSpc>
                <a:spcPct val="95000"/>
              </a:lnSpc>
              <a:buFont typeface="Arial" panose="020B0604020202020204" pitchFamily="34" charset="0"/>
              <a:buChar char="•"/>
            </a:pPr>
            <a:r>
              <a:rPr lang="de-DE" sz="1400" dirty="0" err="1">
                <a:solidFill>
                  <a:prstClr val="black"/>
                </a:solidFill>
              </a:rPr>
              <a:t>Sea</a:t>
            </a:r>
            <a:r>
              <a:rPr lang="de-DE" sz="1400" dirty="0">
                <a:solidFill>
                  <a:prstClr val="black"/>
                </a:solidFill>
              </a:rPr>
              <a:t> </a:t>
            </a:r>
            <a:r>
              <a:rPr lang="de-DE" sz="1400" dirty="0" err="1">
                <a:solidFill>
                  <a:prstClr val="black"/>
                </a:solidFill>
              </a:rPr>
              <a:t>level</a:t>
            </a:r>
            <a:r>
              <a:rPr lang="de-DE" sz="1400" dirty="0">
                <a:solidFill>
                  <a:prstClr val="black"/>
                </a:solidFill>
              </a:rPr>
              <a:t> </a:t>
            </a:r>
            <a:r>
              <a:rPr lang="de-DE" sz="1400" dirty="0" err="1">
                <a:solidFill>
                  <a:prstClr val="black"/>
                </a:solidFill>
              </a:rPr>
              <a:t>pressure</a:t>
            </a:r>
            <a:endParaRPr lang="de-DE" sz="1400" dirty="0">
              <a:solidFill>
                <a:prstClr val="black"/>
              </a:solidFill>
            </a:endParaRPr>
          </a:p>
          <a:p>
            <a:pPr lvl="0">
              <a:lnSpc>
                <a:spcPct val="95000"/>
              </a:lnSpc>
            </a:pPr>
            <a:endParaRPr lang="de-DE" sz="1400" dirty="0">
              <a:solidFill>
                <a:prstClr val="black"/>
              </a:solidFill>
            </a:endParaRPr>
          </a:p>
          <a:p>
            <a:pPr marL="342900" indent="-342900">
              <a:lnSpc>
                <a:spcPct val="95000"/>
              </a:lnSpc>
              <a:buFont typeface="Wingdings" pitchFamily="2" charset="2"/>
              <a:buChar char="Ø"/>
            </a:pPr>
            <a:endParaRPr lang="de-DE" sz="1400" dirty="0">
              <a:solidFill>
                <a:prstClr val="black"/>
              </a:solidFill>
            </a:endParaRPr>
          </a:p>
        </p:txBody>
      </p:sp>
      <p:sp>
        <p:nvSpPr>
          <p:cNvPr id="18" name="Right Arrow 17">
            <a:extLst>
              <a:ext uri="{FF2B5EF4-FFF2-40B4-BE49-F238E27FC236}">
                <a16:creationId xmlns:a16="http://schemas.microsoft.com/office/drawing/2014/main" id="{B61B273E-92D5-A141-971F-99FE4848EB4F}"/>
              </a:ext>
            </a:extLst>
          </p:cNvPr>
          <p:cNvSpPr/>
          <p:nvPr/>
        </p:nvSpPr>
        <p:spPr>
          <a:xfrm rot="5400000">
            <a:off x="4401689" y="1983882"/>
            <a:ext cx="338847" cy="776992"/>
          </a:xfrm>
          <a:prstGeom prst="rightArrow">
            <a:avLst/>
          </a:prstGeom>
          <a:solidFill>
            <a:schemeClr val="accent1">
              <a:alpha val="4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2400" err="1"/>
          </a:p>
        </p:txBody>
      </p:sp>
      <p:sp>
        <p:nvSpPr>
          <p:cNvPr id="19" name="Rectangle 18">
            <a:extLst>
              <a:ext uri="{FF2B5EF4-FFF2-40B4-BE49-F238E27FC236}">
                <a16:creationId xmlns:a16="http://schemas.microsoft.com/office/drawing/2014/main" id="{7D9FA32D-1F71-B841-9CD0-88160CC81293}"/>
              </a:ext>
            </a:extLst>
          </p:cNvPr>
          <p:cNvSpPr/>
          <p:nvPr/>
        </p:nvSpPr>
        <p:spPr>
          <a:xfrm>
            <a:off x="3107870" y="4669687"/>
            <a:ext cx="3762164" cy="830997"/>
          </a:xfrm>
          <a:prstGeom prst="rect">
            <a:avLst/>
          </a:prstGeom>
          <a:ln>
            <a:solidFill>
              <a:schemeClr val="dk1"/>
            </a:solidFill>
          </a:ln>
        </p:spPr>
        <p:txBody>
          <a:bodyPr wrap="square">
            <a:spAutoFit/>
          </a:bodyPr>
          <a:lstStyle/>
          <a:p>
            <a:pPr marL="171450" indent="-171450">
              <a:buFont typeface="Arial" panose="020B0604020202020204" pitchFamily="34" charset="0"/>
              <a:buChar char="•"/>
            </a:pPr>
            <a:r>
              <a:rPr lang="en-GB" sz="1200" dirty="0"/>
              <a:t>We take 2016 and 2017 as our operational datasets along with different combinations of selected variables, based on which we conduct a series of experiments.</a:t>
            </a:r>
          </a:p>
        </p:txBody>
      </p:sp>
      <p:sp>
        <p:nvSpPr>
          <p:cNvPr id="27" name="Action Button: Back or Previous 26">
            <a:hlinkClick r:id="rId6" action="ppaction://hlinksldjump" highlightClick="1"/>
            <a:extLst>
              <a:ext uri="{FF2B5EF4-FFF2-40B4-BE49-F238E27FC236}">
                <a16:creationId xmlns:a16="http://schemas.microsoft.com/office/drawing/2014/main" id="{64B78A01-5914-1143-B5B9-56CE02EA8429}"/>
              </a:ext>
            </a:extLst>
          </p:cNvPr>
          <p:cNvSpPr/>
          <p:nvPr/>
        </p:nvSpPr>
        <p:spPr>
          <a:xfrm>
            <a:off x="3405168" y="6344663"/>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8" name="TextBox 27">
            <a:extLst>
              <a:ext uri="{FF2B5EF4-FFF2-40B4-BE49-F238E27FC236}">
                <a16:creationId xmlns:a16="http://schemas.microsoft.com/office/drawing/2014/main" id="{8556A1D2-CD61-1B44-9813-A1C1FA62DBE3}"/>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E00D09F0-DD11-2F4B-879B-09381DF32A0A}"/>
              </a:ext>
            </a:extLst>
          </p:cNvPr>
          <p:cNvSpPr>
            <a:spLocks noGrp="1"/>
          </p:cNvSpPr>
          <p:nvPr>
            <p:ph type="sldNum" sz="quarter" idx="13"/>
          </p:nvPr>
        </p:nvSpPr>
        <p:spPr/>
        <p:txBody>
          <a:bodyPr/>
          <a:lstStyle/>
          <a:p>
            <a:r>
              <a:rPr lang="en-US"/>
              <a:t>Page </a:t>
            </a:r>
            <a:fld id="{5B0B7EB5-7F44-5B4B-B6FF-B7CB62AC8566}" type="slidenum">
              <a:rPr lang="en-US" smtClean="0"/>
              <a:pPr/>
              <a:t>16</a:t>
            </a:fld>
            <a:endParaRPr lang="en-US" dirty="0"/>
          </a:p>
        </p:txBody>
      </p:sp>
    </p:spTree>
    <p:extLst>
      <p:ext uri="{BB962C8B-B14F-4D97-AF65-F5344CB8AC3E}">
        <p14:creationId xmlns:p14="http://schemas.microsoft.com/office/powerpoint/2010/main" val="215726658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9684945" cy="1126758"/>
          </a:xfrm>
        </p:spPr>
        <p:txBody>
          <a:bodyPr/>
          <a:lstStyle/>
          <a:p>
            <a:pPr>
              <a:lnSpc>
                <a:spcPct val="95000"/>
              </a:lnSpc>
            </a:pPr>
            <a:r>
              <a:rPr lang="en-US" dirty="0"/>
              <a:t>Experiment settings</a:t>
            </a:r>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a:xfrm>
            <a:off x="358775" y="938786"/>
            <a:ext cx="8424672" cy="509994"/>
          </a:xfrm>
        </p:spPr>
        <p:txBody>
          <a:bodyPr/>
          <a:lstStyle/>
          <a:p>
            <a:r>
              <a:rPr lang="en-GB" dirty="0"/>
              <a:t>Temperature forecasting</a:t>
            </a:r>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Data </a:t>
            </a:r>
          </a:p>
          <a:p>
            <a:pPr algn="ctr">
              <a:lnSpc>
                <a:spcPct val="95000"/>
              </a:lnSpc>
            </a:pPr>
            <a:r>
              <a:rPr lang="de-DE" sz="1400" b="1" dirty="0" err="1">
                <a:solidFill>
                  <a:schemeClr val="accent1"/>
                </a:solidFill>
              </a:rPr>
              <a:t>Extraction</a:t>
            </a:r>
            <a:endParaRPr lang="de-DE" sz="1400" b="1" dirty="0">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dirty="0">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bg1"/>
                </a:solidFill>
              </a:rPr>
              <a:t>Data </a:t>
            </a:r>
          </a:p>
          <a:p>
            <a:pPr algn="ctr">
              <a:lnSpc>
                <a:spcPct val="95000"/>
              </a:lnSpc>
            </a:pPr>
            <a:r>
              <a:rPr lang="de-DE" sz="1400" b="1" dirty="0" err="1">
                <a:solidFill>
                  <a:schemeClr val="bg1"/>
                </a:solidFill>
              </a:rPr>
              <a:t>Pre-processing</a:t>
            </a:r>
            <a:endParaRPr lang="de-DE" sz="1400" b="1" dirty="0">
              <a:solidFill>
                <a:schemeClr val="bg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Post-</a:t>
            </a:r>
            <a:r>
              <a:rPr lang="de-DE" sz="1400" b="1" dirty="0" err="1">
                <a:solidFill>
                  <a:schemeClr val="accent1"/>
                </a:solidFill>
              </a:rPr>
              <a:t>processing</a:t>
            </a:r>
            <a:endParaRPr lang="de-DE" sz="1400" b="1" dirty="0">
              <a:solidFill>
                <a:schemeClr val="accent1"/>
              </a:solidFill>
            </a:endParaRPr>
          </a:p>
        </p:txBody>
      </p:sp>
      <p:sp>
        <p:nvSpPr>
          <p:cNvPr id="20" name="Rectangle 19">
            <a:extLst>
              <a:ext uri="{FF2B5EF4-FFF2-40B4-BE49-F238E27FC236}">
                <a16:creationId xmlns:a16="http://schemas.microsoft.com/office/drawing/2014/main" id="{6373D0B4-5D15-2F4A-8B4A-912FFBAB70A9}"/>
              </a:ext>
            </a:extLst>
          </p:cNvPr>
          <p:cNvSpPr/>
          <p:nvPr/>
        </p:nvSpPr>
        <p:spPr>
          <a:xfrm>
            <a:off x="464518" y="2065535"/>
            <a:ext cx="6120679" cy="706347"/>
          </a:xfrm>
          <a:prstGeom prst="rect">
            <a:avLst/>
          </a:prstGeom>
        </p:spPr>
        <p:txBody>
          <a:bodyPr wrap="square">
            <a:spAutoFit/>
          </a:bodyPr>
          <a:lstStyle/>
          <a:p>
            <a:pPr marL="342900" indent="-342900">
              <a:lnSpc>
                <a:spcPct val="95000"/>
              </a:lnSpc>
              <a:buFont typeface="Wingdings" pitchFamily="2" charset="2"/>
              <a:buChar char="Ø"/>
            </a:pPr>
            <a:r>
              <a:rPr lang="de-DE" sz="1400" b="1" dirty="0">
                <a:solidFill>
                  <a:prstClr val="black"/>
                </a:solidFill>
              </a:rPr>
              <a:t>Size</a:t>
            </a:r>
            <a:r>
              <a:rPr lang="de-DE" sz="1400" dirty="0">
                <a:solidFill>
                  <a:prstClr val="black"/>
                </a:solidFill>
              </a:rPr>
              <a:t>: ~ 3300 MB</a:t>
            </a:r>
          </a:p>
          <a:p>
            <a:pPr marL="342900" indent="-342900">
              <a:lnSpc>
                <a:spcPct val="95000"/>
              </a:lnSpc>
              <a:buFont typeface="Wingdings" pitchFamily="2" charset="2"/>
              <a:buChar char="Ø"/>
            </a:pPr>
            <a:endParaRPr lang="de-DE" sz="1400" b="1" dirty="0">
              <a:solidFill>
                <a:prstClr val="black"/>
              </a:solidFill>
            </a:endParaRPr>
          </a:p>
          <a:p>
            <a:pPr marL="342900" indent="-342900">
              <a:lnSpc>
                <a:spcPct val="95000"/>
              </a:lnSpc>
              <a:buFont typeface="Wingdings" pitchFamily="2" charset="2"/>
              <a:buChar char="Ø"/>
            </a:pPr>
            <a:r>
              <a:rPr lang="de-DE" sz="1400" b="1" dirty="0">
                <a:solidFill>
                  <a:prstClr val="black"/>
                </a:solidFill>
              </a:rPr>
              <a:t>Samples: </a:t>
            </a:r>
            <a:r>
              <a:rPr lang="de-DE" sz="1400" dirty="0">
                <a:solidFill>
                  <a:prstClr val="black"/>
                </a:solidFill>
              </a:rPr>
              <a:t>64 * 64 * 3, 10 </a:t>
            </a:r>
            <a:r>
              <a:rPr lang="de-DE" sz="1400" dirty="0" err="1">
                <a:solidFill>
                  <a:prstClr val="black"/>
                </a:solidFill>
              </a:rPr>
              <a:t>frames</a:t>
            </a:r>
            <a:r>
              <a:rPr lang="de-DE" sz="1400" dirty="0">
                <a:solidFill>
                  <a:prstClr val="black"/>
                </a:solidFill>
              </a:rPr>
              <a:t> /sample </a:t>
            </a:r>
            <a:r>
              <a:rPr lang="de-DE" sz="1400" dirty="0" err="1">
                <a:solidFill>
                  <a:prstClr val="black"/>
                </a:solidFill>
              </a:rPr>
              <a:t>as</a:t>
            </a:r>
            <a:r>
              <a:rPr lang="de-DE" sz="1400" dirty="0">
                <a:solidFill>
                  <a:prstClr val="black"/>
                </a:solidFill>
              </a:rPr>
              <a:t> an </a:t>
            </a:r>
            <a:r>
              <a:rPr lang="de-DE" sz="1400" dirty="0" err="1">
                <a:solidFill>
                  <a:prstClr val="black"/>
                </a:solidFill>
              </a:rPr>
              <a:t>input</a:t>
            </a:r>
            <a:endParaRPr lang="de-DE" sz="1400" dirty="0">
              <a:solidFill>
                <a:prstClr val="black"/>
              </a:solidFill>
            </a:endParaRPr>
          </a:p>
        </p:txBody>
      </p:sp>
      <p:sp>
        <p:nvSpPr>
          <p:cNvPr id="5" name="Rectangle 4">
            <a:extLst>
              <a:ext uri="{FF2B5EF4-FFF2-40B4-BE49-F238E27FC236}">
                <a16:creationId xmlns:a16="http://schemas.microsoft.com/office/drawing/2014/main" id="{3BAEB3BE-C91D-2E4C-8A7C-C35B8A419EFA}"/>
              </a:ext>
            </a:extLst>
          </p:cNvPr>
          <p:cNvSpPr/>
          <p:nvPr/>
        </p:nvSpPr>
        <p:spPr>
          <a:xfrm>
            <a:off x="464516" y="1617782"/>
            <a:ext cx="6465188" cy="326243"/>
          </a:xfrm>
          <a:prstGeom prst="rect">
            <a:avLst/>
          </a:prstGeom>
        </p:spPr>
        <p:txBody>
          <a:bodyPr wrap="square">
            <a:spAutoFit/>
          </a:bodyPr>
          <a:lstStyle/>
          <a:p>
            <a:pPr lvl="0">
              <a:lnSpc>
                <a:spcPct val="95000"/>
              </a:lnSpc>
            </a:pPr>
            <a:r>
              <a:rPr lang="en-US" sz="1600" b="1" dirty="0">
                <a:solidFill>
                  <a:schemeClr val="accent1"/>
                </a:solidFill>
              </a:rPr>
              <a:t>Forecasting the next 10 hours 2m temperature</a:t>
            </a:r>
            <a:endParaRPr lang="de-DE" sz="1600" b="1" dirty="0">
              <a:solidFill>
                <a:schemeClr val="accent1"/>
              </a:solidFill>
            </a:endParaRPr>
          </a:p>
        </p:txBody>
      </p:sp>
      <p:graphicFrame>
        <p:nvGraphicFramePr>
          <p:cNvPr id="8" name="Table 7">
            <a:extLst>
              <a:ext uri="{FF2B5EF4-FFF2-40B4-BE49-F238E27FC236}">
                <a16:creationId xmlns:a16="http://schemas.microsoft.com/office/drawing/2014/main" id="{E4541A4E-8643-0D43-A013-ACB453CDA131}"/>
              </a:ext>
            </a:extLst>
          </p:cNvPr>
          <p:cNvGraphicFramePr>
            <a:graphicFrameLocks noGrp="1"/>
          </p:cNvGraphicFramePr>
          <p:nvPr>
            <p:extLst>
              <p:ext uri="{D42A27DB-BD31-4B8C-83A1-F6EECF244321}">
                <p14:modId xmlns:p14="http://schemas.microsoft.com/office/powerpoint/2010/main" val="3696835506"/>
              </p:ext>
            </p:extLst>
          </p:nvPr>
        </p:nvGraphicFramePr>
        <p:xfrm>
          <a:off x="636240" y="3920531"/>
          <a:ext cx="6096000" cy="370840"/>
        </p:xfrm>
        <a:graphic>
          <a:graphicData uri="http://schemas.openxmlformats.org/drawingml/2006/table">
            <a:tbl>
              <a:tblPr firstRow="1" bandRow="1">
                <a:tableStyleId>{5C22544A-7EE6-4342-B048-85BDC9FD1C3A}</a:tableStyleId>
              </a:tblPr>
              <a:tblGrid>
                <a:gridCol w="508000">
                  <a:extLst>
                    <a:ext uri="{9D8B030D-6E8A-4147-A177-3AD203B41FA5}">
                      <a16:colId xmlns:a16="http://schemas.microsoft.com/office/drawing/2014/main" val="575137962"/>
                    </a:ext>
                  </a:extLst>
                </a:gridCol>
                <a:gridCol w="508000">
                  <a:extLst>
                    <a:ext uri="{9D8B030D-6E8A-4147-A177-3AD203B41FA5}">
                      <a16:colId xmlns:a16="http://schemas.microsoft.com/office/drawing/2014/main" val="3358374984"/>
                    </a:ext>
                  </a:extLst>
                </a:gridCol>
                <a:gridCol w="508000">
                  <a:extLst>
                    <a:ext uri="{9D8B030D-6E8A-4147-A177-3AD203B41FA5}">
                      <a16:colId xmlns:a16="http://schemas.microsoft.com/office/drawing/2014/main" val="1867185307"/>
                    </a:ext>
                  </a:extLst>
                </a:gridCol>
                <a:gridCol w="508000">
                  <a:extLst>
                    <a:ext uri="{9D8B030D-6E8A-4147-A177-3AD203B41FA5}">
                      <a16:colId xmlns:a16="http://schemas.microsoft.com/office/drawing/2014/main" val="220449106"/>
                    </a:ext>
                  </a:extLst>
                </a:gridCol>
                <a:gridCol w="508000">
                  <a:extLst>
                    <a:ext uri="{9D8B030D-6E8A-4147-A177-3AD203B41FA5}">
                      <a16:colId xmlns:a16="http://schemas.microsoft.com/office/drawing/2014/main" val="3277942256"/>
                    </a:ext>
                  </a:extLst>
                </a:gridCol>
                <a:gridCol w="508000">
                  <a:extLst>
                    <a:ext uri="{9D8B030D-6E8A-4147-A177-3AD203B41FA5}">
                      <a16:colId xmlns:a16="http://schemas.microsoft.com/office/drawing/2014/main" val="2632706366"/>
                    </a:ext>
                  </a:extLst>
                </a:gridCol>
                <a:gridCol w="508000">
                  <a:extLst>
                    <a:ext uri="{9D8B030D-6E8A-4147-A177-3AD203B41FA5}">
                      <a16:colId xmlns:a16="http://schemas.microsoft.com/office/drawing/2014/main" val="2422711977"/>
                    </a:ext>
                  </a:extLst>
                </a:gridCol>
                <a:gridCol w="508000">
                  <a:extLst>
                    <a:ext uri="{9D8B030D-6E8A-4147-A177-3AD203B41FA5}">
                      <a16:colId xmlns:a16="http://schemas.microsoft.com/office/drawing/2014/main" val="4101354601"/>
                    </a:ext>
                  </a:extLst>
                </a:gridCol>
                <a:gridCol w="508000">
                  <a:extLst>
                    <a:ext uri="{9D8B030D-6E8A-4147-A177-3AD203B41FA5}">
                      <a16:colId xmlns:a16="http://schemas.microsoft.com/office/drawing/2014/main" val="1052506851"/>
                    </a:ext>
                  </a:extLst>
                </a:gridCol>
                <a:gridCol w="508000">
                  <a:extLst>
                    <a:ext uri="{9D8B030D-6E8A-4147-A177-3AD203B41FA5}">
                      <a16:colId xmlns:a16="http://schemas.microsoft.com/office/drawing/2014/main" val="3756015577"/>
                    </a:ext>
                  </a:extLst>
                </a:gridCol>
                <a:gridCol w="508000">
                  <a:extLst>
                    <a:ext uri="{9D8B030D-6E8A-4147-A177-3AD203B41FA5}">
                      <a16:colId xmlns:a16="http://schemas.microsoft.com/office/drawing/2014/main" val="2475017135"/>
                    </a:ext>
                  </a:extLst>
                </a:gridCol>
                <a:gridCol w="508000">
                  <a:extLst>
                    <a:ext uri="{9D8B030D-6E8A-4147-A177-3AD203B41FA5}">
                      <a16:colId xmlns:a16="http://schemas.microsoft.com/office/drawing/2014/main" val="1805066429"/>
                    </a:ext>
                  </a:extLst>
                </a:gridCol>
              </a:tblGrid>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solidFill>
                      <a:schemeClr val="accent3"/>
                    </a:solidFill>
                  </a:tcPr>
                </a:tc>
                <a:tc>
                  <a:txBody>
                    <a:bodyPr/>
                    <a:lstStyle/>
                    <a:p>
                      <a:endParaRPr lang="en-US" dirty="0"/>
                    </a:p>
                  </a:txBody>
                  <a:tcPr>
                    <a:solidFill>
                      <a:schemeClr val="accent3"/>
                    </a:solidFill>
                  </a:tcPr>
                </a:tc>
                <a:tc>
                  <a:txBody>
                    <a:bodyPr/>
                    <a:lstStyle/>
                    <a:p>
                      <a:endParaRPr lang="en-US" dirty="0">
                        <a:solidFill>
                          <a:schemeClr val="accent5"/>
                        </a:solidFill>
                      </a:endParaRPr>
                    </a:p>
                  </a:txBody>
                  <a:tcPr>
                    <a:solidFill>
                      <a:schemeClr val="accent5"/>
                    </a:solidFill>
                  </a:tcPr>
                </a:tc>
                <a:tc>
                  <a:txBody>
                    <a:bodyPr/>
                    <a:lstStyle/>
                    <a:p>
                      <a:endParaRPr lang="en-US" dirty="0"/>
                    </a:p>
                  </a:txBody>
                  <a:tcPr>
                    <a:solidFill>
                      <a:schemeClr val="accent5"/>
                    </a:solidFill>
                  </a:tcPr>
                </a:tc>
                <a:tc>
                  <a:txBody>
                    <a:bodyPr/>
                    <a:lstStyle/>
                    <a:p>
                      <a:endParaRPr lang="en-US" dirty="0"/>
                    </a:p>
                  </a:txBody>
                  <a:tcPr>
                    <a:solidFill>
                      <a:schemeClr val="accent5"/>
                    </a:solidFill>
                  </a:tcPr>
                </a:tc>
                <a:extLst>
                  <a:ext uri="{0D108BD9-81ED-4DB2-BD59-A6C34878D82A}">
                    <a16:rowId xmlns:a16="http://schemas.microsoft.com/office/drawing/2014/main" val="3287696659"/>
                  </a:ext>
                </a:extLst>
              </a:tr>
            </a:tbl>
          </a:graphicData>
        </a:graphic>
      </p:graphicFrame>
      <p:graphicFrame>
        <p:nvGraphicFramePr>
          <p:cNvPr id="11" name="Table 10">
            <a:extLst>
              <a:ext uri="{FF2B5EF4-FFF2-40B4-BE49-F238E27FC236}">
                <a16:creationId xmlns:a16="http://schemas.microsoft.com/office/drawing/2014/main" id="{38778059-6196-D04B-9B4E-C2D4944B86B5}"/>
              </a:ext>
            </a:extLst>
          </p:cNvPr>
          <p:cNvGraphicFramePr>
            <a:graphicFrameLocks noGrp="1"/>
          </p:cNvGraphicFramePr>
          <p:nvPr>
            <p:extLst>
              <p:ext uri="{D42A27DB-BD31-4B8C-83A1-F6EECF244321}">
                <p14:modId xmlns:p14="http://schemas.microsoft.com/office/powerpoint/2010/main" val="360113449"/>
              </p:ext>
            </p:extLst>
          </p:nvPr>
        </p:nvGraphicFramePr>
        <p:xfrm>
          <a:off x="611560" y="3427210"/>
          <a:ext cx="6096000" cy="370840"/>
        </p:xfrm>
        <a:graphic>
          <a:graphicData uri="http://schemas.openxmlformats.org/drawingml/2006/table">
            <a:tbl>
              <a:tblPr firstRow="1" bandRow="1">
                <a:tableStyleId>{5C22544A-7EE6-4342-B048-85BDC9FD1C3A}</a:tableStyleId>
              </a:tblPr>
              <a:tblGrid>
                <a:gridCol w="508000">
                  <a:extLst>
                    <a:ext uri="{9D8B030D-6E8A-4147-A177-3AD203B41FA5}">
                      <a16:colId xmlns:a16="http://schemas.microsoft.com/office/drawing/2014/main" val="590892276"/>
                    </a:ext>
                  </a:extLst>
                </a:gridCol>
                <a:gridCol w="508000">
                  <a:extLst>
                    <a:ext uri="{9D8B030D-6E8A-4147-A177-3AD203B41FA5}">
                      <a16:colId xmlns:a16="http://schemas.microsoft.com/office/drawing/2014/main" val="2537086665"/>
                    </a:ext>
                  </a:extLst>
                </a:gridCol>
                <a:gridCol w="508000">
                  <a:extLst>
                    <a:ext uri="{9D8B030D-6E8A-4147-A177-3AD203B41FA5}">
                      <a16:colId xmlns:a16="http://schemas.microsoft.com/office/drawing/2014/main" val="1997144190"/>
                    </a:ext>
                  </a:extLst>
                </a:gridCol>
                <a:gridCol w="508000">
                  <a:extLst>
                    <a:ext uri="{9D8B030D-6E8A-4147-A177-3AD203B41FA5}">
                      <a16:colId xmlns:a16="http://schemas.microsoft.com/office/drawing/2014/main" val="1958849564"/>
                    </a:ext>
                  </a:extLst>
                </a:gridCol>
                <a:gridCol w="508000">
                  <a:extLst>
                    <a:ext uri="{9D8B030D-6E8A-4147-A177-3AD203B41FA5}">
                      <a16:colId xmlns:a16="http://schemas.microsoft.com/office/drawing/2014/main" val="2051781710"/>
                    </a:ext>
                  </a:extLst>
                </a:gridCol>
                <a:gridCol w="508000">
                  <a:extLst>
                    <a:ext uri="{9D8B030D-6E8A-4147-A177-3AD203B41FA5}">
                      <a16:colId xmlns:a16="http://schemas.microsoft.com/office/drawing/2014/main" val="194664830"/>
                    </a:ext>
                  </a:extLst>
                </a:gridCol>
                <a:gridCol w="508000">
                  <a:extLst>
                    <a:ext uri="{9D8B030D-6E8A-4147-A177-3AD203B41FA5}">
                      <a16:colId xmlns:a16="http://schemas.microsoft.com/office/drawing/2014/main" val="2359179009"/>
                    </a:ext>
                  </a:extLst>
                </a:gridCol>
                <a:gridCol w="508000">
                  <a:extLst>
                    <a:ext uri="{9D8B030D-6E8A-4147-A177-3AD203B41FA5}">
                      <a16:colId xmlns:a16="http://schemas.microsoft.com/office/drawing/2014/main" val="3035359143"/>
                    </a:ext>
                  </a:extLst>
                </a:gridCol>
                <a:gridCol w="508000">
                  <a:extLst>
                    <a:ext uri="{9D8B030D-6E8A-4147-A177-3AD203B41FA5}">
                      <a16:colId xmlns:a16="http://schemas.microsoft.com/office/drawing/2014/main" val="3374682503"/>
                    </a:ext>
                  </a:extLst>
                </a:gridCol>
                <a:gridCol w="508000">
                  <a:extLst>
                    <a:ext uri="{9D8B030D-6E8A-4147-A177-3AD203B41FA5}">
                      <a16:colId xmlns:a16="http://schemas.microsoft.com/office/drawing/2014/main" val="369119113"/>
                    </a:ext>
                  </a:extLst>
                </a:gridCol>
                <a:gridCol w="508000">
                  <a:extLst>
                    <a:ext uri="{9D8B030D-6E8A-4147-A177-3AD203B41FA5}">
                      <a16:colId xmlns:a16="http://schemas.microsoft.com/office/drawing/2014/main" val="1622657891"/>
                    </a:ext>
                  </a:extLst>
                </a:gridCol>
                <a:gridCol w="508000">
                  <a:extLst>
                    <a:ext uri="{9D8B030D-6E8A-4147-A177-3AD203B41FA5}">
                      <a16:colId xmlns:a16="http://schemas.microsoft.com/office/drawing/2014/main" val="3472277823"/>
                    </a:ext>
                  </a:extLst>
                </a:gridCol>
              </a:tblGrid>
              <a:tr h="370840">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dirty="0"/>
                    </a:p>
                  </a:txBody>
                  <a:tcPr/>
                </a:tc>
                <a:tc>
                  <a:txBody>
                    <a:bodyPr/>
                    <a:lstStyle/>
                    <a:p>
                      <a:endParaRPr lang="en-US"/>
                    </a:p>
                  </a:txBody>
                  <a:tcPr/>
                </a:tc>
                <a:tc>
                  <a:txBody>
                    <a:bodyPr/>
                    <a:lstStyle/>
                    <a:p>
                      <a:endParaRPr lang="en-US" dirty="0"/>
                    </a:p>
                  </a:txBody>
                  <a:tcPr/>
                </a:tc>
                <a:tc>
                  <a:txBody>
                    <a:bodyPr/>
                    <a:lstStyle/>
                    <a:p>
                      <a:endParaRPr lang="en-US" dirty="0"/>
                    </a:p>
                  </a:txBody>
                  <a:tcPr>
                    <a:solidFill>
                      <a:schemeClr val="accent1"/>
                    </a:solidFill>
                  </a:tcPr>
                </a:tc>
                <a:tc>
                  <a:txBody>
                    <a:bodyPr/>
                    <a:lstStyle/>
                    <a:p>
                      <a:endParaRPr lang="en-US" dirty="0"/>
                    </a:p>
                  </a:txBody>
                  <a:tcPr>
                    <a:solidFill>
                      <a:schemeClr val="accent1"/>
                    </a:solidFill>
                  </a:tcPr>
                </a:tc>
                <a:tc>
                  <a:txBody>
                    <a:bodyPr/>
                    <a:lstStyle/>
                    <a:p>
                      <a:endParaRPr lang="en-US" dirty="0"/>
                    </a:p>
                  </a:txBody>
                  <a:tcPr>
                    <a:solidFill>
                      <a:schemeClr val="accent1"/>
                    </a:solidFill>
                  </a:tcPr>
                </a:tc>
                <a:tc>
                  <a:txBody>
                    <a:bodyPr/>
                    <a:lstStyle/>
                    <a:p>
                      <a:endParaRPr lang="en-US" dirty="0"/>
                    </a:p>
                  </a:txBody>
                  <a:tcPr>
                    <a:solidFill>
                      <a:schemeClr val="accent1"/>
                    </a:solidFill>
                  </a:tcPr>
                </a:tc>
                <a:extLst>
                  <a:ext uri="{0D108BD9-81ED-4DB2-BD59-A6C34878D82A}">
                    <a16:rowId xmlns:a16="http://schemas.microsoft.com/office/drawing/2014/main" val="1437437191"/>
                  </a:ext>
                </a:extLst>
              </a:tr>
            </a:tbl>
          </a:graphicData>
        </a:graphic>
      </p:graphicFrame>
      <p:sp>
        <p:nvSpPr>
          <p:cNvPr id="26" name="TextBox 25">
            <a:extLst>
              <a:ext uri="{FF2B5EF4-FFF2-40B4-BE49-F238E27FC236}">
                <a16:creationId xmlns:a16="http://schemas.microsoft.com/office/drawing/2014/main" id="{39239DB9-098E-2340-A999-2CC86671A9C9}"/>
              </a:ext>
            </a:extLst>
          </p:cNvPr>
          <p:cNvSpPr txBox="1"/>
          <p:nvPr/>
        </p:nvSpPr>
        <p:spPr>
          <a:xfrm>
            <a:off x="29351" y="3931266"/>
            <a:ext cx="582211" cy="297004"/>
          </a:xfrm>
          <a:prstGeom prst="rect">
            <a:avLst/>
          </a:prstGeom>
          <a:noFill/>
        </p:spPr>
        <p:txBody>
          <a:bodyPr wrap="none" rtlCol="0">
            <a:spAutoFit/>
          </a:bodyPr>
          <a:lstStyle/>
          <a:p>
            <a:pPr algn="l">
              <a:lnSpc>
                <a:spcPct val="95000"/>
              </a:lnSpc>
            </a:pPr>
            <a:r>
              <a:rPr lang="en-US" sz="1400" b="1" dirty="0"/>
              <a:t>2017</a:t>
            </a:r>
          </a:p>
        </p:txBody>
      </p:sp>
      <p:sp>
        <p:nvSpPr>
          <p:cNvPr id="30" name="TextBox 29">
            <a:extLst>
              <a:ext uri="{FF2B5EF4-FFF2-40B4-BE49-F238E27FC236}">
                <a16:creationId xmlns:a16="http://schemas.microsoft.com/office/drawing/2014/main" id="{94E9F68C-44B8-C445-A727-898F8245D4DF}"/>
              </a:ext>
            </a:extLst>
          </p:cNvPr>
          <p:cNvSpPr txBox="1"/>
          <p:nvPr/>
        </p:nvSpPr>
        <p:spPr>
          <a:xfrm>
            <a:off x="29351" y="3501008"/>
            <a:ext cx="582211" cy="297004"/>
          </a:xfrm>
          <a:prstGeom prst="rect">
            <a:avLst/>
          </a:prstGeom>
          <a:noFill/>
        </p:spPr>
        <p:txBody>
          <a:bodyPr wrap="none" rtlCol="0">
            <a:spAutoFit/>
          </a:bodyPr>
          <a:lstStyle/>
          <a:p>
            <a:pPr algn="l">
              <a:lnSpc>
                <a:spcPct val="95000"/>
              </a:lnSpc>
            </a:pPr>
            <a:r>
              <a:rPr lang="en-US" sz="1400" b="1" dirty="0"/>
              <a:t>2016</a:t>
            </a:r>
          </a:p>
        </p:txBody>
      </p:sp>
      <p:graphicFrame>
        <p:nvGraphicFramePr>
          <p:cNvPr id="27" name="Table 26">
            <a:extLst>
              <a:ext uri="{FF2B5EF4-FFF2-40B4-BE49-F238E27FC236}">
                <a16:creationId xmlns:a16="http://schemas.microsoft.com/office/drawing/2014/main" id="{2A0232A5-AD6D-9B48-968F-D35E04ED71C2}"/>
              </a:ext>
            </a:extLst>
          </p:cNvPr>
          <p:cNvGraphicFramePr>
            <a:graphicFrameLocks noGrp="1"/>
          </p:cNvGraphicFramePr>
          <p:nvPr>
            <p:extLst>
              <p:ext uri="{D42A27DB-BD31-4B8C-83A1-F6EECF244321}">
                <p14:modId xmlns:p14="http://schemas.microsoft.com/office/powerpoint/2010/main" val="3737503320"/>
              </p:ext>
            </p:extLst>
          </p:nvPr>
        </p:nvGraphicFramePr>
        <p:xfrm>
          <a:off x="2195736" y="4443377"/>
          <a:ext cx="864096" cy="353777"/>
        </p:xfrm>
        <a:graphic>
          <a:graphicData uri="http://schemas.openxmlformats.org/drawingml/2006/table">
            <a:tbl>
              <a:tblPr firstRow="1" bandRow="1">
                <a:tableStyleId>{5C22544A-7EE6-4342-B048-85BDC9FD1C3A}</a:tableStyleId>
              </a:tblPr>
              <a:tblGrid>
                <a:gridCol w="864096">
                  <a:extLst>
                    <a:ext uri="{9D8B030D-6E8A-4147-A177-3AD203B41FA5}">
                      <a16:colId xmlns:a16="http://schemas.microsoft.com/office/drawing/2014/main" val="4243898730"/>
                    </a:ext>
                  </a:extLst>
                </a:gridCol>
              </a:tblGrid>
              <a:tr h="353777">
                <a:tc>
                  <a:txBody>
                    <a:bodyPr/>
                    <a:lstStyle/>
                    <a:p>
                      <a:pPr algn="ctr"/>
                      <a:r>
                        <a:rPr lang="en-US" sz="1400" dirty="0"/>
                        <a:t>Train</a:t>
                      </a:r>
                    </a:p>
                  </a:txBody>
                  <a:tcPr/>
                </a:tc>
                <a:extLst>
                  <a:ext uri="{0D108BD9-81ED-4DB2-BD59-A6C34878D82A}">
                    <a16:rowId xmlns:a16="http://schemas.microsoft.com/office/drawing/2014/main" val="930896728"/>
                  </a:ext>
                </a:extLst>
              </a:tr>
            </a:tbl>
          </a:graphicData>
        </a:graphic>
      </p:graphicFrame>
      <p:graphicFrame>
        <p:nvGraphicFramePr>
          <p:cNvPr id="32" name="Table 31">
            <a:extLst>
              <a:ext uri="{FF2B5EF4-FFF2-40B4-BE49-F238E27FC236}">
                <a16:creationId xmlns:a16="http://schemas.microsoft.com/office/drawing/2014/main" id="{C2E3703C-D8A7-414D-A95B-F58E27175F79}"/>
              </a:ext>
            </a:extLst>
          </p:cNvPr>
          <p:cNvGraphicFramePr>
            <a:graphicFrameLocks noGrp="1"/>
          </p:cNvGraphicFramePr>
          <p:nvPr>
            <p:extLst>
              <p:ext uri="{D42A27DB-BD31-4B8C-83A1-F6EECF244321}">
                <p14:modId xmlns:p14="http://schemas.microsoft.com/office/powerpoint/2010/main" val="2377363973"/>
              </p:ext>
            </p:extLst>
          </p:nvPr>
        </p:nvGraphicFramePr>
        <p:xfrm>
          <a:off x="3265062" y="4443377"/>
          <a:ext cx="864096" cy="353777"/>
        </p:xfrm>
        <a:graphic>
          <a:graphicData uri="http://schemas.openxmlformats.org/drawingml/2006/table">
            <a:tbl>
              <a:tblPr firstRow="1" bandRow="1">
                <a:tableStyleId>{5C22544A-7EE6-4342-B048-85BDC9FD1C3A}</a:tableStyleId>
              </a:tblPr>
              <a:tblGrid>
                <a:gridCol w="864096">
                  <a:extLst>
                    <a:ext uri="{9D8B030D-6E8A-4147-A177-3AD203B41FA5}">
                      <a16:colId xmlns:a16="http://schemas.microsoft.com/office/drawing/2014/main" val="4243898730"/>
                    </a:ext>
                  </a:extLst>
                </a:gridCol>
              </a:tblGrid>
              <a:tr h="353777">
                <a:tc>
                  <a:txBody>
                    <a:bodyPr/>
                    <a:lstStyle/>
                    <a:p>
                      <a:pPr algn="ctr"/>
                      <a:r>
                        <a:rPr lang="en-US" sz="1400" dirty="0"/>
                        <a:t>Val</a:t>
                      </a:r>
                    </a:p>
                  </a:txBody>
                  <a:tcPr>
                    <a:solidFill>
                      <a:schemeClr val="accent3"/>
                    </a:solidFill>
                  </a:tcPr>
                </a:tc>
                <a:extLst>
                  <a:ext uri="{0D108BD9-81ED-4DB2-BD59-A6C34878D82A}">
                    <a16:rowId xmlns:a16="http://schemas.microsoft.com/office/drawing/2014/main" val="930896728"/>
                  </a:ext>
                </a:extLst>
              </a:tr>
            </a:tbl>
          </a:graphicData>
        </a:graphic>
      </p:graphicFrame>
      <p:graphicFrame>
        <p:nvGraphicFramePr>
          <p:cNvPr id="33" name="Table 32">
            <a:extLst>
              <a:ext uri="{FF2B5EF4-FFF2-40B4-BE49-F238E27FC236}">
                <a16:creationId xmlns:a16="http://schemas.microsoft.com/office/drawing/2014/main" id="{2D6763AB-6B6E-8640-914F-6CE74912D926}"/>
              </a:ext>
            </a:extLst>
          </p:cNvPr>
          <p:cNvGraphicFramePr>
            <a:graphicFrameLocks noGrp="1"/>
          </p:cNvGraphicFramePr>
          <p:nvPr>
            <p:extLst>
              <p:ext uri="{D42A27DB-BD31-4B8C-83A1-F6EECF244321}">
                <p14:modId xmlns:p14="http://schemas.microsoft.com/office/powerpoint/2010/main" val="4283138111"/>
              </p:ext>
            </p:extLst>
          </p:nvPr>
        </p:nvGraphicFramePr>
        <p:xfrm>
          <a:off x="4258757" y="4438401"/>
          <a:ext cx="864096" cy="353777"/>
        </p:xfrm>
        <a:graphic>
          <a:graphicData uri="http://schemas.openxmlformats.org/drawingml/2006/table">
            <a:tbl>
              <a:tblPr firstRow="1" bandRow="1">
                <a:tableStyleId>{5C22544A-7EE6-4342-B048-85BDC9FD1C3A}</a:tableStyleId>
              </a:tblPr>
              <a:tblGrid>
                <a:gridCol w="864096">
                  <a:extLst>
                    <a:ext uri="{9D8B030D-6E8A-4147-A177-3AD203B41FA5}">
                      <a16:colId xmlns:a16="http://schemas.microsoft.com/office/drawing/2014/main" val="4243898730"/>
                    </a:ext>
                  </a:extLst>
                </a:gridCol>
              </a:tblGrid>
              <a:tr h="353777">
                <a:tc>
                  <a:txBody>
                    <a:bodyPr/>
                    <a:lstStyle/>
                    <a:p>
                      <a:pPr algn="ctr"/>
                      <a:r>
                        <a:rPr lang="en-US" sz="1400" dirty="0"/>
                        <a:t>Test</a:t>
                      </a:r>
                    </a:p>
                  </a:txBody>
                  <a:tcPr>
                    <a:solidFill>
                      <a:schemeClr val="accent5"/>
                    </a:solidFill>
                  </a:tcPr>
                </a:tc>
                <a:extLst>
                  <a:ext uri="{0D108BD9-81ED-4DB2-BD59-A6C34878D82A}">
                    <a16:rowId xmlns:a16="http://schemas.microsoft.com/office/drawing/2014/main" val="930896728"/>
                  </a:ext>
                </a:extLst>
              </a:tr>
            </a:tbl>
          </a:graphicData>
        </a:graphic>
      </p:graphicFrame>
      <p:sp>
        <p:nvSpPr>
          <p:cNvPr id="28" name="Rectangle 27">
            <a:extLst>
              <a:ext uri="{FF2B5EF4-FFF2-40B4-BE49-F238E27FC236}">
                <a16:creationId xmlns:a16="http://schemas.microsoft.com/office/drawing/2014/main" id="{590D64E1-5175-B345-9C1B-274F498AB2CD}"/>
              </a:ext>
            </a:extLst>
          </p:cNvPr>
          <p:cNvSpPr/>
          <p:nvPr/>
        </p:nvSpPr>
        <p:spPr>
          <a:xfrm>
            <a:off x="2359398" y="3068786"/>
            <a:ext cx="2600327" cy="307777"/>
          </a:xfrm>
          <a:prstGeom prst="rect">
            <a:avLst/>
          </a:prstGeom>
        </p:spPr>
        <p:txBody>
          <a:bodyPr wrap="none">
            <a:spAutoFit/>
          </a:bodyPr>
          <a:lstStyle/>
          <a:p>
            <a:r>
              <a:rPr lang="en-US" sz="1400" dirty="0"/>
              <a:t>Data splitting without shuffling </a:t>
            </a:r>
          </a:p>
        </p:txBody>
      </p:sp>
      <p:sp>
        <p:nvSpPr>
          <p:cNvPr id="37" name="Rectangle 36">
            <a:extLst>
              <a:ext uri="{FF2B5EF4-FFF2-40B4-BE49-F238E27FC236}">
                <a16:creationId xmlns:a16="http://schemas.microsoft.com/office/drawing/2014/main" id="{969E2C83-2096-5840-AE74-C44EB3CA36D2}"/>
              </a:ext>
            </a:extLst>
          </p:cNvPr>
          <p:cNvSpPr/>
          <p:nvPr/>
        </p:nvSpPr>
        <p:spPr>
          <a:xfrm>
            <a:off x="607603" y="5004855"/>
            <a:ext cx="6283332" cy="461665"/>
          </a:xfrm>
          <a:prstGeom prst="rect">
            <a:avLst/>
          </a:prstGeom>
          <a:ln>
            <a:solidFill>
              <a:schemeClr val="dk1"/>
            </a:solidFill>
          </a:ln>
        </p:spPr>
        <p:txBody>
          <a:bodyPr wrap="square">
            <a:spAutoFit/>
          </a:bodyPr>
          <a:lstStyle/>
          <a:p>
            <a:pPr marL="171450" indent="-171450">
              <a:buFont typeface="Arial" panose="020B0604020202020204" pitchFamily="34" charset="0"/>
              <a:buChar char="•"/>
            </a:pPr>
            <a:r>
              <a:rPr lang="en-GB" sz="1200" dirty="0"/>
              <a:t>Each block corresponds to a month. </a:t>
            </a:r>
          </a:p>
          <a:p>
            <a:pPr marL="171450" indent="-171450">
              <a:buFont typeface="Arial" panose="020B0604020202020204" pitchFamily="34" charset="0"/>
              <a:buChar char="•"/>
            </a:pPr>
            <a:r>
              <a:rPr lang="en-GB" sz="1200" dirty="0"/>
              <a:t>We partition the data into Training, validation and testing dataset, without shuffling.</a:t>
            </a:r>
          </a:p>
        </p:txBody>
      </p:sp>
      <p:sp>
        <p:nvSpPr>
          <p:cNvPr id="38" name="Action Button: Back or Previous 37">
            <a:hlinkClick r:id="rId3" action="ppaction://hlinksldjump" highlightClick="1"/>
            <a:extLst>
              <a:ext uri="{FF2B5EF4-FFF2-40B4-BE49-F238E27FC236}">
                <a16:creationId xmlns:a16="http://schemas.microsoft.com/office/drawing/2014/main" id="{5C534FF0-A0B6-B94D-BAA8-8F0AFE0DE2E8}"/>
              </a:ext>
            </a:extLst>
          </p:cNvPr>
          <p:cNvSpPr/>
          <p:nvPr/>
        </p:nvSpPr>
        <p:spPr>
          <a:xfrm>
            <a:off x="3405168" y="6344663"/>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39" name="TextBox 38">
            <a:extLst>
              <a:ext uri="{FF2B5EF4-FFF2-40B4-BE49-F238E27FC236}">
                <a16:creationId xmlns:a16="http://schemas.microsoft.com/office/drawing/2014/main" id="{37695B11-218C-7247-9539-890A85AC09E7}"/>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A6963100-F3D5-8C44-B435-1A13B949F7D0}"/>
              </a:ext>
            </a:extLst>
          </p:cNvPr>
          <p:cNvSpPr>
            <a:spLocks noGrp="1"/>
          </p:cNvSpPr>
          <p:nvPr>
            <p:ph type="sldNum" sz="quarter" idx="13"/>
          </p:nvPr>
        </p:nvSpPr>
        <p:spPr/>
        <p:txBody>
          <a:bodyPr/>
          <a:lstStyle/>
          <a:p>
            <a:r>
              <a:rPr lang="en-US"/>
              <a:t>Page </a:t>
            </a:r>
            <a:fld id="{5B0B7EB5-7F44-5B4B-B6FF-B7CB62AC8566}" type="slidenum">
              <a:rPr lang="en-US" smtClean="0"/>
              <a:pPr/>
              <a:t>17</a:t>
            </a:fld>
            <a:endParaRPr lang="en-US" dirty="0"/>
          </a:p>
        </p:txBody>
      </p:sp>
    </p:spTree>
    <p:extLst>
      <p:ext uri="{BB962C8B-B14F-4D97-AF65-F5344CB8AC3E}">
        <p14:creationId xmlns:p14="http://schemas.microsoft.com/office/powerpoint/2010/main" val="25039394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pPr>
              <a:lnSpc>
                <a:spcPct val="95000"/>
              </a:lnSpc>
            </a:pPr>
            <a:r>
              <a:rPr lang="en-US" dirty="0"/>
              <a:t>Experiment settings</a:t>
            </a:r>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p:txBody>
          <a:bodyPr/>
          <a:lstStyle/>
          <a:p>
            <a:r>
              <a:rPr lang="en-US" dirty="0"/>
              <a:t>Experiment settings</a:t>
            </a:r>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dirty="0">
                <a:solidFill>
                  <a:schemeClr val="bg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Post-</a:t>
            </a:r>
            <a:r>
              <a:rPr lang="de-DE" sz="1400" b="1" dirty="0" err="1">
                <a:solidFill>
                  <a:schemeClr val="accent1"/>
                </a:solidFill>
              </a:rPr>
              <a:t>processing</a:t>
            </a:r>
            <a:endParaRPr lang="de-DE" sz="1400" b="1" dirty="0">
              <a:solidFill>
                <a:schemeClr val="accent1"/>
              </a:solidFill>
            </a:endParaRPr>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60FB36AA-B1AA-9C46-8964-830BDD1098F1}"/>
              </a:ext>
            </a:extLst>
          </p:cNvPr>
          <p:cNvGraphicFramePr>
            <a:graphicFrameLocks noGrp="1"/>
          </p:cNvGraphicFramePr>
          <p:nvPr>
            <p:extLst>
              <p:ext uri="{D42A27DB-BD31-4B8C-83A1-F6EECF244321}">
                <p14:modId xmlns:p14="http://schemas.microsoft.com/office/powerpoint/2010/main" val="1540628590"/>
              </p:ext>
            </p:extLst>
          </p:nvPr>
        </p:nvGraphicFramePr>
        <p:xfrm>
          <a:off x="261177" y="1284679"/>
          <a:ext cx="6471065" cy="4058920"/>
        </p:xfrm>
        <a:graphic>
          <a:graphicData uri="http://schemas.openxmlformats.org/drawingml/2006/table">
            <a:tbl>
              <a:tblPr firstRow="1" bandRow="1">
                <a:tableStyleId>{5C22544A-7EE6-4342-B048-85BDC9FD1C3A}</a:tableStyleId>
              </a:tblPr>
              <a:tblGrid>
                <a:gridCol w="504056">
                  <a:extLst>
                    <a:ext uri="{9D8B030D-6E8A-4147-A177-3AD203B41FA5}">
                      <a16:colId xmlns:a16="http://schemas.microsoft.com/office/drawing/2014/main" val="2518532241"/>
                    </a:ext>
                  </a:extLst>
                </a:gridCol>
                <a:gridCol w="998457">
                  <a:extLst>
                    <a:ext uri="{9D8B030D-6E8A-4147-A177-3AD203B41FA5}">
                      <a16:colId xmlns:a16="http://schemas.microsoft.com/office/drawing/2014/main" val="2614387801"/>
                    </a:ext>
                  </a:extLst>
                </a:gridCol>
                <a:gridCol w="864096">
                  <a:extLst>
                    <a:ext uri="{9D8B030D-6E8A-4147-A177-3AD203B41FA5}">
                      <a16:colId xmlns:a16="http://schemas.microsoft.com/office/drawing/2014/main" val="1493319899"/>
                    </a:ext>
                  </a:extLst>
                </a:gridCol>
                <a:gridCol w="2664296">
                  <a:extLst>
                    <a:ext uri="{9D8B030D-6E8A-4147-A177-3AD203B41FA5}">
                      <a16:colId xmlns:a16="http://schemas.microsoft.com/office/drawing/2014/main" val="3162653320"/>
                    </a:ext>
                  </a:extLst>
                </a:gridCol>
                <a:gridCol w="1440160">
                  <a:extLst>
                    <a:ext uri="{9D8B030D-6E8A-4147-A177-3AD203B41FA5}">
                      <a16:colId xmlns:a16="http://schemas.microsoft.com/office/drawing/2014/main" val="4238513224"/>
                    </a:ext>
                  </a:extLst>
                </a:gridCol>
              </a:tblGrid>
              <a:tr h="370840">
                <a:tc>
                  <a:txBody>
                    <a:bodyPr/>
                    <a:lstStyle/>
                    <a:p>
                      <a:pPr algn="ctr"/>
                      <a:r>
                        <a:rPr lang="en-US" sz="1200" dirty="0"/>
                        <a:t>No. </a:t>
                      </a:r>
                    </a:p>
                  </a:txBody>
                  <a:tcPr/>
                </a:tc>
                <a:tc>
                  <a:txBody>
                    <a:bodyPr/>
                    <a:lstStyle/>
                    <a:p>
                      <a:r>
                        <a:rPr lang="en-US" sz="1200" dirty="0"/>
                        <a:t>Years</a:t>
                      </a:r>
                    </a:p>
                  </a:txBody>
                  <a:tcPr/>
                </a:tc>
                <a:tc>
                  <a:txBody>
                    <a:bodyPr/>
                    <a:lstStyle/>
                    <a:p>
                      <a:r>
                        <a:rPr lang="en-US" sz="1200" dirty="0"/>
                        <a:t>Arc.</a:t>
                      </a:r>
                    </a:p>
                  </a:txBody>
                  <a:tcPr/>
                </a:tc>
                <a:tc>
                  <a:txBody>
                    <a:bodyPr/>
                    <a:lstStyle/>
                    <a:p>
                      <a:r>
                        <a:rPr lang="en-US" sz="1200" dirty="0"/>
                        <a:t>Variables</a:t>
                      </a:r>
                    </a:p>
                  </a:txBody>
                  <a:tcPr/>
                </a:tc>
                <a:tc>
                  <a:txBody>
                    <a:bodyPr/>
                    <a:lstStyle/>
                    <a:p>
                      <a:r>
                        <a:rPr lang="en-US" sz="1200" dirty="0"/>
                        <a:t>Mode</a:t>
                      </a:r>
                    </a:p>
                  </a:txBody>
                  <a:tcPr/>
                </a:tc>
                <a:extLst>
                  <a:ext uri="{0D108BD9-81ED-4DB2-BD59-A6C34878D82A}">
                    <a16:rowId xmlns:a16="http://schemas.microsoft.com/office/drawing/2014/main" val="206738015"/>
                  </a:ext>
                </a:extLst>
              </a:tr>
              <a:tr h="370840">
                <a:tc>
                  <a:txBody>
                    <a:bodyPr/>
                    <a:lstStyle/>
                    <a:p>
                      <a:pPr algn="ctr"/>
                      <a:r>
                        <a:rPr lang="en-US" sz="1200" dirty="0"/>
                        <a:t>1</a:t>
                      </a:r>
                    </a:p>
                  </a:txBody>
                  <a:tcPr/>
                </a:tc>
                <a:tc>
                  <a:txBody>
                    <a:bodyPr/>
                    <a:lstStyle/>
                    <a:p>
                      <a:r>
                        <a:rPr lang="en-US" sz="1200" dirty="0"/>
                        <a:t>2017</a:t>
                      </a:r>
                    </a:p>
                  </a:txBody>
                  <a:tcPr/>
                </a:tc>
                <a:tc>
                  <a:txBody>
                    <a:bodyPr/>
                    <a:lstStyle/>
                    <a:p>
                      <a:r>
                        <a:rPr lang="en-US" sz="1200" dirty="0"/>
                        <a:t>SAVP</a:t>
                      </a:r>
                    </a:p>
                  </a:txBody>
                  <a:tcPr/>
                </a:tc>
                <a:tc>
                  <a:txBody>
                    <a:bodyPr/>
                    <a:lstStyle/>
                    <a:p>
                      <a:r>
                        <a:rPr lang="en-US" sz="1200" dirty="0"/>
                        <a:t>3 * Temperature</a:t>
                      </a:r>
                    </a:p>
                  </a:txBody>
                  <a:tcPr/>
                </a:tc>
                <a:tc>
                  <a:txBody>
                    <a:bodyPr/>
                    <a:lstStyle/>
                    <a:p>
                      <a:r>
                        <a:rPr lang="en-US" sz="1200" dirty="0"/>
                        <a:t>End-to-end</a:t>
                      </a:r>
                    </a:p>
                  </a:txBody>
                  <a:tcPr/>
                </a:tc>
                <a:extLst>
                  <a:ext uri="{0D108BD9-81ED-4DB2-BD59-A6C34878D82A}">
                    <a16:rowId xmlns:a16="http://schemas.microsoft.com/office/drawing/2014/main" val="4152439661"/>
                  </a:ext>
                </a:extLst>
              </a:tr>
              <a:tr h="370840">
                <a:tc>
                  <a:txBody>
                    <a:bodyPr/>
                    <a:lstStyle/>
                    <a:p>
                      <a:pPr algn="ctr"/>
                      <a:r>
                        <a:rPr lang="en-US" sz="1200" dirty="0"/>
                        <a:t>2</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2017</a:t>
                      </a:r>
                    </a:p>
                  </a:txBody>
                  <a:tcPr/>
                </a:tc>
                <a:tc>
                  <a:txBody>
                    <a:bodyPr/>
                    <a:lstStyle/>
                    <a:p>
                      <a:r>
                        <a:rPr lang="en-US" sz="1200" dirty="0"/>
                        <a:t>SAVP</a:t>
                      </a:r>
                    </a:p>
                  </a:txBody>
                  <a:tcPr/>
                </a:tc>
                <a:tc>
                  <a:txBody>
                    <a:bodyPr/>
                    <a:lstStyle/>
                    <a:p>
                      <a:r>
                        <a:rPr lang="en-US" sz="1200" dirty="0"/>
                        <a:t>Temperature, mean sea-level pressure, 500hPa geopotential</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End-to-end</a:t>
                      </a:r>
                    </a:p>
                  </a:txBody>
                  <a:tcPr/>
                </a:tc>
                <a:extLst>
                  <a:ext uri="{0D108BD9-81ED-4DB2-BD59-A6C34878D82A}">
                    <a16:rowId xmlns:a16="http://schemas.microsoft.com/office/drawing/2014/main" val="2032996413"/>
                  </a:ext>
                </a:extLst>
              </a:tr>
              <a:tr h="370840">
                <a:tc>
                  <a:txBody>
                    <a:bodyPr/>
                    <a:lstStyle/>
                    <a:p>
                      <a:pPr algn="ctr"/>
                      <a:r>
                        <a:rPr lang="en-US" sz="1200" dirty="0"/>
                        <a:t>3</a:t>
                      </a:r>
                    </a:p>
                  </a:txBody>
                  <a:tcPr/>
                </a:tc>
                <a:tc>
                  <a:txBody>
                    <a:bodyPr/>
                    <a:lstStyle/>
                    <a:p>
                      <a:r>
                        <a:rPr lang="en-US" sz="1200" dirty="0"/>
                        <a:t>2016-2017</a:t>
                      </a:r>
                    </a:p>
                  </a:txBody>
                  <a:tcPr/>
                </a:tc>
                <a:tc>
                  <a:txBody>
                    <a:bodyPr/>
                    <a:lstStyle/>
                    <a:p>
                      <a:r>
                        <a:rPr lang="en-US" sz="1200" dirty="0"/>
                        <a:t>SAVP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 Temperature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End-to-end</a:t>
                      </a:r>
                    </a:p>
                  </a:txBody>
                  <a:tcPr/>
                </a:tc>
                <a:extLst>
                  <a:ext uri="{0D108BD9-81ED-4DB2-BD59-A6C34878D82A}">
                    <a16:rowId xmlns:a16="http://schemas.microsoft.com/office/drawing/2014/main" val="1655666661"/>
                  </a:ext>
                </a:extLst>
              </a:tr>
              <a:tr h="223461">
                <a:tc>
                  <a:txBody>
                    <a:bodyPr/>
                    <a:lstStyle/>
                    <a:p>
                      <a:pPr algn="ctr"/>
                      <a:r>
                        <a:rPr lang="en-US" sz="1200" dirty="0"/>
                        <a:t>4</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2017</a:t>
                      </a:r>
                    </a:p>
                  </a:txBody>
                  <a:tcPr/>
                </a:tc>
                <a:tc>
                  <a:txBody>
                    <a:bodyPr/>
                    <a:lstStyle/>
                    <a:p>
                      <a:r>
                        <a:rPr lang="en-US" sz="1200" dirty="0"/>
                        <a:t>SAVP</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 Temperature</a:t>
                      </a:r>
                    </a:p>
                  </a:txBody>
                  <a:tcPr/>
                </a:tc>
                <a:tc>
                  <a:txBody>
                    <a:bodyPr/>
                    <a:lstStyle/>
                    <a:p>
                      <a:r>
                        <a:rPr lang="en-US" sz="1200" dirty="0" err="1"/>
                        <a:t>KTH_pretrained</a:t>
                      </a:r>
                      <a:r>
                        <a:rPr lang="en-US" sz="1200" dirty="0"/>
                        <a:t> </a:t>
                      </a:r>
                    </a:p>
                  </a:txBody>
                  <a:tcPr/>
                </a:tc>
                <a:extLst>
                  <a:ext uri="{0D108BD9-81ED-4DB2-BD59-A6C34878D82A}">
                    <a16:rowId xmlns:a16="http://schemas.microsoft.com/office/drawing/2014/main" val="3972010834"/>
                  </a:ext>
                </a:extLst>
              </a:tr>
              <a:tr h="370840">
                <a:tc>
                  <a:txBody>
                    <a:bodyPr/>
                    <a:lstStyle/>
                    <a:p>
                      <a:pPr algn="ctr"/>
                      <a:r>
                        <a:rPr lang="en-US" sz="1200" dirty="0"/>
                        <a:t>5</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2017</a:t>
                      </a:r>
                    </a:p>
                  </a:txBody>
                  <a:tcPr/>
                </a:tc>
                <a:tc>
                  <a:txBody>
                    <a:bodyPr/>
                    <a:lstStyle/>
                    <a:p>
                      <a:r>
                        <a:rPr lang="en-US" sz="1200" dirty="0"/>
                        <a:t>GAN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 Temperature</a:t>
                      </a:r>
                    </a:p>
                  </a:txBody>
                  <a:tcPr/>
                </a:tc>
                <a:tc>
                  <a:txBody>
                    <a:bodyPr/>
                    <a:lstStyle/>
                    <a:p>
                      <a:r>
                        <a:rPr lang="en-US" sz="1200" dirty="0"/>
                        <a:t>End-to-end</a:t>
                      </a:r>
                    </a:p>
                  </a:txBody>
                  <a:tcPr/>
                </a:tc>
                <a:extLst>
                  <a:ext uri="{0D108BD9-81ED-4DB2-BD59-A6C34878D82A}">
                    <a16:rowId xmlns:a16="http://schemas.microsoft.com/office/drawing/2014/main" val="2911234852"/>
                  </a:ext>
                </a:extLst>
              </a:tr>
              <a:tr h="370840">
                <a:tc>
                  <a:txBody>
                    <a:bodyPr/>
                    <a:lstStyle/>
                    <a:p>
                      <a:pPr algn="ctr"/>
                      <a:r>
                        <a:rPr lang="en-US" sz="1200" dirty="0"/>
                        <a:t>6</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2017</a:t>
                      </a:r>
                    </a:p>
                  </a:txBody>
                  <a:tcPr/>
                </a:tc>
                <a:tc>
                  <a:txBody>
                    <a:bodyPr/>
                    <a:lstStyle/>
                    <a:p>
                      <a:r>
                        <a:rPr lang="en-US" sz="1200" dirty="0"/>
                        <a:t>GAN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Temperature, mean sea-level pressure, 500hPa geopotential</a:t>
                      </a:r>
                    </a:p>
                  </a:txBody>
                  <a:tcPr/>
                </a:tc>
                <a:tc>
                  <a:txBody>
                    <a:bodyPr/>
                    <a:lstStyle/>
                    <a:p>
                      <a:r>
                        <a:rPr lang="en-US" sz="1200" dirty="0"/>
                        <a:t>End-to-end</a:t>
                      </a:r>
                    </a:p>
                  </a:txBody>
                  <a:tcPr/>
                </a:tc>
                <a:extLst>
                  <a:ext uri="{0D108BD9-81ED-4DB2-BD59-A6C34878D82A}">
                    <a16:rowId xmlns:a16="http://schemas.microsoft.com/office/drawing/2014/main" val="1390400730"/>
                  </a:ext>
                </a:extLst>
              </a:tr>
              <a:tr h="0">
                <a:tc>
                  <a:txBody>
                    <a:bodyPr/>
                    <a:lstStyle/>
                    <a:p>
                      <a:pPr algn="ctr"/>
                      <a:r>
                        <a:rPr lang="en-US" sz="1200" dirty="0"/>
                        <a:t>7</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2016-2017</a:t>
                      </a:r>
                    </a:p>
                  </a:txBody>
                  <a:tcPr/>
                </a:tc>
                <a:tc>
                  <a:txBody>
                    <a:bodyPr/>
                    <a:lstStyle/>
                    <a:p>
                      <a:r>
                        <a:rPr lang="en-US" sz="1200" dirty="0"/>
                        <a:t>GAN</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 Temperature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End-to-end</a:t>
                      </a:r>
                    </a:p>
                  </a:txBody>
                  <a:tcPr/>
                </a:tc>
                <a:extLst>
                  <a:ext uri="{0D108BD9-81ED-4DB2-BD59-A6C34878D82A}">
                    <a16:rowId xmlns:a16="http://schemas.microsoft.com/office/drawing/2014/main" val="1940338861"/>
                  </a:ext>
                </a:extLst>
              </a:tr>
              <a:tr h="370840">
                <a:tc>
                  <a:txBody>
                    <a:bodyPr/>
                    <a:lstStyle/>
                    <a:p>
                      <a:pPr algn="ctr"/>
                      <a:r>
                        <a:rPr lang="en-US" sz="1200" dirty="0"/>
                        <a:t>8</a:t>
                      </a:r>
                    </a:p>
                  </a:txBody>
                  <a:tcPr/>
                </a:tc>
                <a:tc>
                  <a:txBody>
                    <a:bodyPr/>
                    <a:lstStyle/>
                    <a:p>
                      <a:r>
                        <a:rPr lang="en-US" sz="1200" dirty="0"/>
                        <a:t>2017</a:t>
                      </a:r>
                    </a:p>
                  </a:txBody>
                  <a:tcPr/>
                </a:tc>
                <a:tc>
                  <a:txBody>
                    <a:bodyPr/>
                    <a:lstStyle/>
                    <a:p>
                      <a:r>
                        <a:rPr lang="en-US" sz="1200" dirty="0"/>
                        <a:t>VAE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 Temperature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KTH_pretrained</a:t>
                      </a:r>
                      <a:endParaRPr lang="en-US" sz="1200" dirty="0"/>
                    </a:p>
                  </a:txBody>
                  <a:tcPr/>
                </a:tc>
                <a:extLst>
                  <a:ext uri="{0D108BD9-81ED-4DB2-BD59-A6C34878D82A}">
                    <a16:rowId xmlns:a16="http://schemas.microsoft.com/office/drawing/2014/main" val="4154582279"/>
                  </a:ext>
                </a:extLst>
              </a:tr>
              <a:tr h="370840">
                <a:tc>
                  <a:txBody>
                    <a:bodyPr/>
                    <a:lstStyle/>
                    <a:p>
                      <a:pPr algn="ctr"/>
                      <a:r>
                        <a:rPr lang="en-US" sz="1200" dirty="0"/>
                        <a:t>9</a:t>
                      </a:r>
                    </a:p>
                  </a:txBody>
                  <a:tcPr/>
                </a:tc>
                <a:tc>
                  <a:txBody>
                    <a:bodyPr/>
                    <a:lstStyle/>
                    <a:p>
                      <a:r>
                        <a:rPr lang="en-US" sz="1200" dirty="0"/>
                        <a:t>2017</a:t>
                      </a:r>
                    </a:p>
                  </a:txBody>
                  <a:tcPr/>
                </a:tc>
                <a:tc>
                  <a:txBody>
                    <a:bodyPr/>
                    <a:lstStyle/>
                    <a:p>
                      <a:r>
                        <a:rPr lang="en-US" sz="1200" dirty="0"/>
                        <a:t>VAE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 Temperature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End-to-end</a:t>
                      </a:r>
                    </a:p>
                  </a:txBody>
                  <a:tcPr/>
                </a:tc>
                <a:extLst>
                  <a:ext uri="{0D108BD9-81ED-4DB2-BD59-A6C34878D82A}">
                    <a16:rowId xmlns:a16="http://schemas.microsoft.com/office/drawing/2014/main" val="4093810275"/>
                  </a:ext>
                </a:extLst>
              </a:tr>
              <a:tr h="370840">
                <a:tc>
                  <a:txBody>
                    <a:bodyPr/>
                    <a:lstStyle/>
                    <a:p>
                      <a:pPr algn="ctr"/>
                      <a:r>
                        <a:rPr lang="en-US" sz="1200" dirty="0"/>
                        <a:t>10</a:t>
                      </a:r>
                    </a:p>
                  </a:txBody>
                  <a:tcPr/>
                </a:tc>
                <a:tc>
                  <a:txBody>
                    <a:bodyPr/>
                    <a:lstStyle/>
                    <a:p>
                      <a:r>
                        <a:rPr lang="en-US" sz="1200" dirty="0"/>
                        <a:t>2017</a:t>
                      </a:r>
                    </a:p>
                  </a:txBody>
                  <a:tcPr/>
                </a:tc>
                <a:tc>
                  <a:txBody>
                    <a:bodyPr/>
                    <a:lstStyle/>
                    <a:p>
                      <a:r>
                        <a:rPr lang="en-US" sz="1200" dirty="0"/>
                        <a:t>VAE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3 * Temperature</a:t>
                      </a:r>
                    </a:p>
                  </a:txBody>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err="1"/>
                        <a:t>KTH_pretrained</a:t>
                      </a:r>
                      <a:endParaRPr lang="en-US" sz="1200" dirty="0"/>
                    </a:p>
                  </a:txBody>
                  <a:tcPr/>
                </a:tc>
                <a:extLst>
                  <a:ext uri="{0D108BD9-81ED-4DB2-BD59-A6C34878D82A}">
                    <a16:rowId xmlns:a16="http://schemas.microsoft.com/office/drawing/2014/main" val="4054776773"/>
                  </a:ext>
                </a:extLst>
              </a:tr>
            </a:tbl>
          </a:graphicData>
        </a:graphic>
      </p:graphicFrame>
      <p:sp>
        <p:nvSpPr>
          <p:cNvPr id="9" name="Rectangle 8">
            <a:extLst>
              <a:ext uri="{FF2B5EF4-FFF2-40B4-BE49-F238E27FC236}">
                <a16:creationId xmlns:a16="http://schemas.microsoft.com/office/drawing/2014/main" id="{156C38C7-0A68-8245-BAA9-44F9AE40A3B3}"/>
              </a:ext>
            </a:extLst>
          </p:cNvPr>
          <p:cNvSpPr/>
          <p:nvPr/>
        </p:nvSpPr>
        <p:spPr>
          <a:xfrm>
            <a:off x="261175" y="5709143"/>
            <a:ext cx="6120172" cy="461665"/>
          </a:xfrm>
          <a:prstGeom prst="rect">
            <a:avLst/>
          </a:prstGeom>
          <a:ln>
            <a:solidFill>
              <a:schemeClr val="dk1"/>
            </a:solidFill>
          </a:ln>
        </p:spPr>
        <p:txBody>
          <a:bodyPr wrap="square">
            <a:spAutoFit/>
          </a:bodyPr>
          <a:lstStyle/>
          <a:p>
            <a:pPr marL="171450" indent="-171450">
              <a:buFont typeface="Arial" panose="020B0604020202020204" pitchFamily="34" charset="0"/>
              <a:buChar char="•"/>
            </a:pPr>
            <a:r>
              <a:rPr lang="en-GB" sz="1200" dirty="0"/>
              <a:t>We conducted several experiments by varying dataset selected year, architectures, variables, and also training modes - pretrained or end-to-end learning. </a:t>
            </a:r>
          </a:p>
        </p:txBody>
      </p:sp>
      <p:sp>
        <p:nvSpPr>
          <p:cNvPr id="10" name="TextBox 9">
            <a:extLst>
              <a:ext uri="{FF2B5EF4-FFF2-40B4-BE49-F238E27FC236}">
                <a16:creationId xmlns:a16="http://schemas.microsoft.com/office/drawing/2014/main" id="{7C7C0DEE-2E8F-714E-984B-564E4F66D5E3}"/>
              </a:ext>
            </a:extLst>
          </p:cNvPr>
          <p:cNvSpPr txBox="1"/>
          <p:nvPr/>
        </p:nvSpPr>
        <p:spPr>
          <a:xfrm>
            <a:off x="261175" y="5392488"/>
            <a:ext cx="3672800" cy="267766"/>
          </a:xfrm>
          <a:prstGeom prst="rect">
            <a:avLst/>
          </a:prstGeom>
          <a:noFill/>
        </p:spPr>
        <p:txBody>
          <a:bodyPr wrap="none" rtlCol="0">
            <a:spAutoFit/>
          </a:bodyPr>
          <a:lstStyle/>
          <a:p>
            <a:pPr algn="l">
              <a:lnSpc>
                <a:spcPct val="95000"/>
              </a:lnSpc>
            </a:pPr>
            <a:r>
              <a:rPr lang="en-US" sz="1200" dirty="0"/>
              <a:t>Note: More details about variables, mode selection </a:t>
            </a:r>
          </a:p>
        </p:txBody>
      </p:sp>
      <p:sp>
        <p:nvSpPr>
          <p:cNvPr id="3" name="Slide Number Placeholder 2">
            <a:extLst>
              <a:ext uri="{FF2B5EF4-FFF2-40B4-BE49-F238E27FC236}">
                <a16:creationId xmlns:a16="http://schemas.microsoft.com/office/drawing/2014/main" id="{9BE28EE9-DB05-7746-A877-2CAA69290F4F}"/>
              </a:ext>
            </a:extLst>
          </p:cNvPr>
          <p:cNvSpPr>
            <a:spLocks noGrp="1"/>
          </p:cNvSpPr>
          <p:nvPr>
            <p:ph type="sldNum" sz="quarter" idx="13"/>
          </p:nvPr>
        </p:nvSpPr>
        <p:spPr/>
        <p:txBody>
          <a:bodyPr/>
          <a:lstStyle/>
          <a:p>
            <a:r>
              <a:rPr lang="en-US"/>
              <a:t>Page </a:t>
            </a:r>
            <a:fld id="{5B0B7EB5-7F44-5B4B-B6FF-B7CB62AC8566}" type="slidenum">
              <a:rPr lang="en-US" smtClean="0"/>
              <a:pPr/>
              <a:t>18</a:t>
            </a:fld>
            <a:endParaRPr lang="en-US" dirty="0"/>
          </a:p>
        </p:txBody>
      </p:sp>
      <p:sp>
        <p:nvSpPr>
          <p:cNvPr id="15" name="Action Button: Forward or Next 14">
            <a:hlinkClick r:id="rId5" action="ppaction://hlinksldjump" highlightClick="1"/>
            <a:extLst>
              <a:ext uri="{FF2B5EF4-FFF2-40B4-BE49-F238E27FC236}">
                <a16:creationId xmlns:a16="http://schemas.microsoft.com/office/drawing/2014/main" id="{E324FEEC-D9D8-DE45-B8A1-86C7600C6E21}"/>
              </a:ext>
            </a:extLst>
          </p:cNvPr>
          <p:cNvSpPr/>
          <p:nvPr/>
        </p:nvSpPr>
        <p:spPr>
          <a:xfrm>
            <a:off x="3825975" y="5418371"/>
            <a:ext cx="216000" cy="216000"/>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Tree>
    <p:extLst>
      <p:ext uri="{BB962C8B-B14F-4D97-AF65-F5344CB8AC3E}">
        <p14:creationId xmlns:p14="http://schemas.microsoft.com/office/powerpoint/2010/main" val="257822148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outline</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3" name="TextBox 2">
            <a:extLst>
              <a:ext uri="{FF2B5EF4-FFF2-40B4-BE49-F238E27FC236}">
                <a16:creationId xmlns:a16="http://schemas.microsoft.com/office/drawing/2014/main" id="{D8BD96A3-B7D8-6A46-8711-18D4B864DEAB}"/>
              </a:ext>
            </a:extLst>
          </p:cNvPr>
          <p:cNvSpPr txBox="1"/>
          <p:nvPr/>
        </p:nvSpPr>
        <p:spPr>
          <a:xfrm>
            <a:off x="251520" y="1448782"/>
            <a:ext cx="9145016" cy="3659463"/>
          </a:xfrm>
          <a:prstGeom prst="rect">
            <a:avLst/>
          </a:prstGeom>
          <a:noFill/>
        </p:spPr>
        <p:txBody>
          <a:bodyPr wrap="square" rtlCol="0">
            <a:spAutoFit/>
          </a:bodyPr>
          <a:lstStyle/>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8" action="ppaction://hlinksldjump">
                  <a:extLst>
                    <a:ext uri="{A12FA001-AC4F-418D-AE19-62706E023703}">
                      <ahyp:hlinkClr xmlns:ahyp="http://schemas.microsoft.com/office/drawing/2018/hyperlinkcolor" val="tx"/>
                    </a:ext>
                  </a:extLst>
                </a:hlinkClick>
              </a:rPr>
              <a:t>Motivation </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accent1"/>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9" action="ppaction://hlinksldjump">
                  <a:extLst>
                    <a:ext uri="{A12FA001-AC4F-418D-AE19-62706E023703}">
                      <ahyp:hlinkClr xmlns:ahyp="http://schemas.microsoft.com/office/drawing/2018/hyperlinkcolor" val="tx"/>
                    </a:ext>
                  </a:extLst>
                </a:hlinkClick>
              </a:rPr>
              <a:t>Deep learning architectures</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0" action="ppaction://hlinksldjump">
                  <a:extLst>
                    <a:ext uri="{A12FA001-AC4F-418D-AE19-62706E023703}">
                      <ahyp:hlinkClr xmlns:ahyp="http://schemas.microsoft.com/office/drawing/2018/hyperlinkcolor" val="tx"/>
                    </a:ext>
                  </a:extLst>
                </a:hlinkClick>
              </a:rPr>
              <a:t>Parallel deep learning workflow</a:t>
            </a:r>
            <a:endParaRPr lang="en-US" sz="2000" dirty="0">
              <a:solidFill>
                <a:schemeClr val="tx1">
                  <a:lumMod val="50000"/>
                  <a:lumOff val="50000"/>
                </a:schemeClr>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1" action="ppaction://hlinksldjump">
                  <a:extLst>
                    <a:ext uri="{A12FA001-AC4F-418D-AE19-62706E023703}">
                      <ahyp:hlinkClr xmlns:ahyp="http://schemas.microsoft.com/office/drawing/2018/hyperlinkcolor" val="tx"/>
                    </a:ext>
                  </a:extLst>
                </a:hlinkClick>
              </a:rPr>
              <a:t>Experiment settings</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b="1" dirty="0">
                <a:solidFill>
                  <a:schemeClr val="accent1"/>
                </a:solidFill>
                <a:hlinkClick r:id="rId12" action="ppaction://hlinksldjump">
                  <a:extLst>
                    <a:ext uri="{A12FA001-AC4F-418D-AE19-62706E023703}">
                      <ahyp:hlinkClr xmlns:ahyp="http://schemas.microsoft.com/office/drawing/2018/hyperlinkcolor" val="tx"/>
                    </a:ext>
                  </a:extLst>
                </a:hlinkClick>
              </a:rPr>
              <a:t>Results</a:t>
            </a:r>
            <a:endParaRPr lang="en-US" sz="2000" b="1" dirty="0">
              <a:solidFill>
                <a:schemeClr val="accent1"/>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3" action="ppaction://hlinksldjump">
                  <a:extLst>
                    <a:ext uri="{A12FA001-AC4F-418D-AE19-62706E023703}">
                      <ahyp:hlinkClr xmlns:ahyp="http://schemas.microsoft.com/office/drawing/2018/hyperlinkcolor" val="tx"/>
                    </a:ext>
                  </a:extLst>
                </a:hlinkClick>
              </a:rPr>
              <a:t>Conclusions and outlook</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400" dirty="0">
              <a:solidFill>
                <a:schemeClr val="accent1"/>
              </a:solidFill>
            </a:endParaRPr>
          </a:p>
        </p:txBody>
      </p:sp>
    </p:spTree>
    <p:extLst>
      <p:ext uri="{BB962C8B-B14F-4D97-AF65-F5344CB8AC3E}">
        <p14:creationId xmlns:p14="http://schemas.microsoft.com/office/powerpoint/2010/main" val="223545701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rcRect l="64795"/>
            <a:stretch/>
          </p:blipFill>
          <p:spPr>
            <a:xfrm>
              <a:off x="14402407" y="29073698"/>
              <a:ext cx="521556" cy="1565284"/>
            </a:xfrm>
            <a:prstGeom prst="rect">
              <a:avLst/>
            </a:prstGeom>
          </p:spPr>
        </p:pic>
      </p:grpSp>
      <p:sp>
        <p:nvSpPr>
          <p:cNvPr id="64" name="Text Placeholder 3">
            <a:extLst>
              <a:ext uri="{FF2B5EF4-FFF2-40B4-BE49-F238E27FC236}">
                <a16:creationId xmlns:a16="http://schemas.microsoft.com/office/drawing/2014/main" id="{05FFB0CE-9A5D-CA43-9294-22329C79B306}"/>
              </a:ext>
            </a:extLst>
          </p:cNvPr>
          <p:cNvSpPr>
            <a:spLocks noGrp="1"/>
          </p:cNvSpPr>
          <p:nvPr>
            <p:ph type="body" sz="quarter" idx="12"/>
          </p:nvPr>
        </p:nvSpPr>
        <p:spPr/>
        <p:txBody>
          <a:bodyPr/>
          <a:lstStyle/>
          <a:p>
            <a:r>
              <a:rPr lang="en-GB"/>
              <a:t>2m temperature prediction </a:t>
            </a:r>
            <a:endParaRPr lang="en-GB" dirty="0"/>
          </a:p>
        </p:txBody>
      </p:sp>
      <p:sp>
        <p:nvSpPr>
          <p:cNvPr id="21" name="Titel 1">
            <a:extLst>
              <a:ext uri="{FF2B5EF4-FFF2-40B4-BE49-F238E27FC236}">
                <a16:creationId xmlns:a16="http://schemas.microsoft.com/office/drawing/2014/main" id="{5FC964E6-A56E-954D-877C-42020EC272F3}"/>
              </a:ext>
            </a:extLst>
          </p:cNvPr>
          <p:cNvSpPr>
            <a:spLocks noGrp="1"/>
          </p:cNvSpPr>
          <p:nvPr>
            <p:ph type="title"/>
          </p:nvPr>
        </p:nvSpPr>
        <p:spPr/>
        <p:txBody>
          <a:bodyPr/>
          <a:lstStyle/>
          <a:p>
            <a:r>
              <a:rPr lang="de-DE" dirty="0"/>
              <a:t>Abstract</a:t>
            </a:r>
            <a:br>
              <a:rPr lang="de-DE" dirty="0"/>
            </a:br>
            <a:endParaRPr lang="de-DE" dirty="0"/>
          </a:p>
        </p:txBody>
      </p:sp>
      <p:grpSp>
        <p:nvGrpSpPr>
          <p:cNvPr id="22" name="Gruppieren 23">
            <a:extLst>
              <a:ext uri="{FF2B5EF4-FFF2-40B4-BE49-F238E27FC236}">
                <a16:creationId xmlns:a16="http://schemas.microsoft.com/office/drawing/2014/main" id="{49C0F844-713A-0642-84B3-E4462CEC3FCF}"/>
              </a:ext>
            </a:extLst>
          </p:cNvPr>
          <p:cNvGrpSpPr/>
          <p:nvPr/>
        </p:nvGrpSpPr>
        <p:grpSpPr>
          <a:xfrm>
            <a:off x="342918" y="1268762"/>
            <a:ext cx="8621570" cy="4680519"/>
            <a:chOff x="-305154" y="1124744"/>
            <a:chExt cx="8621570" cy="4680519"/>
          </a:xfrm>
        </p:grpSpPr>
        <p:grpSp>
          <p:nvGrpSpPr>
            <p:cNvPr id="23" name="Gruppieren 19">
              <a:extLst>
                <a:ext uri="{FF2B5EF4-FFF2-40B4-BE49-F238E27FC236}">
                  <a16:creationId xmlns:a16="http://schemas.microsoft.com/office/drawing/2014/main" id="{5B28BD47-05BD-0444-BE12-8ED4EBA3CBFF}"/>
                </a:ext>
              </a:extLst>
            </p:cNvPr>
            <p:cNvGrpSpPr/>
            <p:nvPr/>
          </p:nvGrpSpPr>
          <p:grpSpPr>
            <a:xfrm>
              <a:off x="-305154" y="1124744"/>
              <a:ext cx="8621570" cy="4680519"/>
              <a:chOff x="-31839" y="1340769"/>
              <a:chExt cx="8621570" cy="4680519"/>
            </a:xfrm>
          </p:grpSpPr>
          <p:pic>
            <p:nvPicPr>
              <p:cNvPr id="29" name="Sample_Batch_id_0 + Sample_1">
                <a:hlinkClick r:id="" action="ppaction://media"/>
                <a:extLst>
                  <a:ext uri="{FF2B5EF4-FFF2-40B4-BE49-F238E27FC236}">
                    <a16:creationId xmlns:a16="http://schemas.microsoft.com/office/drawing/2014/main" id="{C180D5CB-E5ED-E14E-9838-71C80617730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3275856" y="2225842"/>
                <a:ext cx="5313875" cy="3507414"/>
              </a:xfrm>
              <a:prstGeom prst="rect">
                <a:avLst/>
              </a:prstGeom>
              <a:solidFill>
                <a:schemeClr val="accent1">
                  <a:alpha val="10000"/>
                </a:schemeClr>
              </a:solidFill>
              <a:ln>
                <a:noFill/>
              </a:ln>
            </p:spPr>
          </p:pic>
          <p:sp>
            <p:nvSpPr>
              <p:cNvPr id="30" name="Rounded Rectangle 35">
                <a:extLst>
                  <a:ext uri="{FF2B5EF4-FFF2-40B4-BE49-F238E27FC236}">
                    <a16:creationId xmlns:a16="http://schemas.microsoft.com/office/drawing/2014/main" id="{0E3C86DE-B220-A643-8363-6989CFCEABF6}"/>
                  </a:ext>
                </a:extLst>
              </p:cNvPr>
              <p:cNvSpPr/>
              <p:nvPr/>
            </p:nvSpPr>
            <p:spPr>
              <a:xfrm>
                <a:off x="6337217" y="1444554"/>
                <a:ext cx="1691167"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2 m T FORECAST</a:t>
                </a:r>
              </a:p>
            </p:txBody>
          </p:sp>
          <p:sp>
            <p:nvSpPr>
              <p:cNvPr id="33" name="Right Arrow 22">
                <a:extLst>
                  <a:ext uri="{FF2B5EF4-FFF2-40B4-BE49-F238E27FC236}">
                    <a16:creationId xmlns:a16="http://schemas.microsoft.com/office/drawing/2014/main" id="{34A2DE44-0138-6D4B-881E-0BB9DCF090F0}"/>
                  </a:ext>
                </a:extLst>
              </p:cNvPr>
              <p:cNvSpPr/>
              <p:nvPr/>
            </p:nvSpPr>
            <p:spPr>
              <a:xfrm>
                <a:off x="5580112" y="1644689"/>
                <a:ext cx="826524" cy="49741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42" name="Rounded Rectangle 33">
                <a:extLst>
                  <a:ext uri="{FF2B5EF4-FFF2-40B4-BE49-F238E27FC236}">
                    <a16:creationId xmlns:a16="http://schemas.microsoft.com/office/drawing/2014/main" id="{8635F302-FE8E-7140-9E4C-C3AE2FF0D1D7}"/>
                  </a:ext>
                </a:extLst>
              </p:cNvPr>
              <p:cNvSpPr/>
              <p:nvPr/>
            </p:nvSpPr>
            <p:spPr>
              <a:xfrm>
                <a:off x="2626763" y="1444554"/>
                <a:ext cx="299489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VIDEO PREDICTION</a:t>
                </a:r>
              </a:p>
              <a:p>
                <a:pPr algn="ctr">
                  <a:lnSpc>
                    <a:spcPct val="95000"/>
                  </a:lnSpc>
                </a:pPr>
                <a:r>
                  <a:rPr lang="de-DE" sz="1400" b="1" dirty="0">
                    <a:solidFill>
                      <a:schemeClr val="accent1"/>
                    </a:solidFill>
                  </a:rPr>
                  <a:t>ALGORITHM</a:t>
                </a:r>
              </a:p>
            </p:txBody>
          </p:sp>
          <p:sp>
            <p:nvSpPr>
              <p:cNvPr id="43" name="Rounded Rectangle 5">
                <a:extLst>
                  <a:ext uri="{FF2B5EF4-FFF2-40B4-BE49-F238E27FC236}">
                    <a16:creationId xmlns:a16="http://schemas.microsoft.com/office/drawing/2014/main" id="{880E67B8-E045-F047-8C16-995B16F89828}"/>
                  </a:ext>
                </a:extLst>
              </p:cNvPr>
              <p:cNvSpPr/>
              <p:nvPr/>
            </p:nvSpPr>
            <p:spPr>
              <a:xfrm>
                <a:off x="2555776" y="52292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Click </a:t>
                </a:r>
                <a:r>
                  <a:rPr lang="de-DE" sz="1400" b="1" dirty="0" err="1">
                    <a:solidFill>
                      <a:schemeClr val="accent1"/>
                    </a:solidFill>
                  </a:rPr>
                  <a:t>here</a:t>
                </a:r>
                <a:r>
                  <a:rPr lang="de-DE" sz="1400" b="1" dirty="0">
                    <a:solidFill>
                      <a:schemeClr val="accent1"/>
                    </a:solidFill>
                  </a:rPr>
                  <a:t> </a:t>
                </a:r>
                <a:r>
                  <a:rPr lang="de-DE" sz="1400" b="1" dirty="0" err="1">
                    <a:solidFill>
                      <a:schemeClr val="accent1"/>
                    </a:solidFill>
                  </a:rPr>
                  <a:t>to</a:t>
                </a:r>
                <a:r>
                  <a:rPr lang="de-DE" sz="1400" b="1" dirty="0">
                    <a:solidFill>
                      <a:schemeClr val="accent1"/>
                    </a:solidFill>
                  </a:rPr>
                  <a:t> </a:t>
                </a:r>
                <a:r>
                  <a:rPr lang="de-DE" sz="1400" b="1" dirty="0" err="1">
                    <a:solidFill>
                      <a:schemeClr val="accent1"/>
                    </a:solidFill>
                  </a:rPr>
                  <a:t>start</a:t>
                </a:r>
                <a:r>
                  <a:rPr lang="de-DE" sz="1400" b="1" dirty="0">
                    <a:solidFill>
                      <a:schemeClr val="accent1"/>
                    </a:solidFill>
                  </a:rPr>
                  <a:t> </a:t>
                </a:r>
                <a:r>
                  <a:rPr lang="de-DE" sz="1400" b="1" dirty="0" err="1">
                    <a:solidFill>
                      <a:schemeClr val="accent1"/>
                    </a:solidFill>
                  </a:rPr>
                  <a:t>video</a:t>
                </a:r>
                <a:r>
                  <a:rPr lang="de-DE" sz="1400" b="1" dirty="0">
                    <a:solidFill>
                      <a:schemeClr val="accent1"/>
                    </a:solidFill>
                  </a:rPr>
                  <a:t>!</a:t>
                </a:r>
              </a:p>
            </p:txBody>
          </p:sp>
          <p:sp>
            <p:nvSpPr>
              <p:cNvPr id="44" name="Right Arrow 22">
                <a:extLst>
                  <a:ext uri="{FF2B5EF4-FFF2-40B4-BE49-F238E27FC236}">
                    <a16:creationId xmlns:a16="http://schemas.microsoft.com/office/drawing/2014/main" id="{C7321024-3BE2-904A-B737-EB4D7EBAC66F}"/>
                  </a:ext>
                </a:extLst>
              </p:cNvPr>
              <p:cNvSpPr/>
              <p:nvPr/>
            </p:nvSpPr>
            <p:spPr>
              <a:xfrm rot="18348623">
                <a:off x="2685959" y="2223728"/>
                <a:ext cx="757105" cy="396044"/>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45" name="Rounded Rectangle 34">
                <a:extLst>
                  <a:ext uri="{FF2B5EF4-FFF2-40B4-BE49-F238E27FC236}">
                    <a16:creationId xmlns:a16="http://schemas.microsoft.com/office/drawing/2014/main" id="{E6B65868-EC7E-0846-925C-95C70DC92204}"/>
                  </a:ext>
                </a:extLst>
              </p:cNvPr>
              <p:cNvSpPr/>
              <p:nvPr/>
            </p:nvSpPr>
            <p:spPr>
              <a:xfrm>
                <a:off x="2016738" y="2603090"/>
                <a:ext cx="1799310" cy="1329966"/>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 2m T</a:t>
                </a:r>
              </a:p>
              <a:p>
                <a:pPr algn="ctr">
                  <a:lnSpc>
                    <a:spcPct val="95000"/>
                  </a:lnSpc>
                </a:pPr>
                <a:r>
                  <a:rPr lang="de-DE" sz="1400" b="1" dirty="0">
                    <a:solidFill>
                      <a:schemeClr val="accent1"/>
                    </a:solidFill>
                  </a:rPr>
                  <a:t> GEOPOT</a:t>
                </a:r>
              </a:p>
              <a:p>
                <a:pPr algn="ctr">
                  <a:lnSpc>
                    <a:spcPct val="95000"/>
                  </a:lnSpc>
                </a:pPr>
                <a:r>
                  <a:rPr lang="de-DE" sz="1400" b="1" dirty="0">
                    <a:solidFill>
                      <a:schemeClr val="accent1"/>
                    </a:solidFill>
                  </a:rPr>
                  <a:t>SLP</a:t>
                </a:r>
              </a:p>
              <a:p>
                <a:pPr algn="ctr">
                  <a:lnSpc>
                    <a:spcPct val="95000"/>
                  </a:lnSpc>
                </a:pPr>
                <a:r>
                  <a:rPr lang="de-DE" sz="1400" b="1" dirty="0">
                    <a:solidFill>
                      <a:schemeClr val="accent1"/>
                    </a:solidFill>
                  </a:rPr>
                  <a:t>Over Europe</a:t>
                </a:r>
              </a:p>
            </p:txBody>
          </p:sp>
          <p:sp>
            <p:nvSpPr>
              <p:cNvPr id="46" name="Rounded Rectangle 5">
                <a:extLst>
                  <a:ext uri="{FF2B5EF4-FFF2-40B4-BE49-F238E27FC236}">
                    <a16:creationId xmlns:a16="http://schemas.microsoft.com/office/drawing/2014/main" id="{FBA67682-9548-3B42-9A50-B1B524694850}"/>
                  </a:ext>
                </a:extLst>
              </p:cNvPr>
              <p:cNvSpPr/>
              <p:nvPr/>
            </p:nvSpPr>
            <p:spPr>
              <a:xfrm>
                <a:off x="1973660" y="2432551"/>
                <a:ext cx="3966492" cy="1581665"/>
              </a:xfrm>
              <a:prstGeom prst="round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1400" b="1" dirty="0">
                  <a:solidFill>
                    <a:schemeClr val="accent1"/>
                  </a:solidFill>
                </a:endParaRPr>
              </a:p>
            </p:txBody>
          </p:sp>
          <p:sp>
            <p:nvSpPr>
              <p:cNvPr id="47" name="Rounded Rectangle 5">
                <a:extLst>
                  <a:ext uri="{FF2B5EF4-FFF2-40B4-BE49-F238E27FC236}">
                    <a16:creationId xmlns:a16="http://schemas.microsoft.com/office/drawing/2014/main" id="{69139378-3213-B145-9ABB-327D5F62137C}"/>
                  </a:ext>
                </a:extLst>
              </p:cNvPr>
              <p:cNvSpPr/>
              <p:nvPr/>
            </p:nvSpPr>
            <p:spPr>
              <a:xfrm flipH="1">
                <a:off x="6215084" y="1340769"/>
                <a:ext cx="2029324" cy="2673447"/>
              </a:xfrm>
              <a:prstGeom prst="round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1400" b="1" dirty="0">
                  <a:solidFill>
                    <a:schemeClr val="accent1"/>
                  </a:solidFill>
                </a:endParaRPr>
              </a:p>
            </p:txBody>
          </p:sp>
          <p:sp>
            <p:nvSpPr>
              <p:cNvPr id="49" name="Rounded Rectangle 5">
                <a:extLst>
                  <a:ext uri="{FF2B5EF4-FFF2-40B4-BE49-F238E27FC236}">
                    <a16:creationId xmlns:a16="http://schemas.microsoft.com/office/drawing/2014/main" id="{4B510B0C-6C09-F549-B7C4-1138125020F0}"/>
                  </a:ext>
                </a:extLst>
              </p:cNvPr>
              <p:cNvSpPr/>
              <p:nvPr/>
            </p:nvSpPr>
            <p:spPr>
              <a:xfrm>
                <a:off x="-31839" y="2911274"/>
                <a:ext cx="1202848"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YEARS 2016, 2017</a:t>
                </a:r>
              </a:p>
            </p:txBody>
          </p:sp>
        </p:grpSp>
        <p:sp>
          <p:nvSpPr>
            <p:cNvPr id="28" name="Rounded Rectangle 5">
              <a:extLst>
                <a:ext uri="{FF2B5EF4-FFF2-40B4-BE49-F238E27FC236}">
                  <a16:creationId xmlns:a16="http://schemas.microsoft.com/office/drawing/2014/main" id="{182FA465-97A5-214A-88AE-192BA7E9F7CD}"/>
                </a:ext>
              </a:extLst>
            </p:cNvPr>
            <p:cNvSpPr/>
            <p:nvPr/>
          </p:nvSpPr>
          <p:spPr>
            <a:xfrm>
              <a:off x="3434589" y="3809853"/>
              <a:ext cx="4536504" cy="1995410"/>
            </a:xfrm>
            <a:prstGeom prst="roundRect">
              <a:avLst/>
            </a:prstGeom>
            <a:noFill/>
            <a:ln>
              <a:solidFill>
                <a:schemeClr val="accent1">
                  <a:lumMod val="40000"/>
                  <a:lumOff val="6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de-DE" sz="1400" b="1" dirty="0">
                <a:solidFill>
                  <a:schemeClr val="accent1"/>
                </a:solidFill>
              </a:endParaRPr>
            </a:p>
          </p:txBody>
        </p:sp>
      </p:grpSp>
      <p:sp>
        <p:nvSpPr>
          <p:cNvPr id="50" name="Textfeld 2">
            <a:extLst>
              <a:ext uri="{FF2B5EF4-FFF2-40B4-BE49-F238E27FC236}">
                <a16:creationId xmlns:a16="http://schemas.microsoft.com/office/drawing/2014/main" id="{FF0A8B79-75D6-854F-AFCD-E10B382BCEAB}"/>
              </a:ext>
            </a:extLst>
          </p:cNvPr>
          <p:cNvSpPr txBox="1"/>
          <p:nvPr/>
        </p:nvSpPr>
        <p:spPr>
          <a:xfrm>
            <a:off x="1435139" y="3458934"/>
            <a:ext cx="1155390" cy="501676"/>
          </a:xfrm>
          <a:prstGeom prst="rect">
            <a:avLst/>
          </a:prstGeom>
          <a:noFill/>
        </p:spPr>
        <p:txBody>
          <a:bodyPr wrap="square" rtlCol="0">
            <a:spAutoFit/>
          </a:bodyPr>
          <a:lstStyle/>
          <a:p>
            <a:pPr algn="l">
              <a:lnSpc>
                <a:spcPct val="95000"/>
              </a:lnSpc>
            </a:pPr>
            <a:r>
              <a:rPr lang="de-DE" sz="1400" b="1" dirty="0" err="1">
                <a:solidFill>
                  <a:schemeClr val="accent1"/>
                </a:solidFill>
              </a:rPr>
              <a:t>Pre</a:t>
            </a:r>
            <a:r>
              <a:rPr lang="de-DE" sz="1400" b="1" dirty="0">
                <a:solidFill>
                  <a:schemeClr val="accent1"/>
                </a:solidFill>
              </a:rPr>
              <a:t>-</a:t>
            </a:r>
          </a:p>
          <a:p>
            <a:pPr algn="l">
              <a:lnSpc>
                <a:spcPct val="95000"/>
              </a:lnSpc>
            </a:pPr>
            <a:r>
              <a:rPr lang="de-DE" sz="1400" b="1" dirty="0" err="1">
                <a:solidFill>
                  <a:schemeClr val="accent1"/>
                </a:solidFill>
              </a:rPr>
              <a:t>processing</a:t>
            </a:r>
            <a:endParaRPr lang="de-DE" sz="1400" b="1" dirty="0">
              <a:solidFill>
                <a:schemeClr val="accent1"/>
              </a:solidFill>
            </a:endParaRPr>
          </a:p>
        </p:txBody>
      </p:sp>
      <p:sp>
        <p:nvSpPr>
          <p:cNvPr id="51" name="Textfeld 24">
            <a:extLst>
              <a:ext uri="{FF2B5EF4-FFF2-40B4-BE49-F238E27FC236}">
                <a16:creationId xmlns:a16="http://schemas.microsoft.com/office/drawing/2014/main" id="{4CD06989-FC92-8A40-B51A-F9F20E4D5874}"/>
              </a:ext>
            </a:extLst>
          </p:cNvPr>
          <p:cNvSpPr txBox="1"/>
          <p:nvPr/>
        </p:nvSpPr>
        <p:spPr>
          <a:xfrm rot="18277251">
            <a:off x="3005875" y="1785901"/>
            <a:ext cx="1412690" cy="297004"/>
          </a:xfrm>
          <a:prstGeom prst="rect">
            <a:avLst/>
          </a:prstGeom>
          <a:noFill/>
        </p:spPr>
        <p:txBody>
          <a:bodyPr wrap="square" rtlCol="0">
            <a:spAutoFit/>
          </a:bodyPr>
          <a:lstStyle/>
          <a:p>
            <a:pPr algn="l">
              <a:lnSpc>
                <a:spcPct val="95000"/>
              </a:lnSpc>
            </a:pPr>
            <a:r>
              <a:rPr lang="de-DE" sz="1400" dirty="0">
                <a:solidFill>
                  <a:schemeClr val="bg1"/>
                </a:solidFill>
              </a:rPr>
              <a:t>Input</a:t>
            </a:r>
          </a:p>
        </p:txBody>
      </p:sp>
      <p:sp>
        <p:nvSpPr>
          <p:cNvPr id="52" name="Textfeld 25">
            <a:extLst>
              <a:ext uri="{FF2B5EF4-FFF2-40B4-BE49-F238E27FC236}">
                <a16:creationId xmlns:a16="http://schemas.microsoft.com/office/drawing/2014/main" id="{1091DCCB-5C01-C94F-B116-D979ED360BB6}"/>
              </a:ext>
            </a:extLst>
          </p:cNvPr>
          <p:cNvSpPr txBox="1"/>
          <p:nvPr/>
        </p:nvSpPr>
        <p:spPr>
          <a:xfrm>
            <a:off x="5944563" y="1264014"/>
            <a:ext cx="1412690" cy="297004"/>
          </a:xfrm>
          <a:prstGeom prst="rect">
            <a:avLst/>
          </a:prstGeom>
          <a:noFill/>
        </p:spPr>
        <p:txBody>
          <a:bodyPr wrap="square" rtlCol="0">
            <a:spAutoFit/>
          </a:bodyPr>
          <a:lstStyle/>
          <a:p>
            <a:pPr algn="l">
              <a:lnSpc>
                <a:spcPct val="95000"/>
              </a:lnSpc>
            </a:pPr>
            <a:r>
              <a:rPr lang="de-DE" sz="1400" b="1" dirty="0" err="1">
                <a:solidFill>
                  <a:schemeClr val="accent1"/>
                </a:solidFill>
              </a:rPr>
              <a:t>Predict</a:t>
            </a:r>
            <a:endParaRPr lang="de-DE" sz="1400" b="1" dirty="0">
              <a:solidFill>
                <a:schemeClr val="accent1"/>
              </a:solidFill>
            </a:endParaRPr>
          </a:p>
        </p:txBody>
      </p:sp>
      <p:sp>
        <p:nvSpPr>
          <p:cNvPr id="53" name="Action Button: Forward or Next 52">
            <a:hlinkClick r:id="rId11" action="ppaction://hlinksldjump" highlightClick="1"/>
            <a:extLst>
              <a:ext uri="{FF2B5EF4-FFF2-40B4-BE49-F238E27FC236}">
                <a16:creationId xmlns:a16="http://schemas.microsoft.com/office/drawing/2014/main" id="{7E624809-89C4-0D4B-ACE6-FB7E5729DE7A}"/>
              </a:ext>
            </a:extLst>
          </p:cNvPr>
          <p:cNvSpPr/>
          <p:nvPr/>
        </p:nvSpPr>
        <p:spPr>
          <a:xfrm>
            <a:off x="1713667" y="2924946"/>
            <a:ext cx="241200" cy="241353"/>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54" name="Action Button: Forward or Next 53">
            <a:hlinkClick r:id="rId12" action="ppaction://hlinksldjump" highlightClick="1"/>
            <a:extLst>
              <a:ext uri="{FF2B5EF4-FFF2-40B4-BE49-F238E27FC236}">
                <a16:creationId xmlns:a16="http://schemas.microsoft.com/office/drawing/2014/main" id="{8F296779-CBE8-3A49-8DA4-5294C2B098DB}"/>
              </a:ext>
            </a:extLst>
          </p:cNvPr>
          <p:cNvSpPr/>
          <p:nvPr/>
        </p:nvSpPr>
        <p:spPr>
          <a:xfrm>
            <a:off x="3116478" y="1565007"/>
            <a:ext cx="241200" cy="241353"/>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55" name="Action Button: Forward or Next 54">
            <a:hlinkClick r:id="rId13" action="ppaction://hlinksldjump" highlightClick="1"/>
            <a:extLst>
              <a:ext uri="{FF2B5EF4-FFF2-40B4-BE49-F238E27FC236}">
                <a16:creationId xmlns:a16="http://schemas.microsoft.com/office/drawing/2014/main" id="{6024D497-E99B-0842-8497-97B30A869336}"/>
              </a:ext>
            </a:extLst>
          </p:cNvPr>
          <p:cNvSpPr/>
          <p:nvPr/>
        </p:nvSpPr>
        <p:spPr>
          <a:xfrm>
            <a:off x="6253860" y="5851945"/>
            <a:ext cx="241200" cy="241353"/>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56" name="Action Button: Forward or Next 55">
            <a:hlinkClick r:id="rId14" action="ppaction://hlinksldjump" highlightClick="1"/>
            <a:extLst>
              <a:ext uri="{FF2B5EF4-FFF2-40B4-BE49-F238E27FC236}">
                <a16:creationId xmlns:a16="http://schemas.microsoft.com/office/drawing/2014/main" id="{40DB89AB-EEA9-E147-8EEC-ACAA07A7F47C}"/>
              </a:ext>
            </a:extLst>
          </p:cNvPr>
          <p:cNvSpPr/>
          <p:nvPr/>
        </p:nvSpPr>
        <p:spPr>
          <a:xfrm>
            <a:off x="808481" y="6000537"/>
            <a:ext cx="241200" cy="241353"/>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7" name="TextBox 6">
            <a:extLst>
              <a:ext uri="{FF2B5EF4-FFF2-40B4-BE49-F238E27FC236}">
                <a16:creationId xmlns:a16="http://schemas.microsoft.com/office/drawing/2014/main" id="{ED651FED-ADDF-9B41-8DCE-649B7AF3C416}"/>
              </a:ext>
            </a:extLst>
          </p:cNvPr>
          <p:cNvSpPr txBox="1"/>
          <p:nvPr/>
        </p:nvSpPr>
        <p:spPr>
          <a:xfrm>
            <a:off x="271748" y="5999058"/>
            <a:ext cx="4094391" cy="297004"/>
          </a:xfrm>
          <a:prstGeom prst="rect">
            <a:avLst/>
          </a:prstGeom>
          <a:noFill/>
        </p:spPr>
        <p:txBody>
          <a:bodyPr wrap="none" rtlCol="0">
            <a:spAutoFit/>
          </a:bodyPr>
          <a:lstStyle/>
          <a:p>
            <a:pPr algn="l">
              <a:lnSpc>
                <a:spcPct val="95000"/>
              </a:lnSpc>
            </a:pPr>
            <a:r>
              <a:rPr lang="en-US" sz="1400" dirty="0">
                <a:solidFill>
                  <a:schemeClr val="accent1"/>
                </a:solidFill>
              </a:rPr>
              <a:t>Click       to navigate to the corresponding section</a:t>
            </a:r>
          </a:p>
        </p:txBody>
      </p:sp>
      <p:sp>
        <p:nvSpPr>
          <p:cNvPr id="58" name="Rounded Rectangle 5">
            <a:extLst>
              <a:ext uri="{FF2B5EF4-FFF2-40B4-BE49-F238E27FC236}">
                <a16:creationId xmlns:a16="http://schemas.microsoft.com/office/drawing/2014/main" id="{EA8B2007-7746-534F-BED8-0B84609109EB}"/>
              </a:ext>
            </a:extLst>
          </p:cNvPr>
          <p:cNvSpPr/>
          <p:nvPr/>
        </p:nvSpPr>
        <p:spPr>
          <a:xfrm>
            <a:off x="393348" y="1434126"/>
            <a:ext cx="1202848"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ERA5</a:t>
            </a:r>
          </a:p>
        </p:txBody>
      </p:sp>
      <p:sp>
        <p:nvSpPr>
          <p:cNvPr id="59" name="Right Arrow 22">
            <a:extLst>
              <a:ext uri="{FF2B5EF4-FFF2-40B4-BE49-F238E27FC236}">
                <a16:creationId xmlns:a16="http://schemas.microsoft.com/office/drawing/2014/main" id="{E9C50C39-5594-BC48-BF85-4D81293FA4C0}"/>
              </a:ext>
            </a:extLst>
          </p:cNvPr>
          <p:cNvSpPr/>
          <p:nvPr/>
        </p:nvSpPr>
        <p:spPr>
          <a:xfrm rot="5400000">
            <a:off x="711351" y="2269725"/>
            <a:ext cx="533320" cy="497412"/>
          </a:xfrm>
          <a:prstGeom prst="rightArrow">
            <a:avLst>
              <a:gd name="adj1" fmla="val 44164"/>
              <a:gd name="adj2" fmla="val 50000"/>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60" name="Textfeld 2">
            <a:extLst>
              <a:ext uri="{FF2B5EF4-FFF2-40B4-BE49-F238E27FC236}">
                <a16:creationId xmlns:a16="http://schemas.microsoft.com/office/drawing/2014/main" id="{A664564C-B0D5-0F41-8BF2-FB8D458F07DD}"/>
              </a:ext>
            </a:extLst>
          </p:cNvPr>
          <p:cNvSpPr txBox="1"/>
          <p:nvPr/>
        </p:nvSpPr>
        <p:spPr>
          <a:xfrm>
            <a:off x="1098639" y="2271507"/>
            <a:ext cx="1155390" cy="297004"/>
          </a:xfrm>
          <a:prstGeom prst="rect">
            <a:avLst/>
          </a:prstGeom>
          <a:noFill/>
        </p:spPr>
        <p:txBody>
          <a:bodyPr wrap="square" rtlCol="0">
            <a:spAutoFit/>
          </a:bodyPr>
          <a:lstStyle/>
          <a:p>
            <a:pPr algn="l">
              <a:lnSpc>
                <a:spcPct val="95000"/>
              </a:lnSpc>
            </a:pPr>
            <a:r>
              <a:rPr lang="de-DE" sz="1400" b="1" dirty="0" err="1">
                <a:solidFill>
                  <a:schemeClr val="accent1"/>
                </a:solidFill>
              </a:rPr>
              <a:t>Extraction</a:t>
            </a:r>
            <a:endParaRPr lang="de-DE" sz="1400" b="1" dirty="0">
              <a:solidFill>
                <a:schemeClr val="accent1"/>
              </a:solidFill>
            </a:endParaRPr>
          </a:p>
        </p:txBody>
      </p:sp>
      <p:sp>
        <p:nvSpPr>
          <p:cNvPr id="61" name="Action Button: Forward or Next 60">
            <a:hlinkClick r:id="rId15" action="ppaction://hlinksldjump" highlightClick="1"/>
            <a:extLst>
              <a:ext uri="{FF2B5EF4-FFF2-40B4-BE49-F238E27FC236}">
                <a16:creationId xmlns:a16="http://schemas.microsoft.com/office/drawing/2014/main" id="{AA75512C-4665-8A45-B161-410AD092FD47}"/>
              </a:ext>
            </a:extLst>
          </p:cNvPr>
          <p:cNvSpPr/>
          <p:nvPr/>
        </p:nvSpPr>
        <p:spPr>
          <a:xfrm>
            <a:off x="542945" y="2299334"/>
            <a:ext cx="241200" cy="241353"/>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62" name="Right Arrow 22">
            <a:extLst>
              <a:ext uri="{FF2B5EF4-FFF2-40B4-BE49-F238E27FC236}">
                <a16:creationId xmlns:a16="http://schemas.microsoft.com/office/drawing/2014/main" id="{311E5BA1-523D-7744-9D30-BE1C37193DB4}"/>
              </a:ext>
            </a:extLst>
          </p:cNvPr>
          <p:cNvSpPr/>
          <p:nvPr/>
        </p:nvSpPr>
        <p:spPr>
          <a:xfrm>
            <a:off x="1564080" y="3075604"/>
            <a:ext cx="826524" cy="49741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63" name="Action Button: Forward or Next 62">
            <a:hlinkClick r:id="rId16" action="ppaction://hlinksldjump" highlightClick="1"/>
            <a:extLst>
              <a:ext uri="{FF2B5EF4-FFF2-40B4-BE49-F238E27FC236}">
                <a16:creationId xmlns:a16="http://schemas.microsoft.com/office/drawing/2014/main" id="{FC3A6AFD-35D6-F442-83C9-ECAFE8B87551}"/>
              </a:ext>
            </a:extLst>
          </p:cNvPr>
          <p:cNvSpPr/>
          <p:nvPr/>
        </p:nvSpPr>
        <p:spPr>
          <a:xfrm>
            <a:off x="2578981" y="5455907"/>
            <a:ext cx="241200" cy="241353"/>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48" name="Rounded Rectangle 35">
            <a:extLst>
              <a:ext uri="{FF2B5EF4-FFF2-40B4-BE49-F238E27FC236}">
                <a16:creationId xmlns:a16="http://schemas.microsoft.com/office/drawing/2014/main" id="{811D5127-9854-E142-95B1-049955FEC0AC}"/>
              </a:ext>
            </a:extLst>
          </p:cNvPr>
          <p:cNvSpPr/>
          <p:nvPr/>
        </p:nvSpPr>
        <p:spPr>
          <a:xfrm>
            <a:off x="5469327" y="5484277"/>
            <a:ext cx="1691167" cy="313630"/>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EVALUATION</a:t>
            </a:r>
          </a:p>
        </p:txBody>
      </p:sp>
      <p:sp>
        <p:nvSpPr>
          <p:cNvPr id="2" name="Slide Number Placeholder 1">
            <a:extLst>
              <a:ext uri="{FF2B5EF4-FFF2-40B4-BE49-F238E27FC236}">
                <a16:creationId xmlns:a16="http://schemas.microsoft.com/office/drawing/2014/main" id="{D33AE69F-C4B6-074D-A8CA-D3D69FC99EA2}"/>
              </a:ext>
            </a:extLst>
          </p:cNvPr>
          <p:cNvSpPr>
            <a:spLocks noGrp="1"/>
          </p:cNvSpPr>
          <p:nvPr>
            <p:ph type="sldNum" sz="quarter" idx="13"/>
          </p:nvPr>
        </p:nvSpPr>
        <p:spPr/>
        <p:txBody>
          <a:bodyPr/>
          <a:lstStyle/>
          <a:p>
            <a:r>
              <a:rPr lang="en-US"/>
              <a:t>Page </a:t>
            </a:r>
            <a:fld id="{5B0B7EB5-7F44-5B4B-B6FF-B7CB62AC8566}" type="slidenum">
              <a:rPr lang="en-US" smtClean="0"/>
              <a:pPr/>
              <a:t>2</a:t>
            </a:fld>
            <a:endParaRPr lang="en-US" dirty="0"/>
          </a:p>
        </p:txBody>
      </p:sp>
    </p:spTree>
    <p:extLst>
      <p:ext uri="{BB962C8B-B14F-4D97-AF65-F5344CB8AC3E}">
        <p14:creationId xmlns:p14="http://schemas.microsoft.com/office/powerpoint/2010/main" val="2504477047"/>
      </p:ext>
    </p:extLst>
  </p:cSld>
  <p:clrMapOvr>
    <a:masterClrMapping/>
  </p:clrMapOvr>
  <p:timing>
    <p:tnLst>
      <p:par>
        <p:cTn id="1" dur="indefinite" restart="never" nodeType="tmRoot">
          <p:childTnLst>
            <p:video>
              <p:cMediaNode vol="80000">
                <p:cTn id="2" fill="hold" display="0">
                  <p:stCondLst>
                    <p:cond delay="indefinite"/>
                  </p:stCondLst>
                </p:cTn>
                <p:tgtEl>
                  <p:spTgt spid="29"/>
                </p:tgtEl>
              </p:cMediaNode>
            </p:vide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r>
              <a:rPr lang="en-US" dirty="0"/>
              <a:t>results</a:t>
            </a:r>
            <a:endParaRPr lang="en-GB" dirty="0"/>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p:txBody>
          <a:bodyPr/>
          <a:lstStyle/>
          <a:p>
            <a:r>
              <a:rPr lang="en-GB" dirty="0"/>
              <a:t>Transfer learning VS end-to-end learning</a:t>
            </a:r>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Data </a:t>
            </a:r>
          </a:p>
          <a:p>
            <a:pPr algn="ctr">
              <a:lnSpc>
                <a:spcPct val="95000"/>
              </a:lnSpc>
            </a:pPr>
            <a:r>
              <a:rPr lang="de-DE" sz="1400" b="1" dirty="0"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bg1"/>
                </a:solidFill>
              </a:rPr>
              <a:t>Post-</a:t>
            </a:r>
            <a:r>
              <a:rPr lang="de-DE" sz="1400" b="1" dirty="0" err="1">
                <a:solidFill>
                  <a:schemeClr val="bg1"/>
                </a:solidFill>
              </a:rPr>
              <a:t>processing</a:t>
            </a:r>
            <a:endParaRPr lang="de-DE" sz="1400" b="1" dirty="0">
              <a:solidFill>
                <a:schemeClr val="bg1"/>
              </a:solidFill>
            </a:endParaRPr>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12">
            <a:extLst>
              <a:ext uri="{FF2B5EF4-FFF2-40B4-BE49-F238E27FC236}">
                <a16:creationId xmlns:a16="http://schemas.microsoft.com/office/drawing/2014/main" id="{2BCC99E3-3530-544D-BA0E-1511C148E4A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5873" y="1448780"/>
            <a:ext cx="5038715" cy="3878238"/>
          </a:xfrm>
          <a:prstGeom prst="rect">
            <a:avLst/>
          </a:prstGeom>
        </p:spPr>
      </p:pic>
      <p:sp>
        <p:nvSpPr>
          <p:cNvPr id="5" name="Rectangle 4">
            <a:extLst>
              <a:ext uri="{FF2B5EF4-FFF2-40B4-BE49-F238E27FC236}">
                <a16:creationId xmlns:a16="http://schemas.microsoft.com/office/drawing/2014/main" id="{61060D09-22A1-2149-AA42-75565DDC5FD5}"/>
              </a:ext>
            </a:extLst>
          </p:cNvPr>
          <p:cNvSpPr/>
          <p:nvPr/>
        </p:nvSpPr>
        <p:spPr>
          <a:xfrm>
            <a:off x="128792" y="5327018"/>
            <a:ext cx="6768752" cy="646331"/>
          </a:xfrm>
          <a:prstGeom prst="rect">
            <a:avLst/>
          </a:prstGeom>
          <a:ln>
            <a:solidFill>
              <a:schemeClr val="dk1"/>
            </a:solidFill>
          </a:ln>
        </p:spPr>
        <p:txBody>
          <a:bodyPr wrap="square">
            <a:spAutoFit/>
          </a:bodyPr>
          <a:lstStyle/>
          <a:p>
            <a:pPr marL="171450" indent="-171450">
              <a:buFont typeface="Arial" panose="020B0604020202020204" pitchFamily="34" charset="0"/>
              <a:buChar char="•"/>
            </a:pPr>
            <a:r>
              <a:rPr lang="en-US" sz="1200" dirty="0"/>
              <a:t>The results show that the pre-trained model generates noisy frames where the temperature is homogeneous over the Mediterranean sea. By contrast, the end-to-end trained model (experiment 1) tends to underestimate cooling over Central Europe.</a:t>
            </a:r>
          </a:p>
        </p:txBody>
      </p:sp>
      <p:sp>
        <p:nvSpPr>
          <p:cNvPr id="16" name="Action Button: Back or Previous 15">
            <a:hlinkClick r:id="rId6" action="ppaction://hlinksldjump" highlightClick="1"/>
            <a:extLst>
              <a:ext uri="{FF2B5EF4-FFF2-40B4-BE49-F238E27FC236}">
                <a16:creationId xmlns:a16="http://schemas.microsoft.com/office/drawing/2014/main" id="{1AE9B11F-9360-8A4C-AF9A-9A82C4C1E593}"/>
              </a:ext>
            </a:extLst>
          </p:cNvPr>
          <p:cNvSpPr/>
          <p:nvPr/>
        </p:nvSpPr>
        <p:spPr>
          <a:xfrm>
            <a:off x="3405168" y="6344663"/>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19" name="TextBox 18">
            <a:extLst>
              <a:ext uri="{FF2B5EF4-FFF2-40B4-BE49-F238E27FC236}">
                <a16:creationId xmlns:a16="http://schemas.microsoft.com/office/drawing/2014/main" id="{6C35724D-4703-FD47-A481-6766CA1C925B}"/>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B5486B1C-1BC4-E141-90DE-38A3C83189E2}"/>
              </a:ext>
            </a:extLst>
          </p:cNvPr>
          <p:cNvSpPr>
            <a:spLocks noGrp="1"/>
          </p:cNvSpPr>
          <p:nvPr>
            <p:ph type="sldNum" sz="quarter" idx="13"/>
          </p:nvPr>
        </p:nvSpPr>
        <p:spPr/>
        <p:txBody>
          <a:bodyPr/>
          <a:lstStyle/>
          <a:p>
            <a:r>
              <a:rPr lang="en-US"/>
              <a:t>Page </a:t>
            </a:r>
            <a:fld id="{5B0B7EB5-7F44-5B4B-B6FF-B7CB62AC8566}" type="slidenum">
              <a:rPr lang="en-US" smtClean="0"/>
              <a:pPr/>
              <a:t>20</a:t>
            </a:fld>
            <a:endParaRPr lang="en-US" dirty="0"/>
          </a:p>
        </p:txBody>
      </p:sp>
      <p:pic>
        <p:nvPicPr>
          <p:cNvPr id="20" name="Picture 19">
            <a:extLst>
              <a:ext uri="{FF2B5EF4-FFF2-40B4-BE49-F238E27FC236}">
                <a16:creationId xmlns:a16="http://schemas.microsoft.com/office/drawing/2014/main" id="{DDEE3DA5-E704-754C-800D-3A230D07D662}"/>
              </a:ext>
            </a:extLst>
          </p:cNvPr>
          <p:cNvPicPr>
            <a:picLocks noChangeAspect="1"/>
          </p:cNvPicPr>
          <p:nvPr/>
        </p:nvPicPr>
        <p:blipFill>
          <a:blip r:embed="rId7"/>
          <a:stretch>
            <a:fillRect/>
          </a:stretch>
        </p:blipFill>
        <p:spPr>
          <a:xfrm>
            <a:off x="5063314" y="2688864"/>
            <a:ext cx="410574" cy="1480272"/>
          </a:xfrm>
          <a:prstGeom prst="rect">
            <a:avLst/>
          </a:prstGeom>
        </p:spPr>
      </p:pic>
      <p:sp>
        <p:nvSpPr>
          <p:cNvPr id="7" name="Rectangle 6">
            <a:extLst>
              <a:ext uri="{FF2B5EF4-FFF2-40B4-BE49-F238E27FC236}">
                <a16:creationId xmlns:a16="http://schemas.microsoft.com/office/drawing/2014/main" id="{78DF1CA2-E313-4A41-88AC-7450096C922E}"/>
              </a:ext>
            </a:extLst>
          </p:cNvPr>
          <p:cNvSpPr/>
          <p:nvPr/>
        </p:nvSpPr>
        <p:spPr>
          <a:xfrm>
            <a:off x="5505378" y="2459504"/>
            <a:ext cx="1709936" cy="1938992"/>
          </a:xfrm>
          <a:prstGeom prst="rect">
            <a:avLst/>
          </a:prstGeom>
        </p:spPr>
        <p:txBody>
          <a:bodyPr wrap="square">
            <a:spAutoFit/>
          </a:bodyPr>
          <a:lstStyle/>
          <a:p>
            <a:r>
              <a:rPr lang="en-US" sz="1200" b="1" dirty="0"/>
              <a:t>Figure. </a:t>
            </a:r>
            <a:r>
              <a:rPr lang="en-US" sz="1200" dirty="0"/>
              <a:t>Visualization of two examples of ground truth (top row) and predicted</a:t>
            </a:r>
          </a:p>
          <a:p>
            <a:r>
              <a:rPr lang="en-US" sz="1200" dirty="0"/>
              <a:t>frames from experiments 4 (second row) and 1 (third row);values temperature are in Kelvin</a:t>
            </a:r>
          </a:p>
        </p:txBody>
      </p:sp>
    </p:spTree>
    <p:extLst>
      <p:ext uri="{BB962C8B-B14F-4D97-AF65-F5344CB8AC3E}">
        <p14:creationId xmlns:p14="http://schemas.microsoft.com/office/powerpoint/2010/main" val="48982895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20F12E9F-0261-4D4E-AB2B-2A9D5E6F447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20474" y="1305243"/>
            <a:ext cx="3223549" cy="2139257"/>
          </a:xfrm>
          <a:prstGeom prst="rect">
            <a:avLst/>
          </a:prstGeom>
        </p:spPr>
      </p:pic>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r>
              <a:rPr lang="en-US" dirty="0"/>
              <a:t>results</a:t>
            </a:r>
            <a:endParaRPr lang="en-GB" dirty="0"/>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p:txBody>
          <a:bodyPr/>
          <a:lstStyle/>
          <a:p>
            <a:r>
              <a:rPr lang="en-GB" dirty="0"/>
              <a:t>Transfer learning VS end-to-end learning</a:t>
            </a:r>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bg1"/>
                </a:solidFill>
              </a:rPr>
              <a:t>Post-</a:t>
            </a:r>
            <a:r>
              <a:rPr lang="de-DE" sz="1400" b="1" dirty="0" err="1">
                <a:solidFill>
                  <a:schemeClr val="bg1"/>
                </a:solidFill>
              </a:rPr>
              <a:t>processing</a:t>
            </a:r>
            <a:endParaRPr lang="de-DE" sz="1400" b="1" dirty="0">
              <a:solidFill>
                <a:schemeClr val="bg1"/>
              </a:solidFill>
            </a:endParaRPr>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a:extLst>
              <a:ext uri="{FF2B5EF4-FFF2-40B4-BE49-F238E27FC236}">
                <a16:creationId xmlns:a16="http://schemas.microsoft.com/office/drawing/2014/main" id="{9726D69A-9EEB-5149-AC57-59E357F54E1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26527" y="1392217"/>
            <a:ext cx="3426195" cy="2073782"/>
          </a:xfrm>
          <a:prstGeom prst="rect">
            <a:avLst/>
          </a:prstGeom>
        </p:spPr>
      </p:pic>
      <p:pic>
        <p:nvPicPr>
          <p:cNvPr id="12" name="Picture 11">
            <a:extLst>
              <a:ext uri="{FF2B5EF4-FFF2-40B4-BE49-F238E27FC236}">
                <a16:creationId xmlns:a16="http://schemas.microsoft.com/office/drawing/2014/main" id="{16956025-743B-6C44-92F0-9C7E1BEFD4D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62115" y="3585921"/>
            <a:ext cx="3332663" cy="2326094"/>
          </a:xfrm>
          <a:prstGeom prst="rect">
            <a:avLst/>
          </a:prstGeom>
        </p:spPr>
      </p:pic>
      <p:sp>
        <p:nvSpPr>
          <p:cNvPr id="13" name="Rectangle 12">
            <a:extLst>
              <a:ext uri="{FF2B5EF4-FFF2-40B4-BE49-F238E27FC236}">
                <a16:creationId xmlns:a16="http://schemas.microsoft.com/office/drawing/2014/main" id="{59DAF037-C9DB-B543-AC18-A96B4B2A5C73}"/>
              </a:ext>
            </a:extLst>
          </p:cNvPr>
          <p:cNvSpPr/>
          <p:nvPr/>
        </p:nvSpPr>
        <p:spPr>
          <a:xfrm>
            <a:off x="3321688" y="3998510"/>
            <a:ext cx="3621116" cy="1015663"/>
          </a:xfrm>
          <a:prstGeom prst="rect">
            <a:avLst/>
          </a:prstGeom>
          <a:ln>
            <a:solidFill>
              <a:schemeClr val="dk1"/>
            </a:solidFill>
          </a:ln>
        </p:spPr>
        <p:txBody>
          <a:bodyPr wrap="square">
            <a:spAutoFit/>
          </a:bodyPr>
          <a:lstStyle/>
          <a:p>
            <a:pPr marL="171450" indent="-171450">
              <a:buFont typeface="Arial" panose="020B0604020202020204" pitchFamily="34" charset="0"/>
              <a:buChar char="•"/>
            </a:pPr>
            <a:r>
              <a:rPr lang="en-US" sz="1200" dirty="0"/>
              <a:t>Compares the forecast quality of the pre-trained experiments with the scores of the benchmark experiments with the three model architectures, showing In all cases, pre-training with the KTH dataset reduces the forecast skill of the models.</a:t>
            </a:r>
          </a:p>
        </p:txBody>
      </p:sp>
      <p:sp>
        <p:nvSpPr>
          <p:cNvPr id="5" name="TextBox 4">
            <a:extLst>
              <a:ext uri="{FF2B5EF4-FFF2-40B4-BE49-F238E27FC236}">
                <a16:creationId xmlns:a16="http://schemas.microsoft.com/office/drawing/2014/main" id="{ECED37C4-C771-4149-9A72-3462AAAF71CA}"/>
              </a:ext>
            </a:extLst>
          </p:cNvPr>
          <p:cNvSpPr txBox="1"/>
          <p:nvPr/>
        </p:nvSpPr>
        <p:spPr>
          <a:xfrm>
            <a:off x="3289033" y="5095814"/>
            <a:ext cx="3882794" cy="677108"/>
          </a:xfrm>
          <a:prstGeom prst="rect">
            <a:avLst/>
          </a:prstGeom>
          <a:noFill/>
        </p:spPr>
        <p:txBody>
          <a:bodyPr wrap="none" rtlCol="0">
            <a:spAutoFit/>
          </a:bodyPr>
          <a:lstStyle/>
          <a:p>
            <a:pPr algn="l">
              <a:lnSpc>
                <a:spcPct val="95000"/>
              </a:lnSpc>
            </a:pPr>
            <a:r>
              <a:rPr lang="en-US" sz="1200" dirty="0"/>
              <a:t>Evaluation metrics (SNR, SSIM, MSE and skill scores)</a:t>
            </a:r>
          </a:p>
          <a:p>
            <a:pPr algn="l">
              <a:lnSpc>
                <a:spcPct val="95000"/>
              </a:lnSpc>
            </a:pPr>
            <a:r>
              <a:rPr lang="en-US" sz="1400" dirty="0"/>
              <a:t> </a:t>
            </a:r>
          </a:p>
          <a:p>
            <a:pPr algn="l">
              <a:lnSpc>
                <a:spcPct val="95000"/>
              </a:lnSpc>
            </a:pPr>
            <a:endParaRPr lang="en-US" sz="1400" dirty="0"/>
          </a:p>
        </p:txBody>
      </p:sp>
      <p:sp>
        <p:nvSpPr>
          <p:cNvPr id="16" name="Action Button: Forward or Next 15">
            <a:hlinkClick r:id="rId8" action="ppaction://hlinksldjump" highlightClick="1"/>
            <a:extLst>
              <a:ext uri="{FF2B5EF4-FFF2-40B4-BE49-F238E27FC236}">
                <a16:creationId xmlns:a16="http://schemas.microsoft.com/office/drawing/2014/main" id="{10DABEC6-ADEA-9548-AAA2-5C2E4224B8BA}"/>
              </a:ext>
            </a:extLst>
          </p:cNvPr>
          <p:cNvSpPr/>
          <p:nvPr/>
        </p:nvSpPr>
        <p:spPr>
          <a:xfrm>
            <a:off x="6744021" y="5359293"/>
            <a:ext cx="216024" cy="216000"/>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19" name="Action Button: Back or Previous 18">
            <a:hlinkClick r:id="rId9" action="ppaction://hlinksldjump" highlightClick="1"/>
            <a:extLst>
              <a:ext uri="{FF2B5EF4-FFF2-40B4-BE49-F238E27FC236}">
                <a16:creationId xmlns:a16="http://schemas.microsoft.com/office/drawing/2014/main" id="{DAE748AE-9EB4-2C44-8BD6-FC5F68859DEE}"/>
              </a:ext>
            </a:extLst>
          </p:cNvPr>
          <p:cNvSpPr/>
          <p:nvPr/>
        </p:nvSpPr>
        <p:spPr>
          <a:xfrm>
            <a:off x="3405168" y="6344663"/>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0" name="TextBox 19">
            <a:extLst>
              <a:ext uri="{FF2B5EF4-FFF2-40B4-BE49-F238E27FC236}">
                <a16:creationId xmlns:a16="http://schemas.microsoft.com/office/drawing/2014/main" id="{748A6F04-7D70-7848-BB8B-105434F875DF}"/>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7972F3A8-BDF3-2F4C-828D-001DB94BB9D6}"/>
              </a:ext>
            </a:extLst>
          </p:cNvPr>
          <p:cNvSpPr>
            <a:spLocks noGrp="1"/>
          </p:cNvSpPr>
          <p:nvPr>
            <p:ph type="sldNum" sz="quarter" idx="13"/>
          </p:nvPr>
        </p:nvSpPr>
        <p:spPr/>
        <p:txBody>
          <a:bodyPr/>
          <a:lstStyle/>
          <a:p>
            <a:r>
              <a:rPr lang="en-US"/>
              <a:t>Page </a:t>
            </a:r>
            <a:fld id="{5B0B7EB5-7F44-5B4B-B6FF-B7CB62AC8566}" type="slidenum">
              <a:rPr lang="en-US" smtClean="0"/>
              <a:pPr/>
              <a:t>21</a:t>
            </a:fld>
            <a:endParaRPr lang="en-US" dirty="0"/>
          </a:p>
        </p:txBody>
      </p:sp>
    </p:spTree>
    <p:extLst>
      <p:ext uri="{BB962C8B-B14F-4D97-AF65-F5344CB8AC3E}">
        <p14:creationId xmlns:p14="http://schemas.microsoft.com/office/powerpoint/2010/main" val="1669599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r>
              <a:rPr lang="en-US" dirty="0"/>
              <a:t>results</a:t>
            </a:r>
            <a:endParaRPr lang="en-GB" dirty="0"/>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p:txBody>
          <a:bodyPr/>
          <a:lstStyle/>
          <a:p>
            <a:r>
              <a:rPr lang="en-GB" dirty="0"/>
              <a:t>GAN, VAE, and SAVP</a:t>
            </a:r>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bg1"/>
                </a:solidFill>
              </a:rPr>
              <a:t>Post-</a:t>
            </a:r>
            <a:r>
              <a:rPr lang="de-DE" sz="1400" b="1" dirty="0" err="1">
                <a:solidFill>
                  <a:schemeClr val="bg1"/>
                </a:solidFill>
              </a:rPr>
              <a:t>processing</a:t>
            </a:r>
            <a:endParaRPr lang="de-DE" sz="1400" b="1" dirty="0">
              <a:solidFill>
                <a:schemeClr val="bg1"/>
              </a:solidFill>
            </a:endParaRPr>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9E08768C-889B-9D40-A7EE-FF3F20EF0A9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347866" y="1340768"/>
            <a:ext cx="3383075" cy="2599154"/>
          </a:xfrm>
          <a:prstGeom prst="rect">
            <a:avLst/>
          </a:prstGeom>
        </p:spPr>
      </p:pic>
      <p:pic>
        <p:nvPicPr>
          <p:cNvPr id="11" name="Picture 10">
            <a:extLst>
              <a:ext uri="{FF2B5EF4-FFF2-40B4-BE49-F238E27FC236}">
                <a16:creationId xmlns:a16="http://schemas.microsoft.com/office/drawing/2014/main" id="{EA69E8B1-80A1-F543-99FF-AA1069F0D87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504" y="1268762"/>
            <a:ext cx="3373436" cy="2530077"/>
          </a:xfrm>
          <a:prstGeom prst="rect">
            <a:avLst/>
          </a:prstGeom>
        </p:spPr>
      </p:pic>
      <p:sp>
        <p:nvSpPr>
          <p:cNvPr id="14" name="Rectangle 13">
            <a:extLst>
              <a:ext uri="{FF2B5EF4-FFF2-40B4-BE49-F238E27FC236}">
                <a16:creationId xmlns:a16="http://schemas.microsoft.com/office/drawing/2014/main" id="{F4DD8223-EFB2-1549-BCFA-45D057CC7AC7}"/>
              </a:ext>
            </a:extLst>
          </p:cNvPr>
          <p:cNvSpPr/>
          <p:nvPr/>
        </p:nvSpPr>
        <p:spPr>
          <a:xfrm>
            <a:off x="107506" y="3933058"/>
            <a:ext cx="3525695" cy="830997"/>
          </a:xfrm>
          <a:prstGeom prst="rect">
            <a:avLst/>
          </a:prstGeom>
        </p:spPr>
        <p:txBody>
          <a:bodyPr wrap="square">
            <a:spAutoFit/>
          </a:bodyPr>
          <a:lstStyle/>
          <a:p>
            <a:r>
              <a:rPr lang="en-US" sz="1200" b="1" dirty="0">
                <a:latin typeface="Arial" panose="020B0604020202020204" pitchFamily="34" charset="0"/>
              </a:rPr>
              <a:t>Figure. </a:t>
            </a:r>
            <a:r>
              <a:rPr lang="en-US" sz="1200" dirty="0">
                <a:latin typeface="Arial" panose="020B0604020202020204" pitchFamily="34" charset="0"/>
              </a:rPr>
              <a:t>Temperature frame prediction performances of the end-to-end trained models SAVP, GAN, and VAE from experiments 1, 5, and 9</a:t>
            </a:r>
          </a:p>
        </p:txBody>
      </p:sp>
      <p:sp>
        <p:nvSpPr>
          <p:cNvPr id="15" name="Rectangle 14">
            <a:extLst>
              <a:ext uri="{FF2B5EF4-FFF2-40B4-BE49-F238E27FC236}">
                <a16:creationId xmlns:a16="http://schemas.microsoft.com/office/drawing/2014/main" id="{41D57661-A632-7B4A-B9DA-2BB43DB623D2}"/>
              </a:ext>
            </a:extLst>
          </p:cNvPr>
          <p:cNvSpPr/>
          <p:nvPr/>
        </p:nvSpPr>
        <p:spPr>
          <a:xfrm>
            <a:off x="3662636" y="3951061"/>
            <a:ext cx="3474915" cy="646331"/>
          </a:xfrm>
          <a:prstGeom prst="rect">
            <a:avLst/>
          </a:prstGeom>
        </p:spPr>
        <p:txBody>
          <a:bodyPr wrap="square">
            <a:spAutoFit/>
          </a:bodyPr>
          <a:lstStyle/>
          <a:p>
            <a:r>
              <a:rPr lang="en-US" sz="1200" b="1" dirty="0">
                <a:latin typeface="Arial" panose="020B0604020202020204" pitchFamily="34" charset="0"/>
              </a:rPr>
              <a:t>Figure. </a:t>
            </a:r>
            <a:r>
              <a:rPr lang="en-US" sz="1200" dirty="0">
                <a:latin typeface="Arial" panose="020B0604020202020204" pitchFamily="34" charset="0"/>
              </a:rPr>
              <a:t>Skill scores of prediction performances from experiments 1, and 5 using experiment 9 as reference</a:t>
            </a:r>
          </a:p>
        </p:txBody>
      </p:sp>
      <p:sp>
        <p:nvSpPr>
          <p:cNvPr id="16" name="Rectangle 15">
            <a:extLst>
              <a:ext uri="{FF2B5EF4-FFF2-40B4-BE49-F238E27FC236}">
                <a16:creationId xmlns:a16="http://schemas.microsoft.com/office/drawing/2014/main" id="{A44BAC5B-CB77-D646-AA08-24A6A1FD6617}"/>
              </a:ext>
            </a:extLst>
          </p:cNvPr>
          <p:cNvSpPr/>
          <p:nvPr/>
        </p:nvSpPr>
        <p:spPr>
          <a:xfrm>
            <a:off x="120510" y="4802039"/>
            <a:ext cx="6720863" cy="1200329"/>
          </a:xfrm>
          <a:prstGeom prst="rect">
            <a:avLst/>
          </a:prstGeom>
          <a:ln>
            <a:solidFill>
              <a:schemeClr val="dk1"/>
            </a:solidFill>
          </a:ln>
        </p:spPr>
        <p:txBody>
          <a:bodyPr wrap="square">
            <a:spAutoFit/>
          </a:bodyPr>
          <a:lstStyle/>
          <a:p>
            <a:pPr marL="171450" indent="-171450">
              <a:buFont typeface="Arial" panose="020B0604020202020204" pitchFamily="34" charset="0"/>
              <a:buChar char="•"/>
            </a:pPr>
            <a:r>
              <a:rPr lang="en-US" sz="1200" dirty="0"/>
              <a:t>The VAE (experiment 9) is used as reference model. </a:t>
            </a:r>
          </a:p>
          <a:p>
            <a:pPr marL="171450" indent="-171450">
              <a:buFont typeface="Arial" panose="020B0604020202020204" pitchFamily="34" charset="0"/>
              <a:buChar char="•"/>
            </a:pPr>
            <a:r>
              <a:rPr lang="en-US" sz="1200" dirty="0"/>
              <a:t>The results demonstrate that for all models, the accuracy degrades gradually with increasing lead time.</a:t>
            </a:r>
          </a:p>
          <a:p>
            <a:pPr marL="171450" indent="-171450">
              <a:buFont typeface="Arial" panose="020B0604020202020204" pitchFamily="34" charset="0"/>
              <a:buChar char="•"/>
            </a:pPr>
            <a:r>
              <a:rPr lang="en-US" sz="1200" dirty="0"/>
              <a:t>In most cases, SAVP and GAN show positive skill scores, thus indicating that these models outperform VAE. Between forecast steps 3 and 7, the GAN network exhibits the best performance. </a:t>
            </a:r>
          </a:p>
        </p:txBody>
      </p:sp>
      <p:sp>
        <p:nvSpPr>
          <p:cNvPr id="19" name="Action Button: Back or Previous 18">
            <a:hlinkClick r:id="rId7" action="ppaction://hlinksldjump" highlightClick="1"/>
            <a:extLst>
              <a:ext uri="{FF2B5EF4-FFF2-40B4-BE49-F238E27FC236}">
                <a16:creationId xmlns:a16="http://schemas.microsoft.com/office/drawing/2014/main" id="{9A1F702A-259C-0A42-BD6A-F696A90B2920}"/>
              </a:ext>
            </a:extLst>
          </p:cNvPr>
          <p:cNvSpPr/>
          <p:nvPr/>
        </p:nvSpPr>
        <p:spPr>
          <a:xfrm>
            <a:off x="3405168" y="6344663"/>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0" name="TextBox 19">
            <a:extLst>
              <a:ext uri="{FF2B5EF4-FFF2-40B4-BE49-F238E27FC236}">
                <a16:creationId xmlns:a16="http://schemas.microsoft.com/office/drawing/2014/main" id="{1E456F11-FB4D-6A45-8F32-4836ACAA16E7}"/>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860D158E-F087-2A4D-AD93-26F88FFEBDFE}"/>
              </a:ext>
            </a:extLst>
          </p:cNvPr>
          <p:cNvSpPr>
            <a:spLocks noGrp="1"/>
          </p:cNvSpPr>
          <p:nvPr>
            <p:ph type="sldNum" sz="quarter" idx="13"/>
          </p:nvPr>
        </p:nvSpPr>
        <p:spPr/>
        <p:txBody>
          <a:bodyPr/>
          <a:lstStyle/>
          <a:p>
            <a:r>
              <a:rPr lang="en-US"/>
              <a:t>Page </a:t>
            </a:r>
            <a:fld id="{5B0B7EB5-7F44-5B4B-B6FF-B7CB62AC8566}" type="slidenum">
              <a:rPr lang="en-US" smtClean="0"/>
              <a:pPr/>
              <a:t>22</a:t>
            </a:fld>
            <a:endParaRPr lang="en-US" dirty="0"/>
          </a:p>
        </p:txBody>
      </p:sp>
    </p:spTree>
    <p:extLst>
      <p:ext uri="{BB962C8B-B14F-4D97-AF65-F5344CB8AC3E}">
        <p14:creationId xmlns:p14="http://schemas.microsoft.com/office/powerpoint/2010/main" val="7549240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C33FB762-E3D2-E94B-9DE1-9F84AC2E16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490" y="3700479"/>
            <a:ext cx="4094665" cy="2876035"/>
          </a:xfrm>
          <a:prstGeom prst="rect">
            <a:avLst/>
          </a:prstGeom>
        </p:spPr>
      </p:pic>
      <p:pic>
        <p:nvPicPr>
          <p:cNvPr id="8" name="Picture 7">
            <a:extLst>
              <a:ext uri="{FF2B5EF4-FFF2-40B4-BE49-F238E27FC236}">
                <a16:creationId xmlns:a16="http://schemas.microsoft.com/office/drawing/2014/main" id="{73E60D7F-09B6-D34F-980D-542DA4640D6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5904" y="980728"/>
            <a:ext cx="3754728" cy="2928438"/>
          </a:xfrm>
          <a:prstGeom prst="rect">
            <a:avLst/>
          </a:prstGeom>
        </p:spPr>
      </p:pic>
      <p:pic>
        <p:nvPicPr>
          <p:cNvPr id="11" name="Picture 10">
            <a:extLst>
              <a:ext uri="{FF2B5EF4-FFF2-40B4-BE49-F238E27FC236}">
                <a16:creationId xmlns:a16="http://schemas.microsoft.com/office/drawing/2014/main" id="{3192FD83-D214-1441-B36C-EA5DF87F16AB}"/>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248586" y="980728"/>
            <a:ext cx="3816424" cy="3067751"/>
          </a:xfrm>
          <a:prstGeom prst="rect">
            <a:avLst/>
          </a:prstGeom>
        </p:spPr>
      </p:pic>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r>
              <a:rPr lang="en-US" dirty="0"/>
              <a:t>results</a:t>
            </a:r>
            <a:endParaRPr lang="en-GB" dirty="0"/>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p:txBody>
          <a:bodyPr/>
          <a:lstStyle/>
          <a:p>
            <a:r>
              <a:rPr lang="en-GB" dirty="0"/>
              <a:t>Multiple variables VS Identical variable </a:t>
            </a:r>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Data </a:t>
            </a:r>
          </a:p>
          <a:p>
            <a:pPr algn="ctr">
              <a:lnSpc>
                <a:spcPct val="95000"/>
              </a:lnSpc>
            </a:pPr>
            <a:r>
              <a:rPr lang="de-DE" sz="1400" b="1" dirty="0" err="1">
                <a:solidFill>
                  <a:schemeClr val="accent1"/>
                </a:solidFill>
              </a:rPr>
              <a:t>Extraction</a:t>
            </a:r>
            <a:endParaRPr lang="de-DE" sz="1400" b="1" dirty="0">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bg1"/>
                </a:solidFill>
              </a:rPr>
              <a:t>Post-</a:t>
            </a:r>
            <a:r>
              <a:rPr lang="de-DE" sz="1400" b="1" dirty="0" err="1">
                <a:solidFill>
                  <a:schemeClr val="bg1"/>
                </a:solidFill>
              </a:rPr>
              <a:t>processing</a:t>
            </a:r>
            <a:endParaRPr lang="de-DE" sz="1400" b="1" dirty="0">
              <a:solidFill>
                <a:schemeClr val="bg1"/>
              </a:solidFill>
            </a:endParaRPr>
          </a:p>
        </p:txBody>
      </p:sp>
      <p:sp>
        <p:nvSpPr>
          <p:cNvPr id="16" name="Rectangle 15">
            <a:extLst>
              <a:ext uri="{FF2B5EF4-FFF2-40B4-BE49-F238E27FC236}">
                <a16:creationId xmlns:a16="http://schemas.microsoft.com/office/drawing/2014/main" id="{D0800888-1DC6-0D46-976B-A04C4A65B43E}"/>
              </a:ext>
            </a:extLst>
          </p:cNvPr>
          <p:cNvSpPr/>
          <p:nvPr/>
        </p:nvSpPr>
        <p:spPr>
          <a:xfrm>
            <a:off x="3617446" y="4004751"/>
            <a:ext cx="3251651" cy="2308324"/>
          </a:xfrm>
          <a:prstGeom prst="rect">
            <a:avLst/>
          </a:prstGeom>
          <a:ln>
            <a:solidFill>
              <a:schemeClr val="dk1"/>
            </a:solidFill>
          </a:ln>
        </p:spPr>
        <p:txBody>
          <a:bodyPr wrap="square">
            <a:spAutoFit/>
          </a:bodyPr>
          <a:lstStyle/>
          <a:p>
            <a:pPr marL="171450" indent="-171450">
              <a:buFont typeface="Arial" panose="020B0604020202020204" pitchFamily="34" charset="0"/>
              <a:buChar char="•"/>
            </a:pPr>
            <a:r>
              <a:rPr lang="en-US" sz="1200" dirty="0"/>
              <a:t>Comparison of forecast scores from experiments with three duplicated temperature variables (experiments 1 and 5) versus those with three input variables (experiments 2 and 6). </a:t>
            </a:r>
            <a:endParaRPr lang="en-US" sz="1200" b="1" dirty="0"/>
          </a:p>
          <a:p>
            <a:pPr marL="171450" indent="-171450">
              <a:buFont typeface="Arial" panose="020B0604020202020204" pitchFamily="34" charset="0"/>
              <a:buChar char="•"/>
            </a:pPr>
            <a:r>
              <a:rPr lang="en-US" sz="1200" dirty="0"/>
              <a:t>The two additional variables may provide valuable knowledge on general weather conditions. </a:t>
            </a:r>
          </a:p>
          <a:p>
            <a:pPr marL="171450" indent="-171450">
              <a:buFont typeface="Arial" panose="020B0604020202020204" pitchFamily="34" charset="0"/>
              <a:buChar char="•"/>
            </a:pPr>
            <a:r>
              <a:rPr lang="en-US" sz="1200" dirty="0"/>
              <a:t>The networks do not seem to capture the physical relation between the near surface temperature and the large scale flow pattern on these time scales. </a:t>
            </a:r>
          </a:p>
        </p:txBody>
      </p:sp>
      <p:sp>
        <p:nvSpPr>
          <p:cNvPr id="19" name="Action Button: Back or Previous 18">
            <a:hlinkClick r:id="rId8" action="ppaction://hlinksldjump" highlightClick="1"/>
            <a:extLst>
              <a:ext uri="{FF2B5EF4-FFF2-40B4-BE49-F238E27FC236}">
                <a16:creationId xmlns:a16="http://schemas.microsoft.com/office/drawing/2014/main" id="{C97DA250-1C2F-DD43-AD4B-C7D104CC9162}"/>
              </a:ext>
            </a:extLst>
          </p:cNvPr>
          <p:cNvSpPr/>
          <p:nvPr/>
        </p:nvSpPr>
        <p:spPr>
          <a:xfrm>
            <a:off x="2601746" y="6509561"/>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0" name="TextBox 19">
            <a:extLst>
              <a:ext uri="{FF2B5EF4-FFF2-40B4-BE49-F238E27FC236}">
                <a16:creationId xmlns:a16="http://schemas.microsoft.com/office/drawing/2014/main" id="{28ACB701-3023-2148-9935-ACEC070D8415}"/>
              </a:ext>
            </a:extLst>
          </p:cNvPr>
          <p:cNvSpPr txBox="1"/>
          <p:nvPr/>
        </p:nvSpPr>
        <p:spPr>
          <a:xfrm>
            <a:off x="2832476" y="6470331"/>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99598A94-63EB-4743-94D1-B003F61EA155}"/>
              </a:ext>
            </a:extLst>
          </p:cNvPr>
          <p:cNvSpPr>
            <a:spLocks noGrp="1"/>
          </p:cNvSpPr>
          <p:nvPr>
            <p:ph type="sldNum" sz="quarter" idx="13"/>
          </p:nvPr>
        </p:nvSpPr>
        <p:spPr/>
        <p:txBody>
          <a:bodyPr/>
          <a:lstStyle/>
          <a:p>
            <a:r>
              <a:rPr lang="en-US"/>
              <a:t>Page </a:t>
            </a:r>
            <a:fld id="{5B0B7EB5-7F44-5B4B-B6FF-B7CB62AC8566}" type="slidenum">
              <a:rPr lang="en-US" smtClean="0"/>
              <a:pPr/>
              <a:t>23</a:t>
            </a:fld>
            <a:endParaRPr lang="en-US" dirty="0"/>
          </a:p>
        </p:txBody>
      </p:sp>
    </p:spTree>
    <p:extLst>
      <p:ext uri="{BB962C8B-B14F-4D97-AF65-F5344CB8AC3E}">
        <p14:creationId xmlns:p14="http://schemas.microsoft.com/office/powerpoint/2010/main" val="2297635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r>
              <a:rPr lang="en-GB" dirty="0"/>
              <a:t>results</a:t>
            </a:r>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p:txBody>
          <a:bodyPr/>
          <a:lstStyle/>
          <a:p>
            <a:r>
              <a:rPr lang="en-US" altLang="zh-CN" dirty="0"/>
              <a:t>Persistence analysis</a:t>
            </a:r>
            <a:endParaRPr lang="en-GB" dirty="0"/>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bg1"/>
                </a:solidFill>
              </a:rPr>
              <a:t>Post-</a:t>
            </a:r>
            <a:r>
              <a:rPr lang="de-DE" sz="1400" b="1" dirty="0" err="1">
                <a:solidFill>
                  <a:schemeClr val="bg1"/>
                </a:solidFill>
              </a:rPr>
              <a:t>processing</a:t>
            </a:r>
            <a:endParaRPr lang="de-DE" sz="1400" b="1" dirty="0">
              <a:solidFill>
                <a:schemeClr val="bg1"/>
              </a:solidFill>
            </a:endParaRPr>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a:extLst>
              <a:ext uri="{FF2B5EF4-FFF2-40B4-BE49-F238E27FC236}">
                <a16:creationId xmlns:a16="http://schemas.microsoft.com/office/drawing/2014/main" id="{8B240BB8-40B3-3144-92DA-0D98FBC0EDF8}"/>
              </a:ext>
            </a:extLst>
          </p:cNvPr>
          <p:cNvPicPr>
            <a:picLocks noChangeAspect="1"/>
          </p:cNvPicPr>
          <p:nvPr/>
        </p:nvPicPr>
        <p:blipFill>
          <a:blip r:embed="rId5"/>
          <a:stretch>
            <a:fillRect/>
          </a:stretch>
        </p:blipFill>
        <p:spPr>
          <a:xfrm>
            <a:off x="654718" y="2348880"/>
            <a:ext cx="6074059" cy="1020986"/>
          </a:xfrm>
          <a:prstGeom prst="rect">
            <a:avLst/>
          </a:prstGeom>
        </p:spPr>
      </p:pic>
      <p:pic>
        <p:nvPicPr>
          <p:cNvPr id="12" name="Picture 11">
            <a:extLst>
              <a:ext uri="{FF2B5EF4-FFF2-40B4-BE49-F238E27FC236}">
                <a16:creationId xmlns:a16="http://schemas.microsoft.com/office/drawing/2014/main" id="{01FE6A98-7AF8-194F-A152-F2169354E737}"/>
              </a:ext>
            </a:extLst>
          </p:cNvPr>
          <p:cNvPicPr>
            <a:picLocks noChangeAspect="1"/>
          </p:cNvPicPr>
          <p:nvPr/>
        </p:nvPicPr>
        <p:blipFill>
          <a:blip r:embed="rId6"/>
          <a:stretch>
            <a:fillRect/>
          </a:stretch>
        </p:blipFill>
        <p:spPr>
          <a:xfrm>
            <a:off x="755573" y="3262024"/>
            <a:ext cx="5988501" cy="671032"/>
          </a:xfrm>
          <a:prstGeom prst="rect">
            <a:avLst/>
          </a:prstGeom>
        </p:spPr>
      </p:pic>
      <p:pic>
        <p:nvPicPr>
          <p:cNvPr id="13" name="Picture 12">
            <a:extLst>
              <a:ext uri="{FF2B5EF4-FFF2-40B4-BE49-F238E27FC236}">
                <a16:creationId xmlns:a16="http://schemas.microsoft.com/office/drawing/2014/main" id="{206278E6-3F60-9642-86BD-92676D4FB262}"/>
              </a:ext>
            </a:extLst>
          </p:cNvPr>
          <p:cNvPicPr>
            <a:picLocks noChangeAspect="1"/>
          </p:cNvPicPr>
          <p:nvPr/>
        </p:nvPicPr>
        <p:blipFill>
          <a:blip r:embed="rId7"/>
          <a:stretch>
            <a:fillRect/>
          </a:stretch>
        </p:blipFill>
        <p:spPr>
          <a:xfrm>
            <a:off x="755576" y="1745734"/>
            <a:ext cx="5983480" cy="808976"/>
          </a:xfrm>
          <a:prstGeom prst="rect">
            <a:avLst/>
          </a:prstGeom>
        </p:spPr>
      </p:pic>
      <p:sp>
        <p:nvSpPr>
          <p:cNvPr id="14" name="TextBox 13">
            <a:extLst>
              <a:ext uri="{FF2B5EF4-FFF2-40B4-BE49-F238E27FC236}">
                <a16:creationId xmlns:a16="http://schemas.microsoft.com/office/drawing/2014/main" id="{827BB223-4AA7-9246-BE66-7018F307721E}"/>
              </a:ext>
            </a:extLst>
          </p:cNvPr>
          <p:cNvSpPr txBox="1"/>
          <p:nvPr/>
        </p:nvSpPr>
        <p:spPr>
          <a:xfrm>
            <a:off x="1414476" y="1412776"/>
            <a:ext cx="3661580" cy="297004"/>
          </a:xfrm>
          <a:prstGeom prst="rect">
            <a:avLst/>
          </a:prstGeom>
          <a:noFill/>
        </p:spPr>
        <p:txBody>
          <a:bodyPr wrap="none" rtlCol="0">
            <a:spAutoFit/>
          </a:bodyPr>
          <a:lstStyle/>
          <a:p>
            <a:pPr>
              <a:lnSpc>
                <a:spcPct val="95000"/>
              </a:lnSpc>
            </a:pPr>
            <a:r>
              <a:rPr lang="en-US" sz="1400" dirty="0"/>
              <a:t>2017-10-02 15:00:00- 2017-10-02 24:00:00 </a:t>
            </a:r>
          </a:p>
        </p:txBody>
      </p:sp>
      <p:sp>
        <p:nvSpPr>
          <p:cNvPr id="22" name="TextBox 21">
            <a:extLst>
              <a:ext uri="{FF2B5EF4-FFF2-40B4-BE49-F238E27FC236}">
                <a16:creationId xmlns:a16="http://schemas.microsoft.com/office/drawing/2014/main" id="{6684D4FE-E69F-0846-972B-26CBAD684DF6}"/>
              </a:ext>
            </a:extLst>
          </p:cNvPr>
          <p:cNvSpPr txBox="1"/>
          <p:nvPr/>
        </p:nvSpPr>
        <p:spPr>
          <a:xfrm>
            <a:off x="435905" y="4121134"/>
            <a:ext cx="6523880" cy="1320361"/>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200" dirty="0"/>
              <a:t>We will answer: How much added value is the forecasting model to simply saying that tomorrow will be like today (Marion P. Mittermaier, 2007)</a:t>
            </a:r>
          </a:p>
          <a:p>
            <a:pPr marL="171450" indent="-171450">
              <a:lnSpc>
                <a:spcPct val="95000"/>
              </a:lnSpc>
              <a:buFont typeface="Arial" panose="020B0604020202020204" pitchFamily="34" charset="0"/>
              <a:buChar char="•"/>
            </a:pPr>
            <a:r>
              <a:rPr lang="en-US" sz="1200" dirty="0"/>
              <a:t>Use the same hour of previous day as forecasting and compare with the SAVP (3T) forecasting. </a:t>
            </a:r>
          </a:p>
          <a:p>
            <a:pPr marL="171450" indent="-171450">
              <a:lnSpc>
                <a:spcPct val="95000"/>
              </a:lnSpc>
              <a:buFont typeface="Arial" panose="020B0604020202020204" pitchFamily="34" charset="0"/>
              <a:buChar char="•"/>
            </a:pPr>
            <a:r>
              <a:rPr lang="en-US" sz="1200" dirty="0"/>
              <a:t>From the two samples (this slide and next one), the SAVP prediction outperforms persistent temperature.</a:t>
            </a:r>
          </a:p>
          <a:p>
            <a:pPr marL="171450" indent="-171450">
              <a:lnSpc>
                <a:spcPct val="95000"/>
              </a:lnSpc>
              <a:buFont typeface="Arial" panose="020B0604020202020204" pitchFamily="34" charset="0"/>
              <a:buChar char="•"/>
            </a:pPr>
            <a:r>
              <a:rPr lang="en-US" sz="1200" dirty="0"/>
              <a:t>More cases: </a:t>
            </a:r>
          </a:p>
        </p:txBody>
      </p:sp>
      <p:sp>
        <p:nvSpPr>
          <p:cNvPr id="7" name="Action Button: Forward or Next 6">
            <a:hlinkClick r:id="rId8" action="ppaction://hlinksldjump" highlightClick="1"/>
            <a:extLst>
              <a:ext uri="{FF2B5EF4-FFF2-40B4-BE49-F238E27FC236}">
                <a16:creationId xmlns:a16="http://schemas.microsoft.com/office/drawing/2014/main" id="{C788E097-EF54-E240-9556-5F3D15BD7C2D}"/>
              </a:ext>
            </a:extLst>
          </p:cNvPr>
          <p:cNvSpPr/>
          <p:nvPr/>
        </p:nvSpPr>
        <p:spPr>
          <a:xfrm>
            <a:off x="1619672" y="5157192"/>
            <a:ext cx="216000" cy="216000"/>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19" name="Action Button: Back or Previous 18">
            <a:hlinkClick r:id="rId9" action="ppaction://hlinksldjump" highlightClick="1"/>
            <a:extLst>
              <a:ext uri="{FF2B5EF4-FFF2-40B4-BE49-F238E27FC236}">
                <a16:creationId xmlns:a16="http://schemas.microsoft.com/office/drawing/2014/main" id="{325FB4C2-0DA0-B047-A4D5-D78767F59AED}"/>
              </a:ext>
            </a:extLst>
          </p:cNvPr>
          <p:cNvSpPr/>
          <p:nvPr/>
        </p:nvSpPr>
        <p:spPr>
          <a:xfrm>
            <a:off x="3405168" y="6344663"/>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0" name="TextBox 19">
            <a:extLst>
              <a:ext uri="{FF2B5EF4-FFF2-40B4-BE49-F238E27FC236}">
                <a16:creationId xmlns:a16="http://schemas.microsoft.com/office/drawing/2014/main" id="{782D8E55-4736-4146-AEBC-EA8B5962E405}"/>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8034119B-F7C0-7641-8431-BDF3E92BACE3}"/>
              </a:ext>
            </a:extLst>
          </p:cNvPr>
          <p:cNvSpPr>
            <a:spLocks noGrp="1"/>
          </p:cNvSpPr>
          <p:nvPr>
            <p:ph type="sldNum" sz="quarter" idx="13"/>
          </p:nvPr>
        </p:nvSpPr>
        <p:spPr/>
        <p:txBody>
          <a:bodyPr/>
          <a:lstStyle/>
          <a:p>
            <a:r>
              <a:rPr lang="en-US"/>
              <a:t>Page </a:t>
            </a:r>
            <a:fld id="{5B0B7EB5-7F44-5B4B-B6FF-B7CB62AC8566}" type="slidenum">
              <a:rPr lang="en-US" smtClean="0"/>
              <a:pPr/>
              <a:t>24</a:t>
            </a:fld>
            <a:endParaRPr lang="en-US" dirty="0"/>
          </a:p>
        </p:txBody>
      </p:sp>
      <p:pic>
        <p:nvPicPr>
          <p:cNvPr id="21" name="Picture 20">
            <a:extLst>
              <a:ext uri="{FF2B5EF4-FFF2-40B4-BE49-F238E27FC236}">
                <a16:creationId xmlns:a16="http://schemas.microsoft.com/office/drawing/2014/main" id="{1E60AE11-503B-DB4D-8550-F2A0ED00DF8A}"/>
              </a:ext>
            </a:extLst>
          </p:cNvPr>
          <p:cNvPicPr>
            <a:picLocks noChangeAspect="1"/>
          </p:cNvPicPr>
          <p:nvPr/>
        </p:nvPicPr>
        <p:blipFill>
          <a:blip r:embed="rId10"/>
          <a:stretch>
            <a:fillRect/>
          </a:stretch>
        </p:blipFill>
        <p:spPr>
          <a:xfrm>
            <a:off x="6737579" y="2206228"/>
            <a:ext cx="368740" cy="1454412"/>
          </a:xfrm>
          <a:prstGeom prst="rect">
            <a:avLst/>
          </a:prstGeom>
        </p:spPr>
      </p:pic>
      <p:sp>
        <p:nvSpPr>
          <p:cNvPr id="5" name="Rectangle 4">
            <a:extLst>
              <a:ext uri="{FF2B5EF4-FFF2-40B4-BE49-F238E27FC236}">
                <a16:creationId xmlns:a16="http://schemas.microsoft.com/office/drawing/2014/main" id="{CE54676C-A1EA-1149-9AC5-272064BCE9BA}"/>
              </a:ext>
            </a:extLst>
          </p:cNvPr>
          <p:cNvSpPr/>
          <p:nvPr/>
        </p:nvSpPr>
        <p:spPr>
          <a:xfrm>
            <a:off x="107504" y="2006650"/>
            <a:ext cx="1599104" cy="461665"/>
          </a:xfrm>
          <a:prstGeom prst="rect">
            <a:avLst/>
          </a:prstGeom>
        </p:spPr>
        <p:txBody>
          <a:bodyPr wrap="square">
            <a:spAutoFit/>
          </a:bodyPr>
          <a:lstStyle/>
          <a:p>
            <a:r>
              <a:rPr lang="en-US" sz="1200" dirty="0"/>
              <a:t>Ground </a:t>
            </a:r>
          </a:p>
          <a:p>
            <a:r>
              <a:rPr lang="en-US" sz="1200" dirty="0"/>
              <a:t>truth</a:t>
            </a:r>
          </a:p>
        </p:txBody>
      </p:sp>
      <p:sp>
        <p:nvSpPr>
          <p:cNvPr id="8" name="Rectangle 7">
            <a:extLst>
              <a:ext uri="{FF2B5EF4-FFF2-40B4-BE49-F238E27FC236}">
                <a16:creationId xmlns:a16="http://schemas.microsoft.com/office/drawing/2014/main" id="{04CE6B0B-4FB9-E744-A824-9E20406DFAC2}"/>
              </a:ext>
            </a:extLst>
          </p:cNvPr>
          <p:cNvSpPr/>
          <p:nvPr/>
        </p:nvSpPr>
        <p:spPr>
          <a:xfrm>
            <a:off x="-57178" y="2738205"/>
            <a:ext cx="986167" cy="276999"/>
          </a:xfrm>
          <a:prstGeom prst="rect">
            <a:avLst/>
          </a:prstGeom>
        </p:spPr>
        <p:txBody>
          <a:bodyPr wrap="none">
            <a:spAutoFit/>
          </a:bodyPr>
          <a:lstStyle/>
          <a:p>
            <a:r>
              <a:rPr lang="en-US" sz="1200" dirty="0"/>
              <a:t>Persistence</a:t>
            </a:r>
          </a:p>
        </p:txBody>
      </p:sp>
      <p:sp>
        <p:nvSpPr>
          <p:cNvPr id="10" name="Rectangle 9">
            <a:extLst>
              <a:ext uri="{FF2B5EF4-FFF2-40B4-BE49-F238E27FC236}">
                <a16:creationId xmlns:a16="http://schemas.microsoft.com/office/drawing/2014/main" id="{3C0C0B37-84C7-B44A-8C3C-5F53FA4ED9E6}"/>
              </a:ext>
            </a:extLst>
          </p:cNvPr>
          <p:cNvSpPr/>
          <p:nvPr/>
        </p:nvSpPr>
        <p:spPr>
          <a:xfrm>
            <a:off x="-33113" y="3459040"/>
            <a:ext cx="949555" cy="276999"/>
          </a:xfrm>
          <a:prstGeom prst="rect">
            <a:avLst/>
          </a:prstGeom>
        </p:spPr>
        <p:txBody>
          <a:bodyPr wrap="none">
            <a:spAutoFit/>
          </a:bodyPr>
          <a:lstStyle/>
          <a:p>
            <a:r>
              <a:rPr lang="en-US" sz="1200" dirty="0"/>
              <a:t>SAVP (3T) </a:t>
            </a:r>
          </a:p>
        </p:txBody>
      </p:sp>
    </p:spTree>
    <p:extLst>
      <p:ext uri="{BB962C8B-B14F-4D97-AF65-F5344CB8AC3E}">
        <p14:creationId xmlns:p14="http://schemas.microsoft.com/office/powerpoint/2010/main" val="11869091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outline</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3" name="TextBox 2">
            <a:extLst>
              <a:ext uri="{FF2B5EF4-FFF2-40B4-BE49-F238E27FC236}">
                <a16:creationId xmlns:a16="http://schemas.microsoft.com/office/drawing/2014/main" id="{D8BD96A3-B7D8-6A46-8711-18D4B864DEAB}"/>
              </a:ext>
            </a:extLst>
          </p:cNvPr>
          <p:cNvSpPr txBox="1"/>
          <p:nvPr/>
        </p:nvSpPr>
        <p:spPr>
          <a:xfrm>
            <a:off x="251520" y="1448782"/>
            <a:ext cx="9145016" cy="3659463"/>
          </a:xfrm>
          <a:prstGeom prst="rect">
            <a:avLst/>
          </a:prstGeom>
          <a:noFill/>
        </p:spPr>
        <p:txBody>
          <a:bodyPr wrap="square" rtlCol="0">
            <a:spAutoFit/>
          </a:bodyPr>
          <a:lstStyle/>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8" action="ppaction://hlinksldjump">
                  <a:extLst>
                    <a:ext uri="{A12FA001-AC4F-418D-AE19-62706E023703}">
                      <ahyp:hlinkClr xmlns:ahyp="http://schemas.microsoft.com/office/drawing/2018/hyperlinkcolor" val="tx"/>
                    </a:ext>
                  </a:extLst>
                </a:hlinkClick>
              </a:rPr>
              <a:t>Motivation </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accent1"/>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9" action="ppaction://hlinksldjump">
                  <a:extLst>
                    <a:ext uri="{A12FA001-AC4F-418D-AE19-62706E023703}">
                      <ahyp:hlinkClr xmlns:ahyp="http://schemas.microsoft.com/office/drawing/2018/hyperlinkcolor" val="tx"/>
                    </a:ext>
                  </a:extLst>
                </a:hlinkClick>
              </a:rPr>
              <a:t>Deep learning architectures</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0" action="ppaction://hlinksldjump">
                  <a:extLst>
                    <a:ext uri="{A12FA001-AC4F-418D-AE19-62706E023703}">
                      <ahyp:hlinkClr xmlns:ahyp="http://schemas.microsoft.com/office/drawing/2018/hyperlinkcolor" val="tx"/>
                    </a:ext>
                  </a:extLst>
                </a:hlinkClick>
              </a:rPr>
              <a:t>Parallel deep learning workflow</a:t>
            </a:r>
            <a:endParaRPr lang="en-US" sz="2000" dirty="0">
              <a:solidFill>
                <a:schemeClr val="tx1">
                  <a:lumMod val="50000"/>
                  <a:lumOff val="50000"/>
                </a:schemeClr>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1" action="ppaction://hlinksldjump">
                  <a:extLst>
                    <a:ext uri="{A12FA001-AC4F-418D-AE19-62706E023703}">
                      <ahyp:hlinkClr xmlns:ahyp="http://schemas.microsoft.com/office/drawing/2018/hyperlinkcolor" val="tx"/>
                    </a:ext>
                  </a:extLst>
                </a:hlinkClick>
              </a:rPr>
              <a:t>Experiment settings</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2" action="ppaction://hlinksldjump">
                  <a:extLst>
                    <a:ext uri="{A12FA001-AC4F-418D-AE19-62706E023703}">
                      <ahyp:hlinkClr xmlns:ahyp="http://schemas.microsoft.com/office/drawing/2018/hyperlinkcolor" val="tx"/>
                    </a:ext>
                  </a:extLst>
                </a:hlinkClick>
              </a:rPr>
              <a:t>Results</a:t>
            </a:r>
            <a:endParaRPr lang="en-US" sz="2000" dirty="0">
              <a:solidFill>
                <a:schemeClr val="tx1">
                  <a:lumMod val="50000"/>
                  <a:lumOff val="50000"/>
                </a:schemeClr>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b="1" dirty="0">
                <a:solidFill>
                  <a:schemeClr val="accent1"/>
                </a:solidFill>
                <a:hlinkClick r:id="rId13" action="ppaction://hlinksldjump">
                  <a:extLst>
                    <a:ext uri="{A12FA001-AC4F-418D-AE19-62706E023703}">
                      <ahyp:hlinkClr xmlns:ahyp="http://schemas.microsoft.com/office/drawing/2018/hyperlinkcolor" val="tx"/>
                    </a:ext>
                  </a:extLst>
                </a:hlinkClick>
              </a:rPr>
              <a:t>Conclusions and outlook</a:t>
            </a:r>
            <a:r>
              <a:rPr lang="en-US" sz="2000" dirty="0">
                <a:solidFill>
                  <a:schemeClr val="tx1">
                    <a:lumMod val="50000"/>
                    <a:lumOff val="50000"/>
                  </a:schemeClr>
                </a:solidFill>
                <a:hlinkClick r:id="rId13" action="ppaction://hlinksldjump">
                  <a:extLst>
                    <a:ext uri="{A12FA001-AC4F-418D-AE19-62706E023703}">
                      <ahyp:hlinkClr xmlns:ahyp="http://schemas.microsoft.com/office/drawing/2018/hyperlinkcolor" val="tx"/>
                    </a:ext>
                  </a:extLst>
                </a:hlinkClick>
              </a:rPr>
              <a:t> </a:t>
            </a:r>
            <a:endParaRPr lang="en-US" sz="24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400" dirty="0">
              <a:solidFill>
                <a:schemeClr val="accent1"/>
              </a:solidFill>
            </a:endParaRPr>
          </a:p>
        </p:txBody>
      </p:sp>
    </p:spTree>
    <p:extLst>
      <p:ext uri="{BB962C8B-B14F-4D97-AF65-F5344CB8AC3E}">
        <p14:creationId xmlns:p14="http://schemas.microsoft.com/office/powerpoint/2010/main" val="66818030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A518753-0DA0-1A4E-89C5-43CEB81E7E68}"/>
              </a:ext>
            </a:extLst>
          </p:cNvPr>
          <p:cNvSpPr>
            <a:spLocks noGrp="1"/>
          </p:cNvSpPr>
          <p:nvPr>
            <p:ph type="title"/>
          </p:nvPr>
        </p:nvSpPr>
        <p:spPr>
          <a:xfrm>
            <a:off x="358775" y="417172"/>
            <a:ext cx="8425562" cy="1126758"/>
          </a:xfrm>
        </p:spPr>
        <p:txBody>
          <a:bodyPr/>
          <a:lstStyle/>
          <a:p>
            <a:r>
              <a:rPr lang="en-GB" dirty="0"/>
              <a:t>Conclusions and outlook</a:t>
            </a:r>
          </a:p>
        </p:txBody>
      </p:sp>
      <p:grpSp>
        <p:nvGrpSpPr>
          <p:cNvPr id="31" name="Group 30">
            <a:extLst>
              <a:ext uri="{FF2B5EF4-FFF2-40B4-BE49-F238E27FC236}">
                <a16:creationId xmlns:a16="http://schemas.microsoft.com/office/drawing/2014/main" id="{177713A1-6D81-164D-9222-96375FE90967}"/>
              </a:ext>
            </a:extLst>
          </p:cNvPr>
          <p:cNvGrpSpPr/>
          <p:nvPr/>
        </p:nvGrpSpPr>
        <p:grpSpPr>
          <a:xfrm>
            <a:off x="251522" y="1772816"/>
            <a:ext cx="3876837" cy="3852428"/>
            <a:chOff x="407132" y="1543930"/>
            <a:chExt cx="2796716" cy="3852428"/>
          </a:xfrm>
        </p:grpSpPr>
        <p:sp>
          <p:nvSpPr>
            <p:cNvPr id="24" name="Rounded Rectangle 23">
              <a:extLst>
                <a:ext uri="{FF2B5EF4-FFF2-40B4-BE49-F238E27FC236}">
                  <a16:creationId xmlns:a16="http://schemas.microsoft.com/office/drawing/2014/main" id="{78D354D2-DFC6-5D48-A168-317857605FA2}"/>
                </a:ext>
              </a:extLst>
            </p:cNvPr>
            <p:cNvSpPr/>
            <p:nvPr/>
          </p:nvSpPr>
          <p:spPr>
            <a:xfrm>
              <a:off x="407132" y="1867966"/>
              <a:ext cx="2796716" cy="3528392"/>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de-DE" sz="2400" dirty="0"/>
            </a:p>
          </p:txBody>
        </p:sp>
        <p:sp>
          <p:nvSpPr>
            <p:cNvPr id="25" name="Rectangle 24">
              <a:extLst>
                <a:ext uri="{FF2B5EF4-FFF2-40B4-BE49-F238E27FC236}">
                  <a16:creationId xmlns:a16="http://schemas.microsoft.com/office/drawing/2014/main" id="{83FA3EFF-6B2D-B14E-846D-2ED55C064552}"/>
                </a:ext>
              </a:extLst>
            </p:cNvPr>
            <p:cNvSpPr/>
            <p:nvPr/>
          </p:nvSpPr>
          <p:spPr>
            <a:xfrm>
              <a:off x="983196" y="1543930"/>
              <a:ext cx="1728192"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600" dirty="0" err="1"/>
                <a:t>Deep</a:t>
              </a:r>
              <a:r>
                <a:rPr lang="de-DE" sz="1600" dirty="0"/>
                <a:t> Learning</a:t>
              </a:r>
            </a:p>
          </p:txBody>
        </p:sp>
      </p:grpSp>
      <p:sp>
        <p:nvSpPr>
          <p:cNvPr id="30" name="TextBox 29">
            <a:extLst>
              <a:ext uri="{FF2B5EF4-FFF2-40B4-BE49-F238E27FC236}">
                <a16:creationId xmlns:a16="http://schemas.microsoft.com/office/drawing/2014/main" id="{901E553E-C474-4A43-A3B3-F8D91E557408}"/>
              </a:ext>
            </a:extLst>
          </p:cNvPr>
          <p:cNvSpPr txBox="1"/>
          <p:nvPr/>
        </p:nvSpPr>
        <p:spPr>
          <a:xfrm>
            <a:off x="453456" y="2613452"/>
            <a:ext cx="3674902" cy="911019"/>
          </a:xfrm>
          <a:prstGeom prst="rect">
            <a:avLst/>
          </a:prstGeom>
          <a:noFill/>
        </p:spPr>
        <p:txBody>
          <a:bodyPr wrap="square" rtlCol="0">
            <a:spAutoFit/>
          </a:bodyPr>
          <a:lstStyle/>
          <a:p>
            <a:pPr marL="285750" indent="-285750">
              <a:lnSpc>
                <a:spcPct val="95000"/>
              </a:lnSpc>
              <a:buFont typeface="Wingdings" pitchFamily="2" charset="2"/>
              <a:buChar char="ü"/>
            </a:pPr>
            <a:r>
              <a:rPr lang="en-US" sz="1400" dirty="0"/>
              <a:t>VAE, GAN, and SAVP compared </a:t>
            </a:r>
          </a:p>
          <a:p>
            <a:pPr marL="285750" indent="-285750">
              <a:lnSpc>
                <a:spcPct val="95000"/>
              </a:lnSpc>
              <a:buFont typeface="Wingdings" pitchFamily="2" charset="2"/>
              <a:buChar char="ü"/>
            </a:pPr>
            <a:r>
              <a:rPr lang="en-US" sz="1400" dirty="0"/>
              <a:t>Transfer learning VS end-to-end training</a:t>
            </a:r>
          </a:p>
          <a:p>
            <a:pPr marL="285750" indent="-285750">
              <a:lnSpc>
                <a:spcPct val="95000"/>
              </a:lnSpc>
              <a:buFont typeface="Wingdings" pitchFamily="2" charset="2"/>
              <a:buChar char="ü"/>
            </a:pPr>
            <a:r>
              <a:rPr lang="en-US" sz="1400" dirty="0"/>
              <a:t>Multi-variables testing</a:t>
            </a:r>
          </a:p>
          <a:p>
            <a:pPr marL="285750" indent="-285750">
              <a:lnSpc>
                <a:spcPct val="95000"/>
              </a:lnSpc>
              <a:buFont typeface="Wingdings" pitchFamily="2" charset="2"/>
              <a:buChar char="ü"/>
            </a:pPr>
            <a:r>
              <a:rPr lang="en-US" sz="1400" dirty="0"/>
              <a:t>Persistence analysis </a:t>
            </a:r>
          </a:p>
        </p:txBody>
      </p:sp>
      <p:grpSp>
        <p:nvGrpSpPr>
          <p:cNvPr id="58" name="Group 57">
            <a:extLst>
              <a:ext uri="{FF2B5EF4-FFF2-40B4-BE49-F238E27FC236}">
                <a16:creationId xmlns:a16="http://schemas.microsoft.com/office/drawing/2014/main" id="{50B1F756-9389-D449-AE77-837851AAD5F5}"/>
              </a:ext>
            </a:extLst>
          </p:cNvPr>
          <p:cNvGrpSpPr/>
          <p:nvPr/>
        </p:nvGrpSpPr>
        <p:grpSpPr>
          <a:xfrm>
            <a:off x="4644008" y="1767731"/>
            <a:ext cx="3744416" cy="3852428"/>
            <a:chOff x="3327235" y="1532265"/>
            <a:chExt cx="2796716" cy="3852428"/>
          </a:xfrm>
        </p:grpSpPr>
        <p:sp>
          <p:nvSpPr>
            <p:cNvPr id="43" name="Rounded Rectangle 42">
              <a:extLst>
                <a:ext uri="{FF2B5EF4-FFF2-40B4-BE49-F238E27FC236}">
                  <a16:creationId xmlns:a16="http://schemas.microsoft.com/office/drawing/2014/main" id="{CDE3F29B-C2DB-9B4A-AD75-36C0054029F4}"/>
                </a:ext>
              </a:extLst>
            </p:cNvPr>
            <p:cNvSpPr/>
            <p:nvPr/>
          </p:nvSpPr>
          <p:spPr>
            <a:xfrm>
              <a:off x="3327235" y="1856301"/>
              <a:ext cx="2796716" cy="3528392"/>
            </a:xfrm>
            <a:prstGeom prst="roundRec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de-DE" sz="2400" err="1"/>
            </a:p>
          </p:txBody>
        </p:sp>
        <p:sp>
          <p:nvSpPr>
            <p:cNvPr id="44" name="Rectangle 43">
              <a:extLst>
                <a:ext uri="{FF2B5EF4-FFF2-40B4-BE49-F238E27FC236}">
                  <a16:creationId xmlns:a16="http://schemas.microsoft.com/office/drawing/2014/main" id="{FFBFDC59-D2B7-454F-95B9-C2F0DC5DDC69}"/>
                </a:ext>
              </a:extLst>
            </p:cNvPr>
            <p:cNvSpPr/>
            <p:nvPr/>
          </p:nvSpPr>
          <p:spPr>
            <a:xfrm>
              <a:off x="3903299" y="1532265"/>
              <a:ext cx="1728192" cy="648072"/>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600"/>
                <a:t>Parallel Training</a:t>
              </a:r>
            </a:p>
          </p:txBody>
        </p:sp>
      </p:grpSp>
      <p:sp>
        <p:nvSpPr>
          <p:cNvPr id="47" name="TextBox 46">
            <a:extLst>
              <a:ext uri="{FF2B5EF4-FFF2-40B4-BE49-F238E27FC236}">
                <a16:creationId xmlns:a16="http://schemas.microsoft.com/office/drawing/2014/main" id="{73EF6F1F-F061-6849-8B95-8685D10423ED}"/>
              </a:ext>
            </a:extLst>
          </p:cNvPr>
          <p:cNvSpPr txBox="1"/>
          <p:nvPr/>
        </p:nvSpPr>
        <p:spPr>
          <a:xfrm>
            <a:off x="4788024" y="2615551"/>
            <a:ext cx="3168352" cy="501676"/>
          </a:xfrm>
          <a:prstGeom prst="rect">
            <a:avLst/>
          </a:prstGeom>
          <a:noFill/>
        </p:spPr>
        <p:txBody>
          <a:bodyPr wrap="square" rtlCol="0">
            <a:spAutoFit/>
          </a:bodyPr>
          <a:lstStyle/>
          <a:p>
            <a:pPr marL="285750" indent="-285750">
              <a:lnSpc>
                <a:spcPct val="95000"/>
              </a:lnSpc>
              <a:buFont typeface="Wingdings" pitchFamily="2" charset="2"/>
              <a:buChar char="ü"/>
            </a:pPr>
            <a:r>
              <a:rPr lang="en-US" sz="1400" dirty="0" err="1"/>
              <a:t>Horovod</a:t>
            </a:r>
            <a:r>
              <a:rPr lang="en-US" sz="1400" dirty="0"/>
              <a:t> library can be efficiently employed for parallel training.  </a:t>
            </a:r>
          </a:p>
        </p:txBody>
      </p:sp>
      <p:sp>
        <p:nvSpPr>
          <p:cNvPr id="50" name="TextBox 49">
            <a:extLst>
              <a:ext uri="{FF2B5EF4-FFF2-40B4-BE49-F238E27FC236}">
                <a16:creationId xmlns:a16="http://schemas.microsoft.com/office/drawing/2014/main" id="{841A49A7-7444-404E-8FBA-B86DAAE8E40D}"/>
              </a:ext>
            </a:extLst>
          </p:cNvPr>
          <p:cNvSpPr txBox="1"/>
          <p:nvPr/>
        </p:nvSpPr>
        <p:spPr>
          <a:xfrm>
            <a:off x="453457" y="3629776"/>
            <a:ext cx="3614489" cy="1115690"/>
          </a:xfrm>
          <a:prstGeom prst="rect">
            <a:avLst/>
          </a:prstGeom>
          <a:noFill/>
        </p:spPr>
        <p:txBody>
          <a:bodyPr wrap="square" rtlCol="0">
            <a:spAutoFit/>
          </a:bodyPr>
          <a:lstStyle/>
          <a:p>
            <a:pPr marL="285750" indent="-285750">
              <a:lnSpc>
                <a:spcPct val="95000"/>
              </a:lnSpc>
              <a:buFont typeface="Menlo Regular" panose="020B0609030804020204" pitchFamily="49" charset="0"/>
              <a:buChar char="☓"/>
            </a:pPr>
            <a:r>
              <a:rPr lang="en-US" sz="1400" dirty="0"/>
              <a:t>Lack of physical constraints </a:t>
            </a:r>
          </a:p>
          <a:p>
            <a:pPr marL="285750" indent="-285750">
              <a:lnSpc>
                <a:spcPct val="95000"/>
              </a:lnSpc>
              <a:buFont typeface="Menlo Regular" panose="020B0609030804020204" pitchFamily="49" charset="0"/>
              <a:buChar char="☓"/>
            </a:pPr>
            <a:r>
              <a:rPr lang="en-US" sz="1400" dirty="0"/>
              <a:t>Multiscale in spatial/temporal space/ to catch global and long-term features</a:t>
            </a:r>
          </a:p>
          <a:p>
            <a:pPr marL="285750" indent="-285750">
              <a:lnSpc>
                <a:spcPct val="95000"/>
              </a:lnSpc>
              <a:buFont typeface="Menlo Regular" panose="020B0609030804020204" pitchFamily="49" charset="0"/>
              <a:buChar char="☓"/>
            </a:pPr>
            <a:r>
              <a:rPr lang="en-US" sz="1400" dirty="0"/>
              <a:t>Latent space learning to get rid of the Gaussian distribution assumption</a:t>
            </a:r>
          </a:p>
        </p:txBody>
      </p:sp>
      <p:sp>
        <p:nvSpPr>
          <p:cNvPr id="53" name="TextBox 52">
            <a:extLst>
              <a:ext uri="{FF2B5EF4-FFF2-40B4-BE49-F238E27FC236}">
                <a16:creationId xmlns:a16="http://schemas.microsoft.com/office/drawing/2014/main" id="{3F7A0490-4BC2-2A49-815F-09CE477C9BB2}"/>
              </a:ext>
            </a:extLst>
          </p:cNvPr>
          <p:cNvSpPr txBox="1"/>
          <p:nvPr/>
        </p:nvSpPr>
        <p:spPr>
          <a:xfrm>
            <a:off x="4788024" y="3753959"/>
            <a:ext cx="3240360" cy="940257"/>
          </a:xfrm>
          <a:prstGeom prst="rect">
            <a:avLst/>
          </a:prstGeom>
          <a:noFill/>
        </p:spPr>
        <p:txBody>
          <a:bodyPr wrap="square" rtlCol="0">
            <a:spAutoFit/>
          </a:bodyPr>
          <a:lstStyle/>
          <a:p>
            <a:pPr marL="285750" indent="-285750">
              <a:lnSpc>
                <a:spcPct val="95000"/>
              </a:lnSpc>
              <a:buFont typeface="Apple Symbols" panose="02000000000000000000" pitchFamily="2" charset="-79"/>
              <a:buChar char="⍻"/>
            </a:pPr>
            <a:endParaRPr lang="en-US" sz="1400" dirty="0"/>
          </a:p>
          <a:p>
            <a:pPr>
              <a:lnSpc>
                <a:spcPct val="95000"/>
              </a:lnSpc>
            </a:pPr>
            <a:r>
              <a:rPr lang="en-US" sz="1400" dirty="0"/>
              <a:t>☓  Some issues remain with respect to convergence of results </a:t>
            </a:r>
          </a:p>
          <a:p>
            <a:pPr marL="285750" indent="-285750">
              <a:lnSpc>
                <a:spcPct val="95000"/>
              </a:lnSpc>
              <a:buFont typeface="Arial" panose="020B0604020202020204" pitchFamily="34" charset="0"/>
              <a:buChar char="•"/>
            </a:pPr>
            <a:endParaRPr lang="de-DE" sz="1600" dirty="0"/>
          </a:p>
        </p:txBody>
      </p:sp>
      <p:sp>
        <p:nvSpPr>
          <p:cNvPr id="18" name="Text Placeholder 3">
            <a:extLst>
              <a:ext uri="{FF2B5EF4-FFF2-40B4-BE49-F238E27FC236}">
                <a16:creationId xmlns:a16="http://schemas.microsoft.com/office/drawing/2014/main" id="{B4CEC2DD-229C-C442-A5D3-6A3F8C29C722}"/>
              </a:ext>
            </a:extLst>
          </p:cNvPr>
          <p:cNvSpPr>
            <a:spLocks noGrp="1"/>
          </p:cNvSpPr>
          <p:nvPr>
            <p:ph type="body" sz="quarter" idx="12"/>
          </p:nvPr>
        </p:nvSpPr>
        <p:spPr>
          <a:xfrm>
            <a:off x="358775" y="938786"/>
            <a:ext cx="8424672" cy="509994"/>
          </a:xfrm>
        </p:spPr>
        <p:txBody>
          <a:bodyPr/>
          <a:lstStyle/>
          <a:p>
            <a:r>
              <a:rPr lang="en-GB" dirty="0"/>
              <a:t>Application of the state-of-the-art video prediction methods for 2m temperature forecasting over Europe</a:t>
            </a:r>
          </a:p>
        </p:txBody>
      </p:sp>
      <p:sp>
        <p:nvSpPr>
          <p:cNvPr id="2" name="Slide Number Placeholder 1">
            <a:extLst>
              <a:ext uri="{FF2B5EF4-FFF2-40B4-BE49-F238E27FC236}">
                <a16:creationId xmlns:a16="http://schemas.microsoft.com/office/drawing/2014/main" id="{2833FAD9-03E5-A44F-8FC3-6F6BF960C877}"/>
              </a:ext>
            </a:extLst>
          </p:cNvPr>
          <p:cNvSpPr>
            <a:spLocks noGrp="1"/>
          </p:cNvSpPr>
          <p:nvPr>
            <p:ph type="sldNum" sz="quarter" idx="13"/>
          </p:nvPr>
        </p:nvSpPr>
        <p:spPr/>
        <p:txBody>
          <a:bodyPr/>
          <a:lstStyle/>
          <a:p>
            <a:r>
              <a:rPr lang="en-US"/>
              <a:t>Page </a:t>
            </a:r>
            <a:fld id="{5B0B7EB5-7F44-5B4B-B6FF-B7CB62AC8566}" type="slidenum">
              <a:rPr lang="en-US" smtClean="0"/>
              <a:pPr/>
              <a:t>26</a:t>
            </a:fld>
            <a:endParaRPr lang="en-US" dirty="0"/>
          </a:p>
        </p:txBody>
      </p:sp>
    </p:spTree>
    <p:extLst>
      <p:ext uri="{BB962C8B-B14F-4D97-AF65-F5344CB8AC3E}">
        <p14:creationId xmlns:p14="http://schemas.microsoft.com/office/powerpoint/2010/main" val="101186804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A518753-0DA0-1A4E-89C5-43CEB81E7E68}"/>
              </a:ext>
            </a:extLst>
          </p:cNvPr>
          <p:cNvSpPr>
            <a:spLocks noGrp="1"/>
          </p:cNvSpPr>
          <p:nvPr>
            <p:ph type="title"/>
          </p:nvPr>
        </p:nvSpPr>
        <p:spPr>
          <a:xfrm>
            <a:off x="358775" y="417172"/>
            <a:ext cx="8425562" cy="1126758"/>
          </a:xfrm>
        </p:spPr>
        <p:txBody>
          <a:bodyPr/>
          <a:lstStyle/>
          <a:p>
            <a:r>
              <a:rPr lang="en-GB" dirty="0"/>
              <a:t>acknowledgement</a:t>
            </a:r>
          </a:p>
        </p:txBody>
      </p:sp>
      <p:pic>
        <p:nvPicPr>
          <p:cNvPr id="4" name="Picture 3">
            <a:extLst>
              <a:ext uri="{FF2B5EF4-FFF2-40B4-BE49-F238E27FC236}">
                <a16:creationId xmlns:a16="http://schemas.microsoft.com/office/drawing/2014/main" id="{9FDFCB34-7C93-254D-9838-88FA2E1855E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58061" y="1532681"/>
            <a:ext cx="2372440" cy="2376441"/>
          </a:xfrm>
          <a:prstGeom prst="rect">
            <a:avLst/>
          </a:prstGeom>
        </p:spPr>
      </p:pic>
      <p:pic>
        <p:nvPicPr>
          <p:cNvPr id="6" name="Picture 5">
            <a:extLst>
              <a:ext uri="{FF2B5EF4-FFF2-40B4-BE49-F238E27FC236}">
                <a16:creationId xmlns:a16="http://schemas.microsoft.com/office/drawing/2014/main" id="{15479995-7116-7141-A05E-DB01BFC2041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9514" y="1569043"/>
            <a:ext cx="2278549" cy="2160240"/>
          </a:xfrm>
          <a:prstGeom prst="rect">
            <a:avLst/>
          </a:prstGeom>
        </p:spPr>
      </p:pic>
      <p:sp>
        <p:nvSpPr>
          <p:cNvPr id="7" name="Rectangle 6">
            <a:extLst>
              <a:ext uri="{FF2B5EF4-FFF2-40B4-BE49-F238E27FC236}">
                <a16:creationId xmlns:a16="http://schemas.microsoft.com/office/drawing/2014/main" id="{4B61AF1B-CFC8-4642-9288-6F4B60B0CB14}"/>
              </a:ext>
            </a:extLst>
          </p:cNvPr>
          <p:cNvSpPr/>
          <p:nvPr/>
        </p:nvSpPr>
        <p:spPr>
          <a:xfrm>
            <a:off x="90740" y="4390805"/>
            <a:ext cx="4572000" cy="523220"/>
          </a:xfrm>
          <a:prstGeom prst="rect">
            <a:avLst/>
          </a:prstGeom>
        </p:spPr>
        <p:txBody>
          <a:bodyPr>
            <a:spAutoFit/>
          </a:bodyPr>
          <a:lstStyle/>
          <a:p>
            <a:r>
              <a:rPr lang="en-US" sz="1400" dirty="0"/>
              <a:t>Funding is provided through ERC Advanced grant ERC-2017-ADG #787576 by Martin Schultz</a:t>
            </a:r>
          </a:p>
        </p:txBody>
      </p:sp>
      <p:sp>
        <p:nvSpPr>
          <p:cNvPr id="8" name="Rectangle 7">
            <a:extLst>
              <a:ext uri="{FF2B5EF4-FFF2-40B4-BE49-F238E27FC236}">
                <a16:creationId xmlns:a16="http://schemas.microsoft.com/office/drawing/2014/main" id="{E11F15A7-897B-2545-907C-1D29E2543246}"/>
              </a:ext>
            </a:extLst>
          </p:cNvPr>
          <p:cNvSpPr/>
          <p:nvPr/>
        </p:nvSpPr>
        <p:spPr>
          <a:xfrm>
            <a:off x="4907257" y="4283083"/>
            <a:ext cx="4205995" cy="738664"/>
          </a:xfrm>
          <a:prstGeom prst="rect">
            <a:avLst/>
          </a:prstGeom>
        </p:spPr>
        <p:txBody>
          <a:bodyPr wrap="square">
            <a:spAutoFit/>
          </a:bodyPr>
          <a:lstStyle/>
          <a:p>
            <a:r>
              <a:rPr lang="de-DE" sz="1400" dirty="0" err="1"/>
              <a:t>DeepRain</a:t>
            </a:r>
            <a:r>
              <a:rPr lang="de-DE" sz="1400" dirty="0"/>
              <a:t> </a:t>
            </a:r>
            <a:r>
              <a:rPr lang="de-DE" sz="1400" dirty="0" err="1"/>
              <a:t>is</a:t>
            </a:r>
            <a:r>
              <a:rPr lang="de-DE" sz="1400" dirty="0"/>
              <a:t> </a:t>
            </a:r>
            <a:r>
              <a:rPr lang="de-DE" sz="1400" dirty="0" err="1"/>
              <a:t>funded</a:t>
            </a:r>
            <a:r>
              <a:rPr lang="de-DE" sz="1400" dirty="0"/>
              <a:t> </a:t>
            </a:r>
            <a:r>
              <a:rPr lang="de-DE" sz="1400" dirty="0" err="1"/>
              <a:t>by</a:t>
            </a:r>
            <a:r>
              <a:rPr lang="de-DE" sz="1400" dirty="0"/>
              <a:t> </a:t>
            </a:r>
            <a:r>
              <a:rPr lang="de-DE" sz="1400" dirty="0" err="1"/>
              <a:t>the</a:t>
            </a:r>
            <a:r>
              <a:rPr lang="de-DE" sz="1400" dirty="0"/>
              <a:t> Bundesministerium </a:t>
            </a:r>
            <a:r>
              <a:rPr lang="de-DE" sz="1400" dirty="0" err="1"/>
              <a:t>fuer</a:t>
            </a:r>
            <a:r>
              <a:rPr lang="de-DE" sz="1400" dirty="0"/>
              <a:t> Bildung und Forschung (BMBF), </a:t>
            </a:r>
          </a:p>
          <a:p>
            <a:r>
              <a:rPr lang="de-DE" sz="1400" dirty="0" err="1"/>
              <a:t>under</a:t>
            </a:r>
            <a:r>
              <a:rPr lang="de-DE" sz="1400" dirty="0"/>
              <a:t> </a:t>
            </a:r>
            <a:r>
              <a:rPr lang="de-DE" sz="1400" dirty="0" err="1"/>
              <a:t>grant</a:t>
            </a:r>
            <a:r>
              <a:rPr lang="de-DE" sz="1400" dirty="0"/>
              <a:t> </a:t>
            </a:r>
            <a:r>
              <a:rPr lang="de-DE" sz="1400" dirty="0" err="1"/>
              <a:t>agreement</a:t>
            </a:r>
            <a:r>
              <a:rPr lang="de-DE" sz="1400" dirty="0"/>
              <a:t> 01 IS18047A</a:t>
            </a:r>
            <a:endParaRPr lang="en-US" sz="1400" dirty="0"/>
          </a:p>
        </p:txBody>
      </p:sp>
      <p:grpSp>
        <p:nvGrpSpPr>
          <p:cNvPr id="10" name="Group 9">
            <a:extLst>
              <a:ext uri="{FF2B5EF4-FFF2-40B4-BE49-F238E27FC236}">
                <a16:creationId xmlns:a16="http://schemas.microsoft.com/office/drawing/2014/main" id="{8D2638BD-127B-F649-A5C4-67DE50474E96}"/>
              </a:ext>
            </a:extLst>
          </p:cNvPr>
          <p:cNvGrpSpPr/>
          <p:nvPr/>
        </p:nvGrpSpPr>
        <p:grpSpPr>
          <a:xfrm>
            <a:off x="5389303" y="2049356"/>
            <a:ext cx="4060773" cy="1199617"/>
            <a:chOff x="5083227" y="1844824"/>
            <a:chExt cx="4060773" cy="1199617"/>
          </a:xfrm>
        </p:grpSpPr>
        <p:pic>
          <p:nvPicPr>
            <p:cNvPr id="28" name="Picture 27">
              <a:extLst>
                <a:ext uri="{FF2B5EF4-FFF2-40B4-BE49-F238E27FC236}">
                  <a16:creationId xmlns:a16="http://schemas.microsoft.com/office/drawing/2014/main" id="{4979DE03-5F0A-E748-A19C-3C419A676960}"/>
                </a:ext>
              </a:extLst>
            </p:cNvPr>
            <p:cNvPicPr>
              <a:picLocks noChangeAspect="1"/>
            </p:cNvPicPr>
            <p:nvPr/>
          </p:nvPicPr>
          <p:blipFill>
            <a:blip r:embed="rId5"/>
            <a:stretch>
              <a:fillRect/>
            </a:stretch>
          </p:blipFill>
          <p:spPr>
            <a:xfrm>
              <a:off x="5083227" y="1844824"/>
              <a:ext cx="4030023" cy="1199617"/>
            </a:xfrm>
            <a:prstGeom prst="rect">
              <a:avLst/>
            </a:prstGeom>
          </p:spPr>
        </p:pic>
        <p:sp>
          <p:nvSpPr>
            <p:cNvPr id="9" name="Rectangle 8">
              <a:extLst>
                <a:ext uri="{FF2B5EF4-FFF2-40B4-BE49-F238E27FC236}">
                  <a16:creationId xmlns:a16="http://schemas.microsoft.com/office/drawing/2014/main" id="{6916F195-EBC0-4F4E-8CCD-765797635BB2}"/>
                </a:ext>
              </a:extLst>
            </p:cNvPr>
            <p:cNvSpPr/>
            <p:nvPr/>
          </p:nvSpPr>
          <p:spPr>
            <a:xfrm>
              <a:off x="7740352" y="1844824"/>
              <a:ext cx="1403648" cy="11586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grpSp>
      <p:sp>
        <p:nvSpPr>
          <p:cNvPr id="2" name="Slide Number Placeholder 1">
            <a:extLst>
              <a:ext uri="{FF2B5EF4-FFF2-40B4-BE49-F238E27FC236}">
                <a16:creationId xmlns:a16="http://schemas.microsoft.com/office/drawing/2014/main" id="{7DA548BA-C41E-C04F-864F-6C3DFA07C877}"/>
              </a:ext>
            </a:extLst>
          </p:cNvPr>
          <p:cNvSpPr>
            <a:spLocks noGrp="1"/>
          </p:cNvSpPr>
          <p:nvPr>
            <p:ph type="sldNum" sz="quarter" idx="13"/>
          </p:nvPr>
        </p:nvSpPr>
        <p:spPr/>
        <p:txBody>
          <a:bodyPr/>
          <a:lstStyle/>
          <a:p>
            <a:r>
              <a:rPr lang="en-US"/>
              <a:t>Page </a:t>
            </a:r>
            <a:fld id="{5B0B7EB5-7F44-5B4B-B6FF-B7CB62AC8566}" type="slidenum">
              <a:rPr lang="en-US" smtClean="0"/>
              <a:pPr/>
              <a:t>27</a:t>
            </a:fld>
            <a:endParaRPr lang="en-US" dirty="0"/>
          </a:p>
        </p:txBody>
      </p:sp>
    </p:spTree>
    <p:extLst>
      <p:ext uri="{BB962C8B-B14F-4D97-AF65-F5344CB8AC3E}">
        <p14:creationId xmlns:p14="http://schemas.microsoft.com/office/powerpoint/2010/main" val="107433586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0A518753-0DA0-1A4E-89C5-43CEB81E7E68}"/>
              </a:ext>
            </a:extLst>
          </p:cNvPr>
          <p:cNvSpPr>
            <a:spLocks noGrp="1"/>
          </p:cNvSpPr>
          <p:nvPr>
            <p:ph type="title"/>
          </p:nvPr>
        </p:nvSpPr>
        <p:spPr>
          <a:xfrm>
            <a:off x="2195736" y="2708920"/>
            <a:ext cx="5112568" cy="1656184"/>
          </a:xfrm>
        </p:spPr>
        <p:txBody>
          <a:bodyPr/>
          <a:lstStyle/>
          <a:p>
            <a:r>
              <a:rPr lang="en-GB" sz="4800" dirty="0"/>
              <a:t>Thank you </a:t>
            </a:r>
          </a:p>
        </p:txBody>
      </p:sp>
      <p:sp>
        <p:nvSpPr>
          <p:cNvPr id="2" name="Slide Number Placeholder 1">
            <a:extLst>
              <a:ext uri="{FF2B5EF4-FFF2-40B4-BE49-F238E27FC236}">
                <a16:creationId xmlns:a16="http://schemas.microsoft.com/office/drawing/2014/main" id="{3687FDE2-70A9-AE47-A13E-AEAC688B72BB}"/>
              </a:ext>
            </a:extLst>
          </p:cNvPr>
          <p:cNvSpPr>
            <a:spLocks noGrp="1"/>
          </p:cNvSpPr>
          <p:nvPr>
            <p:ph type="sldNum" sz="quarter" idx="13"/>
          </p:nvPr>
        </p:nvSpPr>
        <p:spPr/>
        <p:txBody>
          <a:bodyPr/>
          <a:lstStyle/>
          <a:p>
            <a:r>
              <a:rPr lang="en-US"/>
              <a:t>Page </a:t>
            </a:r>
            <a:fld id="{5B0B7EB5-7F44-5B4B-B6FF-B7CB62AC8566}" type="slidenum">
              <a:rPr lang="en-US" smtClean="0"/>
              <a:pPr/>
              <a:t>28</a:t>
            </a:fld>
            <a:endParaRPr lang="en-US" dirty="0"/>
          </a:p>
        </p:txBody>
      </p:sp>
      <p:pic>
        <p:nvPicPr>
          <p:cNvPr id="3" name="Picture 2">
            <a:extLst>
              <a:ext uri="{FF2B5EF4-FFF2-40B4-BE49-F238E27FC236}">
                <a16:creationId xmlns:a16="http://schemas.microsoft.com/office/drawing/2014/main" id="{C5C4165F-2926-924D-A6DE-78050FBEFA29}"/>
              </a:ext>
            </a:extLst>
          </p:cNvPr>
          <p:cNvPicPr>
            <a:picLocks noChangeAspect="1"/>
          </p:cNvPicPr>
          <p:nvPr/>
        </p:nvPicPr>
        <p:blipFill>
          <a:blip r:embed="rId3"/>
          <a:stretch>
            <a:fillRect/>
          </a:stretch>
        </p:blipFill>
        <p:spPr>
          <a:xfrm>
            <a:off x="0" y="0"/>
            <a:ext cx="9144000" cy="6858000"/>
          </a:xfrm>
          <a:prstGeom prst="rect">
            <a:avLst/>
          </a:prstGeom>
        </p:spPr>
      </p:pic>
    </p:spTree>
    <p:extLst>
      <p:ext uri="{BB962C8B-B14F-4D97-AF65-F5344CB8AC3E}">
        <p14:creationId xmlns:p14="http://schemas.microsoft.com/office/powerpoint/2010/main" val="1918252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r>
              <a:rPr lang="en-GB" dirty="0"/>
              <a:t>Scalability performance</a:t>
            </a:r>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a:xfrm>
            <a:off x="358775" y="938786"/>
            <a:ext cx="8424672" cy="509994"/>
          </a:xfrm>
        </p:spPr>
        <p:txBody>
          <a:bodyPr/>
          <a:lstStyle/>
          <a:p>
            <a:endParaRPr lang="en-GB" dirty="0"/>
          </a:p>
          <a:p>
            <a:endParaRPr lang="en-GB" dirty="0"/>
          </a:p>
          <a:p>
            <a:endParaRPr lang="en-GB" dirty="0"/>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sp>
        <p:nvSpPr>
          <p:cNvPr id="26" name="Rectangle 25">
            <a:extLst>
              <a:ext uri="{FF2B5EF4-FFF2-40B4-BE49-F238E27FC236}">
                <a16:creationId xmlns:a16="http://schemas.microsoft.com/office/drawing/2014/main" id="{C23DC2AB-3310-8F4E-A977-CEB87F8B94BC}"/>
              </a:ext>
            </a:extLst>
          </p:cNvPr>
          <p:cNvSpPr/>
          <p:nvPr/>
        </p:nvSpPr>
        <p:spPr>
          <a:xfrm>
            <a:off x="175382" y="5907445"/>
            <a:ext cx="3427541" cy="307777"/>
          </a:xfrm>
          <a:prstGeom prst="rect">
            <a:avLst/>
          </a:prstGeom>
        </p:spPr>
        <p:txBody>
          <a:bodyPr wrap="none">
            <a:spAutoFit/>
          </a:bodyPr>
          <a:lstStyle/>
          <a:p>
            <a:r>
              <a:rPr lang="de-DE" sz="1400" dirty="0">
                <a:hlinkClick r:id="rId5"/>
              </a:rPr>
              <a:t>PredNet: https://coxlab.github.io/prednet/</a:t>
            </a:r>
            <a:endParaRPr lang="de-DE" sz="1400" dirty="0"/>
          </a:p>
        </p:txBody>
      </p:sp>
      <p:sp>
        <p:nvSpPr>
          <p:cNvPr id="5" name="TextBox 4">
            <a:extLst>
              <a:ext uri="{FF2B5EF4-FFF2-40B4-BE49-F238E27FC236}">
                <a16:creationId xmlns:a16="http://schemas.microsoft.com/office/drawing/2014/main" id="{F1205F65-52C5-6347-8EB4-FB5AE8FCDB72}"/>
              </a:ext>
            </a:extLst>
          </p:cNvPr>
          <p:cNvSpPr txBox="1"/>
          <p:nvPr/>
        </p:nvSpPr>
        <p:spPr>
          <a:xfrm>
            <a:off x="1853776" y="4097338"/>
            <a:ext cx="6160661" cy="267766"/>
          </a:xfrm>
          <a:prstGeom prst="rect">
            <a:avLst/>
          </a:prstGeom>
          <a:noFill/>
        </p:spPr>
        <p:txBody>
          <a:bodyPr wrap="none" rtlCol="0">
            <a:spAutoFit/>
          </a:bodyPr>
          <a:lstStyle/>
          <a:p>
            <a:pPr algn="l">
              <a:lnSpc>
                <a:spcPct val="95000"/>
              </a:lnSpc>
            </a:pPr>
            <a:r>
              <a:rPr lang="en-US" sz="1200" dirty="0"/>
              <a:t>Parallel training for </a:t>
            </a:r>
            <a:r>
              <a:rPr lang="en-US" sz="1200" dirty="0" err="1"/>
              <a:t>PredNet</a:t>
            </a:r>
            <a:r>
              <a:rPr lang="en-US" sz="1200" dirty="0"/>
              <a:t> on JUWELS (left) from JSC and Piz </a:t>
            </a:r>
            <a:r>
              <a:rPr lang="en-US" sz="1200" dirty="0" err="1"/>
              <a:t>Daint</a:t>
            </a:r>
            <a:r>
              <a:rPr lang="en-US" sz="1200" dirty="0"/>
              <a:t> (right) from CSCS</a:t>
            </a:r>
          </a:p>
        </p:txBody>
      </p:sp>
      <p:pic>
        <p:nvPicPr>
          <p:cNvPr id="27" name="Picture 2" descr="Image result for docker logo png">
            <a:extLst>
              <a:ext uri="{FF2B5EF4-FFF2-40B4-BE49-F238E27FC236}">
                <a16:creationId xmlns:a16="http://schemas.microsoft.com/office/drawing/2014/main" id="{42C3DC4D-9FE0-1E45-A700-32EE85A1C86E}"/>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14">
            <a:extLst>
              <a:ext uri="{FF2B5EF4-FFF2-40B4-BE49-F238E27FC236}">
                <a16:creationId xmlns:a16="http://schemas.microsoft.com/office/drawing/2014/main" id="{A53E4C9D-FE6E-4B46-B0E0-749D2BF05E9C}"/>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692715" y="28959875"/>
            <a:ext cx="4964100" cy="1377191"/>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2" descr="Image result for docker logo png">
            <a:extLst>
              <a:ext uri="{FF2B5EF4-FFF2-40B4-BE49-F238E27FC236}">
                <a16:creationId xmlns:a16="http://schemas.microsoft.com/office/drawing/2014/main" id="{E5C8BF19-D2CB-1B44-A106-BFC477CE53D5}"/>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14">
            <a:extLst>
              <a:ext uri="{FF2B5EF4-FFF2-40B4-BE49-F238E27FC236}">
                <a16:creationId xmlns:a16="http://schemas.microsoft.com/office/drawing/2014/main" id="{11E09EE1-B5DD-0644-8E12-BB04C60D4DD6}"/>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845115" y="29112275"/>
            <a:ext cx="4964100" cy="1377191"/>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5CB2A069-E93E-0F4D-BA12-52F61F35031C}"/>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2257050" y="283954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4">
            <a:extLst>
              <a:ext uri="{FF2B5EF4-FFF2-40B4-BE49-F238E27FC236}">
                <a16:creationId xmlns:a16="http://schemas.microsoft.com/office/drawing/2014/main" id="{E3D2B094-1F19-4D4A-917F-6CE5A5848A15}"/>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1997515" y="29264675"/>
            <a:ext cx="4964100" cy="1377191"/>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a:extLst>
              <a:ext uri="{FF2B5EF4-FFF2-40B4-BE49-F238E27FC236}">
                <a16:creationId xmlns:a16="http://schemas.microsoft.com/office/drawing/2014/main" id="{891C108B-0DA8-B24D-A758-C64DDFB5E94D}"/>
              </a:ext>
            </a:extLst>
          </p:cNvPr>
          <p:cNvPicPr>
            <a:picLocks noChangeAspect="1"/>
          </p:cNvPicPr>
          <p:nvPr/>
        </p:nvPicPr>
        <p:blipFill>
          <a:blip r:embed="rId8"/>
          <a:stretch>
            <a:fillRect/>
          </a:stretch>
        </p:blipFill>
        <p:spPr>
          <a:xfrm>
            <a:off x="131724" y="1231755"/>
            <a:ext cx="3864212" cy="2736878"/>
          </a:xfrm>
          <a:prstGeom prst="rect">
            <a:avLst/>
          </a:prstGeom>
        </p:spPr>
      </p:pic>
      <p:pic>
        <p:nvPicPr>
          <p:cNvPr id="7" name="Picture 6">
            <a:extLst>
              <a:ext uri="{FF2B5EF4-FFF2-40B4-BE49-F238E27FC236}">
                <a16:creationId xmlns:a16="http://schemas.microsoft.com/office/drawing/2014/main" id="{89078137-4681-AD4D-A283-1A7566E04805}"/>
              </a:ext>
            </a:extLst>
          </p:cNvPr>
          <p:cNvPicPr>
            <a:picLocks noChangeAspect="1"/>
          </p:cNvPicPr>
          <p:nvPr/>
        </p:nvPicPr>
        <p:blipFill>
          <a:blip r:embed="rId9"/>
          <a:stretch>
            <a:fillRect/>
          </a:stretch>
        </p:blipFill>
        <p:spPr>
          <a:xfrm>
            <a:off x="6876258" y="265105"/>
            <a:ext cx="2051207" cy="1017211"/>
          </a:xfrm>
          <a:prstGeom prst="rect">
            <a:avLst/>
          </a:prstGeom>
        </p:spPr>
      </p:pic>
      <p:pic>
        <p:nvPicPr>
          <p:cNvPr id="23" name="Picture 2" descr="https://lh3.googleusercontent.com/JZ1sPEebWxNWjB29p2S8dsO6mqSCoJbThHhjzLJPRGn8Aa75TLBsh7I6z-g--VobugzS2ZSfJXuCqFHNDxyX0WllVSdQQ-7w1Hfh_S-pzR5EP0XsoMc4l0c2BRVynh3HT6hQ0uEK">
            <a:extLst>
              <a:ext uri="{FF2B5EF4-FFF2-40B4-BE49-F238E27FC236}">
                <a16:creationId xmlns:a16="http://schemas.microsoft.com/office/drawing/2014/main" id="{A232E023-081E-F146-9E0A-4B32B59909F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4571110" y="1231754"/>
            <a:ext cx="4032448" cy="2709506"/>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a:extLst>
              <a:ext uri="{FF2B5EF4-FFF2-40B4-BE49-F238E27FC236}">
                <a16:creationId xmlns:a16="http://schemas.microsoft.com/office/drawing/2014/main" id="{A4F89C18-DAE4-774C-BE74-84B7AAD6A18B}"/>
              </a:ext>
            </a:extLst>
          </p:cNvPr>
          <p:cNvSpPr txBox="1"/>
          <p:nvPr/>
        </p:nvSpPr>
        <p:spPr>
          <a:xfrm>
            <a:off x="682809" y="4437112"/>
            <a:ext cx="7920749" cy="1495794"/>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200" dirty="0"/>
              <a:t>We carry out the parallel training in light of </a:t>
            </a:r>
            <a:r>
              <a:rPr lang="en-US" sz="1200" dirty="0" err="1"/>
              <a:t>PredNet</a:t>
            </a:r>
            <a:r>
              <a:rPr lang="en-US" sz="1200" dirty="0"/>
              <a:t> architecture for our first try. </a:t>
            </a:r>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200" dirty="0"/>
              <a:t>We scale the training process from 1 to 20 GPUs on JUWELS system in </a:t>
            </a:r>
            <a:r>
              <a:rPr lang="en-US" sz="1200" dirty="0" err="1"/>
              <a:t>Jülich</a:t>
            </a:r>
            <a:r>
              <a:rPr lang="en-US" sz="1200" dirty="0"/>
              <a:t> supercomputing Center (JSC).  We also test this scalability with container technology on a different system – Piz </a:t>
            </a:r>
            <a:r>
              <a:rPr lang="en-US" sz="1200" dirty="0" err="1"/>
              <a:t>Daint</a:t>
            </a:r>
            <a:r>
              <a:rPr lang="en-US" sz="1200" dirty="0"/>
              <a:t> from Swiss National Supercomputing Center (CSCS).</a:t>
            </a:r>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200" dirty="0"/>
              <a:t>So far, some issues remain with respect to convergence of results, and the parallel training for SAVP is not implemented yet.</a:t>
            </a:r>
          </a:p>
        </p:txBody>
      </p:sp>
      <p:sp>
        <p:nvSpPr>
          <p:cNvPr id="19" name="Action Button: Back or Previous 18">
            <a:hlinkClick r:id="rId11" action="ppaction://hlinksldjump" highlightClick="1"/>
            <a:extLst>
              <a:ext uri="{FF2B5EF4-FFF2-40B4-BE49-F238E27FC236}">
                <a16:creationId xmlns:a16="http://schemas.microsoft.com/office/drawing/2014/main" id="{89CD91C9-EABB-E44E-A1B7-A812D83C85AA}"/>
              </a:ext>
            </a:extLst>
          </p:cNvPr>
          <p:cNvSpPr/>
          <p:nvPr/>
        </p:nvSpPr>
        <p:spPr>
          <a:xfrm>
            <a:off x="3491904" y="6309919"/>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0" name="TextBox 19">
            <a:extLst>
              <a:ext uri="{FF2B5EF4-FFF2-40B4-BE49-F238E27FC236}">
                <a16:creationId xmlns:a16="http://schemas.microsoft.com/office/drawing/2014/main" id="{82B92C03-848A-9F4D-96A8-E57718D29FAF}"/>
              </a:ext>
            </a:extLst>
          </p:cNvPr>
          <p:cNvSpPr txBox="1"/>
          <p:nvPr/>
        </p:nvSpPr>
        <p:spPr>
          <a:xfrm>
            <a:off x="3714450" y="6269417"/>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4930F08B-B6E0-B44E-8908-4092BDBA0AE2}"/>
              </a:ext>
            </a:extLst>
          </p:cNvPr>
          <p:cNvSpPr>
            <a:spLocks noGrp="1"/>
          </p:cNvSpPr>
          <p:nvPr>
            <p:ph type="sldNum" sz="quarter" idx="13"/>
          </p:nvPr>
        </p:nvSpPr>
        <p:spPr/>
        <p:txBody>
          <a:bodyPr/>
          <a:lstStyle/>
          <a:p>
            <a:r>
              <a:rPr lang="en-US"/>
              <a:t>Page </a:t>
            </a:r>
            <a:fld id="{5B0B7EB5-7F44-5B4B-B6FF-B7CB62AC8566}" type="slidenum">
              <a:rPr lang="en-US" smtClean="0"/>
              <a:pPr/>
              <a:t>29</a:t>
            </a:fld>
            <a:endParaRPr lang="en-US" dirty="0"/>
          </a:p>
        </p:txBody>
      </p:sp>
    </p:spTree>
    <p:extLst>
      <p:ext uri="{BB962C8B-B14F-4D97-AF65-F5344CB8AC3E}">
        <p14:creationId xmlns:p14="http://schemas.microsoft.com/office/powerpoint/2010/main" val="149055858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outline</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3" name="TextBox 2">
            <a:extLst>
              <a:ext uri="{FF2B5EF4-FFF2-40B4-BE49-F238E27FC236}">
                <a16:creationId xmlns:a16="http://schemas.microsoft.com/office/drawing/2014/main" id="{D8BD96A3-B7D8-6A46-8711-18D4B864DEAB}"/>
              </a:ext>
            </a:extLst>
          </p:cNvPr>
          <p:cNvSpPr txBox="1"/>
          <p:nvPr/>
        </p:nvSpPr>
        <p:spPr>
          <a:xfrm>
            <a:off x="251520" y="1448782"/>
            <a:ext cx="9145016" cy="3659463"/>
          </a:xfrm>
          <a:prstGeom prst="rect">
            <a:avLst/>
          </a:prstGeom>
          <a:noFill/>
        </p:spPr>
        <p:txBody>
          <a:bodyPr wrap="square" rtlCol="0">
            <a:spAutoFit/>
          </a:bodyPr>
          <a:lstStyle/>
          <a:p>
            <a:pPr marL="342900" indent="-342900">
              <a:lnSpc>
                <a:spcPct val="95000"/>
              </a:lnSpc>
              <a:buFont typeface="Arial" panose="020B0604020202020204" pitchFamily="34" charset="0"/>
              <a:buChar char="•"/>
            </a:pPr>
            <a:r>
              <a:rPr lang="en-US" sz="2000" b="1" dirty="0">
                <a:solidFill>
                  <a:schemeClr val="accent1"/>
                </a:solidFill>
                <a:hlinkClick r:id="rId8" action="ppaction://hlinksldjump">
                  <a:extLst>
                    <a:ext uri="{A12FA001-AC4F-418D-AE19-62706E023703}">
                      <ahyp:hlinkClr xmlns:ahyp="http://schemas.microsoft.com/office/drawing/2018/hyperlinkcolor" val="tx"/>
                    </a:ext>
                  </a:extLst>
                </a:hlinkClick>
              </a:rPr>
              <a:t>Motivation </a:t>
            </a:r>
            <a:endParaRPr lang="en-US" sz="2000" b="1" dirty="0">
              <a:solidFill>
                <a:schemeClr val="accent1"/>
              </a:solidFill>
            </a:endParaRPr>
          </a:p>
          <a:p>
            <a:pPr marL="342900" indent="-342900">
              <a:lnSpc>
                <a:spcPct val="95000"/>
              </a:lnSpc>
              <a:buFont typeface="Arial" panose="020B0604020202020204" pitchFamily="34" charset="0"/>
              <a:buChar char="•"/>
            </a:pPr>
            <a:endParaRPr lang="en-US" sz="2000" dirty="0">
              <a:solidFill>
                <a:schemeClr val="accent1"/>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9" action="ppaction://hlinksldjump">
                  <a:extLst>
                    <a:ext uri="{A12FA001-AC4F-418D-AE19-62706E023703}">
                      <ahyp:hlinkClr xmlns:ahyp="http://schemas.microsoft.com/office/drawing/2018/hyperlinkcolor" val="tx"/>
                    </a:ext>
                  </a:extLst>
                </a:hlinkClick>
              </a:rPr>
              <a:t>Deep learning architectures</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0" action="ppaction://hlinksldjump">
                  <a:extLst>
                    <a:ext uri="{A12FA001-AC4F-418D-AE19-62706E023703}">
                      <ahyp:hlinkClr xmlns:ahyp="http://schemas.microsoft.com/office/drawing/2018/hyperlinkcolor" val="tx"/>
                    </a:ext>
                  </a:extLst>
                </a:hlinkClick>
              </a:rPr>
              <a:t>Parallel deep learning workflow</a:t>
            </a:r>
            <a:endParaRPr lang="en-US" sz="2000" dirty="0">
              <a:solidFill>
                <a:schemeClr val="tx1">
                  <a:lumMod val="50000"/>
                  <a:lumOff val="50000"/>
                </a:schemeClr>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1" action="ppaction://hlinksldjump">
                  <a:extLst>
                    <a:ext uri="{A12FA001-AC4F-418D-AE19-62706E023703}">
                      <ahyp:hlinkClr xmlns:ahyp="http://schemas.microsoft.com/office/drawing/2018/hyperlinkcolor" val="tx"/>
                    </a:ext>
                  </a:extLst>
                </a:hlinkClick>
              </a:rPr>
              <a:t>Experiment settings</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2" action="ppaction://hlinksldjump">
                  <a:extLst>
                    <a:ext uri="{A12FA001-AC4F-418D-AE19-62706E023703}">
                      <ahyp:hlinkClr xmlns:ahyp="http://schemas.microsoft.com/office/drawing/2018/hyperlinkcolor" val="tx"/>
                    </a:ext>
                  </a:extLst>
                </a:hlinkClick>
              </a:rPr>
              <a:t>Results</a:t>
            </a:r>
            <a:endParaRPr lang="en-US" sz="2000" dirty="0">
              <a:solidFill>
                <a:schemeClr val="tx1">
                  <a:lumMod val="50000"/>
                  <a:lumOff val="50000"/>
                </a:schemeClr>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3" action="ppaction://hlinksldjump">
                  <a:extLst>
                    <a:ext uri="{A12FA001-AC4F-418D-AE19-62706E023703}">
                      <ahyp:hlinkClr xmlns:ahyp="http://schemas.microsoft.com/office/drawing/2018/hyperlinkcolor" val="tx"/>
                    </a:ext>
                  </a:extLst>
                </a:hlinkClick>
              </a:rPr>
              <a:t>Conclusions and outlook</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400" dirty="0">
              <a:solidFill>
                <a:schemeClr val="accent1"/>
              </a:solidFill>
            </a:endParaRPr>
          </a:p>
        </p:txBody>
      </p:sp>
      <p:sp>
        <p:nvSpPr>
          <p:cNvPr id="18" name="TextBox 17">
            <a:extLst>
              <a:ext uri="{FF2B5EF4-FFF2-40B4-BE49-F238E27FC236}">
                <a16:creationId xmlns:a16="http://schemas.microsoft.com/office/drawing/2014/main" id="{E8D83011-447A-7E49-A0A5-8597BDB372A2}"/>
              </a:ext>
            </a:extLst>
          </p:cNvPr>
          <p:cNvSpPr txBox="1"/>
          <p:nvPr/>
        </p:nvSpPr>
        <p:spPr>
          <a:xfrm>
            <a:off x="271746" y="5999058"/>
            <a:ext cx="4535216" cy="297004"/>
          </a:xfrm>
          <a:prstGeom prst="rect">
            <a:avLst/>
          </a:prstGeom>
          <a:noFill/>
        </p:spPr>
        <p:txBody>
          <a:bodyPr wrap="none" rtlCol="0">
            <a:spAutoFit/>
          </a:bodyPr>
          <a:lstStyle/>
          <a:p>
            <a:pPr algn="l">
              <a:lnSpc>
                <a:spcPct val="95000"/>
              </a:lnSpc>
            </a:pPr>
            <a:r>
              <a:rPr lang="en-US" sz="1400" b="1" dirty="0"/>
              <a:t>Hint: Click hyperlink to the corresponding section</a:t>
            </a:r>
          </a:p>
        </p:txBody>
      </p:sp>
    </p:spTree>
    <p:extLst>
      <p:ext uri="{BB962C8B-B14F-4D97-AF65-F5344CB8AC3E}">
        <p14:creationId xmlns:p14="http://schemas.microsoft.com/office/powerpoint/2010/main" val="42155882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70C0B94C-F2BB-A243-B98E-6DBA70AC1169}"/>
              </a:ext>
            </a:extLst>
          </p:cNvPr>
          <p:cNvSpPr>
            <a:spLocks noGrp="1"/>
          </p:cNvSpPr>
          <p:nvPr>
            <p:ph type="body" sz="quarter" idx="12"/>
          </p:nvPr>
        </p:nvSpPr>
        <p:spPr>
          <a:xfrm>
            <a:off x="358775" y="938786"/>
            <a:ext cx="8424672" cy="509994"/>
          </a:xfrm>
        </p:spPr>
        <p:txBody>
          <a:bodyPr/>
          <a:lstStyle/>
          <a:p>
            <a:r>
              <a:rPr lang="en-GB" dirty="0"/>
              <a:t>RNN</a:t>
            </a:r>
          </a:p>
        </p:txBody>
      </p:sp>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DEEP LEARNING ARCHITECTURES</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26" name="Action Button: Back or Previous 25">
            <a:hlinkClick r:id="rId8" action="ppaction://hlinksldjump" highlightClick="1"/>
            <a:extLst>
              <a:ext uri="{FF2B5EF4-FFF2-40B4-BE49-F238E27FC236}">
                <a16:creationId xmlns:a16="http://schemas.microsoft.com/office/drawing/2014/main" id="{E4A9389A-49FB-DD46-ADCB-B2F51F0A397F}"/>
              </a:ext>
            </a:extLst>
          </p:cNvPr>
          <p:cNvSpPr/>
          <p:nvPr/>
        </p:nvSpPr>
        <p:spPr>
          <a:xfrm>
            <a:off x="3419896" y="6345935"/>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8" name="TextBox 27">
            <a:extLst>
              <a:ext uri="{FF2B5EF4-FFF2-40B4-BE49-F238E27FC236}">
                <a16:creationId xmlns:a16="http://schemas.microsoft.com/office/drawing/2014/main" id="{D388D170-B5F0-EF46-90BA-FF80426BDB22}"/>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pic>
        <p:nvPicPr>
          <p:cNvPr id="4" name="Picture 3">
            <a:extLst>
              <a:ext uri="{FF2B5EF4-FFF2-40B4-BE49-F238E27FC236}">
                <a16:creationId xmlns:a16="http://schemas.microsoft.com/office/drawing/2014/main" id="{C028355C-2DA1-0144-877D-3706970DA641}"/>
              </a:ext>
            </a:extLst>
          </p:cNvPr>
          <p:cNvPicPr>
            <a:picLocks noChangeAspect="1"/>
          </p:cNvPicPr>
          <p:nvPr/>
        </p:nvPicPr>
        <p:blipFill>
          <a:blip r:embed="rId9"/>
          <a:stretch>
            <a:fillRect/>
          </a:stretch>
        </p:blipFill>
        <p:spPr>
          <a:xfrm>
            <a:off x="191977" y="1562418"/>
            <a:ext cx="3095267" cy="1341754"/>
          </a:xfrm>
          <a:prstGeom prst="rect">
            <a:avLst/>
          </a:prstGeom>
        </p:spPr>
      </p:pic>
      <p:pic>
        <p:nvPicPr>
          <p:cNvPr id="6" name="Picture 5">
            <a:extLst>
              <a:ext uri="{FF2B5EF4-FFF2-40B4-BE49-F238E27FC236}">
                <a16:creationId xmlns:a16="http://schemas.microsoft.com/office/drawing/2014/main" id="{351D2F4C-00A4-9A4D-84CB-A73A4F1A3A78}"/>
              </a:ext>
            </a:extLst>
          </p:cNvPr>
          <p:cNvPicPr>
            <a:picLocks noChangeAspect="1"/>
          </p:cNvPicPr>
          <p:nvPr/>
        </p:nvPicPr>
        <p:blipFill>
          <a:blip r:embed="rId10"/>
          <a:stretch>
            <a:fillRect/>
          </a:stretch>
        </p:blipFill>
        <p:spPr>
          <a:xfrm>
            <a:off x="3454042" y="1232553"/>
            <a:ext cx="2664296" cy="1913932"/>
          </a:xfrm>
          <a:prstGeom prst="rect">
            <a:avLst/>
          </a:prstGeom>
        </p:spPr>
      </p:pic>
      <p:sp>
        <p:nvSpPr>
          <p:cNvPr id="8" name="TextBox 7">
            <a:extLst>
              <a:ext uri="{FF2B5EF4-FFF2-40B4-BE49-F238E27FC236}">
                <a16:creationId xmlns:a16="http://schemas.microsoft.com/office/drawing/2014/main" id="{57D70C63-F7E2-664F-B33F-CEF702D7A55D}"/>
              </a:ext>
            </a:extLst>
          </p:cNvPr>
          <p:cNvSpPr txBox="1"/>
          <p:nvPr/>
        </p:nvSpPr>
        <p:spPr>
          <a:xfrm>
            <a:off x="5092375" y="2707034"/>
            <a:ext cx="1351833" cy="443198"/>
          </a:xfrm>
          <a:prstGeom prst="rect">
            <a:avLst/>
          </a:prstGeom>
          <a:noFill/>
        </p:spPr>
        <p:txBody>
          <a:bodyPr wrap="square" rtlCol="0">
            <a:spAutoFit/>
          </a:bodyPr>
          <a:lstStyle/>
          <a:p>
            <a:pPr algn="l">
              <a:lnSpc>
                <a:spcPct val="95000"/>
              </a:lnSpc>
            </a:pPr>
            <a:r>
              <a:rPr lang="en-US" sz="1200" dirty="0"/>
              <a:t>Cell for</a:t>
            </a:r>
          </a:p>
          <a:p>
            <a:pPr algn="l">
              <a:lnSpc>
                <a:spcPct val="95000"/>
              </a:lnSpc>
            </a:pPr>
            <a:r>
              <a:rPr lang="en-US" sz="1200" dirty="0"/>
              <a:t> traditional RNN</a:t>
            </a:r>
          </a:p>
        </p:txBody>
      </p:sp>
      <p:sp>
        <p:nvSpPr>
          <p:cNvPr id="9" name="Rectangle 8">
            <a:extLst>
              <a:ext uri="{FF2B5EF4-FFF2-40B4-BE49-F238E27FC236}">
                <a16:creationId xmlns:a16="http://schemas.microsoft.com/office/drawing/2014/main" id="{EC033CC6-9A22-A745-942A-1AE3DEA18FAD}"/>
              </a:ext>
            </a:extLst>
          </p:cNvPr>
          <p:cNvSpPr/>
          <p:nvPr/>
        </p:nvSpPr>
        <p:spPr>
          <a:xfrm>
            <a:off x="502550" y="3007985"/>
            <a:ext cx="2385589" cy="276999"/>
          </a:xfrm>
          <a:prstGeom prst="rect">
            <a:avLst/>
          </a:prstGeom>
        </p:spPr>
        <p:txBody>
          <a:bodyPr wrap="none">
            <a:spAutoFit/>
          </a:bodyPr>
          <a:lstStyle/>
          <a:p>
            <a:r>
              <a:rPr lang="en-US" sz="1200" dirty="0"/>
              <a:t>Architecture of a traditional RNN</a:t>
            </a:r>
          </a:p>
        </p:txBody>
      </p:sp>
      <p:cxnSp>
        <p:nvCxnSpPr>
          <p:cNvPr id="11" name="Elbow Connector 10">
            <a:extLst>
              <a:ext uri="{FF2B5EF4-FFF2-40B4-BE49-F238E27FC236}">
                <a16:creationId xmlns:a16="http://schemas.microsoft.com/office/drawing/2014/main" id="{A6BB9FED-9FEA-EC49-B667-CE3A37A0A224}"/>
              </a:ext>
            </a:extLst>
          </p:cNvPr>
          <p:cNvCxnSpPr>
            <a:cxnSpLocks/>
          </p:cNvCxnSpPr>
          <p:nvPr/>
        </p:nvCxnSpPr>
        <p:spPr>
          <a:xfrm>
            <a:off x="2940117" y="2296511"/>
            <a:ext cx="482094" cy="364268"/>
          </a:xfrm>
          <a:prstGeom prst="bentConnector3">
            <a:avLst/>
          </a:prstGeom>
          <a:ln>
            <a:tailEnd type="triangle"/>
          </a:ln>
        </p:spPr>
        <p:style>
          <a:lnRef idx="3">
            <a:schemeClr val="dk1"/>
          </a:lnRef>
          <a:fillRef idx="0">
            <a:schemeClr val="dk1"/>
          </a:fillRef>
          <a:effectRef idx="2">
            <a:schemeClr val="dk1"/>
          </a:effectRef>
          <a:fontRef idx="minor">
            <a:schemeClr val="tx1"/>
          </a:fontRef>
        </p:style>
      </p:cxnSp>
      <p:sp>
        <p:nvSpPr>
          <p:cNvPr id="13" name="Rounded Rectangle 12">
            <a:extLst>
              <a:ext uri="{FF2B5EF4-FFF2-40B4-BE49-F238E27FC236}">
                <a16:creationId xmlns:a16="http://schemas.microsoft.com/office/drawing/2014/main" id="{B009BC9E-564D-6B49-8728-611C052276E4}"/>
              </a:ext>
            </a:extLst>
          </p:cNvPr>
          <p:cNvSpPr/>
          <p:nvPr/>
        </p:nvSpPr>
        <p:spPr>
          <a:xfrm>
            <a:off x="2588162" y="2016060"/>
            <a:ext cx="327654" cy="438378"/>
          </a:xfrm>
          <a:prstGeom prst="roundRect">
            <a:avLst/>
          </a:prstGeom>
          <a:noFill/>
          <a:ln>
            <a:prstDash val="sys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5000"/>
              </a:lnSpc>
            </a:pPr>
            <a:endParaRPr lang="en-US" sz="2400" dirty="0" err="1"/>
          </a:p>
        </p:txBody>
      </p:sp>
      <p:sp>
        <p:nvSpPr>
          <p:cNvPr id="73" name="Rounded Rectangle 72">
            <a:extLst>
              <a:ext uri="{FF2B5EF4-FFF2-40B4-BE49-F238E27FC236}">
                <a16:creationId xmlns:a16="http://schemas.microsoft.com/office/drawing/2014/main" id="{C7ED3932-0F78-3841-ACB2-A7C46FBCD4AD}"/>
              </a:ext>
            </a:extLst>
          </p:cNvPr>
          <p:cNvSpPr/>
          <p:nvPr/>
        </p:nvSpPr>
        <p:spPr>
          <a:xfrm>
            <a:off x="3419872" y="1154810"/>
            <a:ext cx="2880320" cy="2058166"/>
          </a:xfrm>
          <a:prstGeom prst="roundRect">
            <a:avLst/>
          </a:prstGeom>
          <a:noFill/>
          <a:ln>
            <a:prstDash val="sys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5000"/>
              </a:lnSpc>
            </a:pPr>
            <a:endParaRPr lang="en-US" sz="2400" dirty="0" err="1"/>
          </a:p>
        </p:txBody>
      </p:sp>
      <p:grpSp>
        <p:nvGrpSpPr>
          <p:cNvPr id="10" name="Group 9">
            <a:extLst>
              <a:ext uri="{FF2B5EF4-FFF2-40B4-BE49-F238E27FC236}">
                <a16:creationId xmlns:a16="http://schemas.microsoft.com/office/drawing/2014/main" id="{CBC48C1B-8D5B-1E4E-B68D-CDEB0ADAA88A}"/>
              </a:ext>
            </a:extLst>
          </p:cNvPr>
          <p:cNvGrpSpPr/>
          <p:nvPr/>
        </p:nvGrpSpPr>
        <p:grpSpPr>
          <a:xfrm>
            <a:off x="191977" y="3429000"/>
            <a:ext cx="3227895" cy="2527039"/>
            <a:chOff x="218970" y="3638429"/>
            <a:chExt cx="3200902" cy="2154420"/>
          </a:xfrm>
        </p:grpSpPr>
        <p:sp>
          <p:nvSpPr>
            <p:cNvPr id="74" name="Rounded Rectangle 73">
              <a:extLst>
                <a:ext uri="{FF2B5EF4-FFF2-40B4-BE49-F238E27FC236}">
                  <a16:creationId xmlns:a16="http://schemas.microsoft.com/office/drawing/2014/main" id="{C1FD1572-7AAD-7846-8867-3B5A3AADA485}"/>
                </a:ext>
              </a:extLst>
            </p:cNvPr>
            <p:cNvSpPr/>
            <p:nvPr/>
          </p:nvSpPr>
          <p:spPr>
            <a:xfrm>
              <a:off x="218970" y="3638429"/>
              <a:ext cx="3200902" cy="2154420"/>
            </a:xfrm>
            <a:prstGeom prst="roundRect">
              <a:avLst/>
            </a:prstGeom>
            <a:noFill/>
            <a:ln>
              <a:prstDash val="sys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5000"/>
                </a:lnSpc>
              </a:pPr>
              <a:endParaRPr lang="en-US" sz="2400" dirty="0" err="1"/>
            </a:p>
          </p:txBody>
        </p:sp>
        <p:sp>
          <p:nvSpPr>
            <p:cNvPr id="14" name="Rectangle 13">
              <a:extLst>
                <a:ext uri="{FF2B5EF4-FFF2-40B4-BE49-F238E27FC236}">
                  <a16:creationId xmlns:a16="http://schemas.microsoft.com/office/drawing/2014/main" id="{6E676FA4-9CD8-9F47-8D5A-300356DFA0D6}"/>
                </a:ext>
              </a:extLst>
            </p:cNvPr>
            <p:cNvSpPr/>
            <p:nvPr/>
          </p:nvSpPr>
          <p:spPr>
            <a:xfrm>
              <a:off x="1903460" y="5316388"/>
              <a:ext cx="1206609" cy="271726"/>
            </a:xfrm>
            <a:prstGeom prst="rect">
              <a:avLst/>
            </a:prstGeom>
          </p:spPr>
          <p:txBody>
            <a:bodyPr wrap="square">
              <a:spAutoFit/>
            </a:bodyPr>
            <a:lstStyle/>
            <a:p>
              <a:pPr>
                <a:lnSpc>
                  <a:spcPct val="95000"/>
                </a:lnSpc>
              </a:pPr>
              <a:r>
                <a:rPr lang="en-US" sz="1200" dirty="0"/>
                <a:t>Cell for LSTM</a:t>
              </a:r>
            </a:p>
          </p:txBody>
        </p:sp>
        <p:pic>
          <p:nvPicPr>
            <p:cNvPr id="18" name="Picture 17">
              <a:extLst>
                <a:ext uri="{FF2B5EF4-FFF2-40B4-BE49-F238E27FC236}">
                  <a16:creationId xmlns:a16="http://schemas.microsoft.com/office/drawing/2014/main" id="{DA7C7213-5FE2-9E48-9F2D-8EE791BD9F2A}"/>
                </a:ext>
              </a:extLst>
            </p:cNvPr>
            <p:cNvPicPr>
              <a:picLocks noChangeAspect="1"/>
            </p:cNvPicPr>
            <p:nvPr/>
          </p:nvPicPr>
          <p:blipFill>
            <a:blip r:embed="rId11"/>
            <a:stretch>
              <a:fillRect/>
            </a:stretch>
          </p:blipFill>
          <p:spPr>
            <a:xfrm>
              <a:off x="497580" y="3721655"/>
              <a:ext cx="2794629" cy="1939593"/>
            </a:xfrm>
            <a:prstGeom prst="rect">
              <a:avLst/>
            </a:prstGeom>
          </p:spPr>
        </p:pic>
      </p:grpSp>
      <p:sp>
        <p:nvSpPr>
          <p:cNvPr id="256" name="TextBox 255">
            <a:extLst>
              <a:ext uri="{FF2B5EF4-FFF2-40B4-BE49-F238E27FC236}">
                <a16:creationId xmlns:a16="http://schemas.microsoft.com/office/drawing/2014/main" id="{A5A0AEC8-07ED-444E-B7AE-40A72F99CCBB}"/>
              </a:ext>
            </a:extLst>
          </p:cNvPr>
          <p:cNvSpPr txBox="1"/>
          <p:nvPr/>
        </p:nvSpPr>
        <p:spPr>
          <a:xfrm>
            <a:off x="6488745" y="1087459"/>
            <a:ext cx="2480416" cy="2197525"/>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200" b="1" dirty="0"/>
              <a:t>RNN (</a:t>
            </a:r>
            <a:r>
              <a:rPr lang="de-DE" sz="1200" dirty="0">
                <a:hlinkClick r:id="rId12" action="ppaction://hlinksldjump"/>
              </a:rPr>
              <a:t>Rumelhart et al. 1985</a:t>
            </a:r>
            <a:r>
              <a:rPr lang="en-US" sz="1200" b="1" dirty="0"/>
              <a:t>) </a:t>
            </a:r>
            <a:r>
              <a:rPr lang="en-US" sz="1200" dirty="0"/>
              <a:t>demonstrates the capability of capture the temporal information of data through connecting previous information to the present.</a:t>
            </a:r>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200" b="1" dirty="0"/>
              <a:t>Traditional RNN </a:t>
            </a:r>
            <a:r>
              <a:rPr lang="en-US" sz="1200" dirty="0"/>
              <a:t>fails to reserve the long-term dependencies, leading to gradient vanish (Why? </a:t>
            </a:r>
            <a:r>
              <a:rPr lang="de-DE" sz="1200" dirty="0">
                <a:solidFill>
                  <a:srgbClr val="222222"/>
                </a:solidFill>
                <a:hlinkClick r:id="rId13" action="ppaction://hlinksldjump"/>
              </a:rPr>
              <a:t>Bengio, 1994</a:t>
            </a:r>
            <a:r>
              <a:rPr lang="en-US" sz="1200" dirty="0"/>
              <a:t>)</a:t>
            </a:r>
          </a:p>
        </p:txBody>
      </p:sp>
      <mc:AlternateContent xmlns:mc="http://schemas.openxmlformats.org/markup-compatibility/2006">
        <mc:Choice xmlns:a14="http://schemas.microsoft.com/office/drawing/2010/main" Requires="a14">
          <p:sp>
            <p:nvSpPr>
              <p:cNvPr id="259" name="TextBox 258">
                <a:extLst>
                  <a:ext uri="{FF2B5EF4-FFF2-40B4-BE49-F238E27FC236}">
                    <a16:creationId xmlns:a16="http://schemas.microsoft.com/office/drawing/2014/main" id="{93FD3DE2-630A-AB49-99ED-F3BB95B75A03}"/>
                  </a:ext>
                </a:extLst>
              </p:cNvPr>
              <p:cNvSpPr txBox="1"/>
              <p:nvPr/>
            </p:nvSpPr>
            <p:spPr>
              <a:xfrm>
                <a:off x="3779912" y="3442270"/>
                <a:ext cx="4863443" cy="2562433"/>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200" b="1" dirty="0"/>
                  <a:t>LSTM (</a:t>
                </a:r>
                <a:r>
                  <a:rPr lang="de-DE" sz="1200" dirty="0">
                    <a:hlinkClick r:id="rId12" action="ppaction://hlinksldjump"/>
                  </a:rPr>
                  <a:t>Hochreiter and Schmidhuber, 1997</a:t>
                </a:r>
                <a:r>
                  <a:rPr lang="en-US" sz="1200" b="1" dirty="0"/>
                  <a:t>) </a:t>
                </a:r>
                <a:r>
                  <a:rPr lang="en-US" sz="1200" dirty="0"/>
                  <a:t>consists of forget gate, update gate, and output gate.</a:t>
                </a:r>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200" dirty="0"/>
                  <a:t>Forget gate </a:t>
                </a:r>
                <a14:m>
                  <m:oMath xmlns:m="http://schemas.openxmlformats.org/officeDocument/2006/math">
                    <m:sSub>
                      <m:sSubPr>
                        <m:ctrlPr>
                          <a:rPr lang="en-US" sz="1200" i="1" smtClean="0">
                            <a:latin typeface="Cambria Math" panose="02040503050406030204" pitchFamily="18" charset="0"/>
                          </a:rPr>
                        </m:ctrlPr>
                      </m:sSubPr>
                      <m:e>
                        <m:r>
                          <m:rPr>
                            <m:sty m:val="p"/>
                          </m:rPr>
                          <a:rPr lang="el-GR" sz="1200" i="1" smtClean="0">
                            <a:latin typeface="Cambria Math" panose="02040503050406030204" pitchFamily="18" charset="0"/>
                            <a:ea typeface="Cambria Math" panose="02040503050406030204" pitchFamily="18" charset="0"/>
                          </a:rPr>
                          <m:t>Γ</m:t>
                        </m:r>
                      </m:e>
                      <m:sub>
                        <m:r>
                          <a:rPr lang="en-US" sz="1200" b="0" i="1" smtClean="0">
                            <a:latin typeface="Cambria Math" panose="02040503050406030204" pitchFamily="18" charset="0"/>
                          </a:rPr>
                          <m:t>𝑓</m:t>
                        </m:r>
                      </m:sub>
                    </m:sSub>
                  </m:oMath>
                </a14:m>
                <a:r>
                  <a:rPr lang="en-US" sz="1200" dirty="0"/>
                  <a:t> outputs between 0-1 made by sigmoid function to decide whether let the information </a:t>
                </a:r>
                <a14:m>
                  <m:oMath xmlns:m="http://schemas.openxmlformats.org/officeDocument/2006/math">
                    <m:sSup>
                      <m:sSupPr>
                        <m:ctrlPr>
                          <a:rPr lang="en-US" sz="1200" i="1" smtClean="0">
                            <a:latin typeface="Cambria Math" panose="02040503050406030204" pitchFamily="18" charset="0"/>
                          </a:rPr>
                        </m:ctrlPr>
                      </m:sSupPr>
                      <m:e>
                        <m:r>
                          <a:rPr lang="en-US" sz="1200" b="0" i="1" smtClean="0">
                            <a:latin typeface="Cambria Math" panose="02040503050406030204" pitchFamily="18" charset="0"/>
                          </a:rPr>
                          <m:t>𝑐</m:t>
                        </m:r>
                      </m:e>
                      <m:sup>
                        <m:r>
                          <a:rPr lang="en-US" sz="1200" b="0" i="1" smtClean="0">
                            <a:latin typeface="Cambria Math" panose="02040503050406030204" pitchFamily="18" charset="0"/>
                          </a:rPr>
                          <m:t>&lt;</m:t>
                        </m:r>
                        <m:r>
                          <a:rPr lang="en-US" sz="1200" b="0" i="1" smtClean="0">
                            <a:latin typeface="Cambria Math" panose="02040503050406030204" pitchFamily="18" charset="0"/>
                          </a:rPr>
                          <m:t>𝑡</m:t>
                        </m:r>
                        <m:r>
                          <a:rPr lang="en-US" sz="1200" b="0" i="1" smtClean="0">
                            <a:latin typeface="Cambria Math" panose="02040503050406030204" pitchFamily="18" charset="0"/>
                          </a:rPr>
                          <m:t>−1&gt;</m:t>
                        </m:r>
                      </m:sup>
                    </m:sSup>
                  </m:oMath>
                </a14:m>
                <a:r>
                  <a:rPr lang="en-US" sz="1200" dirty="0"/>
                  <a:t> from previous cell going through.</a:t>
                </a:r>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200" dirty="0"/>
                  <a:t>Update gate </a:t>
                </a:r>
                <a14:m>
                  <m:oMath xmlns:m="http://schemas.openxmlformats.org/officeDocument/2006/math">
                    <m:sSub>
                      <m:sSubPr>
                        <m:ctrlPr>
                          <a:rPr lang="en-US" sz="1200" i="1">
                            <a:latin typeface="Cambria Math" panose="02040503050406030204" pitchFamily="18" charset="0"/>
                          </a:rPr>
                        </m:ctrlPr>
                      </m:sSubPr>
                      <m:e>
                        <m:r>
                          <m:rPr>
                            <m:sty m:val="p"/>
                          </m:rPr>
                          <a:rPr lang="el-GR" sz="1200" i="1">
                            <a:latin typeface="Cambria Math" panose="02040503050406030204" pitchFamily="18" charset="0"/>
                            <a:ea typeface="Cambria Math" panose="02040503050406030204" pitchFamily="18" charset="0"/>
                          </a:rPr>
                          <m:t>Γ</m:t>
                        </m:r>
                      </m:e>
                      <m:sub>
                        <m:r>
                          <a:rPr lang="en-US" sz="1200" i="1">
                            <a:latin typeface="Cambria Math" panose="02040503050406030204" pitchFamily="18" charset="0"/>
                            <a:ea typeface="Cambria Math" panose="02040503050406030204" pitchFamily="18" charset="0"/>
                          </a:rPr>
                          <m:t>𝑢</m:t>
                        </m:r>
                      </m:sub>
                    </m:sSub>
                  </m:oMath>
                </a14:m>
                <a:r>
                  <a:rPr lang="en-US" sz="1200" dirty="0"/>
                  <a:t> use sigmoid function to decide whether the new information should be updated. While the values of new information made by tanh will be multiply by updated gate to create an update to the state.</a:t>
                </a:r>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200" dirty="0"/>
                  <a:t>Output gate </a:t>
                </a:r>
                <a14:m>
                  <m:oMath xmlns:m="http://schemas.openxmlformats.org/officeDocument/2006/math">
                    <m:sSub>
                      <m:sSubPr>
                        <m:ctrlPr>
                          <a:rPr lang="en-US" sz="1200" i="1">
                            <a:latin typeface="Cambria Math" panose="02040503050406030204" pitchFamily="18" charset="0"/>
                          </a:rPr>
                        </m:ctrlPr>
                      </m:sSubPr>
                      <m:e>
                        <m:r>
                          <m:rPr>
                            <m:sty m:val="p"/>
                          </m:rPr>
                          <a:rPr lang="el-GR" sz="1200" i="1">
                            <a:latin typeface="Cambria Math" panose="02040503050406030204" pitchFamily="18" charset="0"/>
                            <a:ea typeface="Cambria Math" panose="02040503050406030204" pitchFamily="18" charset="0"/>
                          </a:rPr>
                          <m:t>Γ</m:t>
                        </m:r>
                      </m:e>
                      <m:sub>
                        <m:r>
                          <a:rPr lang="en-US" sz="1200" b="0" i="1" smtClean="0">
                            <a:latin typeface="Cambria Math" panose="02040503050406030204" pitchFamily="18" charset="0"/>
                            <a:ea typeface="Cambria Math" panose="02040503050406030204" pitchFamily="18" charset="0"/>
                          </a:rPr>
                          <m:t>𝑜</m:t>
                        </m:r>
                      </m:sub>
                    </m:sSub>
                  </m:oMath>
                </a14:m>
                <a:r>
                  <a:rPr lang="en-US" sz="1200" dirty="0"/>
                  <a:t> will decide which parts of the cell state that are going to output.</a:t>
                </a:r>
              </a:p>
            </p:txBody>
          </p:sp>
        </mc:Choice>
        <mc:Fallback>
          <p:sp>
            <p:nvSpPr>
              <p:cNvPr id="259" name="TextBox 258">
                <a:extLst>
                  <a:ext uri="{FF2B5EF4-FFF2-40B4-BE49-F238E27FC236}">
                    <a16:creationId xmlns:a16="http://schemas.microsoft.com/office/drawing/2014/main" id="{93FD3DE2-630A-AB49-99ED-F3BB95B75A03}"/>
                  </a:ext>
                </a:extLst>
              </p:cNvPr>
              <p:cNvSpPr txBox="1">
                <a:spLocks noRot="1" noChangeAspect="1" noMove="1" noResize="1" noEditPoints="1" noAdjustHandles="1" noChangeArrowheads="1" noChangeShapeType="1" noTextEdit="1"/>
              </p:cNvSpPr>
              <p:nvPr/>
            </p:nvSpPr>
            <p:spPr>
              <a:xfrm>
                <a:off x="3779912" y="3442270"/>
                <a:ext cx="4863443" cy="2562433"/>
              </a:xfrm>
              <a:prstGeom prst="rect">
                <a:avLst/>
              </a:prstGeom>
              <a:blipFill>
                <a:blip r:embed="rId14"/>
                <a:stretch>
                  <a:fillRect t="-490" r="-260"/>
                </a:stretch>
              </a:blipFill>
              <a:ln>
                <a:solidFill>
                  <a:schemeClr val="dk1"/>
                </a:solidFill>
              </a:ln>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954B2739-1BE4-3D4F-925E-855132CF728E}"/>
              </a:ext>
            </a:extLst>
          </p:cNvPr>
          <p:cNvSpPr>
            <a:spLocks noGrp="1"/>
          </p:cNvSpPr>
          <p:nvPr>
            <p:ph type="sldNum" sz="quarter" idx="13"/>
          </p:nvPr>
        </p:nvSpPr>
        <p:spPr/>
        <p:txBody>
          <a:bodyPr/>
          <a:lstStyle/>
          <a:p>
            <a:r>
              <a:rPr lang="en-US"/>
              <a:t>Page </a:t>
            </a:r>
            <a:fld id="{5B0B7EB5-7F44-5B4B-B6FF-B7CB62AC8566}" type="slidenum">
              <a:rPr lang="en-US" smtClean="0"/>
              <a:pPr/>
              <a:t>30</a:t>
            </a:fld>
            <a:endParaRPr lang="en-US" dirty="0"/>
          </a:p>
        </p:txBody>
      </p:sp>
    </p:spTree>
    <p:extLst>
      <p:ext uri="{BB962C8B-B14F-4D97-AF65-F5344CB8AC3E}">
        <p14:creationId xmlns:p14="http://schemas.microsoft.com/office/powerpoint/2010/main" val="13978178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70C0B94C-F2BB-A243-B98E-6DBA70AC1169}"/>
              </a:ext>
            </a:extLst>
          </p:cNvPr>
          <p:cNvSpPr>
            <a:spLocks noGrp="1"/>
          </p:cNvSpPr>
          <p:nvPr>
            <p:ph type="body" sz="quarter" idx="12"/>
          </p:nvPr>
        </p:nvSpPr>
        <p:spPr/>
        <p:txBody>
          <a:bodyPr/>
          <a:lstStyle/>
          <a:p>
            <a:r>
              <a:rPr lang="en-GB" dirty="0"/>
              <a:t>RNN</a:t>
            </a:r>
          </a:p>
        </p:txBody>
      </p:sp>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DEEP LEARNING ARCHITECTURES</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3" name="TextBox 2">
            <a:extLst>
              <a:ext uri="{FF2B5EF4-FFF2-40B4-BE49-F238E27FC236}">
                <a16:creationId xmlns:a16="http://schemas.microsoft.com/office/drawing/2014/main" id="{33D3384E-198F-7547-817B-50A6A7DE0F6C}"/>
              </a:ext>
            </a:extLst>
          </p:cNvPr>
          <p:cNvSpPr txBox="1"/>
          <p:nvPr/>
        </p:nvSpPr>
        <p:spPr>
          <a:xfrm>
            <a:off x="334819" y="5085184"/>
            <a:ext cx="8289525" cy="618631"/>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200" b="1" dirty="0" err="1"/>
              <a:t>convLSTM</a:t>
            </a:r>
            <a:r>
              <a:rPr lang="zh-CN" altLang="de-DE" sz="1200" b="1" dirty="0"/>
              <a:t> </a:t>
            </a:r>
            <a:r>
              <a:rPr lang="en-US" sz="1200" dirty="0">
                <a:solidFill>
                  <a:schemeClr val="dk1"/>
                </a:solidFill>
                <a:latin typeface="Times New Roman" panose="02020603050405020304" pitchFamily="18" charset="0"/>
                <a:cs typeface="Times New Roman" panose="02020603050405020304" pitchFamily="18" charset="0"/>
                <a:hlinkClick r:id="rId8" action="ppaction://hlinksldjump"/>
              </a:rPr>
              <a:t>(Xingjian et al.  2015), </a:t>
            </a:r>
            <a:r>
              <a:rPr lang="en-US" altLang="zh-CN" sz="1200" dirty="0"/>
              <a:t>performs convolution operator in each LSTM cell.</a:t>
            </a:r>
            <a:endParaRPr lang="en-US" sz="1200" dirty="0"/>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200" dirty="0"/>
              <a:t>Studies adopt RNN based architecture: </a:t>
            </a:r>
            <a:r>
              <a:rPr lang="en-US" sz="1200" b="1" dirty="0">
                <a:latin typeface="Times New Roman" panose="02020603050405020304" pitchFamily="18" charset="0"/>
                <a:cs typeface="Times New Roman" panose="02020603050405020304" pitchFamily="18" charset="0"/>
                <a:hlinkClick r:id="rId9" action="ppaction://hlinksldjump"/>
              </a:rPr>
              <a:t>PredRNN </a:t>
            </a:r>
            <a:r>
              <a:rPr lang="en-US" sz="1200" dirty="0">
                <a:latin typeface="Times New Roman" panose="02020603050405020304" pitchFamily="18" charset="0"/>
                <a:cs typeface="Times New Roman" panose="02020603050405020304" pitchFamily="18" charset="0"/>
                <a:hlinkClick r:id="rId9" action="ppaction://hlinksldjump"/>
              </a:rPr>
              <a:t>(</a:t>
            </a:r>
            <a:r>
              <a:rPr lang="de-DE" sz="1200" dirty="0">
                <a:solidFill>
                  <a:srgbClr val="222222"/>
                </a:solidFill>
                <a:hlinkClick r:id="rId9" action="ppaction://hlinksldjump"/>
              </a:rPr>
              <a:t>Wang Y,. et al., 2017</a:t>
            </a:r>
            <a:r>
              <a:rPr lang="en-US" sz="1200" dirty="0">
                <a:latin typeface="Times New Roman" panose="02020603050405020304" pitchFamily="18" charset="0"/>
                <a:cs typeface="Times New Roman" panose="02020603050405020304" pitchFamily="18" charset="0"/>
                <a:hlinkClick r:id="rId9" action="ppaction://hlinksldjump"/>
              </a:rPr>
              <a:t>),</a:t>
            </a:r>
            <a:r>
              <a:rPr lang="en-US" sz="1200" dirty="0">
                <a:latin typeface="Times New Roman" panose="02020603050405020304" pitchFamily="18" charset="0"/>
                <a:cs typeface="Times New Roman" panose="02020603050405020304" pitchFamily="18" charset="0"/>
              </a:rPr>
              <a:t>  </a:t>
            </a:r>
            <a:r>
              <a:rPr lang="en-US" sz="1200" b="1" dirty="0">
                <a:solidFill>
                  <a:schemeClr val="dk1"/>
                </a:solidFill>
                <a:latin typeface="Times New Roman" panose="02020603050405020304" pitchFamily="18" charset="0"/>
                <a:cs typeface="Times New Roman" panose="02020603050405020304" pitchFamily="18" charset="0"/>
                <a:hlinkClick r:id="rId9" action="ppaction://hlinksldjump"/>
              </a:rPr>
              <a:t> </a:t>
            </a:r>
            <a:r>
              <a:rPr lang="de-DE" sz="1200" b="1" dirty="0">
                <a:solidFill>
                  <a:schemeClr val="dk1"/>
                </a:solidFill>
                <a:latin typeface="Times New Roman" panose="02020603050405020304" pitchFamily="18" charset="0"/>
                <a:cs typeface="Times New Roman" panose="02020603050405020304" pitchFamily="18" charset="0"/>
                <a:hlinkClick r:id="rId9" action="ppaction://hlinksldjump"/>
              </a:rPr>
              <a:t>MIM </a:t>
            </a:r>
            <a:r>
              <a:rPr lang="de-DE" sz="1200" dirty="0">
                <a:solidFill>
                  <a:schemeClr val="dk1"/>
                </a:solidFill>
                <a:latin typeface="Times New Roman" panose="02020603050405020304" pitchFamily="18" charset="0"/>
                <a:cs typeface="Times New Roman" panose="02020603050405020304" pitchFamily="18" charset="0"/>
                <a:hlinkClick r:id="rId9" action="ppaction://hlinksldjump"/>
              </a:rPr>
              <a:t>(Wang, Yunbo, et al. 2019)</a:t>
            </a:r>
            <a:endParaRPr lang="en-US" sz="1200" dirty="0">
              <a:solidFill>
                <a:schemeClr val="dk1"/>
              </a:solidFill>
              <a:latin typeface="Times New Roman" panose="02020603050405020304" pitchFamily="18" charset="0"/>
              <a:cs typeface="Times New Roman" panose="02020603050405020304" pitchFamily="18" charset="0"/>
            </a:endParaRPr>
          </a:p>
        </p:txBody>
      </p:sp>
      <p:sp>
        <p:nvSpPr>
          <p:cNvPr id="26" name="Action Button: Back or Previous 25">
            <a:hlinkClick r:id="rId10" action="ppaction://hlinksldjump" highlightClick="1"/>
            <a:extLst>
              <a:ext uri="{FF2B5EF4-FFF2-40B4-BE49-F238E27FC236}">
                <a16:creationId xmlns:a16="http://schemas.microsoft.com/office/drawing/2014/main" id="{E4A9389A-49FB-DD46-ADCB-B2F51F0A397F}"/>
              </a:ext>
            </a:extLst>
          </p:cNvPr>
          <p:cNvSpPr/>
          <p:nvPr/>
        </p:nvSpPr>
        <p:spPr>
          <a:xfrm>
            <a:off x="3419896" y="6345935"/>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8" name="TextBox 27">
            <a:extLst>
              <a:ext uri="{FF2B5EF4-FFF2-40B4-BE49-F238E27FC236}">
                <a16:creationId xmlns:a16="http://schemas.microsoft.com/office/drawing/2014/main" id="{D388D170-B5F0-EF46-90BA-FF80426BDB22}"/>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grpSp>
        <p:nvGrpSpPr>
          <p:cNvPr id="7" name="Group 6">
            <a:extLst>
              <a:ext uri="{FF2B5EF4-FFF2-40B4-BE49-F238E27FC236}">
                <a16:creationId xmlns:a16="http://schemas.microsoft.com/office/drawing/2014/main" id="{5EE3240C-B2C3-7847-BCB2-DEDC85E515C3}"/>
              </a:ext>
            </a:extLst>
          </p:cNvPr>
          <p:cNvGrpSpPr/>
          <p:nvPr/>
        </p:nvGrpSpPr>
        <p:grpSpPr>
          <a:xfrm>
            <a:off x="1599916" y="1556792"/>
            <a:ext cx="4988308" cy="3222337"/>
            <a:chOff x="1724129" y="1862847"/>
            <a:chExt cx="2986554" cy="1978077"/>
          </a:xfrm>
        </p:grpSpPr>
        <p:pic>
          <p:nvPicPr>
            <p:cNvPr id="19" name="Picture 18">
              <a:extLst>
                <a:ext uri="{FF2B5EF4-FFF2-40B4-BE49-F238E27FC236}">
                  <a16:creationId xmlns:a16="http://schemas.microsoft.com/office/drawing/2014/main" id="{3F22A8EC-06F3-764E-A3BC-3CBE31F7CE3D}"/>
                </a:ext>
              </a:extLst>
            </p:cNvPr>
            <p:cNvPicPr>
              <a:picLocks noChangeAspect="1"/>
            </p:cNvPicPr>
            <p:nvPr/>
          </p:nvPicPr>
          <p:blipFill>
            <a:blip r:embed="rId11"/>
            <a:stretch>
              <a:fillRect/>
            </a:stretch>
          </p:blipFill>
          <p:spPr>
            <a:xfrm>
              <a:off x="1902376" y="1914963"/>
              <a:ext cx="2703748" cy="1905708"/>
            </a:xfrm>
            <a:prstGeom prst="rect">
              <a:avLst/>
            </a:prstGeom>
          </p:spPr>
        </p:pic>
        <p:sp>
          <p:nvSpPr>
            <p:cNvPr id="254" name="Rounded Rectangle 253">
              <a:extLst>
                <a:ext uri="{FF2B5EF4-FFF2-40B4-BE49-F238E27FC236}">
                  <a16:creationId xmlns:a16="http://schemas.microsoft.com/office/drawing/2014/main" id="{78187C47-DB34-6B45-B704-4D818C9275E7}"/>
                </a:ext>
              </a:extLst>
            </p:cNvPr>
            <p:cNvSpPr/>
            <p:nvPr/>
          </p:nvSpPr>
          <p:spPr>
            <a:xfrm>
              <a:off x="1724129" y="1862847"/>
              <a:ext cx="2986554" cy="1978077"/>
            </a:xfrm>
            <a:prstGeom prst="roundRect">
              <a:avLst/>
            </a:prstGeom>
            <a:noFill/>
            <a:ln>
              <a:prstDash val="sysDash"/>
            </a:ln>
          </p:spPr>
          <p:style>
            <a:lnRef idx="2">
              <a:schemeClr val="dk1"/>
            </a:lnRef>
            <a:fillRef idx="1">
              <a:schemeClr val="lt1"/>
            </a:fillRef>
            <a:effectRef idx="0">
              <a:schemeClr val="dk1"/>
            </a:effectRef>
            <a:fontRef idx="minor">
              <a:schemeClr val="dk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lnSpc>
                  <a:spcPct val="95000"/>
                </a:lnSpc>
              </a:pPr>
              <a:endParaRPr lang="en-US" sz="2400" dirty="0" err="1"/>
            </a:p>
          </p:txBody>
        </p:sp>
        <p:sp>
          <p:nvSpPr>
            <p:cNvPr id="258" name="Rectangle 257">
              <a:extLst>
                <a:ext uri="{FF2B5EF4-FFF2-40B4-BE49-F238E27FC236}">
                  <a16:creationId xmlns:a16="http://schemas.microsoft.com/office/drawing/2014/main" id="{7D5ED39A-ED3A-B948-BEE8-5E5358413B8A}"/>
                </a:ext>
              </a:extLst>
            </p:cNvPr>
            <p:cNvSpPr/>
            <p:nvPr/>
          </p:nvSpPr>
          <p:spPr>
            <a:xfrm>
              <a:off x="3256309" y="3523067"/>
              <a:ext cx="1447832" cy="267766"/>
            </a:xfrm>
            <a:prstGeom prst="rect">
              <a:avLst/>
            </a:prstGeom>
          </p:spPr>
          <p:txBody>
            <a:bodyPr wrap="square">
              <a:spAutoFit/>
            </a:bodyPr>
            <a:lstStyle/>
            <a:p>
              <a:pPr>
                <a:lnSpc>
                  <a:spcPct val="95000"/>
                </a:lnSpc>
              </a:pPr>
              <a:r>
                <a:rPr lang="en-US" sz="1200" dirty="0"/>
                <a:t>Cell for </a:t>
              </a:r>
              <a:r>
                <a:rPr lang="en-US" sz="1200" dirty="0" err="1"/>
                <a:t>convLSTM</a:t>
              </a:r>
              <a:endParaRPr lang="en-US" sz="1200" dirty="0"/>
            </a:p>
          </p:txBody>
        </p:sp>
      </p:grpSp>
      <p:sp>
        <p:nvSpPr>
          <p:cNvPr id="5" name="Slide Number Placeholder 4">
            <a:extLst>
              <a:ext uri="{FF2B5EF4-FFF2-40B4-BE49-F238E27FC236}">
                <a16:creationId xmlns:a16="http://schemas.microsoft.com/office/drawing/2014/main" id="{954B2739-1BE4-3D4F-925E-855132CF728E}"/>
              </a:ext>
            </a:extLst>
          </p:cNvPr>
          <p:cNvSpPr>
            <a:spLocks noGrp="1"/>
          </p:cNvSpPr>
          <p:nvPr>
            <p:ph type="sldNum" sz="quarter" idx="13"/>
          </p:nvPr>
        </p:nvSpPr>
        <p:spPr/>
        <p:txBody>
          <a:bodyPr/>
          <a:lstStyle/>
          <a:p>
            <a:r>
              <a:rPr lang="en-US"/>
              <a:t>Page </a:t>
            </a:r>
            <a:fld id="{5B0B7EB5-7F44-5B4B-B6FF-B7CB62AC8566}" type="slidenum">
              <a:rPr lang="en-US" smtClean="0"/>
              <a:pPr/>
              <a:t>31</a:t>
            </a:fld>
            <a:endParaRPr lang="en-US" dirty="0"/>
          </a:p>
        </p:txBody>
      </p:sp>
    </p:spTree>
    <p:extLst>
      <p:ext uri="{BB962C8B-B14F-4D97-AF65-F5344CB8AC3E}">
        <p14:creationId xmlns:p14="http://schemas.microsoft.com/office/powerpoint/2010/main" val="171820708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70C0B94C-F2BB-A243-B98E-6DBA70AC1169}"/>
              </a:ext>
            </a:extLst>
          </p:cNvPr>
          <p:cNvSpPr>
            <a:spLocks noGrp="1"/>
          </p:cNvSpPr>
          <p:nvPr>
            <p:ph type="body" sz="quarter" idx="12"/>
          </p:nvPr>
        </p:nvSpPr>
        <p:spPr/>
        <p:txBody>
          <a:bodyPr/>
          <a:lstStyle/>
          <a:p>
            <a:r>
              <a:rPr lang="en-GB" dirty="0"/>
              <a:t>VAE</a:t>
            </a:r>
          </a:p>
        </p:txBody>
      </p:sp>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DEEP LEARNING ARCHITECTURES</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3" name="TextBox 2">
            <a:extLst>
              <a:ext uri="{FF2B5EF4-FFF2-40B4-BE49-F238E27FC236}">
                <a16:creationId xmlns:a16="http://schemas.microsoft.com/office/drawing/2014/main" id="{33D3384E-198F-7547-817B-50A6A7DE0F6C}"/>
              </a:ext>
            </a:extLst>
          </p:cNvPr>
          <p:cNvSpPr txBox="1"/>
          <p:nvPr/>
        </p:nvSpPr>
        <p:spPr>
          <a:xfrm>
            <a:off x="533372" y="4221088"/>
            <a:ext cx="8075478" cy="1320361"/>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200" b="1" dirty="0"/>
              <a:t>VAE  </a:t>
            </a:r>
            <a:r>
              <a:rPr lang="en-US" sz="1200" dirty="0">
                <a:hlinkClick r:id="rId8" action="ppaction://hlinksldjump"/>
              </a:rPr>
              <a:t>(Kingma &amp; Welling  2013 ) </a:t>
            </a:r>
            <a:r>
              <a:rPr lang="en-US" sz="1200" dirty="0"/>
              <a:t>is an approach to compress the input information from high dimension spaces to lower ones by convolutional layers, Then it reconstructs the original dimension in a generative process way by transposed convolutional layers with constraining the latent space’s  distribution resembling a predefined distribution (e.g. Gaussian distribution ). </a:t>
            </a:r>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200" dirty="0"/>
              <a:t>Studies adopt VAE based architecture: </a:t>
            </a:r>
            <a:r>
              <a:rPr lang="de-DE" sz="1200" b="1" dirty="0">
                <a:solidFill>
                  <a:schemeClr val="dk1"/>
                </a:solidFill>
                <a:latin typeface="Times New Roman" panose="02020603050405020304" pitchFamily="18" charset="0"/>
                <a:cs typeface="Times New Roman" panose="02020603050405020304" pitchFamily="18" charset="0"/>
              </a:rPr>
              <a:t> </a:t>
            </a:r>
            <a:r>
              <a:rPr lang="de-DE" sz="1200" b="1" dirty="0">
                <a:solidFill>
                  <a:schemeClr val="dk1"/>
                </a:solidFill>
                <a:latin typeface="Times New Roman" panose="02020603050405020304" pitchFamily="18" charset="0"/>
                <a:cs typeface="Times New Roman" panose="02020603050405020304" pitchFamily="18" charset="0"/>
                <a:hlinkClick r:id="rId8" action="ppaction://hlinksldjump"/>
              </a:rPr>
              <a:t>DDPAE </a:t>
            </a:r>
            <a:r>
              <a:rPr lang="de-DE" sz="1200" dirty="0">
                <a:solidFill>
                  <a:schemeClr val="dk1"/>
                </a:solidFill>
                <a:latin typeface="Times New Roman" panose="02020603050405020304" pitchFamily="18" charset="0"/>
                <a:cs typeface="Times New Roman" panose="02020603050405020304" pitchFamily="18" charset="0"/>
                <a:hlinkClick r:id="rId8" action="ppaction://hlinksldjump"/>
              </a:rPr>
              <a:t>(</a:t>
            </a:r>
            <a:r>
              <a:rPr lang="de-DE" sz="1200" dirty="0" err="1">
                <a:solidFill>
                  <a:schemeClr val="dk1"/>
                </a:solidFill>
                <a:latin typeface="Times New Roman" panose="02020603050405020304" pitchFamily="18" charset="0"/>
                <a:cs typeface="Times New Roman" panose="02020603050405020304" pitchFamily="18" charset="0"/>
                <a:hlinkClick r:id="rId8" action="ppaction://hlinksldjump"/>
              </a:rPr>
              <a:t>Hsieh</a:t>
            </a:r>
            <a:r>
              <a:rPr lang="de-DE" sz="1200" dirty="0">
                <a:solidFill>
                  <a:schemeClr val="dk1"/>
                </a:solidFill>
                <a:latin typeface="Times New Roman" panose="02020603050405020304" pitchFamily="18" charset="0"/>
                <a:cs typeface="Times New Roman" panose="02020603050405020304" pitchFamily="18" charset="0"/>
                <a:hlinkClick r:id="rId8" action="ppaction://hlinksldjump"/>
              </a:rPr>
              <a:t>, Jun-Ting, et al., 2018)</a:t>
            </a:r>
            <a:endParaRPr lang="en-US" sz="1200" dirty="0"/>
          </a:p>
        </p:txBody>
      </p:sp>
      <p:sp>
        <p:nvSpPr>
          <p:cNvPr id="26" name="Action Button: Back or Previous 25">
            <a:hlinkClick r:id="rId9" action="ppaction://hlinksldjump" highlightClick="1"/>
            <a:extLst>
              <a:ext uri="{FF2B5EF4-FFF2-40B4-BE49-F238E27FC236}">
                <a16:creationId xmlns:a16="http://schemas.microsoft.com/office/drawing/2014/main" id="{8D25AF14-78BB-D24C-8A01-9CB0CC97B9A3}"/>
              </a:ext>
            </a:extLst>
          </p:cNvPr>
          <p:cNvSpPr/>
          <p:nvPr/>
        </p:nvSpPr>
        <p:spPr>
          <a:xfrm>
            <a:off x="3281799" y="6309919"/>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8" name="TextBox 27">
            <a:extLst>
              <a:ext uri="{FF2B5EF4-FFF2-40B4-BE49-F238E27FC236}">
                <a16:creationId xmlns:a16="http://schemas.microsoft.com/office/drawing/2014/main" id="{ECBB7700-2D90-604F-AC74-F768A696235C}"/>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pic>
        <p:nvPicPr>
          <p:cNvPr id="33" name="Picture 32">
            <a:extLst>
              <a:ext uri="{FF2B5EF4-FFF2-40B4-BE49-F238E27FC236}">
                <a16:creationId xmlns:a16="http://schemas.microsoft.com/office/drawing/2014/main" id="{67487FFE-0E4A-624E-BBF8-E20A51F83E76}"/>
              </a:ext>
            </a:extLst>
          </p:cNvPr>
          <p:cNvPicPr>
            <a:picLocks noChangeAspect="1"/>
          </p:cNvPicPr>
          <p:nvPr/>
        </p:nvPicPr>
        <p:blipFill>
          <a:blip r:embed="rId10"/>
          <a:stretch>
            <a:fillRect/>
          </a:stretch>
        </p:blipFill>
        <p:spPr>
          <a:xfrm>
            <a:off x="1741411" y="1780363"/>
            <a:ext cx="4351948" cy="2056490"/>
          </a:xfrm>
          <a:prstGeom prst="rect">
            <a:avLst/>
          </a:prstGeom>
        </p:spPr>
      </p:pic>
      <p:sp>
        <p:nvSpPr>
          <p:cNvPr id="4" name="Slide Number Placeholder 3">
            <a:extLst>
              <a:ext uri="{FF2B5EF4-FFF2-40B4-BE49-F238E27FC236}">
                <a16:creationId xmlns:a16="http://schemas.microsoft.com/office/drawing/2014/main" id="{E8C3E07B-92C3-C94C-8EA3-1EE7DC69EF74}"/>
              </a:ext>
            </a:extLst>
          </p:cNvPr>
          <p:cNvSpPr>
            <a:spLocks noGrp="1"/>
          </p:cNvSpPr>
          <p:nvPr>
            <p:ph type="sldNum" sz="quarter" idx="13"/>
          </p:nvPr>
        </p:nvSpPr>
        <p:spPr/>
        <p:txBody>
          <a:bodyPr/>
          <a:lstStyle/>
          <a:p>
            <a:r>
              <a:rPr lang="en-US"/>
              <a:t>Page </a:t>
            </a:r>
            <a:fld id="{5B0B7EB5-7F44-5B4B-B6FF-B7CB62AC8566}" type="slidenum">
              <a:rPr lang="en-US" smtClean="0"/>
              <a:pPr/>
              <a:t>32</a:t>
            </a:fld>
            <a:endParaRPr lang="en-US" dirty="0"/>
          </a:p>
        </p:txBody>
      </p:sp>
    </p:spTree>
    <p:extLst>
      <p:ext uri="{BB962C8B-B14F-4D97-AF65-F5344CB8AC3E}">
        <p14:creationId xmlns:p14="http://schemas.microsoft.com/office/powerpoint/2010/main" val="25363138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70C0B94C-F2BB-A243-B98E-6DBA70AC1169}"/>
              </a:ext>
            </a:extLst>
          </p:cNvPr>
          <p:cNvSpPr>
            <a:spLocks noGrp="1"/>
          </p:cNvSpPr>
          <p:nvPr>
            <p:ph type="body" sz="quarter" idx="12"/>
          </p:nvPr>
        </p:nvSpPr>
        <p:spPr/>
        <p:txBody>
          <a:bodyPr/>
          <a:lstStyle/>
          <a:p>
            <a:r>
              <a:rPr lang="en-GB" dirty="0"/>
              <a:t>GAN</a:t>
            </a:r>
          </a:p>
        </p:txBody>
      </p:sp>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DEEP LEARNING ARCHITECTURES</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3" name="TextBox 2">
            <a:extLst>
              <a:ext uri="{FF2B5EF4-FFF2-40B4-BE49-F238E27FC236}">
                <a16:creationId xmlns:a16="http://schemas.microsoft.com/office/drawing/2014/main" id="{33D3384E-198F-7547-817B-50A6A7DE0F6C}"/>
              </a:ext>
            </a:extLst>
          </p:cNvPr>
          <p:cNvSpPr txBox="1"/>
          <p:nvPr/>
        </p:nvSpPr>
        <p:spPr>
          <a:xfrm>
            <a:off x="668958" y="4221088"/>
            <a:ext cx="8114489" cy="998735"/>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200" dirty="0"/>
              <a:t>The idea of this </a:t>
            </a:r>
            <a:r>
              <a:rPr lang="en-US" sz="1200" b="1" dirty="0"/>
              <a:t>GAN</a:t>
            </a:r>
            <a:r>
              <a:rPr lang="en-US" sz="1200" dirty="0"/>
              <a:t>  (</a:t>
            </a:r>
            <a:r>
              <a:rPr lang="de-DE" sz="1200" dirty="0" err="1">
                <a:hlinkClick r:id="rId8" action="ppaction://hlinksldjump"/>
              </a:rPr>
              <a:t>Goodfellow</a:t>
            </a:r>
            <a:r>
              <a:rPr lang="de-DE" sz="1200" dirty="0">
                <a:hlinkClick r:id="rId8" action="ppaction://hlinksldjump"/>
              </a:rPr>
              <a:t> et al. 2014</a:t>
            </a:r>
            <a:r>
              <a:rPr lang="en-US" sz="1200" dirty="0"/>
              <a:t>) is that, the generator is trained to generate images while the learned discriminator network tries to classify the generated image is real or not. </a:t>
            </a:r>
          </a:p>
          <a:p>
            <a:pPr marL="171450"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200" dirty="0"/>
              <a:t>Studies adopt GAN based architectures</a:t>
            </a:r>
            <a:r>
              <a:rPr lang="en-US" sz="1200" b="1" dirty="0"/>
              <a:t>: </a:t>
            </a:r>
            <a:r>
              <a:rPr lang="en-US" sz="1200" b="1" dirty="0" err="1">
                <a:hlinkClick r:id="rId8" action="ppaction://hlinksldjump"/>
              </a:rPr>
              <a:t>Adv+GDL</a:t>
            </a:r>
            <a:r>
              <a:rPr lang="en-US" sz="1200" b="1" dirty="0">
                <a:hlinkClick r:id="rId8" action="ppaction://hlinksldjump"/>
              </a:rPr>
              <a:t> (</a:t>
            </a:r>
            <a:r>
              <a:rPr lang="de-DE" sz="1200" dirty="0">
                <a:hlinkClick r:id="rId8" action="ppaction://hlinksldjump"/>
              </a:rPr>
              <a:t>Mathieu, et al. 2015</a:t>
            </a:r>
            <a:r>
              <a:rPr lang="en-US" sz="1200" b="1" dirty="0">
                <a:hlinkClick r:id="rId8" action="ppaction://hlinksldjump"/>
              </a:rPr>
              <a:t>), </a:t>
            </a:r>
            <a:r>
              <a:rPr lang="en-US" sz="1200" b="1" dirty="0">
                <a:solidFill>
                  <a:schemeClr val="dk1"/>
                </a:solidFill>
                <a:latin typeface="Times New Roman" panose="02020603050405020304" pitchFamily="18" charset="0"/>
                <a:cs typeface="Times New Roman" panose="02020603050405020304" pitchFamily="18" charset="0"/>
                <a:hlinkClick r:id="rId8" action="ppaction://hlinksldjump"/>
              </a:rPr>
              <a:t>VGAN </a:t>
            </a:r>
            <a:r>
              <a:rPr lang="de-DE" sz="1200" dirty="0">
                <a:solidFill>
                  <a:schemeClr val="dk1"/>
                </a:solidFill>
                <a:latin typeface="Times New Roman" panose="02020603050405020304" pitchFamily="18" charset="0"/>
                <a:cs typeface="Times New Roman" panose="02020603050405020304" pitchFamily="18" charset="0"/>
                <a:hlinkClick r:id="rId8" action="ppaction://hlinksldjump"/>
              </a:rPr>
              <a:t>(</a:t>
            </a:r>
            <a:r>
              <a:rPr lang="de-DE" sz="1200" dirty="0" err="1">
                <a:solidFill>
                  <a:schemeClr val="dk1"/>
                </a:solidFill>
                <a:latin typeface="Times New Roman" panose="02020603050405020304" pitchFamily="18" charset="0"/>
                <a:cs typeface="Times New Roman" panose="02020603050405020304" pitchFamily="18" charset="0"/>
                <a:hlinkClick r:id="rId8" action="ppaction://hlinksldjump"/>
              </a:rPr>
              <a:t>Vondrick</a:t>
            </a:r>
            <a:r>
              <a:rPr lang="de-DE" sz="1200" dirty="0">
                <a:solidFill>
                  <a:schemeClr val="dk1"/>
                </a:solidFill>
                <a:latin typeface="Times New Roman" panose="02020603050405020304" pitchFamily="18" charset="0"/>
                <a:cs typeface="Times New Roman" panose="02020603050405020304" pitchFamily="18" charset="0"/>
                <a:hlinkClick r:id="rId8" action="ppaction://hlinksldjump"/>
              </a:rPr>
              <a:t> </a:t>
            </a:r>
            <a:r>
              <a:rPr lang="en-US" sz="1200" dirty="0">
                <a:solidFill>
                  <a:schemeClr val="dk1"/>
                </a:solidFill>
                <a:latin typeface="Times New Roman" panose="02020603050405020304" pitchFamily="18" charset="0"/>
                <a:cs typeface="Times New Roman" panose="02020603050405020304" pitchFamily="18" charset="0"/>
                <a:hlinkClick r:id="rId8" action="ppaction://hlinksldjump"/>
              </a:rPr>
              <a:t>, et al. 2016), </a:t>
            </a:r>
            <a:r>
              <a:rPr lang="de-DE" sz="1200" b="1" dirty="0">
                <a:solidFill>
                  <a:schemeClr val="dk1"/>
                </a:solidFill>
                <a:latin typeface="Times New Roman" panose="02020603050405020304" pitchFamily="18" charset="0"/>
                <a:cs typeface="Times New Roman" panose="02020603050405020304" pitchFamily="18" charset="0"/>
                <a:hlinkClick r:id="rId8" action="ppaction://hlinksldjump"/>
              </a:rPr>
              <a:t>MD-GAN </a:t>
            </a:r>
            <a:r>
              <a:rPr lang="de-DE" sz="1200" dirty="0">
                <a:solidFill>
                  <a:schemeClr val="dk1"/>
                </a:solidFill>
                <a:latin typeface="Times New Roman" panose="02020603050405020304" pitchFamily="18" charset="0"/>
                <a:cs typeface="Times New Roman" panose="02020603050405020304" pitchFamily="18" charset="0"/>
                <a:hlinkClick r:id="rId8" action="ppaction://hlinksldjump"/>
              </a:rPr>
              <a:t>(</a:t>
            </a:r>
            <a:r>
              <a:rPr lang="de-DE" sz="1200" dirty="0" err="1">
                <a:solidFill>
                  <a:schemeClr val="dk1"/>
                </a:solidFill>
                <a:latin typeface="Times New Roman" panose="02020603050405020304" pitchFamily="18" charset="0"/>
                <a:cs typeface="Times New Roman" panose="02020603050405020304" pitchFamily="18" charset="0"/>
                <a:hlinkClick r:id="rId8" action="ppaction://hlinksldjump"/>
              </a:rPr>
              <a:t>Xiong</a:t>
            </a:r>
            <a:r>
              <a:rPr lang="de-DE" sz="1200" dirty="0">
                <a:solidFill>
                  <a:schemeClr val="dk1"/>
                </a:solidFill>
                <a:latin typeface="Times New Roman" panose="02020603050405020304" pitchFamily="18" charset="0"/>
                <a:cs typeface="Times New Roman" panose="02020603050405020304" pitchFamily="18" charset="0"/>
                <a:hlinkClick r:id="rId8" action="ppaction://hlinksldjump"/>
              </a:rPr>
              <a:t> , et al. 2018)</a:t>
            </a:r>
            <a:endParaRPr lang="de-DE" sz="1200" dirty="0">
              <a:solidFill>
                <a:schemeClr val="dk1"/>
              </a:solidFill>
              <a:latin typeface="Times New Roman" panose="02020603050405020304" pitchFamily="18" charset="0"/>
              <a:cs typeface="Times New Roman" panose="02020603050405020304" pitchFamily="18" charset="0"/>
            </a:endParaRPr>
          </a:p>
        </p:txBody>
      </p:sp>
      <p:sp>
        <p:nvSpPr>
          <p:cNvPr id="42" name="Action Button: Back or Previous 41">
            <a:hlinkClick r:id="rId9" action="ppaction://hlinksldjump" highlightClick="1"/>
            <a:extLst>
              <a:ext uri="{FF2B5EF4-FFF2-40B4-BE49-F238E27FC236}">
                <a16:creationId xmlns:a16="http://schemas.microsoft.com/office/drawing/2014/main" id="{E22BE480-F30F-FF4E-83F7-BBFA0EF3C2E4}"/>
              </a:ext>
            </a:extLst>
          </p:cNvPr>
          <p:cNvSpPr/>
          <p:nvPr/>
        </p:nvSpPr>
        <p:spPr>
          <a:xfrm>
            <a:off x="3419896" y="6345935"/>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43" name="TextBox 42">
            <a:extLst>
              <a:ext uri="{FF2B5EF4-FFF2-40B4-BE49-F238E27FC236}">
                <a16:creationId xmlns:a16="http://schemas.microsoft.com/office/drawing/2014/main" id="{2A803B7C-B3A9-064F-A716-EACD522D288C}"/>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pic>
        <p:nvPicPr>
          <p:cNvPr id="4" name="Picture 3">
            <a:extLst>
              <a:ext uri="{FF2B5EF4-FFF2-40B4-BE49-F238E27FC236}">
                <a16:creationId xmlns:a16="http://schemas.microsoft.com/office/drawing/2014/main" id="{FD0AD76C-4200-4247-A365-163B22702828}"/>
              </a:ext>
            </a:extLst>
          </p:cNvPr>
          <p:cNvPicPr>
            <a:picLocks noChangeAspect="1"/>
          </p:cNvPicPr>
          <p:nvPr/>
        </p:nvPicPr>
        <p:blipFill>
          <a:blip r:embed="rId10"/>
          <a:stretch>
            <a:fillRect/>
          </a:stretch>
        </p:blipFill>
        <p:spPr>
          <a:xfrm>
            <a:off x="2051720" y="1505296"/>
            <a:ext cx="4089987" cy="2371651"/>
          </a:xfrm>
          <a:prstGeom prst="rect">
            <a:avLst/>
          </a:prstGeom>
        </p:spPr>
      </p:pic>
      <p:sp>
        <p:nvSpPr>
          <p:cNvPr id="5" name="Slide Number Placeholder 4">
            <a:extLst>
              <a:ext uri="{FF2B5EF4-FFF2-40B4-BE49-F238E27FC236}">
                <a16:creationId xmlns:a16="http://schemas.microsoft.com/office/drawing/2014/main" id="{C54FC6AD-6122-0547-8913-96C98432629C}"/>
              </a:ext>
            </a:extLst>
          </p:cNvPr>
          <p:cNvSpPr>
            <a:spLocks noGrp="1"/>
          </p:cNvSpPr>
          <p:nvPr>
            <p:ph type="sldNum" sz="quarter" idx="13"/>
          </p:nvPr>
        </p:nvSpPr>
        <p:spPr/>
        <p:txBody>
          <a:bodyPr/>
          <a:lstStyle/>
          <a:p>
            <a:r>
              <a:rPr lang="en-US"/>
              <a:t>Page </a:t>
            </a:r>
            <a:fld id="{5B0B7EB5-7F44-5B4B-B6FF-B7CB62AC8566}" type="slidenum">
              <a:rPr lang="en-US" smtClean="0"/>
              <a:pPr/>
              <a:t>33</a:t>
            </a:fld>
            <a:endParaRPr lang="en-US" dirty="0"/>
          </a:p>
        </p:txBody>
      </p:sp>
    </p:spTree>
    <p:extLst>
      <p:ext uri="{BB962C8B-B14F-4D97-AF65-F5344CB8AC3E}">
        <p14:creationId xmlns:p14="http://schemas.microsoft.com/office/powerpoint/2010/main" val="3669778345"/>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pPr>
              <a:lnSpc>
                <a:spcPct val="95000"/>
              </a:lnSpc>
            </a:pPr>
            <a:r>
              <a:rPr lang="en-US" dirty="0"/>
              <a:t>Experiment settings</a:t>
            </a:r>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p:txBody>
          <a:bodyPr/>
          <a:lstStyle/>
          <a:p>
            <a:r>
              <a:rPr lang="en-US" dirty="0"/>
              <a:t>Experiment settings</a:t>
            </a:r>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dirty="0">
                <a:solidFill>
                  <a:schemeClr val="bg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accent1"/>
                </a:solidFill>
              </a:rPr>
              <a:t>Post-</a:t>
            </a:r>
            <a:r>
              <a:rPr lang="de-DE" sz="1400" b="1" dirty="0" err="1">
                <a:solidFill>
                  <a:schemeClr val="accent1"/>
                </a:solidFill>
              </a:rPr>
              <a:t>processing</a:t>
            </a:r>
            <a:endParaRPr lang="de-DE" sz="1400" b="1" dirty="0">
              <a:solidFill>
                <a:schemeClr val="accent1"/>
              </a:solidFill>
            </a:endParaRPr>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sp>
        <p:nvSpPr>
          <p:cNvPr id="3" name="Slide Number Placeholder 2">
            <a:extLst>
              <a:ext uri="{FF2B5EF4-FFF2-40B4-BE49-F238E27FC236}">
                <a16:creationId xmlns:a16="http://schemas.microsoft.com/office/drawing/2014/main" id="{9BE28EE9-DB05-7746-A877-2CAA69290F4F}"/>
              </a:ext>
            </a:extLst>
          </p:cNvPr>
          <p:cNvSpPr>
            <a:spLocks noGrp="1"/>
          </p:cNvSpPr>
          <p:nvPr>
            <p:ph type="sldNum" sz="quarter" idx="13"/>
          </p:nvPr>
        </p:nvSpPr>
        <p:spPr/>
        <p:txBody>
          <a:bodyPr/>
          <a:lstStyle/>
          <a:p>
            <a:r>
              <a:rPr lang="en-US"/>
              <a:t>Page </a:t>
            </a:r>
            <a:fld id="{5B0B7EB5-7F44-5B4B-B6FF-B7CB62AC8566}" type="slidenum">
              <a:rPr lang="en-US" smtClean="0"/>
              <a:pPr/>
              <a:t>34</a:t>
            </a:fld>
            <a:endParaRPr lang="en-US" dirty="0"/>
          </a:p>
        </p:txBody>
      </p:sp>
      <p:sp>
        <p:nvSpPr>
          <p:cNvPr id="14" name="Action Button: Back or Previous 13">
            <a:hlinkClick r:id="rId5" action="ppaction://hlinksldjump" highlightClick="1"/>
            <a:extLst>
              <a:ext uri="{FF2B5EF4-FFF2-40B4-BE49-F238E27FC236}">
                <a16:creationId xmlns:a16="http://schemas.microsoft.com/office/drawing/2014/main" id="{9993A746-D271-5F47-AC72-4B9CF3496AC2}"/>
              </a:ext>
            </a:extLst>
          </p:cNvPr>
          <p:cNvSpPr/>
          <p:nvPr/>
        </p:nvSpPr>
        <p:spPr>
          <a:xfrm>
            <a:off x="3405168" y="6344663"/>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15" name="TextBox 14">
            <a:extLst>
              <a:ext uri="{FF2B5EF4-FFF2-40B4-BE49-F238E27FC236}">
                <a16:creationId xmlns:a16="http://schemas.microsoft.com/office/drawing/2014/main" id="{9A340746-3877-1A46-A84B-EC19EDC43987}"/>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16" name="TextBox 15">
            <a:extLst>
              <a:ext uri="{FF2B5EF4-FFF2-40B4-BE49-F238E27FC236}">
                <a16:creationId xmlns:a16="http://schemas.microsoft.com/office/drawing/2014/main" id="{D90F0D26-DD2B-894E-B24B-A787EDE95E7D}"/>
              </a:ext>
            </a:extLst>
          </p:cNvPr>
          <p:cNvSpPr txBox="1"/>
          <p:nvPr/>
        </p:nvSpPr>
        <p:spPr>
          <a:xfrm>
            <a:off x="222992" y="1915507"/>
            <a:ext cx="6869288" cy="3717941"/>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400" dirty="0"/>
              <a:t>Variables:</a:t>
            </a:r>
          </a:p>
          <a:p>
            <a:pPr marL="628650" lvl="1" indent="-171450">
              <a:lnSpc>
                <a:spcPct val="95000"/>
              </a:lnSpc>
              <a:buFont typeface="Arial" panose="020B0604020202020204" pitchFamily="34" charset="0"/>
              <a:buChar char="•"/>
            </a:pPr>
            <a:r>
              <a:rPr lang="en-US" sz="1200" dirty="0"/>
              <a:t>We use three variables to represent three channels of the frame as input.</a:t>
            </a:r>
          </a:p>
          <a:p>
            <a:pPr marL="628650" lvl="1" indent="-171450">
              <a:lnSpc>
                <a:spcPct val="95000"/>
              </a:lnSpc>
              <a:buFont typeface="Arial" panose="020B0604020202020204" pitchFamily="34" charset="0"/>
              <a:buChar char="•"/>
            </a:pPr>
            <a:r>
              <a:rPr lang="en-US" sz="1200" dirty="0"/>
              <a:t>3 * Temperature: three duplicated temperature variables</a:t>
            </a:r>
          </a:p>
          <a:p>
            <a:pPr marL="628650" lvl="1" indent="-171450">
              <a:lnSpc>
                <a:spcPct val="95000"/>
              </a:lnSpc>
              <a:buFont typeface="Arial" panose="020B0604020202020204" pitchFamily="34" charset="0"/>
              <a:buChar char="•"/>
            </a:pPr>
            <a:endParaRPr lang="en-US" sz="1200" dirty="0"/>
          </a:p>
          <a:p>
            <a:pPr marL="171450" indent="-171450">
              <a:lnSpc>
                <a:spcPct val="95000"/>
              </a:lnSpc>
              <a:buFont typeface="Arial" panose="020B0604020202020204" pitchFamily="34" charset="0"/>
              <a:buChar char="•"/>
            </a:pPr>
            <a:r>
              <a:rPr lang="en-US" sz="1400" dirty="0"/>
              <a:t>Mode:</a:t>
            </a:r>
          </a:p>
          <a:p>
            <a:pPr marL="628650" lvl="1" indent="-171450">
              <a:lnSpc>
                <a:spcPct val="95000"/>
              </a:lnSpc>
              <a:buFont typeface="Arial" panose="020B0604020202020204" pitchFamily="34" charset="0"/>
              <a:buChar char="•"/>
            </a:pPr>
            <a:r>
              <a:rPr lang="en-US" sz="1200" b="1" dirty="0" err="1"/>
              <a:t>End_to_end</a:t>
            </a:r>
            <a:r>
              <a:rPr lang="en-US" sz="1200" b="1" dirty="0"/>
              <a:t>: </a:t>
            </a:r>
            <a:r>
              <a:rPr lang="en-US" sz="1200" dirty="0"/>
              <a:t>perform the entire workflow and use our pre-processed datasets for training.</a:t>
            </a:r>
          </a:p>
          <a:p>
            <a:pPr marL="628650" lvl="1" indent="-171450">
              <a:lnSpc>
                <a:spcPct val="95000"/>
              </a:lnSpc>
              <a:buFont typeface="Arial" panose="020B0604020202020204" pitchFamily="34" charset="0"/>
              <a:buChar char="•"/>
            </a:pPr>
            <a:endParaRPr lang="en-US" sz="1400" dirty="0"/>
          </a:p>
          <a:p>
            <a:pPr marL="628650" lvl="1" indent="-171450">
              <a:lnSpc>
                <a:spcPct val="95000"/>
              </a:lnSpc>
              <a:buFont typeface="Arial" panose="020B0604020202020204" pitchFamily="34" charset="0"/>
              <a:buChar char="•"/>
            </a:pPr>
            <a:r>
              <a:rPr lang="en-US" sz="1200" b="1" dirty="0" err="1"/>
              <a:t>KTH_pretrained</a:t>
            </a:r>
            <a:r>
              <a:rPr lang="en-US" sz="1200" b="1" dirty="0"/>
              <a:t>: </a:t>
            </a:r>
            <a:r>
              <a:rPr lang="en-US" sz="1200" dirty="0"/>
              <a:t>use pre-trained models on KTH dataset from the study </a:t>
            </a:r>
            <a:r>
              <a:rPr lang="en-US" sz="1200" dirty="0">
                <a:solidFill>
                  <a:srgbClr val="222222"/>
                </a:solidFill>
                <a:latin typeface="Arial" panose="020B0604020202020204" pitchFamily="34" charset="0"/>
                <a:hlinkClick r:id="rId6" action="ppaction://hlinksldjump"/>
              </a:rPr>
              <a:t>Lee et al. 2018</a:t>
            </a:r>
            <a:r>
              <a:rPr lang="en-US" sz="1200" dirty="0">
                <a:solidFill>
                  <a:srgbClr val="222222"/>
                </a:solidFill>
                <a:latin typeface="Arial" panose="020B0604020202020204" pitchFamily="34" charset="0"/>
              </a:rPr>
              <a:t> for the 2m temperature forecasting task.</a:t>
            </a:r>
          </a:p>
          <a:p>
            <a:pPr marL="628650" lvl="1" indent="-171450">
              <a:lnSpc>
                <a:spcPct val="95000"/>
              </a:lnSpc>
              <a:buFont typeface="Arial" panose="020B0604020202020204" pitchFamily="34" charset="0"/>
              <a:buChar char="•"/>
            </a:pPr>
            <a:endParaRPr lang="en-US" sz="1200" dirty="0">
              <a:solidFill>
                <a:srgbClr val="222222"/>
              </a:solidFill>
              <a:latin typeface="Arial" panose="020B0604020202020204" pitchFamily="34" charset="0"/>
            </a:endParaRPr>
          </a:p>
          <a:p>
            <a:pPr marL="628650" lvl="1" indent="-171450">
              <a:lnSpc>
                <a:spcPct val="95000"/>
              </a:lnSpc>
              <a:buFont typeface="Arial" panose="020B0604020202020204" pitchFamily="34" charset="0"/>
              <a:buChar char="•"/>
            </a:pPr>
            <a:r>
              <a:rPr lang="en-US" sz="1200" dirty="0"/>
              <a:t>KTH dataset consists of human six activities: walking, jogging, running, boxing, handwaving, and have clapping.  It is a benchmark dataset, which is widely used in video prediction task (</a:t>
            </a:r>
            <a:r>
              <a:rPr lang="de-DE" sz="1200" dirty="0">
                <a:solidFill>
                  <a:srgbClr val="222222"/>
                </a:solidFill>
                <a:hlinkClick r:id="rId7" action="ppaction://hlinksldjump"/>
              </a:rPr>
              <a:t>Schuldt et al. 2004</a:t>
            </a:r>
            <a:r>
              <a:rPr lang="en-US" sz="1200" dirty="0"/>
              <a:t>). </a:t>
            </a:r>
            <a:endParaRPr lang="en-US" sz="1200" dirty="0">
              <a:solidFill>
                <a:srgbClr val="222222"/>
              </a:solidFill>
              <a:latin typeface="Arial" panose="020B0604020202020204" pitchFamily="34" charset="0"/>
            </a:endParaRPr>
          </a:p>
          <a:p>
            <a:pPr marL="628650" lvl="1" indent="-171450">
              <a:lnSpc>
                <a:spcPct val="95000"/>
              </a:lnSpc>
              <a:buFont typeface="Arial" panose="020B0604020202020204" pitchFamily="34" charset="0"/>
              <a:buChar char="•"/>
            </a:pPr>
            <a:endParaRPr lang="en-US" sz="1200" dirty="0">
              <a:solidFill>
                <a:srgbClr val="222222"/>
              </a:solidFill>
              <a:latin typeface="Arial" panose="020B0604020202020204" pitchFamily="34" charset="0"/>
            </a:endParaRPr>
          </a:p>
          <a:p>
            <a:pPr marL="628650" lvl="1" indent="-171450">
              <a:lnSpc>
                <a:spcPct val="95000"/>
              </a:lnSpc>
              <a:buFont typeface="Arial" panose="020B0604020202020204" pitchFamily="34" charset="0"/>
              <a:buChar char="•"/>
            </a:pPr>
            <a:r>
              <a:rPr lang="en-US" sz="1200" dirty="0">
                <a:solidFill>
                  <a:srgbClr val="222222"/>
                </a:solidFill>
                <a:latin typeface="Arial" panose="020B0604020202020204" pitchFamily="34" charset="0"/>
              </a:rPr>
              <a:t>The pre-trained models can be accessed from </a:t>
            </a:r>
            <a:r>
              <a:rPr lang="en-US" sz="1200" dirty="0">
                <a:hlinkClick r:id="rId8"/>
              </a:rPr>
              <a:t>http://rail.eecs.berkeley.edu/models/savp/pretrained_models</a:t>
            </a:r>
            <a:endParaRPr lang="en-US" sz="1200" dirty="0"/>
          </a:p>
          <a:p>
            <a:pPr marL="628650" lvl="1" indent="-171450">
              <a:lnSpc>
                <a:spcPct val="95000"/>
              </a:lnSpc>
              <a:buFont typeface="Arial" panose="020B0604020202020204" pitchFamily="34" charset="0"/>
              <a:buChar char="•"/>
            </a:pPr>
            <a:endParaRPr lang="en-US" sz="1200" dirty="0"/>
          </a:p>
          <a:p>
            <a:pPr marL="628650" lvl="1" indent="-171450">
              <a:lnSpc>
                <a:spcPct val="95000"/>
              </a:lnSpc>
              <a:buFont typeface="Arial" panose="020B0604020202020204" pitchFamily="34" charset="0"/>
              <a:buChar char="•"/>
            </a:pPr>
            <a:endParaRPr lang="en-US" sz="1200" dirty="0"/>
          </a:p>
          <a:p>
            <a:pPr marL="628650" lvl="1" indent="-171450">
              <a:lnSpc>
                <a:spcPct val="95000"/>
              </a:lnSpc>
              <a:buFont typeface="Arial" panose="020B0604020202020204" pitchFamily="34" charset="0"/>
              <a:buChar char="•"/>
            </a:pPr>
            <a:endParaRPr lang="en-US" sz="1200" dirty="0"/>
          </a:p>
        </p:txBody>
      </p:sp>
    </p:spTree>
    <p:extLst>
      <p:ext uri="{BB962C8B-B14F-4D97-AF65-F5344CB8AC3E}">
        <p14:creationId xmlns:p14="http://schemas.microsoft.com/office/powerpoint/2010/main" val="224028191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pPr>
              <a:lnSpc>
                <a:spcPct val="95000"/>
              </a:lnSpc>
            </a:pPr>
            <a:r>
              <a:rPr lang="en-US" dirty="0"/>
              <a:t>results</a:t>
            </a:r>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a:xfrm>
            <a:off x="358775" y="938786"/>
            <a:ext cx="8424672" cy="509994"/>
          </a:xfrm>
        </p:spPr>
        <p:txBody>
          <a:bodyPr/>
          <a:lstStyle/>
          <a:p>
            <a:r>
              <a:rPr lang="en-GB" dirty="0"/>
              <a:t>Evaluation metrics</a:t>
            </a:r>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bg1"/>
                </a:solidFill>
              </a:rPr>
              <a:t>Post-</a:t>
            </a:r>
            <a:r>
              <a:rPr lang="de-DE" sz="1400" b="1" dirty="0" err="1">
                <a:solidFill>
                  <a:schemeClr val="bg1"/>
                </a:solidFill>
              </a:rPr>
              <a:t>processing</a:t>
            </a:r>
            <a:endParaRPr lang="de-DE" sz="1400" b="1" dirty="0">
              <a:solidFill>
                <a:schemeClr val="bg1"/>
              </a:solidFill>
            </a:endParaRPr>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a:extLst>
              <a:ext uri="{FF2B5EF4-FFF2-40B4-BE49-F238E27FC236}">
                <a16:creationId xmlns:a16="http://schemas.microsoft.com/office/drawing/2014/main" id="{31325FE9-F3B0-6E4D-9A2F-D33B03C6A73D}"/>
              </a:ext>
            </a:extLst>
          </p:cNvPr>
          <p:cNvSpPr/>
          <p:nvPr/>
        </p:nvSpPr>
        <p:spPr>
          <a:xfrm>
            <a:off x="538903" y="1232756"/>
            <a:ext cx="2880971" cy="205222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14" name="Rectangle 13">
            <a:extLst>
              <a:ext uri="{FF2B5EF4-FFF2-40B4-BE49-F238E27FC236}">
                <a16:creationId xmlns:a16="http://schemas.microsoft.com/office/drawing/2014/main" id="{B3D867C1-41E2-484A-B0E0-2F261880A435}"/>
              </a:ext>
            </a:extLst>
          </p:cNvPr>
          <p:cNvSpPr/>
          <p:nvPr/>
        </p:nvSpPr>
        <p:spPr>
          <a:xfrm>
            <a:off x="3521310" y="1232756"/>
            <a:ext cx="2850890" cy="2052228"/>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15" name="Rectangle 14">
            <a:extLst>
              <a:ext uri="{FF2B5EF4-FFF2-40B4-BE49-F238E27FC236}">
                <a16:creationId xmlns:a16="http://schemas.microsoft.com/office/drawing/2014/main" id="{2E76B149-A115-864C-ACB3-15849BBA5C8B}"/>
              </a:ext>
            </a:extLst>
          </p:cNvPr>
          <p:cNvSpPr/>
          <p:nvPr/>
        </p:nvSpPr>
        <p:spPr>
          <a:xfrm>
            <a:off x="568982" y="3429002"/>
            <a:ext cx="2850890" cy="195583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8" name="Rectangle 7">
            <a:extLst>
              <a:ext uri="{FF2B5EF4-FFF2-40B4-BE49-F238E27FC236}">
                <a16:creationId xmlns:a16="http://schemas.microsoft.com/office/drawing/2014/main" id="{F824B1D8-7FAC-C647-94FE-5BC9C1A3335A}"/>
              </a:ext>
            </a:extLst>
          </p:cNvPr>
          <p:cNvSpPr/>
          <p:nvPr/>
        </p:nvSpPr>
        <p:spPr>
          <a:xfrm>
            <a:off x="518420" y="1293148"/>
            <a:ext cx="3045468" cy="1415772"/>
          </a:xfrm>
          <a:prstGeom prst="rect">
            <a:avLst/>
          </a:prstGeom>
        </p:spPr>
        <p:txBody>
          <a:bodyPr wrap="square">
            <a:spAutoFit/>
          </a:bodyPr>
          <a:lstStyle/>
          <a:p>
            <a:r>
              <a:rPr lang="en-US" sz="1200" dirty="0"/>
              <a:t>Peak Signal to Noise Ratio (</a:t>
            </a:r>
            <a:r>
              <a:rPr lang="en-US" sz="1200" b="1" dirty="0"/>
              <a:t>PSNR)</a:t>
            </a:r>
            <a:r>
              <a:rPr lang="en-US" sz="1200" dirty="0"/>
              <a:t> measures the ratio between the maximum possible power of a signal and the power of corrupting noise that affects the fidelity of its presentation</a:t>
            </a:r>
          </a:p>
          <a:p>
            <a:endParaRPr lang="en-US" sz="1200" dirty="0"/>
          </a:p>
          <a:p>
            <a:endParaRPr lang="en-US" sz="1400" dirty="0"/>
          </a:p>
        </p:txBody>
      </p:sp>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95286075-1107-8944-AF92-FCFCF51DEFDD}"/>
                  </a:ext>
                </a:extLst>
              </p:cNvPr>
              <p:cNvSpPr/>
              <p:nvPr/>
            </p:nvSpPr>
            <p:spPr>
              <a:xfrm>
                <a:off x="3505247" y="1286671"/>
                <a:ext cx="2883016" cy="830997"/>
              </a:xfrm>
              <a:prstGeom prst="rect">
                <a:avLst/>
              </a:prstGeom>
            </p:spPr>
            <p:txBody>
              <a:bodyPr wrap="square">
                <a:spAutoFit/>
              </a:bodyPr>
              <a:lstStyle/>
              <a:p>
                <a:pPr algn="just"/>
                <a:r>
                  <a:rPr lang="en-US" sz="1200" dirty="0"/>
                  <a:t>Structural Similarity Index (</a:t>
                </a:r>
                <a:r>
                  <a:rPr lang="en-US" sz="1200" b="1" dirty="0"/>
                  <a:t>SSIM</a:t>
                </a:r>
                <a:r>
                  <a:rPr lang="en-US" sz="1200" dirty="0"/>
                  <a:t>) is used for evaluating the similarity between two images in terms of luminance </a:t>
                </a:r>
                <a14:m>
                  <m:oMath xmlns:m="http://schemas.openxmlformats.org/officeDocument/2006/math">
                    <m:r>
                      <a:rPr lang="en-US" sz="1200" i="1">
                        <a:latin typeface="Cambria Math" panose="02040503050406030204" pitchFamily="18" charset="0"/>
                      </a:rPr>
                      <m:t>𝑙</m:t>
                    </m:r>
                  </m:oMath>
                </a14:m>
                <a:r>
                  <a:rPr lang="en-US" sz="1200" dirty="0"/>
                  <a:t>, contrast </a:t>
                </a:r>
                <a14:m>
                  <m:oMath xmlns:m="http://schemas.openxmlformats.org/officeDocument/2006/math">
                    <m:r>
                      <a:rPr lang="en-US" sz="1200" i="1">
                        <a:latin typeface="Cambria Math" panose="02040503050406030204" pitchFamily="18" charset="0"/>
                      </a:rPr>
                      <m:t>𝑐</m:t>
                    </m:r>
                  </m:oMath>
                </a14:m>
                <a:r>
                  <a:rPr lang="en-US" sz="1200" dirty="0"/>
                  <a:t>, and structure </a:t>
                </a:r>
                <a14:m>
                  <m:oMath xmlns:m="http://schemas.openxmlformats.org/officeDocument/2006/math">
                    <m:r>
                      <a:rPr lang="en-US" sz="1200" i="1">
                        <a:latin typeface="Cambria Math" panose="02040503050406030204" pitchFamily="18" charset="0"/>
                      </a:rPr>
                      <m:t>𝑠</m:t>
                    </m:r>
                  </m:oMath>
                </a14:m>
                <a:r>
                  <a:rPr lang="en-US" sz="1200" dirty="0"/>
                  <a:t> </a:t>
                </a:r>
              </a:p>
            </p:txBody>
          </p:sp>
        </mc:Choice>
        <mc:Fallback xmlns="">
          <p:sp>
            <p:nvSpPr>
              <p:cNvPr id="9" name="Rectangle 8">
                <a:extLst>
                  <a:ext uri="{FF2B5EF4-FFF2-40B4-BE49-F238E27FC236}">
                    <a16:creationId xmlns:a16="http://schemas.microsoft.com/office/drawing/2014/main" id="{95286075-1107-8944-AF92-FCFCF51DEFDD}"/>
                  </a:ext>
                </a:extLst>
              </p:cNvPr>
              <p:cNvSpPr>
                <a:spLocks noRot="1" noChangeAspect="1" noMove="1" noResize="1" noEditPoints="1" noAdjustHandles="1" noChangeArrowheads="1" noChangeShapeType="1" noTextEdit="1"/>
              </p:cNvSpPr>
              <p:nvPr/>
            </p:nvSpPr>
            <p:spPr>
              <a:xfrm>
                <a:off x="3505247" y="1286671"/>
                <a:ext cx="2883016" cy="830997"/>
              </a:xfrm>
              <a:prstGeom prst="rect">
                <a:avLst/>
              </a:prstGeom>
              <a:blipFill>
                <a:blip r:embed="rId5"/>
                <a:stretch>
                  <a:fillRect b="-2985"/>
                </a:stretch>
              </a:blipFill>
            </p:spPr>
            <p:txBody>
              <a:bodyPr/>
              <a:lstStyle/>
              <a:p>
                <a:r>
                  <a:rPr lang="en-US">
                    <a:noFill/>
                  </a:rPr>
                  <a:t> </a:t>
                </a:r>
              </a:p>
            </p:txBody>
          </p:sp>
        </mc:Fallback>
      </mc:AlternateContent>
      <p:sp>
        <p:nvSpPr>
          <p:cNvPr id="19" name="Rectangle 18">
            <a:extLst>
              <a:ext uri="{FF2B5EF4-FFF2-40B4-BE49-F238E27FC236}">
                <a16:creationId xmlns:a16="http://schemas.microsoft.com/office/drawing/2014/main" id="{62F56707-B007-584F-8442-524EE9F9ACB1}"/>
              </a:ext>
            </a:extLst>
          </p:cNvPr>
          <p:cNvSpPr/>
          <p:nvPr/>
        </p:nvSpPr>
        <p:spPr>
          <a:xfrm>
            <a:off x="553966" y="3502202"/>
            <a:ext cx="2851202" cy="830997"/>
          </a:xfrm>
          <a:prstGeom prst="rect">
            <a:avLst/>
          </a:prstGeom>
        </p:spPr>
        <p:txBody>
          <a:bodyPr wrap="square">
            <a:spAutoFit/>
          </a:bodyPr>
          <a:lstStyle/>
          <a:p>
            <a:r>
              <a:rPr lang="en-US" sz="1200" dirty="0"/>
              <a:t>Mean Square Error </a:t>
            </a:r>
            <a:r>
              <a:rPr lang="en-US" sz="1200" b="1" dirty="0"/>
              <a:t>(MSE) : </a:t>
            </a:r>
            <a:r>
              <a:rPr lang="en-US" sz="1200" dirty="0"/>
              <a:t>used</a:t>
            </a:r>
          </a:p>
          <a:p>
            <a:r>
              <a:rPr lang="en-US" sz="1200" dirty="0"/>
              <a:t>for comparing the difference between two images. </a:t>
            </a:r>
          </a:p>
          <a:p>
            <a:endParaRPr lang="en-US" sz="1200" b="1" dirty="0"/>
          </a:p>
        </p:txBody>
      </p:sp>
      <p:sp>
        <p:nvSpPr>
          <p:cNvPr id="21" name="Action Button: Back or Previous 20">
            <a:hlinkClick r:id="rId6" action="ppaction://hlinksldjump" highlightClick="1"/>
            <a:extLst>
              <a:ext uri="{FF2B5EF4-FFF2-40B4-BE49-F238E27FC236}">
                <a16:creationId xmlns:a16="http://schemas.microsoft.com/office/drawing/2014/main" id="{2A4DFAB3-B6D0-E04C-9767-6937A93DF8F3}"/>
              </a:ext>
            </a:extLst>
          </p:cNvPr>
          <p:cNvSpPr/>
          <p:nvPr/>
        </p:nvSpPr>
        <p:spPr>
          <a:xfrm>
            <a:off x="3405168" y="6344663"/>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22" name="TextBox 21">
            <a:extLst>
              <a:ext uri="{FF2B5EF4-FFF2-40B4-BE49-F238E27FC236}">
                <a16:creationId xmlns:a16="http://schemas.microsoft.com/office/drawing/2014/main" id="{35B7146A-20E1-4E42-BB64-B672EED9C90E}"/>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23" name="Rectangle 22">
            <a:extLst>
              <a:ext uri="{FF2B5EF4-FFF2-40B4-BE49-F238E27FC236}">
                <a16:creationId xmlns:a16="http://schemas.microsoft.com/office/drawing/2014/main" id="{B14B5694-074D-FD42-8778-A5D017291BC8}"/>
              </a:ext>
            </a:extLst>
          </p:cNvPr>
          <p:cNvSpPr/>
          <p:nvPr/>
        </p:nvSpPr>
        <p:spPr>
          <a:xfrm>
            <a:off x="3478732" y="3429002"/>
            <a:ext cx="2893468" cy="1955837"/>
          </a:xfrm>
          <a:prstGeom prst="rec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31DA0242-C5BE-184E-876F-935E145499DD}"/>
                  </a:ext>
                </a:extLst>
              </p:cNvPr>
              <p:cNvSpPr/>
              <p:nvPr/>
            </p:nvSpPr>
            <p:spPr>
              <a:xfrm>
                <a:off x="3526777" y="3467266"/>
                <a:ext cx="2845425" cy="1215141"/>
              </a:xfrm>
              <a:prstGeom prst="rect">
                <a:avLst/>
              </a:prstGeom>
            </p:spPr>
            <p:txBody>
              <a:bodyPr wrap="square">
                <a:spAutoFit/>
              </a:bodyPr>
              <a:lstStyle/>
              <a:p>
                <a:r>
                  <a:rPr lang="en-US" sz="1200" b="1" dirty="0"/>
                  <a:t>Skill scores: </a:t>
                </a:r>
                <a:r>
                  <a:rPr lang="en-US" sz="1200" dirty="0"/>
                  <a:t>skill score compares the target model t and reference model </a:t>
                </a:r>
                <a14:m>
                  <m:oMath xmlns:m="http://schemas.openxmlformats.org/officeDocument/2006/math">
                    <m:r>
                      <a:rPr lang="en-US" sz="1200" i="1" dirty="0">
                        <a:latin typeface="Cambria Math" panose="02040503050406030204" pitchFamily="18" charset="0"/>
                      </a:rPr>
                      <m:t>𝑟𝑒𝑓</m:t>
                    </m:r>
                  </m:oMath>
                </a14:m>
                <a:endParaRPr lang="en-US" sz="1200" dirty="0"/>
              </a:p>
              <a:p>
                <a:r>
                  <a:rPr lang="en-US" sz="1200" dirty="0"/>
                  <a:t>based on metric </a:t>
                </a:r>
                <a14:m>
                  <m:oMath xmlns:m="http://schemas.openxmlformats.org/officeDocument/2006/math">
                    <m:r>
                      <a:rPr lang="en-US" sz="1200" i="1">
                        <a:latin typeface="Cambria Math" panose="02040503050406030204" pitchFamily="18" charset="0"/>
                      </a:rPr>
                      <m:t>𝑚</m:t>
                    </m:r>
                  </m:oMath>
                </a14:m>
                <a:r>
                  <a:rPr lang="en-US" sz="1200" dirty="0"/>
                  <a:t>.  Here, </a:t>
                </a:r>
                <a14:m>
                  <m:oMath xmlns:m="http://schemas.openxmlformats.org/officeDocument/2006/math">
                    <m:sSub>
                      <m:sSubPr>
                        <m:ctrlPr>
                          <a:rPr lang="en-US" sz="1200" i="1">
                            <a:latin typeface="Cambria Math" panose="02040503050406030204" pitchFamily="18" charset="0"/>
                          </a:rPr>
                        </m:ctrlPr>
                      </m:sSubPr>
                      <m:e>
                        <m:r>
                          <a:rPr lang="en-US" sz="1200" i="1">
                            <a:latin typeface="Cambria Math" panose="02040503050406030204" pitchFamily="18" charset="0"/>
                          </a:rPr>
                          <m:t>𝑚</m:t>
                        </m:r>
                      </m:e>
                      <m:sub>
                        <m:r>
                          <a:rPr lang="en-US" sz="1200" i="1">
                            <a:latin typeface="Cambria Math" panose="02040503050406030204" pitchFamily="18" charset="0"/>
                          </a:rPr>
                          <m:t>𝑝𝑟𝑒𝑓</m:t>
                        </m:r>
                      </m:sub>
                    </m:sSub>
                    <m:r>
                      <a:rPr lang="en-US" sz="1200" i="1">
                        <a:latin typeface="Cambria Math" panose="02040503050406030204" pitchFamily="18" charset="0"/>
                      </a:rPr>
                      <m:t> </m:t>
                    </m:r>
                  </m:oMath>
                </a14:m>
                <a:r>
                  <a:rPr lang="en-US" sz="1200" dirty="0"/>
                  <a:t> denotes the metric value of a perfect forecast. </a:t>
                </a:r>
              </a:p>
              <a:p>
                <a:endParaRPr lang="en-US" sz="1200" dirty="0"/>
              </a:p>
            </p:txBody>
          </p:sp>
        </mc:Choice>
        <mc:Fallback xmlns="">
          <p:sp>
            <p:nvSpPr>
              <p:cNvPr id="24" name="Rectangle 23">
                <a:extLst>
                  <a:ext uri="{FF2B5EF4-FFF2-40B4-BE49-F238E27FC236}">
                    <a16:creationId xmlns:a16="http://schemas.microsoft.com/office/drawing/2014/main" id="{31DA0242-C5BE-184E-876F-935E145499DD}"/>
                  </a:ext>
                </a:extLst>
              </p:cNvPr>
              <p:cNvSpPr>
                <a:spLocks noRot="1" noChangeAspect="1" noMove="1" noResize="1" noEditPoints="1" noAdjustHandles="1" noChangeArrowheads="1" noChangeShapeType="1" noTextEdit="1"/>
              </p:cNvSpPr>
              <p:nvPr/>
            </p:nvSpPr>
            <p:spPr>
              <a:xfrm>
                <a:off x="3526777" y="3467266"/>
                <a:ext cx="2845425" cy="1215141"/>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6FC46415-60FE-574B-845E-F7679BD4437B}"/>
                  </a:ext>
                </a:extLst>
              </p:cNvPr>
              <p:cNvSpPr txBox="1"/>
              <p:nvPr/>
            </p:nvSpPr>
            <p:spPr>
              <a:xfrm>
                <a:off x="491987" y="4455035"/>
                <a:ext cx="2782749" cy="667875"/>
              </a:xfrm>
              <a:prstGeom prst="rect">
                <a:avLst/>
              </a:prstGeom>
              <a:noFill/>
            </p:spPr>
            <p:txBody>
              <a:bodyPr wrap="none" rtlCol="0">
                <a:spAutoFit/>
              </a:bodyPr>
              <a:lstStyle/>
              <a:p>
                <a:pPr>
                  <a:lnSpc>
                    <a:spcPct val="95000"/>
                  </a:lnSpc>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𝑀𝑆𝐸</m:t>
                      </m:r>
                      <m:d>
                        <m:dPr>
                          <m:ctrlPr>
                            <a:rPr lang="en-US" sz="1400" i="1">
                              <a:latin typeface="Cambria Math" panose="02040503050406030204" pitchFamily="18" charset="0"/>
                            </a:rPr>
                          </m:ctrlPr>
                        </m:dPr>
                        <m:e>
                          <m:acc>
                            <m:accPr>
                              <m:chr m:val="̂"/>
                              <m:ctrlPr>
                                <a:rPr lang="en-US" sz="1400" i="1">
                                  <a:latin typeface="Cambria Math" panose="02040503050406030204" pitchFamily="18" charset="0"/>
                                </a:rPr>
                              </m:ctrlPr>
                            </m:accPr>
                            <m:e>
                              <m:r>
                                <a:rPr lang="en-US" sz="1400" i="1">
                                  <a:latin typeface="Cambria Math" panose="02040503050406030204" pitchFamily="18" charset="0"/>
                                </a:rPr>
                                <m:t>𝑌</m:t>
                              </m:r>
                            </m:e>
                          </m:acc>
                          <m:r>
                            <a:rPr lang="en-US" sz="1400" i="1">
                              <a:latin typeface="Cambria Math" panose="02040503050406030204" pitchFamily="18" charset="0"/>
                            </a:rPr>
                            <m:t>,</m:t>
                          </m:r>
                          <m:r>
                            <a:rPr lang="en-US" sz="1400" i="1">
                              <a:latin typeface="Cambria Math" panose="02040503050406030204" pitchFamily="18" charset="0"/>
                            </a:rPr>
                            <m:t>𝑌</m:t>
                          </m:r>
                        </m:e>
                      </m:d>
                      <m:r>
                        <a:rPr lang="en-US" sz="1400" i="1">
                          <a:latin typeface="Cambria Math" panose="02040503050406030204" pitchFamily="18" charset="0"/>
                        </a:rPr>
                        <m:t>= </m:t>
                      </m:r>
                      <m:f>
                        <m:fPr>
                          <m:ctrlPr>
                            <a:rPr lang="en-US" sz="1400" i="1">
                              <a:latin typeface="Cambria Math" panose="02040503050406030204" pitchFamily="18" charset="0"/>
                            </a:rPr>
                          </m:ctrlPr>
                        </m:fPr>
                        <m:num>
                          <m:r>
                            <a:rPr lang="en-US" sz="1400" i="1">
                              <a:latin typeface="Cambria Math" panose="02040503050406030204" pitchFamily="18" charset="0"/>
                            </a:rPr>
                            <m:t>1</m:t>
                          </m:r>
                        </m:num>
                        <m:den>
                          <m:r>
                            <a:rPr lang="en-US" sz="1400" i="1">
                              <a:latin typeface="Cambria Math" panose="02040503050406030204" pitchFamily="18" charset="0"/>
                            </a:rPr>
                            <m:t>𝑁</m:t>
                          </m:r>
                        </m:den>
                      </m:f>
                      <m:r>
                        <a:rPr lang="en-US" sz="1400" i="1">
                          <a:latin typeface="Cambria Math" panose="02040503050406030204" pitchFamily="18" charset="0"/>
                        </a:rPr>
                        <m:t> (</m:t>
                      </m:r>
                      <m:nary>
                        <m:naryPr>
                          <m:chr m:val="∑"/>
                          <m:ctrlPr>
                            <a:rPr lang="en-US" sz="1400" i="1">
                              <a:latin typeface="Cambria Math" panose="02040503050406030204" pitchFamily="18" charset="0"/>
                            </a:rPr>
                          </m:ctrlPr>
                        </m:naryPr>
                        <m:sub>
                          <m:r>
                            <m:rPr>
                              <m:brk m:alnAt="23"/>
                            </m:rPr>
                            <a:rPr lang="en-US" sz="1400" i="1">
                              <a:latin typeface="Cambria Math" panose="02040503050406030204" pitchFamily="18" charset="0"/>
                            </a:rPr>
                            <m:t>𝑖</m:t>
                          </m:r>
                          <m:r>
                            <a:rPr lang="en-US" sz="1400" i="1">
                              <a:latin typeface="Cambria Math" panose="02040503050406030204" pitchFamily="18" charset="0"/>
                            </a:rPr>
                            <m:t>=1</m:t>
                          </m:r>
                        </m:sub>
                        <m:sup>
                          <m:r>
                            <a:rPr lang="en-US" sz="1400" i="1">
                              <a:latin typeface="Cambria Math" panose="02040503050406030204" pitchFamily="18" charset="0"/>
                            </a:rPr>
                            <m:t>𝑁</m:t>
                          </m:r>
                        </m:sup>
                        <m:e>
                          <m:sSup>
                            <m:sSupPr>
                              <m:ctrlPr>
                                <a:rPr lang="en-US" sz="1400" i="1">
                                  <a:latin typeface="Cambria Math" panose="02040503050406030204" pitchFamily="18" charset="0"/>
                                </a:rPr>
                              </m:ctrlPr>
                            </m:sSupPr>
                            <m:e>
                              <m:d>
                                <m:dPr>
                                  <m:ctrlPr>
                                    <a:rPr lang="en-US" sz="1400" i="1">
                                      <a:latin typeface="Cambria Math" panose="02040503050406030204" pitchFamily="18" charset="0"/>
                                    </a:rPr>
                                  </m:ctrlPr>
                                </m:dPr>
                                <m:e>
                                  <m:sSub>
                                    <m:sSubPr>
                                      <m:ctrlPr>
                                        <a:rPr lang="en-US" sz="1400" i="1">
                                          <a:latin typeface="Cambria Math" panose="02040503050406030204" pitchFamily="18" charset="0"/>
                                        </a:rPr>
                                      </m:ctrlPr>
                                    </m:sSubPr>
                                    <m:e>
                                      <m:acc>
                                        <m:accPr>
                                          <m:chr m:val="̂"/>
                                          <m:ctrlPr>
                                            <a:rPr lang="en-US" sz="1400" i="1">
                                              <a:latin typeface="Cambria Math" panose="02040503050406030204" pitchFamily="18" charset="0"/>
                                            </a:rPr>
                                          </m:ctrlPr>
                                        </m:accPr>
                                        <m:e>
                                          <m:r>
                                            <a:rPr lang="en-US" sz="1400" i="1">
                                              <a:latin typeface="Cambria Math" panose="02040503050406030204" pitchFamily="18" charset="0"/>
                                            </a:rPr>
                                            <m:t>𝑌</m:t>
                                          </m:r>
                                        </m:e>
                                      </m:acc>
                                    </m:e>
                                    <m:sub>
                                      <m:r>
                                        <a:rPr lang="en-US" sz="1400" i="1">
                                          <a:latin typeface="Cambria Math" panose="02040503050406030204" pitchFamily="18" charset="0"/>
                                        </a:rPr>
                                        <m:t>𝑖</m:t>
                                      </m:r>
                                    </m:sub>
                                  </m:sSub>
                                  <m:r>
                                    <a:rPr lang="en-US" sz="1400" i="1">
                                      <a:latin typeface="Cambria Math" panose="02040503050406030204" pitchFamily="18" charset="0"/>
                                    </a:rPr>
                                    <m:t> − </m:t>
                                  </m:r>
                                  <m:sSub>
                                    <m:sSubPr>
                                      <m:ctrlPr>
                                        <a:rPr lang="en-US" sz="1400" i="1">
                                          <a:latin typeface="Cambria Math" panose="02040503050406030204" pitchFamily="18" charset="0"/>
                                        </a:rPr>
                                      </m:ctrlPr>
                                    </m:sSubPr>
                                    <m:e>
                                      <m:r>
                                        <a:rPr lang="en-US" sz="1400" i="1">
                                          <a:latin typeface="Cambria Math" panose="02040503050406030204" pitchFamily="18" charset="0"/>
                                        </a:rPr>
                                        <m:t>𝑌</m:t>
                                      </m:r>
                                    </m:e>
                                    <m:sub>
                                      <m:r>
                                        <a:rPr lang="en-US" sz="1400" i="1">
                                          <a:latin typeface="Cambria Math" panose="02040503050406030204" pitchFamily="18" charset="0"/>
                                        </a:rPr>
                                        <m:t>𝑖</m:t>
                                      </m:r>
                                    </m:sub>
                                  </m:sSub>
                                  <m:r>
                                    <a:rPr lang="en-US" sz="1400" i="1">
                                      <a:latin typeface="Cambria Math" panose="02040503050406030204" pitchFamily="18" charset="0"/>
                                    </a:rPr>
                                    <m:t> </m:t>
                                  </m:r>
                                </m:e>
                              </m:d>
                            </m:e>
                            <m:sup>
                              <m:r>
                                <a:rPr lang="en-US" sz="1400" i="1">
                                  <a:latin typeface="Cambria Math" panose="02040503050406030204" pitchFamily="18" charset="0"/>
                                </a:rPr>
                                <m:t>2</m:t>
                              </m:r>
                            </m:sup>
                          </m:sSup>
                        </m:e>
                      </m:nary>
                      <m:r>
                        <a:rPr lang="en-US" sz="1400" i="1">
                          <a:latin typeface="Cambria Math" panose="02040503050406030204" pitchFamily="18" charset="0"/>
                        </a:rPr>
                        <m:t>) </m:t>
                      </m:r>
                    </m:oMath>
                  </m:oMathPara>
                </a14:m>
                <a:endParaRPr lang="en-US" sz="1400" dirty="0" err="1"/>
              </a:p>
            </p:txBody>
          </p:sp>
        </mc:Choice>
        <mc:Fallback xmlns="">
          <p:sp>
            <p:nvSpPr>
              <p:cNvPr id="26" name="TextBox 25">
                <a:extLst>
                  <a:ext uri="{FF2B5EF4-FFF2-40B4-BE49-F238E27FC236}">
                    <a16:creationId xmlns:a16="http://schemas.microsoft.com/office/drawing/2014/main" id="{6FC46415-60FE-574B-845E-F7679BD4437B}"/>
                  </a:ext>
                </a:extLst>
              </p:cNvPr>
              <p:cNvSpPr txBox="1">
                <a:spLocks noRot="1" noChangeAspect="1" noMove="1" noResize="1" noEditPoints="1" noAdjustHandles="1" noChangeArrowheads="1" noChangeShapeType="1" noTextEdit="1"/>
              </p:cNvSpPr>
              <p:nvPr/>
            </p:nvSpPr>
            <p:spPr>
              <a:xfrm>
                <a:off x="491987" y="4455035"/>
                <a:ext cx="2782749" cy="667875"/>
              </a:xfrm>
              <a:prstGeom prst="rect">
                <a:avLst/>
              </a:prstGeom>
              <a:blipFill>
                <a:blip r:embed="rId8"/>
                <a:stretch>
                  <a:fillRect t="-98113" b="-15849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a:extLst>
                  <a:ext uri="{FF2B5EF4-FFF2-40B4-BE49-F238E27FC236}">
                    <a16:creationId xmlns:a16="http://schemas.microsoft.com/office/drawing/2014/main" id="{437011A6-69A2-AA4C-950A-2EDB02C6239B}"/>
                  </a:ext>
                </a:extLst>
              </p:cNvPr>
              <p:cNvSpPr txBox="1"/>
              <p:nvPr/>
            </p:nvSpPr>
            <p:spPr>
              <a:xfrm>
                <a:off x="572971" y="2561770"/>
                <a:ext cx="2648354" cy="507190"/>
              </a:xfrm>
              <a:prstGeom prst="rect">
                <a:avLst/>
              </a:prstGeom>
              <a:noFill/>
            </p:spPr>
            <p:txBody>
              <a:bodyPr wrap="none" rtlCol="0">
                <a:spAutoFit/>
              </a:bodyPr>
              <a:lstStyle/>
              <a:p>
                <a:pPr>
                  <a:lnSpc>
                    <a:spcPct val="95000"/>
                  </a:lnSpc>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𝑃𝑆𝑁𝑅</m:t>
                      </m:r>
                      <m:d>
                        <m:dPr>
                          <m:ctrlPr>
                            <a:rPr lang="en-US" sz="1400" i="1">
                              <a:latin typeface="Cambria Math" panose="02040503050406030204" pitchFamily="18" charset="0"/>
                            </a:rPr>
                          </m:ctrlPr>
                        </m:dPr>
                        <m:e>
                          <m:acc>
                            <m:accPr>
                              <m:chr m:val="̂"/>
                              <m:ctrlPr>
                                <a:rPr lang="en-US" sz="1400" i="1">
                                  <a:latin typeface="Cambria Math" panose="02040503050406030204" pitchFamily="18" charset="0"/>
                                </a:rPr>
                              </m:ctrlPr>
                            </m:accPr>
                            <m:e>
                              <m:r>
                                <a:rPr lang="en-US" sz="1400" i="1">
                                  <a:latin typeface="Cambria Math" panose="02040503050406030204" pitchFamily="18" charset="0"/>
                                </a:rPr>
                                <m:t>𝑌</m:t>
                              </m:r>
                            </m:e>
                          </m:acc>
                          <m:r>
                            <a:rPr lang="en-US" sz="1400" i="1">
                              <a:latin typeface="Cambria Math" panose="02040503050406030204" pitchFamily="18" charset="0"/>
                            </a:rPr>
                            <m:t>,</m:t>
                          </m:r>
                          <m:r>
                            <a:rPr lang="en-US" sz="1400" i="1">
                              <a:latin typeface="Cambria Math" panose="02040503050406030204" pitchFamily="18" charset="0"/>
                            </a:rPr>
                            <m:t>𝑌</m:t>
                          </m:r>
                        </m:e>
                      </m:d>
                      <m:r>
                        <a:rPr lang="en-US" sz="1400" i="1">
                          <a:latin typeface="Cambria Math" panose="02040503050406030204" pitchFamily="18" charset="0"/>
                        </a:rPr>
                        <m:t>=10 </m:t>
                      </m:r>
                      <m:sSub>
                        <m:sSubPr>
                          <m:ctrlPr>
                            <a:rPr lang="en-US" sz="1400" i="1">
                              <a:latin typeface="Cambria Math" panose="02040503050406030204" pitchFamily="18" charset="0"/>
                            </a:rPr>
                          </m:ctrlPr>
                        </m:sSubPr>
                        <m:e>
                          <m:r>
                            <a:rPr lang="en-US" sz="1400" i="1">
                              <a:latin typeface="Cambria Math" panose="02040503050406030204" pitchFamily="18" charset="0"/>
                            </a:rPr>
                            <m:t>𝑙𝑜𝑔</m:t>
                          </m:r>
                        </m:e>
                        <m:sub>
                          <m:r>
                            <a:rPr lang="en-US" sz="1400" i="1">
                              <a:latin typeface="Cambria Math" panose="02040503050406030204" pitchFamily="18" charset="0"/>
                            </a:rPr>
                            <m:t>10</m:t>
                          </m:r>
                        </m:sub>
                      </m:sSub>
                      <m:r>
                        <a:rPr lang="en-US" sz="1400" i="1">
                          <a:latin typeface="Cambria Math" panose="02040503050406030204" pitchFamily="18" charset="0"/>
                        </a:rPr>
                        <m:t> </m:t>
                      </m:r>
                      <m:f>
                        <m:fPr>
                          <m:ctrlPr>
                            <a:rPr lang="en-US" sz="1400" i="1">
                              <a:latin typeface="Cambria Math" panose="02040503050406030204" pitchFamily="18" charset="0"/>
                            </a:rPr>
                          </m:ctrlPr>
                        </m:fPr>
                        <m:num>
                          <m:sSubSup>
                            <m:sSubSupPr>
                              <m:ctrlPr>
                                <a:rPr lang="en-US" sz="1400" i="1">
                                  <a:latin typeface="Cambria Math" panose="02040503050406030204" pitchFamily="18" charset="0"/>
                                </a:rPr>
                              </m:ctrlPr>
                            </m:sSubSupPr>
                            <m:e>
                              <m:r>
                                <a:rPr lang="en-US" sz="1400" i="1">
                                  <a:latin typeface="Cambria Math" panose="02040503050406030204" pitchFamily="18" charset="0"/>
                                </a:rPr>
                                <m:t>𝑚𝑎𝑥</m:t>
                              </m:r>
                            </m:e>
                            <m:sub>
                              <m:r>
                                <a:rPr lang="en-US" sz="1400" i="1">
                                  <a:latin typeface="Cambria Math" panose="02040503050406030204" pitchFamily="18" charset="0"/>
                                </a:rPr>
                                <m:t>𝑦</m:t>
                              </m:r>
                            </m:sub>
                            <m:sup>
                              <m:r>
                                <a:rPr lang="en-US" sz="1400" i="1">
                                  <a:latin typeface="Cambria Math" panose="02040503050406030204" pitchFamily="18" charset="0"/>
                                </a:rPr>
                                <m:t>2</m:t>
                              </m:r>
                            </m:sup>
                          </m:sSubSup>
                        </m:num>
                        <m:den>
                          <m:r>
                            <a:rPr lang="en-US" sz="1400" i="1">
                              <a:latin typeface="Cambria Math" panose="02040503050406030204" pitchFamily="18" charset="0"/>
                            </a:rPr>
                            <m:t>𝑀𝑆𝐸</m:t>
                          </m:r>
                        </m:den>
                      </m:f>
                      <m:r>
                        <a:rPr lang="en-US" sz="1400" i="1">
                          <a:latin typeface="Cambria Math" panose="02040503050406030204" pitchFamily="18" charset="0"/>
                        </a:rPr>
                        <m:t>) </m:t>
                      </m:r>
                    </m:oMath>
                  </m:oMathPara>
                </a14:m>
                <a:endParaRPr lang="en-US" sz="1400" dirty="0" err="1"/>
              </a:p>
            </p:txBody>
          </p:sp>
        </mc:Choice>
        <mc:Fallback xmlns="">
          <p:sp>
            <p:nvSpPr>
              <p:cNvPr id="31" name="TextBox 30">
                <a:extLst>
                  <a:ext uri="{FF2B5EF4-FFF2-40B4-BE49-F238E27FC236}">
                    <a16:creationId xmlns:a16="http://schemas.microsoft.com/office/drawing/2014/main" id="{437011A6-69A2-AA4C-950A-2EDB02C6239B}"/>
                  </a:ext>
                </a:extLst>
              </p:cNvPr>
              <p:cNvSpPr txBox="1">
                <a:spLocks noRot="1" noChangeAspect="1" noMove="1" noResize="1" noEditPoints="1" noAdjustHandles="1" noChangeArrowheads="1" noChangeShapeType="1" noTextEdit="1"/>
              </p:cNvSpPr>
              <p:nvPr/>
            </p:nvSpPr>
            <p:spPr>
              <a:xfrm>
                <a:off x="572971" y="2561770"/>
                <a:ext cx="2648354" cy="507190"/>
              </a:xfrm>
              <a:prstGeom prst="rect">
                <a:avLst/>
              </a:prstGeom>
              <a:blipFill>
                <a:blip r:embed="rId9"/>
                <a:stretch>
                  <a:fillRect/>
                </a:stretch>
              </a:blipFill>
            </p:spPr>
            <p:txBody>
              <a:bodyPr/>
              <a:lstStyle/>
              <a:p>
                <a:r>
                  <a:rPr lang="en-US">
                    <a:noFill/>
                  </a:rPr>
                  <a:t> </a:t>
                </a:r>
              </a:p>
            </p:txBody>
          </p:sp>
        </mc:Fallback>
      </mc:AlternateContent>
      <p:sp>
        <p:nvSpPr>
          <p:cNvPr id="27" name="Rectangle 26">
            <a:extLst>
              <a:ext uri="{FF2B5EF4-FFF2-40B4-BE49-F238E27FC236}">
                <a16:creationId xmlns:a16="http://schemas.microsoft.com/office/drawing/2014/main" id="{4D7FFA39-5E00-8348-95D0-0A34A99B9987}"/>
              </a:ext>
            </a:extLst>
          </p:cNvPr>
          <p:cNvSpPr/>
          <p:nvPr/>
        </p:nvSpPr>
        <p:spPr>
          <a:xfrm>
            <a:off x="527796" y="5528855"/>
            <a:ext cx="6186747" cy="461665"/>
          </a:xfrm>
          <a:prstGeom prst="rect">
            <a:avLst/>
          </a:prstGeom>
        </p:spPr>
        <p:txBody>
          <a:bodyPr wrap="square">
            <a:spAutoFit/>
          </a:bodyPr>
          <a:lstStyle/>
          <a:p>
            <a:r>
              <a:rPr lang="en-US" sz="1200" dirty="0"/>
              <a:t>In terms of the PSNR and SSIM, better model performance is associated with higher values, while better MSE scores are smaller values. </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4988DF34-B202-9C4F-8E38-6135320EF237}"/>
                  </a:ext>
                </a:extLst>
              </p:cNvPr>
              <p:cNvSpPr txBox="1"/>
              <p:nvPr/>
            </p:nvSpPr>
            <p:spPr>
              <a:xfrm>
                <a:off x="3240590" y="2579387"/>
                <a:ext cx="3473953" cy="604909"/>
              </a:xfrm>
              <a:prstGeom prst="rect">
                <a:avLst/>
              </a:prstGeom>
              <a:noFill/>
            </p:spPr>
            <p:txBody>
              <a:bodyPr wrap="square" rtlCol="0">
                <a:spAutoFit/>
              </a:bodyPr>
              <a:lstStyle/>
              <a:p>
                <a:pPr>
                  <a:lnSpc>
                    <a:spcPct val="95000"/>
                  </a:lnSpc>
                </a:pPr>
                <a14:m>
                  <m:oMathPara xmlns:m="http://schemas.openxmlformats.org/officeDocument/2006/math">
                    <m:oMathParaPr>
                      <m:jc m:val="centerGroup"/>
                    </m:oMathParaPr>
                    <m:oMath xmlns:m="http://schemas.openxmlformats.org/officeDocument/2006/math">
                      <m:r>
                        <a:rPr lang="en-US" sz="1400" i="1">
                          <a:latin typeface="Cambria Math" panose="02040503050406030204" pitchFamily="18" charset="0"/>
                        </a:rPr>
                        <m:t>𝑆𝑆𝐼𝑀</m:t>
                      </m:r>
                      <m:d>
                        <m:dPr>
                          <m:ctrlPr>
                            <a:rPr lang="en-US" sz="1400" i="1">
                              <a:latin typeface="Cambria Math" panose="02040503050406030204" pitchFamily="18" charset="0"/>
                            </a:rPr>
                          </m:ctrlPr>
                        </m:dPr>
                        <m:e>
                          <m:acc>
                            <m:accPr>
                              <m:chr m:val="̂"/>
                              <m:ctrlPr>
                                <a:rPr lang="en-US" sz="1400" i="1">
                                  <a:latin typeface="Cambria Math" panose="02040503050406030204" pitchFamily="18" charset="0"/>
                                </a:rPr>
                              </m:ctrlPr>
                            </m:accPr>
                            <m:e>
                              <m:r>
                                <a:rPr lang="en-US" sz="1400" i="1">
                                  <a:latin typeface="Cambria Math" panose="02040503050406030204" pitchFamily="18" charset="0"/>
                                </a:rPr>
                                <m:t>𝑌</m:t>
                              </m:r>
                            </m:e>
                          </m:acc>
                          <m:r>
                            <a:rPr lang="en-US" sz="1400" i="1">
                              <a:latin typeface="Cambria Math" panose="02040503050406030204" pitchFamily="18" charset="0"/>
                            </a:rPr>
                            <m:t>,</m:t>
                          </m:r>
                          <m:r>
                            <a:rPr lang="en-US" sz="1400" i="1">
                              <a:latin typeface="Cambria Math" panose="02040503050406030204" pitchFamily="18" charset="0"/>
                            </a:rPr>
                            <m:t>𝑌</m:t>
                          </m:r>
                        </m:e>
                      </m:d>
                      <m:r>
                        <a:rPr lang="en-US" sz="1400" i="1">
                          <a:latin typeface="Cambria Math" panose="02040503050406030204" pitchFamily="18" charset="0"/>
                        </a:rPr>
                        <m:t>=  </m:t>
                      </m:r>
                      <m:sSup>
                        <m:sSupPr>
                          <m:ctrlPr>
                            <a:rPr lang="en-US" sz="1400" i="1">
                              <a:latin typeface="Cambria Math" panose="02040503050406030204" pitchFamily="18" charset="0"/>
                            </a:rPr>
                          </m:ctrlPr>
                        </m:sSupPr>
                        <m:e>
                          <m:d>
                            <m:dPr>
                              <m:begChr m:val="["/>
                              <m:endChr m:val="]"/>
                              <m:ctrlPr>
                                <a:rPr lang="en-US" sz="1400" i="1">
                                  <a:latin typeface="Cambria Math" panose="02040503050406030204" pitchFamily="18" charset="0"/>
                                </a:rPr>
                              </m:ctrlPr>
                            </m:dPr>
                            <m:e>
                              <m:r>
                                <a:rPr lang="en-US" sz="1400" i="1">
                                  <a:latin typeface="Cambria Math" panose="02040503050406030204" pitchFamily="18" charset="0"/>
                                </a:rPr>
                                <m:t>𝑙</m:t>
                              </m:r>
                              <m:d>
                                <m:dPr>
                                  <m:ctrlPr>
                                    <a:rPr lang="en-US" sz="1400" i="1">
                                      <a:latin typeface="Cambria Math" panose="02040503050406030204" pitchFamily="18" charset="0"/>
                                    </a:rPr>
                                  </m:ctrlPr>
                                </m:dPr>
                                <m:e>
                                  <m:acc>
                                    <m:accPr>
                                      <m:chr m:val="̂"/>
                                      <m:ctrlPr>
                                        <a:rPr lang="en-US" sz="1400" i="1">
                                          <a:latin typeface="Cambria Math" panose="02040503050406030204" pitchFamily="18" charset="0"/>
                                        </a:rPr>
                                      </m:ctrlPr>
                                    </m:accPr>
                                    <m:e>
                                      <m:r>
                                        <a:rPr lang="en-US" sz="1400" i="1">
                                          <a:latin typeface="Cambria Math" panose="02040503050406030204" pitchFamily="18" charset="0"/>
                                        </a:rPr>
                                        <m:t>𝑌</m:t>
                                      </m:r>
                                    </m:e>
                                  </m:acc>
                                  <m:r>
                                    <a:rPr lang="en-US" sz="1400" i="1">
                                      <a:latin typeface="Cambria Math" panose="02040503050406030204" pitchFamily="18" charset="0"/>
                                    </a:rPr>
                                    <m:t> , </m:t>
                                  </m:r>
                                  <m:r>
                                    <a:rPr lang="en-US" sz="1400" i="1">
                                      <a:latin typeface="Cambria Math" panose="02040503050406030204" pitchFamily="18" charset="0"/>
                                    </a:rPr>
                                    <m:t>𝑌</m:t>
                                  </m:r>
                                </m:e>
                              </m:d>
                            </m:e>
                          </m:d>
                        </m:e>
                        <m:sup>
                          <m:r>
                            <a:rPr lang="en-US" sz="1400" i="1">
                              <a:latin typeface="Cambria Math" panose="02040503050406030204" pitchFamily="18" charset="0"/>
                              <a:ea typeface="Cambria Math" panose="02040503050406030204" pitchFamily="18" charset="0"/>
                            </a:rPr>
                            <m:t>𝛼</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begChr m:val="["/>
                              <m:endChr m:val="]"/>
                              <m:ctrlPr>
                                <a:rPr lang="en-US" sz="1400" i="1">
                                  <a:latin typeface="Cambria Math" panose="02040503050406030204" pitchFamily="18" charset="0"/>
                                </a:rPr>
                              </m:ctrlPr>
                            </m:dPr>
                            <m:e>
                              <m:r>
                                <a:rPr lang="en-US" sz="1400" i="1">
                                  <a:latin typeface="Cambria Math" panose="02040503050406030204" pitchFamily="18" charset="0"/>
                                </a:rPr>
                                <m:t>𝑎</m:t>
                              </m:r>
                              <m:d>
                                <m:dPr>
                                  <m:ctrlPr>
                                    <a:rPr lang="en-US" sz="1400" i="1">
                                      <a:latin typeface="Cambria Math" panose="02040503050406030204" pitchFamily="18" charset="0"/>
                                    </a:rPr>
                                  </m:ctrlPr>
                                </m:dPr>
                                <m:e>
                                  <m:acc>
                                    <m:accPr>
                                      <m:chr m:val="̂"/>
                                      <m:ctrlPr>
                                        <a:rPr lang="en-US" sz="1400" i="1">
                                          <a:latin typeface="Cambria Math" panose="02040503050406030204" pitchFamily="18" charset="0"/>
                                        </a:rPr>
                                      </m:ctrlPr>
                                    </m:accPr>
                                    <m:e>
                                      <m:r>
                                        <a:rPr lang="en-US" sz="1400" i="1">
                                          <a:latin typeface="Cambria Math" panose="02040503050406030204" pitchFamily="18" charset="0"/>
                                        </a:rPr>
                                        <m:t>𝑌</m:t>
                                      </m:r>
                                    </m:e>
                                  </m:acc>
                                  <m:r>
                                    <a:rPr lang="en-US" sz="1400" i="1">
                                      <a:latin typeface="Cambria Math" panose="02040503050406030204" pitchFamily="18" charset="0"/>
                                    </a:rPr>
                                    <m:t> ,</m:t>
                                  </m:r>
                                  <m:r>
                                    <a:rPr lang="en-US" sz="1400" i="1">
                                      <a:latin typeface="Cambria Math" panose="02040503050406030204" pitchFamily="18" charset="0"/>
                                    </a:rPr>
                                    <m:t>𝑌</m:t>
                                  </m:r>
                                </m:e>
                              </m:d>
                            </m:e>
                          </m:d>
                        </m:e>
                        <m:sup>
                          <m:r>
                            <a:rPr lang="en-US" sz="1400" i="1">
                              <a:latin typeface="Cambria Math" panose="02040503050406030204" pitchFamily="18" charset="0"/>
                              <a:ea typeface="Cambria Math" panose="02040503050406030204" pitchFamily="18" charset="0"/>
                            </a:rPr>
                            <m:t>𝛽</m:t>
                          </m:r>
                        </m:sup>
                      </m:sSup>
                      <m:r>
                        <a:rPr lang="en-US" sz="1400" i="1">
                          <a:latin typeface="Cambria Math" panose="02040503050406030204" pitchFamily="18" charset="0"/>
                        </a:rPr>
                        <m:t>.</m:t>
                      </m:r>
                      <m:sSup>
                        <m:sSupPr>
                          <m:ctrlPr>
                            <a:rPr lang="en-US" sz="1400" i="1">
                              <a:latin typeface="Cambria Math" panose="02040503050406030204" pitchFamily="18" charset="0"/>
                            </a:rPr>
                          </m:ctrlPr>
                        </m:sSupPr>
                        <m:e>
                          <m:d>
                            <m:dPr>
                              <m:begChr m:val="["/>
                              <m:endChr m:val="]"/>
                              <m:ctrlPr>
                                <a:rPr lang="en-US" sz="1400" i="1">
                                  <a:latin typeface="Cambria Math" panose="02040503050406030204" pitchFamily="18" charset="0"/>
                                </a:rPr>
                              </m:ctrlPr>
                            </m:dPr>
                            <m:e>
                              <m:r>
                                <a:rPr lang="en-US" sz="1400" i="1">
                                  <a:latin typeface="Cambria Math" panose="02040503050406030204" pitchFamily="18" charset="0"/>
                                </a:rPr>
                                <m:t>𝑠</m:t>
                              </m:r>
                              <m:d>
                                <m:dPr>
                                  <m:ctrlPr>
                                    <a:rPr lang="en-US" sz="1400" i="1">
                                      <a:latin typeface="Cambria Math" panose="02040503050406030204" pitchFamily="18" charset="0"/>
                                    </a:rPr>
                                  </m:ctrlPr>
                                </m:dPr>
                                <m:e>
                                  <m:acc>
                                    <m:accPr>
                                      <m:chr m:val="̂"/>
                                      <m:ctrlPr>
                                        <a:rPr lang="en-US" sz="1400" i="1">
                                          <a:latin typeface="Cambria Math" panose="02040503050406030204" pitchFamily="18" charset="0"/>
                                        </a:rPr>
                                      </m:ctrlPr>
                                    </m:accPr>
                                    <m:e>
                                      <m:r>
                                        <a:rPr lang="en-US" sz="1400" i="1">
                                          <a:latin typeface="Cambria Math" panose="02040503050406030204" pitchFamily="18" charset="0"/>
                                        </a:rPr>
                                        <m:t>𝑌</m:t>
                                      </m:r>
                                    </m:e>
                                  </m:acc>
                                  <m:r>
                                    <a:rPr lang="en-US" sz="1400" i="1">
                                      <a:latin typeface="Cambria Math" panose="02040503050406030204" pitchFamily="18" charset="0"/>
                                    </a:rPr>
                                    <m:t> ,</m:t>
                                  </m:r>
                                  <m:r>
                                    <a:rPr lang="en-US" sz="1400" i="1">
                                      <a:latin typeface="Cambria Math" panose="02040503050406030204" pitchFamily="18" charset="0"/>
                                    </a:rPr>
                                    <m:t>𝑌</m:t>
                                  </m:r>
                                </m:e>
                              </m:d>
                            </m:e>
                          </m:d>
                        </m:e>
                        <m:sup>
                          <m:r>
                            <a:rPr lang="en-US" sz="1400" i="1">
                              <a:latin typeface="Cambria Math" panose="02040503050406030204" pitchFamily="18" charset="0"/>
                              <a:ea typeface="Cambria Math" panose="02040503050406030204" pitchFamily="18" charset="0"/>
                            </a:rPr>
                            <m:t>𝛾</m:t>
                          </m:r>
                        </m:sup>
                      </m:sSup>
                    </m:oMath>
                  </m:oMathPara>
                </a14:m>
                <a:endParaRPr lang="en-US" sz="1400" dirty="0" err="1"/>
              </a:p>
            </p:txBody>
          </p:sp>
        </mc:Choice>
        <mc:Fallback xmlns="">
          <p:sp>
            <p:nvSpPr>
              <p:cNvPr id="33" name="TextBox 32">
                <a:extLst>
                  <a:ext uri="{FF2B5EF4-FFF2-40B4-BE49-F238E27FC236}">
                    <a16:creationId xmlns:a16="http://schemas.microsoft.com/office/drawing/2014/main" id="{4988DF34-B202-9C4F-8E38-6135320EF237}"/>
                  </a:ext>
                </a:extLst>
              </p:cNvPr>
              <p:cNvSpPr txBox="1">
                <a:spLocks noRot="1" noChangeAspect="1" noMove="1" noResize="1" noEditPoints="1" noAdjustHandles="1" noChangeArrowheads="1" noChangeShapeType="1" noTextEdit="1"/>
              </p:cNvSpPr>
              <p:nvPr/>
            </p:nvSpPr>
            <p:spPr>
              <a:xfrm>
                <a:off x="3240590" y="2579387"/>
                <a:ext cx="3473953" cy="604909"/>
              </a:xfrm>
              <a:prstGeom prst="rect">
                <a:avLst/>
              </a:prstGeom>
              <a:blipFill>
                <a:blip r:embed="rId10"/>
                <a:stretch>
                  <a:fillRect b="-204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a:extLst>
                  <a:ext uri="{FF2B5EF4-FFF2-40B4-BE49-F238E27FC236}">
                    <a16:creationId xmlns:a16="http://schemas.microsoft.com/office/drawing/2014/main" id="{9E145D96-4FE3-B144-AA72-B76A7772826C}"/>
                  </a:ext>
                </a:extLst>
              </p:cNvPr>
              <p:cNvSpPr txBox="1"/>
              <p:nvPr/>
            </p:nvSpPr>
            <p:spPr>
              <a:xfrm>
                <a:off x="3475098" y="4475787"/>
                <a:ext cx="2913167" cy="537391"/>
              </a:xfrm>
              <a:prstGeom prst="rect">
                <a:avLst/>
              </a:prstGeom>
              <a:noFill/>
            </p:spPr>
            <p:txBody>
              <a:bodyPr wrap="square" rtlCol="0">
                <a:spAutoFit/>
              </a:bodyPr>
              <a:lstStyle/>
              <a:p>
                <a:pPr algn="l">
                  <a:lnSpc>
                    <a:spcPct val="95000"/>
                  </a:lnSpc>
                </a:pPr>
                <a14:m>
                  <m:oMathPara xmlns:m="http://schemas.openxmlformats.org/officeDocument/2006/math">
                    <m:oMathParaPr>
                      <m:jc m:val="centerGroup"/>
                    </m:oMathParaPr>
                    <m:oMath xmlns:m="http://schemas.openxmlformats.org/officeDocument/2006/math">
                      <m:sSub>
                        <m:sSubPr>
                          <m:ctrlPr>
                            <a:rPr lang="en-US" sz="1400" i="1">
                              <a:latin typeface="Cambria Math" panose="02040503050406030204" pitchFamily="18" charset="0"/>
                            </a:rPr>
                          </m:ctrlPr>
                        </m:sSubPr>
                        <m:e>
                          <m:r>
                            <a:rPr lang="en-US" sz="1400" i="1">
                              <a:latin typeface="Cambria Math" panose="02040503050406030204" pitchFamily="18" charset="0"/>
                            </a:rPr>
                            <m:t>𝑠𝑘𝑖𝑙𝑙</m:t>
                          </m:r>
                        </m:e>
                        <m:sub>
                          <m:r>
                            <a:rPr lang="en-US" sz="1400" i="1">
                              <a:latin typeface="Cambria Math" panose="02040503050406030204" pitchFamily="18" charset="0"/>
                            </a:rPr>
                            <m:t>𝑚</m:t>
                          </m:r>
                        </m:sub>
                      </m:sSub>
                      <m:r>
                        <a:rPr lang="en-US" sz="1400" i="1">
                          <a:latin typeface="Cambria Math" panose="02040503050406030204" pitchFamily="18" charset="0"/>
                        </a:rPr>
                        <m:t>=</m:t>
                      </m:r>
                    </m:oMath>
                  </m:oMathPara>
                </a14:m>
                <a:endParaRPr lang="en-US" sz="1400" i="1" dirty="0">
                  <a:latin typeface="Cambria Math" panose="02040503050406030204" pitchFamily="18" charset="0"/>
                </a:endParaRPr>
              </a:p>
              <a:p>
                <a:pPr algn="l">
                  <a:lnSpc>
                    <a:spcPct val="95000"/>
                  </a:lnSpc>
                </a:pPr>
                <a14:m>
                  <m:oMath xmlns:m="http://schemas.openxmlformats.org/officeDocument/2006/math">
                    <m:r>
                      <a:rPr lang="en-US" sz="1400" i="1">
                        <a:latin typeface="Cambria Math" panose="02040503050406030204" pitchFamily="18" charset="0"/>
                      </a:rPr>
                      <m:t>(</m:t>
                    </m:r>
                    <m:r>
                      <a:rPr lang="en-US" sz="1400" i="1">
                        <a:latin typeface="Cambria Math" panose="02040503050406030204" pitchFamily="18" charset="0"/>
                      </a:rPr>
                      <m:t>𝑚</m:t>
                    </m:r>
                    <m:r>
                      <a:rPr lang="en-US" sz="1400" i="1">
                        <a:latin typeface="Cambria Math" panose="02040503050406030204" pitchFamily="18" charset="0"/>
                      </a:rPr>
                      <m:t> − </m:t>
                    </m:r>
                    <m:sSub>
                      <m:sSubPr>
                        <m:ctrlPr>
                          <a:rPr lang="en-US" sz="1400" i="1">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𝑟𝑒𝑓</m:t>
                        </m:r>
                      </m:sub>
                    </m:sSub>
                    <m:r>
                      <a:rPr lang="en-US" sz="1400" i="1">
                        <a:latin typeface="Cambria Math" panose="02040503050406030204" pitchFamily="18" charset="0"/>
                      </a:rPr>
                      <m:t>)/(</m:t>
                    </m:r>
                    <m:sSub>
                      <m:sSubPr>
                        <m:ctrlPr>
                          <a:rPr lang="en-US" sz="1400" i="1">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𝑝𝑟𝑒𝑓</m:t>
                        </m:r>
                      </m:sub>
                    </m:sSub>
                    <m:r>
                      <a:rPr lang="en-US" sz="1400" i="1">
                        <a:latin typeface="Cambria Math" panose="02040503050406030204" pitchFamily="18" charset="0"/>
                      </a:rPr>
                      <m:t> −</m:t>
                    </m:r>
                    <m:sSub>
                      <m:sSubPr>
                        <m:ctrlPr>
                          <a:rPr lang="en-US" sz="1400" i="1">
                            <a:latin typeface="Cambria Math" panose="02040503050406030204" pitchFamily="18" charset="0"/>
                          </a:rPr>
                        </m:ctrlPr>
                      </m:sSubPr>
                      <m:e>
                        <m:r>
                          <a:rPr lang="en-US" sz="1400" i="1">
                            <a:latin typeface="Cambria Math" panose="02040503050406030204" pitchFamily="18" charset="0"/>
                          </a:rPr>
                          <m:t>𝑚</m:t>
                        </m:r>
                      </m:e>
                      <m:sub>
                        <m:r>
                          <a:rPr lang="en-US" sz="1400" i="1">
                            <a:latin typeface="Cambria Math" panose="02040503050406030204" pitchFamily="18" charset="0"/>
                          </a:rPr>
                          <m:t>𝑟𝑒𝑓</m:t>
                        </m:r>
                      </m:sub>
                    </m:sSub>
                    <m:r>
                      <a:rPr lang="en-US" sz="1400" i="1">
                        <a:latin typeface="Cambria Math" panose="02040503050406030204" pitchFamily="18" charset="0"/>
                      </a:rPr>
                      <m:t>)</m:t>
                    </m:r>
                  </m:oMath>
                </a14:m>
                <a:r>
                  <a:rPr lang="en-US" sz="1400" dirty="0"/>
                  <a:t> )</a:t>
                </a:r>
                <a:endParaRPr lang="en-US" sz="1400" dirty="0" err="1"/>
              </a:p>
            </p:txBody>
          </p:sp>
        </mc:Choice>
        <mc:Fallback xmlns="">
          <p:sp>
            <p:nvSpPr>
              <p:cNvPr id="28" name="TextBox 27">
                <a:extLst>
                  <a:ext uri="{FF2B5EF4-FFF2-40B4-BE49-F238E27FC236}">
                    <a16:creationId xmlns:a16="http://schemas.microsoft.com/office/drawing/2014/main" id="{9E145D96-4FE3-B144-AA72-B76A7772826C}"/>
                  </a:ext>
                </a:extLst>
              </p:cNvPr>
              <p:cNvSpPr txBox="1">
                <a:spLocks noRot="1" noChangeAspect="1" noMove="1" noResize="1" noEditPoints="1" noAdjustHandles="1" noChangeArrowheads="1" noChangeShapeType="1" noTextEdit="1"/>
              </p:cNvSpPr>
              <p:nvPr/>
            </p:nvSpPr>
            <p:spPr>
              <a:xfrm>
                <a:off x="3475098" y="4475787"/>
                <a:ext cx="2913167" cy="537391"/>
              </a:xfrm>
              <a:prstGeom prst="rect">
                <a:avLst/>
              </a:prstGeom>
              <a:blipFill>
                <a:blip r:embed="rId11"/>
                <a:stretch>
                  <a:fillRect b="-2273"/>
                </a:stretch>
              </a:blipFill>
            </p:spPr>
            <p:txBody>
              <a:bodyPr/>
              <a:lstStyle/>
              <a:p>
                <a:r>
                  <a:rPr lang="en-US">
                    <a:noFill/>
                  </a:rPr>
                  <a:t> </a:t>
                </a:r>
              </a:p>
            </p:txBody>
          </p:sp>
        </mc:Fallback>
      </mc:AlternateContent>
      <p:sp>
        <p:nvSpPr>
          <p:cNvPr id="3" name="Slide Number Placeholder 2">
            <a:extLst>
              <a:ext uri="{FF2B5EF4-FFF2-40B4-BE49-F238E27FC236}">
                <a16:creationId xmlns:a16="http://schemas.microsoft.com/office/drawing/2014/main" id="{C9ACBAE9-4F12-6B46-8F2A-B57352C381C6}"/>
              </a:ext>
            </a:extLst>
          </p:cNvPr>
          <p:cNvSpPr>
            <a:spLocks noGrp="1"/>
          </p:cNvSpPr>
          <p:nvPr>
            <p:ph type="sldNum" sz="quarter" idx="13"/>
          </p:nvPr>
        </p:nvSpPr>
        <p:spPr/>
        <p:txBody>
          <a:bodyPr/>
          <a:lstStyle/>
          <a:p>
            <a:r>
              <a:rPr lang="en-US"/>
              <a:t>Page </a:t>
            </a:r>
            <a:fld id="{5B0B7EB5-7F44-5B4B-B6FF-B7CB62AC8566}" type="slidenum">
              <a:rPr lang="en-US" smtClean="0"/>
              <a:pPr/>
              <a:t>35</a:t>
            </a:fld>
            <a:endParaRPr lang="en-US" dirty="0"/>
          </a:p>
        </p:txBody>
      </p:sp>
    </p:spTree>
    <p:extLst>
      <p:ext uri="{BB962C8B-B14F-4D97-AF65-F5344CB8AC3E}">
        <p14:creationId xmlns:p14="http://schemas.microsoft.com/office/powerpoint/2010/main" val="206655052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pPr>
              <a:lnSpc>
                <a:spcPct val="95000"/>
              </a:lnSpc>
            </a:pPr>
            <a:r>
              <a:rPr lang="en-US" dirty="0"/>
              <a:t>results</a:t>
            </a:r>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a:xfrm>
            <a:off x="358775" y="938786"/>
            <a:ext cx="8424672" cy="509994"/>
          </a:xfrm>
        </p:spPr>
        <p:txBody>
          <a:bodyPr/>
          <a:lstStyle/>
          <a:p>
            <a:r>
              <a:rPr lang="en-GB" dirty="0"/>
              <a:t>Visualization – SAVP </a:t>
            </a:r>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bg1"/>
                </a:solidFill>
              </a:rPr>
              <a:t>Post-</a:t>
            </a:r>
            <a:r>
              <a:rPr lang="de-DE" sz="1400" b="1" dirty="0" err="1">
                <a:solidFill>
                  <a:schemeClr val="bg1"/>
                </a:solidFill>
              </a:rPr>
              <a:t>processing</a:t>
            </a:r>
            <a:endParaRPr lang="de-DE" sz="1400" b="1" dirty="0">
              <a:solidFill>
                <a:schemeClr val="bg1"/>
              </a:solidFill>
            </a:endParaRPr>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7" name="Sample_Batch_id_0 + Sample_1">
            <a:hlinkClick r:id="" action="ppaction://media"/>
            <a:extLst>
              <a:ext uri="{FF2B5EF4-FFF2-40B4-BE49-F238E27FC236}">
                <a16:creationId xmlns:a16="http://schemas.microsoft.com/office/drawing/2014/main" id="{BD49E3ED-034C-4D44-A456-579DA188B3FE}"/>
              </a:ext>
            </a:extLst>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392360" y="1370380"/>
            <a:ext cx="5834607" cy="3956638"/>
          </a:xfrm>
          <a:prstGeom prst="rect">
            <a:avLst/>
          </a:prstGeom>
        </p:spPr>
      </p:pic>
      <p:sp>
        <p:nvSpPr>
          <p:cNvPr id="20" name="Rectangle 19">
            <a:extLst>
              <a:ext uri="{FF2B5EF4-FFF2-40B4-BE49-F238E27FC236}">
                <a16:creationId xmlns:a16="http://schemas.microsoft.com/office/drawing/2014/main" id="{F520C252-D655-BD4D-89C1-62BD6C2235FA}"/>
              </a:ext>
            </a:extLst>
          </p:cNvPr>
          <p:cNvSpPr/>
          <p:nvPr/>
        </p:nvSpPr>
        <p:spPr>
          <a:xfrm>
            <a:off x="303984" y="5065350"/>
            <a:ext cx="6445473" cy="954107"/>
          </a:xfrm>
          <a:prstGeom prst="rect">
            <a:avLst/>
          </a:prstGeom>
        </p:spPr>
        <p:txBody>
          <a:bodyPr wrap="square">
            <a:spAutoFit/>
          </a:bodyPr>
          <a:lstStyle/>
          <a:p>
            <a:r>
              <a:rPr lang="de-DE" sz="1400" b="1" dirty="0"/>
              <a:t>(C) </a:t>
            </a:r>
            <a:r>
              <a:rPr lang="de-DE" sz="1400" b="1" dirty="0" err="1"/>
              <a:t>Diff</a:t>
            </a:r>
            <a:r>
              <a:rPr lang="de-DE" sz="1400" b="1" dirty="0"/>
              <a:t> </a:t>
            </a:r>
            <a:r>
              <a:rPr lang="en-US" altLang="zh-CN" sz="1400" b="1" dirty="0"/>
              <a:t>( = GT - SAVP )</a:t>
            </a:r>
            <a:r>
              <a:rPr lang="de-DE" sz="1400" b="1" dirty="0"/>
              <a:t>: </a:t>
            </a:r>
          </a:p>
          <a:p>
            <a:endParaRPr lang="de-DE" sz="1400" dirty="0"/>
          </a:p>
          <a:p>
            <a:pPr marL="285750" indent="-285750">
              <a:buFont typeface="Arial" panose="020B0604020202020204" pitchFamily="34" charset="0"/>
              <a:buChar char="•"/>
            </a:pPr>
            <a:r>
              <a:rPr lang="de-DE" sz="1400" dirty="0"/>
              <a:t>The </a:t>
            </a:r>
            <a:r>
              <a:rPr lang="de-DE" sz="1400" dirty="0" err="1"/>
              <a:t>value</a:t>
            </a:r>
            <a:r>
              <a:rPr lang="de-DE" sz="1400" dirty="0"/>
              <a:t> </a:t>
            </a:r>
            <a:r>
              <a:rPr lang="de-DE" sz="1400" dirty="0" err="1"/>
              <a:t>towards</a:t>
            </a:r>
            <a:r>
              <a:rPr lang="de-DE" sz="1400" dirty="0"/>
              <a:t> </a:t>
            </a:r>
            <a:r>
              <a:rPr lang="de-DE" sz="1400" dirty="0" err="1">
                <a:solidFill>
                  <a:schemeClr val="accent6"/>
                </a:solidFill>
              </a:rPr>
              <a:t>red</a:t>
            </a:r>
            <a:r>
              <a:rPr lang="de-DE" sz="1400" dirty="0">
                <a:solidFill>
                  <a:schemeClr val="accent6"/>
                </a:solidFill>
              </a:rPr>
              <a:t> </a:t>
            </a:r>
            <a:r>
              <a:rPr lang="de-DE" sz="1400" dirty="0" err="1">
                <a:solidFill>
                  <a:schemeClr val="accent6"/>
                </a:solidFill>
              </a:rPr>
              <a:t>color</a:t>
            </a:r>
            <a:r>
              <a:rPr lang="de-DE" sz="1400" dirty="0">
                <a:solidFill>
                  <a:schemeClr val="accent6"/>
                </a:solidFill>
              </a:rPr>
              <a:t> </a:t>
            </a:r>
            <a:r>
              <a:rPr lang="de-DE" sz="1400" dirty="0" err="1"/>
              <a:t>means</a:t>
            </a:r>
            <a:r>
              <a:rPr lang="de-DE" sz="1400" dirty="0"/>
              <a:t> </a:t>
            </a:r>
            <a:r>
              <a:rPr lang="de-DE" sz="1400" dirty="0" err="1"/>
              <a:t>the</a:t>
            </a:r>
            <a:r>
              <a:rPr lang="de-DE" sz="1400" dirty="0"/>
              <a:t> </a:t>
            </a:r>
            <a:r>
              <a:rPr lang="de-DE" sz="1400" dirty="0" err="1"/>
              <a:t>temperature</a:t>
            </a:r>
            <a:r>
              <a:rPr lang="de-DE" sz="1400" dirty="0"/>
              <a:t> </a:t>
            </a:r>
            <a:r>
              <a:rPr lang="de-DE" sz="1400" dirty="0" err="1"/>
              <a:t>were</a:t>
            </a:r>
            <a:r>
              <a:rPr lang="de-DE" sz="1400" dirty="0"/>
              <a:t> </a:t>
            </a:r>
            <a:r>
              <a:rPr lang="de-DE" sz="1400" dirty="0" err="1">
                <a:solidFill>
                  <a:schemeClr val="accent6"/>
                </a:solidFill>
              </a:rPr>
              <a:t>underestimated</a:t>
            </a:r>
            <a:r>
              <a:rPr lang="de-DE" sz="1400" dirty="0"/>
              <a:t>; </a:t>
            </a:r>
          </a:p>
          <a:p>
            <a:pPr marL="285750" indent="-285750">
              <a:buFont typeface="Arial" panose="020B0604020202020204" pitchFamily="34" charset="0"/>
              <a:buChar char="•"/>
            </a:pPr>
            <a:r>
              <a:rPr lang="de-DE" sz="1400" dirty="0"/>
              <a:t>The </a:t>
            </a:r>
            <a:r>
              <a:rPr lang="de-DE" sz="1400" dirty="0" err="1">
                <a:solidFill>
                  <a:schemeClr val="accent1">
                    <a:lumMod val="60000"/>
                    <a:lumOff val="40000"/>
                  </a:schemeClr>
                </a:solidFill>
              </a:rPr>
              <a:t>blue</a:t>
            </a:r>
            <a:r>
              <a:rPr lang="de-DE" sz="1400" dirty="0">
                <a:solidFill>
                  <a:schemeClr val="accent1">
                    <a:lumMod val="60000"/>
                    <a:lumOff val="40000"/>
                  </a:schemeClr>
                </a:solidFill>
              </a:rPr>
              <a:t> </a:t>
            </a:r>
            <a:r>
              <a:rPr lang="de-DE" sz="1400" dirty="0" err="1">
                <a:solidFill>
                  <a:schemeClr val="accent1">
                    <a:lumMod val="60000"/>
                    <a:lumOff val="40000"/>
                  </a:schemeClr>
                </a:solidFill>
              </a:rPr>
              <a:t>color</a:t>
            </a:r>
            <a:r>
              <a:rPr lang="de-DE" sz="1400" dirty="0">
                <a:solidFill>
                  <a:schemeClr val="accent1">
                    <a:lumMod val="60000"/>
                    <a:lumOff val="40000"/>
                  </a:schemeClr>
                </a:solidFill>
              </a:rPr>
              <a:t> </a:t>
            </a:r>
            <a:r>
              <a:rPr lang="de-DE" sz="1400" dirty="0" err="1"/>
              <a:t>corresponds</a:t>
            </a:r>
            <a:r>
              <a:rPr lang="de-DE" sz="1400" dirty="0"/>
              <a:t> </a:t>
            </a:r>
            <a:r>
              <a:rPr lang="de-DE" sz="1400" dirty="0" err="1"/>
              <a:t>to</a:t>
            </a:r>
            <a:r>
              <a:rPr lang="de-DE" sz="1400" dirty="0"/>
              <a:t> </a:t>
            </a:r>
            <a:r>
              <a:rPr lang="de-DE" sz="1400" dirty="0" err="1"/>
              <a:t>the</a:t>
            </a:r>
            <a:r>
              <a:rPr lang="de-DE" sz="1400" dirty="0"/>
              <a:t> </a:t>
            </a:r>
            <a:r>
              <a:rPr lang="de-DE" sz="1400" dirty="0" err="1">
                <a:solidFill>
                  <a:schemeClr val="accent1">
                    <a:lumMod val="60000"/>
                    <a:lumOff val="40000"/>
                  </a:schemeClr>
                </a:solidFill>
              </a:rPr>
              <a:t>overestimated</a:t>
            </a:r>
            <a:r>
              <a:rPr lang="de-DE" sz="1400" dirty="0"/>
              <a:t> </a:t>
            </a:r>
            <a:r>
              <a:rPr lang="de-DE" sz="1400" dirty="0" err="1"/>
              <a:t>values</a:t>
            </a:r>
            <a:r>
              <a:rPr lang="de-DE" sz="1400" dirty="0"/>
              <a:t>. </a:t>
            </a:r>
          </a:p>
        </p:txBody>
      </p:sp>
      <p:sp>
        <p:nvSpPr>
          <p:cNvPr id="13" name="Action Button: Back or Previous 12">
            <a:hlinkClick r:id="rId8" action="ppaction://hlinksldjump" highlightClick="1"/>
            <a:extLst>
              <a:ext uri="{FF2B5EF4-FFF2-40B4-BE49-F238E27FC236}">
                <a16:creationId xmlns:a16="http://schemas.microsoft.com/office/drawing/2014/main" id="{C4625882-4E59-F342-8353-9028905A57A5}"/>
              </a:ext>
            </a:extLst>
          </p:cNvPr>
          <p:cNvSpPr/>
          <p:nvPr/>
        </p:nvSpPr>
        <p:spPr>
          <a:xfrm>
            <a:off x="3405168" y="6344663"/>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14" name="TextBox 13">
            <a:extLst>
              <a:ext uri="{FF2B5EF4-FFF2-40B4-BE49-F238E27FC236}">
                <a16:creationId xmlns:a16="http://schemas.microsoft.com/office/drawing/2014/main" id="{25A117A0-0943-6F45-9BFB-5B15462F5791}"/>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CE963CE4-6038-D64A-8505-93EA50733EE5}"/>
              </a:ext>
            </a:extLst>
          </p:cNvPr>
          <p:cNvSpPr>
            <a:spLocks noGrp="1"/>
          </p:cNvSpPr>
          <p:nvPr>
            <p:ph type="sldNum" sz="quarter" idx="13"/>
          </p:nvPr>
        </p:nvSpPr>
        <p:spPr/>
        <p:txBody>
          <a:bodyPr/>
          <a:lstStyle/>
          <a:p>
            <a:r>
              <a:rPr lang="en-US"/>
              <a:t>Page </a:t>
            </a:r>
            <a:fld id="{5B0B7EB5-7F44-5B4B-B6FF-B7CB62AC8566}" type="slidenum">
              <a:rPr lang="en-US" smtClean="0"/>
              <a:pPr/>
              <a:t>36</a:t>
            </a:fld>
            <a:endParaRPr lang="en-US" dirty="0"/>
          </a:p>
        </p:txBody>
      </p:sp>
    </p:spTree>
    <p:extLst>
      <p:ext uri="{BB962C8B-B14F-4D97-AF65-F5344CB8AC3E}">
        <p14:creationId xmlns:p14="http://schemas.microsoft.com/office/powerpoint/2010/main" val="1393035150"/>
      </p:ext>
    </p:extLst>
  </p:cSld>
  <p:clrMapOvr>
    <a:masterClrMapping/>
  </p:clrMapOvr>
  <p:timing>
    <p:tnLst>
      <p:par>
        <p:cTn id="1" dur="indefinite" restart="never" nodeType="tmRoot">
          <p:childTnLst>
            <p:video>
              <p:cMediaNode vol="80000">
                <p:cTn id="2" fill="hold" display="0">
                  <p:stCondLst>
                    <p:cond delay="indefinite"/>
                  </p:stCondLst>
                </p:cTn>
                <p:tgtEl>
                  <p:spTgt spid="7"/>
                </p:tgtEl>
              </p:cMediaNode>
            </p:video>
            <p:seq concurrent="1" nextAc="seek">
              <p:cTn id="3" restart="whenNotActive" fill="hold" evtFilter="cancelBubble" nodeType="interactiveSeq">
                <p:stCondLst>
                  <p:cond evt="onClick" delay="0">
                    <p:tgtEl>
                      <p:spTgt spid="7"/>
                    </p:tgtEl>
                  </p:cond>
                </p:stCondLst>
                <p:endSync evt="end" delay="0">
                  <p:rtn val="all"/>
                </p:endSync>
                <p:childTnLst>
                  <p:par>
                    <p:cTn id="4" fill="hold">
                      <p:stCondLst>
                        <p:cond delay="0"/>
                      </p:stCondLst>
                      <p:childTnLst>
                        <p:par>
                          <p:cTn id="5" fill="hold">
                            <p:stCondLst>
                              <p:cond delay="0"/>
                            </p:stCondLst>
                            <p:childTnLst>
                              <p:par>
                                <p:cTn id="6" presetID="2" presetClass="mediacall" presetSubtype="0" fill="hold" nodeType="clickEffect">
                                  <p:stCondLst>
                                    <p:cond delay="0"/>
                                  </p:stCondLst>
                                  <p:childTnLst>
                                    <p:cmd type="call" cmd="togglePause">
                                      <p:cBhvr>
                                        <p:cTn id="7"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5CB00B4E-93BC-1A45-8EA7-5A437CF9DD91}"/>
              </a:ext>
            </a:extLst>
          </p:cNvPr>
          <p:cNvGrpSpPr/>
          <p:nvPr/>
        </p:nvGrpSpPr>
        <p:grpSpPr>
          <a:xfrm>
            <a:off x="-75449" y="1835854"/>
            <a:ext cx="6853911" cy="2765979"/>
            <a:chOff x="64513" y="1835852"/>
            <a:chExt cx="6853911" cy="2765979"/>
          </a:xfrm>
        </p:grpSpPr>
        <p:sp>
          <p:nvSpPr>
            <p:cNvPr id="14" name="TextBox 13">
              <a:extLst>
                <a:ext uri="{FF2B5EF4-FFF2-40B4-BE49-F238E27FC236}">
                  <a16:creationId xmlns:a16="http://schemas.microsoft.com/office/drawing/2014/main" id="{827BB223-4AA7-9246-BE66-7018F307721E}"/>
                </a:ext>
              </a:extLst>
            </p:cNvPr>
            <p:cNvSpPr txBox="1"/>
            <p:nvPr/>
          </p:nvSpPr>
          <p:spPr>
            <a:xfrm>
              <a:off x="1414476" y="1835852"/>
              <a:ext cx="3661580" cy="297004"/>
            </a:xfrm>
            <a:prstGeom prst="rect">
              <a:avLst/>
            </a:prstGeom>
            <a:noFill/>
          </p:spPr>
          <p:txBody>
            <a:bodyPr wrap="none" rtlCol="0">
              <a:spAutoFit/>
            </a:bodyPr>
            <a:lstStyle/>
            <a:p>
              <a:pPr>
                <a:lnSpc>
                  <a:spcPct val="95000"/>
                </a:lnSpc>
              </a:pPr>
              <a:r>
                <a:rPr lang="en-US" sz="1400" dirty="0"/>
                <a:t>2017-10-03 03:00:00- 2017-10-03 13:00:00 </a:t>
              </a:r>
            </a:p>
          </p:txBody>
        </p:sp>
        <p:pic>
          <p:nvPicPr>
            <p:cNvPr id="16" name="Picture 15">
              <a:extLst>
                <a:ext uri="{FF2B5EF4-FFF2-40B4-BE49-F238E27FC236}">
                  <a16:creationId xmlns:a16="http://schemas.microsoft.com/office/drawing/2014/main" id="{FAACED81-57C9-E54B-AEC3-779A353177E1}"/>
                </a:ext>
              </a:extLst>
            </p:cNvPr>
            <p:cNvPicPr>
              <a:picLocks noChangeAspect="1"/>
            </p:cNvPicPr>
            <p:nvPr/>
          </p:nvPicPr>
          <p:blipFill>
            <a:blip r:embed="rId3"/>
            <a:stretch>
              <a:fillRect/>
            </a:stretch>
          </p:blipFill>
          <p:spPr>
            <a:xfrm>
              <a:off x="136352" y="2132856"/>
              <a:ext cx="6782072" cy="867102"/>
            </a:xfrm>
            <a:prstGeom prst="rect">
              <a:avLst/>
            </a:prstGeom>
          </p:spPr>
        </p:pic>
        <p:pic>
          <p:nvPicPr>
            <p:cNvPr id="5" name="Picture 4">
              <a:extLst>
                <a:ext uri="{FF2B5EF4-FFF2-40B4-BE49-F238E27FC236}">
                  <a16:creationId xmlns:a16="http://schemas.microsoft.com/office/drawing/2014/main" id="{CDE98D99-6B96-0E4B-BFB6-1B5E22F797C2}"/>
                </a:ext>
              </a:extLst>
            </p:cNvPr>
            <p:cNvPicPr>
              <a:picLocks noChangeAspect="1"/>
            </p:cNvPicPr>
            <p:nvPr/>
          </p:nvPicPr>
          <p:blipFill>
            <a:blip r:embed="rId4"/>
            <a:stretch>
              <a:fillRect/>
            </a:stretch>
          </p:blipFill>
          <p:spPr>
            <a:xfrm>
              <a:off x="64513" y="3016099"/>
              <a:ext cx="6805533" cy="793998"/>
            </a:xfrm>
            <a:prstGeom prst="rect">
              <a:avLst/>
            </a:prstGeom>
          </p:spPr>
        </p:pic>
        <p:pic>
          <p:nvPicPr>
            <p:cNvPr id="8" name="Picture 7">
              <a:extLst>
                <a:ext uri="{FF2B5EF4-FFF2-40B4-BE49-F238E27FC236}">
                  <a16:creationId xmlns:a16="http://schemas.microsoft.com/office/drawing/2014/main" id="{683DD61D-7081-1740-B077-72FFA7AB088D}"/>
                </a:ext>
              </a:extLst>
            </p:cNvPr>
            <p:cNvPicPr>
              <a:picLocks noChangeAspect="1"/>
            </p:cNvPicPr>
            <p:nvPr/>
          </p:nvPicPr>
          <p:blipFill>
            <a:blip r:embed="rId5"/>
            <a:stretch>
              <a:fillRect/>
            </a:stretch>
          </p:blipFill>
          <p:spPr>
            <a:xfrm>
              <a:off x="107504" y="3789040"/>
              <a:ext cx="6810920" cy="812791"/>
            </a:xfrm>
            <a:prstGeom prst="rect">
              <a:avLst/>
            </a:prstGeom>
          </p:spPr>
        </p:pic>
      </p:grpSp>
      <p:pic>
        <p:nvPicPr>
          <p:cNvPr id="7" name="Picture 6">
            <a:extLst>
              <a:ext uri="{FF2B5EF4-FFF2-40B4-BE49-F238E27FC236}">
                <a16:creationId xmlns:a16="http://schemas.microsoft.com/office/drawing/2014/main" id="{1C72A18A-9F02-0B4B-8AF0-EF427621D6FD}"/>
              </a:ext>
            </a:extLst>
          </p:cNvPr>
          <p:cNvPicPr>
            <a:picLocks noChangeAspect="1"/>
          </p:cNvPicPr>
          <p:nvPr/>
        </p:nvPicPr>
        <p:blipFill>
          <a:blip r:embed="rId6"/>
          <a:stretch>
            <a:fillRect/>
          </a:stretch>
        </p:blipFill>
        <p:spPr>
          <a:xfrm>
            <a:off x="6753714" y="2585435"/>
            <a:ext cx="410574" cy="1619417"/>
          </a:xfrm>
          <a:prstGeom prst="rect">
            <a:avLst/>
          </a:prstGeom>
        </p:spPr>
      </p:pic>
      <p:sp>
        <p:nvSpPr>
          <p:cNvPr id="2" name="Title 1">
            <a:extLst>
              <a:ext uri="{FF2B5EF4-FFF2-40B4-BE49-F238E27FC236}">
                <a16:creationId xmlns:a16="http://schemas.microsoft.com/office/drawing/2014/main" id="{21EA3F55-B210-4844-B2EA-6EB6B579A70B}"/>
              </a:ext>
            </a:extLst>
          </p:cNvPr>
          <p:cNvSpPr>
            <a:spLocks noGrp="1"/>
          </p:cNvSpPr>
          <p:nvPr>
            <p:ph type="title"/>
          </p:nvPr>
        </p:nvSpPr>
        <p:spPr>
          <a:xfrm>
            <a:off x="359664" y="322022"/>
            <a:ext cx="8425562" cy="1126758"/>
          </a:xfrm>
        </p:spPr>
        <p:txBody>
          <a:bodyPr/>
          <a:lstStyle/>
          <a:p>
            <a:r>
              <a:rPr lang="en-GB" dirty="0"/>
              <a:t>results</a:t>
            </a:r>
          </a:p>
        </p:txBody>
      </p:sp>
      <p:sp>
        <p:nvSpPr>
          <p:cNvPr id="4" name="Text Placeholder 3">
            <a:extLst>
              <a:ext uri="{FF2B5EF4-FFF2-40B4-BE49-F238E27FC236}">
                <a16:creationId xmlns:a16="http://schemas.microsoft.com/office/drawing/2014/main" id="{9FFD4B7E-D517-0B45-8F84-4B55144D76D9}"/>
              </a:ext>
            </a:extLst>
          </p:cNvPr>
          <p:cNvSpPr>
            <a:spLocks noGrp="1"/>
          </p:cNvSpPr>
          <p:nvPr>
            <p:ph type="body" sz="quarter" idx="12"/>
          </p:nvPr>
        </p:nvSpPr>
        <p:spPr/>
        <p:txBody>
          <a:bodyPr/>
          <a:lstStyle/>
          <a:p>
            <a:r>
              <a:rPr lang="en-US" altLang="zh-CN" dirty="0"/>
              <a:t>Persistence analysis</a:t>
            </a:r>
            <a:endParaRPr lang="en-GB" dirty="0"/>
          </a:p>
        </p:txBody>
      </p:sp>
      <p:sp>
        <p:nvSpPr>
          <p:cNvPr id="6" name="Rounded Rectangle 5">
            <a:extLst>
              <a:ext uri="{FF2B5EF4-FFF2-40B4-BE49-F238E27FC236}">
                <a16:creationId xmlns:a16="http://schemas.microsoft.com/office/drawing/2014/main" id="{11845C64-67D4-B94B-85B5-0BC431DC6929}"/>
              </a:ext>
            </a:extLst>
          </p:cNvPr>
          <p:cNvSpPr/>
          <p:nvPr/>
        </p:nvSpPr>
        <p:spPr>
          <a:xfrm>
            <a:off x="7092280" y="1669500"/>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Extraction</a:t>
            </a:r>
            <a:endParaRPr lang="de-DE" sz="1400" b="1">
              <a:solidFill>
                <a:schemeClr val="accent1"/>
              </a:solidFill>
            </a:endParaRPr>
          </a:p>
        </p:txBody>
      </p:sp>
      <p:sp>
        <p:nvSpPr>
          <p:cNvPr id="34" name="Rounded Rectangle 33">
            <a:extLst>
              <a:ext uri="{FF2B5EF4-FFF2-40B4-BE49-F238E27FC236}">
                <a16:creationId xmlns:a16="http://schemas.microsoft.com/office/drawing/2014/main" id="{34CAE428-97F3-EB4E-8D86-12BF2C2DF6C7}"/>
              </a:ext>
            </a:extLst>
          </p:cNvPr>
          <p:cNvSpPr/>
          <p:nvPr/>
        </p:nvSpPr>
        <p:spPr>
          <a:xfrm>
            <a:off x="7092280" y="3585921"/>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lnSpc>
                <a:spcPct val="95000"/>
              </a:lnSpc>
            </a:pPr>
            <a:r>
              <a:rPr lang="de-DE" sz="1400" b="1">
                <a:solidFill>
                  <a:schemeClr val="accent1"/>
                </a:solidFill>
              </a:rPr>
              <a:t>Training</a:t>
            </a:r>
          </a:p>
        </p:txBody>
      </p:sp>
      <p:sp>
        <p:nvSpPr>
          <p:cNvPr id="35" name="Rounded Rectangle 34">
            <a:extLst>
              <a:ext uri="{FF2B5EF4-FFF2-40B4-BE49-F238E27FC236}">
                <a16:creationId xmlns:a16="http://schemas.microsoft.com/office/drawing/2014/main" id="{040F3AD8-B4CE-4C43-A1D4-9E10DA46B38C}"/>
              </a:ext>
            </a:extLst>
          </p:cNvPr>
          <p:cNvSpPr/>
          <p:nvPr/>
        </p:nvSpPr>
        <p:spPr>
          <a:xfrm>
            <a:off x="7092280" y="2636912"/>
            <a:ext cx="1691166" cy="792088"/>
          </a:xfrm>
          <a:prstGeom prst="roundRect">
            <a:avLst/>
          </a:prstGeom>
          <a:solidFill>
            <a:schemeClr val="accent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a:solidFill>
                  <a:schemeClr val="accent1"/>
                </a:solidFill>
              </a:rPr>
              <a:t>Data </a:t>
            </a:r>
          </a:p>
          <a:p>
            <a:pPr algn="ctr">
              <a:lnSpc>
                <a:spcPct val="95000"/>
              </a:lnSpc>
            </a:pPr>
            <a:r>
              <a:rPr lang="de-DE" sz="1400" b="1" err="1">
                <a:solidFill>
                  <a:schemeClr val="accent1"/>
                </a:solidFill>
              </a:rPr>
              <a:t>Pre-processing</a:t>
            </a:r>
            <a:endParaRPr lang="de-DE" sz="1400" b="1">
              <a:solidFill>
                <a:schemeClr val="accent1"/>
              </a:solidFill>
            </a:endParaRPr>
          </a:p>
        </p:txBody>
      </p:sp>
      <p:sp>
        <p:nvSpPr>
          <p:cNvPr id="36" name="Rounded Rectangle 35">
            <a:extLst>
              <a:ext uri="{FF2B5EF4-FFF2-40B4-BE49-F238E27FC236}">
                <a16:creationId xmlns:a16="http://schemas.microsoft.com/office/drawing/2014/main" id="{6401CF01-5591-1B47-B05F-A6FF3A67DC2A}"/>
              </a:ext>
            </a:extLst>
          </p:cNvPr>
          <p:cNvSpPr/>
          <p:nvPr/>
        </p:nvSpPr>
        <p:spPr>
          <a:xfrm>
            <a:off x="7092281" y="4534930"/>
            <a:ext cx="1691167" cy="792088"/>
          </a:xfrm>
          <a:prstGeom prst="round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r>
              <a:rPr lang="de-DE" sz="1400" b="1" dirty="0">
                <a:solidFill>
                  <a:schemeClr val="bg1"/>
                </a:solidFill>
              </a:rPr>
              <a:t>Post-</a:t>
            </a:r>
            <a:r>
              <a:rPr lang="de-DE" sz="1400" b="1" dirty="0" err="1">
                <a:solidFill>
                  <a:schemeClr val="bg1"/>
                </a:solidFill>
              </a:rPr>
              <a:t>processing</a:t>
            </a:r>
            <a:endParaRPr lang="de-DE" sz="1400" b="1" dirty="0">
              <a:solidFill>
                <a:schemeClr val="bg1"/>
              </a:solidFill>
            </a:endParaRPr>
          </a:p>
        </p:txBody>
      </p:sp>
      <p:pic>
        <p:nvPicPr>
          <p:cNvPr id="17" name="Picture 24" descr="Image result for horovod logopng">
            <a:extLst>
              <a:ext uri="{FF2B5EF4-FFF2-40B4-BE49-F238E27FC236}">
                <a16:creationId xmlns:a16="http://schemas.microsoft.com/office/drawing/2014/main" id="{D88EF9E3-C446-1D4B-A11B-03BCF38C240C}"/>
              </a:ext>
            </a:extLst>
          </p:cNvPr>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4" descr="Image result for horovod logopng">
            <a:extLst>
              <a:ext uri="{FF2B5EF4-FFF2-40B4-BE49-F238E27FC236}">
                <a16:creationId xmlns:a16="http://schemas.microsoft.com/office/drawing/2014/main" id="{8FBD3F86-0684-1D40-B4BF-91B7DE8141A0}"/>
              </a:ext>
            </a:extLst>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B78CF04F-CEBB-D94B-9B0C-B3E9071B9E95}"/>
              </a:ext>
            </a:extLst>
          </p:cNvPr>
          <p:cNvSpPr txBox="1"/>
          <p:nvPr/>
        </p:nvSpPr>
        <p:spPr>
          <a:xfrm>
            <a:off x="194085" y="4593384"/>
            <a:ext cx="5966185" cy="297004"/>
          </a:xfrm>
          <a:prstGeom prst="rect">
            <a:avLst/>
          </a:prstGeom>
          <a:noFill/>
        </p:spPr>
        <p:txBody>
          <a:bodyPr wrap="none" rtlCol="0">
            <a:spAutoFit/>
          </a:bodyPr>
          <a:lstStyle/>
          <a:p>
            <a:pPr algn="l">
              <a:lnSpc>
                <a:spcPct val="95000"/>
              </a:lnSpc>
            </a:pPr>
            <a:r>
              <a:rPr lang="en-US" sz="1400" b="1" dirty="0"/>
              <a:t>Figure. </a:t>
            </a:r>
            <a:r>
              <a:rPr lang="en-US" sz="1400" dirty="0"/>
              <a:t>Row 1: Ground truth; Row 2: Persistent; Row 3: SAVP Prediction</a:t>
            </a:r>
          </a:p>
        </p:txBody>
      </p:sp>
      <p:sp>
        <p:nvSpPr>
          <p:cNvPr id="9" name="Action Button: Back or Previous 8">
            <a:hlinkClick r:id="rId9" action="ppaction://hlinksldjump" highlightClick="1"/>
            <a:extLst>
              <a:ext uri="{FF2B5EF4-FFF2-40B4-BE49-F238E27FC236}">
                <a16:creationId xmlns:a16="http://schemas.microsoft.com/office/drawing/2014/main" id="{DF43CDFB-DFE9-8640-9336-9A3466BBE22E}"/>
              </a:ext>
            </a:extLst>
          </p:cNvPr>
          <p:cNvSpPr/>
          <p:nvPr/>
        </p:nvSpPr>
        <p:spPr>
          <a:xfrm>
            <a:off x="3419896" y="6339554"/>
            <a:ext cx="216000" cy="216000"/>
          </a:xfrm>
          <a:prstGeom prst="actionButtonBackPrevious">
            <a:avLst/>
          </a:prstGeom>
          <a:ln/>
        </p:spPr>
        <p:style>
          <a:lnRef idx="2">
            <a:schemeClr val="accent1"/>
          </a:lnRef>
          <a:fillRef idx="1">
            <a:schemeClr val="lt1"/>
          </a:fillRef>
          <a:effectRef idx="0">
            <a:schemeClr val="accent1"/>
          </a:effectRef>
          <a:fontRef idx="minor">
            <a:schemeClr val="dk1"/>
          </a:fontRef>
        </p:style>
        <p:txBody>
          <a:bodyPr rtlCol="0" anchor="ctr"/>
          <a:lstStyle/>
          <a:p>
            <a:pPr algn="ctr">
              <a:lnSpc>
                <a:spcPct val="95000"/>
              </a:lnSpc>
            </a:pPr>
            <a:endParaRPr lang="en-US" sz="2400" dirty="0" err="1"/>
          </a:p>
        </p:txBody>
      </p:sp>
      <p:sp>
        <p:nvSpPr>
          <p:cNvPr id="12" name="TextBox 11">
            <a:extLst>
              <a:ext uri="{FF2B5EF4-FFF2-40B4-BE49-F238E27FC236}">
                <a16:creationId xmlns:a16="http://schemas.microsoft.com/office/drawing/2014/main" id="{47929921-6449-4F4E-A6B5-3F9CC1EDB885}"/>
              </a:ext>
            </a:extLst>
          </p:cNvPr>
          <p:cNvSpPr txBox="1"/>
          <p:nvPr/>
        </p:nvSpPr>
        <p:spPr>
          <a:xfrm>
            <a:off x="3635898" y="6305433"/>
            <a:ext cx="562975" cy="297004"/>
          </a:xfrm>
          <a:prstGeom prst="rect">
            <a:avLst/>
          </a:prstGeom>
          <a:noFill/>
        </p:spPr>
        <p:txBody>
          <a:bodyPr wrap="none" rtlCol="0">
            <a:spAutoFit/>
          </a:bodyPr>
          <a:lstStyle/>
          <a:p>
            <a:pPr algn="l">
              <a:lnSpc>
                <a:spcPct val="95000"/>
              </a:lnSpc>
            </a:pPr>
            <a:r>
              <a:rPr lang="en-US" sz="1400" dirty="0">
                <a:solidFill>
                  <a:schemeClr val="accent1"/>
                </a:solidFill>
              </a:rPr>
              <a:t>back</a:t>
            </a:r>
          </a:p>
        </p:txBody>
      </p:sp>
      <p:sp>
        <p:nvSpPr>
          <p:cNvPr id="3" name="Slide Number Placeholder 2">
            <a:extLst>
              <a:ext uri="{FF2B5EF4-FFF2-40B4-BE49-F238E27FC236}">
                <a16:creationId xmlns:a16="http://schemas.microsoft.com/office/drawing/2014/main" id="{7E39C372-0BE0-4D41-859F-963442736C55}"/>
              </a:ext>
            </a:extLst>
          </p:cNvPr>
          <p:cNvSpPr>
            <a:spLocks noGrp="1"/>
          </p:cNvSpPr>
          <p:nvPr>
            <p:ph type="sldNum" sz="quarter" idx="13"/>
          </p:nvPr>
        </p:nvSpPr>
        <p:spPr/>
        <p:txBody>
          <a:bodyPr/>
          <a:lstStyle/>
          <a:p>
            <a:r>
              <a:rPr lang="en-US"/>
              <a:t>Page </a:t>
            </a:r>
            <a:fld id="{5B0B7EB5-7F44-5B4B-B6FF-B7CB62AC8566}" type="slidenum">
              <a:rPr lang="en-US" smtClean="0"/>
              <a:pPr/>
              <a:t>37</a:t>
            </a:fld>
            <a:endParaRPr lang="en-US" dirty="0"/>
          </a:p>
        </p:txBody>
      </p:sp>
    </p:spTree>
    <p:extLst>
      <p:ext uri="{BB962C8B-B14F-4D97-AF65-F5344CB8AC3E}">
        <p14:creationId xmlns:p14="http://schemas.microsoft.com/office/powerpoint/2010/main" val="403675793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B41304-A000-6C48-8D11-FA71ADDA13FA}"/>
              </a:ext>
            </a:extLst>
          </p:cNvPr>
          <p:cNvSpPr>
            <a:spLocks noGrp="1"/>
          </p:cNvSpPr>
          <p:nvPr>
            <p:ph type="title"/>
          </p:nvPr>
        </p:nvSpPr>
        <p:spPr>
          <a:xfrm>
            <a:off x="359664" y="322022"/>
            <a:ext cx="8425562" cy="1126758"/>
          </a:xfrm>
        </p:spPr>
        <p:txBody>
          <a:bodyPr/>
          <a:lstStyle/>
          <a:p>
            <a:r>
              <a:rPr lang="en-US" dirty="0"/>
              <a:t>REFERENCES</a:t>
            </a:r>
          </a:p>
        </p:txBody>
      </p:sp>
      <p:sp>
        <p:nvSpPr>
          <p:cNvPr id="5" name="Rectangle 4">
            <a:extLst>
              <a:ext uri="{FF2B5EF4-FFF2-40B4-BE49-F238E27FC236}">
                <a16:creationId xmlns:a16="http://schemas.microsoft.com/office/drawing/2014/main" id="{6819611A-A69C-3F4A-8223-15C79154CA2B}"/>
              </a:ext>
            </a:extLst>
          </p:cNvPr>
          <p:cNvSpPr/>
          <p:nvPr/>
        </p:nvSpPr>
        <p:spPr>
          <a:xfrm>
            <a:off x="359664" y="884295"/>
            <a:ext cx="8425562" cy="5478423"/>
          </a:xfrm>
          <a:prstGeom prst="rect">
            <a:avLst/>
          </a:prstGeom>
        </p:spPr>
        <p:txBody>
          <a:bodyPr wrap="square">
            <a:spAutoFit/>
          </a:bodyPr>
          <a:lstStyle/>
          <a:p>
            <a:r>
              <a:rPr lang="en-US" sz="1200" dirty="0">
                <a:hlinkClick r:id="rId3" action="ppaction://hlinksldjump"/>
              </a:rPr>
              <a:t>Lee, Alex X., et al. "Stochastic adversarial video prediction." arXiv:1804.01523 (2018).</a:t>
            </a:r>
            <a:endParaRPr lang="en-US" sz="1200" dirty="0"/>
          </a:p>
          <a:p>
            <a:endParaRPr lang="en-US" sz="1200" dirty="0"/>
          </a:p>
          <a:p>
            <a:r>
              <a:rPr lang="de-DE" sz="1200" dirty="0">
                <a:solidFill>
                  <a:srgbClr val="222222"/>
                </a:solidFill>
                <a:hlinkClick r:id="rId3" action="ppaction://hlinksldjump"/>
              </a:rPr>
              <a:t>Lotter, William, Gabriel </a:t>
            </a:r>
            <a:r>
              <a:rPr lang="de-DE" sz="1200" dirty="0" err="1">
                <a:solidFill>
                  <a:srgbClr val="222222"/>
                </a:solidFill>
                <a:hlinkClick r:id="rId3" action="ppaction://hlinksldjump"/>
              </a:rPr>
              <a:t>Kreiman</a:t>
            </a:r>
            <a:r>
              <a:rPr lang="de-DE" sz="1200" dirty="0">
                <a:solidFill>
                  <a:srgbClr val="222222"/>
                </a:solidFill>
                <a:hlinkClick r:id="rId3" action="ppaction://hlinksldjump"/>
              </a:rPr>
              <a:t>, </a:t>
            </a:r>
            <a:r>
              <a:rPr lang="de-DE" sz="1200" dirty="0" err="1">
                <a:solidFill>
                  <a:srgbClr val="222222"/>
                </a:solidFill>
                <a:hlinkClick r:id="rId3" action="ppaction://hlinksldjump"/>
              </a:rPr>
              <a:t>and</a:t>
            </a:r>
            <a:r>
              <a:rPr lang="de-DE" sz="1200" dirty="0">
                <a:solidFill>
                  <a:srgbClr val="222222"/>
                </a:solidFill>
                <a:hlinkClick r:id="rId3" action="ppaction://hlinksldjump"/>
              </a:rPr>
              <a:t> David Cox. "</a:t>
            </a:r>
            <a:r>
              <a:rPr lang="de-DE" sz="1200" dirty="0" err="1">
                <a:solidFill>
                  <a:srgbClr val="222222"/>
                </a:solidFill>
                <a:hlinkClick r:id="rId3" action="ppaction://hlinksldjump"/>
              </a:rPr>
              <a:t>Deep</a:t>
            </a:r>
            <a:r>
              <a:rPr lang="de-DE" sz="1200" dirty="0">
                <a:solidFill>
                  <a:srgbClr val="222222"/>
                </a:solidFill>
                <a:hlinkClick r:id="rId3" action="ppaction://hlinksldjump"/>
              </a:rPr>
              <a:t> </a:t>
            </a:r>
            <a:r>
              <a:rPr lang="de-DE" sz="1200" dirty="0" err="1">
                <a:solidFill>
                  <a:srgbClr val="222222"/>
                </a:solidFill>
                <a:hlinkClick r:id="rId3" action="ppaction://hlinksldjump"/>
              </a:rPr>
              <a:t>predictive</a:t>
            </a:r>
            <a:r>
              <a:rPr lang="de-DE" sz="1200" dirty="0">
                <a:solidFill>
                  <a:srgbClr val="222222"/>
                </a:solidFill>
                <a:hlinkClick r:id="rId3" action="ppaction://hlinksldjump"/>
              </a:rPr>
              <a:t> </a:t>
            </a:r>
            <a:r>
              <a:rPr lang="de-DE" sz="1200" dirty="0" err="1">
                <a:solidFill>
                  <a:srgbClr val="222222"/>
                </a:solidFill>
                <a:hlinkClick r:id="rId3" action="ppaction://hlinksldjump"/>
              </a:rPr>
              <a:t>coding</a:t>
            </a:r>
            <a:r>
              <a:rPr lang="de-DE" sz="1200" dirty="0">
                <a:solidFill>
                  <a:srgbClr val="222222"/>
                </a:solidFill>
                <a:hlinkClick r:id="rId3" action="ppaction://hlinksldjump"/>
              </a:rPr>
              <a:t> </a:t>
            </a:r>
            <a:r>
              <a:rPr lang="de-DE" sz="1200" dirty="0" err="1">
                <a:solidFill>
                  <a:srgbClr val="222222"/>
                </a:solidFill>
                <a:hlinkClick r:id="rId3" action="ppaction://hlinksldjump"/>
              </a:rPr>
              <a:t>networks</a:t>
            </a:r>
            <a:r>
              <a:rPr lang="de-DE" sz="1200" dirty="0">
                <a:solidFill>
                  <a:srgbClr val="222222"/>
                </a:solidFill>
                <a:hlinkClick r:id="rId3" action="ppaction://hlinksldjump"/>
              </a:rPr>
              <a:t> </a:t>
            </a:r>
            <a:r>
              <a:rPr lang="de-DE" sz="1200" dirty="0" err="1">
                <a:solidFill>
                  <a:srgbClr val="222222"/>
                </a:solidFill>
                <a:hlinkClick r:id="rId3" action="ppaction://hlinksldjump"/>
              </a:rPr>
              <a:t>for</a:t>
            </a:r>
            <a:r>
              <a:rPr lang="de-DE" sz="1200" dirty="0">
                <a:solidFill>
                  <a:srgbClr val="222222"/>
                </a:solidFill>
                <a:hlinkClick r:id="rId3" action="ppaction://hlinksldjump"/>
              </a:rPr>
              <a:t> </a:t>
            </a:r>
            <a:r>
              <a:rPr lang="de-DE" sz="1200" dirty="0" err="1">
                <a:hlinkClick r:id="rId3" action="ppaction://hlinksldjump"/>
              </a:rPr>
              <a:t>video</a:t>
            </a:r>
            <a:r>
              <a:rPr lang="de-DE" sz="1200" dirty="0">
                <a:hlinkClick r:id="rId3" action="ppaction://hlinksldjump"/>
              </a:rPr>
              <a:t> </a:t>
            </a:r>
            <a:r>
              <a:rPr lang="de-DE" sz="1200" dirty="0" err="1">
                <a:hlinkClick r:id="rId3" action="ppaction://hlinksldjump"/>
              </a:rPr>
              <a:t>prediction</a:t>
            </a:r>
            <a:r>
              <a:rPr lang="de-DE" sz="1200" dirty="0">
                <a:hlinkClick r:id="rId3" action="ppaction://hlinksldjump"/>
              </a:rPr>
              <a:t> </a:t>
            </a:r>
            <a:r>
              <a:rPr lang="de-DE" sz="1200" dirty="0" err="1">
                <a:hlinkClick r:id="rId3" action="ppaction://hlinksldjump"/>
              </a:rPr>
              <a:t>and</a:t>
            </a:r>
            <a:r>
              <a:rPr lang="de-DE" sz="1200" dirty="0">
                <a:hlinkClick r:id="rId3" action="ppaction://hlinksldjump"/>
              </a:rPr>
              <a:t> </a:t>
            </a:r>
            <a:r>
              <a:rPr lang="de-DE" sz="1200" dirty="0" err="1">
                <a:hlinkClick r:id="rId3" action="ppaction://hlinksldjump"/>
              </a:rPr>
              <a:t>unsupervised</a:t>
            </a:r>
            <a:r>
              <a:rPr lang="de-DE" sz="1200" dirty="0">
                <a:hlinkClick r:id="rId3" action="ppaction://hlinksldjump"/>
              </a:rPr>
              <a:t> </a:t>
            </a:r>
            <a:r>
              <a:rPr lang="de-DE" sz="1200" dirty="0" err="1">
                <a:hlinkClick r:id="rId3" action="ppaction://hlinksldjump"/>
              </a:rPr>
              <a:t>learning</a:t>
            </a:r>
            <a:r>
              <a:rPr lang="de-DE" sz="1200" dirty="0">
                <a:hlinkClick r:id="rId3" action="ppaction://hlinksldjump"/>
              </a:rPr>
              <a:t>." arXiv:1605.08104 (2016)</a:t>
            </a:r>
            <a:endParaRPr lang="de-DE" sz="1200" dirty="0"/>
          </a:p>
          <a:p>
            <a:endParaRPr lang="de-DE" sz="1200" dirty="0"/>
          </a:p>
          <a:p>
            <a:r>
              <a:rPr lang="de-DE" sz="1200" dirty="0">
                <a:hlinkClick r:id="rId3" action="ppaction://hlinksldjump"/>
              </a:rPr>
              <a:t>Wang, Y., Long, M., Wang, J., Gao, Z., Philip, S.Y.: </a:t>
            </a:r>
            <a:r>
              <a:rPr lang="de-DE" sz="1200" dirty="0" err="1">
                <a:hlinkClick r:id="rId3" action="ppaction://hlinksldjump"/>
              </a:rPr>
              <a:t>PredRNN</a:t>
            </a:r>
            <a:r>
              <a:rPr lang="de-DE" sz="1200" dirty="0">
                <a:hlinkClick r:id="rId3" action="ppaction://hlinksldjump"/>
              </a:rPr>
              <a:t>: </a:t>
            </a:r>
            <a:r>
              <a:rPr lang="de-DE" sz="1200" dirty="0" err="1">
                <a:hlinkClick r:id="rId3" action="ppaction://hlinksldjump"/>
              </a:rPr>
              <a:t>Recurrent</a:t>
            </a:r>
            <a:r>
              <a:rPr lang="de-DE" sz="1200" dirty="0">
                <a:hlinkClick r:id="rId3" action="ppaction://hlinksldjump"/>
              </a:rPr>
              <a:t> </a:t>
            </a:r>
            <a:r>
              <a:rPr lang="de-DE" sz="1200" dirty="0" err="1">
                <a:hlinkClick r:id="rId3" action="ppaction://hlinksldjump"/>
              </a:rPr>
              <a:t>neural</a:t>
            </a:r>
            <a:r>
              <a:rPr lang="de-DE" sz="1200" dirty="0">
                <a:hlinkClick r:id="rId3" action="ppaction://hlinksldjump"/>
              </a:rPr>
              <a:t> </a:t>
            </a:r>
            <a:r>
              <a:rPr lang="en-US" sz="1200" dirty="0">
                <a:hlinkClick r:id="rId3" action="ppaction://hlinksldjump"/>
              </a:rPr>
              <a:t>networks for predictive learning using spatiotemporal </a:t>
            </a:r>
            <a:r>
              <a:rPr lang="en-US" sz="1200" dirty="0" err="1">
                <a:hlinkClick r:id="rId3" action="ppaction://hlinksldjump"/>
              </a:rPr>
              <a:t>lstms</a:t>
            </a:r>
            <a:r>
              <a:rPr lang="en-US" sz="1200" dirty="0">
                <a:hlinkClick r:id="rId3" action="ppaction://hlinksldjump"/>
              </a:rPr>
              <a:t>. In: Advances in Neural </a:t>
            </a:r>
            <a:r>
              <a:rPr lang="de-DE" sz="1200" dirty="0">
                <a:hlinkClick r:id="rId3" action="ppaction://hlinksldjump"/>
              </a:rPr>
              <a:t>Information Processing Systems. (2017)</a:t>
            </a:r>
            <a:endParaRPr lang="de-DE" sz="1200" dirty="0"/>
          </a:p>
          <a:p>
            <a:endParaRPr lang="de-DE" sz="1200" dirty="0"/>
          </a:p>
          <a:p>
            <a:r>
              <a:rPr lang="de-DE" sz="1200" dirty="0" err="1">
                <a:solidFill>
                  <a:srgbClr val="222222"/>
                </a:solidFill>
                <a:hlinkClick r:id="rId4" action="ppaction://hlinksldjump"/>
              </a:rPr>
              <a:t>Sergeev</a:t>
            </a:r>
            <a:r>
              <a:rPr lang="de-DE" sz="1200" dirty="0">
                <a:solidFill>
                  <a:srgbClr val="222222"/>
                </a:solidFill>
                <a:hlinkClick r:id="rId4" action="ppaction://hlinksldjump"/>
              </a:rPr>
              <a:t>, Alexander, </a:t>
            </a:r>
            <a:r>
              <a:rPr lang="de-DE" sz="1200" dirty="0" err="1">
                <a:solidFill>
                  <a:srgbClr val="222222"/>
                </a:solidFill>
                <a:hlinkClick r:id="rId4" action="ppaction://hlinksldjump"/>
              </a:rPr>
              <a:t>and</a:t>
            </a:r>
            <a:r>
              <a:rPr lang="de-DE" sz="1200" dirty="0">
                <a:solidFill>
                  <a:srgbClr val="222222"/>
                </a:solidFill>
                <a:hlinkClick r:id="rId4" action="ppaction://hlinksldjump"/>
              </a:rPr>
              <a:t> Mike Del </a:t>
            </a:r>
            <a:r>
              <a:rPr lang="de-DE" sz="1200" dirty="0" err="1">
                <a:solidFill>
                  <a:srgbClr val="222222"/>
                </a:solidFill>
                <a:hlinkClick r:id="rId4" action="ppaction://hlinksldjump"/>
              </a:rPr>
              <a:t>Balso</a:t>
            </a:r>
            <a:r>
              <a:rPr lang="de-DE" sz="1200" dirty="0">
                <a:solidFill>
                  <a:srgbClr val="222222"/>
                </a:solidFill>
                <a:hlinkClick r:id="rId4" action="ppaction://hlinksldjump"/>
              </a:rPr>
              <a:t>. "Horovod: fast and easy distributed deep learning in TensorFlow." </a:t>
            </a:r>
            <a:r>
              <a:rPr lang="de-DE" sz="1200" i="1" dirty="0">
                <a:solidFill>
                  <a:srgbClr val="222222"/>
                </a:solidFill>
                <a:hlinkClick r:id="rId4" action="ppaction://hlinksldjump"/>
              </a:rPr>
              <a:t>arXiv preprint arXiv:1802.05799</a:t>
            </a:r>
            <a:r>
              <a:rPr lang="de-DE" sz="1200" dirty="0">
                <a:solidFill>
                  <a:srgbClr val="222222"/>
                </a:solidFill>
                <a:hlinkClick r:id="rId4" action="ppaction://hlinksldjump"/>
              </a:rPr>
              <a:t> (2018).</a:t>
            </a:r>
            <a:endParaRPr lang="de-DE" sz="1200" dirty="0">
              <a:solidFill>
                <a:srgbClr val="222222"/>
              </a:solidFill>
            </a:endParaRPr>
          </a:p>
          <a:p>
            <a:endParaRPr lang="de-DE" sz="1200" dirty="0">
              <a:solidFill>
                <a:srgbClr val="222222"/>
              </a:solidFill>
            </a:endParaRPr>
          </a:p>
          <a:p>
            <a:r>
              <a:rPr lang="de-DE" sz="1200" dirty="0">
                <a:solidFill>
                  <a:srgbClr val="222222"/>
                </a:solidFill>
                <a:hlinkClick r:id="rId5" action="ppaction://hlinksldjump"/>
              </a:rPr>
              <a:t>Lee, Alex X., et al. "Stochastic adversarial video prediction." arXiv preprint arXiv:1804.01523 (2018).</a:t>
            </a:r>
            <a:endParaRPr lang="de-DE" sz="1200" dirty="0">
              <a:solidFill>
                <a:srgbClr val="222222"/>
              </a:solidFill>
            </a:endParaRPr>
          </a:p>
          <a:p>
            <a:endParaRPr lang="de-DE" sz="1200" dirty="0">
              <a:solidFill>
                <a:srgbClr val="222222"/>
              </a:solidFill>
            </a:endParaRPr>
          </a:p>
          <a:p>
            <a:r>
              <a:rPr lang="de-DE" sz="1200" dirty="0" err="1">
                <a:solidFill>
                  <a:srgbClr val="222222"/>
                </a:solidFill>
                <a:hlinkClick r:id="rId6" action="ppaction://hlinksldjump"/>
              </a:rPr>
              <a:t>Xingjian</a:t>
            </a:r>
            <a:r>
              <a:rPr lang="de-DE" sz="1200" dirty="0">
                <a:solidFill>
                  <a:srgbClr val="222222"/>
                </a:solidFill>
                <a:hlinkClick r:id="rId6" action="ppaction://hlinksldjump"/>
              </a:rPr>
              <a:t>, S. H. I., et al. "</a:t>
            </a:r>
            <a:r>
              <a:rPr lang="de-DE" sz="1200" dirty="0" err="1">
                <a:solidFill>
                  <a:srgbClr val="222222"/>
                </a:solidFill>
                <a:hlinkClick r:id="rId6" action="ppaction://hlinksldjump"/>
              </a:rPr>
              <a:t>Convolutional</a:t>
            </a:r>
            <a:r>
              <a:rPr lang="de-DE" sz="1200" dirty="0">
                <a:solidFill>
                  <a:srgbClr val="222222"/>
                </a:solidFill>
                <a:hlinkClick r:id="rId6" action="ppaction://hlinksldjump"/>
              </a:rPr>
              <a:t> LSTM </a:t>
            </a:r>
            <a:r>
              <a:rPr lang="de-DE" sz="1200" dirty="0" err="1">
                <a:solidFill>
                  <a:srgbClr val="222222"/>
                </a:solidFill>
                <a:hlinkClick r:id="rId6" action="ppaction://hlinksldjump"/>
              </a:rPr>
              <a:t>network</a:t>
            </a:r>
            <a:r>
              <a:rPr lang="de-DE" sz="1200" dirty="0">
                <a:solidFill>
                  <a:srgbClr val="222222"/>
                </a:solidFill>
                <a:hlinkClick r:id="rId6" action="ppaction://hlinksldjump"/>
              </a:rPr>
              <a:t>: A </a:t>
            </a:r>
            <a:r>
              <a:rPr lang="de-DE" sz="1200" dirty="0" err="1">
                <a:solidFill>
                  <a:srgbClr val="222222"/>
                </a:solidFill>
                <a:hlinkClick r:id="rId6" action="ppaction://hlinksldjump"/>
              </a:rPr>
              <a:t>machine</a:t>
            </a:r>
            <a:r>
              <a:rPr lang="de-DE" sz="1200" dirty="0">
                <a:solidFill>
                  <a:srgbClr val="222222"/>
                </a:solidFill>
                <a:hlinkClick r:id="rId6" action="ppaction://hlinksldjump"/>
              </a:rPr>
              <a:t> </a:t>
            </a:r>
            <a:r>
              <a:rPr lang="de-DE" sz="1200" dirty="0" err="1">
                <a:solidFill>
                  <a:srgbClr val="222222"/>
                </a:solidFill>
                <a:hlinkClick r:id="rId6" action="ppaction://hlinksldjump"/>
              </a:rPr>
              <a:t>learning</a:t>
            </a:r>
            <a:r>
              <a:rPr lang="de-DE" sz="1200" dirty="0">
                <a:solidFill>
                  <a:srgbClr val="222222"/>
                </a:solidFill>
                <a:hlinkClick r:id="rId6" action="ppaction://hlinksldjump"/>
              </a:rPr>
              <a:t> </a:t>
            </a:r>
            <a:r>
              <a:rPr lang="de-DE" sz="1200" dirty="0" err="1">
                <a:solidFill>
                  <a:srgbClr val="222222"/>
                </a:solidFill>
                <a:hlinkClick r:id="rId6" action="ppaction://hlinksldjump"/>
              </a:rPr>
              <a:t>approach</a:t>
            </a:r>
            <a:r>
              <a:rPr lang="de-DE" sz="1200" dirty="0">
                <a:solidFill>
                  <a:srgbClr val="222222"/>
                </a:solidFill>
                <a:hlinkClick r:id="rId6" action="ppaction://hlinksldjump"/>
              </a:rPr>
              <a:t> </a:t>
            </a:r>
            <a:r>
              <a:rPr lang="de-DE" sz="1200" dirty="0" err="1">
                <a:solidFill>
                  <a:srgbClr val="222222"/>
                </a:solidFill>
                <a:hlinkClick r:id="rId6" action="ppaction://hlinksldjump"/>
              </a:rPr>
              <a:t>for</a:t>
            </a:r>
            <a:r>
              <a:rPr lang="de-DE" sz="1200" dirty="0">
                <a:solidFill>
                  <a:srgbClr val="222222"/>
                </a:solidFill>
                <a:hlinkClick r:id="rId6" action="ppaction://hlinksldjump"/>
              </a:rPr>
              <a:t> </a:t>
            </a:r>
            <a:r>
              <a:rPr lang="de-DE" sz="1200" dirty="0" err="1">
                <a:solidFill>
                  <a:srgbClr val="222222"/>
                </a:solidFill>
                <a:hlinkClick r:id="rId6" action="ppaction://hlinksldjump"/>
              </a:rPr>
              <a:t>precipitation</a:t>
            </a:r>
            <a:r>
              <a:rPr lang="de-DE" sz="1200" dirty="0">
                <a:solidFill>
                  <a:srgbClr val="222222"/>
                </a:solidFill>
                <a:hlinkClick r:id="rId6" action="ppaction://hlinksldjump"/>
              </a:rPr>
              <a:t> </a:t>
            </a:r>
            <a:r>
              <a:rPr lang="de-DE" sz="1200" dirty="0" err="1">
                <a:solidFill>
                  <a:srgbClr val="222222"/>
                </a:solidFill>
                <a:hlinkClick r:id="rId6" action="ppaction://hlinksldjump"/>
              </a:rPr>
              <a:t>nowcasting</a:t>
            </a:r>
            <a:r>
              <a:rPr lang="de-DE" sz="1200" dirty="0">
                <a:solidFill>
                  <a:srgbClr val="222222"/>
                </a:solidFill>
                <a:hlinkClick r:id="rId6" action="ppaction://hlinksldjump"/>
              </a:rPr>
              <a:t>." </a:t>
            </a:r>
            <a:r>
              <a:rPr lang="de-DE" sz="1200" dirty="0" err="1">
                <a:solidFill>
                  <a:srgbClr val="222222"/>
                </a:solidFill>
                <a:hlinkClick r:id="rId6" action="ppaction://hlinksldjump"/>
              </a:rPr>
              <a:t>Advances</a:t>
            </a:r>
            <a:r>
              <a:rPr lang="de-DE" sz="1200" dirty="0">
                <a:solidFill>
                  <a:srgbClr val="222222"/>
                </a:solidFill>
                <a:hlinkClick r:id="rId6" action="ppaction://hlinksldjump"/>
              </a:rPr>
              <a:t> in </a:t>
            </a:r>
            <a:r>
              <a:rPr lang="de-DE" sz="1200" dirty="0" err="1">
                <a:solidFill>
                  <a:srgbClr val="222222"/>
                </a:solidFill>
                <a:hlinkClick r:id="rId6" action="ppaction://hlinksldjump"/>
              </a:rPr>
              <a:t>neural</a:t>
            </a:r>
            <a:r>
              <a:rPr lang="de-DE" sz="1200" dirty="0">
                <a:solidFill>
                  <a:srgbClr val="222222"/>
                </a:solidFill>
                <a:hlinkClick r:id="rId6" action="ppaction://hlinksldjump"/>
              </a:rPr>
              <a:t> </a:t>
            </a:r>
            <a:r>
              <a:rPr lang="de-DE" sz="1200" dirty="0" err="1">
                <a:solidFill>
                  <a:srgbClr val="222222"/>
                </a:solidFill>
                <a:hlinkClick r:id="rId6" action="ppaction://hlinksldjump"/>
              </a:rPr>
              <a:t>information</a:t>
            </a:r>
            <a:r>
              <a:rPr lang="de-DE" sz="1200" dirty="0">
                <a:solidFill>
                  <a:srgbClr val="222222"/>
                </a:solidFill>
                <a:hlinkClick r:id="rId6" action="ppaction://hlinksldjump"/>
              </a:rPr>
              <a:t> </a:t>
            </a:r>
            <a:r>
              <a:rPr lang="de-DE" sz="1200" dirty="0" err="1">
                <a:solidFill>
                  <a:srgbClr val="222222"/>
                </a:solidFill>
                <a:hlinkClick r:id="rId6" action="ppaction://hlinksldjump"/>
              </a:rPr>
              <a:t>processing</a:t>
            </a:r>
            <a:r>
              <a:rPr lang="de-DE" sz="1200" dirty="0">
                <a:solidFill>
                  <a:srgbClr val="222222"/>
                </a:solidFill>
                <a:hlinkClick r:id="rId6" action="ppaction://hlinksldjump"/>
              </a:rPr>
              <a:t> </a:t>
            </a:r>
            <a:r>
              <a:rPr lang="de-DE" sz="1200" dirty="0" err="1">
                <a:solidFill>
                  <a:srgbClr val="222222"/>
                </a:solidFill>
                <a:hlinkClick r:id="rId6" action="ppaction://hlinksldjump"/>
              </a:rPr>
              <a:t>systems</a:t>
            </a:r>
            <a:r>
              <a:rPr lang="de-DE" sz="1200" dirty="0">
                <a:solidFill>
                  <a:srgbClr val="222222"/>
                </a:solidFill>
                <a:hlinkClick r:id="rId6" action="ppaction://hlinksldjump"/>
              </a:rPr>
              <a:t>. 2015.</a:t>
            </a:r>
            <a:endParaRPr lang="de-DE" sz="1200" dirty="0">
              <a:solidFill>
                <a:srgbClr val="222222"/>
              </a:solidFill>
            </a:endParaRPr>
          </a:p>
          <a:p>
            <a:endParaRPr lang="de-DE" sz="1200" dirty="0">
              <a:solidFill>
                <a:srgbClr val="222222"/>
              </a:solidFill>
            </a:endParaRPr>
          </a:p>
          <a:p>
            <a:r>
              <a:rPr lang="de-DE" sz="1200" dirty="0">
                <a:solidFill>
                  <a:srgbClr val="222222"/>
                </a:solidFill>
                <a:hlinkClick r:id="rId6" action="ppaction://hlinksldjump"/>
              </a:rPr>
              <a:t>Wang Y, Long M, Wang J, Gao Z, Philip SY. </a:t>
            </a:r>
            <a:r>
              <a:rPr lang="de-DE" sz="1200" dirty="0" err="1">
                <a:solidFill>
                  <a:srgbClr val="222222"/>
                </a:solidFill>
                <a:hlinkClick r:id="rId6" action="ppaction://hlinksldjump"/>
              </a:rPr>
              <a:t>Predrnn</a:t>
            </a:r>
            <a:r>
              <a:rPr lang="de-DE" sz="1200" dirty="0">
                <a:solidFill>
                  <a:srgbClr val="222222"/>
                </a:solidFill>
                <a:hlinkClick r:id="rId6" action="ppaction://hlinksldjump"/>
              </a:rPr>
              <a:t>: </a:t>
            </a:r>
            <a:r>
              <a:rPr lang="de-DE" sz="1200" dirty="0" err="1">
                <a:solidFill>
                  <a:srgbClr val="222222"/>
                </a:solidFill>
                <a:hlinkClick r:id="rId6" action="ppaction://hlinksldjump"/>
              </a:rPr>
              <a:t>Recurrent</a:t>
            </a:r>
            <a:r>
              <a:rPr lang="de-DE" sz="1200" dirty="0">
                <a:solidFill>
                  <a:srgbClr val="222222"/>
                </a:solidFill>
                <a:hlinkClick r:id="rId6" action="ppaction://hlinksldjump"/>
              </a:rPr>
              <a:t> </a:t>
            </a:r>
            <a:r>
              <a:rPr lang="de-DE" sz="1200" dirty="0" err="1">
                <a:solidFill>
                  <a:srgbClr val="222222"/>
                </a:solidFill>
                <a:hlinkClick r:id="rId6" action="ppaction://hlinksldjump"/>
              </a:rPr>
              <a:t>neural</a:t>
            </a:r>
            <a:r>
              <a:rPr lang="de-DE" sz="1200" dirty="0">
                <a:solidFill>
                  <a:srgbClr val="222222"/>
                </a:solidFill>
                <a:hlinkClick r:id="rId6" action="ppaction://hlinksldjump"/>
              </a:rPr>
              <a:t> </a:t>
            </a:r>
            <a:r>
              <a:rPr lang="de-DE" sz="1200" dirty="0" err="1">
                <a:solidFill>
                  <a:srgbClr val="222222"/>
                </a:solidFill>
                <a:hlinkClick r:id="rId6" action="ppaction://hlinksldjump"/>
              </a:rPr>
              <a:t>networks</a:t>
            </a:r>
            <a:r>
              <a:rPr lang="de-DE" sz="1200" dirty="0">
                <a:solidFill>
                  <a:srgbClr val="222222"/>
                </a:solidFill>
                <a:hlinkClick r:id="rId6" action="ppaction://hlinksldjump"/>
              </a:rPr>
              <a:t> </a:t>
            </a:r>
            <a:r>
              <a:rPr lang="de-DE" sz="1200" dirty="0" err="1">
                <a:solidFill>
                  <a:srgbClr val="222222"/>
                </a:solidFill>
                <a:hlinkClick r:id="rId6" action="ppaction://hlinksldjump"/>
              </a:rPr>
              <a:t>for</a:t>
            </a:r>
            <a:r>
              <a:rPr lang="de-DE" sz="1200" dirty="0">
                <a:solidFill>
                  <a:srgbClr val="222222"/>
                </a:solidFill>
                <a:hlinkClick r:id="rId6" action="ppaction://hlinksldjump"/>
              </a:rPr>
              <a:t> </a:t>
            </a:r>
            <a:r>
              <a:rPr lang="de-DE" sz="1200" dirty="0" err="1">
                <a:solidFill>
                  <a:srgbClr val="222222"/>
                </a:solidFill>
                <a:hlinkClick r:id="rId6" action="ppaction://hlinksldjump"/>
              </a:rPr>
              <a:t>predictive</a:t>
            </a:r>
            <a:r>
              <a:rPr lang="de-DE" sz="1200" dirty="0">
                <a:solidFill>
                  <a:srgbClr val="222222"/>
                </a:solidFill>
                <a:hlinkClick r:id="rId6" action="ppaction://hlinksldjump"/>
              </a:rPr>
              <a:t> </a:t>
            </a:r>
            <a:r>
              <a:rPr lang="de-DE" sz="1200" dirty="0" err="1">
                <a:solidFill>
                  <a:srgbClr val="222222"/>
                </a:solidFill>
                <a:hlinkClick r:id="rId6" action="ppaction://hlinksldjump"/>
              </a:rPr>
              <a:t>learning</a:t>
            </a:r>
            <a:r>
              <a:rPr lang="de-DE" sz="1200" dirty="0">
                <a:solidFill>
                  <a:srgbClr val="222222"/>
                </a:solidFill>
                <a:hlinkClick r:id="rId6" action="ppaction://hlinksldjump"/>
              </a:rPr>
              <a:t> </a:t>
            </a:r>
            <a:r>
              <a:rPr lang="de-DE" sz="1200" dirty="0" err="1">
                <a:solidFill>
                  <a:srgbClr val="222222"/>
                </a:solidFill>
                <a:hlinkClick r:id="rId6" action="ppaction://hlinksldjump"/>
              </a:rPr>
              <a:t>using</a:t>
            </a:r>
            <a:r>
              <a:rPr lang="de-DE" sz="1200" dirty="0">
                <a:solidFill>
                  <a:srgbClr val="222222"/>
                </a:solidFill>
                <a:hlinkClick r:id="rId6" action="ppaction://hlinksldjump"/>
              </a:rPr>
              <a:t> </a:t>
            </a:r>
            <a:r>
              <a:rPr lang="de-DE" sz="1200" dirty="0" err="1">
                <a:solidFill>
                  <a:srgbClr val="222222"/>
                </a:solidFill>
                <a:hlinkClick r:id="rId6" action="ppaction://hlinksldjump"/>
              </a:rPr>
              <a:t>spatiotemporal</a:t>
            </a:r>
            <a:r>
              <a:rPr lang="de-DE" sz="1200" dirty="0">
                <a:solidFill>
                  <a:srgbClr val="222222"/>
                </a:solidFill>
                <a:hlinkClick r:id="rId6" action="ppaction://hlinksldjump"/>
              </a:rPr>
              <a:t> </a:t>
            </a:r>
            <a:r>
              <a:rPr lang="de-DE" sz="1200" dirty="0" err="1">
                <a:solidFill>
                  <a:srgbClr val="222222"/>
                </a:solidFill>
                <a:hlinkClick r:id="rId6" action="ppaction://hlinksldjump"/>
              </a:rPr>
              <a:t>lstms</a:t>
            </a:r>
            <a:r>
              <a:rPr lang="de-DE" sz="1200" dirty="0">
                <a:solidFill>
                  <a:srgbClr val="222222"/>
                </a:solidFill>
                <a:hlinkClick r:id="rId6" action="ppaction://hlinksldjump"/>
              </a:rPr>
              <a:t>. </a:t>
            </a:r>
            <a:r>
              <a:rPr lang="de-DE" sz="1200" dirty="0" err="1">
                <a:solidFill>
                  <a:srgbClr val="222222"/>
                </a:solidFill>
                <a:hlinkClick r:id="rId6" action="ppaction://hlinksldjump"/>
              </a:rPr>
              <a:t>InAdvances</a:t>
            </a:r>
            <a:r>
              <a:rPr lang="de-DE" sz="1200" dirty="0">
                <a:solidFill>
                  <a:srgbClr val="222222"/>
                </a:solidFill>
                <a:hlinkClick r:id="rId6" action="ppaction://hlinksldjump"/>
              </a:rPr>
              <a:t> in </a:t>
            </a:r>
            <a:r>
              <a:rPr lang="de-DE" sz="1200" dirty="0" err="1">
                <a:solidFill>
                  <a:srgbClr val="222222"/>
                </a:solidFill>
                <a:hlinkClick r:id="rId6" action="ppaction://hlinksldjump"/>
              </a:rPr>
              <a:t>Neural</a:t>
            </a:r>
            <a:r>
              <a:rPr lang="de-DE" sz="1200" dirty="0">
                <a:solidFill>
                  <a:srgbClr val="222222"/>
                </a:solidFill>
                <a:hlinkClick r:id="rId6" action="ppaction://hlinksldjump"/>
              </a:rPr>
              <a:t> Information Processing Systems 2017 (pp. 879-888).</a:t>
            </a:r>
            <a:endParaRPr lang="de-DE" sz="1200" dirty="0">
              <a:solidFill>
                <a:srgbClr val="222222"/>
              </a:solidFill>
            </a:endParaRPr>
          </a:p>
          <a:p>
            <a:endParaRPr lang="de-DE" sz="1200" dirty="0">
              <a:solidFill>
                <a:srgbClr val="222222"/>
              </a:solidFill>
            </a:endParaRPr>
          </a:p>
          <a:p>
            <a:r>
              <a:rPr lang="de-DE" sz="1200" dirty="0">
                <a:solidFill>
                  <a:srgbClr val="222222"/>
                </a:solidFill>
                <a:hlinkClick r:id="rId6" action="ppaction://hlinksldjump"/>
              </a:rPr>
              <a:t>Wang Y, Zhang J, Zhu H, Long M, Wang J, Yu PS. Memory In Memory: A Predictive Neural Network for Learning Higher-Order Non-Stationarity from Spatiotemporal Dynamics. In Proceedings of the IEEE Conference on Computer Vision and Pattern Recognition 2019</a:t>
            </a:r>
            <a:endParaRPr lang="de-DE" sz="1200" dirty="0">
              <a:solidFill>
                <a:srgbClr val="222222"/>
              </a:solidFill>
            </a:endParaRPr>
          </a:p>
          <a:p>
            <a:endParaRPr lang="de-DE" sz="1200" dirty="0">
              <a:solidFill>
                <a:srgbClr val="222222"/>
              </a:solidFill>
            </a:endParaRPr>
          </a:p>
          <a:p>
            <a:r>
              <a:rPr lang="de-DE" sz="1200" dirty="0">
                <a:solidFill>
                  <a:srgbClr val="222222"/>
                </a:solidFill>
                <a:hlinkClick r:id="rId7" action="ppaction://hlinksldjump"/>
              </a:rPr>
              <a:t>Schuldt C, </a:t>
            </a:r>
            <a:r>
              <a:rPr lang="de-DE" sz="1200" dirty="0" err="1">
                <a:solidFill>
                  <a:srgbClr val="222222"/>
                </a:solidFill>
                <a:hlinkClick r:id="rId7" action="ppaction://hlinksldjump"/>
              </a:rPr>
              <a:t>Laptev</a:t>
            </a:r>
            <a:r>
              <a:rPr lang="de-DE" sz="1200" dirty="0">
                <a:solidFill>
                  <a:srgbClr val="222222"/>
                </a:solidFill>
                <a:hlinkClick r:id="rId7" action="ppaction://hlinksldjump"/>
              </a:rPr>
              <a:t> I, Caputo B. </a:t>
            </a:r>
            <a:r>
              <a:rPr lang="de-DE" sz="1200" dirty="0" err="1">
                <a:solidFill>
                  <a:srgbClr val="222222"/>
                </a:solidFill>
                <a:hlinkClick r:id="rId7" action="ppaction://hlinksldjump"/>
              </a:rPr>
              <a:t>Recognizing</a:t>
            </a:r>
            <a:r>
              <a:rPr lang="de-DE" sz="1200" dirty="0">
                <a:solidFill>
                  <a:srgbClr val="222222"/>
                </a:solidFill>
                <a:hlinkClick r:id="rId7" action="ppaction://hlinksldjump"/>
              </a:rPr>
              <a:t> human </a:t>
            </a:r>
            <a:r>
              <a:rPr lang="de-DE" sz="1200" dirty="0" err="1">
                <a:solidFill>
                  <a:srgbClr val="222222"/>
                </a:solidFill>
                <a:hlinkClick r:id="rId7" action="ppaction://hlinksldjump"/>
              </a:rPr>
              <a:t>actions</a:t>
            </a:r>
            <a:r>
              <a:rPr lang="de-DE" sz="1200" dirty="0">
                <a:solidFill>
                  <a:srgbClr val="222222"/>
                </a:solidFill>
                <a:hlinkClick r:id="rId7" action="ppaction://hlinksldjump"/>
              </a:rPr>
              <a:t>: a </a:t>
            </a:r>
            <a:r>
              <a:rPr lang="de-DE" sz="1200" dirty="0" err="1">
                <a:solidFill>
                  <a:srgbClr val="222222"/>
                </a:solidFill>
                <a:hlinkClick r:id="rId7" action="ppaction://hlinksldjump"/>
              </a:rPr>
              <a:t>local</a:t>
            </a:r>
            <a:r>
              <a:rPr lang="de-DE" sz="1200" dirty="0">
                <a:solidFill>
                  <a:srgbClr val="222222"/>
                </a:solidFill>
                <a:hlinkClick r:id="rId7" action="ppaction://hlinksldjump"/>
              </a:rPr>
              <a:t> SVM </a:t>
            </a:r>
            <a:r>
              <a:rPr lang="de-DE" sz="1200" dirty="0" err="1">
                <a:solidFill>
                  <a:srgbClr val="222222"/>
                </a:solidFill>
                <a:hlinkClick r:id="rId7" action="ppaction://hlinksldjump"/>
              </a:rPr>
              <a:t>approach</a:t>
            </a:r>
            <a:r>
              <a:rPr lang="de-DE" sz="1200" dirty="0">
                <a:solidFill>
                  <a:srgbClr val="222222"/>
                </a:solidFill>
                <a:hlinkClick r:id="rId7" action="ppaction://hlinksldjump"/>
              </a:rPr>
              <a:t>. </a:t>
            </a:r>
            <a:r>
              <a:rPr lang="de-DE" sz="1200" dirty="0" err="1">
                <a:solidFill>
                  <a:srgbClr val="222222"/>
                </a:solidFill>
                <a:hlinkClick r:id="rId7" action="ppaction://hlinksldjump"/>
              </a:rPr>
              <a:t>InProceedings</a:t>
            </a:r>
            <a:r>
              <a:rPr lang="de-DE" sz="1200" dirty="0">
                <a:solidFill>
                  <a:srgbClr val="222222"/>
                </a:solidFill>
                <a:hlinkClick r:id="rId7" action="ppaction://hlinksldjump"/>
              </a:rPr>
              <a:t> </a:t>
            </a:r>
            <a:r>
              <a:rPr lang="de-DE" sz="1200" dirty="0" err="1">
                <a:solidFill>
                  <a:srgbClr val="222222"/>
                </a:solidFill>
                <a:hlinkClick r:id="rId7" action="ppaction://hlinksldjump"/>
              </a:rPr>
              <a:t>of</a:t>
            </a:r>
            <a:r>
              <a:rPr lang="de-DE" sz="1200" dirty="0">
                <a:solidFill>
                  <a:srgbClr val="222222"/>
                </a:solidFill>
                <a:hlinkClick r:id="rId7" action="ppaction://hlinksldjump"/>
              </a:rPr>
              <a:t> </a:t>
            </a:r>
            <a:r>
              <a:rPr lang="de-DE" sz="1200" dirty="0" err="1">
                <a:solidFill>
                  <a:srgbClr val="222222"/>
                </a:solidFill>
                <a:hlinkClick r:id="rId7" action="ppaction://hlinksldjump"/>
              </a:rPr>
              <a:t>the</a:t>
            </a:r>
            <a:r>
              <a:rPr lang="de-DE" sz="1200" dirty="0">
                <a:solidFill>
                  <a:srgbClr val="222222"/>
                </a:solidFill>
                <a:hlinkClick r:id="rId7" action="ppaction://hlinksldjump"/>
              </a:rPr>
              <a:t> 17th International Conference on Pattern Recognition, 2004. ICPR 2004. 2004 Aug 26 (Vol. 3, pp. 32-36). IEEE.</a:t>
            </a:r>
            <a:endParaRPr lang="de-DE" sz="1200" dirty="0">
              <a:solidFill>
                <a:srgbClr val="222222"/>
              </a:solidFill>
            </a:endParaRPr>
          </a:p>
          <a:p>
            <a:endParaRPr lang="de-DE" sz="1200" dirty="0">
              <a:solidFill>
                <a:srgbClr val="222222"/>
              </a:solidFill>
            </a:endParaRPr>
          </a:p>
          <a:p>
            <a:r>
              <a:rPr lang="de-DE" sz="1200" dirty="0" err="1">
                <a:solidFill>
                  <a:srgbClr val="222222"/>
                </a:solidFill>
                <a:hlinkClick r:id="rId6" action="ppaction://hlinksldjump"/>
              </a:rPr>
              <a:t>Bengio</a:t>
            </a:r>
            <a:r>
              <a:rPr lang="de-DE" sz="1200" dirty="0">
                <a:solidFill>
                  <a:srgbClr val="222222"/>
                </a:solidFill>
                <a:hlinkClick r:id="rId6" action="ppaction://hlinksldjump"/>
              </a:rPr>
              <a:t> Y, </a:t>
            </a:r>
            <a:r>
              <a:rPr lang="de-DE" sz="1200" dirty="0" err="1">
                <a:solidFill>
                  <a:srgbClr val="222222"/>
                </a:solidFill>
                <a:hlinkClick r:id="rId6" action="ppaction://hlinksldjump"/>
              </a:rPr>
              <a:t>Simard</a:t>
            </a:r>
            <a:r>
              <a:rPr lang="de-DE" sz="1200" dirty="0">
                <a:solidFill>
                  <a:srgbClr val="222222"/>
                </a:solidFill>
                <a:hlinkClick r:id="rId6" action="ppaction://hlinksldjump"/>
              </a:rPr>
              <a:t> P, </a:t>
            </a:r>
            <a:r>
              <a:rPr lang="de-DE" sz="1200" dirty="0" err="1">
                <a:solidFill>
                  <a:srgbClr val="222222"/>
                </a:solidFill>
                <a:hlinkClick r:id="rId6" action="ppaction://hlinksldjump"/>
              </a:rPr>
              <a:t>Frasconi</a:t>
            </a:r>
            <a:r>
              <a:rPr lang="de-DE" sz="1200" dirty="0">
                <a:solidFill>
                  <a:srgbClr val="222222"/>
                </a:solidFill>
                <a:hlinkClick r:id="rId6" action="ppaction://hlinksldjump"/>
              </a:rPr>
              <a:t> P. Learning </a:t>
            </a:r>
            <a:r>
              <a:rPr lang="de-DE" sz="1200" dirty="0" err="1">
                <a:solidFill>
                  <a:srgbClr val="222222"/>
                </a:solidFill>
                <a:hlinkClick r:id="rId6" action="ppaction://hlinksldjump"/>
              </a:rPr>
              <a:t>long</a:t>
            </a:r>
            <a:r>
              <a:rPr lang="de-DE" sz="1200" dirty="0">
                <a:solidFill>
                  <a:srgbClr val="222222"/>
                </a:solidFill>
                <a:hlinkClick r:id="rId6" action="ppaction://hlinksldjump"/>
              </a:rPr>
              <a:t>-term </a:t>
            </a:r>
            <a:r>
              <a:rPr lang="de-DE" sz="1200" dirty="0" err="1">
                <a:solidFill>
                  <a:srgbClr val="222222"/>
                </a:solidFill>
                <a:hlinkClick r:id="rId6" action="ppaction://hlinksldjump"/>
              </a:rPr>
              <a:t>dependencies</a:t>
            </a:r>
            <a:r>
              <a:rPr lang="de-DE" sz="1200" dirty="0">
                <a:solidFill>
                  <a:srgbClr val="222222"/>
                </a:solidFill>
                <a:hlinkClick r:id="rId6" action="ppaction://hlinksldjump"/>
              </a:rPr>
              <a:t> </a:t>
            </a:r>
            <a:r>
              <a:rPr lang="de-DE" sz="1200" dirty="0" err="1">
                <a:solidFill>
                  <a:srgbClr val="222222"/>
                </a:solidFill>
                <a:hlinkClick r:id="rId6" action="ppaction://hlinksldjump"/>
              </a:rPr>
              <a:t>with</a:t>
            </a:r>
            <a:r>
              <a:rPr lang="de-DE" sz="1200" dirty="0">
                <a:solidFill>
                  <a:srgbClr val="222222"/>
                </a:solidFill>
                <a:hlinkClick r:id="rId6" action="ppaction://hlinksldjump"/>
              </a:rPr>
              <a:t> </a:t>
            </a:r>
            <a:r>
              <a:rPr lang="de-DE" sz="1200" dirty="0" err="1">
                <a:solidFill>
                  <a:srgbClr val="222222"/>
                </a:solidFill>
                <a:hlinkClick r:id="rId6" action="ppaction://hlinksldjump"/>
              </a:rPr>
              <a:t>gradient</a:t>
            </a:r>
            <a:r>
              <a:rPr lang="de-DE" sz="1200" dirty="0">
                <a:solidFill>
                  <a:srgbClr val="222222"/>
                </a:solidFill>
                <a:hlinkClick r:id="rId6" action="ppaction://hlinksldjump"/>
              </a:rPr>
              <a:t> </a:t>
            </a:r>
            <a:r>
              <a:rPr lang="de-DE" sz="1200" dirty="0" err="1">
                <a:solidFill>
                  <a:srgbClr val="222222"/>
                </a:solidFill>
                <a:hlinkClick r:id="rId6" action="ppaction://hlinksldjump"/>
              </a:rPr>
              <a:t>descent</a:t>
            </a:r>
            <a:r>
              <a:rPr lang="de-DE" sz="1200" dirty="0">
                <a:solidFill>
                  <a:srgbClr val="222222"/>
                </a:solidFill>
                <a:hlinkClick r:id="rId6" action="ppaction://hlinksldjump"/>
              </a:rPr>
              <a:t> </a:t>
            </a:r>
            <a:r>
              <a:rPr lang="de-DE" sz="1200" dirty="0" err="1">
                <a:solidFill>
                  <a:srgbClr val="222222"/>
                </a:solidFill>
                <a:hlinkClick r:id="rId6" action="ppaction://hlinksldjump"/>
              </a:rPr>
              <a:t>is</a:t>
            </a:r>
            <a:r>
              <a:rPr lang="de-DE" sz="1200" dirty="0">
                <a:solidFill>
                  <a:srgbClr val="222222"/>
                </a:solidFill>
                <a:hlinkClick r:id="rId6" action="ppaction://hlinksldjump"/>
              </a:rPr>
              <a:t> </a:t>
            </a:r>
            <a:r>
              <a:rPr lang="de-DE" sz="1200" dirty="0" err="1">
                <a:solidFill>
                  <a:srgbClr val="222222"/>
                </a:solidFill>
                <a:hlinkClick r:id="rId6" action="ppaction://hlinksldjump"/>
              </a:rPr>
              <a:t>difficult</a:t>
            </a:r>
            <a:r>
              <a:rPr lang="de-DE" sz="1200" dirty="0">
                <a:solidFill>
                  <a:srgbClr val="222222"/>
                </a:solidFill>
                <a:hlinkClick r:id="rId6" action="ppaction://hlinksldjump"/>
              </a:rPr>
              <a:t>. IEEE </a:t>
            </a:r>
            <a:r>
              <a:rPr lang="de-DE" sz="1200" dirty="0" err="1">
                <a:solidFill>
                  <a:srgbClr val="222222"/>
                </a:solidFill>
                <a:hlinkClick r:id="rId6" action="ppaction://hlinksldjump"/>
              </a:rPr>
              <a:t>transactions</a:t>
            </a:r>
            <a:r>
              <a:rPr lang="de-DE" sz="1200" dirty="0">
                <a:solidFill>
                  <a:srgbClr val="222222"/>
                </a:solidFill>
                <a:hlinkClick r:id="rId6" action="ppaction://hlinksldjump"/>
              </a:rPr>
              <a:t> on </a:t>
            </a:r>
            <a:r>
              <a:rPr lang="de-DE" sz="1200" dirty="0" err="1">
                <a:solidFill>
                  <a:srgbClr val="222222"/>
                </a:solidFill>
                <a:hlinkClick r:id="rId6" action="ppaction://hlinksldjump"/>
              </a:rPr>
              <a:t>neural</a:t>
            </a:r>
            <a:r>
              <a:rPr lang="de-DE" sz="1200" dirty="0">
                <a:solidFill>
                  <a:srgbClr val="222222"/>
                </a:solidFill>
                <a:hlinkClick r:id="rId6" action="ppaction://hlinksldjump"/>
              </a:rPr>
              <a:t> </a:t>
            </a:r>
            <a:r>
              <a:rPr lang="de-DE" sz="1200" dirty="0" err="1">
                <a:solidFill>
                  <a:srgbClr val="222222"/>
                </a:solidFill>
                <a:hlinkClick r:id="rId6" action="ppaction://hlinksldjump"/>
              </a:rPr>
              <a:t>networks</a:t>
            </a:r>
            <a:r>
              <a:rPr lang="de-DE" sz="1200" dirty="0">
                <a:solidFill>
                  <a:srgbClr val="222222"/>
                </a:solidFill>
                <a:hlinkClick r:id="rId6" action="ppaction://hlinksldjump"/>
              </a:rPr>
              <a:t>. 1994 Mar;5(2):157-66.</a:t>
            </a:r>
            <a:endParaRPr lang="de-DE" sz="1200" dirty="0">
              <a:solidFill>
                <a:srgbClr val="222222"/>
              </a:solidFill>
            </a:endParaRPr>
          </a:p>
          <a:p>
            <a:endParaRPr lang="de-DE" sz="1400" dirty="0"/>
          </a:p>
        </p:txBody>
      </p:sp>
      <p:sp>
        <p:nvSpPr>
          <p:cNvPr id="8" name="Rectangle 7">
            <a:extLst>
              <a:ext uri="{FF2B5EF4-FFF2-40B4-BE49-F238E27FC236}">
                <a16:creationId xmlns:a16="http://schemas.microsoft.com/office/drawing/2014/main" id="{0F009723-8944-7B41-8BAD-18500B9073C8}"/>
              </a:ext>
            </a:extLst>
          </p:cNvPr>
          <p:cNvSpPr/>
          <p:nvPr/>
        </p:nvSpPr>
        <p:spPr>
          <a:xfrm>
            <a:off x="179512" y="6053280"/>
            <a:ext cx="4416594" cy="355482"/>
          </a:xfrm>
          <a:prstGeom prst="rect">
            <a:avLst/>
          </a:prstGeom>
        </p:spPr>
        <p:txBody>
          <a:bodyPr wrap="none">
            <a:spAutoFit/>
          </a:bodyPr>
          <a:lstStyle/>
          <a:p>
            <a:pPr>
              <a:lnSpc>
                <a:spcPct val="95000"/>
              </a:lnSpc>
            </a:pPr>
            <a:r>
              <a:rPr lang="en-US" dirty="0"/>
              <a:t>Click the reference to go back to the slide</a:t>
            </a:r>
          </a:p>
        </p:txBody>
      </p:sp>
      <p:sp>
        <p:nvSpPr>
          <p:cNvPr id="3" name="Slide Number Placeholder 2">
            <a:extLst>
              <a:ext uri="{FF2B5EF4-FFF2-40B4-BE49-F238E27FC236}">
                <a16:creationId xmlns:a16="http://schemas.microsoft.com/office/drawing/2014/main" id="{E4073942-5660-D64B-A173-B71DF5E96E58}"/>
              </a:ext>
            </a:extLst>
          </p:cNvPr>
          <p:cNvSpPr>
            <a:spLocks noGrp="1"/>
          </p:cNvSpPr>
          <p:nvPr>
            <p:ph type="sldNum" sz="quarter" idx="13"/>
          </p:nvPr>
        </p:nvSpPr>
        <p:spPr/>
        <p:txBody>
          <a:bodyPr/>
          <a:lstStyle/>
          <a:p>
            <a:r>
              <a:rPr lang="en-US"/>
              <a:t>Page </a:t>
            </a:r>
            <a:fld id="{5B0B7EB5-7F44-5B4B-B6FF-B7CB62AC8566}" type="slidenum">
              <a:rPr lang="en-US" smtClean="0"/>
              <a:pPr/>
              <a:t>38</a:t>
            </a:fld>
            <a:endParaRPr lang="en-US" dirty="0"/>
          </a:p>
        </p:txBody>
      </p:sp>
    </p:spTree>
    <p:extLst>
      <p:ext uri="{BB962C8B-B14F-4D97-AF65-F5344CB8AC3E}">
        <p14:creationId xmlns:p14="http://schemas.microsoft.com/office/powerpoint/2010/main" val="257919386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7C31BF-CFDD-0A4B-A813-DAD2C78B06DF}"/>
              </a:ext>
            </a:extLst>
          </p:cNvPr>
          <p:cNvSpPr>
            <a:spLocks noGrp="1"/>
          </p:cNvSpPr>
          <p:nvPr>
            <p:ph type="title"/>
          </p:nvPr>
        </p:nvSpPr>
        <p:spPr>
          <a:xfrm>
            <a:off x="359664" y="322022"/>
            <a:ext cx="8425562" cy="1126758"/>
          </a:xfrm>
        </p:spPr>
        <p:txBody>
          <a:bodyPr/>
          <a:lstStyle/>
          <a:p>
            <a:r>
              <a:rPr lang="en-US" dirty="0"/>
              <a:t>REFERENCES</a:t>
            </a:r>
          </a:p>
        </p:txBody>
      </p:sp>
      <p:sp>
        <p:nvSpPr>
          <p:cNvPr id="5" name="Rectangle 4">
            <a:extLst>
              <a:ext uri="{FF2B5EF4-FFF2-40B4-BE49-F238E27FC236}">
                <a16:creationId xmlns:a16="http://schemas.microsoft.com/office/drawing/2014/main" id="{C12556C2-5013-7D41-82A4-8C2BFE58F754}"/>
              </a:ext>
            </a:extLst>
          </p:cNvPr>
          <p:cNvSpPr/>
          <p:nvPr/>
        </p:nvSpPr>
        <p:spPr>
          <a:xfrm>
            <a:off x="179512" y="907059"/>
            <a:ext cx="8964488" cy="4524315"/>
          </a:xfrm>
          <a:prstGeom prst="rect">
            <a:avLst/>
          </a:prstGeom>
        </p:spPr>
        <p:txBody>
          <a:bodyPr wrap="square">
            <a:spAutoFit/>
          </a:bodyPr>
          <a:lstStyle/>
          <a:p>
            <a:r>
              <a:rPr lang="de-DE" sz="1200" dirty="0" err="1">
                <a:hlinkClick r:id="rId3" action="ppaction://hlinksldjump"/>
              </a:rPr>
              <a:t>Hsieh</a:t>
            </a:r>
            <a:r>
              <a:rPr lang="de-DE" sz="1200" dirty="0">
                <a:hlinkClick r:id="rId3" action="ppaction://hlinksldjump"/>
              </a:rPr>
              <a:t> JT, Liu B, Huang DA, Fei-Fei LF, </a:t>
            </a:r>
            <a:r>
              <a:rPr lang="de-DE" sz="1200" dirty="0" err="1">
                <a:hlinkClick r:id="rId3" action="ppaction://hlinksldjump"/>
              </a:rPr>
              <a:t>Niebles</a:t>
            </a:r>
            <a:r>
              <a:rPr lang="de-DE" sz="1200" dirty="0">
                <a:hlinkClick r:id="rId3" action="ppaction://hlinksldjump"/>
              </a:rPr>
              <a:t> JC. Learning </a:t>
            </a:r>
            <a:r>
              <a:rPr lang="de-DE" sz="1200" dirty="0" err="1">
                <a:hlinkClick r:id="rId3" action="ppaction://hlinksldjump"/>
              </a:rPr>
              <a:t>to</a:t>
            </a:r>
            <a:r>
              <a:rPr lang="de-DE" sz="1200" dirty="0">
                <a:hlinkClick r:id="rId3" action="ppaction://hlinksldjump"/>
              </a:rPr>
              <a:t> </a:t>
            </a:r>
            <a:r>
              <a:rPr lang="de-DE" sz="1200" dirty="0" err="1">
                <a:hlinkClick r:id="rId3" action="ppaction://hlinksldjump"/>
              </a:rPr>
              <a:t>decompose</a:t>
            </a:r>
            <a:r>
              <a:rPr lang="de-DE" sz="1200" dirty="0">
                <a:hlinkClick r:id="rId3" action="ppaction://hlinksldjump"/>
              </a:rPr>
              <a:t> </a:t>
            </a:r>
            <a:r>
              <a:rPr lang="de-DE" sz="1200" dirty="0" err="1">
                <a:hlinkClick r:id="rId3" action="ppaction://hlinksldjump"/>
              </a:rPr>
              <a:t>and</a:t>
            </a:r>
            <a:r>
              <a:rPr lang="de-DE" sz="1200" dirty="0">
                <a:hlinkClick r:id="rId3" action="ppaction://hlinksldjump"/>
              </a:rPr>
              <a:t> </a:t>
            </a:r>
            <a:r>
              <a:rPr lang="de-DE" sz="1200" dirty="0" err="1">
                <a:hlinkClick r:id="rId3" action="ppaction://hlinksldjump"/>
              </a:rPr>
              <a:t>disentangle</a:t>
            </a:r>
            <a:r>
              <a:rPr lang="de-DE" sz="1200" dirty="0">
                <a:hlinkClick r:id="rId3" action="ppaction://hlinksldjump"/>
              </a:rPr>
              <a:t> </a:t>
            </a:r>
            <a:r>
              <a:rPr lang="de-DE" sz="1200" dirty="0" err="1">
                <a:hlinkClick r:id="rId3" action="ppaction://hlinksldjump"/>
              </a:rPr>
              <a:t>representations</a:t>
            </a:r>
            <a:r>
              <a:rPr lang="de-DE" sz="1200" dirty="0">
                <a:hlinkClick r:id="rId3" action="ppaction://hlinksldjump"/>
              </a:rPr>
              <a:t> </a:t>
            </a:r>
            <a:r>
              <a:rPr lang="de-DE" sz="1200" dirty="0" err="1">
                <a:hlinkClick r:id="rId3" action="ppaction://hlinksldjump"/>
              </a:rPr>
              <a:t>for</a:t>
            </a:r>
            <a:r>
              <a:rPr lang="de-DE" sz="1200" dirty="0">
                <a:hlinkClick r:id="rId3" action="ppaction://hlinksldjump"/>
              </a:rPr>
              <a:t> </a:t>
            </a:r>
            <a:r>
              <a:rPr lang="de-DE" sz="1200" dirty="0" err="1">
                <a:hlinkClick r:id="rId3" action="ppaction://hlinksldjump"/>
              </a:rPr>
              <a:t>video</a:t>
            </a:r>
            <a:r>
              <a:rPr lang="de-DE" sz="1200" dirty="0">
                <a:hlinkClick r:id="rId3" action="ppaction://hlinksldjump"/>
              </a:rPr>
              <a:t> </a:t>
            </a:r>
            <a:r>
              <a:rPr lang="de-DE" sz="1200" dirty="0" err="1">
                <a:hlinkClick r:id="rId3" action="ppaction://hlinksldjump"/>
              </a:rPr>
              <a:t>prediction</a:t>
            </a:r>
            <a:r>
              <a:rPr lang="de-DE" sz="1200" dirty="0">
                <a:hlinkClick r:id="rId3" action="ppaction://hlinksldjump"/>
              </a:rPr>
              <a:t>. </a:t>
            </a:r>
            <a:r>
              <a:rPr lang="de-DE" sz="1200" dirty="0" err="1">
                <a:hlinkClick r:id="rId3" action="ppaction://hlinksldjump"/>
              </a:rPr>
              <a:t>InAdvances</a:t>
            </a:r>
            <a:r>
              <a:rPr lang="de-DE" sz="1200" dirty="0">
                <a:hlinkClick r:id="rId3" action="ppaction://hlinksldjump"/>
              </a:rPr>
              <a:t> in </a:t>
            </a:r>
            <a:r>
              <a:rPr lang="de-DE" sz="1200" dirty="0" err="1">
                <a:hlinkClick r:id="rId3" action="ppaction://hlinksldjump"/>
              </a:rPr>
              <a:t>Neural</a:t>
            </a:r>
            <a:r>
              <a:rPr lang="de-DE" sz="1200" dirty="0">
                <a:hlinkClick r:id="rId3" action="ppaction://hlinksldjump"/>
              </a:rPr>
              <a:t> Information Processing Systems 2018 (pp. 517-526).</a:t>
            </a:r>
            <a:endParaRPr lang="de-DE" sz="1200" dirty="0"/>
          </a:p>
          <a:p>
            <a:endParaRPr lang="de-DE" sz="1200" dirty="0"/>
          </a:p>
          <a:p>
            <a:r>
              <a:rPr lang="de-DE" sz="1200" dirty="0">
                <a:hlinkClick r:id="rId4" action="ppaction://hlinksldjump"/>
              </a:rPr>
              <a:t>Yan Y, </a:t>
            </a:r>
            <a:r>
              <a:rPr lang="de-DE" sz="1200" dirty="0" err="1">
                <a:hlinkClick r:id="rId4" action="ppaction://hlinksldjump"/>
              </a:rPr>
              <a:t>Xu</a:t>
            </a:r>
            <a:r>
              <a:rPr lang="de-DE" sz="1200" dirty="0">
                <a:hlinkClick r:id="rId4" action="ppaction://hlinksldjump"/>
              </a:rPr>
              <a:t> J, </a:t>
            </a:r>
            <a:r>
              <a:rPr lang="de-DE" sz="1200" dirty="0" err="1">
                <a:hlinkClick r:id="rId4" action="ppaction://hlinksldjump"/>
              </a:rPr>
              <a:t>Ni</a:t>
            </a:r>
            <a:r>
              <a:rPr lang="de-DE" sz="1200" dirty="0">
                <a:hlinkClick r:id="rId4" action="ppaction://hlinksldjump"/>
              </a:rPr>
              <a:t> B, Zhang W, Yang X. Skeleton-</a:t>
            </a:r>
            <a:r>
              <a:rPr lang="de-DE" sz="1200" dirty="0" err="1">
                <a:hlinkClick r:id="rId4" action="ppaction://hlinksldjump"/>
              </a:rPr>
              <a:t>aided</a:t>
            </a:r>
            <a:r>
              <a:rPr lang="de-DE" sz="1200" dirty="0">
                <a:hlinkClick r:id="rId4" action="ppaction://hlinksldjump"/>
              </a:rPr>
              <a:t> </a:t>
            </a:r>
            <a:r>
              <a:rPr lang="de-DE" sz="1200" dirty="0" err="1">
                <a:hlinkClick r:id="rId4" action="ppaction://hlinksldjump"/>
              </a:rPr>
              <a:t>articulated</a:t>
            </a:r>
            <a:r>
              <a:rPr lang="de-DE" sz="1200" dirty="0">
                <a:hlinkClick r:id="rId4" action="ppaction://hlinksldjump"/>
              </a:rPr>
              <a:t> </a:t>
            </a:r>
            <a:r>
              <a:rPr lang="de-DE" sz="1200" dirty="0" err="1">
                <a:hlinkClick r:id="rId4" action="ppaction://hlinksldjump"/>
              </a:rPr>
              <a:t>motion</a:t>
            </a:r>
            <a:r>
              <a:rPr lang="de-DE" sz="1200" dirty="0">
                <a:hlinkClick r:id="rId4" action="ppaction://hlinksldjump"/>
              </a:rPr>
              <a:t> </a:t>
            </a:r>
            <a:r>
              <a:rPr lang="de-DE" sz="1200" dirty="0" err="1">
                <a:hlinkClick r:id="rId4" action="ppaction://hlinksldjump"/>
              </a:rPr>
              <a:t>generation</a:t>
            </a:r>
            <a:r>
              <a:rPr lang="de-DE" sz="1200" dirty="0">
                <a:hlinkClick r:id="rId4" action="ppaction://hlinksldjump"/>
              </a:rPr>
              <a:t>. </a:t>
            </a:r>
            <a:r>
              <a:rPr lang="de-DE" sz="1200" dirty="0" err="1">
                <a:hlinkClick r:id="rId4" action="ppaction://hlinksldjump"/>
              </a:rPr>
              <a:t>InProceedings</a:t>
            </a:r>
            <a:r>
              <a:rPr lang="de-DE" sz="1200" dirty="0">
                <a:hlinkClick r:id="rId4" action="ppaction://hlinksldjump"/>
              </a:rPr>
              <a:t> </a:t>
            </a:r>
            <a:r>
              <a:rPr lang="de-DE" sz="1200" dirty="0" err="1">
                <a:hlinkClick r:id="rId4" action="ppaction://hlinksldjump"/>
              </a:rPr>
              <a:t>of</a:t>
            </a:r>
            <a:r>
              <a:rPr lang="de-DE" sz="1200" dirty="0">
                <a:hlinkClick r:id="rId4" action="ppaction://hlinksldjump"/>
              </a:rPr>
              <a:t> </a:t>
            </a:r>
            <a:r>
              <a:rPr lang="de-DE" sz="1200" dirty="0" err="1">
                <a:hlinkClick r:id="rId4" action="ppaction://hlinksldjump"/>
              </a:rPr>
              <a:t>the</a:t>
            </a:r>
            <a:r>
              <a:rPr lang="de-DE" sz="1200" dirty="0">
                <a:hlinkClick r:id="rId4" action="ppaction://hlinksldjump"/>
              </a:rPr>
              <a:t> 25th ACM international </a:t>
            </a:r>
            <a:r>
              <a:rPr lang="de-DE" sz="1200" dirty="0" err="1">
                <a:hlinkClick r:id="rId4" action="ppaction://hlinksldjump"/>
              </a:rPr>
              <a:t>conference</a:t>
            </a:r>
            <a:r>
              <a:rPr lang="de-DE" sz="1200" dirty="0">
                <a:hlinkClick r:id="rId4" action="ppaction://hlinksldjump"/>
              </a:rPr>
              <a:t> on Multimedia 2017 </a:t>
            </a:r>
            <a:r>
              <a:rPr lang="de-DE" sz="1200" dirty="0" err="1">
                <a:hlinkClick r:id="rId4" action="ppaction://hlinksldjump"/>
              </a:rPr>
              <a:t>Oct</a:t>
            </a:r>
            <a:r>
              <a:rPr lang="de-DE" sz="1200" dirty="0">
                <a:hlinkClick r:id="rId4" action="ppaction://hlinksldjump"/>
              </a:rPr>
              <a:t> 19 (pp. 199-207).</a:t>
            </a:r>
            <a:endParaRPr lang="de-DE" sz="1200" dirty="0"/>
          </a:p>
          <a:p>
            <a:endParaRPr lang="de-DE" sz="1200" dirty="0"/>
          </a:p>
          <a:p>
            <a:r>
              <a:rPr lang="de-DE" sz="1200" dirty="0" err="1">
                <a:hlinkClick r:id="rId3" action="ppaction://hlinksldjump"/>
              </a:rPr>
              <a:t>Kingma</a:t>
            </a:r>
            <a:r>
              <a:rPr lang="de-DE" sz="1200" dirty="0">
                <a:hlinkClick r:id="rId3" action="ppaction://hlinksldjump"/>
              </a:rPr>
              <a:t> DP, </a:t>
            </a:r>
            <a:r>
              <a:rPr lang="de-DE" sz="1200" dirty="0" err="1">
                <a:hlinkClick r:id="rId3" action="ppaction://hlinksldjump"/>
              </a:rPr>
              <a:t>Welling</a:t>
            </a:r>
            <a:r>
              <a:rPr lang="de-DE" sz="1200" dirty="0">
                <a:hlinkClick r:id="rId3" action="ppaction://hlinksldjump"/>
              </a:rPr>
              <a:t> M. Auto-</a:t>
            </a:r>
            <a:r>
              <a:rPr lang="de-DE" sz="1200" dirty="0" err="1">
                <a:hlinkClick r:id="rId3" action="ppaction://hlinksldjump"/>
              </a:rPr>
              <a:t>encoding</a:t>
            </a:r>
            <a:r>
              <a:rPr lang="de-DE" sz="1200" dirty="0">
                <a:hlinkClick r:id="rId3" action="ppaction://hlinksldjump"/>
              </a:rPr>
              <a:t> </a:t>
            </a:r>
            <a:r>
              <a:rPr lang="de-DE" sz="1200" dirty="0" err="1">
                <a:hlinkClick r:id="rId3" action="ppaction://hlinksldjump"/>
              </a:rPr>
              <a:t>variational</a:t>
            </a:r>
            <a:r>
              <a:rPr lang="de-DE" sz="1200" dirty="0">
                <a:hlinkClick r:id="rId3" action="ppaction://hlinksldjump"/>
              </a:rPr>
              <a:t> </a:t>
            </a:r>
            <a:r>
              <a:rPr lang="de-DE" sz="1200" dirty="0" err="1">
                <a:hlinkClick r:id="rId3" action="ppaction://hlinksldjump"/>
              </a:rPr>
              <a:t>bayes</a:t>
            </a:r>
            <a:r>
              <a:rPr lang="de-DE" sz="1200" dirty="0">
                <a:hlinkClick r:id="rId3" action="ppaction://hlinksldjump"/>
              </a:rPr>
              <a:t>. </a:t>
            </a:r>
            <a:r>
              <a:rPr lang="de-DE" sz="1200" dirty="0" err="1">
                <a:hlinkClick r:id="rId3" action="ppaction://hlinksldjump"/>
              </a:rPr>
              <a:t>arXiv</a:t>
            </a:r>
            <a:r>
              <a:rPr lang="de-DE" sz="1200" dirty="0">
                <a:hlinkClick r:id="rId3" action="ppaction://hlinksldjump"/>
              </a:rPr>
              <a:t> </a:t>
            </a:r>
            <a:r>
              <a:rPr lang="de-DE" sz="1200" dirty="0" err="1">
                <a:hlinkClick r:id="rId3" action="ppaction://hlinksldjump"/>
              </a:rPr>
              <a:t>preprint</a:t>
            </a:r>
            <a:r>
              <a:rPr lang="de-DE" sz="1200" dirty="0">
                <a:hlinkClick r:id="rId3" action="ppaction://hlinksldjump"/>
              </a:rPr>
              <a:t> arXiv:1312.6114. 2013 Dec 20.</a:t>
            </a:r>
            <a:endParaRPr lang="de-DE" sz="1200" dirty="0"/>
          </a:p>
          <a:p>
            <a:endParaRPr lang="de-DE" sz="1200" dirty="0"/>
          </a:p>
          <a:p>
            <a:r>
              <a:rPr lang="de-DE" sz="1200" dirty="0">
                <a:hlinkClick r:id="rId5" action="ppaction://hlinksldjump"/>
              </a:rPr>
              <a:t>Hochreiter S, Schmidhuber J. Long </a:t>
            </a:r>
            <a:r>
              <a:rPr lang="de-DE" sz="1200" dirty="0" err="1">
                <a:hlinkClick r:id="rId5" action="ppaction://hlinksldjump"/>
              </a:rPr>
              <a:t>short</a:t>
            </a:r>
            <a:r>
              <a:rPr lang="de-DE" sz="1200" dirty="0">
                <a:hlinkClick r:id="rId5" action="ppaction://hlinksldjump"/>
              </a:rPr>
              <a:t>-term </a:t>
            </a:r>
            <a:r>
              <a:rPr lang="de-DE" sz="1200" dirty="0" err="1">
                <a:hlinkClick r:id="rId5" action="ppaction://hlinksldjump"/>
              </a:rPr>
              <a:t>memory</a:t>
            </a:r>
            <a:r>
              <a:rPr lang="de-DE" sz="1200" dirty="0">
                <a:hlinkClick r:id="rId5" action="ppaction://hlinksldjump"/>
              </a:rPr>
              <a:t>. </a:t>
            </a:r>
            <a:r>
              <a:rPr lang="de-DE" sz="1200" dirty="0" err="1">
                <a:hlinkClick r:id="rId5" action="ppaction://hlinksldjump"/>
              </a:rPr>
              <a:t>Neural</a:t>
            </a:r>
            <a:r>
              <a:rPr lang="de-DE" sz="1200" dirty="0">
                <a:hlinkClick r:id="rId5" action="ppaction://hlinksldjump"/>
              </a:rPr>
              <a:t> </a:t>
            </a:r>
            <a:r>
              <a:rPr lang="de-DE" sz="1200" dirty="0" err="1">
                <a:hlinkClick r:id="rId5" action="ppaction://hlinksldjump"/>
              </a:rPr>
              <a:t>computation</a:t>
            </a:r>
            <a:r>
              <a:rPr lang="de-DE" sz="1200" dirty="0">
                <a:hlinkClick r:id="rId5" action="ppaction://hlinksldjump"/>
              </a:rPr>
              <a:t>. 1997 Nov 15;9(8):1735-80.</a:t>
            </a:r>
            <a:endParaRPr lang="de-DE" sz="1200" dirty="0"/>
          </a:p>
          <a:p>
            <a:endParaRPr lang="de-DE" sz="1200" dirty="0"/>
          </a:p>
          <a:p>
            <a:r>
              <a:rPr lang="de-DE" sz="1200" dirty="0" err="1">
                <a:hlinkClick r:id="rId4" action="ppaction://hlinksldjump"/>
              </a:rPr>
              <a:t>Goodfellow</a:t>
            </a:r>
            <a:r>
              <a:rPr lang="de-DE" sz="1200" dirty="0">
                <a:hlinkClick r:id="rId4" action="ppaction://hlinksldjump"/>
              </a:rPr>
              <a:t> I, </a:t>
            </a:r>
            <a:r>
              <a:rPr lang="de-DE" sz="1200" dirty="0" err="1">
                <a:hlinkClick r:id="rId4" action="ppaction://hlinksldjump"/>
              </a:rPr>
              <a:t>Pouget-Abadie</a:t>
            </a:r>
            <a:r>
              <a:rPr lang="de-DE" sz="1200" dirty="0">
                <a:hlinkClick r:id="rId4" action="ppaction://hlinksldjump"/>
              </a:rPr>
              <a:t> J, Mirza M, </a:t>
            </a:r>
            <a:r>
              <a:rPr lang="de-DE" sz="1200" dirty="0" err="1">
                <a:hlinkClick r:id="rId4" action="ppaction://hlinksldjump"/>
              </a:rPr>
              <a:t>Xu</a:t>
            </a:r>
            <a:r>
              <a:rPr lang="de-DE" sz="1200" dirty="0">
                <a:hlinkClick r:id="rId4" action="ppaction://hlinksldjump"/>
              </a:rPr>
              <a:t> B, </a:t>
            </a:r>
            <a:r>
              <a:rPr lang="de-DE" sz="1200" dirty="0" err="1">
                <a:hlinkClick r:id="rId4" action="ppaction://hlinksldjump"/>
              </a:rPr>
              <a:t>Warde</a:t>
            </a:r>
            <a:r>
              <a:rPr lang="de-DE" sz="1200" dirty="0">
                <a:hlinkClick r:id="rId4" action="ppaction://hlinksldjump"/>
              </a:rPr>
              <a:t>-Farley D, </a:t>
            </a:r>
            <a:r>
              <a:rPr lang="de-DE" sz="1200" dirty="0" err="1">
                <a:hlinkClick r:id="rId4" action="ppaction://hlinksldjump"/>
              </a:rPr>
              <a:t>Ozair</a:t>
            </a:r>
            <a:r>
              <a:rPr lang="de-DE" sz="1200" dirty="0">
                <a:hlinkClick r:id="rId4" action="ppaction://hlinksldjump"/>
              </a:rPr>
              <a:t> S, </a:t>
            </a:r>
            <a:r>
              <a:rPr lang="de-DE" sz="1200" dirty="0" err="1">
                <a:hlinkClick r:id="rId4" action="ppaction://hlinksldjump"/>
              </a:rPr>
              <a:t>Courville</a:t>
            </a:r>
            <a:r>
              <a:rPr lang="de-DE" sz="1200" dirty="0">
                <a:hlinkClick r:id="rId4" action="ppaction://hlinksldjump"/>
              </a:rPr>
              <a:t> A, </a:t>
            </a:r>
            <a:r>
              <a:rPr lang="de-DE" sz="1200" dirty="0" err="1">
                <a:hlinkClick r:id="rId4" action="ppaction://hlinksldjump"/>
              </a:rPr>
              <a:t>Bengio</a:t>
            </a:r>
            <a:r>
              <a:rPr lang="de-DE" sz="1200" dirty="0">
                <a:hlinkClick r:id="rId4" action="ppaction://hlinksldjump"/>
              </a:rPr>
              <a:t> Y. Generative </a:t>
            </a:r>
            <a:r>
              <a:rPr lang="de-DE" sz="1200" dirty="0" err="1">
                <a:hlinkClick r:id="rId4" action="ppaction://hlinksldjump"/>
              </a:rPr>
              <a:t>adversarial</a:t>
            </a:r>
            <a:r>
              <a:rPr lang="de-DE" sz="1200" dirty="0">
                <a:hlinkClick r:id="rId4" action="ppaction://hlinksldjump"/>
              </a:rPr>
              <a:t> </a:t>
            </a:r>
            <a:r>
              <a:rPr lang="de-DE" sz="1200" dirty="0" err="1">
                <a:hlinkClick r:id="rId4" action="ppaction://hlinksldjump"/>
              </a:rPr>
              <a:t>nets</a:t>
            </a:r>
            <a:r>
              <a:rPr lang="de-DE" sz="1200" dirty="0">
                <a:hlinkClick r:id="rId4" action="ppaction://hlinksldjump"/>
              </a:rPr>
              <a:t>. </a:t>
            </a:r>
            <a:r>
              <a:rPr lang="de-DE" sz="1200" dirty="0" err="1">
                <a:hlinkClick r:id="rId4" action="ppaction://hlinksldjump"/>
              </a:rPr>
              <a:t>InAdvances</a:t>
            </a:r>
            <a:r>
              <a:rPr lang="de-DE" sz="1200" dirty="0">
                <a:hlinkClick r:id="rId4" action="ppaction://hlinksldjump"/>
              </a:rPr>
              <a:t> in </a:t>
            </a:r>
            <a:r>
              <a:rPr lang="de-DE" sz="1200" dirty="0" err="1">
                <a:hlinkClick r:id="rId4" action="ppaction://hlinksldjump"/>
              </a:rPr>
              <a:t>neural</a:t>
            </a:r>
            <a:r>
              <a:rPr lang="de-DE" sz="1200" dirty="0">
                <a:hlinkClick r:id="rId4" action="ppaction://hlinksldjump"/>
              </a:rPr>
              <a:t> </a:t>
            </a:r>
            <a:r>
              <a:rPr lang="de-DE" sz="1200" dirty="0" err="1">
                <a:hlinkClick r:id="rId4" action="ppaction://hlinksldjump"/>
              </a:rPr>
              <a:t>information</a:t>
            </a:r>
            <a:r>
              <a:rPr lang="de-DE" sz="1200" dirty="0">
                <a:hlinkClick r:id="rId4" action="ppaction://hlinksldjump"/>
              </a:rPr>
              <a:t> </a:t>
            </a:r>
            <a:r>
              <a:rPr lang="de-DE" sz="1200" dirty="0" err="1">
                <a:hlinkClick r:id="rId4" action="ppaction://hlinksldjump"/>
              </a:rPr>
              <a:t>processing</a:t>
            </a:r>
            <a:r>
              <a:rPr lang="de-DE" sz="1200" dirty="0">
                <a:hlinkClick r:id="rId4" action="ppaction://hlinksldjump"/>
              </a:rPr>
              <a:t> </a:t>
            </a:r>
            <a:r>
              <a:rPr lang="de-DE" sz="1200" dirty="0" err="1">
                <a:hlinkClick r:id="rId4" action="ppaction://hlinksldjump"/>
              </a:rPr>
              <a:t>systems</a:t>
            </a:r>
            <a:r>
              <a:rPr lang="de-DE" sz="1200" dirty="0">
                <a:hlinkClick r:id="rId4" action="ppaction://hlinksldjump"/>
              </a:rPr>
              <a:t> 2014 (pp. 2672-2680).</a:t>
            </a:r>
            <a:endParaRPr lang="de-DE" sz="1200" dirty="0"/>
          </a:p>
          <a:p>
            <a:r>
              <a:rPr lang="de-DE" sz="1200" dirty="0"/>
              <a:t>.</a:t>
            </a:r>
            <a:endParaRPr lang="de-DE" sz="1200" dirty="0">
              <a:hlinkClick r:id="rId5" action="ppaction://hlinksldjump"/>
            </a:endParaRPr>
          </a:p>
          <a:p>
            <a:r>
              <a:rPr lang="de-DE" sz="1200" dirty="0">
                <a:hlinkClick r:id="rId5" action="ppaction://hlinksldjump"/>
              </a:rPr>
              <a:t>Rumelhart DE, Hinton GE, Williams RJ. Learning internal representations by error propagation. California Univ San Diego La Jolla Inst for Cognitive Science; 1985 Sep</a:t>
            </a:r>
            <a:endParaRPr lang="de-DE" sz="1200" dirty="0"/>
          </a:p>
          <a:p>
            <a:endParaRPr lang="de-DE" sz="1200" dirty="0"/>
          </a:p>
          <a:p>
            <a:r>
              <a:rPr lang="de-DE" sz="1200" dirty="0">
                <a:hlinkClick r:id="rId6" action="ppaction://hlinksldjump"/>
              </a:rPr>
              <a:t>Mathieu M, </a:t>
            </a:r>
            <a:r>
              <a:rPr lang="de-DE" sz="1200" dirty="0" err="1">
                <a:hlinkClick r:id="rId6" action="ppaction://hlinksldjump"/>
              </a:rPr>
              <a:t>Couprie</a:t>
            </a:r>
            <a:r>
              <a:rPr lang="de-DE" sz="1200" dirty="0">
                <a:hlinkClick r:id="rId6" action="ppaction://hlinksldjump"/>
              </a:rPr>
              <a:t> C, </a:t>
            </a:r>
            <a:r>
              <a:rPr lang="de-DE" sz="1200" dirty="0" err="1">
                <a:hlinkClick r:id="rId6" action="ppaction://hlinksldjump"/>
              </a:rPr>
              <a:t>LeCun</a:t>
            </a:r>
            <a:r>
              <a:rPr lang="de-DE" sz="1200" dirty="0">
                <a:hlinkClick r:id="rId6" action="ppaction://hlinksldjump"/>
              </a:rPr>
              <a:t> Y. </a:t>
            </a:r>
            <a:r>
              <a:rPr lang="de-DE" sz="1200" dirty="0" err="1">
                <a:hlinkClick r:id="rId6" action="ppaction://hlinksldjump"/>
              </a:rPr>
              <a:t>Deep</a:t>
            </a:r>
            <a:r>
              <a:rPr lang="de-DE" sz="1200" dirty="0">
                <a:hlinkClick r:id="rId6" action="ppaction://hlinksldjump"/>
              </a:rPr>
              <a:t> multi-</a:t>
            </a:r>
            <a:r>
              <a:rPr lang="de-DE" sz="1200" dirty="0" err="1">
                <a:hlinkClick r:id="rId6" action="ppaction://hlinksldjump"/>
              </a:rPr>
              <a:t>scale</a:t>
            </a:r>
            <a:r>
              <a:rPr lang="de-DE" sz="1200" dirty="0">
                <a:hlinkClick r:id="rId6" action="ppaction://hlinksldjump"/>
              </a:rPr>
              <a:t> </a:t>
            </a:r>
            <a:r>
              <a:rPr lang="de-DE" sz="1200" dirty="0" err="1">
                <a:hlinkClick r:id="rId6" action="ppaction://hlinksldjump"/>
              </a:rPr>
              <a:t>video</a:t>
            </a:r>
            <a:r>
              <a:rPr lang="de-DE" sz="1200" dirty="0">
                <a:hlinkClick r:id="rId6" action="ppaction://hlinksldjump"/>
              </a:rPr>
              <a:t> </a:t>
            </a:r>
            <a:r>
              <a:rPr lang="de-DE" sz="1200" dirty="0" err="1">
                <a:hlinkClick r:id="rId6" action="ppaction://hlinksldjump"/>
              </a:rPr>
              <a:t>prediction</a:t>
            </a:r>
            <a:r>
              <a:rPr lang="de-DE" sz="1200" dirty="0">
                <a:hlinkClick r:id="rId6" action="ppaction://hlinksldjump"/>
              </a:rPr>
              <a:t> </a:t>
            </a:r>
            <a:r>
              <a:rPr lang="de-DE" sz="1200" dirty="0" err="1">
                <a:hlinkClick r:id="rId6" action="ppaction://hlinksldjump"/>
              </a:rPr>
              <a:t>beyond</a:t>
            </a:r>
            <a:r>
              <a:rPr lang="de-DE" sz="1200" dirty="0">
                <a:hlinkClick r:id="rId6" action="ppaction://hlinksldjump"/>
              </a:rPr>
              <a:t> </a:t>
            </a:r>
            <a:r>
              <a:rPr lang="de-DE" sz="1200" dirty="0" err="1">
                <a:hlinkClick r:id="rId6" action="ppaction://hlinksldjump"/>
              </a:rPr>
              <a:t>mean</a:t>
            </a:r>
            <a:r>
              <a:rPr lang="de-DE" sz="1200" dirty="0">
                <a:hlinkClick r:id="rId6" action="ppaction://hlinksldjump"/>
              </a:rPr>
              <a:t> </a:t>
            </a:r>
            <a:r>
              <a:rPr lang="de-DE" sz="1200" dirty="0" err="1">
                <a:hlinkClick r:id="rId6" action="ppaction://hlinksldjump"/>
              </a:rPr>
              <a:t>square</a:t>
            </a:r>
            <a:r>
              <a:rPr lang="de-DE" sz="1200" dirty="0">
                <a:hlinkClick r:id="rId6" action="ppaction://hlinksldjump"/>
              </a:rPr>
              <a:t> </a:t>
            </a:r>
            <a:r>
              <a:rPr lang="de-DE" sz="1200" dirty="0" err="1">
                <a:hlinkClick r:id="rId6" action="ppaction://hlinksldjump"/>
              </a:rPr>
              <a:t>error</a:t>
            </a:r>
            <a:r>
              <a:rPr lang="de-DE" sz="1200" dirty="0">
                <a:hlinkClick r:id="rId6" action="ppaction://hlinksldjump"/>
              </a:rPr>
              <a:t>. </a:t>
            </a:r>
            <a:r>
              <a:rPr lang="de-DE" sz="1200" dirty="0" err="1">
                <a:hlinkClick r:id="rId6" action="ppaction://hlinksldjump"/>
              </a:rPr>
              <a:t>arXiv</a:t>
            </a:r>
            <a:r>
              <a:rPr lang="de-DE" sz="1200" dirty="0">
                <a:hlinkClick r:id="rId6" action="ppaction://hlinksldjump"/>
              </a:rPr>
              <a:t> </a:t>
            </a:r>
            <a:r>
              <a:rPr lang="de-DE" sz="1200" dirty="0" err="1">
                <a:hlinkClick r:id="rId6" action="ppaction://hlinksldjump"/>
              </a:rPr>
              <a:t>preprint</a:t>
            </a:r>
            <a:r>
              <a:rPr lang="de-DE" sz="1200" dirty="0">
                <a:hlinkClick r:id="rId6" action="ppaction://hlinksldjump"/>
              </a:rPr>
              <a:t> arXiv:1511.05440. 2015 Nov 17.</a:t>
            </a:r>
            <a:endParaRPr lang="de-DE" sz="1200" dirty="0"/>
          </a:p>
          <a:p>
            <a:endParaRPr lang="de-DE" sz="1200" dirty="0"/>
          </a:p>
          <a:p>
            <a:r>
              <a:rPr lang="de-DE" sz="1200" dirty="0" err="1">
                <a:hlinkClick r:id="rId4" action="ppaction://hlinksldjump"/>
              </a:rPr>
              <a:t>Vondrick</a:t>
            </a:r>
            <a:r>
              <a:rPr lang="de-DE" sz="1200" dirty="0">
                <a:hlinkClick r:id="rId4" action="ppaction://hlinksldjump"/>
              </a:rPr>
              <a:t> C, </a:t>
            </a:r>
            <a:r>
              <a:rPr lang="de-DE" sz="1200" dirty="0" err="1">
                <a:hlinkClick r:id="rId4" action="ppaction://hlinksldjump"/>
              </a:rPr>
              <a:t>Pirsiavash</a:t>
            </a:r>
            <a:r>
              <a:rPr lang="de-DE" sz="1200" dirty="0">
                <a:hlinkClick r:id="rId4" action="ppaction://hlinksldjump"/>
              </a:rPr>
              <a:t> H, </a:t>
            </a:r>
            <a:r>
              <a:rPr lang="de-DE" sz="1200" dirty="0" err="1">
                <a:hlinkClick r:id="rId4" action="ppaction://hlinksldjump"/>
              </a:rPr>
              <a:t>Torralba</a:t>
            </a:r>
            <a:r>
              <a:rPr lang="de-DE" sz="1200" dirty="0">
                <a:hlinkClick r:id="rId4" action="ppaction://hlinksldjump"/>
              </a:rPr>
              <a:t> A. Generating </a:t>
            </a:r>
            <a:r>
              <a:rPr lang="de-DE" sz="1200" dirty="0" err="1">
                <a:hlinkClick r:id="rId4" action="ppaction://hlinksldjump"/>
              </a:rPr>
              <a:t>videos</a:t>
            </a:r>
            <a:r>
              <a:rPr lang="de-DE" sz="1200" dirty="0">
                <a:hlinkClick r:id="rId4" action="ppaction://hlinksldjump"/>
              </a:rPr>
              <a:t> </a:t>
            </a:r>
            <a:r>
              <a:rPr lang="de-DE" sz="1200" dirty="0" err="1">
                <a:hlinkClick r:id="rId4" action="ppaction://hlinksldjump"/>
              </a:rPr>
              <a:t>with</a:t>
            </a:r>
            <a:r>
              <a:rPr lang="de-DE" sz="1200" dirty="0">
                <a:hlinkClick r:id="rId4" action="ppaction://hlinksldjump"/>
              </a:rPr>
              <a:t> </a:t>
            </a:r>
            <a:r>
              <a:rPr lang="de-DE" sz="1200" dirty="0" err="1">
                <a:hlinkClick r:id="rId4" action="ppaction://hlinksldjump"/>
              </a:rPr>
              <a:t>scene</a:t>
            </a:r>
            <a:r>
              <a:rPr lang="de-DE" sz="1200" dirty="0">
                <a:hlinkClick r:id="rId4" action="ppaction://hlinksldjump"/>
              </a:rPr>
              <a:t> </a:t>
            </a:r>
            <a:r>
              <a:rPr lang="de-DE" sz="1200" dirty="0" err="1">
                <a:hlinkClick r:id="rId4" action="ppaction://hlinksldjump"/>
              </a:rPr>
              <a:t>dynamics</a:t>
            </a:r>
            <a:r>
              <a:rPr lang="de-DE" sz="1200" dirty="0">
                <a:hlinkClick r:id="rId4" action="ppaction://hlinksldjump"/>
              </a:rPr>
              <a:t>. </a:t>
            </a:r>
            <a:r>
              <a:rPr lang="de-DE" sz="1200" dirty="0" err="1">
                <a:hlinkClick r:id="rId4" action="ppaction://hlinksldjump"/>
              </a:rPr>
              <a:t>InAdvances</a:t>
            </a:r>
            <a:r>
              <a:rPr lang="de-DE" sz="1200" dirty="0">
                <a:hlinkClick r:id="rId4" action="ppaction://hlinksldjump"/>
              </a:rPr>
              <a:t> in </a:t>
            </a:r>
            <a:r>
              <a:rPr lang="de-DE" sz="1200" dirty="0" err="1">
                <a:hlinkClick r:id="rId4" action="ppaction://hlinksldjump"/>
              </a:rPr>
              <a:t>neural</a:t>
            </a:r>
            <a:r>
              <a:rPr lang="de-DE" sz="1200" dirty="0">
                <a:hlinkClick r:id="rId4" action="ppaction://hlinksldjump"/>
              </a:rPr>
              <a:t> </a:t>
            </a:r>
            <a:r>
              <a:rPr lang="de-DE" sz="1200" dirty="0" err="1">
                <a:hlinkClick r:id="rId4" action="ppaction://hlinksldjump"/>
              </a:rPr>
              <a:t>information</a:t>
            </a:r>
            <a:r>
              <a:rPr lang="de-DE" sz="1200" dirty="0">
                <a:hlinkClick r:id="rId4" action="ppaction://hlinksldjump"/>
              </a:rPr>
              <a:t> </a:t>
            </a:r>
            <a:r>
              <a:rPr lang="de-DE" sz="1200" dirty="0" err="1">
                <a:hlinkClick r:id="rId4" action="ppaction://hlinksldjump"/>
              </a:rPr>
              <a:t>processing</a:t>
            </a:r>
            <a:r>
              <a:rPr lang="de-DE" sz="1200" dirty="0">
                <a:hlinkClick r:id="rId4" action="ppaction://hlinksldjump"/>
              </a:rPr>
              <a:t> </a:t>
            </a:r>
            <a:r>
              <a:rPr lang="de-DE" sz="1200" dirty="0" err="1">
                <a:hlinkClick r:id="rId4" action="ppaction://hlinksldjump"/>
              </a:rPr>
              <a:t>systems</a:t>
            </a:r>
            <a:r>
              <a:rPr lang="de-DE" sz="1200" dirty="0">
                <a:hlinkClick r:id="rId4" action="ppaction://hlinksldjump"/>
              </a:rPr>
              <a:t> 2016 (pp. 613-621).</a:t>
            </a:r>
            <a:endParaRPr lang="de-DE" sz="1200" dirty="0"/>
          </a:p>
          <a:p>
            <a:endParaRPr lang="de-DE" sz="1200" dirty="0">
              <a:hlinkClick r:id="rId4" action="ppaction://hlinksldjump"/>
            </a:endParaRPr>
          </a:p>
          <a:p>
            <a:r>
              <a:rPr lang="de-DE" sz="1200" dirty="0" err="1">
                <a:hlinkClick r:id="rId4" action="ppaction://hlinksldjump"/>
              </a:rPr>
              <a:t>Xiong</a:t>
            </a:r>
            <a:r>
              <a:rPr lang="de-DE" sz="1200" dirty="0">
                <a:hlinkClick r:id="rId4" action="ppaction://hlinksldjump"/>
              </a:rPr>
              <a:t> W, Luo W, Ma L, Liu W, Luo J. Learning </a:t>
            </a:r>
            <a:r>
              <a:rPr lang="de-DE" sz="1200" dirty="0" err="1">
                <a:hlinkClick r:id="rId4" action="ppaction://hlinksldjump"/>
              </a:rPr>
              <a:t>to</a:t>
            </a:r>
            <a:r>
              <a:rPr lang="de-DE" sz="1200" dirty="0">
                <a:hlinkClick r:id="rId4" action="ppaction://hlinksldjump"/>
              </a:rPr>
              <a:t> </a:t>
            </a:r>
            <a:r>
              <a:rPr lang="de-DE" sz="1200" dirty="0" err="1">
                <a:hlinkClick r:id="rId4" action="ppaction://hlinksldjump"/>
              </a:rPr>
              <a:t>generate</a:t>
            </a:r>
            <a:r>
              <a:rPr lang="de-DE" sz="1200" dirty="0">
                <a:hlinkClick r:id="rId4" action="ppaction://hlinksldjump"/>
              </a:rPr>
              <a:t> time-</a:t>
            </a:r>
            <a:r>
              <a:rPr lang="de-DE" sz="1200" dirty="0" err="1">
                <a:hlinkClick r:id="rId4" action="ppaction://hlinksldjump"/>
              </a:rPr>
              <a:t>lapse</a:t>
            </a:r>
            <a:r>
              <a:rPr lang="de-DE" sz="1200" dirty="0">
                <a:hlinkClick r:id="rId4" action="ppaction://hlinksldjump"/>
              </a:rPr>
              <a:t> </a:t>
            </a:r>
            <a:r>
              <a:rPr lang="de-DE" sz="1200" dirty="0" err="1">
                <a:hlinkClick r:id="rId4" action="ppaction://hlinksldjump"/>
              </a:rPr>
              <a:t>videos</a:t>
            </a:r>
            <a:r>
              <a:rPr lang="de-DE" sz="1200" dirty="0">
                <a:hlinkClick r:id="rId4" action="ppaction://hlinksldjump"/>
              </a:rPr>
              <a:t> </a:t>
            </a:r>
            <a:r>
              <a:rPr lang="de-DE" sz="1200" dirty="0" err="1">
                <a:hlinkClick r:id="rId4" action="ppaction://hlinksldjump"/>
              </a:rPr>
              <a:t>using</a:t>
            </a:r>
            <a:r>
              <a:rPr lang="de-DE" sz="1200" dirty="0">
                <a:hlinkClick r:id="rId4" action="ppaction://hlinksldjump"/>
              </a:rPr>
              <a:t> multi-stage </a:t>
            </a:r>
            <a:r>
              <a:rPr lang="de-DE" sz="1200" dirty="0" err="1">
                <a:hlinkClick r:id="rId4" action="ppaction://hlinksldjump"/>
              </a:rPr>
              <a:t>dynamic</a:t>
            </a:r>
            <a:r>
              <a:rPr lang="de-DE" sz="1200" dirty="0">
                <a:hlinkClick r:id="rId4" action="ppaction://hlinksldjump"/>
              </a:rPr>
              <a:t> generative </a:t>
            </a:r>
            <a:r>
              <a:rPr lang="de-DE" sz="1200" dirty="0" err="1">
                <a:hlinkClick r:id="rId4" action="ppaction://hlinksldjump"/>
              </a:rPr>
              <a:t>adversarial</a:t>
            </a:r>
            <a:r>
              <a:rPr lang="de-DE" sz="1200" dirty="0">
                <a:hlinkClick r:id="rId4" action="ppaction://hlinksldjump"/>
              </a:rPr>
              <a:t> </a:t>
            </a:r>
            <a:r>
              <a:rPr lang="de-DE" sz="1200" dirty="0" err="1">
                <a:hlinkClick r:id="rId4" action="ppaction://hlinksldjump"/>
              </a:rPr>
              <a:t>networks</a:t>
            </a:r>
            <a:r>
              <a:rPr lang="de-DE" sz="1200" dirty="0">
                <a:hlinkClick r:id="rId4" action="ppaction://hlinksldjump"/>
              </a:rPr>
              <a:t>. </a:t>
            </a:r>
            <a:r>
              <a:rPr lang="de-DE" sz="1200" dirty="0" err="1">
                <a:hlinkClick r:id="rId4" action="ppaction://hlinksldjump"/>
              </a:rPr>
              <a:t>InProceedings</a:t>
            </a:r>
            <a:r>
              <a:rPr lang="de-DE" sz="1200" dirty="0">
                <a:hlinkClick r:id="rId4" action="ppaction://hlinksldjump"/>
              </a:rPr>
              <a:t> </a:t>
            </a:r>
            <a:r>
              <a:rPr lang="de-DE" sz="1200" dirty="0" err="1">
                <a:hlinkClick r:id="rId4" action="ppaction://hlinksldjump"/>
              </a:rPr>
              <a:t>of</a:t>
            </a:r>
            <a:r>
              <a:rPr lang="de-DE" sz="1200" dirty="0">
                <a:hlinkClick r:id="rId4" action="ppaction://hlinksldjump"/>
              </a:rPr>
              <a:t> </a:t>
            </a:r>
            <a:r>
              <a:rPr lang="de-DE" sz="1200" dirty="0" err="1">
                <a:hlinkClick r:id="rId4" action="ppaction://hlinksldjump"/>
              </a:rPr>
              <a:t>the</a:t>
            </a:r>
            <a:r>
              <a:rPr lang="de-DE" sz="1200" dirty="0">
                <a:hlinkClick r:id="rId4" action="ppaction://hlinksldjump"/>
              </a:rPr>
              <a:t> IEEE Conference on Computer Vision </a:t>
            </a:r>
            <a:r>
              <a:rPr lang="de-DE" sz="1200" dirty="0" err="1">
                <a:hlinkClick r:id="rId4" action="ppaction://hlinksldjump"/>
              </a:rPr>
              <a:t>and</a:t>
            </a:r>
            <a:r>
              <a:rPr lang="de-DE" sz="1200" dirty="0">
                <a:hlinkClick r:id="rId4" action="ppaction://hlinksldjump"/>
              </a:rPr>
              <a:t> Pattern Recognition 2018 (pp. 2364-2373).</a:t>
            </a:r>
            <a:endParaRPr lang="de-DE" sz="1200" dirty="0"/>
          </a:p>
        </p:txBody>
      </p:sp>
      <p:sp>
        <p:nvSpPr>
          <p:cNvPr id="3" name="Slide Number Placeholder 2">
            <a:extLst>
              <a:ext uri="{FF2B5EF4-FFF2-40B4-BE49-F238E27FC236}">
                <a16:creationId xmlns:a16="http://schemas.microsoft.com/office/drawing/2014/main" id="{A04EC535-3296-A544-B999-BB22B8560124}"/>
              </a:ext>
            </a:extLst>
          </p:cNvPr>
          <p:cNvSpPr>
            <a:spLocks noGrp="1"/>
          </p:cNvSpPr>
          <p:nvPr>
            <p:ph type="sldNum" sz="quarter" idx="13"/>
          </p:nvPr>
        </p:nvSpPr>
        <p:spPr/>
        <p:txBody>
          <a:bodyPr/>
          <a:lstStyle/>
          <a:p>
            <a:r>
              <a:rPr lang="en-US"/>
              <a:t>Page </a:t>
            </a:r>
            <a:fld id="{5B0B7EB5-7F44-5B4B-B6FF-B7CB62AC8566}" type="slidenum">
              <a:rPr lang="en-US" smtClean="0"/>
              <a:pPr/>
              <a:t>39</a:t>
            </a:fld>
            <a:endParaRPr lang="en-US" dirty="0"/>
          </a:p>
        </p:txBody>
      </p:sp>
    </p:spTree>
    <p:extLst>
      <p:ext uri="{BB962C8B-B14F-4D97-AF65-F5344CB8AC3E}">
        <p14:creationId xmlns:p14="http://schemas.microsoft.com/office/powerpoint/2010/main" val="1711428193"/>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MOTIVATION</a:t>
            </a:r>
          </a:p>
        </p:txBody>
      </p:sp>
      <p:sp>
        <p:nvSpPr>
          <p:cNvPr id="14" name="Rectangle 13">
            <a:extLst>
              <a:ext uri="{FF2B5EF4-FFF2-40B4-BE49-F238E27FC236}">
                <a16:creationId xmlns:a16="http://schemas.microsoft.com/office/drawing/2014/main" id="{33DE82EC-4511-CB4F-A2E6-ED97581B898F}"/>
              </a:ext>
            </a:extLst>
          </p:cNvPr>
          <p:cNvSpPr/>
          <p:nvPr/>
        </p:nvSpPr>
        <p:spPr>
          <a:xfrm>
            <a:off x="412459" y="1245833"/>
            <a:ext cx="8119983" cy="369332"/>
          </a:xfrm>
          <a:prstGeom prst="rect">
            <a:avLst/>
          </a:prstGeom>
        </p:spPr>
        <p:txBody>
          <a:bodyPr wrap="square">
            <a:spAutoFit/>
          </a:bodyPr>
          <a:lstStyle/>
          <a:p>
            <a:pPr marL="342900" indent="-342900">
              <a:buFont typeface="Wingdings" pitchFamily="2" charset="2"/>
              <a:buChar char="Ø"/>
            </a:pPr>
            <a:r>
              <a:rPr lang="en-GB" dirty="0">
                <a:solidFill>
                  <a:schemeClr val="accent1"/>
                </a:solidFill>
              </a:rPr>
              <a:t>Video prediction </a:t>
            </a:r>
            <a:r>
              <a:rPr lang="en-GB" dirty="0">
                <a:solidFill>
                  <a:schemeClr val="accent1"/>
                </a:solidFill>
                <a:sym typeface="Wingdings" pitchFamily="2" charset="2"/>
              </a:rPr>
              <a:t></a:t>
            </a:r>
            <a:r>
              <a:rPr lang="en-GB" dirty="0">
                <a:solidFill>
                  <a:schemeClr val="accent1"/>
                </a:solidFill>
              </a:rPr>
              <a:t> </a:t>
            </a:r>
            <a:r>
              <a:rPr lang="en-GB" b="1" dirty="0">
                <a:solidFill>
                  <a:schemeClr val="accent1"/>
                </a:solidFill>
              </a:rPr>
              <a:t>New data-driven approach for weather forecasting </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pic>
        <p:nvPicPr>
          <p:cNvPr id="103" name="Picture 102">
            <a:extLst>
              <a:ext uri="{FF2B5EF4-FFF2-40B4-BE49-F238E27FC236}">
                <a16:creationId xmlns:a16="http://schemas.microsoft.com/office/drawing/2014/main" id="{9E9CA520-EB8B-724D-BCDE-1A5ED98D1CF4}"/>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43599" y="1700810"/>
            <a:ext cx="4140370" cy="2577107"/>
          </a:xfrm>
          <a:prstGeom prst="rect">
            <a:avLst/>
          </a:prstGeom>
        </p:spPr>
      </p:pic>
      <p:sp>
        <p:nvSpPr>
          <p:cNvPr id="4" name="Rectangle 3">
            <a:extLst>
              <a:ext uri="{FF2B5EF4-FFF2-40B4-BE49-F238E27FC236}">
                <a16:creationId xmlns:a16="http://schemas.microsoft.com/office/drawing/2014/main" id="{87680EC3-1A97-2249-8EF6-AA6464B4981B}"/>
              </a:ext>
            </a:extLst>
          </p:cNvPr>
          <p:cNvSpPr/>
          <p:nvPr/>
        </p:nvSpPr>
        <p:spPr>
          <a:xfrm>
            <a:off x="143600" y="4707721"/>
            <a:ext cx="8857691" cy="1046440"/>
          </a:xfrm>
          <a:prstGeom prst="rect">
            <a:avLst/>
          </a:prstGeom>
          <a:ln>
            <a:solidFill>
              <a:schemeClr val="dk1"/>
            </a:solidFill>
          </a:ln>
        </p:spPr>
        <p:txBody>
          <a:bodyPr wrap="square">
            <a:spAutoFit/>
          </a:bodyPr>
          <a:lstStyle/>
          <a:p>
            <a:pPr marL="285750" indent="-285750">
              <a:buFont typeface="Arial" panose="020B0604020202020204" pitchFamily="34" charset="0"/>
              <a:buChar char="•"/>
            </a:pPr>
            <a:r>
              <a:rPr lang="en-US" sz="1200" dirty="0">
                <a:cs typeface="Times New Roman" panose="02020603050405020304" pitchFamily="18" charset="0"/>
              </a:rPr>
              <a:t>In computer vision, video prediction is an essential study</a:t>
            </a:r>
            <a:r>
              <a:rPr lang="en-US" altLang="zh-CN" sz="1200" dirty="0">
                <a:cs typeface="Times New Roman" panose="02020603050405020304" pitchFamily="18" charset="0"/>
              </a:rPr>
              <a:t> area</a:t>
            </a:r>
            <a:r>
              <a:rPr lang="en-US" sz="1200" dirty="0">
                <a:cs typeface="Times New Roman" panose="02020603050405020304" pitchFamily="18" charset="0"/>
              </a:rPr>
              <a:t>. It has been successfully applied in many applications such as human action prediction (</a:t>
            </a:r>
            <a:r>
              <a:rPr lang="en-US" sz="1200" dirty="0">
                <a:hlinkClick r:id="rId9" action="ppaction://hlinksldjump"/>
              </a:rPr>
              <a:t>Lee, Alex X. et al. 2018</a:t>
            </a:r>
            <a:r>
              <a:rPr lang="en-US" sz="1200" dirty="0">
                <a:cs typeface="Times New Roman" panose="02020603050405020304" pitchFamily="18" charset="0"/>
              </a:rPr>
              <a:t>), self-driving cars (</a:t>
            </a:r>
            <a:r>
              <a:rPr lang="de-DE" sz="1200" dirty="0">
                <a:solidFill>
                  <a:srgbClr val="222222"/>
                </a:solidFill>
                <a:hlinkClick r:id="rId9" action="ppaction://hlinksldjump"/>
              </a:rPr>
              <a:t>Lotter, William  et al. 2016</a:t>
            </a:r>
            <a:r>
              <a:rPr lang="de-DE" sz="1200" dirty="0">
                <a:solidFill>
                  <a:srgbClr val="222222"/>
                </a:solidFill>
              </a:rPr>
              <a:t>)</a:t>
            </a:r>
            <a:r>
              <a:rPr lang="en-US" sz="1200" dirty="0">
                <a:cs typeface="Times New Roman" panose="02020603050405020304" pitchFamily="18" charset="0"/>
              </a:rPr>
              <a:t>, etc. </a:t>
            </a:r>
          </a:p>
          <a:p>
            <a:pPr marL="285750" indent="-285750">
              <a:buFont typeface="Arial" panose="020B0604020202020204" pitchFamily="34" charset="0"/>
              <a:buChar char="•"/>
            </a:pPr>
            <a:endParaRPr lang="en-US" sz="1200" dirty="0">
              <a:cs typeface="Times New Roman" panose="02020603050405020304" pitchFamily="18" charset="0"/>
            </a:endParaRPr>
          </a:p>
          <a:p>
            <a:pPr marL="285750" indent="-285750">
              <a:buFont typeface="Arial" panose="020B0604020202020204" pitchFamily="34" charset="0"/>
              <a:buChar char="•"/>
            </a:pPr>
            <a:r>
              <a:rPr lang="en-US" sz="1200" dirty="0"/>
              <a:t>There are certain similarities between the deep learning tasks of video prediction and weather forecasting: Explore </a:t>
            </a:r>
            <a:r>
              <a:rPr lang="en-US" sz="1200" dirty="0" err="1"/>
              <a:t>spatio</a:t>
            </a:r>
            <a:r>
              <a:rPr lang="en-US" sz="1200" dirty="0"/>
              <a:t>-temporal patterns from previously observed data to generate the future frames</a:t>
            </a:r>
            <a:r>
              <a:rPr lang="en-US" sz="1400" dirty="0"/>
              <a:t>. </a:t>
            </a:r>
          </a:p>
        </p:txBody>
      </p:sp>
      <p:grpSp>
        <p:nvGrpSpPr>
          <p:cNvPr id="9" name="Group 8">
            <a:extLst>
              <a:ext uri="{FF2B5EF4-FFF2-40B4-BE49-F238E27FC236}">
                <a16:creationId xmlns:a16="http://schemas.microsoft.com/office/drawing/2014/main" id="{9B3C95BF-2EDE-934B-9AB8-56798DAF6141}"/>
              </a:ext>
            </a:extLst>
          </p:cNvPr>
          <p:cNvGrpSpPr/>
          <p:nvPr/>
        </p:nvGrpSpPr>
        <p:grpSpPr>
          <a:xfrm>
            <a:off x="4725231" y="1712052"/>
            <a:ext cx="4059994" cy="2829285"/>
            <a:chOff x="4609172" y="1656466"/>
            <a:chExt cx="4132001" cy="2549468"/>
          </a:xfrm>
        </p:grpSpPr>
        <p:pic>
          <p:nvPicPr>
            <p:cNvPr id="26" name="Grafik 2" descr="Wang et al. - PredRNN Recurrent Neural Networks for Predictive .pdf - Adobe Acrobat Pro 2017">
              <a:extLst>
                <a:ext uri="{FF2B5EF4-FFF2-40B4-BE49-F238E27FC236}">
                  <a16:creationId xmlns:a16="http://schemas.microsoft.com/office/drawing/2014/main" id="{C12C3282-B1C8-3A4B-9444-0C996FF89C35}"/>
                </a:ext>
              </a:extLst>
            </p:cNvPr>
            <p:cNvPicPr>
              <a:picLocks noChangeAspect="1"/>
            </p:cNvPicPr>
            <p:nvPr/>
          </p:nvPicPr>
          <p:blipFill rotWithShape="1">
            <a:blip r:embed="rId10" cstate="print">
              <a:extLst>
                <a:ext uri="{28A0092B-C50C-407E-A947-70E740481C1C}">
                  <a14:useLocalDpi xmlns:a14="http://schemas.microsoft.com/office/drawing/2010/main" val="0"/>
                </a:ext>
              </a:extLst>
            </a:blip>
            <a:srcRect l="19288" t="27077" r="20075" b="17051"/>
            <a:stretch/>
          </p:blipFill>
          <p:spPr>
            <a:xfrm>
              <a:off x="4609172" y="1656466"/>
              <a:ext cx="4132001" cy="2502386"/>
            </a:xfrm>
            <a:prstGeom prst="rect">
              <a:avLst/>
            </a:prstGeom>
          </p:spPr>
        </p:pic>
        <p:sp>
          <p:nvSpPr>
            <p:cNvPr id="8" name="Rectangle 7">
              <a:extLst>
                <a:ext uri="{FF2B5EF4-FFF2-40B4-BE49-F238E27FC236}">
                  <a16:creationId xmlns:a16="http://schemas.microsoft.com/office/drawing/2014/main" id="{54436917-D2F8-4F4F-BC82-DF4DF8FAC8A2}"/>
                </a:ext>
              </a:extLst>
            </p:cNvPr>
            <p:cNvSpPr/>
            <p:nvPr/>
          </p:nvSpPr>
          <p:spPr>
            <a:xfrm>
              <a:off x="5364088" y="3924134"/>
              <a:ext cx="2808312" cy="281800"/>
            </a:xfrm>
            <a:prstGeom prst="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r>
                <a:rPr lang="de-DE" sz="1400" dirty="0">
                  <a:hlinkClick r:id="rId9" action="ppaction://hlinksldjump"/>
                </a:rPr>
                <a:t>Wang, Y et al. 2017</a:t>
              </a:r>
              <a:endParaRPr lang="en-US" sz="1400" dirty="0" err="1"/>
            </a:p>
          </p:txBody>
        </p:sp>
      </p:grpSp>
      <p:sp>
        <p:nvSpPr>
          <p:cNvPr id="11" name="Right Arrow 10">
            <a:extLst>
              <a:ext uri="{FF2B5EF4-FFF2-40B4-BE49-F238E27FC236}">
                <a16:creationId xmlns:a16="http://schemas.microsoft.com/office/drawing/2014/main" id="{ED550134-E024-1E49-BDA6-F3ECE3F33F6E}"/>
              </a:ext>
            </a:extLst>
          </p:cNvPr>
          <p:cNvSpPr/>
          <p:nvPr/>
        </p:nvSpPr>
        <p:spPr>
          <a:xfrm>
            <a:off x="4355978" y="2657387"/>
            <a:ext cx="369255" cy="504056"/>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5" name="Slide Number Placeholder 4">
            <a:extLst>
              <a:ext uri="{FF2B5EF4-FFF2-40B4-BE49-F238E27FC236}">
                <a16:creationId xmlns:a16="http://schemas.microsoft.com/office/drawing/2014/main" id="{C0279E96-3922-6A4D-A140-EE1E3BE4432A}"/>
              </a:ext>
            </a:extLst>
          </p:cNvPr>
          <p:cNvSpPr>
            <a:spLocks noGrp="1"/>
          </p:cNvSpPr>
          <p:nvPr>
            <p:ph type="sldNum" sz="quarter" idx="13"/>
          </p:nvPr>
        </p:nvSpPr>
        <p:spPr/>
        <p:txBody>
          <a:bodyPr/>
          <a:lstStyle/>
          <a:p>
            <a:r>
              <a:rPr lang="en-US"/>
              <a:t>Page </a:t>
            </a:r>
            <a:fld id="{5B0B7EB5-7F44-5B4B-B6FF-B7CB62AC8566}" type="slidenum">
              <a:rPr lang="en-US" smtClean="0"/>
              <a:pPr/>
              <a:t>4</a:t>
            </a:fld>
            <a:endParaRPr lang="en-US" dirty="0"/>
          </a:p>
        </p:txBody>
      </p:sp>
    </p:spTree>
    <p:extLst>
      <p:ext uri="{BB962C8B-B14F-4D97-AF65-F5344CB8AC3E}">
        <p14:creationId xmlns:p14="http://schemas.microsoft.com/office/powerpoint/2010/main" val="236622202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MOTIVATION</a:t>
            </a:r>
          </a:p>
        </p:txBody>
      </p:sp>
      <p:sp>
        <p:nvSpPr>
          <p:cNvPr id="14" name="Rectangle 13">
            <a:extLst>
              <a:ext uri="{FF2B5EF4-FFF2-40B4-BE49-F238E27FC236}">
                <a16:creationId xmlns:a16="http://schemas.microsoft.com/office/drawing/2014/main" id="{33DE82EC-4511-CB4F-A2E6-ED97581B898F}"/>
              </a:ext>
            </a:extLst>
          </p:cNvPr>
          <p:cNvSpPr/>
          <p:nvPr/>
        </p:nvSpPr>
        <p:spPr>
          <a:xfrm>
            <a:off x="412459" y="1245833"/>
            <a:ext cx="8119983" cy="369332"/>
          </a:xfrm>
          <a:prstGeom prst="rect">
            <a:avLst/>
          </a:prstGeom>
        </p:spPr>
        <p:txBody>
          <a:bodyPr wrap="square">
            <a:spAutoFit/>
          </a:bodyPr>
          <a:lstStyle/>
          <a:p>
            <a:pPr marL="342900" indent="-342900">
              <a:buFont typeface="Wingdings" pitchFamily="2" charset="2"/>
              <a:buChar char="Ø"/>
            </a:pPr>
            <a:r>
              <a:rPr lang="en-GB" dirty="0">
                <a:solidFill>
                  <a:schemeClr val="accent1"/>
                </a:solidFill>
              </a:rPr>
              <a:t>Video prediction </a:t>
            </a:r>
            <a:r>
              <a:rPr lang="en-GB" dirty="0">
                <a:solidFill>
                  <a:schemeClr val="accent1"/>
                </a:solidFill>
                <a:sym typeface="Wingdings" pitchFamily="2" charset="2"/>
              </a:rPr>
              <a:t></a:t>
            </a:r>
            <a:r>
              <a:rPr lang="en-GB" dirty="0">
                <a:solidFill>
                  <a:schemeClr val="accent1"/>
                </a:solidFill>
              </a:rPr>
              <a:t> </a:t>
            </a:r>
            <a:r>
              <a:rPr lang="en-GB" b="1" dirty="0">
                <a:solidFill>
                  <a:schemeClr val="accent1"/>
                </a:solidFill>
              </a:rPr>
              <a:t>New data-driven approach for weather forecasting </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pic>
        <p:nvPicPr>
          <p:cNvPr id="21" name="Picture 20">
            <a:extLst>
              <a:ext uri="{FF2B5EF4-FFF2-40B4-BE49-F238E27FC236}">
                <a16:creationId xmlns:a16="http://schemas.microsoft.com/office/drawing/2014/main" id="{3A24BD6C-A9E0-C049-9CAF-6CFABF88596E}"/>
              </a:ext>
            </a:extLst>
          </p:cNvPr>
          <p:cNvPicPr>
            <a:picLocks noChangeAspect="1"/>
          </p:cNvPicPr>
          <p:nvPr/>
        </p:nvPicPr>
        <p:blipFill>
          <a:blip r:embed="rId8"/>
          <a:stretch>
            <a:fillRect/>
          </a:stretch>
        </p:blipFill>
        <p:spPr>
          <a:xfrm>
            <a:off x="397947" y="2204864"/>
            <a:ext cx="3598633" cy="1986084"/>
          </a:xfrm>
          <a:prstGeom prst="rect">
            <a:avLst/>
          </a:prstGeom>
        </p:spPr>
      </p:pic>
      <p:grpSp>
        <p:nvGrpSpPr>
          <p:cNvPr id="22" name="Group 21">
            <a:extLst>
              <a:ext uri="{FF2B5EF4-FFF2-40B4-BE49-F238E27FC236}">
                <a16:creationId xmlns:a16="http://schemas.microsoft.com/office/drawing/2014/main" id="{F8BC5A24-CD91-714E-8243-BC05EDBD56ED}"/>
              </a:ext>
            </a:extLst>
          </p:cNvPr>
          <p:cNvGrpSpPr/>
          <p:nvPr/>
        </p:nvGrpSpPr>
        <p:grpSpPr>
          <a:xfrm>
            <a:off x="5148064" y="2487684"/>
            <a:ext cx="2880320" cy="1805412"/>
            <a:chOff x="5517962" y="2181311"/>
            <a:chExt cx="3490767" cy="2160240"/>
          </a:xfrm>
        </p:grpSpPr>
        <p:pic>
          <p:nvPicPr>
            <p:cNvPr id="28" name="Picture 27">
              <a:extLst>
                <a:ext uri="{FF2B5EF4-FFF2-40B4-BE49-F238E27FC236}">
                  <a16:creationId xmlns:a16="http://schemas.microsoft.com/office/drawing/2014/main" id="{B1846744-4F4F-1B44-85AA-4CA925746E21}"/>
                </a:ext>
              </a:extLst>
            </p:cNvPr>
            <p:cNvPicPr>
              <a:picLocks noChangeAspect="1"/>
            </p:cNvPicPr>
            <p:nvPr/>
          </p:nvPicPr>
          <p:blipFill>
            <a:blip r:embed="rId9"/>
            <a:stretch>
              <a:fillRect/>
            </a:stretch>
          </p:blipFill>
          <p:spPr>
            <a:xfrm>
              <a:off x="6372200" y="2181311"/>
              <a:ext cx="2636529" cy="1354217"/>
            </a:xfrm>
            <a:prstGeom prst="rect">
              <a:avLst/>
            </a:prstGeom>
          </p:spPr>
        </p:pic>
        <p:pic>
          <p:nvPicPr>
            <p:cNvPr id="29" name="Picture 28">
              <a:extLst>
                <a:ext uri="{FF2B5EF4-FFF2-40B4-BE49-F238E27FC236}">
                  <a16:creationId xmlns:a16="http://schemas.microsoft.com/office/drawing/2014/main" id="{704D7637-FABA-8D4A-9863-FCB9542E607B}"/>
                </a:ext>
              </a:extLst>
            </p:cNvPr>
            <p:cNvPicPr>
              <a:picLocks noChangeAspect="1"/>
            </p:cNvPicPr>
            <p:nvPr/>
          </p:nvPicPr>
          <p:blipFill>
            <a:blip r:embed="rId10"/>
            <a:stretch>
              <a:fillRect/>
            </a:stretch>
          </p:blipFill>
          <p:spPr>
            <a:xfrm>
              <a:off x="5965247" y="2521178"/>
              <a:ext cx="2768185" cy="1388325"/>
            </a:xfrm>
            <a:prstGeom prst="rect">
              <a:avLst/>
            </a:prstGeom>
          </p:spPr>
        </p:pic>
        <p:pic>
          <p:nvPicPr>
            <p:cNvPr id="30" name="Picture 29">
              <a:extLst>
                <a:ext uri="{FF2B5EF4-FFF2-40B4-BE49-F238E27FC236}">
                  <a16:creationId xmlns:a16="http://schemas.microsoft.com/office/drawing/2014/main" id="{4A8E1CBD-9BEF-BA4A-8222-A1DCA753A4A3}"/>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5517962" y="2931992"/>
              <a:ext cx="2810024" cy="1409559"/>
            </a:xfrm>
            <a:prstGeom prst="rect">
              <a:avLst/>
            </a:prstGeom>
          </p:spPr>
        </p:pic>
      </p:grpSp>
      <p:sp>
        <p:nvSpPr>
          <p:cNvPr id="33" name="Down Arrow 32">
            <a:extLst>
              <a:ext uri="{FF2B5EF4-FFF2-40B4-BE49-F238E27FC236}">
                <a16:creationId xmlns:a16="http://schemas.microsoft.com/office/drawing/2014/main" id="{A654E7BC-D090-D04D-A622-F7CE3BF4A9C7}"/>
              </a:ext>
            </a:extLst>
          </p:cNvPr>
          <p:cNvSpPr/>
          <p:nvPr/>
        </p:nvSpPr>
        <p:spPr>
          <a:xfrm rot="16200000">
            <a:off x="4136779" y="2826698"/>
            <a:ext cx="727551" cy="742419"/>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42" name="TextBox 41">
            <a:extLst>
              <a:ext uri="{FF2B5EF4-FFF2-40B4-BE49-F238E27FC236}">
                <a16:creationId xmlns:a16="http://schemas.microsoft.com/office/drawing/2014/main" id="{B633A2A0-DF64-3E47-9D1C-9F94F27FFFDB}"/>
              </a:ext>
            </a:extLst>
          </p:cNvPr>
          <p:cNvSpPr txBox="1"/>
          <p:nvPr/>
        </p:nvSpPr>
        <p:spPr>
          <a:xfrm>
            <a:off x="1008005" y="4509120"/>
            <a:ext cx="7020381" cy="267766"/>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200" dirty="0"/>
              <a:t>The channels of images can be represented by different relevant variables for weather prediction.</a:t>
            </a:r>
          </a:p>
        </p:txBody>
      </p:sp>
      <p:sp>
        <p:nvSpPr>
          <p:cNvPr id="4" name="Slide Number Placeholder 3">
            <a:extLst>
              <a:ext uri="{FF2B5EF4-FFF2-40B4-BE49-F238E27FC236}">
                <a16:creationId xmlns:a16="http://schemas.microsoft.com/office/drawing/2014/main" id="{8445173F-5C36-D94A-B89E-F8A43A454631}"/>
              </a:ext>
            </a:extLst>
          </p:cNvPr>
          <p:cNvSpPr>
            <a:spLocks noGrp="1"/>
          </p:cNvSpPr>
          <p:nvPr>
            <p:ph type="sldNum" sz="quarter" idx="13"/>
          </p:nvPr>
        </p:nvSpPr>
        <p:spPr/>
        <p:txBody>
          <a:bodyPr/>
          <a:lstStyle/>
          <a:p>
            <a:r>
              <a:rPr lang="en-US"/>
              <a:t>Page </a:t>
            </a:r>
            <a:fld id="{5B0B7EB5-7F44-5B4B-B6FF-B7CB62AC8566}" type="slidenum">
              <a:rPr lang="en-US" smtClean="0"/>
              <a:pPr/>
              <a:t>5</a:t>
            </a:fld>
            <a:endParaRPr lang="en-US" dirty="0"/>
          </a:p>
        </p:txBody>
      </p:sp>
    </p:spTree>
    <p:extLst>
      <p:ext uri="{BB962C8B-B14F-4D97-AF65-F5344CB8AC3E}">
        <p14:creationId xmlns:p14="http://schemas.microsoft.com/office/powerpoint/2010/main" val="17914222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MOTIVATION</a:t>
            </a:r>
          </a:p>
        </p:txBody>
      </p:sp>
      <p:sp>
        <p:nvSpPr>
          <p:cNvPr id="14" name="Rectangle 13">
            <a:extLst>
              <a:ext uri="{FF2B5EF4-FFF2-40B4-BE49-F238E27FC236}">
                <a16:creationId xmlns:a16="http://schemas.microsoft.com/office/drawing/2014/main" id="{33DE82EC-4511-CB4F-A2E6-ED97581B898F}"/>
              </a:ext>
            </a:extLst>
          </p:cNvPr>
          <p:cNvSpPr/>
          <p:nvPr/>
        </p:nvSpPr>
        <p:spPr>
          <a:xfrm>
            <a:off x="412459" y="1245833"/>
            <a:ext cx="8119983" cy="3416320"/>
          </a:xfrm>
          <a:prstGeom prst="rect">
            <a:avLst/>
          </a:prstGeom>
        </p:spPr>
        <p:txBody>
          <a:bodyPr wrap="square">
            <a:spAutoFit/>
          </a:bodyPr>
          <a:lstStyle/>
          <a:p>
            <a:pPr marL="342900" indent="-342900">
              <a:buFont typeface="Wingdings" pitchFamily="2" charset="2"/>
              <a:buChar char="Ø"/>
            </a:pPr>
            <a:r>
              <a:rPr lang="en-GB" dirty="0">
                <a:solidFill>
                  <a:schemeClr val="accent1"/>
                </a:solidFill>
              </a:rPr>
              <a:t>Video prediction </a:t>
            </a:r>
            <a:r>
              <a:rPr lang="en-GB" dirty="0">
                <a:solidFill>
                  <a:schemeClr val="accent1"/>
                </a:solidFill>
                <a:sym typeface="Wingdings" pitchFamily="2" charset="2"/>
              </a:rPr>
              <a:t></a:t>
            </a:r>
            <a:r>
              <a:rPr lang="en-GB" dirty="0">
                <a:solidFill>
                  <a:schemeClr val="accent1"/>
                </a:solidFill>
              </a:rPr>
              <a:t> </a:t>
            </a:r>
            <a:r>
              <a:rPr lang="en-GB" b="1" dirty="0">
                <a:solidFill>
                  <a:schemeClr val="accent1"/>
                </a:solidFill>
              </a:rPr>
              <a:t>New data-driven approach for weather forecasting</a:t>
            </a:r>
          </a:p>
          <a:p>
            <a:pPr marL="342900" indent="-342900">
              <a:buFont typeface="Wingdings" pitchFamily="2" charset="2"/>
              <a:buChar char="Ø"/>
            </a:pPr>
            <a:endParaRPr lang="en-GB" b="1" dirty="0">
              <a:solidFill>
                <a:schemeClr val="accent1"/>
              </a:solidFill>
            </a:endParaRPr>
          </a:p>
          <a:p>
            <a:pPr marL="342900" indent="-342900">
              <a:buFont typeface="Wingdings" pitchFamily="2" charset="2"/>
              <a:buChar char="Ø"/>
            </a:pPr>
            <a:endParaRPr lang="en-GB" b="1" dirty="0">
              <a:solidFill>
                <a:schemeClr val="accent1"/>
              </a:solidFill>
            </a:endParaRPr>
          </a:p>
          <a:p>
            <a:pPr marL="342900" indent="-342900">
              <a:buFont typeface="Wingdings" pitchFamily="2" charset="2"/>
              <a:buChar char="Ø"/>
            </a:pPr>
            <a:r>
              <a:rPr lang="en-GB" dirty="0">
                <a:solidFill>
                  <a:schemeClr val="accent1"/>
                </a:solidFill>
              </a:rPr>
              <a:t>Big data in weather forecasting and advanced Deep Learning architecture </a:t>
            </a:r>
            <a:r>
              <a:rPr lang="en-GB" dirty="0">
                <a:solidFill>
                  <a:schemeClr val="accent1"/>
                </a:solidFill>
                <a:sym typeface="Wingdings" pitchFamily="2" charset="2"/>
              </a:rPr>
              <a:t></a:t>
            </a:r>
            <a:r>
              <a:rPr lang="en-GB" dirty="0">
                <a:solidFill>
                  <a:schemeClr val="accent1"/>
                </a:solidFill>
              </a:rPr>
              <a:t>  </a:t>
            </a:r>
            <a:r>
              <a:rPr lang="en-GB" b="1" dirty="0">
                <a:solidFill>
                  <a:schemeClr val="accent1"/>
                </a:solidFill>
              </a:rPr>
              <a:t>High-Performance Computing (HPC) &amp; Parallelisation</a:t>
            </a:r>
          </a:p>
          <a:p>
            <a:pPr marL="342900" indent="-342900">
              <a:buFont typeface="Wingdings" pitchFamily="2" charset="2"/>
              <a:buChar char="Ø"/>
            </a:pPr>
            <a:endParaRPr lang="en-GB" b="1" dirty="0">
              <a:solidFill>
                <a:schemeClr val="accent1"/>
              </a:solidFill>
            </a:endParaRPr>
          </a:p>
          <a:p>
            <a:endParaRPr lang="en-GB" b="1" dirty="0">
              <a:solidFill>
                <a:schemeClr val="accent1"/>
              </a:solidFill>
            </a:endParaRPr>
          </a:p>
          <a:p>
            <a:pPr marL="342900" indent="-342900">
              <a:buFont typeface="Wingdings" pitchFamily="2" charset="2"/>
              <a:buChar char="Ø"/>
            </a:pPr>
            <a:endParaRPr lang="en-GB" b="1" dirty="0">
              <a:solidFill>
                <a:schemeClr val="accent1"/>
              </a:solidFill>
            </a:endParaRPr>
          </a:p>
          <a:p>
            <a:pPr marL="342900" indent="-342900">
              <a:buFont typeface="Wingdings" pitchFamily="2" charset="2"/>
              <a:buChar char="Ø"/>
            </a:pPr>
            <a:endParaRPr lang="en-GB" b="1" dirty="0">
              <a:solidFill>
                <a:schemeClr val="accent1"/>
              </a:solidFill>
            </a:endParaRPr>
          </a:p>
          <a:p>
            <a:pPr marL="342900" indent="-342900">
              <a:buFont typeface="Wingdings" pitchFamily="2" charset="2"/>
              <a:buChar char="Ø"/>
            </a:pPr>
            <a:endParaRPr lang="en-GB" b="1" dirty="0">
              <a:solidFill>
                <a:schemeClr val="accent1"/>
              </a:solidFill>
            </a:endParaRPr>
          </a:p>
          <a:p>
            <a:pPr marL="342900" indent="-342900">
              <a:buFont typeface="Wingdings" pitchFamily="2" charset="2"/>
              <a:buChar char="Ø"/>
            </a:pPr>
            <a:r>
              <a:rPr lang="en-GB" dirty="0">
                <a:solidFill>
                  <a:schemeClr val="accent1"/>
                </a:solidFill>
              </a:rPr>
              <a:t> Reproducibility </a:t>
            </a:r>
            <a:r>
              <a:rPr lang="en-GB" dirty="0">
                <a:solidFill>
                  <a:schemeClr val="accent1"/>
                </a:solidFill>
                <a:sym typeface="Wingdings" pitchFamily="2" charset="2"/>
              </a:rPr>
              <a:t></a:t>
            </a:r>
            <a:r>
              <a:rPr lang="en-GB" dirty="0">
                <a:solidFill>
                  <a:schemeClr val="accent1"/>
                </a:solidFill>
              </a:rPr>
              <a:t> </a:t>
            </a:r>
            <a:r>
              <a:rPr lang="en-GB" b="1" dirty="0">
                <a:solidFill>
                  <a:schemeClr val="accent1"/>
                </a:solidFill>
              </a:rPr>
              <a:t>End-to-end workflow</a:t>
            </a:r>
          </a:p>
          <a:p>
            <a:pPr marL="342900" indent="-342900">
              <a:buFont typeface="Wingdings" pitchFamily="2" charset="2"/>
              <a:buChar char="Ø"/>
            </a:pPr>
            <a:endParaRPr lang="en-GB" b="1" dirty="0">
              <a:solidFill>
                <a:schemeClr val="accent1"/>
              </a:solidFill>
            </a:endParaRP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26" name="TextBox 25">
            <a:extLst>
              <a:ext uri="{FF2B5EF4-FFF2-40B4-BE49-F238E27FC236}">
                <a16:creationId xmlns:a16="http://schemas.microsoft.com/office/drawing/2014/main" id="{7743758E-F005-644E-B047-27735CF9E734}"/>
              </a:ext>
            </a:extLst>
          </p:cNvPr>
          <p:cNvSpPr txBox="1"/>
          <p:nvPr/>
        </p:nvSpPr>
        <p:spPr>
          <a:xfrm>
            <a:off x="755578" y="2953995"/>
            <a:ext cx="7299193" cy="618631"/>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GB" sz="1200" dirty="0">
                <a:solidFill>
                  <a:schemeClr val="dk1"/>
                </a:solidFill>
              </a:rPr>
              <a:t>Whenever a deluge of data has to be processed (like in video prediction and weather forecasting applications or for cutting-edge deep learning architectures with enormous parameters), parallel computing is necessary for accelerating the life-cycle of prediction.</a:t>
            </a:r>
          </a:p>
        </p:txBody>
      </p:sp>
      <p:sp>
        <p:nvSpPr>
          <p:cNvPr id="18" name="TextBox 17">
            <a:extLst>
              <a:ext uri="{FF2B5EF4-FFF2-40B4-BE49-F238E27FC236}">
                <a16:creationId xmlns:a16="http://schemas.microsoft.com/office/drawing/2014/main" id="{E0B2A69B-B959-804A-AC5C-B820AC5B3593}"/>
              </a:ext>
            </a:extLst>
          </p:cNvPr>
          <p:cNvSpPr txBox="1"/>
          <p:nvPr/>
        </p:nvSpPr>
        <p:spPr>
          <a:xfrm>
            <a:off x="755578" y="4457342"/>
            <a:ext cx="7299193" cy="618631"/>
          </a:xfrm>
          <a:prstGeom prst="rect">
            <a:avLst/>
          </a:prstGeom>
          <a:noFill/>
          <a:ln>
            <a:solidFill>
              <a:schemeClr val="dk1"/>
            </a:solidFill>
          </a:ln>
        </p:spPr>
        <p:txBody>
          <a:bodyPr wrap="square" rtlCol="0">
            <a:spAutoFit/>
          </a:bodyPr>
          <a:lstStyle/>
          <a:p>
            <a:pPr marL="228600" indent="-228600">
              <a:lnSpc>
                <a:spcPct val="95000"/>
              </a:lnSpc>
              <a:buFont typeface="Arial" panose="020B0604020202020204" pitchFamily="34" charset="0"/>
              <a:buChar char="•"/>
            </a:pPr>
            <a:r>
              <a:rPr lang="en-GB" sz="1200" dirty="0">
                <a:solidFill>
                  <a:schemeClr val="dk1"/>
                </a:solidFill>
              </a:rPr>
              <a:t>For deep learning applications, the data and the selected architectures can change constantly for various experiment settings. Therefore, an end-to-end workflow ensures the reproducibility of these experiments.</a:t>
            </a:r>
          </a:p>
        </p:txBody>
      </p:sp>
      <p:sp>
        <p:nvSpPr>
          <p:cNvPr id="4" name="Slide Number Placeholder 3">
            <a:extLst>
              <a:ext uri="{FF2B5EF4-FFF2-40B4-BE49-F238E27FC236}">
                <a16:creationId xmlns:a16="http://schemas.microsoft.com/office/drawing/2014/main" id="{5DCBA436-63FB-2044-8CF3-75329AAFAFF8}"/>
              </a:ext>
            </a:extLst>
          </p:cNvPr>
          <p:cNvSpPr>
            <a:spLocks noGrp="1"/>
          </p:cNvSpPr>
          <p:nvPr>
            <p:ph type="sldNum" sz="quarter" idx="13"/>
          </p:nvPr>
        </p:nvSpPr>
        <p:spPr/>
        <p:txBody>
          <a:bodyPr/>
          <a:lstStyle/>
          <a:p>
            <a:r>
              <a:rPr lang="en-US"/>
              <a:t>Page </a:t>
            </a:r>
            <a:fld id="{5B0B7EB5-7F44-5B4B-B6FF-B7CB62AC8566}" type="slidenum">
              <a:rPr lang="en-US" smtClean="0"/>
              <a:pPr/>
              <a:t>6</a:t>
            </a:fld>
            <a:endParaRPr lang="en-US" dirty="0"/>
          </a:p>
        </p:txBody>
      </p:sp>
    </p:spTree>
    <p:extLst>
      <p:ext uri="{BB962C8B-B14F-4D97-AF65-F5344CB8AC3E}">
        <p14:creationId xmlns:p14="http://schemas.microsoft.com/office/powerpoint/2010/main" val="34215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outline</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3" name="TextBox 2">
            <a:extLst>
              <a:ext uri="{FF2B5EF4-FFF2-40B4-BE49-F238E27FC236}">
                <a16:creationId xmlns:a16="http://schemas.microsoft.com/office/drawing/2014/main" id="{D8BD96A3-B7D8-6A46-8711-18D4B864DEAB}"/>
              </a:ext>
            </a:extLst>
          </p:cNvPr>
          <p:cNvSpPr txBox="1"/>
          <p:nvPr/>
        </p:nvSpPr>
        <p:spPr>
          <a:xfrm>
            <a:off x="251520" y="1448782"/>
            <a:ext cx="9145016" cy="3659463"/>
          </a:xfrm>
          <a:prstGeom prst="rect">
            <a:avLst/>
          </a:prstGeom>
          <a:noFill/>
        </p:spPr>
        <p:txBody>
          <a:bodyPr wrap="square" rtlCol="0">
            <a:spAutoFit/>
          </a:bodyPr>
          <a:lstStyle/>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8" action="ppaction://hlinksldjump">
                  <a:extLst>
                    <a:ext uri="{A12FA001-AC4F-418D-AE19-62706E023703}">
                      <ahyp:hlinkClr xmlns:ahyp="http://schemas.microsoft.com/office/drawing/2018/hyperlinkcolor" val="tx"/>
                    </a:ext>
                  </a:extLst>
                </a:hlinkClick>
              </a:rPr>
              <a:t>Motivation </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accent1"/>
              </a:solidFill>
            </a:endParaRPr>
          </a:p>
          <a:p>
            <a:pPr marL="342900" indent="-342900">
              <a:lnSpc>
                <a:spcPct val="95000"/>
              </a:lnSpc>
              <a:buFont typeface="Arial" panose="020B0604020202020204" pitchFamily="34" charset="0"/>
              <a:buChar char="•"/>
            </a:pPr>
            <a:r>
              <a:rPr lang="en-US" sz="2000" b="1" dirty="0">
                <a:solidFill>
                  <a:schemeClr val="accent1"/>
                </a:solidFill>
                <a:hlinkClick r:id="rId9" action="ppaction://hlinksldjump">
                  <a:extLst>
                    <a:ext uri="{A12FA001-AC4F-418D-AE19-62706E023703}">
                      <ahyp:hlinkClr xmlns:ahyp="http://schemas.microsoft.com/office/drawing/2018/hyperlinkcolor" val="tx"/>
                    </a:ext>
                  </a:extLst>
                </a:hlinkClick>
              </a:rPr>
              <a:t>Deep learning architectures</a:t>
            </a:r>
            <a:endParaRPr lang="en-US" sz="2000" b="1" dirty="0">
              <a:solidFill>
                <a:schemeClr val="accent1"/>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0" action="ppaction://hlinksldjump">
                  <a:extLst>
                    <a:ext uri="{A12FA001-AC4F-418D-AE19-62706E023703}">
                      <ahyp:hlinkClr xmlns:ahyp="http://schemas.microsoft.com/office/drawing/2018/hyperlinkcolor" val="tx"/>
                    </a:ext>
                  </a:extLst>
                </a:hlinkClick>
              </a:rPr>
              <a:t>Parallel deep learning workflow</a:t>
            </a:r>
            <a:endParaRPr lang="en-US" sz="2000" dirty="0">
              <a:solidFill>
                <a:schemeClr val="tx1">
                  <a:lumMod val="50000"/>
                  <a:lumOff val="50000"/>
                </a:schemeClr>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1" action="ppaction://hlinksldjump">
                  <a:extLst>
                    <a:ext uri="{A12FA001-AC4F-418D-AE19-62706E023703}">
                      <ahyp:hlinkClr xmlns:ahyp="http://schemas.microsoft.com/office/drawing/2018/hyperlinkcolor" val="tx"/>
                    </a:ext>
                  </a:extLst>
                </a:hlinkClick>
              </a:rPr>
              <a:t>Experiment settings</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2" action="ppaction://hlinksldjump">
                  <a:extLst>
                    <a:ext uri="{A12FA001-AC4F-418D-AE19-62706E023703}">
                      <ahyp:hlinkClr xmlns:ahyp="http://schemas.microsoft.com/office/drawing/2018/hyperlinkcolor" val="tx"/>
                    </a:ext>
                  </a:extLst>
                </a:hlinkClick>
              </a:rPr>
              <a:t>Results</a:t>
            </a:r>
            <a:endParaRPr lang="en-US" sz="2000" dirty="0">
              <a:solidFill>
                <a:schemeClr val="tx1">
                  <a:lumMod val="50000"/>
                  <a:lumOff val="50000"/>
                </a:schemeClr>
              </a:solidFill>
            </a:endParaRPr>
          </a:p>
          <a:p>
            <a:pPr algn="l">
              <a:lnSpc>
                <a:spcPct val="95000"/>
              </a:lnSpc>
            </a:pP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r>
              <a:rPr lang="en-US" sz="2000" dirty="0">
                <a:solidFill>
                  <a:schemeClr val="tx1">
                    <a:lumMod val="50000"/>
                    <a:lumOff val="50000"/>
                  </a:schemeClr>
                </a:solidFill>
                <a:hlinkClick r:id="rId13" action="ppaction://hlinksldjump">
                  <a:extLst>
                    <a:ext uri="{A12FA001-AC4F-418D-AE19-62706E023703}">
                      <ahyp:hlinkClr xmlns:ahyp="http://schemas.microsoft.com/office/drawing/2018/hyperlinkcolor" val="tx"/>
                    </a:ext>
                  </a:extLst>
                </a:hlinkClick>
              </a:rPr>
              <a:t>Conclusions and outlook</a:t>
            </a:r>
            <a:endParaRPr lang="en-US" sz="2000" dirty="0">
              <a:solidFill>
                <a:schemeClr val="tx1">
                  <a:lumMod val="50000"/>
                  <a:lumOff val="50000"/>
                </a:schemeClr>
              </a:solidFill>
            </a:endParaRPr>
          </a:p>
          <a:p>
            <a:pPr marL="342900" indent="-342900">
              <a:lnSpc>
                <a:spcPct val="95000"/>
              </a:lnSpc>
              <a:buFont typeface="Arial" panose="020B0604020202020204" pitchFamily="34" charset="0"/>
              <a:buChar char="•"/>
            </a:pPr>
            <a:endParaRPr lang="en-US" sz="2400" dirty="0">
              <a:solidFill>
                <a:schemeClr val="accent1"/>
              </a:solidFill>
            </a:endParaRPr>
          </a:p>
        </p:txBody>
      </p:sp>
    </p:spTree>
    <p:extLst>
      <p:ext uri="{BB962C8B-B14F-4D97-AF65-F5344CB8AC3E}">
        <p14:creationId xmlns:p14="http://schemas.microsoft.com/office/powerpoint/2010/main" val="597288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70C0B94C-F2BB-A243-B98E-6DBA70AC1169}"/>
              </a:ext>
            </a:extLst>
          </p:cNvPr>
          <p:cNvSpPr>
            <a:spLocks noGrp="1"/>
          </p:cNvSpPr>
          <p:nvPr>
            <p:ph type="body" sz="quarter" idx="12"/>
          </p:nvPr>
        </p:nvSpPr>
        <p:spPr/>
        <p:txBody>
          <a:bodyPr/>
          <a:lstStyle/>
          <a:p>
            <a:r>
              <a:rPr lang="en-GB" dirty="0"/>
              <a:t>State-of-the-art architectures for video prediction</a:t>
            </a:r>
          </a:p>
        </p:txBody>
      </p:sp>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DEEP LEARNING ARCHITECTURES</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sp>
        <p:nvSpPr>
          <p:cNvPr id="14" name="Rectangle 13">
            <a:extLst>
              <a:ext uri="{FF2B5EF4-FFF2-40B4-BE49-F238E27FC236}">
                <a16:creationId xmlns:a16="http://schemas.microsoft.com/office/drawing/2014/main" id="{84F7D412-E527-5E49-A4DD-D044BECE1C9F}"/>
              </a:ext>
            </a:extLst>
          </p:cNvPr>
          <p:cNvSpPr/>
          <p:nvPr/>
        </p:nvSpPr>
        <p:spPr>
          <a:xfrm>
            <a:off x="467546" y="3610354"/>
            <a:ext cx="3098773" cy="276999"/>
          </a:xfrm>
          <a:prstGeom prst="rect">
            <a:avLst/>
          </a:prstGeom>
        </p:spPr>
        <p:txBody>
          <a:bodyPr wrap="square">
            <a:spAutoFit/>
          </a:bodyPr>
          <a:lstStyle/>
          <a:p>
            <a:pPr defTabSz="914400"/>
            <a:r>
              <a:rPr lang="en-US" sz="1200" dirty="0">
                <a:solidFill>
                  <a:schemeClr val="dk1"/>
                </a:solidFill>
                <a:latin typeface="Times New Roman" panose="02020603050405020304" pitchFamily="18" charset="0"/>
                <a:cs typeface="Times New Roman" panose="02020603050405020304" pitchFamily="18" charset="0"/>
              </a:rPr>
              <a:t>RNN architecture (click         for more details )</a:t>
            </a:r>
            <a:endParaRPr lang="en-US" sz="1200" b="1" dirty="0">
              <a:solidFill>
                <a:schemeClr val="dk1"/>
              </a:solidFill>
              <a:latin typeface="Times New Roman" panose="02020603050405020304" pitchFamily="18" charset="0"/>
              <a:cs typeface="Times New Roman" panose="02020603050405020304" pitchFamily="18" charset="0"/>
            </a:endParaRPr>
          </a:p>
        </p:txBody>
      </p:sp>
      <p:sp>
        <p:nvSpPr>
          <p:cNvPr id="3" name="TextBox 2">
            <a:extLst>
              <a:ext uri="{FF2B5EF4-FFF2-40B4-BE49-F238E27FC236}">
                <a16:creationId xmlns:a16="http://schemas.microsoft.com/office/drawing/2014/main" id="{33D3384E-198F-7547-817B-50A6A7DE0F6C}"/>
              </a:ext>
            </a:extLst>
          </p:cNvPr>
          <p:cNvSpPr txBox="1"/>
          <p:nvPr/>
        </p:nvSpPr>
        <p:spPr>
          <a:xfrm>
            <a:off x="4571111" y="4574633"/>
            <a:ext cx="4166260" cy="969496"/>
          </a:xfrm>
          <a:prstGeom prst="rect">
            <a:avLst/>
          </a:prstGeom>
          <a:noFill/>
          <a:ln>
            <a:solidFill>
              <a:schemeClr val="dk1"/>
            </a:solidFill>
          </a:ln>
        </p:spPr>
        <p:txBody>
          <a:bodyPr wrap="square" rtlCol="0">
            <a:spAutoFit/>
          </a:bodyPr>
          <a:lstStyle/>
          <a:p>
            <a:pPr marL="171450" indent="-171450">
              <a:lnSpc>
                <a:spcPct val="95000"/>
              </a:lnSpc>
              <a:buFont typeface="Arial" panose="020B0604020202020204" pitchFamily="34" charset="0"/>
              <a:buChar char="•"/>
            </a:pPr>
            <a:r>
              <a:rPr lang="en-US" sz="1200" dirty="0"/>
              <a:t>The state-of-the-art methodologies for video prediction can be roughly categorized into three groups, </a:t>
            </a:r>
            <a:r>
              <a:rPr lang="en-US" sz="1200" b="1" dirty="0"/>
              <a:t>Recurrent Neural Network </a:t>
            </a:r>
            <a:r>
              <a:rPr lang="en-US" sz="1200" dirty="0"/>
              <a:t>(RNN), </a:t>
            </a:r>
            <a:r>
              <a:rPr lang="en-US" sz="1200" b="1" dirty="0"/>
              <a:t>Variational Autoencoder</a:t>
            </a:r>
            <a:r>
              <a:rPr lang="en-US" sz="1200" dirty="0"/>
              <a:t> (VAE), and </a:t>
            </a:r>
            <a:r>
              <a:rPr lang="en-US" sz="1200" b="1" dirty="0"/>
              <a:t>Generative Adversarial Network </a:t>
            </a:r>
            <a:r>
              <a:rPr lang="en-US" sz="1200" dirty="0"/>
              <a:t>(GAN) based model. </a:t>
            </a:r>
          </a:p>
        </p:txBody>
      </p:sp>
      <p:sp>
        <p:nvSpPr>
          <p:cNvPr id="44" name="Rectangle 43">
            <a:extLst>
              <a:ext uri="{FF2B5EF4-FFF2-40B4-BE49-F238E27FC236}">
                <a16:creationId xmlns:a16="http://schemas.microsoft.com/office/drawing/2014/main" id="{32FC291F-8DEF-8E4A-83C4-6513A01178FB}"/>
              </a:ext>
            </a:extLst>
          </p:cNvPr>
          <p:cNvSpPr/>
          <p:nvPr/>
        </p:nvSpPr>
        <p:spPr>
          <a:xfrm>
            <a:off x="4891397" y="3670372"/>
            <a:ext cx="3637187" cy="618631"/>
          </a:xfrm>
          <a:prstGeom prst="rect">
            <a:avLst/>
          </a:prstGeom>
        </p:spPr>
        <p:txBody>
          <a:bodyPr wrap="square">
            <a:spAutoFit/>
          </a:bodyPr>
          <a:lstStyle/>
          <a:p>
            <a:pPr>
              <a:lnSpc>
                <a:spcPct val="95000"/>
              </a:lnSpc>
            </a:pPr>
            <a:endParaRPr lang="de-DE" sz="1200" dirty="0">
              <a:solidFill>
                <a:schemeClr val="dk1"/>
              </a:solidFill>
              <a:latin typeface="Times New Roman" panose="02020603050405020304" pitchFamily="18" charset="0"/>
              <a:cs typeface="Times New Roman" panose="02020603050405020304" pitchFamily="18" charset="0"/>
            </a:endParaRPr>
          </a:p>
          <a:p>
            <a:pPr>
              <a:lnSpc>
                <a:spcPct val="95000"/>
              </a:lnSpc>
            </a:pPr>
            <a:endParaRPr lang="en-US" sz="1200" dirty="0">
              <a:solidFill>
                <a:schemeClr val="dk1"/>
              </a:solidFill>
              <a:latin typeface="Times New Roman" panose="02020603050405020304" pitchFamily="18" charset="0"/>
              <a:cs typeface="Times New Roman" panose="02020603050405020304" pitchFamily="18" charset="0"/>
            </a:endParaRPr>
          </a:p>
          <a:p>
            <a:pPr>
              <a:lnSpc>
                <a:spcPct val="95000"/>
              </a:lnSpc>
            </a:pPr>
            <a:endParaRPr lang="de-DE" sz="1200" dirty="0">
              <a:solidFill>
                <a:schemeClr val="dk1"/>
              </a:solidFill>
              <a:latin typeface="Times New Roman" panose="02020603050405020304" pitchFamily="18" charset="0"/>
              <a:cs typeface="Times New Roman" panose="02020603050405020304" pitchFamily="18" charset="0"/>
            </a:endParaRPr>
          </a:p>
        </p:txBody>
      </p:sp>
      <p:sp>
        <p:nvSpPr>
          <p:cNvPr id="26" name="Rectangle 25">
            <a:extLst>
              <a:ext uri="{FF2B5EF4-FFF2-40B4-BE49-F238E27FC236}">
                <a16:creationId xmlns:a16="http://schemas.microsoft.com/office/drawing/2014/main" id="{01BCC365-5261-BA46-AA4E-98DA348BB78A}"/>
              </a:ext>
            </a:extLst>
          </p:cNvPr>
          <p:cNvSpPr/>
          <p:nvPr/>
        </p:nvSpPr>
        <p:spPr>
          <a:xfrm>
            <a:off x="4913075" y="3631147"/>
            <a:ext cx="3845976" cy="276999"/>
          </a:xfrm>
          <a:prstGeom prst="rect">
            <a:avLst/>
          </a:prstGeom>
        </p:spPr>
        <p:txBody>
          <a:bodyPr wrap="square">
            <a:spAutoFit/>
          </a:bodyPr>
          <a:lstStyle/>
          <a:p>
            <a:pPr defTabSz="914400"/>
            <a:r>
              <a:rPr lang="en-US" sz="1200" dirty="0">
                <a:solidFill>
                  <a:schemeClr val="dk1"/>
                </a:solidFill>
                <a:latin typeface="Times New Roman" panose="02020603050405020304" pitchFamily="18" charset="0"/>
                <a:cs typeface="Times New Roman" panose="02020603050405020304" pitchFamily="18" charset="0"/>
              </a:rPr>
              <a:t>GAN architecture (click       for more details)</a:t>
            </a:r>
          </a:p>
        </p:txBody>
      </p:sp>
      <p:sp>
        <p:nvSpPr>
          <p:cNvPr id="28" name="Rectangle 27">
            <a:extLst>
              <a:ext uri="{FF2B5EF4-FFF2-40B4-BE49-F238E27FC236}">
                <a16:creationId xmlns:a16="http://schemas.microsoft.com/office/drawing/2014/main" id="{F9522ABB-C7E6-3344-B53C-9E7346A11509}"/>
              </a:ext>
            </a:extLst>
          </p:cNvPr>
          <p:cNvSpPr/>
          <p:nvPr/>
        </p:nvSpPr>
        <p:spPr>
          <a:xfrm>
            <a:off x="681141" y="6001840"/>
            <a:ext cx="3602829" cy="276999"/>
          </a:xfrm>
          <a:prstGeom prst="rect">
            <a:avLst/>
          </a:prstGeom>
        </p:spPr>
        <p:txBody>
          <a:bodyPr wrap="square">
            <a:spAutoFit/>
          </a:bodyPr>
          <a:lstStyle/>
          <a:p>
            <a:pPr defTabSz="914400"/>
            <a:r>
              <a:rPr lang="en-US" sz="1200" dirty="0">
                <a:solidFill>
                  <a:schemeClr val="dk1"/>
                </a:solidFill>
                <a:latin typeface="Times New Roman" panose="02020603050405020304" pitchFamily="18" charset="0"/>
                <a:cs typeface="Times New Roman" panose="02020603050405020304" pitchFamily="18" charset="0"/>
              </a:rPr>
              <a:t>VAE architecture (click         for more details)</a:t>
            </a:r>
          </a:p>
        </p:txBody>
      </p:sp>
      <p:sp>
        <p:nvSpPr>
          <p:cNvPr id="4" name="Action Button: Forward or Next 3">
            <a:hlinkClick r:id="rId8" action="ppaction://hlinksldjump" highlightClick="1"/>
            <a:extLst>
              <a:ext uri="{FF2B5EF4-FFF2-40B4-BE49-F238E27FC236}">
                <a16:creationId xmlns:a16="http://schemas.microsoft.com/office/drawing/2014/main" id="{9FC90E38-BA34-4C4B-A197-F27D2E46E7A1}"/>
              </a:ext>
            </a:extLst>
          </p:cNvPr>
          <p:cNvSpPr/>
          <p:nvPr/>
        </p:nvSpPr>
        <p:spPr>
          <a:xfrm>
            <a:off x="2115032" y="3661645"/>
            <a:ext cx="216024" cy="216000"/>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29" name="Action Button: Forward or Next 28">
            <a:hlinkClick r:id="rId9" action="ppaction://hlinksldjump" highlightClick="1"/>
            <a:extLst>
              <a:ext uri="{FF2B5EF4-FFF2-40B4-BE49-F238E27FC236}">
                <a16:creationId xmlns:a16="http://schemas.microsoft.com/office/drawing/2014/main" id="{0855D0AF-1331-BE49-B24D-BF80802C83D8}"/>
              </a:ext>
            </a:extLst>
          </p:cNvPr>
          <p:cNvSpPr/>
          <p:nvPr/>
        </p:nvSpPr>
        <p:spPr>
          <a:xfrm>
            <a:off x="6516216" y="3645024"/>
            <a:ext cx="216024" cy="216000"/>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sp>
        <p:nvSpPr>
          <p:cNvPr id="30" name="Action Button: Forward or Next 29">
            <a:hlinkClick r:id="rId10" action="ppaction://hlinksldjump" highlightClick="1"/>
            <a:extLst>
              <a:ext uri="{FF2B5EF4-FFF2-40B4-BE49-F238E27FC236}">
                <a16:creationId xmlns:a16="http://schemas.microsoft.com/office/drawing/2014/main" id="{741A0543-D6FE-5F41-BC90-2AA82AA24E6B}"/>
              </a:ext>
            </a:extLst>
          </p:cNvPr>
          <p:cNvSpPr/>
          <p:nvPr/>
        </p:nvSpPr>
        <p:spPr>
          <a:xfrm>
            <a:off x="2261370" y="6035830"/>
            <a:ext cx="216024" cy="216000"/>
          </a:xfrm>
          <a:prstGeom prst="actionButtonForwardNext">
            <a:avLst/>
          </a:prstGeom>
          <a:ln/>
        </p:spPr>
        <p:style>
          <a:lnRef idx="2">
            <a:schemeClr val="dk1"/>
          </a:lnRef>
          <a:fillRef idx="1">
            <a:schemeClr val="lt1"/>
          </a:fillRef>
          <a:effectRef idx="0">
            <a:schemeClr val="dk1"/>
          </a:effectRef>
          <a:fontRef idx="minor">
            <a:schemeClr val="dk1"/>
          </a:fontRef>
        </p:style>
        <p:txBody>
          <a:bodyPr rtlCol="0" anchor="ctr"/>
          <a:lstStyle/>
          <a:p>
            <a:pPr algn="ctr">
              <a:lnSpc>
                <a:spcPct val="95000"/>
              </a:lnSpc>
            </a:pPr>
            <a:endParaRPr lang="en-US" sz="2400" dirty="0" err="1"/>
          </a:p>
        </p:txBody>
      </p:sp>
      <p:pic>
        <p:nvPicPr>
          <p:cNvPr id="42" name="Picture 41">
            <a:extLst>
              <a:ext uri="{FF2B5EF4-FFF2-40B4-BE49-F238E27FC236}">
                <a16:creationId xmlns:a16="http://schemas.microsoft.com/office/drawing/2014/main" id="{62CCC094-5388-3848-8016-97E16C935F1F}"/>
              </a:ext>
            </a:extLst>
          </p:cNvPr>
          <p:cNvPicPr>
            <a:picLocks noChangeAspect="1"/>
          </p:cNvPicPr>
          <p:nvPr/>
        </p:nvPicPr>
        <p:blipFill>
          <a:blip r:embed="rId11"/>
          <a:stretch>
            <a:fillRect/>
          </a:stretch>
        </p:blipFill>
        <p:spPr>
          <a:xfrm>
            <a:off x="350836" y="1618854"/>
            <a:ext cx="3744416" cy="1639630"/>
          </a:xfrm>
          <a:prstGeom prst="rect">
            <a:avLst/>
          </a:prstGeom>
        </p:spPr>
      </p:pic>
      <p:pic>
        <p:nvPicPr>
          <p:cNvPr id="45" name="Picture 44">
            <a:extLst>
              <a:ext uri="{FF2B5EF4-FFF2-40B4-BE49-F238E27FC236}">
                <a16:creationId xmlns:a16="http://schemas.microsoft.com/office/drawing/2014/main" id="{5A7E6953-C90B-EE4C-98F4-E48BAC1F04EE}"/>
              </a:ext>
            </a:extLst>
          </p:cNvPr>
          <p:cNvPicPr>
            <a:picLocks noChangeAspect="1"/>
          </p:cNvPicPr>
          <p:nvPr/>
        </p:nvPicPr>
        <p:blipFill>
          <a:blip r:embed="rId12"/>
          <a:stretch>
            <a:fillRect/>
          </a:stretch>
        </p:blipFill>
        <p:spPr>
          <a:xfrm>
            <a:off x="4494178" y="1618856"/>
            <a:ext cx="3824916" cy="1923361"/>
          </a:xfrm>
          <a:prstGeom prst="rect">
            <a:avLst/>
          </a:prstGeom>
        </p:spPr>
      </p:pic>
      <p:pic>
        <p:nvPicPr>
          <p:cNvPr id="10" name="Picture 9">
            <a:extLst>
              <a:ext uri="{FF2B5EF4-FFF2-40B4-BE49-F238E27FC236}">
                <a16:creationId xmlns:a16="http://schemas.microsoft.com/office/drawing/2014/main" id="{9F3FCE8A-A61A-764E-AF83-1BD2E38C0CAD}"/>
              </a:ext>
            </a:extLst>
          </p:cNvPr>
          <p:cNvPicPr>
            <a:picLocks noChangeAspect="1"/>
          </p:cNvPicPr>
          <p:nvPr/>
        </p:nvPicPr>
        <p:blipFill>
          <a:blip r:embed="rId13"/>
          <a:stretch>
            <a:fillRect/>
          </a:stretch>
        </p:blipFill>
        <p:spPr>
          <a:xfrm>
            <a:off x="323528" y="3984663"/>
            <a:ext cx="3974704" cy="1748595"/>
          </a:xfrm>
          <a:prstGeom prst="rect">
            <a:avLst/>
          </a:prstGeom>
        </p:spPr>
      </p:pic>
      <p:sp>
        <p:nvSpPr>
          <p:cNvPr id="5" name="Slide Number Placeholder 4">
            <a:extLst>
              <a:ext uri="{FF2B5EF4-FFF2-40B4-BE49-F238E27FC236}">
                <a16:creationId xmlns:a16="http://schemas.microsoft.com/office/drawing/2014/main" id="{9091DBE6-753A-7C45-9163-F206E608BF57}"/>
              </a:ext>
            </a:extLst>
          </p:cNvPr>
          <p:cNvSpPr>
            <a:spLocks noGrp="1"/>
          </p:cNvSpPr>
          <p:nvPr>
            <p:ph type="sldNum" sz="quarter" idx="13"/>
          </p:nvPr>
        </p:nvSpPr>
        <p:spPr/>
        <p:txBody>
          <a:bodyPr/>
          <a:lstStyle/>
          <a:p>
            <a:r>
              <a:rPr lang="en-US"/>
              <a:t>Page </a:t>
            </a:r>
            <a:fld id="{5B0B7EB5-7F44-5B4B-B6FF-B7CB62AC8566}" type="slidenum">
              <a:rPr lang="en-US" smtClean="0"/>
              <a:pPr/>
              <a:t>8</a:t>
            </a:fld>
            <a:endParaRPr lang="en-US" dirty="0"/>
          </a:p>
        </p:txBody>
      </p:sp>
    </p:spTree>
    <p:extLst>
      <p:ext uri="{BB962C8B-B14F-4D97-AF65-F5344CB8AC3E}">
        <p14:creationId xmlns:p14="http://schemas.microsoft.com/office/powerpoint/2010/main" val="93912727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ext Placeholder 3">
            <a:extLst>
              <a:ext uri="{FF2B5EF4-FFF2-40B4-BE49-F238E27FC236}">
                <a16:creationId xmlns:a16="http://schemas.microsoft.com/office/drawing/2014/main" id="{70C0B94C-F2BB-A243-B98E-6DBA70AC1169}"/>
              </a:ext>
            </a:extLst>
          </p:cNvPr>
          <p:cNvSpPr>
            <a:spLocks noGrp="1"/>
          </p:cNvSpPr>
          <p:nvPr>
            <p:ph type="body" sz="quarter" idx="12"/>
          </p:nvPr>
        </p:nvSpPr>
        <p:spPr/>
        <p:txBody>
          <a:bodyPr/>
          <a:lstStyle/>
          <a:p>
            <a:r>
              <a:rPr lang="en-GB" dirty="0"/>
              <a:t>Downsides of state-of-the-art architectures for video prediction</a:t>
            </a:r>
          </a:p>
          <a:p>
            <a:endParaRPr lang="en-GB" dirty="0"/>
          </a:p>
          <a:p>
            <a:r>
              <a:rPr lang="en-GB" sz="1600" dirty="0"/>
              <a:t>Problem 1: Unrealistic images</a:t>
            </a:r>
          </a:p>
        </p:txBody>
      </p:sp>
      <p:sp>
        <p:nvSpPr>
          <p:cNvPr id="2" name="Title 1">
            <a:extLst>
              <a:ext uri="{FF2B5EF4-FFF2-40B4-BE49-F238E27FC236}">
                <a16:creationId xmlns:a16="http://schemas.microsoft.com/office/drawing/2014/main" id="{B2C6C3A6-A250-9F44-9890-65B9633F4610}"/>
              </a:ext>
            </a:extLst>
          </p:cNvPr>
          <p:cNvSpPr>
            <a:spLocks noGrp="1"/>
          </p:cNvSpPr>
          <p:nvPr>
            <p:ph type="title"/>
          </p:nvPr>
        </p:nvSpPr>
        <p:spPr/>
        <p:txBody>
          <a:bodyPr/>
          <a:lstStyle/>
          <a:p>
            <a:r>
              <a:rPr lang="en-GB" dirty="0"/>
              <a:t>DEEP LEARNING ARCHITECTURES</a:t>
            </a:r>
          </a:p>
        </p:txBody>
      </p:sp>
      <p:pic>
        <p:nvPicPr>
          <p:cNvPr id="24" name="Picture 24" descr="Image result for horovod logopng">
            <a:extLst>
              <a:ext uri="{FF2B5EF4-FFF2-40B4-BE49-F238E27FC236}">
                <a16:creationId xmlns:a16="http://schemas.microsoft.com/office/drawing/2014/main" id="{A0638290-701D-3B4F-A43A-4189FF3811A0}"/>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775376" y="246880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4" descr="Image result for horovod logopng">
            <a:extLst>
              <a:ext uri="{FF2B5EF4-FFF2-40B4-BE49-F238E27FC236}">
                <a16:creationId xmlns:a16="http://schemas.microsoft.com/office/drawing/2014/main" id="{024E3DFD-C050-EF47-A44D-FC8C90EAB64D}"/>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48431" t="3814" r="3449" b="3451"/>
          <a:stretch/>
        </p:blipFill>
        <p:spPr bwMode="auto">
          <a:xfrm>
            <a:off x="19927776" y="24840413"/>
            <a:ext cx="1951493" cy="1999717"/>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24" descr="Image result for horovod logopng">
            <a:extLst>
              <a:ext uri="{FF2B5EF4-FFF2-40B4-BE49-F238E27FC236}">
                <a16:creationId xmlns:a16="http://schemas.microsoft.com/office/drawing/2014/main" id="{A9115A82-96C3-9146-82D0-7842A666D949}"/>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14996" r="51375" b="10477"/>
          <a:stretch/>
        </p:blipFill>
        <p:spPr bwMode="auto">
          <a:xfrm>
            <a:off x="17539101" y="24782575"/>
            <a:ext cx="2236275" cy="182243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2" descr="Image result for docker logo png">
            <a:extLst>
              <a:ext uri="{FF2B5EF4-FFF2-40B4-BE49-F238E27FC236}">
                <a16:creationId xmlns:a16="http://schemas.microsoft.com/office/drawing/2014/main" id="{16AE2A4F-7477-CD40-90D1-5EC69F4FFF91}"/>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1952250" y="28090695"/>
            <a:ext cx="3191229" cy="820374"/>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2" descr="Image result for docker logo png">
            <a:extLst>
              <a:ext uri="{FF2B5EF4-FFF2-40B4-BE49-F238E27FC236}">
                <a16:creationId xmlns:a16="http://schemas.microsoft.com/office/drawing/2014/main" id="{07136BC4-66B3-E740-B017-25514F0B5A5A}"/>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2104650" y="28243095"/>
            <a:ext cx="3191229" cy="820374"/>
          </a:xfrm>
          <a:prstGeom prst="rect">
            <a:avLst/>
          </a:prstGeom>
          <a:noFill/>
          <a:extLst>
            <a:ext uri="{909E8E84-426E-40DD-AFC4-6F175D3DCCD1}">
              <a14:hiddenFill xmlns:a14="http://schemas.microsoft.com/office/drawing/2010/main">
                <a:solidFill>
                  <a:srgbClr val="FFFFFF"/>
                </a:solidFill>
              </a14:hiddenFill>
            </a:ext>
          </a:extLst>
        </p:spPr>
      </p:pic>
      <p:grpSp>
        <p:nvGrpSpPr>
          <p:cNvPr id="34" name="Group 33">
            <a:extLst>
              <a:ext uri="{FF2B5EF4-FFF2-40B4-BE49-F238E27FC236}">
                <a16:creationId xmlns:a16="http://schemas.microsoft.com/office/drawing/2014/main" id="{EE01DF04-F5A3-274F-ABE2-07BE2B70667F}"/>
              </a:ext>
            </a:extLst>
          </p:cNvPr>
          <p:cNvGrpSpPr/>
          <p:nvPr/>
        </p:nvGrpSpPr>
        <p:grpSpPr>
          <a:xfrm>
            <a:off x="14422916" y="31177857"/>
            <a:ext cx="1578401" cy="1599009"/>
            <a:chOff x="14402407" y="29073698"/>
            <a:chExt cx="1547168" cy="1567369"/>
          </a:xfrm>
        </p:grpSpPr>
        <p:pic>
          <p:nvPicPr>
            <p:cNvPr id="35" name="Graphic 34" descr="Computer">
              <a:extLst>
                <a:ext uri="{FF2B5EF4-FFF2-40B4-BE49-F238E27FC236}">
                  <a16:creationId xmlns:a16="http://schemas.microsoft.com/office/drawing/2014/main" id="{6F31F18C-818D-D044-B7D9-582A9AF049DC}"/>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36" name="Graphic 35" descr="Computer">
              <a:extLst>
                <a:ext uri="{FF2B5EF4-FFF2-40B4-BE49-F238E27FC236}">
                  <a16:creationId xmlns:a16="http://schemas.microsoft.com/office/drawing/2014/main" id="{9493B4E4-1899-ED44-887B-E3005F1DE153}"/>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37" name="Graphic 36" descr="Computer">
              <a:extLst>
                <a:ext uri="{FF2B5EF4-FFF2-40B4-BE49-F238E27FC236}">
                  <a16:creationId xmlns:a16="http://schemas.microsoft.com/office/drawing/2014/main" id="{5BA85467-E80D-CC45-8D30-E6B3B6DEFE94}"/>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grpSp>
        <p:nvGrpSpPr>
          <p:cNvPr id="38" name="Group 37">
            <a:extLst>
              <a:ext uri="{FF2B5EF4-FFF2-40B4-BE49-F238E27FC236}">
                <a16:creationId xmlns:a16="http://schemas.microsoft.com/office/drawing/2014/main" id="{5FA99BF0-1699-8D49-8168-18ECAFA82A1E}"/>
              </a:ext>
            </a:extLst>
          </p:cNvPr>
          <p:cNvGrpSpPr/>
          <p:nvPr/>
        </p:nvGrpSpPr>
        <p:grpSpPr>
          <a:xfrm>
            <a:off x="14575316" y="31330257"/>
            <a:ext cx="1578401" cy="1599009"/>
            <a:chOff x="14402407" y="29073698"/>
            <a:chExt cx="1547168" cy="1567369"/>
          </a:xfrm>
        </p:grpSpPr>
        <p:pic>
          <p:nvPicPr>
            <p:cNvPr id="39" name="Graphic 38" descr="Computer">
              <a:extLst>
                <a:ext uri="{FF2B5EF4-FFF2-40B4-BE49-F238E27FC236}">
                  <a16:creationId xmlns:a16="http://schemas.microsoft.com/office/drawing/2014/main" id="{09E53DDC-41F2-4446-9D5B-11E0A5604ACB}"/>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920759" y="29075783"/>
              <a:ext cx="521556" cy="1565284"/>
            </a:xfrm>
            <a:prstGeom prst="rect">
              <a:avLst/>
            </a:prstGeom>
          </p:spPr>
        </p:pic>
        <p:pic>
          <p:nvPicPr>
            <p:cNvPr id="40" name="Graphic 39" descr="Computer">
              <a:extLst>
                <a:ext uri="{FF2B5EF4-FFF2-40B4-BE49-F238E27FC236}">
                  <a16:creationId xmlns:a16="http://schemas.microsoft.com/office/drawing/2014/main" id="{25EE2254-7815-A541-BB75-9FB81CBDCCC0}"/>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5428019" y="29073698"/>
              <a:ext cx="521556" cy="1565284"/>
            </a:xfrm>
            <a:prstGeom prst="rect">
              <a:avLst/>
            </a:prstGeom>
          </p:spPr>
        </p:pic>
        <p:pic>
          <p:nvPicPr>
            <p:cNvPr id="41" name="Graphic 40" descr="Computer">
              <a:extLst>
                <a:ext uri="{FF2B5EF4-FFF2-40B4-BE49-F238E27FC236}">
                  <a16:creationId xmlns:a16="http://schemas.microsoft.com/office/drawing/2014/main" id="{02A09874-CFAA-E64E-9E59-BAF201513715}"/>
                </a:ext>
              </a:extLst>
            </p:cNvPr>
            <p:cNvPicPr>
              <a:picLocks noChangeAspect="1"/>
            </p:cNvPicPr>
            <p:nvPr/>
          </p:nvPicPr>
          <p:blipFill rotWithShape="1">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rcRect l="64795"/>
            <a:stretch/>
          </p:blipFill>
          <p:spPr>
            <a:xfrm>
              <a:off x="14402407" y="29073698"/>
              <a:ext cx="521556" cy="1565284"/>
            </a:xfrm>
            <a:prstGeom prst="rect">
              <a:avLst/>
            </a:prstGeom>
          </p:spPr>
        </p:pic>
      </p:grpSp>
      <p:pic>
        <p:nvPicPr>
          <p:cNvPr id="16" name="Picture 15">
            <a:extLst>
              <a:ext uri="{FF2B5EF4-FFF2-40B4-BE49-F238E27FC236}">
                <a16:creationId xmlns:a16="http://schemas.microsoft.com/office/drawing/2014/main" id="{E6D703E9-8CC8-0B4A-B039-DC5D4967DCD8}"/>
              </a:ext>
            </a:extLst>
          </p:cNvPr>
          <p:cNvPicPr>
            <a:picLocks noChangeAspect="1"/>
          </p:cNvPicPr>
          <p:nvPr/>
        </p:nvPicPr>
        <p:blipFill>
          <a:blip r:embed="rId8"/>
          <a:stretch>
            <a:fillRect/>
          </a:stretch>
        </p:blipFill>
        <p:spPr>
          <a:xfrm>
            <a:off x="774249" y="2233856"/>
            <a:ext cx="2664296" cy="1954198"/>
          </a:xfrm>
          <a:prstGeom prst="rect">
            <a:avLst/>
          </a:prstGeom>
        </p:spPr>
      </p:pic>
      <p:sp>
        <p:nvSpPr>
          <p:cNvPr id="22" name="Down Arrow 21">
            <a:extLst>
              <a:ext uri="{FF2B5EF4-FFF2-40B4-BE49-F238E27FC236}">
                <a16:creationId xmlns:a16="http://schemas.microsoft.com/office/drawing/2014/main" id="{1316D955-2F40-DB4A-B756-3DA2476B11DE}"/>
              </a:ext>
            </a:extLst>
          </p:cNvPr>
          <p:cNvSpPr/>
          <p:nvPr/>
        </p:nvSpPr>
        <p:spPr>
          <a:xfrm>
            <a:off x="5364088" y="2893449"/>
            <a:ext cx="720080" cy="322655"/>
          </a:xfrm>
          <a:prstGeom prst="down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95000"/>
              </a:lnSpc>
            </a:pPr>
            <a:endParaRPr lang="en-US" sz="2400" dirty="0" err="1"/>
          </a:p>
        </p:txBody>
      </p:sp>
      <p:sp>
        <p:nvSpPr>
          <p:cNvPr id="42" name="TextBox 41">
            <a:extLst>
              <a:ext uri="{FF2B5EF4-FFF2-40B4-BE49-F238E27FC236}">
                <a16:creationId xmlns:a16="http://schemas.microsoft.com/office/drawing/2014/main" id="{FA90112D-8B7A-7347-8A80-49672050EE1F}"/>
              </a:ext>
            </a:extLst>
          </p:cNvPr>
          <p:cNvSpPr txBox="1"/>
          <p:nvPr/>
        </p:nvSpPr>
        <p:spPr>
          <a:xfrm>
            <a:off x="5106845" y="3220256"/>
            <a:ext cx="1393330" cy="297004"/>
          </a:xfrm>
          <a:prstGeom prst="rect">
            <a:avLst/>
          </a:prstGeom>
          <a:noFill/>
        </p:spPr>
        <p:txBody>
          <a:bodyPr wrap="none" rtlCol="0">
            <a:spAutoFit/>
          </a:bodyPr>
          <a:lstStyle/>
          <a:p>
            <a:pPr algn="l">
              <a:lnSpc>
                <a:spcPct val="95000"/>
              </a:lnSpc>
            </a:pPr>
            <a:r>
              <a:rPr lang="en-US" sz="1400" dirty="0">
                <a:solidFill>
                  <a:schemeClr val="dk1"/>
                </a:solidFill>
                <a:latin typeface="Times New Roman" panose="02020603050405020304" pitchFamily="18" charset="0"/>
                <a:cs typeface="Times New Roman" panose="02020603050405020304" pitchFamily="18" charset="0"/>
              </a:rPr>
              <a:t>Adversarial loss </a:t>
            </a:r>
          </a:p>
        </p:txBody>
      </p:sp>
      <p:sp>
        <p:nvSpPr>
          <p:cNvPr id="4" name="Rectangle 3">
            <a:extLst>
              <a:ext uri="{FF2B5EF4-FFF2-40B4-BE49-F238E27FC236}">
                <a16:creationId xmlns:a16="http://schemas.microsoft.com/office/drawing/2014/main" id="{79C78996-983C-F648-8FB9-69FA54635E1E}"/>
              </a:ext>
            </a:extLst>
          </p:cNvPr>
          <p:cNvSpPr/>
          <p:nvPr/>
        </p:nvSpPr>
        <p:spPr>
          <a:xfrm>
            <a:off x="774250" y="4581130"/>
            <a:ext cx="7758191" cy="618631"/>
          </a:xfrm>
          <a:prstGeom prst="rect">
            <a:avLst/>
          </a:prstGeom>
          <a:ln>
            <a:solidFill>
              <a:schemeClr val="dk1"/>
            </a:solidFill>
          </a:ln>
        </p:spPr>
        <p:txBody>
          <a:bodyPr wrap="square">
            <a:spAutoFit/>
          </a:bodyPr>
          <a:lstStyle/>
          <a:p>
            <a:pPr marL="171450" indent="-171450">
              <a:lnSpc>
                <a:spcPct val="95000"/>
              </a:lnSpc>
              <a:buFont typeface="Arial" panose="020B0604020202020204" pitchFamily="34" charset="0"/>
              <a:buChar char="•"/>
            </a:pPr>
            <a:r>
              <a:rPr lang="en-US" sz="1200" dirty="0"/>
              <a:t>For RNN and VAE, if each pixel follows multi-modal distribution, then using L2 Norm or L1 Norm will average the loss function. It means to produce the mean of image of all possible futures, as the global optimum. This will produce unrealistic prediction images.</a:t>
            </a:r>
          </a:p>
        </p:txBody>
      </p: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D5C56A15-B6C8-244E-B285-C6662DF01B61}"/>
                  </a:ext>
                </a:extLst>
              </p:cNvPr>
              <p:cNvSpPr/>
              <p:nvPr/>
            </p:nvSpPr>
            <p:spPr>
              <a:xfrm>
                <a:off x="4104297" y="2152338"/>
                <a:ext cx="1972017" cy="6805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a:solidFill>
                            <a:schemeClr val="dk1"/>
                          </a:solidFill>
                          <a:latin typeface="Cambria Math" panose="02040503050406030204" pitchFamily="18" charset="0"/>
                          <a:cs typeface="Times New Roman" panose="02020603050405020304" pitchFamily="18" charset="0"/>
                        </a:rPr>
                        <m:t>𝐿</m:t>
                      </m:r>
                      <m:r>
                        <a:rPr lang="en-US" sz="1400" i="1">
                          <a:solidFill>
                            <a:schemeClr val="dk1"/>
                          </a:solidFill>
                          <a:latin typeface="Cambria Math" panose="02040503050406030204" pitchFamily="18" charset="0"/>
                          <a:cs typeface="Times New Roman" panose="02020603050405020304" pitchFamily="18" charset="0"/>
                        </a:rPr>
                        <m:t>2= </m:t>
                      </m:r>
                      <m:nary>
                        <m:naryPr>
                          <m:chr m:val="∑"/>
                          <m:ctrlPr>
                            <a:rPr lang="en-US" sz="1400" i="1">
                              <a:solidFill>
                                <a:schemeClr val="dk1"/>
                              </a:solidFill>
                              <a:latin typeface="Cambria Math" panose="02040503050406030204" pitchFamily="18" charset="0"/>
                              <a:cs typeface="Times New Roman" panose="02020603050405020304" pitchFamily="18" charset="0"/>
                            </a:rPr>
                          </m:ctrlPr>
                        </m:naryPr>
                        <m:sub>
                          <m:r>
                            <m:rPr>
                              <m:brk m:alnAt="23"/>
                            </m:rPr>
                            <a:rPr lang="en-US" sz="1400" i="1">
                              <a:solidFill>
                                <a:schemeClr val="dk1"/>
                              </a:solidFill>
                              <a:latin typeface="Cambria Math" panose="02040503050406030204" pitchFamily="18" charset="0"/>
                              <a:cs typeface="Times New Roman" panose="02020603050405020304" pitchFamily="18" charset="0"/>
                            </a:rPr>
                            <m:t>𝑖</m:t>
                          </m:r>
                          <m:r>
                            <a:rPr lang="en-US" sz="1400" i="1">
                              <a:solidFill>
                                <a:schemeClr val="dk1"/>
                              </a:solidFill>
                              <a:latin typeface="Cambria Math" panose="02040503050406030204" pitchFamily="18" charset="0"/>
                              <a:cs typeface="Times New Roman" panose="02020603050405020304" pitchFamily="18" charset="0"/>
                            </a:rPr>
                            <m:t>=1</m:t>
                          </m:r>
                        </m:sub>
                        <m:sup>
                          <m:r>
                            <a:rPr lang="en-US" sz="1400" i="1">
                              <a:solidFill>
                                <a:schemeClr val="dk1"/>
                              </a:solidFill>
                              <a:latin typeface="Cambria Math" panose="02040503050406030204" pitchFamily="18" charset="0"/>
                              <a:cs typeface="Times New Roman" panose="02020603050405020304" pitchFamily="18" charset="0"/>
                            </a:rPr>
                            <m:t>𝑛</m:t>
                          </m:r>
                        </m:sup>
                        <m:e>
                          <m:sSup>
                            <m:sSupPr>
                              <m:ctrlPr>
                                <a:rPr lang="en-US" sz="1400" i="1">
                                  <a:solidFill>
                                    <a:schemeClr val="dk1"/>
                                  </a:solidFill>
                                  <a:latin typeface="Cambria Math" panose="02040503050406030204" pitchFamily="18" charset="0"/>
                                  <a:cs typeface="Times New Roman" panose="02020603050405020304" pitchFamily="18" charset="0"/>
                                </a:rPr>
                              </m:ctrlPr>
                            </m:sSupPr>
                            <m:e>
                              <m:r>
                                <a:rPr lang="en-US" sz="1400" i="1">
                                  <a:solidFill>
                                    <a:schemeClr val="dk1"/>
                                  </a:solidFill>
                                  <a:latin typeface="Cambria Math" panose="02040503050406030204" pitchFamily="18" charset="0"/>
                                  <a:cs typeface="Times New Roman" panose="02020603050405020304" pitchFamily="18" charset="0"/>
                                </a:rPr>
                                <m:t>(</m:t>
                              </m:r>
                              <m:r>
                                <a:rPr lang="en-US" sz="1400" i="1">
                                  <a:solidFill>
                                    <a:schemeClr val="dk1"/>
                                  </a:solidFill>
                                  <a:latin typeface="Cambria Math" panose="02040503050406030204" pitchFamily="18" charset="0"/>
                                  <a:cs typeface="Times New Roman" panose="02020603050405020304" pitchFamily="18" charset="0"/>
                                </a:rPr>
                                <m:t>𝑦</m:t>
                              </m:r>
                              <m:r>
                                <a:rPr lang="en-US" sz="1400" i="1">
                                  <a:solidFill>
                                    <a:schemeClr val="dk1"/>
                                  </a:solidFill>
                                  <a:latin typeface="Cambria Math" panose="02040503050406030204" pitchFamily="18" charset="0"/>
                                  <a:cs typeface="Times New Roman" panose="02020603050405020304" pitchFamily="18" charset="0"/>
                                </a:rPr>
                                <m:t> − </m:t>
                              </m:r>
                              <m:acc>
                                <m:accPr>
                                  <m:chr m:val="̂"/>
                                  <m:ctrlPr>
                                    <a:rPr lang="en-US" sz="1400" i="1">
                                      <a:solidFill>
                                        <a:schemeClr val="dk1"/>
                                      </a:solidFill>
                                      <a:latin typeface="Cambria Math" panose="02040503050406030204" pitchFamily="18" charset="0"/>
                                      <a:cs typeface="Times New Roman" panose="02020603050405020304" pitchFamily="18" charset="0"/>
                                    </a:rPr>
                                  </m:ctrlPr>
                                </m:accPr>
                                <m:e>
                                  <m:r>
                                    <a:rPr lang="en-US" sz="1400" i="1">
                                      <a:solidFill>
                                        <a:schemeClr val="dk1"/>
                                      </a:solidFill>
                                      <a:latin typeface="Cambria Math" panose="02040503050406030204" pitchFamily="18" charset="0"/>
                                      <a:cs typeface="Times New Roman" panose="02020603050405020304" pitchFamily="18" charset="0"/>
                                    </a:rPr>
                                    <m:t>𝑦</m:t>
                                  </m:r>
                                </m:e>
                              </m:acc>
                              <m:r>
                                <a:rPr lang="en-US" sz="1400" i="1">
                                  <a:solidFill>
                                    <a:schemeClr val="dk1"/>
                                  </a:solidFill>
                                  <a:latin typeface="Cambria Math" panose="02040503050406030204" pitchFamily="18" charset="0"/>
                                  <a:cs typeface="Times New Roman" panose="02020603050405020304" pitchFamily="18" charset="0"/>
                                </a:rPr>
                                <m:t>)</m:t>
                              </m:r>
                            </m:e>
                            <m:sup>
                              <m:r>
                                <a:rPr lang="en-US" sz="1400" i="1">
                                  <a:solidFill>
                                    <a:schemeClr val="dk1"/>
                                  </a:solidFill>
                                  <a:latin typeface="Cambria Math" panose="02040503050406030204" pitchFamily="18" charset="0"/>
                                  <a:cs typeface="Times New Roman" panose="02020603050405020304" pitchFamily="18" charset="0"/>
                                </a:rPr>
                                <m:t>2</m:t>
                              </m:r>
                            </m:sup>
                          </m:sSup>
                        </m:e>
                      </m:nary>
                    </m:oMath>
                  </m:oMathPara>
                </a14:m>
                <a:endParaRPr lang="en-US" sz="1400" dirty="0"/>
              </a:p>
            </p:txBody>
          </p:sp>
        </mc:Choice>
        <mc:Fallback xmlns="">
          <p:sp>
            <p:nvSpPr>
              <p:cNvPr id="3" name="Rectangle 2">
                <a:extLst>
                  <a:ext uri="{FF2B5EF4-FFF2-40B4-BE49-F238E27FC236}">
                    <a16:creationId xmlns:a16="http://schemas.microsoft.com/office/drawing/2014/main" id="{D5C56A15-B6C8-244E-B285-C6662DF01B61}"/>
                  </a:ext>
                </a:extLst>
              </p:cNvPr>
              <p:cNvSpPr>
                <a:spLocks noRot="1" noChangeAspect="1" noMove="1" noResize="1" noEditPoints="1" noAdjustHandles="1" noChangeArrowheads="1" noChangeShapeType="1" noTextEdit="1"/>
              </p:cNvSpPr>
              <p:nvPr/>
            </p:nvSpPr>
            <p:spPr>
              <a:xfrm>
                <a:off x="4104297" y="2152338"/>
                <a:ext cx="1972017" cy="680507"/>
              </a:xfrm>
              <a:prstGeom prst="rect">
                <a:avLst/>
              </a:prstGeom>
              <a:blipFill>
                <a:blip r:embed="rId9"/>
                <a:stretch>
                  <a:fillRect t="-94545" b="-1509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a:extLst>
                  <a:ext uri="{FF2B5EF4-FFF2-40B4-BE49-F238E27FC236}">
                    <a16:creationId xmlns:a16="http://schemas.microsoft.com/office/drawing/2014/main" id="{BBF057FC-7B62-4F40-9F54-4801EBDDDB50}"/>
                  </a:ext>
                </a:extLst>
              </p:cNvPr>
              <p:cNvSpPr/>
              <p:nvPr/>
            </p:nvSpPr>
            <p:spPr>
              <a:xfrm>
                <a:off x="5841355" y="2180761"/>
                <a:ext cx="1682975" cy="680507"/>
              </a:xfrm>
              <a:prstGeom prst="rect">
                <a:avLst/>
              </a:prstGeom>
            </p:spPr>
            <p:txBody>
              <a:bodyPr wrap="square">
                <a:spAutoFit/>
              </a:bodyPr>
              <a:lstStyle/>
              <a:p>
                <a:pPr/>
                <a14:m>
                  <m:oMathPara xmlns:m="http://schemas.openxmlformats.org/officeDocument/2006/math">
                    <m:oMathParaPr>
                      <m:jc m:val="centerGroup"/>
                    </m:oMathParaPr>
                    <m:oMath xmlns:m="http://schemas.openxmlformats.org/officeDocument/2006/math">
                      <m:r>
                        <a:rPr lang="en-US" sz="1400" i="1">
                          <a:solidFill>
                            <a:schemeClr val="dk1"/>
                          </a:solidFill>
                          <a:latin typeface="Cambria Math" panose="02040503050406030204" pitchFamily="18" charset="0"/>
                          <a:cs typeface="Times New Roman" panose="02020603050405020304" pitchFamily="18" charset="0"/>
                        </a:rPr>
                        <m:t>𝐿</m:t>
                      </m:r>
                      <m:r>
                        <a:rPr lang="en-US" sz="1400" i="1">
                          <a:solidFill>
                            <a:schemeClr val="dk1"/>
                          </a:solidFill>
                          <a:latin typeface="Cambria Math" panose="02040503050406030204" pitchFamily="18" charset="0"/>
                          <a:cs typeface="Times New Roman" panose="02020603050405020304" pitchFamily="18" charset="0"/>
                        </a:rPr>
                        <m:t>1= </m:t>
                      </m:r>
                      <m:nary>
                        <m:naryPr>
                          <m:chr m:val="∑"/>
                          <m:ctrlPr>
                            <a:rPr lang="en-US" sz="1400" i="1">
                              <a:solidFill>
                                <a:schemeClr val="dk1"/>
                              </a:solidFill>
                              <a:latin typeface="Cambria Math" panose="02040503050406030204" pitchFamily="18" charset="0"/>
                              <a:cs typeface="Times New Roman" panose="02020603050405020304" pitchFamily="18" charset="0"/>
                            </a:rPr>
                          </m:ctrlPr>
                        </m:naryPr>
                        <m:sub>
                          <m:r>
                            <m:rPr>
                              <m:brk m:alnAt="23"/>
                            </m:rPr>
                            <a:rPr lang="en-US" sz="1400" i="1">
                              <a:solidFill>
                                <a:schemeClr val="dk1"/>
                              </a:solidFill>
                              <a:latin typeface="Cambria Math" panose="02040503050406030204" pitchFamily="18" charset="0"/>
                              <a:cs typeface="Times New Roman" panose="02020603050405020304" pitchFamily="18" charset="0"/>
                            </a:rPr>
                            <m:t>𝑖</m:t>
                          </m:r>
                          <m:r>
                            <a:rPr lang="en-US" sz="1400" i="1">
                              <a:solidFill>
                                <a:schemeClr val="dk1"/>
                              </a:solidFill>
                              <a:latin typeface="Cambria Math" panose="02040503050406030204" pitchFamily="18" charset="0"/>
                              <a:cs typeface="Times New Roman" panose="02020603050405020304" pitchFamily="18" charset="0"/>
                            </a:rPr>
                            <m:t>=1</m:t>
                          </m:r>
                        </m:sub>
                        <m:sup>
                          <m:r>
                            <a:rPr lang="en-US" sz="1400" i="1">
                              <a:solidFill>
                                <a:schemeClr val="dk1"/>
                              </a:solidFill>
                              <a:latin typeface="Cambria Math" panose="02040503050406030204" pitchFamily="18" charset="0"/>
                              <a:cs typeface="Times New Roman" panose="02020603050405020304" pitchFamily="18" charset="0"/>
                            </a:rPr>
                            <m:t>𝑛</m:t>
                          </m:r>
                        </m:sup>
                        <m:e>
                          <m:r>
                            <a:rPr lang="en-US" sz="1400" i="1">
                              <a:solidFill>
                                <a:schemeClr val="dk1"/>
                              </a:solidFill>
                              <a:latin typeface="Cambria Math" panose="02040503050406030204" pitchFamily="18" charset="0"/>
                              <a:cs typeface="Times New Roman" panose="02020603050405020304" pitchFamily="18" charset="0"/>
                            </a:rPr>
                            <m:t>|</m:t>
                          </m:r>
                          <m:r>
                            <a:rPr lang="en-US" sz="1400" i="1">
                              <a:solidFill>
                                <a:schemeClr val="dk1"/>
                              </a:solidFill>
                              <a:latin typeface="Cambria Math" panose="02040503050406030204" pitchFamily="18" charset="0"/>
                              <a:cs typeface="Times New Roman" panose="02020603050405020304" pitchFamily="18" charset="0"/>
                            </a:rPr>
                            <m:t>𝑦</m:t>
                          </m:r>
                          <m:r>
                            <a:rPr lang="en-US" sz="1400" i="1">
                              <a:solidFill>
                                <a:schemeClr val="dk1"/>
                              </a:solidFill>
                              <a:latin typeface="Cambria Math" panose="02040503050406030204" pitchFamily="18" charset="0"/>
                              <a:cs typeface="Times New Roman" panose="02020603050405020304" pitchFamily="18" charset="0"/>
                            </a:rPr>
                            <m:t> − </m:t>
                          </m:r>
                          <m:acc>
                            <m:accPr>
                              <m:chr m:val="̂"/>
                              <m:ctrlPr>
                                <a:rPr lang="en-US" sz="1400" i="1">
                                  <a:solidFill>
                                    <a:schemeClr val="dk1"/>
                                  </a:solidFill>
                                  <a:latin typeface="Cambria Math" panose="02040503050406030204" pitchFamily="18" charset="0"/>
                                  <a:cs typeface="Times New Roman" panose="02020603050405020304" pitchFamily="18" charset="0"/>
                                </a:rPr>
                              </m:ctrlPr>
                            </m:accPr>
                            <m:e>
                              <m:r>
                                <a:rPr lang="en-US" sz="1400" i="1">
                                  <a:solidFill>
                                    <a:schemeClr val="dk1"/>
                                  </a:solidFill>
                                  <a:latin typeface="Cambria Math" panose="02040503050406030204" pitchFamily="18" charset="0"/>
                                  <a:cs typeface="Times New Roman" panose="02020603050405020304" pitchFamily="18" charset="0"/>
                                </a:rPr>
                                <m:t>𝑦</m:t>
                              </m:r>
                            </m:e>
                          </m:acc>
                          <m:r>
                            <a:rPr lang="en-US" sz="1400" i="1">
                              <a:solidFill>
                                <a:schemeClr val="dk1"/>
                              </a:solidFill>
                              <a:latin typeface="Cambria Math" panose="02040503050406030204" pitchFamily="18" charset="0"/>
                              <a:cs typeface="Times New Roman" panose="02020603050405020304" pitchFamily="18" charset="0"/>
                            </a:rPr>
                            <m:t>|</m:t>
                          </m:r>
                        </m:e>
                      </m:nary>
                    </m:oMath>
                  </m:oMathPara>
                </a14:m>
                <a:endParaRPr lang="en-US" sz="1400" dirty="0"/>
              </a:p>
            </p:txBody>
          </p:sp>
        </mc:Choice>
        <mc:Fallback xmlns="">
          <p:sp>
            <p:nvSpPr>
              <p:cNvPr id="44" name="Rectangle 43">
                <a:extLst>
                  <a:ext uri="{FF2B5EF4-FFF2-40B4-BE49-F238E27FC236}">
                    <a16:creationId xmlns:a16="http://schemas.microsoft.com/office/drawing/2014/main" id="{BBF057FC-7B62-4F40-9F54-4801EBDDDB50}"/>
                  </a:ext>
                </a:extLst>
              </p:cNvPr>
              <p:cNvSpPr>
                <a:spLocks noRot="1" noChangeAspect="1" noMove="1" noResize="1" noEditPoints="1" noAdjustHandles="1" noChangeArrowheads="1" noChangeShapeType="1" noTextEdit="1"/>
              </p:cNvSpPr>
              <p:nvPr/>
            </p:nvSpPr>
            <p:spPr>
              <a:xfrm>
                <a:off x="5841355" y="2180761"/>
                <a:ext cx="1682975" cy="680507"/>
              </a:xfrm>
              <a:prstGeom prst="rect">
                <a:avLst/>
              </a:prstGeom>
              <a:blipFill>
                <a:blip r:embed="rId10"/>
                <a:stretch>
                  <a:fillRect l="-2256" t="-96296" b="-15370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E68E3FA-54E6-1A48-9CC0-8FA6796AD09D}"/>
                  </a:ext>
                </a:extLst>
              </p:cNvPr>
              <p:cNvSpPr txBox="1"/>
              <p:nvPr/>
            </p:nvSpPr>
            <p:spPr>
              <a:xfrm>
                <a:off x="2915816" y="3735569"/>
                <a:ext cx="6624736" cy="269497"/>
              </a:xfrm>
              <a:prstGeom prst="rect">
                <a:avLst/>
              </a:prstGeom>
              <a:noFill/>
            </p:spPr>
            <p:txBody>
              <a:bodyPr wrap="square" lIns="0" tIns="0" rIns="0" bIns="0" rtlCol="0">
                <a:spAutoFit/>
              </a:bodyPr>
              <a:lstStyle/>
              <a:p>
                <a:pPr>
                  <a:lnSpc>
                    <a:spcPct val="95000"/>
                  </a:lnSpc>
                </a:pPr>
                <a14:m>
                  <m:oMathPara xmlns:m="http://schemas.openxmlformats.org/officeDocument/2006/math">
                    <m:oMathParaPr>
                      <m:jc m:val="centerGroup"/>
                    </m:oMathParaPr>
                    <m:oMath xmlns:m="http://schemas.openxmlformats.org/officeDocument/2006/math">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ℒ</m:t>
                          </m:r>
                        </m:e>
                        <m:sub>
                          <m:r>
                            <a:rPr lang="en-US" sz="1200" i="1">
                              <a:latin typeface="Cambria Math" panose="02040503050406030204" pitchFamily="18" charset="0"/>
                              <a:ea typeface="Cambria Math" panose="02040503050406030204" pitchFamily="18" charset="0"/>
                            </a:rPr>
                            <m:t>𝐺𝐴𝑁</m:t>
                          </m:r>
                        </m:sub>
                      </m:sSub>
                      <m:d>
                        <m:dPr>
                          <m:ctrlPr>
                            <a:rPr lang="en-US" sz="1200" i="1">
                              <a:latin typeface="Cambria Math" panose="02040503050406030204" pitchFamily="18" charset="0"/>
                              <a:ea typeface="Cambria Math" panose="02040503050406030204" pitchFamily="18" charset="0"/>
                            </a:rPr>
                          </m:ctrlPr>
                        </m:dPr>
                        <m:e>
                          <m:r>
                            <a:rPr lang="en-US" sz="1200" i="1">
                              <a:latin typeface="Cambria Math" panose="02040503050406030204" pitchFamily="18" charset="0"/>
                              <a:ea typeface="Cambria Math" panose="02040503050406030204" pitchFamily="18" charset="0"/>
                            </a:rPr>
                            <m:t>𝐺</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𝐷</m:t>
                          </m:r>
                        </m:e>
                      </m:d>
                      <m:r>
                        <a:rPr lang="en-US" sz="1200" i="1">
                          <a:latin typeface="Cambria Math" panose="02040503050406030204" pitchFamily="18" charset="0"/>
                          <a:ea typeface="Cambria Math" panose="02040503050406030204" pitchFamily="18" charset="0"/>
                        </a:rPr>
                        <m:t>= </m:t>
                      </m:r>
                      <m:sSub>
                        <m:sSubPr>
                          <m:ctrlPr>
                            <a:rPr lang="en-US" sz="1200" i="1">
                              <a:latin typeface="Cambria Math" panose="02040503050406030204" pitchFamily="18" charset="0"/>
                              <a:ea typeface="Cambria Math" panose="02040503050406030204" pitchFamily="18" charset="0"/>
                            </a:rPr>
                          </m:ctrlPr>
                        </m:sSubPr>
                        <m:e>
                          <m:r>
                            <m:rPr>
                              <m:sty m:val="p"/>
                            </m:rPr>
                            <a:rPr lang="el-GR" sz="1200" i="1">
                              <a:latin typeface="Cambria Math" panose="02040503050406030204" pitchFamily="18" charset="0"/>
                              <a:ea typeface="Cambria Math" panose="02040503050406030204" pitchFamily="18" charset="0"/>
                            </a:rPr>
                            <m:t>Ε</m:t>
                          </m:r>
                        </m:e>
                        <m:sub>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𝑥</m:t>
                              </m:r>
                            </m:e>
                            <m:sub>
                              <m:r>
                                <a:rPr lang="en-US" sz="1200" i="1">
                                  <a:latin typeface="Cambria Math" panose="02040503050406030204" pitchFamily="18" charset="0"/>
                                  <a:ea typeface="Cambria Math" panose="02040503050406030204" pitchFamily="18" charset="0"/>
                                </a:rPr>
                                <m:t>1:</m:t>
                              </m:r>
                              <m:r>
                                <a:rPr lang="en-US" sz="1200" i="1">
                                  <a:latin typeface="Cambria Math" panose="02040503050406030204" pitchFamily="18" charset="0"/>
                                  <a:ea typeface="Cambria Math" panose="02040503050406030204" pitchFamily="18" charset="0"/>
                                </a:rPr>
                                <m:t>𝑇</m:t>
                              </m:r>
                            </m:sub>
                          </m:sSub>
                        </m:sub>
                      </m:sSub>
                      <m:d>
                        <m:dPr>
                          <m:begChr m:val="["/>
                          <m:endChr m:val="]"/>
                          <m:ctrlPr>
                            <a:rPr lang="en-US" sz="1200" i="1">
                              <a:latin typeface="Cambria Math" panose="02040503050406030204" pitchFamily="18" charset="0"/>
                              <a:ea typeface="Cambria Math" panose="02040503050406030204" pitchFamily="18" charset="0"/>
                            </a:rPr>
                          </m:ctrlPr>
                        </m:dPr>
                        <m:e>
                          <m:r>
                            <a:rPr lang="en-US" sz="1200" i="1">
                              <a:latin typeface="Cambria Math" panose="02040503050406030204" pitchFamily="18" charset="0"/>
                              <a:ea typeface="Cambria Math" panose="02040503050406030204" pitchFamily="18" charset="0"/>
                            </a:rPr>
                            <m:t>𝑙𝑜𝑔𝐷</m:t>
                          </m:r>
                          <m:d>
                            <m:dPr>
                              <m:ctrlPr>
                                <a:rPr lang="en-US" sz="1200" i="1">
                                  <a:latin typeface="Cambria Math" panose="02040503050406030204" pitchFamily="18" charset="0"/>
                                  <a:ea typeface="Cambria Math" panose="02040503050406030204" pitchFamily="18" charset="0"/>
                                </a:rPr>
                              </m:ctrlPr>
                            </m:dPr>
                            <m:e>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𝑥</m:t>
                                  </m:r>
                                </m:e>
                                <m:sub>
                                  <m:r>
                                    <a:rPr lang="en-US" sz="1200" i="1">
                                      <a:latin typeface="Cambria Math" panose="02040503050406030204" pitchFamily="18" charset="0"/>
                                      <a:ea typeface="Cambria Math" panose="02040503050406030204" pitchFamily="18" charset="0"/>
                                    </a:rPr>
                                    <m:t>1:</m:t>
                                  </m:r>
                                  <m:r>
                                    <a:rPr lang="en-US" sz="1200" i="1">
                                      <a:latin typeface="Cambria Math" panose="02040503050406030204" pitchFamily="18" charset="0"/>
                                      <a:ea typeface="Cambria Math" panose="02040503050406030204" pitchFamily="18" charset="0"/>
                                    </a:rPr>
                                    <m:t>𝑇</m:t>
                                  </m:r>
                                </m:sub>
                              </m:sSub>
                            </m:e>
                          </m:d>
                        </m:e>
                      </m:d>
                      <m:r>
                        <a:rPr lang="en-US" sz="1200" i="1">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ea typeface="Cambria Math" panose="02040503050406030204" pitchFamily="18" charset="0"/>
                            </a:rPr>
                          </m:ctrlPr>
                        </m:sSubPr>
                        <m:e>
                          <m:r>
                            <m:rPr>
                              <m:sty m:val="p"/>
                            </m:rPr>
                            <a:rPr lang="el-GR" sz="1200" i="1">
                              <a:latin typeface="Cambria Math" panose="02040503050406030204" pitchFamily="18" charset="0"/>
                              <a:ea typeface="Cambria Math" panose="02040503050406030204" pitchFamily="18" charset="0"/>
                            </a:rPr>
                            <m:t>Ε</m:t>
                          </m:r>
                        </m:e>
                        <m:sub>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𝑥</m:t>
                              </m:r>
                            </m:e>
                            <m:sub>
                              <m:r>
                                <a:rPr lang="en-US" sz="1200" i="1">
                                  <a:latin typeface="Cambria Math" panose="02040503050406030204" pitchFamily="18" charset="0"/>
                                  <a:ea typeface="Cambria Math" panose="02040503050406030204" pitchFamily="18" charset="0"/>
                                </a:rPr>
                                <m:t>1:</m:t>
                              </m:r>
                              <m:r>
                                <a:rPr lang="en-US" sz="1200" i="1">
                                  <a:latin typeface="Cambria Math" panose="02040503050406030204" pitchFamily="18" charset="0"/>
                                  <a:ea typeface="Cambria Math" panose="02040503050406030204" pitchFamily="18" charset="0"/>
                                </a:rPr>
                                <m:t>𝑇</m:t>
                              </m:r>
                              <m:r>
                                <a:rPr lang="en-US" sz="1200" i="1">
                                  <a:latin typeface="Cambria Math" panose="02040503050406030204" pitchFamily="18" charset="0"/>
                                  <a:ea typeface="Cambria Math" panose="02040503050406030204" pitchFamily="18" charset="0"/>
                                </a:rPr>
                                <m:t>,  </m:t>
                              </m:r>
                              <m:r>
                                <a:rPr lang="en-US" sz="1200" i="1">
                                  <a:latin typeface="Cambria Math" panose="02040503050406030204" pitchFamily="18" charset="0"/>
                                  <a:ea typeface="Cambria Math" panose="02040503050406030204" pitchFamily="18" charset="0"/>
                                </a:rPr>
                                <m:t>𝑧</m:t>
                              </m:r>
                              <m:r>
                                <a:rPr lang="en-US" sz="1200" i="1">
                                  <a:latin typeface="Cambria Math" panose="02040503050406030204" pitchFamily="18" charset="0"/>
                                  <a:ea typeface="Cambria Math" panose="02040503050406030204" pitchFamily="18" charset="0"/>
                                </a:rPr>
                                <m:t>~</m:t>
                              </m:r>
                              <m:r>
                                <a:rPr lang="en-US" sz="1200" i="1">
                                  <a:latin typeface="Cambria Math" panose="02040503050406030204" pitchFamily="18" charset="0"/>
                                  <a:ea typeface="Cambria Math" panose="02040503050406030204" pitchFamily="18" charset="0"/>
                                </a:rPr>
                                <m:t>𝑝</m:t>
                              </m:r>
                              <m:r>
                                <a:rPr lang="en-US" sz="1200" i="1">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𝑧</m:t>
                                  </m:r>
                                </m:e>
                                <m:sub>
                                  <m:r>
                                    <a:rPr lang="en-US" sz="1200" i="1">
                                      <a:latin typeface="Cambria Math" panose="02040503050406030204" pitchFamily="18" charset="0"/>
                                      <a:ea typeface="Cambria Math" panose="02040503050406030204" pitchFamily="18" charset="0"/>
                                    </a:rPr>
                                    <m:t>𝑡</m:t>
                                  </m:r>
                                </m:sub>
                              </m:sSub>
                              <m:r>
                                <a:rPr lang="en-US" sz="1200" i="1">
                                  <a:latin typeface="Cambria Math" panose="02040503050406030204" pitchFamily="18" charset="0"/>
                                  <a:ea typeface="Cambria Math" panose="02040503050406030204" pitchFamily="18" charset="0"/>
                                </a:rPr>
                                <m:t>)</m:t>
                              </m:r>
                              <m:sSubSup>
                                <m:sSubSupPr>
                                  <m:ctrlPr>
                                    <a:rPr lang="en-US" sz="1200" i="1">
                                      <a:latin typeface="Cambria Math" panose="02040503050406030204" pitchFamily="18" charset="0"/>
                                      <a:ea typeface="Cambria Math" panose="02040503050406030204" pitchFamily="18" charset="0"/>
                                    </a:rPr>
                                  </m:ctrlPr>
                                </m:sSubSupPr>
                                <m:e>
                                  <m:r>
                                    <a:rPr lang="en-US" sz="1200" i="1">
                                      <a:latin typeface="Cambria Math" panose="02040503050406030204" pitchFamily="18" charset="0"/>
                                      <a:ea typeface="Cambria Math" panose="02040503050406030204" pitchFamily="18" charset="0"/>
                                    </a:rPr>
                                    <m:t>|</m:t>
                                  </m:r>
                                </m:e>
                                <m:sub>
                                  <m:r>
                                    <a:rPr lang="en-US" sz="1200" i="1">
                                      <a:latin typeface="Cambria Math" panose="02040503050406030204" pitchFamily="18" charset="0"/>
                                      <a:ea typeface="Cambria Math" panose="02040503050406030204" pitchFamily="18" charset="0"/>
                                    </a:rPr>
                                    <m:t>𝑡</m:t>
                                  </m:r>
                                  <m:r>
                                    <a:rPr lang="en-US" sz="1200" i="1">
                                      <a:latin typeface="Cambria Math" panose="02040503050406030204" pitchFamily="18" charset="0"/>
                                      <a:ea typeface="Cambria Math" panose="02040503050406030204" pitchFamily="18" charset="0"/>
                                    </a:rPr>
                                    <m:t>=0</m:t>
                                  </m:r>
                                </m:sub>
                                <m:sup>
                                  <m:r>
                                    <a:rPr lang="en-US" sz="1200" i="1">
                                      <a:latin typeface="Cambria Math" panose="02040503050406030204" pitchFamily="18" charset="0"/>
                                      <a:ea typeface="Cambria Math" panose="02040503050406030204" pitchFamily="18" charset="0"/>
                                    </a:rPr>
                                    <m:t>𝑇</m:t>
                                  </m:r>
                                  <m:r>
                                    <a:rPr lang="en-US" sz="1200" i="1">
                                      <a:latin typeface="Cambria Math" panose="02040503050406030204" pitchFamily="18" charset="0"/>
                                      <a:ea typeface="Cambria Math" panose="02040503050406030204" pitchFamily="18" charset="0"/>
                                    </a:rPr>
                                    <m:t>−1</m:t>
                                  </m:r>
                                </m:sup>
                              </m:sSubSup>
                            </m:sub>
                          </m:sSub>
                        </m:sub>
                      </m:sSub>
                      <m:d>
                        <m:dPr>
                          <m:begChr m:val="["/>
                          <m:endChr m:val="]"/>
                          <m:ctrlPr>
                            <a:rPr lang="en-US" sz="1200" i="1">
                              <a:latin typeface="Cambria Math" panose="02040503050406030204" pitchFamily="18" charset="0"/>
                              <a:ea typeface="Cambria Math" panose="02040503050406030204" pitchFamily="18" charset="0"/>
                            </a:rPr>
                          </m:ctrlPr>
                        </m:dPr>
                        <m:e>
                          <m:r>
                            <m:rPr>
                              <m:sty m:val="p"/>
                            </m:rPr>
                            <a:rPr lang="en-US" sz="1200">
                              <a:latin typeface="Cambria Math" panose="02040503050406030204" pitchFamily="18" charset="0"/>
                              <a:ea typeface="Cambria Math" panose="02040503050406030204" pitchFamily="18" charset="0"/>
                            </a:rPr>
                            <m:t>log</m:t>
                          </m:r>
                          <m:r>
                            <a:rPr lang="en-US" sz="1200" i="1">
                              <a:latin typeface="Cambria Math" panose="02040503050406030204" pitchFamily="18" charset="0"/>
                              <a:ea typeface="Cambria Math" panose="02040503050406030204" pitchFamily="18" charset="0"/>
                            </a:rPr>
                            <m:t>⁡(1−</m:t>
                          </m:r>
                          <m:r>
                            <a:rPr lang="en-US" sz="1200" i="1">
                              <a:latin typeface="Cambria Math" panose="02040503050406030204" pitchFamily="18" charset="0"/>
                              <a:ea typeface="Cambria Math" panose="02040503050406030204" pitchFamily="18" charset="0"/>
                            </a:rPr>
                            <m:t>𝐷</m:t>
                          </m:r>
                          <m:d>
                            <m:dPr>
                              <m:ctrlPr>
                                <a:rPr lang="en-US" sz="1200" i="1">
                                  <a:latin typeface="Cambria Math" panose="02040503050406030204" pitchFamily="18" charset="0"/>
                                  <a:ea typeface="Cambria Math" panose="02040503050406030204" pitchFamily="18" charset="0"/>
                                </a:rPr>
                              </m:ctrlPr>
                            </m:dPr>
                            <m:e>
                              <m:r>
                                <a:rPr lang="en-US" sz="1200" i="1">
                                  <a:latin typeface="Cambria Math" panose="02040503050406030204" pitchFamily="18" charset="0"/>
                                  <a:ea typeface="Cambria Math" panose="02040503050406030204" pitchFamily="18" charset="0"/>
                                </a:rPr>
                                <m:t>𝐺</m:t>
                              </m:r>
                              <m:r>
                                <a:rPr lang="en-US" sz="1200" i="1">
                                  <a:latin typeface="Cambria Math" panose="02040503050406030204" pitchFamily="18" charset="0"/>
                                  <a:ea typeface="Cambria Math" panose="02040503050406030204" pitchFamily="18" charset="0"/>
                                </a:rPr>
                                <m:t>(</m:t>
                              </m:r>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𝑥</m:t>
                                  </m:r>
                                </m:e>
                                <m:sub>
                                  <m:r>
                                    <a:rPr lang="en-US" sz="1200" i="1">
                                      <a:latin typeface="Cambria Math" panose="02040503050406030204" pitchFamily="18" charset="0"/>
                                      <a:ea typeface="Cambria Math" panose="02040503050406030204" pitchFamily="18" charset="0"/>
                                    </a:rPr>
                                    <m:t>0, </m:t>
                                  </m:r>
                                </m:sub>
                              </m:sSub>
                              <m:sSub>
                                <m:sSubPr>
                                  <m:ctrlPr>
                                    <a:rPr lang="en-US" sz="1200" i="1">
                                      <a:latin typeface="Cambria Math" panose="02040503050406030204" pitchFamily="18" charset="0"/>
                                      <a:ea typeface="Cambria Math" panose="02040503050406030204" pitchFamily="18" charset="0"/>
                                    </a:rPr>
                                  </m:ctrlPr>
                                </m:sSubPr>
                                <m:e>
                                  <m:r>
                                    <a:rPr lang="en-US" sz="1200" i="1">
                                      <a:latin typeface="Cambria Math" panose="02040503050406030204" pitchFamily="18" charset="0"/>
                                      <a:ea typeface="Cambria Math" panose="02040503050406030204" pitchFamily="18" charset="0"/>
                                    </a:rPr>
                                    <m:t>𝑧</m:t>
                                  </m:r>
                                </m:e>
                                <m:sub>
                                  <m:r>
                                    <a:rPr lang="en-US" sz="1200" i="1">
                                      <a:latin typeface="Cambria Math" panose="02040503050406030204" pitchFamily="18" charset="0"/>
                                      <a:ea typeface="Cambria Math" panose="02040503050406030204" pitchFamily="18" charset="0"/>
                                    </a:rPr>
                                    <m:t>0:</m:t>
                                  </m:r>
                                  <m:r>
                                    <a:rPr lang="en-US" sz="1200" i="1">
                                      <a:latin typeface="Cambria Math" panose="02040503050406030204" pitchFamily="18" charset="0"/>
                                      <a:ea typeface="Cambria Math" panose="02040503050406030204" pitchFamily="18" charset="0"/>
                                    </a:rPr>
                                    <m:t>𝑇</m:t>
                                  </m:r>
                                  <m:r>
                                    <a:rPr lang="en-US" sz="1200" i="1">
                                      <a:latin typeface="Cambria Math" panose="02040503050406030204" pitchFamily="18" charset="0"/>
                                      <a:ea typeface="Cambria Math" panose="02040503050406030204" pitchFamily="18" charset="0"/>
                                    </a:rPr>
                                    <m:t>−1</m:t>
                                  </m:r>
                                </m:sub>
                              </m:sSub>
                              <m:r>
                                <a:rPr lang="en-US" sz="1200" i="1">
                                  <a:latin typeface="Cambria Math" panose="02040503050406030204" pitchFamily="18" charset="0"/>
                                  <a:ea typeface="Cambria Math" panose="02040503050406030204" pitchFamily="18" charset="0"/>
                                </a:rPr>
                                <m:t>)</m:t>
                              </m:r>
                            </m:e>
                          </m:d>
                          <m:r>
                            <a:rPr lang="en-US" sz="1200" i="1">
                              <a:latin typeface="Cambria Math" panose="02040503050406030204" pitchFamily="18" charset="0"/>
                              <a:ea typeface="Cambria Math" panose="02040503050406030204" pitchFamily="18" charset="0"/>
                            </a:rPr>
                            <m:t>)</m:t>
                          </m:r>
                        </m:e>
                      </m:d>
                    </m:oMath>
                  </m:oMathPara>
                </a14:m>
                <a:endParaRPr lang="en-US" sz="1200" dirty="0" err="1"/>
              </a:p>
            </p:txBody>
          </p:sp>
        </mc:Choice>
        <mc:Fallback xmlns="">
          <p:sp>
            <p:nvSpPr>
              <p:cNvPr id="7" name="TextBox 6">
                <a:extLst>
                  <a:ext uri="{FF2B5EF4-FFF2-40B4-BE49-F238E27FC236}">
                    <a16:creationId xmlns:a16="http://schemas.microsoft.com/office/drawing/2014/main" id="{1E68E3FA-54E6-1A48-9CC0-8FA6796AD09D}"/>
                  </a:ext>
                </a:extLst>
              </p:cNvPr>
              <p:cNvSpPr txBox="1">
                <a:spLocks noRot="1" noChangeAspect="1" noMove="1" noResize="1" noEditPoints="1" noAdjustHandles="1" noChangeArrowheads="1" noChangeShapeType="1" noTextEdit="1"/>
              </p:cNvSpPr>
              <p:nvPr/>
            </p:nvSpPr>
            <p:spPr>
              <a:xfrm>
                <a:off x="2915816" y="3735569"/>
                <a:ext cx="6624736" cy="269497"/>
              </a:xfrm>
              <a:prstGeom prst="rect">
                <a:avLst/>
              </a:prstGeom>
              <a:blipFill>
                <a:blip r:embed="rId11"/>
                <a:stretch>
                  <a:fillRect b="-9091"/>
                </a:stretch>
              </a:blipFill>
            </p:spPr>
            <p:txBody>
              <a:bodyPr/>
              <a:lstStyle/>
              <a:p>
                <a:r>
                  <a:rPr lang="en-US">
                    <a:noFill/>
                  </a:rPr>
                  <a:t> </a:t>
                </a:r>
              </a:p>
            </p:txBody>
          </p:sp>
        </mc:Fallback>
      </mc:AlternateContent>
      <p:sp>
        <p:nvSpPr>
          <p:cNvPr id="5" name="Slide Number Placeholder 4">
            <a:extLst>
              <a:ext uri="{FF2B5EF4-FFF2-40B4-BE49-F238E27FC236}">
                <a16:creationId xmlns:a16="http://schemas.microsoft.com/office/drawing/2014/main" id="{6F499FAD-69E9-EE41-A269-C1BFC731DC75}"/>
              </a:ext>
            </a:extLst>
          </p:cNvPr>
          <p:cNvSpPr>
            <a:spLocks noGrp="1"/>
          </p:cNvSpPr>
          <p:nvPr>
            <p:ph type="sldNum" sz="quarter" idx="13"/>
          </p:nvPr>
        </p:nvSpPr>
        <p:spPr/>
        <p:txBody>
          <a:bodyPr/>
          <a:lstStyle/>
          <a:p>
            <a:r>
              <a:rPr lang="en-US"/>
              <a:t>Page </a:t>
            </a:r>
            <a:fld id="{5B0B7EB5-7F44-5B4B-B6FF-B7CB62AC8566}" type="slidenum">
              <a:rPr lang="en-US" smtClean="0"/>
              <a:pPr/>
              <a:t>9</a:t>
            </a:fld>
            <a:endParaRPr lang="en-US" dirty="0"/>
          </a:p>
        </p:txBody>
      </p:sp>
    </p:spTree>
    <p:extLst>
      <p:ext uri="{BB962C8B-B14F-4D97-AF65-F5344CB8AC3E}">
        <p14:creationId xmlns:p14="http://schemas.microsoft.com/office/powerpoint/2010/main" val="2404820494"/>
      </p:ext>
    </p:extLst>
  </p:cSld>
  <p:clrMapOvr>
    <a:masterClrMapping/>
  </p:clrMapOvr>
</p:sld>
</file>

<file path=ppt/theme/theme1.xml><?xml version="1.0" encoding="utf-8"?>
<a:theme xmlns:a="http://schemas.openxmlformats.org/drawingml/2006/main" name="Jülich">
  <a:themeElements>
    <a:clrScheme name="Benutzerdefiniert 292">
      <a:dk1>
        <a:sysClr val="windowText" lastClr="000000"/>
      </a:dk1>
      <a:lt1>
        <a:sysClr val="window" lastClr="FFFFFF"/>
      </a:lt1>
      <a:dk2>
        <a:srgbClr val="6D268E"/>
      </a:dk2>
      <a:lt2>
        <a:srgbClr val="EBEBEB"/>
      </a:lt2>
      <a:accent1>
        <a:srgbClr val="023D6B"/>
      </a:accent1>
      <a:accent2>
        <a:srgbClr val="ADBDE3"/>
      </a:accent2>
      <a:accent3>
        <a:srgbClr val="30A93B"/>
      </a:accent3>
      <a:accent4>
        <a:srgbClr val="FFE900"/>
      </a:accent4>
      <a:accent5>
        <a:srgbClr val="FF8C0C"/>
      </a:accent5>
      <a:accent6>
        <a:srgbClr val="DF0F44"/>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lnSpc>
            <a:spcPct val="95000"/>
          </a:lnSpc>
          <a:defRPr sz="2400" dirty="0" err="1" smtClean="0"/>
        </a:defPPr>
      </a:lstStyle>
      <a:style>
        <a:lnRef idx="2">
          <a:schemeClr val="accent1">
            <a:shade val="50000"/>
          </a:schemeClr>
        </a:lnRef>
        <a:fillRef idx="1">
          <a:schemeClr val="accent1"/>
        </a:fillRef>
        <a:effectRef idx="0">
          <a:schemeClr val="accent1"/>
        </a:effectRef>
        <a:fontRef idx="minor">
          <a:schemeClr val="lt1"/>
        </a:fontRef>
      </a:style>
    </a:spDef>
    <a:lnDef>
      <a:spPr>
        <a:ln w="12700">
          <a:solidFill>
            <a:schemeClr val="accent1"/>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lgn="l">
          <a:lnSpc>
            <a:spcPct val="95000"/>
          </a:lnSpc>
          <a:defRPr sz="2400" dirty="0" err="1" smtClean="0"/>
        </a:defPPr>
      </a:lstStyle>
    </a:txDef>
  </a:objectDefaults>
  <a:extraClrSchemeLst/>
  <a:extLst>
    <a:ext uri="{05A4C25C-085E-4340-85A3-A5531E510DB2}">
      <thm15:themeFamily xmlns:thm15="http://schemas.microsoft.com/office/thememl/2012/main" name="Jülich_PowerPoint_4x3.potx" id="{E196826F-6C0F-445C-BD8C-22FE7C2F280E}" vid="{14111AE6-F94B-48C2-BAEC-A344D78BDC25}"/>
    </a:ext>
  </a:extLst>
</a:theme>
</file>

<file path=ppt/theme/theme2.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a:themeElements>
    <a:clrScheme name="Benutzerdefiniert 282">
      <a:dk1>
        <a:sysClr val="windowText" lastClr="000000"/>
      </a:dk1>
      <a:lt1>
        <a:sysClr val="window" lastClr="FFFFFF"/>
      </a:lt1>
      <a:dk2>
        <a:srgbClr val="AF82B9"/>
      </a:dk2>
      <a:lt2>
        <a:srgbClr val="EBEBEB"/>
      </a:lt2>
      <a:accent1>
        <a:srgbClr val="023D6B"/>
      </a:accent1>
      <a:accent2>
        <a:srgbClr val="ADBDE3"/>
      </a:accent2>
      <a:accent3>
        <a:srgbClr val="B9D25F"/>
      </a:accent3>
      <a:accent4>
        <a:srgbClr val="FAEB5A"/>
      </a:accent4>
      <a:accent5>
        <a:srgbClr val="FAB45A"/>
      </a:accent5>
      <a:accent6>
        <a:srgbClr val="EB5F73"/>
      </a:accent6>
      <a:hlink>
        <a:srgbClr val="000000"/>
      </a:hlink>
      <a:folHlink>
        <a:srgbClr val="000000"/>
      </a:folHlink>
    </a:clrScheme>
    <a:fontScheme name="Aria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Jülich</Template>
  <TotalTime>87500</TotalTime>
  <Words>3552</Words>
  <Application>Microsoft Macintosh PowerPoint</Application>
  <PresentationFormat>On-screen Show (4:3)</PresentationFormat>
  <Paragraphs>626</Paragraphs>
  <Slides>39</Slides>
  <Notes>39</Notes>
  <HiddenSlides>0</HiddenSlides>
  <MMClips>2</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39</vt:i4>
      </vt:variant>
    </vt:vector>
  </HeadingPairs>
  <TitlesOfParts>
    <vt:vector size="49" baseType="lpstr">
      <vt:lpstr>DengXian</vt:lpstr>
      <vt:lpstr>Apple Symbols</vt:lpstr>
      <vt:lpstr>Arial</vt:lpstr>
      <vt:lpstr>Calibri</vt:lpstr>
      <vt:lpstr>Cambria Math</vt:lpstr>
      <vt:lpstr>Helvetica</vt:lpstr>
      <vt:lpstr>Menlo Regular</vt:lpstr>
      <vt:lpstr>Times New Roman</vt:lpstr>
      <vt:lpstr>Wingdings</vt:lpstr>
      <vt:lpstr>Jülich</vt:lpstr>
      <vt:lpstr>Deep learning for short-term temperature forecasts with video prediction methods</vt:lpstr>
      <vt:lpstr>Abstract </vt:lpstr>
      <vt:lpstr>outline</vt:lpstr>
      <vt:lpstr>MOTIVATION</vt:lpstr>
      <vt:lpstr>MOTIVATION</vt:lpstr>
      <vt:lpstr>MOTIVATION</vt:lpstr>
      <vt:lpstr>outline</vt:lpstr>
      <vt:lpstr>DEEP LEARNING ARCHITECTURES</vt:lpstr>
      <vt:lpstr>DEEP LEARNING ARCHITECTURES</vt:lpstr>
      <vt:lpstr>DEEP LEARNING ARCHITECTURES</vt:lpstr>
      <vt:lpstr>DEEP LEARNING ARCHITECTURES</vt:lpstr>
      <vt:lpstr>outline</vt:lpstr>
      <vt:lpstr>Parallel deep learning workflow</vt:lpstr>
      <vt:lpstr>outline</vt:lpstr>
      <vt:lpstr>Experiment settings</vt:lpstr>
      <vt:lpstr>Experiment settings</vt:lpstr>
      <vt:lpstr>Experiment settings</vt:lpstr>
      <vt:lpstr>Experiment settings</vt:lpstr>
      <vt:lpstr>outline</vt:lpstr>
      <vt:lpstr>results</vt:lpstr>
      <vt:lpstr>results</vt:lpstr>
      <vt:lpstr>results</vt:lpstr>
      <vt:lpstr>results</vt:lpstr>
      <vt:lpstr>results</vt:lpstr>
      <vt:lpstr>outline</vt:lpstr>
      <vt:lpstr>Conclusions and outlook</vt:lpstr>
      <vt:lpstr>acknowledgement</vt:lpstr>
      <vt:lpstr>Thank you </vt:lpstr>
      <vt:lpstr>Scalability performance</vt:lpstr>
      <vt:lpstr>DEEP LEARNING ARCHITECTURES</vt:lpstr>
      <vt:lpstr>DEEP LEARNING ARCHITECTURES</vt:lpstr>
      <vt:lpstr>DEEP LEARNING ARCHITECTURES</vt:lpstr>
      <vt:lpstr>DEEP LEARNING ARCHITECTURES</vt:lpstr>
      <vt:lpstr>Experiment settings</vt:lpstr>
      <vt:lpstr>results</vt:lpstr>
      <vt:lpstr>results</vt:lpstr>
      <vt:lpstr>results</vt:lpstr>
      <vt:lpstr>REFERENCES</vt:lpstr>
      <vt:lpstr>REFERENCES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headline der präsentation</dc:title>
  <dc:creator>Amirpasha Mozaffari</dc:creator>
  <cp:lastModifiedBy>b.gong@fz-juelich.de</cp:lastModifiedBy>
  <cp:revision>1370</cp:revision>
  <cp:lastPrinted>2020-04-23T08:23:02Z</cp:lastPrinted>
  <dcterms:created xsi:type="dcterms:W3CDTF">2018-05-17T16:04:22Z</dcterms:created>
  <dcterms:modified xsi:type="dcterms:W3CDTF">2020-05-04T17:21:11Z</dcterms:modified>
</cp:coreProperties>
</file>