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FC60BE-3263-4ADD-98DC-457160F23BB6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FA80A0-F363-4F47-A272-1278B221ED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756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6A41E-D6AC-4111-97E5-4CC7F7342F8E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35274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97390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02249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35410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14679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35172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8012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691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38970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36777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81931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32069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3FB7B-2A1F-487F-99BD-B0FE21629E6E}" type="datetimeFigureOut">
              <a:rPr lang="hu-HU" smtClean="0"/>
              <a:t>2020.05.04.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DE28E-D807-4FA6-8189-23D0D97AFE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73806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815354"/>
            <a:ext cx="7772400" cy="1466010"/>
          </a:xfrm>
        </p:spPr>
        <p:txBody>
          <a:bodyPr>
            <a:normAutofit/>
          </a:bodyPr>
          <a:lstStyle/>
          <a:p>
            <a:r>
              <a:rPr lang="hu-HU" sz="4000" dirty="0" err="1" smtClean="0"/>
              <a:t>Numerical</a:t>
            </a:r>
            <a:r>
              <a:rPr lang="hu-HU" sz="4000" dirty="0" smtClean="0"/>
              <a:t> </a:t>
            </a:r>
            <a:r>
              <a:rPr lang="hu-HU" sz="4000" dirty="0" err="1" smtClean="0"/>
              <a:t>simulation</a:t>
            </a:r>
            <a:r>
              <a:rPr lang="hu-HU" sz="4000" dirty="0" smtClean="0"/>
              <a:t> of </a:t>
            </a:r>
            <a:r>
              <a:rPr lang="hu-HU" sz="4000" dirty="0" err="1" smtClean="0"/>
              <a:t>chemical</a:t>
            </a:r>
            <a:r>
              <a:rPr lang="hu-HU" sz="4000" dirty="0" smtClean="0"/>
              <a:t> </a:t>
            </a:r>
            <a:r>
              <a:rPr lang="hu-HU" sz="4000" dirty="0" err="1" smtClean="0"/>
              <a:t>reactions</a:t>
            </a:r>
            <a:r>
              <a:rPr lang="hu-HU" sz="4000" dirty="0" smtClean="0"/>
              <a:t> </a:t>
            </a:r>
            <a:r>
              <a:rPr lang="hu-HU" sz="4000" dirty="0" err="1" smtClean="0"/>
              <a:t>occurring</a:t>
            </a:r>
            <a:r>
              <a:rPr lang="hu-HU" sz="4000" dirty="0" smtClean="0"/>
              <a:t> in fog </a:t>
            </a:r>
            <a:r>
              <a:rPr lang="hu-HU" sz="4000" dirty="0" err="1" smtClean="0"/>
              <a:t>droplets</a:t>
            </a:r>
            <a:endParaRPr lang="hu-HU" sz="40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475656" y="3805518"/>
            <a:ext cx="6400800" cy="2575810"/>
          </a:xfrm>
        </p:spPr>
        <p:txBody>
          <a:bodyPr>
            <a:normAutofit fontScale="85000" lnSpcReduction="10000"/>
          </a:bodyPr>
          <a:lstStyle/>
          <a:p>
            <a:r>
              <a:rPr lang="hu-HU" sz="2400" dirty="0" smtClean="0">
                <a:solidFill>
                  <a:schemeClr val="tx1"/>
                </a:solidFill>
              </a:rPr>
              <a:t>Gabriella </a:t>
            </a:r>
            <a:r>
              <a:rPr lang="hu-HU" sz="2400" dirty="0" err="1" smtClean="0">
                <a:solidFill>
                  <a:schemeClr val="tx1"/>
                </a:solidFill>
              </a:rPr>
              <a:t>Schmeller</a:t>
            </a:r>
            <a:endParaRPr lang="hu-HU" sz="2400" dirty="0" smtClean="0">
              <a:solidFill>
                <a:schemeClr val="tx1"/>
              </a:solidFill>
            </a:endParaRPr>
          </a:p>
          <a:p>
            <a:r>
              <a:rPr lang="hu-HU" sz="2400" dirty="0" smtClean="0">
                <a:solidFill>
                  <a:schemeClr val="tx1"/>
                </a:solidFill>
              </a:rPr>
              <a:t>István </a:t>
            </a:r>
            <a:r>
              <a:rPr lang="hu-HU" sz="2400" dirty="0" err="1" smtClean="0">
                <a:solidFill>
                  <a:schemeClr val="tx1"/>
                </a:solidFill>
              </a:rPr>
              <a:t>Geresdi</a:t>
            </a:r>
            <a:endParaRPr lang="hu-HU" sz="2400" dirty="0" smtClean="0">
              <a:solidFill>
                <a:schemeClr val="tx1"/>
              </a:solidFill>
            </a:endParaRPr>
          </a:p>
          <a:p>
            <a:r>
              <a:rPr lang="hu-HU" sz="2400" dirty="0" smtClean="0">
                <a:solidFill>
                  <a:schemeClr val="tx1"/>
                </a:solidFill>
              </a:rPr>
              <a:t>University of Pécs, </a:t>
            </a:r>
            <a:r>
              <a:rPr lang="hu-HU" sz="2400" dirty="0" err="1" smtClean="0">
                <a:solidFill>
                  <a:schemeClr val="tx1"/>
                </a:solidFill>
              </a:rPr>
              <a:t>Insitute</a:t>
            </a:r>
            <a:r>
              <a:rPr lang="hu-HU" sz="2400" dirty="0" smtClean="0">
                <a:solidFill>
                  <a:schemeClr val="tx1"/>
                </a:solidFill>
              </a:rPr>
              <a:t> of </a:t>
            </a:r>
            <a:r>
              <a:rPr lang="hu-HU" sz="2400" dirty="0" err="1" smtClean="0">
                <a:solidFill>
                  <a:schemeClr val="tx1"/>
                </a:solidFill>
              </a:rPr>
              <a:t>Geography</a:t>
            </a:r>
            <a:r>
              <a:rPr lang="hu-HU" sz="2400" dirty="0" smtClean="0">
                <a:solidFill>
                  <a:schemeClr val="tx1"/>
                </a:solidFill>
              </a:rPr>
              <a:t> and </a:t>
            </a:r>
            <a:r>
              <a:rPr lang="hu-HU" sz="2400" dirty="0" err="1" smtClean="0">
                <a:solidFill>
                  <a:schemeClr val="tx1"/>
                </a:solidFill>
              </a:rPr>
              <a:t>Earth</a:t>
            </a:r>
            <a:r>
              <a:rPr lang="hu-HU" sz="2400" dirty="0" smtClean="0">
                <a:solidFill>
                  <a:schemeClr val="tx1"/>
                </a:solidFill>
              </a:rPr>
              <a:t> </a:t>
            </a:r>
            <a:r>
              <a:rPr lang="hu-HU" sz="2400" dirty="0" err="1" smtClean="0">
                <a:solidFill>
                  <a:schemeClr val="tx1"/>
                </a:solidFill>
              </a:rPr>
              <a:t>Sciences</a:t>
            </a:r>
            <a:endParaRPr lang="hu-HU" sz="2400" dirty="0" smtClean="0">
              <a:solidFill>
                <a:schemeClr val="tx1"/>
              </a:solidFill>
            </a:endParaRPr>
          </a:p>
          <a:p>
            <a:endParaRPr lang="hu-HU" sz="2400" dirty="0" smtClean="0">
              <a:solidFill>
                <a:schemeClr val="tx1"/>
              </a:solidFill>
            </a:endParaRPr>
          </a:p>
          <a:p>
            <a:r>
              <a:rPr lang="hu-HU" dirty="0" smtClean="0"/>
              <a:t>EGU </a:t>
            </a:r>
            <a:r>
              <a:rPr lang="hu-HU" dirty="0" err="1" smtClean="0"/>
              <a:t>Sharing</a:t>
            </a:r>
            <a:r>
              <a:rPr lang="hu-HU" dirty="0" smtClean="0"/>
              <a:t> </a:t>
            </a:r>
            <a:r>
              <a:rPr lang="hu-HU" dirty="0" err="1" smtClean="0"/>
              <a:t>Geoscience</a:t>
            </a:r>
            <a:r>
              <a:rPr lang="hu-HU" dirty="0" smtClean="0"/>
              <a:t> Online</a:t>
            </a:r>
            <a:endParaRPr lang="hu-HU" sz="2400" dirty="0">
              <a:solidFill>
                <a:schemeClr val="tx1"/>
              </a:solidFill>
            </a:endParaRPr>
          </a:p>
          <a:p>
            <a:r>
              <a:rPr lang="hu-HU" sz="2400" dirty="0" smtClean="0">
                <a:solidFill>
                  <a:schemeClr val="tx1"/>
                </a:solidFill>
              </a:rPr>
              <a:t>Session AS3.1 </a:t>
            </a:r>
            <a:r>
              <a:rPr lang="hu-HU" dirty="0" err="1"/>
              <a:t>Aerosol</a:t>
            </a:r>
            <a:r>
              <a:rPr lang="hu-HU" dirty="0"/>
              <a:t> </a:t>
            </a:r>
            <a:r>
              <a:rPr lang="hu-HU" dirty="0" err="1"/>
              <a:t>Chemistry</a:t>
            </a:r>
            <a:r>
              <a:rPr lang="hu-HU" dirty="0"/>
              <a:t> and </a:t>
            </a:r>
            <a:r>
              <a:rPr lang="hu-HU" dirty="0" err="1" smtClean="0"/>
              <a:t>Physics</a:t>
            </a:r>
            <a:endParaRPr lang="hu-HU" dirty="0" smtClean="0"/>
          </a:p>
          <a:p>
            <a:r>
              <a:rPr lang="hu-HU" sz="2400" dirty="0" smtClean="0">
                <a:solidFill>
                  <a:schemeClr val="tx1"/>
                </a:solidFill>
              </a:rPr>
              <a:t>05.05.2020</a:t>
            </a:r>
            <a:endParaRPr lang="hu-HU" sz="2400" dirty="0">
              <a:solidFill>
                <a:schemeClr val="tx1"/>
              </a:solidFill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4" y="6381328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53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00952" y="645460"/>
            <a:ext cx="7614397" cy="749395"/>
          </a:xfrm>
          <a:solidFill>
            <a:srgbClr val="FFFFFF">
              <a:alpha val="45882"/>
            </a:srgbClr>
          </a:solidFill>
        </p:spPr>
        <p:txBody>
          <a:bodyPr>
            <a:normAutofit/>
          </a:bodyPr>
          <a:lstStyle/>
          <a:p>
            <a:pPr algn="ctr"/>
            <a:r>
              <a:rPr lang="hu-HU" sz="3200" dirty="0" err="1" smtClean="0"/>
              <a:t>Description</a:t>
            </a:r>
            <a:r>
              <a:rPr lang="hu-HU" sz="3200" dirty="0" smtClean="0"/>
              <a:t> of </a:t>
            </a:r>
            <a:r>
              <a:rPr lang="hu-HU" sz="3200" dirty="0" err="1" smtClean="0"/>
              <a:t>the</a:t>
            </a:r>
            <a:r>
              <a:rPr lang="hu-HU" sz="3200" dirty="0" smtClean="0"/>
              <a:t> </a:t>
            </a:r>
            <a:r>
              <a:rPr lang="hu-HU" sz="3200" dirty="0" err="1" smtClean="0"/>
              <a:t>model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66930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hu-HU" dirty="0" smtClean="0"/>
              <a:t>Time </a:t>
            </a:r>
            <a:r>
              <a:rPr lang="hu-HU" dirty="0" err="1" smtClean="0"/>
              <a:t>dependent</a:t>
            </a:r>
            <a:r>
              <a:rPr lang="hu-HU" dirty="0" smtClean="0"/>
              <a:t> </a:t>
            </a:r>
            <a:r>
              <a:rPr lang="hu-HU" dirty="0" err="1" smtClean="0"/>
              <a:t>box</a:t>
            </a:r>
            <a:r>
              <a:rPr lang="hu-HU" dirty="0" smtClean="0"/>
              <a:t> </a:t>
            </a:r>
            <a:r>
              <a:rPr lang="hu-HU" dirty="0" err="1" smtClean="0"/>
              <a:t>model</a:t>
            </a:r>
            <a:endParaRPr lang="hu-HU" dirty="0"/>
          </a:p>
          <a:p>
            <a:pPr algn="just"/>
            <a:r>
              <a:rPr lang="hu-HU" dirty="0" err="1" smtClean="0"/>
              <a:t>Formation</a:t>
            </a:r>
            <a:r>
              <a:rPr lang="hu-HU" dirty="0" smtClean="0"/>
              <a:t> of fog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radiative</a:t>
            </a:r>
            <a:r>
              <a:rPr lang="hu-HU" dirty="0" smtClean="0"/>
              <a:t> </a:t>
            </a:r>
            <a:r>
              <a:rPr lang="hu-HU" dirty="0" err="1" smtClean="0"/>
              <a:t>cooling</a:t>
            </a:r>
            <a:r>
              <a:rPr lang="hu-HU" dirty="0" smtClean="0"/>
              <a:t> (- </a:t>
            </a:r>
            <a:r>
              <a:rPr lang="hu-HU" dirty="0"/>
              <a:t>0,0001 K/s)</a:t>
            </a:r>
          </a:p>
          <a:p>
            <a:pPr algn="just"/>
            <a:r>
              <a:rPr lang="hu-HU" dirty="0"/>
              <a:t>CCN </a:t>
            </a:r>
            <a:r>
              <a:rPr lang="hu-HU" dirty="0" err="1" smtClean="0"/>
              <a:t>activization</a:t>
            </a:r>
            <a:r>
              <a:rPr lang="hu-HU" dirty="0" smtClean="0"/>
              <a:t> </a:t>
            </a:r>
            <a:r>
              <a:rPr lang="hu-HU" dirty="0"/>
              <a:t>(</a:t>
            </a:r>
            <a:r>
              <a:rPr lang="hu-HU" dirty="0" err="1" smtClean="0"/>
              <a:t>hygroscopic</a:t>
            </a:r>
            <a:r>
              <a:rPr lang="hu-HU" dirty="0" smtClean="0"/>
              <a:t> </a:t>
            </a:r>
            <a:r>
              <a:rPr lang="hu-HU" dirty="0" err="1" smtClean="0"/>
              <a:t>particles</a:t>
            </a:r>
            <a:r>
              <a:rPr lang="hu-HU" dirty="0" smtClean="0"/>
              <a:t>), </a:t>
            </a:r>
            <a:r>
              <a:rPr lang="hu-HU" dirty="0" err="1" smtClean="0"/>
              <a:t>measured</a:t>
            </a:r>
            <a:r>
              <a:rPr lang="hu-HU" dirty="0" smtClean="0"/>
              <a:t> </a:t>
            </a:r>
            <a:r>
              <a:rPr lang="hu-HU" dirty="0" err="1" smtClean="0"/>
              <a:t>size</a:t>
            </a:r>
            <a:r>
              <a:rPr lang="hu-HU" dirty="0" smtClean="0"/>
              <a:t> </a:t>
            </a:r>
            <a:r>
              <a:rPr lang="hu-HU" dirty="0" err="1" smtClean="0"/>
              <a:t>distribution</a:t>
            </a:r>
            <a:r>
              <a:rPr lang="hu-HU" dirty="0" smtClean="0"/>
              <a:t> of </a:t>
            </a:r>
            <a:r>
              <a:rPr lang="hu-HU" dirty="0" err="1" smtClean="0"/>
              <a:t>particles</a:t>
            </a:r>
            <a:r>
              <a:rPr lang="hu-HU" dirty="0" smtClean="0"/>
              <a:t> </a:t>
            </a:r>
            <a:r>
              <a:rPr lang="hu-HU" dirty="0" err="1" smtClean="0"/>
              <a:t>from</a:t>
            </a:r>
            <a:r>
              <a:rPr lang="hu-HU" dirty="0" smtClean="0"/>
              <a:t> a </a:t>
            </a:r>
            <a:r>
              <a:rPr lang="hu-HU" dirty="0" err="1" smtClean="0"/>
              <a:t>rural</a:t>
            </a:r>
            <a:r>
              <a:rPr lang="hu-HU" dirty="0" smtClean="0"/>
              <a:t> site (</a:t>
            </a:r>
            <a:r>
              <a:rPr lang="hu-HU" dirty="0" err="1" smtClean="0"/>
              <a:t>measurements</a:t>
            </a:r>
            <a:r>
              <a:rPr lang="hu-HU" dirty="0" smtClean="0"/>
              <a:t> </a:t>
            </a:r>
            <a:r>
              <a:rPr lang="hu-HU" dirty="0" err="1" smtClean="0"/>
              <a:t>done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colleagues</a:t>
            </a:r>
            <a:r>
              <a:rPr lang="hu-HU" dirty="0" smtClean="0"/>
              <a:t> </a:t>
            </a:r>
            <a:r>
              <a:rPr lang="hu-HU" dirty="0" err="1" smtClean="0"/>
              <a:t>at</a:t>
            </a:r>
            <a:r>
              <a:rPr lang="hu-HU" dirty="0" smtClean="0"/>
              <a:t> University of Pannonia)</a:t>
            </a:r>
            <a:endParaRPr lang="hu-HU" dirty="0"/>
          </a:p>
          <a:p>
            <a:pPr algn="just"/>
            <a:r>
              <a:rPr lang="hu-HU" dirty="0" err="1" smtClean="0"/>
              <a:t>Condensation</a:t>
            </a:r>
            <a:r>
              <a:rPr lang="hu-HU" dirty="0" smtClean="0"/>
              <a:t> </a:t>
            </a:r>
            <a:r>
              <a:rPr lang="hu-HU" dirty="0" err="1" smtClean="0"/>
              <a:t>growth</a:t>
            </a:r>
            <a:r>
              <a:rPr lang="hu-HU" dirty="0" smtClean="0"/>
              <a:t> of </a:t>
            </a:r>
            <a:r>
              <a:rPr lang="hu-HU" dirty="0" err="1" smtClean="0"/>
              <a:t>drops</a:t>
            </a:r>
            <a:r>
              <a:rPr lang="hu-HU" dirty="0" smtClean="0"/>
              <a:t> </a:t>
            </a:r>
          </a:p>
          <a:p>
            <a:pPr algn="just"/>
            <a:r>
              <a:rPr lang="hu-HU" dirty="0" err="1" smtClean="0"/>
              <a:t>Use</a:t>
            </a:r>
            <a:r>
              <a:rPr lang="hu-HU" dirty="0" smtClean="0"/>
              <a:t> of bin </a:t>
            </a:r>
            <a:r>
              <a:rPr lang="hu-HU" dirty="0" err="1" smtClean="0"/>
              <a:t>microphysics</a:t>
            </a:r>
            <a:r>
              <a:rPr lang="hu-HU" dirty="0" smtClean="0"/>
              <a:t> and </a:t>
            </a:r>
            <a:r>
              <a:rPr lang="hu-HU" dirty="0" err="1" smtClean="0"/>
              <a:t>chemistry</a:t>
            </a:r>
            <a:r>
              <a:rPr lang="hu-HU" dirty="0" smtClean="0"/>
              <a:t> </a:t>
            </a:r>
            <a:r>
              <a:rPr lang="hu-HU" dirty="0" err="1" smtClean="0"/>
              <a:t>scheme</a:t>
            </a:r>
            <a:r>
              <a:rPr lang="hu-HU" dirty="0"/>
              <a:t> </a:t>
            </a:r>
            <a:r>
              <a:rPr lang="hu-HU" dirty="0" smtClean="0"/>
              <a:t>(</a:t>
            </a:r>
            <a:r>
              <a:rPr lang="hu-HU" dirty="0" err="1" smtClean="0"/>
              <a:t>moving</a:t>
            </a:r>
            <a:r>
              <a:rPr lang="hu-HU" dirty="0" smtClean="0"/>
              <a:t> </a:t>
            </a:r>
            <a:r>
              <a:rPr lang="hu-HU" dirty="0"/>
              <a:t>bin </a:t>
            </a:r>
            <a:r>
              <a:rPr lang="hu-HU" dirty="0" err="1" smtClean="0"/>
              <a:t>boundaries</a:t>
            </a:r>
            <a:r>
              <a:rPr lang="hu-HU" dirty="0" smtClean="0"/>
              <a:t>)</a:t>
            </a:r>
            <a:endParaRPr lang="hu-HU" dirty="0"/>
          </a:p>
          <a:p>
            <a:pPr algn="just"/>
            <a:r>
              <a:rPr lang="hu-HU" dirty="0" err="1" smtClean="0"/>
              <a:t>Absorption</a:t>
            </a:r>
            <a:r>
              <a:rPr lang="hu-HU" dirty="0" smtClean="0"/>
              <a:t> and </a:t>
            </a:r>
            <a:r>
              <a:rPr lang="hu-HU" dirty="0" err="1" smtClean="0"/>
              <a:t>desorption</a:t>
            </a:r>
            <a:r>
              <a:rPr lang="hu-HU" dirty="0" smtClean="0"/>
              <a:t> of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following</a:t>
            </a:r>
            <a:r>
              <a:rPr lang="hu-HU" dirty="0" smtClean="0"/>
              <a:t> </a:t>
            </a:r>
            <a:r>
              <a:rPr lang="hu-HU" dirty="0" err="1" smtClean="0"/>
              <a:t>gases</a:t>
            </a:r>
            <a:r>
              <a:rPr lang="hu-HU" dirty="0" smtClean="0"/>
              <a:t>: CO</a:t>
            </a:r>
            <a:r>
              <a:rPr lang="hu-HU" baseline="-25000" dirty="0" smtClean="0"/>
              <a:t>2</a:t>
            </a:r>
            <a:r>
              <a:rPr lang="hu-HU" dirty="0"/>
              <a:t>, SO</a:t>
            </a:r>
            <a:r>
              <a:rPr lang="hu-HU" baseline="-25000" dirty="0"/>
              <a:t>2</a:t>
            </a:r>
            <a:r>
              <a:rPr lang="hu-HU" dirty="0"/>
              <a:t>, NH</a:t>
            </a:r>
            <a:r>
              <a:rPr lang="hu-HU" baseline="-25000" dirty="0"/>
              <a:t>3</a:t>
            </a:r>
            <a:r>
              <a:rPr lang="hu-HU" dirty="0"/>
              <a:t>, H</a:t>
            </a:r>
            <a:r>
              <a:rPr lang="hu-HU" baseline="-25000" dirty="0"/>
              <a:t>2</a:t>
            </a:r>
            <a:r>
              <a:rPr lang="hu-HU" dirty="0"/>
              <a:t>O</a:t>
            </a:r>
            <a:r>
              <a:rPr lang="hu-HU" baseline="-25000" dirty="0"/>
              <a:t>2</a:t>
            </a:r>
            <a:r>
              <a:rPr lang="hu-HU" dirty="0"/>
              <a:t>, O</a:t>
            </a:r>
            <a:r>
              <a:rPr lang="hu-HU" baseline="-25000" dirty="0"/>
              <a:t>3</a:t>
            </a:r>
            <a:r>
              <a:rPr lang="hu-HU" dirty="0"/>
              <a:t>, HNO</a:t>
            </a:r>
            <a:r>
              <a:rPr lang="hu-HU" baseline="-25000" dirty="0"/>
              <a:t>3</a:t>
            </a:r>
          </a:p>
          <a:p>
            <a:pPr algn="just"/>
            <a:r>
              <a:rPr lang="hu-HU" dirty="0" err="1" smtClean="0"/>
              <a:t>Organics</a:t>
            </a:r>
            <a:r>
              <a:rPr lang="hu-HU" dirty="0" smtClean="0"/>
              <a:t>: </a:t>
            </a:r>
            <a:r>
              <a:rPr lang="hu-HU" dirty="0"/>
              <a:t>HCHO, HCOOH, CH</a:t>
            </a:r>
            <a:r>
              <a:rPr lang="hu-HU" baseline="-25000" dirty="0"/>
              <a:t>3</a:t>
            </a:r>
            <a:r>
              <a:rPr lang="hu-HU" dirty="0"/>
              <a:t>COOH</a:t>
            </a:r>
          </a:p>
          <a:p>
            <a:pPr algn="just"/>
            <a:r>
              <a:rPr lang="hu-HU" dirty="0" err="1" smtClean="0"/>
              <a:t>Chemical</a:t>
            </a:r>
            <a:r>
              <a:rPr lang="hu-HU" dirty="0" smtClean="0"/>
              <a:t> </a:t>
            </a:r>
            <a:r>
              <a:rPr lang="hu-HU" dirty="0" err="1" smtClean="0"/>
              <a:t>reactions</a:t>
            </a:r>
            <a:r>
              <a:rPr lang="hu-HU" dirty="0" smtClean="0"/>
              <a:t>: </a:t>
            </a:r>
            <a:endParaRPr lang="hu-HU" dirty="0"/>
          </a:p>
          <a:p>
            <a:pPr marL="0" indent="0" algn="just">
              <a:buNone/>
            </a:pPr>
            <a:r>
              <a:rPr lang="hu-HU" dirty="0"/>
              <a:t>1, S(IV) </a:t>
            </a:r>
            <a:r>
              <a:rPr lang="hu-HU" dirty="0" smtClean="0"/>
              <a:t>and </a:t>
            </a:r>
            <a:r>
              <a:rPr lang="hu-HU" dirty="0"/>
              <a:t>H</a:t>
            </a:r>
            <a:r>
              <a:rPr lang="hu-HU" baseline="-25000" dirty="0"/>
              <a:t>2</a:t>
            </a:r>
            <a:r>
              <a:rPr lang="hu-HU" dirty="0"/>
              <a:t>O</a:t>
            </a:r>
            <a:r>
              <a:rPr lang="hu-HU" baseline="-25000" dirty="0"/>
              <a:t>2</a:t>
            </a:r>
            <a:r>
              <a:rPr lang="hu-HU" dirty="0"/>
              <a:t>, O</a:t>
            </a:r>
            <a:r>
              <a:rPr lang="hu-HU" baseline="-25000" dirty="0"/>
              <a:t>3</a:t>
            </a:r>
          </a:p>
          <a:p>
            <a:pPr marL="0" indent="0" algn="just">
              <a:buNone/>
            </a:pPr>
            <a:r>
              <a:rPr lang="hu-HU" dirty="0"/>
              <a:t>2, S(IV) </a:t>
            </a:r>
            <a:r>
              <a:rPr lang="hu-HU" dirty="0" smtClean="0"/>
              <a:t>and </a:t>
            </a:r>
            <a:r>
              <a:rPr lang="hu-HU" dirty="0"/>
              <a:t>HCHO</a:t>
            </a:r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4" y="6381328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5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dirty="0" smtClean="0"/>
              <a:t>In fog </a:t>
            </a:r>
            <a:r>
              <a:rPr lang="hu-HU" dirty="0" err="1" smtClean="0"/>
              <a:t>droplets</a:t>
            </a:r>
            <a:r>
              <a:rPr lang="hu-HU" dirty="0" smtClean="0"/>
              <a:t>:</a:t>
            </a:r>
            <a:endParaRPr lang="hu-HU" dirty="0"/>
          </a:p>
          <a:p>
            <a:pPr algn="just"/>
            <a:r>
              <a:rPr lang="hu-HU" dirty="0" err="1" smtClean="0"/>
              <a:t>Absorption</a:t>
            </a:r>
            <a:r>
              <a:rPr lang="hu-HU" dirty="0" smtClean="0"/>
              <a:t> and </a:t>
            </a:r>
            <a:r>
              <a:rPr lang="hu-HU" dirty="0" err="1" smtClean="0"/>
              <a:t>desorption</a:t>
            </a:r>
            <a:r>
              <a:rPr lang="hu-HU" dirty="0" smtClean="0"/>
              <a:t> of </a:t>
            </a:r>
            <a:r>
              <a:rPr lang="hu-HU" dirty="0" err="1" smtClean="0"/>
              <a:t>gases</a:t>
            </a:r>
            <a:endParaRPr lang="hu-HU" dirty="0"/>
          </a:p>
          <a:p>
            <a:pPr algn="just"/>
            <a:r>
              <a:rPr lang="hu-HU" dirty="0" err="1" smtClean="0"/>
              <a:t>Change</a:t>
            </a:r>
            <a:r>
              <a:rPr lang="hu-HU" dirty="0" smtClean="0"/>
              <a:t> in pH</a:t>
            </a:r>
            <a:endParaRPr lang="hu-HU" dirty="0"/>
          </a:p>
          <a:p>
            <a:pPr algn="just"/>
            <a:r>
              <a:rPr lang="hu-HU" dirty="0" err="1" smtClean="0"/>
              <a:t>Chemical</a:t>
            </a:r>
            <a:r>
              <a:rPr lang="hu-HU" dirty="0" smtClean="0"/>
              <a:t> </a:t>
            </a:r>
            <a:r>
              <a:rPr lang="hu-HU" dirty="0" err="1" smtClean="0"/>
              <a:t>reactions</a:t>
            </a:r>
            <a:r>
              <a:rPr lang="hu-HU" dirty="0" smtClean="0"/>
              <a:t> </a:t>
            </a:r>
            <a:endParaRPr lang="hu-HU" dirty="0"/>
          </a:p>
          <a:p>
            <a:pPr lvl="1" algn="just"/>
            <a:r>
              <a:rPr lang="hu-HU" dirty="0"/>
              <a:t>S(IV)+H</a:t>
            </a:r>
            <a:r>
              <a:rPr lang="hu-HU" baseline="-25000" dirty="0"/>
              <a:t>2</a:t>
            </a:r>
            <a:r>
              <a:rPr lang="hu-HU" dirty="0"/>
              <a:t>O</a:t>
            </a:r>
            <a:r>
              <a:rPr lang="hu-HU" baseline="-25000" dirty="0"/>
              <a:t>2</a:t>
            </a:r>
            <a:r>
              <a:rPr lang="hu-HU" dirty="0"/>
              <a:t> </a:t>
            </a:r>
            <a:r>
              <a:rPr lang="hu-HU" dirty="0" smtClean="0"/>
              <a:t>and </a:t>
            </a:r>
            <a:r>
              <a:rPr lang="hu-HU" dirty="0"/>
              <a:t>O</a:t>
            </a:r>
            <a:r>
              <a:rPr lang="hu-HU" baseline="-25000" dirty="0"/>
              <a:t>3</a:t>
            </a:r>
            <a:r>
              <a:rPr lang="hu-HU" dirty="0"/>
              <a:t> → </a:t>
            </a:r>
            <a:r>
              <a:rPr lang="hu-HU" dirty="0" err="1" smtClean="0"/>
              <a:t>formation</a:t>
            </a:r>
            <a:r>
              <a:rPr lang="hu-HU" dirty="0" smtClean="0"/>
              <a:t> of S(VI)</a:t>
            </a:r>
            <a:endParaRPr lang="hu-HU" dirty="0"/>
          </a:p>
          <a:p>
            <a:pPr lvl="1" algn="just"/>
            <a:r>
              <a:rPr lang="hu-HU" dirty="0"/>
              <a:t>S(IV)+HCHO → HMSA (</a:t>
            </a:r>
            <a:r>
              <a:rPr lang="hu-HU" dirty="0" err="1" smtClean="0"/>
              <a:t>hydroxymethanesulfonic</a:t>
            </a:r>
            <a:r>
              <a:rPr lang="hu-HU" dirty="0" smtClean="0"/>
              <a:t> </a:t>
            </a:r>
            <a:r>
              <a:rPr lang="hu-HU" dirty="0" err="1" smtClean="0"/>
              <a:t>acid</a:t>
            </a:r>
            <a:r>
              <a:rPr lang="hu-HU" dirty="0" smtClean="0"/>
              <a:t>)</a:t>
            </a:r>
            <a:endParaRPr lang="hu-HU" dirty="0"/>
          </a:p>
          <a:p>
            <a:pPr marL="457200" lvl="1" indent="0" algn="just">
              <a:buNone/>
            </a:pPr>
            <a:endParaRPr lang="hu-HU" dirty="0" smtClean="0"/>
          </a:p>
          <a:p>
            <a:pPr marL="457200" lvl="1" indent="0" algn="just">
              <a:buNone/>
            </a:pPr>
            <a:r>
              <a:rPr lang="hu-HU" dirty="0" err="1" smtClean="0"/>
              <a:t>Question</a:t>
            </a:r>
            <a:r>
              <a:rPr lang="hu-HU" dirty="0" smtClean="0"/>
              <a:t>: </a:t>
            </a:r>
            <a:r>
              <a:rPr lang="hu-HU" dirty="0" err="1" smtClean="0"/>
              <a:t>What</a:t>
            </a:r>
            <a:r>
              <a:rPr lang="hu-HU" dirty="0" smtClean="0"/>
              <a:t> is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correlation</a:t>
            </a:r>
            <a:r>
              <a:rPr lang="hu-HU" dirty="0" smtClean="0"/>
              <a:t> </a:t>
            </a:r>
            <a:r>
              <a:rPr lang="hu-HU" dirty="0" err="1" smtClean="0"/>
              <a:t>between</a:t>
            </a:r>
            <a:r>
              <a:rPr lang="hu-HU" dirty="0" smtClean="0"/>
              <a:t> </a:t>
            </a:r>
            <a:r>
              <a:rPr lang="hu-HU" dirty="0" err="1" smtClean="0"/>
              <a:t>these</a:t>
            </a:r>
            <a:r>
              <a:rPr lang="hu-HU" dirty="0" smtClean="0"/>
              <a:t> </a:t>
            </a:r>
            <a:r>
              <a:rPr lang="hu-HU" dirty="0" err="1" smtClean="0"/>
              <a:t>two</a:t>
            </a:r>
            <a:r>
              <a:rPr lang="hu-HU" dirty="0" smtClean="0"/>
              <a:t> </a:t>
            </a:r>
            <a:r>
              <a:rPr lang="hu-HU" dirty="0" err="1" smtClean="0"/>
              <a:t>chemical</a:t>
            </a:r>
            <a:r>
              <a:rPr lang="hu-HU" dirty="0" smtClean="0"/>
              <a:t> </a:t>
            </a:r>
            <a:r>
              <a:rPr lang="hu-HU" dirty="0" err="1" smtClean="0"/>
              <a:t>reactions</a:t>
            </a:r>
            <a:r>
              <a:rPr lang="hu-HU" dirty="0" smtClean="0"/>
              <a:t> </a:t>
            </a:r>
            <a:r>
              <a:rPr lang="hu-HU" dirty="0" err="1" smtClean="0"/>
              <a:t>concerning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amount</a:t>
            </a:r>
            <a:r>
              <a:rPr lang="hu-HU" dirty="0" smtClean="0"/>
              <a:t> of S(VI)?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4" y="6381328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70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93376" y="726142"/>
            <a:ext cx="7721974" cy="762842"/>
          </a:xfrm>
          <a:solidFill>
            <a:schemeClr val="bg1">
              <a:alpha val="38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hu-HU" sz="3200" dirty="0" err="1" smtClean="0"/>
              <a:t>Chemical</a:t>
            </a:r>
            <a:r>
              <a:rPr lang="hu-HU" sz="3200" dirty="0" smtClean="0"/>
              <a:t> </a:t>
            </a:r>
            <a:r>
              <a:rPr lang="hu-HU" sz="3200" dirty="0" err="1" smtClean="0"/>
              <a:t>reactions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hu-HU" dirty="0"/>
              <a:t>1, S(IV) + H</a:t>
            </a:r>
            <a:r>
              <a:rPr lang="hu-HU" baseline="-25000" dirty="0"/>
              <a:t>2</a:t>
            </a:r>
            <a:r>
              <a:rPr lang="hu-HU" dirty="0"/>
              <a:t>O</a:t>
            </a:r>
            <a:r>
              <a:rPr lang="hu-HU" baseline="-25000" dirty="0"/>
              <a:t>2</a:t>
            </a:r>
            <a:r>
              <a:rPr lang="hu-HU" dirty="0"/>
              <a:t> → S(VI) + H</a:t>
            </a:r>
            <a:r>
              <a:rPr lang="hu-HU" baseline="-25000" dirty="0"/>
              <a:t>2</a:t>
            </a:r>
            <a:r>
              <a:rPr lang="hu-HU" dirty="0"/>
              <a:t>O</a:t>
            </a:r>
          </a:p>
          <a:p>
            <a:pPr marL="0" indent="0">
              <a:buNone/>
            </a:pPr>
            <a:r>
              <a:rPr lang="hu-HU" dirty="0"/>
              <a:t>    S(IV) + O</a:t>
            </a:r>
            <a:r>
              <a:rPr lang="hu-HU" baseline="-25000" dirty="0"/>
              <a:t>3</a:t>
            </a:r>
            <a:r>
              <a:rPr lang="hu-HU" dirty="0"/>
              <a:t> → S(VI) + O</a:t>
            </a:r>
            <a:r>
              <a:rPr lang="hu-HU" baseline="-25000" dirty="0"/>
              <a:t>2</a:t>
            </a:r>
          </a:p>
          <a:p>
            <a:pPr marL="0" indent="0">
              <a:buNone/>
            </a:pPr>
            <a:endParaRPr lang="hu-HU" baseline="-25000" dirty="0"/>
          </a:p>
          <a:p>
            <a:pPr marL="0" indent="0">
              <a:buNone/>
            </a:pPr>
            <a:r>
              <a:rPr lang="hu-HU" dirty="0"/>
              <a:t>2, HCHO + HSO</a:t>
            </a:r>
            <a:r>
              <a:rPr lang="hu-HU" baseline="-25000" dirty="0"/>
              <a:t>3</a:t>
            </a:r>
            <a:r>
              <a:rPr lang="hu-HU" baseline="30000" dirty="0"/>
              <a:t>-</a:t>
            </a:r>
            <a:r>
              <a:rPr lang="hu-HU" dirty="0"/>
              <a:t> → CH</a:t>
            </a:r>
            <a:r>
              <a:rPr lang="hu-HU" baseline="-25000" dirty="0"/>
              <a:t>2</a:t>
            </a:r>
            <a:r>
              <a:rPr lang="hu-HU" dirty="0"/>
              <a:t>(OH)SO</a:t>
            </a:r>
            <a:r>
              <a:rPr lang="hu-HU" baseline="-25000" dirty="0"/>
              <a:t>3</a:t>
            </a:r>
            <a:r>
              <a:rPr lang="hu-HU" baseline="30000" dirty="0"/>
              <a:t>-  </a:t>
            </a:r>
            <a:r>
              <a:rPr lang="hu-HU" dirty="0"/>
              <a:t> </a:t>
            </a:r>
            <a:r>
              <a:rPr lang="hu-HU" dirty="0" smtClean="0"/>
              <a:t>  k</a:t>
            </a:r>
            <a:r>
              <a:rPr lang="hu-HU" baseline="-25000" dirty="0" smtClean="0"/>
              <a:t>1</a:t>
            </a:r>
            <a:r>
              <a:rPr lang="hu-HU" dirty="0"/>
              <a:t>= 7,9</a:t>
            </a:r>
            <a:r>
              <a:rPr lang="hu-HU" dirty="0">
                <a:cs typeface="Calibri"/>
              </a:rPr>
              <a:t>∙</a:t>
            </a:r>
            <a:r>
              <a:rPr lang="hu-HU" dirty="0"/>
              <a:t>10</a:t>
            </a:r>
            <a:r>
              <a:rPr lang="hu-HU" baseline="30000" dirty="0"/>
              <a:t>2</a:t>
            </a:r>
            <a:r>
              <a:rPr lang="hu-HU" dirty="0"/>
              <a:t> M</a:t>
            </a:r>
            <a:r>
              <a:rPr lang="hu-HU" baseline="30000" dirty="0"/>
              <a:t>-1</a:t>
            </a:r>
            <a:r>
              <a:rPr lang="hu-HU" dirty="0"/>
              <a:t>s</a:t>
            </a:r>
            <a:r>
              <a:rPr lang="hu-HU" baseline="30000" dirty="0"/>
              <a:t>-1   </a:t>
            </a:r>
            <a:r>
              <a:rPr lang="hu-HU" dirty="0" smtClean="0"/>
              <a:t>„HMSA1” </a:t>
            </a:r>
            <a:endParaRPr lang="hu-HU" baseline="30000" dirty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dirty="0"/>
              <a:t>    HCHO + SO</a:t>
            </a:r>
            <a:r>
              <a:rPr lang="hu-HU" baseline="-25000" dirty="0"/>
              <a:t>3</a:t>
            </a:r>
            <a:r>
              <a:rPr lang="hu-HU" baseline="30000" dirty="0"/>
              <a:t>2-</a:t>
            </a:r>
            <a:r>
              <a:rPr lang="hu-HU" dirty="0"/>
              <a:t> → CH</a:t>
            </a:r>
            <a:r>
              <a:rPr lang="hu-HU" baseline="-25000" dirty="0"/>
              <a:t>2</a:t>
            </a:r>
            <a:r>
              <a:rPr lang="hu-HU" dirty="0"/>
              <a:t>(O</a:t>
            </a:r>
            <a:r>
              <a:rPr lang="hu-HU" baseline="30000" dirty="0"/>
              <a:t>-</a:t>
            </a:r>
            <a:r>
              <a:rPr lang="hu-HU" dirty="0"/>
              <a:t>)SO</a:t>
            </a:r>
            <a:r>
              <a:rPr lang="hu-HU" baseline="-25000" dirty="0"/>
              <a:t>3</a:t>
            </a:r>
            <a:r>
              <a:rPr lang="hu-HU" baseline="30000" dirty="0"/>
              <a:t>-</a:t>
            </a:r>
            <a:r>
              <a:rPr lang="hu-HU" dirty="0"/>
              <a:t>   </a:t>
            </a:r>
            <a:r>
              <a:rPr lang="hu-HU" dirty="0" smtClean="0"/>
              <a:t> k</a:t>
            </a:r>
            <a:r>
              <a:rPr lang="hu-HU" baseline="-25000" dirty="0" smtClean="0"/>
              <a:t>1</a:t>
            </a:r>
            <a:r>
              <a:rPr lang="hu-HU" dirty="0"/>
              <a:t>= 2,5</a:t>
            </a:r>
            <a:r>
              <a:rPr lang="hu-HU" dirty="0">
                <a:cs typeface="Calibri"/>
              </a:rPr>
              <a:t>∙</a:t>
            </a:r>
            <a:r>
              <a:rPr lang="hu-HU" dirty="0"/>
              <a:t>10</a:t>
            </a:r>
            <a:r>
              <a:rPr lang="hu-HU" baseline="30000" dirty="0"/>
              <a:t>7</a:t>
            </a:r>
            <a:r>
              <a:rPr lang="hu-HU" dirty="0"/>
              <a:t> M</a:t>
            </a:r>
            <a:r>
              <a:rPr lang="hu-HU" baseline="30000" dirty="0"/>
              <a:t>-1</a:t>
            </a:r>
            <a:r>
              <a:rPr lang="hu-HU" dirty="0"/>
              <a:t>s</a:t>
            </a:r>
            <a:r>
              <a:rPr lang="hu-HU" baseline="30000" dirty="0"/>
              <a:t>-1</a:t>
            </a:r>
            <a:r>
              <a:rPr lang="hu-HU" dirty="0"/>
              <a:t>   </a:t>
            </a:r>
            <a:r>
              <a:rPr lang="hu-HU" dirty="0" smtClean="0"/>
              <a:t> „HMSA2”</a:t>
            </a:r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sz="2600" dirty="0"/>
              <a:t>HMSA = </a:t>
            </a:r>
            <a:r>
              <a:rPr lang="hu-HU" sz="2600" dirty="0" err="1" smtClean="0"/>
              <a:t>hydroxymethanesulfonic</a:t>
            </a:r>
            <a:r>
              <a:rPr lang="hu-HU" sz="2600" dirty="0" smtClean="0"/>
              <a:t> </a:t>
            </a:r>
            <a:r>
              <a:rPr lang="hu-HU" sz="2600" dirty="0" err="1" smtClean="0"/>
              <a:t>acid</a:t>
            </a:r>
            <a:r>
              <a:rPr lang="hu-HU" sz="2600" dirty="0" smtClean="0"/>
              <a:t> </a:t>
            </a:r>
            <a:r>
              <a:rPr lang="hu-HU" sz="2600" dirty="0"/>
              <a:t>(CH</a:t>
            </a:r>
            <a:r>
              <a:rPr lang="hu-HU" sz="2600" baseline="-25000" dirty="0"/>
              <a:t>2</a:t>
            </a:r>
            <a:r>
              <a:rPr lang="hu-HU" sz="2600" dirty="0"/>
              <a:t>(OH)SO</a:t>
            </a:r>
            <a:r>
              <a:rPr lang="hu-HU" sz="2600" baseline="-25000" dirty="0"/>
              <a:t>3</a:t>
            </a:r>
            <a:r>
              <a:rPr lang="hu-HU" sz="2600" dirty="0"/>
              <a:t>H) </a:t>
            </a:r>
            <a:r>
              <a:rPr lang="hu-HU" sz="2600" dirty="0" smtClean="0"/>
              <a:t>is </a:t>
            </a:r>
            <a:r>
              <a:rPr lang="hu-HU" sz="2600" dirty="0" err="1" smtClean="0"/>
              <a:t>also</a:t>
            </a:r>
            <a:r>
              <a:rPr lang="hu-HU" sz="2600" dirty="0" smtClean="0"/>
              <a:t> </a:t>
            </a:r>
            <a:r>
              <a:rPr lang="hu-HU" sz="2600" dirty="0"/>
              <a:t>S(IV)!</a:t>
            </a:r>
          </a:p>
          <a:p>
            <a:pPr marL="0" indent="0">
              <a:buNone/>
            </a:pPr>
            <a:r>
              <a:rPr lang="hu-HU" sz="2600" dirty="0" smtClean="0"/>
              <a:t>HMSA </a:t>
            </a:r>
            <a:r>
              <a:rPr lang="hu-HU" sz="2600" dirty="0" err="1" smtClean="0"/>
              <a:t>formation</a:t>
            </a:r>
            <a:r>
              <a:rPr lang="hu-HU" sz="2600" dirty="0" smtClean="0"/>
              <a:t> is </a:t>
            </a:r>
            <a:r>
              <a:rPr lang="hu-HU" sz="2600" dirty="0" err="1" smtClean="0"/>
              <a:t>significant</a:t>
            </a:r>
            <a:r>
              <a:rPr lang="hu-HU" sz="2600" dirty="0" smtClean="0"/>
              <a:t> </a:t>
            </a:r>
            <a:r>
              <a:rPr lang="hu-HU" sz="2600" dirty="0" err="1" smtClean="0"/>
              <a:t>between</a:t>
            </a:r>
            <a:r>
              <a:rPr lang="hu-HU" sz="2600" dirty="0" smtClean="0"/>
              <a:t> pH 5 and 6.5. Strong </a:t>
            </a:r>
            <a:r>
              <a:rPr lang="hu-HU" sz="2600" dirty="0" err="1" smtClean="0"/>
              <a:t>acid</a:t>
            </a:r>
            <a:r>
              <a:rPr lang="hu-HU" sz="2600" dirty="0" smtClean="0"/>
              <a:t>, </a:t>
            </a:r>
            <a:r>
              <a:rPr lang="hu-HU" sz="2600" dirty="0" err="1" smtClean="0"/>
              <a:t>but</a:t>
            </a:r>
            <a:r>
              <a:rPr lang="hu-HU" sz="2600" dirty="0" smtClean="0"/>
              <a:t> </a:t>
            </a:r>
            <a:r>
              <a:rPr lang="hu-HU" sz="2600" dirty="0" err="1" smtClean="0"/>
              <a:t>does</a:t>
            </a:r>
            <a:r>
              <a:rPr lang="hu-HU" sz="2600" dirty="0" smtClean="0"/>
              <a:t> </a:t>
            </a:r>
            <a:r>
              <a:rPr lang="hu-HU" sz="2600" dirty="0" err="1" smtClean="0"/>
              <a:t>not</a:t>
            </a:r>
            <a:r>
              <a:rPr lang="hu-HU" sz="2600" dirty="0" smtClean="0"/>
              <a:t> </a:t>
            </a:r>
            <a:r>
              <a:rPr lang="hu-HU" sz="2600" dirty="0" err="1" smtClean="0"/>
              <a:t>oxidized</a:t>
            </a:r>
            <a:r>
              <a:rPr lang="hu-HU" sz="2600" dirty="0" smtClean="0"/>
              <a:t> (</a:t>
            </a:r>
            <a:r>
              <a:rPr lang="hu-HU" sz="2600" dirty="0" err="1" smtClean="0"/>
              <a:t>as</a:t>
            </a:r>
            <a:r>
              <a:rPr lang="hu-HU" sz="2600" dirty="0" smtClean="0"/>
              <a:t> an S(IV) </a:t>
            </a:r>
            <a:r>
              <a:rPr lang="hu-HU" sz="2600" dirty="0" err="1" smtClean="0"/>
              <a:t>form</a:t>
            </a:r>
            <a:r>
              <a:rPr lang="hu-HU" sz="2600" dirty="0" smtClean="0"/>
              <a:t>, HMSA is </a:t>
            </a:r>
            <a:r>
              <a:rPr lang="hu-HU" sz="2600" dirty="0" err="1" smtClean="0"/>
              <a:t>co-existing</a:t>
            </a:r>
            <a:r>
              <a:rPr lang="hu-HU" sz="2600" dirty="0" smtClean="0"/>
              <a:t> </a:t>
            </a:r>
            <a:r>
              <a:rPr lang="hu-HU" sz="2600" dirty="0" err="1" smtClean="0"/>
              <a:t>with</a:t>
            </a:r>
            <a:r>
              <a:rPr lang="hu-HU" sz="2600" dirty="0" smtClean="0"/>
              <a:t> </a:t>
            </a:r>
            <a:r>
              <a:rPr lang="hu-HU" sz="2400" dirty="0"/>
              <a:t>H</a:t>
            </a:r>
            <a:r>
              <a:rPr lang="hu-HU" sz="2400" baseline="-25000" dirty="0"/>
              <a:t>2</a:t>
            </a:r>
            <a:r>
              <a:rPr lang="hu-HU" sz="2400" dirty="0"/>
              <a:t>O</a:t>
            </a:r>
            <a:r>
              <a:rPr lang="hu-HU" sz="2400" baseline="-25000" dirty="0"/>
              <a:t>2</a:t>
            </a:r>
            <a:r>
              <a:rPr lang="hu-HU" sz="2600" dirty="0" smtClean="0"/>
              <a:t> and </a:t>
            </a:r>
            <a:r>
              <a:rPr lang="hu-HU" sz="2400" dirty="0"/>
              <a:t>O</a:t>
            </a:r>
            <a:r>
              <a:rPr lang="hu-HU" sz="2400" baseline="-25000" dirty="0"/>
              <a:t>3</a:t>
            </a:r>
            <a:r>
              <a:rPr lang="hu-HU" sz="2600" dirty="0" smtClean="0"/>
              <a:t>). HMSA is an important </a:t>
            </a:r>
            <a:r>
              <a:rPr lang="hu-HU" sz="2600" dirty="0" err="1" smtClean="0"/>
              <a:t>compound</a:t>
            </a:r>
            <a:r>
              <a:rPr lang="hu-HU" sz="2600" dirty="0" smtClean="0"/>
              <a:t> in fog- and </a:t>
            </a:r>
            <a:r>
              <a:rPr lang="hu-HU" sz="2600" dirty="0" err="1" smtClean="0"/>
              <a:t>cloud</a:t>
            </a:r>
            <a:r>
              <a:rPr lang="hu-HU" sz="2600" dirty="0" smtClean="0"/>
              <a:t> </a:t>
            </a:r>
            <a:r>
              <a:rPr lang="hu-HU" sz="2600" dirty="0" err="1" smtClean="0"/>
              <a:t>water</a:t>
            </a:r>
            <a:r>
              <a:rPr lang="hu-HU" sz="2600" dirty="0" smtClean="0"/>
              <a:t>.</a:t>
            </a:r>
            <a:endParaRPr lang="hu-HU" sz="26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4" y="6381328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1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:\Documents\FOG_Ginop\prodterms_hmsa1_2_so4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0" t="1519" r="5893"/>
          <a:stretch/>
        </p:blipFill>
        <p:spPr bwMode="auto">
          <a:xfrm>
            <a:off x="965200" y="332656"/>
            <a:ext cx="7135191" cy="586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zövegdoboz 4"/>
          <p:cNvSpPr txBox="1"/>
          <p:nvPr/>
        </p:nvSpPr>
        <p:spPr>
          <a:xfrm rot="-5400000" flipH="1">
            <a:off x="-262386" y="3004542"/>
            <a:ext cx="293208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Mass</a:t>
            </a:r>
            <a:r>
              <a:rPr lang="hu-H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hu-H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solute</a:t>
            </a:r>
            <a:r>
              <a:rPr lang="hu-H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 kg kg</a:t>
            </a:r>
            <a:r>
              <a:rPr lang="hu-HU" sz="1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hu-H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endParaRPr lang="hu-H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2998693" y="1459469"/>
            <a:ext cx="208429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(HCHO is </a:t>
            </a:r>
            <a:r>
              <a:rPr lang="hu-H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  <a:r>
              <a:rPr lang="hu-H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hu-H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2985245" y="1813575"/>
            <a:ext cx="208429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(HCHO is </a:t>
            </a:r>
            <a:r>
              <a:rPr lang="hu-H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hu-H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  <a:r>
              <a:rPr lang="hu-H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hu-H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4276166" y="5782380"/>
            <a:ext cx="94129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 [s]</a:t>
            </a:r>
            <a:endParaRPr lang="hu-H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4" y="6381328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07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3034" y="806824"/>
            <a:ext cx="7735421" cy="762842"/>
          </a:xfrm>
          <a:solidFill>
            <a:schemeClr val="bg1">
              <a:alpha val="38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hu-HU" sz="3200" dirty="0" err="1" smtClean="0"/>
              <a:t>Summary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77394" y="1973542"/>
            <a:ext cx="7886700" cy="4351338"/>
          </a:xfrm>
        </p:spPr>
        <p:txBody>
          <a:bodyPr>
            <a:normAutofit/>
          </a:bodyPr>
          <a:lstStyle/>
          <a:p>
            <a:pPr algn="just"/>
            <a:r>
              <a:rPr lang="hu-HU" sz="2400" dirty="0" err="1" smtClean="0"/>
              <a:t>Chemical</a:t>
            </a:r>
            <a:r>
              <a:rPr lang="hu-HU" sz="2400" dirty="0" smtClean="0"/>
              <a:t> </a:t>
            </a:r>
            <a:r>
              <a:rPr lang="hu-HU" sz="2400" dirty="0" err="1" smtClean="0"/>
              <a:t>reactions</a:t>
            </a:r>
            <a:r>
              <a:rPr lang="hu-HU" sz="2400" dirty="0" smtClean="0"/>
              <a:t> led </a:t>
            </a:r>
            <a:r>
              <a:rPr lang="hu-HU" sz="2400" dirty="0" err="1" smtClean="0"/>
              <a:t>to</a:t>
            </a:r>
            <a:r>
              <a:rPr lang="hu-HU" sz="2400" dirty="0" smtClean="0"/>
              <a:t> </a:t>
            </a:r>
            <a:r>
              <a:rPr lang="hu-HU" sz="2400" dirty="0" err="1" smtClean="0"/>
              <a:t>formation</a:t>
            </a:r>
            <a:r>
              <a:rPr lang="hu-HU" sz="2400" dirty="0" smtClean="0"/>
              <a:t> of S(VI) and HMSA in fog </a:t>
            </a:r>
            <a:r>
              <a:rPr lang="hu-HU" sz="2400" dirty="0" err="1" smtClean="0"/>
              <a:t>droplets</a:t>
            </a:r>
            <a:r>
              <a:rPr lang="hu-HU" sz="2400" dirty="0" smtClean="0"/>
              <a:t>.</a:t>
            </a:r>
          </a:p>
          <a:p>
            <a:pPr algn="just"/>
            <a:r>
              <a:rPr lang="hu-HU" sz="2400" dirty="0" err="1" smtClean="0"/>
              <a:t>Due</a:t>
            </a:r>
            <a:r>
              <a:rPr lang="hu-HU" sz="2400" dirty="0" smtClean="0"/>
              <a:t> </a:t>
            </a:r>
            <a:r>
              <a:rPr lang="hu-HU" sz="2400" dirty="0" err="1" smtClean="0"/>
              <a:t>to</a:t>
            </a:r>
            <a:r>
              <a:rPr lang="hu-HU" sz="2400" dirty="0" smtClean="0"/>
              <a:t>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formation</a:t>
            </a:r>
            <a:r>
              <a:rPr lang="hu-HU" sz="2400" dirty="0" smtClean="0"/>
              <a:t> of HMSA,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amount</a:t>
            </a:r>
            <a:r>
              <a:rPr lang="hu-HU" sz="2400" dirty="0" smtClean="0"/>
              <a:t> of S(IV) </a:t>
            </a:r>
          </a:p>
          <a:p>
            <a:pPr marL="0" indent="0" algn="just">
              <a:buNone/>
            </a:pPr>
            <a:r>
              <a:rPr lang="hu-HU" sz="2400" dirty="0"/>
              <a:t>– </a:t>
            </a:r>
            <a:r>
              <a:rPr lang="hu-HU" sz="2400" dirty="0" smtClean="0"/>
              <a:t> </a:t>
            </a:r>
            <a:r>
              <a:rPr lang="hu-HU" sz="2400" dirty="0" err="1" smtClean="0"/>
              <a:t>which</a:t>
            </a:r>
            <a:r>
              <a:rPr lang="hu-HU" sz="2400" dirty="0" smtClean="0"/>
              <a:t> </a:t>
            </a:r>
            <a:r>
              <a:rPr lang="hu-HU" sz="2400" dirty="0" err="1" smtClean="0"/>
              <a:t>could</a:t>
            </a:r>
            <a:r>
              <a:rPr lang="hu-HU" sz="2400" dirty="0" smtClean="0"/>
              <a:t> </a:t>
            </a:r>
            <a:r>
              <a:rPr lang="hu-HU" sz="2400" dirty="0" err="1" smtClean="0"/>
              <a:t>have</a:t>
            </a:r>
            <a:r>
              <a:rPr lang="hu-HU" sz="2400" dirty="0" smtClean="0"/>
              <a:t> </a:t>
            </a:r>
            <a:r>
              <a:rPr lang="hu-HU" sz="2400" dirty="0" err="1" smtClean="0"/>
              <a:t>been</a:t>
            </a:r>
            <a:r>
              <a:rPr lang="hu-HU" sz="2400" dirty="0" smtClean="0"/>
              <a:t> </a:t>
            </a:r>
            <a:r>
              <a:rPr lang="hu-HU" sz="2400" dirty="0" err="1" smtClean="0"/>
              <a:t>oxidized</a:t>
            </a:r>
            <a:r>
              <a:rPr lang="hu-HU" sz="2400" dirty="0" smtClean="0"/>
              <a:t> </a:t>
            </a:r>
            <a:r>
              <a:rPr lang="hu-HU" sz="2400" dirty="0" err="1" smtClean="0"/>
              <a:t>by</a:t>
            </a:r>
            <a:r>
              <a:rPr lang="hu-HU" sz="2400" dirty="0" smtClean="0"/>
              <a:t> H</a:t>
            </a:r>
            <a:r>
              <a:rPr lang="hu-HU" sz="2400" baseline="-25000" dirty="0" smtClean="0"/>
              <a:t>2</a:t>
            </a:r>
            <a:r>
              <a:rPr lang="hu-HU" sz="2400" dirty="0" smtClean="0"/>
              <a:t>O</a:t>
            </a:r>
            <a:r>
              <a:rPr lang="hu-HU" sz="2400" baseline="-25000" dirty="0" smtClean="0"/>
              <a:t>2</a:t>
            </a:r>
            <a:r>
              <a:rPr lang="hu-HU" sz="2400" dirty="0" smtClean="0"/>
              <a:t> and O</a:t>
            </a:r>
            <a:r>
              <a:rPr lang="hu-HU" sz="2400" baseline="-25000" dirty="0" smtClean="0"/>
              <a:t>3</a:t>
            </a:r>
            <a:r>
              <a:rPr lang="hu-HU" sz="2400" dirty="0" smtClean="0"/>
              <a:t> – </a:t>
            </a:r>
          </a:p>
          <a:p>
            <a:pPr marL="363538" indent="-95250" algn="just">
              <a:buNone/>
            </a:pPr>
            <a:r>
              <a:rPr lang="hu-HU" sz="2400" dirty="0" smtClean="0"/>
              <a:t>is </a:t>
            </a:r>
            <a:r>
              <a:rPr lang="hu-HU" sz="2400" dirty="0" err="1" smtClean="0"/>
              <a:t>decreased</a:t>
            </a:r>
            <a:r>
              <a:rPr lang="hu-HU" sz="2400" dirty="0" smtClean="0"/>
              <a:t>. </a:t>
            </a:r>
          </a:p>
          <a:p>
            <a:pPr algn="just"/>
            <a:r>
              <a:rPr lang="hu-HU" sz="2400" dirty="0" err="1" smtClean="0"/>
              <a:t>If</a:t>
            </a:r>
            <a:r>
              <a:rPr lang="hu-HU" sz="2400" dirty="0" smtClean="0"/>
              <a:t>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reaction</a:t>
            </a:r>
            <a:r>
              <a:rPr lang="hu-HU" sz="2400" dirty="0" smtClean="0"/>
              <a:t> of HCHO and S(IV) </a:t>
            </a:r>
            <a:r>
              <a:rPr lang="hu-HU" sz="2400" dirty="0" err="1" smtClean="0"/>
              <a:t>takes</a:t>
            </a:r>
            <a:r>
              <a:rPr lang="hu-HU" sz="2400" dirty="0" smtClean="0"/>
              <a:t> </a:t>
            </a:r>
            <a:r>
              <a:rPr lang="hu-HU" sz="2400" dirty="0" err="1" smtClean="0"/>
              <a:t>place</a:t>
            </a:r>
            <a:r>
              <a:rPr lang="hu-HU" sz="2400" dirty="0" smtClean="0"/>
              <a:t>, </a:t>
            </a:r>
            <a:r>
              <a:rPr lang="hu-HU" sz="2400" dirty="0" err="1" smtClean="0"/>
              <a:t>then</a:t>
            </a:r>
            <a:r>
              <a:rPr lang="hu-HU" sz="2400" dirty="0" smtClean="0"/>
              <a:t>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amount</a:t>
            </a:r>
            <a:r>
              <a:rPr lang="hu-HU" sz="2400" dirty="0" smtClean="0"/>
              <a:t> of S(VI) is </a:t>
            </a:r>
            <a:r>
              <a:rPr lang="hu-HU" sz="2400" dirty="0" err="1" smtClean="0"/>
              <a:t>decreasing</a:t>
            </a:r>
            <a:r>
              <a:rPr lang="hu-HU" sz="2400" dirty="0" smtClean="0"/>
              <a:t> </a:t>
            </a:r>
            <a:r>
              <a:rPr lang="hu-HU" sz="1800" dirty="0" smtClean="0"/>
              <a:t>(</a:t>
            </a:r>
            <a:r>
              <a:rPr lang="hu-HU" sz="1800" dirty="0" err="1" smtClean="0"/>
              <a:t>this</a:t>
            </a:r>
            <a:r>
              <a:rPr lang="hu-HU" sz="1800" dirty="0" smtClean="0"/>
              <a:t> </a:t>
            </a:r>
            <a:r>
              <a:rPr lang="hu-HU" sz="1800" dirty="0" err="1" smtClean="0"/>
              <a:t>statement</a:t>
            </a:r>
            <a:r>
              <a:rPr lang="hu-HU" sz="1800" dirty="0" smtClean="0"/>
              <a:t> is </a:t>
            </a:r>
            <a:r>
              <a:rPr lang="hu-HU" sz="1800" dirty="0" err="1" smtClean="0"/>
              <a:t>valid</a:t>
            </a:r>
            <a:r>
              <a:rPr lang="hu-HU" sz="1800" dirty="0" smtClean="0"/>
              <a:t> </a:t>
            </a:r>
            <a:r>
              <a:rPr lang="hu-HU" sz="1800" dirty="0" err="1" smtClean="0"/>
              <a:t>for</a:t>
            </a:r>
            <a:r>
              <a:rPr lang="hu-HU" sz="1800" dirty="0"/>
              <a:t> </a:t>
            </a:r>
            <a:r>
              <a:rPr lang="hu-HU" sz="1800" dirty="0" err="1" smtClean="0"/>
              <a:t>the</a:t>
            </a:r>
            <a:r>
              <a:rPr lang="hu-HU" sz="1800" dirty="0" smtClean="0"/>
              <a:t> </a:t>
            </a:r>
            <a:r>
              <a:rPr lang="hu-HU" sz="1800" dirty="0" err="1" smtClean="0"/>
              <a:t>chemical</a:t>
            </a:r>
            <a:r>
              <a:rPr lang="hu-HU" sz="1800" dirty="0" smtClean="0"/>
              <a:t> </a:t>
            </a:r>
            <a:r>
              <a:rPr lang="hu-HU" sz="1800" dirty="0" err="1" smtClean="0"/>
              <a:t>reactions</a:t>
            </a:r>
            <a:r>
              <a:rPr lang="hu-HU" sz="1800" dirty="0" smtClean="0"/>
              <a:t> </a:t>
            </a:r>
            <a:r>
              <a:rPr lang="hu-HU" sz="1800" dirty="0" err="1" smtClean="0"/>
              <a:t>investigated</a:t>
            </a:r>
            <a:r>
              <a:rPr lang="hu-HU" sz="1800" dirty="0" smtClean="0"/>
              <a:t> in </a:t>
            </a:r>
            <a:r>
              <a:rPr lang="hu-HU" sz="1800" dirty="0" err="1" smtClean="0"/>
              <a:t>this</a:t>
            </a:r>
            <a:r>
              <a:rPr lang="hu-HU" sz="1800" dirty="0" smtClean="0"/>
              <a:t> </a:t>
            </a:r>
            <a:r>
              <a:rPr lang="hu-HU" sz="1800" dirty="0" err="1" smtClean="0"/>
              <a:t>research</a:t>
            </a:r>
            <a:r>
              <a:rPr lang="hu-HU" sz="1800" dirty="0" smtClean="0"/>
              <a:t>)</a:t>
            </a:r>
            <a:r>
              <a:rPr lang="hu-HU" sz="2400" dirty="0" smtClean="0"/>
              <a:t>. </a:t>
            </a:r>
          </a:p>
          <a:p>
            <a:pPr algn="just"/>
            <a:r>
              <a:rPr lang="hu-HU" sz="2400" dirty="0" err="1" smtClean="0"/>
              <a:t>Formation</a:t>
            </a:r>
            <a:r>
              <a:rPr lang="hu-HU" sz="2400" dirty="0" smtClean="0"/>
              <a:t> of HMSA </a:t>
            </a:r>
            <a:r>
              <a:rPr lang="hu-HU" sz="2400" dirty="0" err="1"/>
              <a:t>a</a:t>
            </a:r>
            <a:r>
              <a:rPr lang="hu-HU" sz="2400" dirty="0" err="1" smtClean="0"/>
              <a:t>ffects</a:t>
            </a:r>
            <a:r>
              <a:rPr lang="hu-HU" sz="2400" dirty="0" smtClean="0"/>
              <a:t>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chemical</a:t>
            </a:r>
            <a:r>
              <a:rPr lang="hu-HU" sz="2400" dirty="0" smtClean="0"/>
              <a:t> </a:t>
            </a:r>
            <a:r>
              <a:rPr lang="hu-HU" sz="2400" dirty="0" err="1" smtClean="0"/>
              <a:t>composition</a:t>
            </a:r>
            <a:r>
              <a:rPr lang="hu-HU" sz="2400" dirty="0" smtClean="0"/>
              <a:t> of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aerosol</a:t>
            </a:r>
            <a:r>
              <a:rPr lang="hu-HU" sz="2400" dirty="0"/>
              <a:t> </a:t>
            </a:r>
            <a:r>
              <a:rPr lang="hu-HU" sz="2400" dirty="0" err="1" smtClean="0"/>
              <a:t>residues</a:t>
            </a:r>
            <a:r>
              <a:rPr lang="hu-HU" sz="2400" dirty="0" smtClean="0"/>
              <a:t> </a:t>
            </a:r>
            <a:r>
              <a:rPr lang="hu-HU" sz="2400" dirty="0" err="1" smtClean="0"/>
              <a:t>after</a:t>
            </a:r>
            <a:r>
              <a:rPr lang="hu-HU" sz="2400" dirty="0" smtClean="0"/>
              <a:t> </a:t>
            </a:r>
            <a:r>
              <a:rPr lang="hu-HU" sz="2400" dirty="0" err="1" smtClean="0"/>
              <a:t>evaporation</a:t>
            </a:r>
            <a:r>
              <a:rPr lang="hu-HU" sz="2400" dirty="0" smtClean="0"/>
              <a:t> of </a:t>
            </a:r>
            <a:r>
              <a:rPr lang="hu-HU" sz="2400" dirty="0" err="1" smtClean="0"/>
              <a:t>drops</a:t>
            </a:r>
            <a:r>
              <a:rPr lang="hu-HU" sz="2400" dirty="0" smtClean="0"/>
              <a:t>. </a:t>
            </a:r>
            <a:endParaRPr lang="hu-HU" sz="24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4" y="6381328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9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95885" y="2704914"/>
            <a:ext cx="7886700" cy="1325563"/>
          </a:xfrm>
        </p:spPr>
        <p:txBody>
          <a:bodyPr/>
          <a:lstStyle/>
          <a:p>
            <a:r>
              <a:rPr lang="hu-HU" dirty="0" err="1" smtClean="0"/>
              <a:t>Thank</a:t>
            </a:r>
            <a:r>
              <a:rPr lang="hu-HU" dirty="0" smtClean="0"/>
              <a:t> </a:t>
            </a:r>
            <a:r>
              <a:rPr lang="hu-HU" dirty="0" err="1" smtClean="0"/>
              <a:t>you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your</a:t>
            </a:r>
            <a:r>
              <a:rPr lang="hu-HU" dirty="0" smtClean="0"/>
              <a:t> interest!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4" y="6381328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12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-té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é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415</Words>
  <Application>Microsoft Office PowerPoint</Application>
  <PresentationFormat>Diavetítés a képernyőre (4:3 oldalarány)</PresentationFormat>
  <Paragraphs>50</Paragraphs>
  <Slides>7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Office-téma</vt:lpstr>
      <vt:lpstr>Numerical simulation of chemical reactions occurring in fog droplets</vt:lpstr>
      <vt:lpstr>Description of the model</vt:lpstr>
      <vt:lpstr>PowerPoint-bemutató</vt:lpstr>
      <vt:lpstr>Chemical reactions</vt:lpstr>
      <vt:lpstr>PowerPoint-bemutató</vt:lpstr>
      <vt:lpstr>Summary</vt:lpstr>
      <vt:lpstr>Thank you for your interest!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Gabi</dc:creator>
  <cp:lastModifiedBy>Gabi</cp:lastModifiedBy>
  <cp:revision>10</cp:revision>
  <dcterms:created xsi:type="dcterms:W3CDTF">2020-05-04T18:44:51Z</dcterms:created>
  <dcterms:modified xsi:type="dcterms:W3CDTF">2020-05-04T20:44:00Z</dcterms:modified>
</cp:coreProperties>
</file>