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29" r:id="rId2"/>
    <p:sldId id="858" r:id="rId3"/>
    <p:sldId id="860" r:id="rId4"/>
    <p:sldId id="861" r:id="rId5"/>
    <p:sldId id="862" r:id="rId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orient="horz" pos="142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orient="horz" pos="4042">
          <p15:clr>
            <a:srgbClr val="A4A3A4"/>
          </p15:clr>
        </p15:guide>
        <p15:guide id="5" orient="horz" pos="1275">
          <p15:clr>
            <a:srgbClr val="A4A3A4"/>
          </p15:clr>
        </p15:guide>
        <p15:guide id="6" pos="2880">
          <p15:clr>
            <a:srgbClr val="A4A3A4"/>
          </p15:clr>
        </p15:guide>
        <p15:guide id="7" pos="5616">
          <p15:clr>
            <a:srgbClr val="A4A3A4"/>
          </p15:clr>
        </p15:guide>
        <p15:guide id="8" pos="181">
          <p15:clr>
            <a:srgbClr val="A4A3A4"/>
          </p15:clr>
        </p15:guide>
        <p15:guide id="9" pos="384">
          <p15:clr>
            <a:srgbClr val="A4A3A4"/>
          </p15:clr>
        </p15:guide>
        <p15:guide id="10" pos="4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E3E"/>
    <a:srgbClr val="00B050"/>
    <a:srgbClr val="BF119E"/>
    <a:srgbClr val="CC0000"/>
    <a:srgbClr val="00519E"/>
    <a:srgbClr val="FF4B6D"/>
    <a:srgbClr val="D0ACCB"/>
    <a:srgbClr val="FF8C19"/>
    <a:srgbClr val="FEA522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80" autoAdjust="0"/>
    <p:restoredTop sz="75062" autoAdjust="0"/>
  </p:normalViewPr>
  <p:slideViewPr>
    <p:cSldViewPr>
      <p:cViewPr>
        <p:scale>
          <a:sx n="125" d="100"/>
          <a:sy n="125" d="100"/>
        </p:scale>
        <p:origin x="292" y="304"/>
      </p:cViewPr>
      <p:guideLst>
        <p:guide orient="horz" pos="527"/>
        <p:guide orient="horz" pos="142"/>
        <p:guide orient="horz" pos="3984"/>
        <p:guide orient="horz" pos="4042"/>
        <p:guide orient="horz" pos="1275"/>
        <p:guide pos="2880"/>
        <p:guide pos="5616"/>
        <p:guide pos="181"/>
        <p:guide pos="384"/>
        <p:guide pos="449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98" y="-126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3591DB2-9B31-47B3-AD35-7D6072A223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0C50AE-0466-4685-B8DF-A208A9CE1D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666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C50AE-0466-4685-B8DF-A208A9CE1DA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21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C50AE-0466-4685-B8DF-A208A9CE1DA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8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C50AE-0466-4685-B8DF-A208A9CE1DA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06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C50AE-0466-4685-B8DF-A208A9CE1DA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61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03238" y="1411288"/>
            <a:ext cx="8412162" cy="61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51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5" name="Picture 11" descr="Verlauf BGR+Schrift_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6" r="20469" b="40906"/>
          <a:stretch>
            <a:fillRect/>
          </a:stretch>
        </p:blipFill>
        <p:spPr bwMode="auto">
          <a:xfrm>
            <a:off x="7920372" y="6381750"/>
            <a:ext cx="1296144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Verlauf BGR+Schrift_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245" b="40906"/>
          <a:stretch>
            <a:fillRect/>
          </a:stretch>
        </p:blipFill>
        <p:spPr bwMode="auto">
          <a:xfrm>
            <a:off x="0" y="6417332"/>
            <a:ext cx="799238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 userDrawn="1"/>
        </p:nvCxnSpPr>
        <p:spPr bwMode="auto">
          <a:xfrm>
            <a:off x="0" y="6345324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1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feld 11"/>
          <p:cNvSpPr txBox="1"/>
          <p:nvPr userDrawn="1"/>
        </p:nvSpPr>
        <p:spPr>
          <a:xfrm>
            <a:off x="6264188" y="643881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2B63E4-B579-4B42-B2A5-E89875AA698F}" type="slidenum">
              <a:rPr lang="de-DE" sz="1600" smtClean="0"/>
              <a:pPr/>
              <a:t>‹Nr.›</a:t>
            </a:fld>
            <a:endParaRPr lang="de-DE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Verlauf BGR+Schrift_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6" r="20469" b="40906"/>
          <a:stretch>
            <a:fillRect/>
          </a:stretch>
        </p:blipFill>
        <p:spPr bwMode="auto">
          <a:xfrm>
            <a:off x="7920372" y="6381750"/>
            <a:ext cx="1296144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30"/>
          <p:cNvSpPr txBox="1">
            <a:spLocks noChangeArrowheads="1"/>
          </p:cNvSpPr>
          <p:nvPr userDrawn="1"/>
        </p:nvSpPr>
        <p:spPr bwMode="auto">
          <a:xfrm>
            <a:off x="5220072" y="6437313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A9E67DA-7E76-48C3-8124-68C4B8550DFA}" type="slidenum">
              <a:rPr lang="de-DE" sz="1400" b="1">
                <a:latin typeface="Arial" charset="0"/>
              </a:rPr>
              <a:pPr>
                <a:defRPr/>
              </a:pPr>
              <a:t>‹Nr.›</a:t>
            </a:fld>
            <a:endParaRPr lang="de-DE" sz="1400" b="1" dirty="0">
              <a:latin typeface="Arial" charset="0"/>
            </a:endParaRPr>
          </a:p>
        </p:txBody>
      </p:sp>
      <p:pic>
        <p:nvPicPr>
          <p:cNvPr id="7" name="Picture 11" descr="Verlauf BGR+Schrift_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245" b="40906"/>
          <a:stretch>
            <a:fillRect/>
          </a:stretch>
        </p:blipFill>
        <p:spPr bwMode="auto">
          <a:xfrm>
            <a:off x="0" y="6417332"/>
            <a:ext cx="799238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0" y="6345324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519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feld 9"/>
          <p:cNvSpPr txBox="1"/>
          <p:nvPr userDrawn="1"/>
        </p:nvSpPr>
        <p:spPr>
          <a:xfrm>
            <a:off x="6264188" y="643881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2B63E4-B579-4B42-B2A5-E89875AA698F}" type="slidenum">
              <a:rPr lang="de-DE" sz="1600" smtClean="0"/>
              <a:pPr/>
              <a:t>‹Nr.›</a:t>
            </a:fld>
            <a:endParaRPr lang="de-DE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1" r:id="rId2"/>
    <p:sldLayoutId id="2147485014" r:id="rId3"/>
    <p:sldLayoutId id="2147485012" r:id="rId4"/>
    <p:sldLayoutId id="2147485015" r:id="rId5"/>
    <p:sldLayoutId id="2147485016" r:id="rId6"/>
    <p:sldLayoutId id="2147485017" r:id="rId7"/>
    <p:sldLayoutId id="2147485018" r:id="rId8"/>
    <p:sldLayoutId id="2147485019" r:id="rId9"/>
    <p:sldLayoutId id="2147485020" r:id="rId10"/>
    <p:sldLayoutId id="2147485021" r:id="rId11"/>
    <p:sldLayoutId id="2147485022" r:id="rId12"/>
  </p:sldLayoutIdLst>
  <p:transition spd="med">
    <p:fade/>
  </p:transition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00519E"/>
          </a:solidFill>
          <a:latin typeface="Agfa Rotis Sans Serif" pitchFamily="2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862" y="1952836"/>
            <a:ext cx="8064896" cy="205222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800" cap="none" dirty="0" smtClean="0"/>
              <a:t>Transferring Geo-/Mineralogical Information to THM Simulations </a:t>
            </a:r>
            <a:r>
              <a:rPr lang="en-US" sz="2800" cap="none" dirty="0"/>
              <a:t>o</a:t>
            </a:r>
            <a:r>
              <a:rPr lang="en-US" sz="2800" cap="none" dirty="0" smtClean="0"/>
              <a:t>f HLW Storage </a:t>
            </a:r>
            <a:r>
              <a:rPr lang="en-US" sz="2800" cap="none" dirty="0"/>
              <a:t>i</a:t>
            </a:r>
            <a:r>
              <a:rPr lang="en-US" sz="2800" cap="none" dirty="0" smtClean="0"/>
              <a:t>n Claystone Formations (BASTION II)</a:t>
            </a:r>
            <a:endParaRPr lang="de-DE" sz="2800" b="0" i="1" cap="non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1862" y="4797152"/>
            <a:ext cx="7772400" cy="1116124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de-DE" i="1" kern="1200" dirty="0" smtClean="0">
                <a:solidFill>
                  <a:srgbClr val="00519E"/>
                </a:solidFill>
                <a:latin typeface="Arial" pitchFamily="34" charset="0"/>
                <a:ea typeface="ＭＳ Ｐゴシック" pitchFamily="34" charset="-128"/>
              </a:rPr>
              <a:t>Vinay Kumar, Tilo Kneuker, Jobst Maßmann</a:t>
            </a:r>
            <a:endParaRPr lang="de-DE" i="1" kern="1200" dirty="0">
              <a:solidFill>
                <a:srgbClr val="00519E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de-DE" i="1" kern="1200" dirty="0" smtClean="0">
                <a:solidFill>
                  <a:srgbClr val="00519E"/>
                </a:solidFill>
                <a:latin typeface="Arial" pitchFamily="34" charset="0"/>
                <a:ea typeface="ＭＳ Ｐゴシック" pitchFamily="34" charset="-128"/>
              </a:rPr>
              <a:t>EGU 2020</a:t>
            </a:r>
            <a:endParaRPr lang="de-DE" i="1" kern="1200" dirty="0">
              <a:solidFill>
                <a:srgbClr val="00519E"/>
              </a:solidFill>
              <a:latin typeface="Arial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de-DE" i="1" kern="1200" dirty="0" smtClean="0">
                <a:solidFill>
                  <a:srgbClr val="00519E"/>
                </a:solidFill>
                <a:latin typeface="Arial" pitchFamily="34" charset="0"/>
                <a:ea typeface="ＭＳ Ｐゴシック" pitchFamily="34" charset="-128"/>
              </a:rPr>
              <a:t>04.05.2020</a:t>
            </a:r>
            <a:endParaRPr lang="de-DE" i="1" kern="1200" dirty="0">
              <a:solidFill>
                <a:srgbClr val="00519E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2648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881435" y="5841268"/>
            <a:ext cx="6922477" cy="461665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CF3E3E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ctr"/>
            <a:r>
              <a:rPr lang="en-US" dirty="0" smtClean="0"/>
              <a:t>Introduction &amp; Motivation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508612"/>
          </a:xfrm>
        </p:spPr>
        <p:txBody>
          <a:bodyPr/>
          <a:lstStyle/>
          <a:p>
            <a:r>
              <a:rPr lang="en-US" sz="1800" dirty="0" smtClean="0"/>
              <a:t>There are different scales of variability in claystone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End members of Opalinus</a:t>
            </a:r>
            <a:r>
              <a:rPr lang="en-US" sz="1800" dirty="0"/>
              <a:t> C</a:t>
            </a:r>
            <a:r>
              <a:rPr lang="en-US" sz="1800" dirty="0" smtClean="0"/>
              <a:t>lay (OPA): </a:t>
            </a:r>
          </a:p>
          <a:p>
            <a:pPr lvl="1"/>
            <a:r>
              <a:rPr lang="en-US" sz="1800" dirty="0" err="1" smtClean="0"/>
              <a:t>Shaly</a:t>
            </a:r>
            <a:r>
              <a:rPr lang="en-US" sz="1800" dirty="0"/>
              <a:t> </a:t>
            </a:r>
            <a:r>
              <a:rPr lang="en-US" sz="1800" dirty="0" err="1" smtClean="0"/>
              <a:t>facies</a:t>
            </a:r>
            <a:r>
              <a:rPr lang="en-US" sz="1800" dirty="0" smtClean="0"/>
              <a:t>: homogeneous (clay minerals)</a:t>
            </a:r>
          </a:p>
          <a:p>
            <a:pPr lvl="1"/>
            <a:r>
              <a:rPr lang="en-US" sz="1800" dirty="0" smtClean="0"/>
              <a:t>Sandy </a:t>
            </a:r>
            <a:r>
              <a:rPr lang="en-US" sz="1800" dirty="0" err="1" smtClean="0"/>
              <a:t>facies</a:t>
            </a:r>
            <a:r>
              <a:rPr lang="en-US" sz="1800" dirty="0" smtClean="0"/>
              <a:t>: heterogeneous (quartz)</a:t>
            </a:r>
          </a:p>
          <a:p>
            <a:pPr lvl="1"/>
            <a:r>
              <a:rPr lang="en-US" sz="1800" dirty="0" smtClean="0"/>
              <a:t>Carbonate-rich sandy </a:t>
            </a:r>
            <a:r>
              <a:rPr lang="en-US" sz="1800" dirty="0" err="1" smtClean="0"/>
              <a:t>facies</a:t>
            </a:r>
            <a:r>
              <a:rPr lang="en-US" sz="1800" dirty="0" smtClean="0"/>
              <a:t>: heterogeneous (quartz, carbonate)</a:t>
            </a:r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400" dirty="0"/>
          </a:p>
          <a:p>
            <a:pPr marL="0" indent="0">
              <a:buNone/>
            </a:pPr>
            <a:r>
              <a:rPr lang="en-US" sz="1800" dirty="0" smtClean="0"/>
              <a:t>Q: </a:t>
            </a:r>
            <a:r>
              <a:rPr lang="en-US" sz="1800" i="1" dirty="0" smtClean="0"/>
              <a:t>How to incorporate this information in this detail in numerical THM simulations?</a:t>
            </a:r>
          </a:p>
          <a:p>
            <a:pPr marL="0" indent="0">
              <a:buNone/>
            </a:pPr>
            <a:r>
              <a:rPr lang="en-US" sz="1800" dirty="0" smtClean="0"/>
              <a:t>A: </a:t>
            </a:r>
            <a:r>
              <a:rPr lang="en-US" sz="1800" b="1" dirty="0" smtClean="0">
                <a:solidFill>
                  <a:srgbClr val="00B050"/>
                </a:solidFill>
              </a:rPr>
              <a:t>Gather</a:t>
            </a:r>
            <a:r>
              <a:rPr lang="en-US" sz="1800" dirty="0" smtClean="0"/>
              <a:t> information, </a:t>
            </a:r>
            <a:r>
              <a:rPr lang="de-DE" sz="1800" b="1" dirty="0" err="1" smtClean="0">
                <a:solidFill>
                  <a:srgbClr val="00B050"/>
                </a:solidFill>
              </a:rPr>
              <a:t>tran</a:t>
            </a:r>
            <a:r>
              <a:rPr lang="de-DE" sz="1800" b="1" dirty="0" err="1" smtClean="0">
                <a:solidFill>
                  <a:srgbClr val="C00000"/>
                </a:solidFill>
              </a:rPr>
              <a:t>sfer</a:t>
            </a:r>
            <a:r>
              <a:rPr lang="de-DE" sz="1800" dirty="0" smtClean="0">
                <a:solidFill>
                  <a:srgbClr val="C00000"/>
                </a:solidFill>
              </a:rPr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parameters</a:t>
            </a:r>
            <a:r>
              <a:rPr lang="de-DE" sz="1800" dirty="0" smtClean="0"/>
              <a:t>, </a:t>
            </a:r>
            <a:r>
              <a:rPr lang="en-US" sz="1800" b="1" dirty="0" smtClean="0">
                <a:solidFill>
                  <a:srgbClr val="C00000"/>
                </a:solidFill>
              </a:rPr>
              <a:t>apply</a:t>
            </a:r>
            <a:r>
              <a:rPr lang="en-US" sz="1800" dirty="0" smtClean="0"/>
              <a:t> to THM-models</a:t>
            </a:r>
            <a:endParaRPr lang="en-US" sz="1800" dirty="0"/>
          </a:p>
        </p:txBody>
      </p:sp>
      <p:pic>
        <p:nvPicPr>
          <p:cNvPr id="7" name="Inhaltsplatzhalter 11" descr="figur-30-1.jpg"/>
          <p:cNvPicPr>
            <a:picLocks noChangeAspect="1"/>
          </p:cNvPicPr>
          <p:nvPr/>
        </p:nvPicPr>
        <p:blipFill>
          <a:blip r:embed="rId3" cstate="print"/>
          <a:srcRect r="5601"/>
          <a:stretch>
            <a:fillRect/>
          </a:stretch>
        </p:blipFill>
        <p:spPr>
          <a:xfrm>
            <a:off x="3349231" y="1160748"/>
            <a:ext cx="2050861" cy="183052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58" y="1340768"/>
            <a:ext cx="1917351" cy="126588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148" y="1162235"/>
            <a:ext cx="1680843" cy="1830520"/>
          </a:xfrm>
          <a:prstGeom prst="rect">
            <a:avLst/>
          </a:prstGeom>
        </p:spPr>
      </p:pic>
      <p:grpSp>
        <p:nvGrpSpPr>
          <p:cNvPr id="10" name="Gruppieren 9"/>
          <p:cNvGrpSpPr/>
          <p:nvPr/>
        </p:nvGrpSpPr>
        <p:grpSpPr>
          <a:xfrm rot="16200000">
            <a:off x="4208756" y="1630564"/>
            <a:ext cx="453155" cy="3060340"/>
            <a:chOff x="5010811" y="1031083"/>
            <a:chExt cx="685509" cy="2954075"/>
          </a:xfrm>
        </p:grpSpPr>
        <p:sp>
          <p:nvSpPr>
            <p:cNvPr id="11" name="Pfeil nach unten 10"/>
            <p:cNvSpPr/>
            <p:nvPr/>
          </p:nvSpPr>
          <p:spPr bwMode="auto">
            <a:xfrm>
              <a:off x="5010811" y="1031083"/>
              <a:ext cx="685509" cy="2954075"/>
            </a:xfrm>
            <a:prstGeom prst="downArrow">
              <a:avLst/>
            </a:prstGeom>
            <a:solidFill>
              <a:schemeClr val="bg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 rot="5400000">
              <a:off x="4516966" y="2153823"/>
              <a:ext cx="1716311" cy="419029"/>
            </a:xfrm>
            <a:prstGeom prst="rect">
              <a:avLst/>
            </a:prstGeom>
          </p:spPr>
          <p:txBody>
            <a:bodyPr vert="horz" wrap="none" anchor="ctr">
              <a:spAutoFit/>
            </a:bodyPr>
            <a:lstStyle/>
            <a:p>
              <a:r>
                <a:rPr lang="en-US" sz="1200" dirty="0" smtClean="0"/>
                <a:t>Increasing spatial scale</a:t>
              </a:r>
              <a:endParaRPr lang="de-DE" sz="1200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863588" y="581165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geology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1966" y="5811651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feil nach links und rechts 2"/>
          <p:cNvSpPr/>
          <p:nvPr/>
        </p:nvSpPr>
        <p:spPr bwMode="auto">
          <a:xfrm>
            <a:off x="2490468" y="6013414"/>
            <a:ext cx="3229708" cy="180020"/>
          </a:xfrm>
          <a:prstGeom prst="leftRightArrow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4977535" y="2172343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 smtClean="0"/>
              <a:t>Nagra</a:t>
            </a:r>
            <a:r>
              <a:rPr lang="de-DE" sz="800" dirty="0" smtClean="0"/>
              <a:t> </a:t>
            </a:r>
            <a:r>
              <a:rPr lang="de-DE" sz="800" dirty="0"/>
              <a:t>NTB 02-03 </a:t>
            </a:r>
            <a:endParaRPr lang="de-DE" sz="800" dirty="0"/>
          </a:p>
        </p:txBody>
      </p:sp>
      <p:sp>
        <p:nvSpPr>
          <p:cNvPr id="16" name="Textfeld 15"/>
          <p:cNvSpPr txBox="1"/>
          <p:nvPr/>
        </p:nvSpPr>
        <p:spPr>
          <a:xfrm rot="16200000">
            <a:off x="6818274" y="1819027"/>
            <a:ext cx="1591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TN 2012-45</a:t>
            </a:r>
            <a:endParaRPr lang="de-DE" sz="800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2193804" y="1414581"/>
            <a:ext cx="1591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TN 2012-45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38417222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" y="1124539"/>
            <a:ext cx="3542110" cy="5004556"/>
          </a:xfrm>
          <a:prstGeom prst="rect">
            <a:avLst/>
          </a:prstGeom>
        </p:spPr>
      </p:pic>
      <p:grpSp>
        <p:nvGrpSpPr>
          <p:cNvPr id="35" name="Gruppieren 34"/>
          <p:cNvGrpSpPr/>
          <p:nvPr/>
        </p:nvGrpSpPr>
        <p:grpSpPr>
          <a:xfrm>
            <a:off x="4211960" y="2132856"/>
            <a:ext cx="3960440" cy="3888432"/>
            <a:chOff x="146051" y="742950"/>
            <a:chExt cx="4425950" cy="4598988"/>
          </a:xfrm>
        </p:grpSpPr>
        <p:pic>
          <p:nvPicPr>
            <p:cNvPr id="25" name="Grafik 2" descr="Haupt Box P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10" b="50101"/>
            <a:stretch/>
          </p:blipFill>
          <p:spPr bwMode="auto">
            <a:xfrm>
              <a:off x="146051" y="742950"/>
              <a:ext cx="4425950" cy="408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679450" y="4616450"/>
              <a:ext cx="370205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feld 1"/>
            <p:cNvSpPr txBox="1">
              <a:spLocks noChangeArrowheads="1"/>
            </p:cNvSpPr>
            <p:nvPr/>
          </p:nvSpPr>
          <p:spPr bwMode="auto">
            <a:xfrm rot="16200000">
              <a:off x="576262" y="4851401"/>
              <a:ext cx="728663" cy="246062"/>
            </a:xfrm>
            <a:prstGeom prst="rect">
              <a:avLst/>
            </a:prstGeom>
            <a:solidFill>
              <a:srgbClr val="FBF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shaly 1</a:t>
              </a:r>
            </a:p>
          </p:txBody>
        </p:sp>
        <p:sp>
          <p:nvSpPr>
            <p:cNvPr id="28" name="Textfeld 5"/>
            <p:cNvSpPr txBox="1">
              <a:spLocks noChangeArrowheads="1"/>
            </p:cNvSpPr>
            <p:nvPr/>
          </p:nvSpPr>
          <p:spPr bwMode="auto">
            <a:xfrm rot="16200000">
              <a:off x="1127125" y="4859338"/>
              <a:ext cx="719138" cy="246062"/>
            </a:xfrm>
            <a:prstGeom prst="rect">
              <a:avLst/>
            </a:prstGeom>
            <a:solidFill>
              <a:srgbClr val="C1A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carb.-rich</a:t>
              </a:r>
            </a:p>
          </p:txBody>
        </p:sp>
        <p:sp>
          <p:nvSpPr>
            <p:cNvPr id="29" name="Textfeld 7"/>
            <p:cNvSpPr txBox="1">
              <a:spLocks noChangeArrowheads="1"/>
            </p:cNvSpPr>
            <p:nvPr/>
          </p:nvSpPr>
          <p:spPr bwMode="auto">
            <a:xfrm rot="16200000">
              <a:off x="1660525" y="4835264"/>
              <a:ext cx="731838" cy="275162"/>
            </a:xfrm>
            <a:prstGeom prst="rect">
              <a:avLst/>
            </a:prstGeom>
            <a:solidFill>
              <a:srgbClr val="FFD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900" dirty="0">
                  <a:latin typeface="Arial" panose="020B0604020202020204" pitchFamily="34" charset="0"/>
                </a:rPr>
                <a:t>sandy</a:t>
              </a:r>
              <a:r>
                <a:rPr lang="en-US" altLang="de-DE" sz="1000" dirty="0">
                  <a:latin typeface="Arial" panose="020B0604020202020204" pitchFamily="34" charset="0"/>
                </a:rPr>
                <a:t> 1</a:t>
              </a:r>
            </a:p>
          </p:txBody>
        </p:sp>
        <p:sp>
          <p:nvSpPr>
            <p:cNvPr id="30" name="Textfeld 8"/>
            <p:cNvSpPr txBox="1">
              <a:spLocks noChangeArrowheads="1"/>
            </p:cNvSpPr>
            <p:nvPr/>
          </p:nvSpPr>
          <p:spPr bwMode="auto">
            <a:xfrm rot="16200000">
              <a:off x="2728913" y="4835262"/>
              <a:ext cx="731838" cy="275162"/>
            </a:xfrm>
            <a:prstGeom prst="rect">
              <a:avLst/>
            </a:prstGeom>
            <a:solidFill>
              <a:srgbClr val="FFD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900" dirty="0">
                  <a:latin typeface="Arial" panose="020B0604020202020204" pitchFamily="34" charset="0"/>
                </a:rPr>
                <a:t>sandy</a:t>
              </a:r>
              <a:r>
                <a:rPr lang="en-US" altLang="de-DE" sz="1000" dirty="0"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31" name="Textfeld 9"/>
            <p:cNvSpPr txBox="1">
              <a:spLocks noChangeArrowheads="1"/>
            </p:cNvSpPr>
            <p:nvPr/>
          </p:nvSpPr>
          <p:spPr bwMode="auto">
            <a:xfrm rot="16200000">
              <a:off x="2193131" y="4849019"/>
              <a:ext cx="725488" cy="254000"/>
            </a:xfrm>
            <a:prstGeom prst="rect">
              <a:avLst/>
            </a:prstGeom>
            <a:solidFill>
              <a:srgbClr val="FBF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shaly 2</a:t>
              </a:r>
            </a:p>
          </p:txBody>
        </p:sp>
        <p:sp>
          <p:nvSpPr>
            <p:cNvPr id="32" name="Textfeld 10"/>
            <p:cNvSpPr txBox="1">
              <a:spLocks noChangeArrowheads="1"/>
            </p:cNvSpPr>
            <p:nvPr/>
          </p:nvSpPr>
          <p:spPr bwMode="auto">
            <a:xfrm rot="16200000">
              <a:off x="3282156" y="4856957"/>
              <a:ext cx="712787" cy="247650"/>
            </a:xfrm>
            <a:prstGeom prst="rect">
              <a:avLst/>
            </a:prstGeom>
            <a:solidFill>
              <a:srgbClr val="A2D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PW 1</a:t>
              </a:r>
            </a:p>
          </p:txBody>
        </p:sp>
        <p:sp>
          <p:nvSpPr>
            <p:cNvPr id="33" name="Textfeld 11"/>
            <p:cNvSpPr txBox="1">
              <a:spLocks noChangeArrowheads="1"/>
            </p:cNvSpPr>
            <p:nvPr/>
          </p:nvSpPr>
          <p:spPr bwMode="auto">
            <a:xfrm rot="16200000">
              <a:off x="3819526" y="4856162"/>
              <a:ext cx="715962" cy="246063"/>
            </a:xfrm>
            <a:prstGeom prst="rect">
              <a:avLst/>
            </a:prstGeom>
            <a:solidFill>
              <a:srgbClr val="B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PW 2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73074" y="4210050"/>
              <a:ext cx="3868034" cy="3276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n =  7         6       </a:t>
              </a:r>
              <a:r>
                <a:rPr 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   </a:t>
              </a: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8       10     </a:t>
              </a:r>
              <a:r>
                <a:rPr 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   </a:t>
              </a: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19        6         5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6070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rgbClr val="00B050"/>
                </a:solidFill>
              </a:rPr>
              <a:t>Gather</a:t>
            </a:r>
            <a:r>
              <a:rPr lang="de-DE" dirty="0" smtClean="0"/>
              <a:t>: The (</a:t>
            </a:r>
            <a:r>
              <a:rPr lang="de-DE" dirty="0" err="1" smtClean="0"/>
              <a:t>sub</a:t>
            </a:r>
            <a:r>
              <a:rPr lang="de-DE" dirty="0" smtClean="0"/>
              <a:t>) </a:t>
            </a:r>
            <a:r>
              <a:rPr lang="de-DE" dirty="0" err="1" smtClean="0"/>
              <a:t>facies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OPA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692696"/>
            <a:ext cx="6084168" cy="1194384"/>
          </a:xfrm>
        </p:spPr>
        <p:txBody>
          <a:bodyPr/>
          <a:lstStyle/>
          <a:p>
            <a:r>
              <a:rPr lang="de-DE" sz="1600" dirty="0" err="1" smtClean="0"/>
              <a:t>by</a:t>
            </a:r>
            <a:r>
              <a:rPr lang="de-DE" sz="1600" dirty="0" smtClean="0"/>
              <a:t> Lauper </a:t>
            </a:r>
            <a:r>
              <a:rPr lang="de-DE" sz="1600" dirty="0"/>
              <a:t>et al. (2018) </a:t>
            </a:r>
            <a:r>
              <a:rPr lang="de-DE" sz="1600" dirty="0" err="1"/>
              <a:t>for</a:t>
            </a:r>
            <a:r>
              <a:rPr lang="de-DE" sz="1600" dirty="0"/>
              <a:t> OPA (Mt. </a:t>
            </a:r>
            <a:r>
              <a:rPr lang="de-DE" sz="1600" dirty="0" smtClean="0"/>
              <a:t>Terri); t</a:t>
            </a:r>
            <a:r>
              <a:rPr lang="en-US" sz="1600" dirty="0" smtClean="0"/>
              <a:t>o capture intra-formation heterogeneity</a:t>
            </a:r>
          </a:p>
          <a:p>
            <a:r>
              <a:rPr lang="de-DE" sz="1600" dirty="0" smtClean="0"/>
              <a:t>5 </a:t>
            </a:r>
            <a:r>
              <a:rPr lang="de-DE" sz="1600" dirty="0" err="1" smtClean="0"/>
              <a:t>subfacies</a:t>
            </a:r>
            <a:r>
              <a:rPr lang="de-DE" sz="1600" dirty="0" smtClean="0"/>
              <a:t> </a:t>
            </a:r>
            <a:r>
              <a:rPr lang="de-DE" sz="1600" dirty="0" err="1" smtClean="0"/>
              <a:t>types</a:t>
            </a:r>
            <a:r>
              <a:rPr lang="de-DE" sz="1600" dirty="0" smtClean="0"/>
              <a:t> </a:t>
            </a:r>
            <a:r>
              <a:rPr lang="de-DE" sz="1600" dirty="0" err="1" smtClean="0"/>
              <a:t>based</a:t>
            </a:r>
            <a:r>
              <a:rPr lang="de-DE" sz="1600" dirty="0" smtClean="0"/>
              <a:t> on </a:t>
            </a:r>
            <a:r>
              <a:rPr lang="de-DE" sz="1600" dirty="0" err="1" smtClean="0"/>
              <a:t>texture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mineralogy</a:t>
            </a:r>
            <a:endParaRPr lang="de-DE" sz="1600" dirty="0" smtClean="0"/>
          </a:p>
          <a:p>
            <a:r>
              <a:rPr lang="de-DE" sz="1600" dirty="0" smtClean="0"/>
              <a:t>Additional </a:t>
            </a:r>
            <a:r>
              <a:rPr lang="de-DE" sz="1600" dirty="0" err="1" smtClean="0"/>
              <a:t>measurements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foreseen</a:t>
            </a:r>
            <a:r>
              <a:rPr lang="de-DE" sz="1600" dirty="0" smtClean="0"/>
              <a:t> (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calibration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smtClean="0"/>
              <a:t>)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5" name="Rechteck 4"/>
          <p:cNvSpPr/>
          <p:nvPr/>
        </p:nvSpPr>
        <p:spPr>
          <a:xfrm>
            <a:off x="107504" y="6129095"/>
            <a:ext cx="1295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Lauper et al. (2018)</a:t>
            </a:r>
          </a:p>
        </p:txBody>
      </p:sp>
      <p:sp>
        <p:nvSpPr>
          <p:cNvPr id="36" name="Rechteck 35"/>
          <p:cNvSpPr/>
          <p:nvPr/>
        </p:nvSpPr>
        <p:spPr>
          <a:xfrm>
            <a:off x="4720922" y="6117005"/>
            <a:ext cx="1374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Kneuker et al. (2020)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79668865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316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00B050"/>
                </a:solidFill>
              </a:rPr>
              <a:t>Tran</a:t>
            </a:r>
            <a:r>
              <a:rPr lang="de-DE" dirty="0" smtClean="0">
                <a:solidFill>
                  <a:srgbClr val="C00000"/>
                </a:solidFill>
              </a:rPr>
              <a:t>sfer</a:t>
            </a:r>
            <a:r>
              <a:rPr lang="de-DE" dirty="0" smtClean="0"/>
              <a:t>: The </a:t>
            </a:r>
            <a:r>
              <a:rPr lang="de-DE" dirty="0" err="1" smtClean="0"/>
              <a:t>correlation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</p:txBody>
      </p:sp>
      <p:grpSp>
        <p:nvGrpSpPr>
          <p:cNvPr id="35" name="Gruppieren 34"/>
          <p:cNvGrpSpPr/>
          <p:nvPr/>
        </p:nvGrpSpPr>
        <p:grpSpPr>
          <a:xfrm>
            <a:off x="107504" y="1664804"/>
            <a:ext cx="3924436" cy="4104456"/>
            <a:chOff x="146051" y="742950"/>
            <a:chExt cx="4425950" cy="4598988"/>
          </a:xfrm>
        </p:grpSpPr>
        <p:pic>
          <p:nvPicPr>
            <p:cNvPr id="25" name="Grafik 2" descr="Haupt Box PE 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410" b="50101"/>
            <a:stretch/>
          </p:blipFill>
          <p:spPr bwMode="auto">
            <a:xfrm>
              <a:off x="146051" y="742950"/>
              <a:ext cx="4425950" cy="408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/>
            <p:nvPr/>
          </p:nvSpPr>
          <p:spPr>
            <a:xfrm>
              <a:off x="679450" y="4616450"/>
              <a:ext cx="370205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Textfeld 1"/>
            <p:cNvSpPr txBox="1">
              <a:spLocks noChangeArrowheads="1"/>
            </p:cNvSpPr>
            <p:nvPr/>
          </p:nvSpPr>
          <p:spPr bwMode="auto">
            <a:xfrm rot="16200000">
              <a:off x="576262" y="4851401"/>
              <a:ext cx="728663" cy="246062"/>
            </a:xfrm>
            <a:prstGeom prst="rect">
              <a:avLst/>
            </a:prstGeom>
            <a:solidFill>
              <a:srgbClr val="FBF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 err="1">
                  <a:latin typeface="Arial" panose="020B0604020202020204" pitchFamily="34" charset="0"/>
                </a:rPr>
                <a:t>shaly</a:t>
              </a:r>
              <a:r>
                <a:rPr lang="en-US" altLang="de-DE" sz="1000" dirty="0">
                  <a:latin typeface="Arial" panose="020B0604020202020204" pitchFamily="34" charset="0"/>
                </a:rPr>
                <a:t> 1</a:t>
              </a:r>
            </a:p>
          </p:txBody>
        </p:sp>
        <p:sp>
          <p:nvSpPr>
            <p:cNvPr id="28" name="Textfeld 5"/>
            <p:cNvSpPr txBox="1">
              <a:spLocks noChangeArrowheads="1"/>
            </p:cNvSpPr>
            <p:nvPr/>
          </p:nvSpPr>
          <p:spPr bwMode="auto">
            <a:xfrm rot="16200000">
              <a:off x="1127125" y="4859338"/>
              <a:ext cx="719138" cy="246062"/>
            </a:xfrm>
            <a:prstGeom prst="rect">
              <a:avLst/>
            </a:prstGeom>
            <a:solidFill>
              <a:srgbClr val="C1A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>
                  <a:latin typeface="Arial" panose="020B0604020202020204" pitchFamily="34" charset="0"/>
                </a:rPr>
                <a:t>carb.-rich</a:t>
              </a:r>
            </a:p>
          </p:txBody>
        </p:sp>
        <p:sp>
          <p:nvSpPr>
            <p:cNvPr id="29" name="Textfeld 7"/>
            <p:cNvSpPr txBox="1">
              <a:spLocks noChangeArrowheads="1"/>
            </p:cNvSpPr>
            <p:nvPr/>
          </p:nvSpPr>
          <p:spPr bwMode="auto">
            <a:xfrm rot="16200000">
              <a:off x="1660525" y="4849813"/>
              <a:ext cx="731838" cy="246062"/>
            </a:xfrm>
            <a:prstGeom prst="rect">
              <a:avLst/>
            </a:prstGeom>
            <a:solidFill>
              <a:srgbClr val="FFD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sandy 1</a:t>
              </a:r>
            </a:p>
          </p:txBody>
        </p:sp>
        <p:sp>
          <p:nvSpPr>
            <p:cNvPr id="30" name="Textfeld 8"/>
            <p:cNvSpPr txBox="1">
              <a:spLocks noChangeArrowheads="1"/>
            </p:cNvSpPr>
            <p:nvPr/>
          </p:nvSpPr>
          <p:spPr bwMode="auto">
            <a:xfrm rot="16200000">
              <a:off x="2728913" y="4849812"/>
              <a:ext cx="731838" cy="246063"/>
            </a:xfrm>
            <a:prstGeom prst="rect">
              <a:avLst/>
            </a:prstGeom>
            <a:solidFill>
              <a:srgbClr val="FFD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sandy 2</a:t>
              </a:r>
            </a:p>
          </p:txBody>
        </p:sp>
        <p:sp>
          <p:nvSpPr>
            <p:cNvPr id="31" name="Textfeld 9"/>
            <p:cNvSpPr txBox="1">
              <a:spLocks noChangeArrowheads="1"/>
            </p:cNvSpPr>
            <p:nvPr/>
          </p:nvSpPr>
          <p:spPr bwMode="auto">
            <a:xfrm rot="16200000">
              <a:off x="2193131" y="4849019"/>
              <a:ext cx="725488" cy="254000"/>
            </a:xfrm>
            <a:prstGeom prst="rect">
              <a:avLst/>
            </a:prstGeom>
            <a:solidFill>
              <a:srgbClr val="FBF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shaly 2</a:t>
              </a:r>
            </a:p>
          </p:txBody>
        </p:sp>
        <p:sp>
          <p:nvSpPr>
            <p:cNvPr id="32" name="Textfeld 10"/>
            <p:cNvSpPr txBox="1">
              <a:spLocks noChangeArrowheads="1"/>
            </p:cNvSpPr>
            <p:nvPr/>
          </p:nvSpPr>
          <p:spPr bwMode="auto">
            <a:xfrm rot="16200000">
              <a:off x="3282156" y="4856957"/>
              <a:ext cx="712787" cy="247650"/>
            </a:xfrm>
            <a:prstGeom prst="rect">
              <a:avLst/>
            </a:prstGeom>
            <a:solidFill>
              <a:srgbClr val="A2D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PW 1</a:t>
              </a:r>
            </a:p>
          </p:txBody>
        </p:sp>
        <p:sp>
          <p:nvSpPr>
            <p:cNvPr id="33" name="Textfeld 11"/>
            <p:cNvSpPr txBox="1">
              <a:spLocks noChangeArrowheads="1"/>
            </p:cNvSpPr>
            <p:nvPr/>
          </p:nvSpPr>
          <p:spPr bwMode="auto">
            <a:xfrm rot="16200000">
              <a:off x="3819526" y="4856162"/>
              <a:ext cx="715962" cy="246063"/>
            </a:xfrm>
            <a:prstGeom prst="rect">
              <a:avLst/>
            </a:prstGeom>
            <a:solidFill>
              <a:srgbClr val="B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PW 2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73075" y="4210050"/>
              <a:ext cx="3916363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n =  7         6         8       </a:t>
              </a:r>
              <a:r>
                <a:rPr lang="de-DE" sz="1200" dirty="0" smtClean="0">
                  <a:solidFill>
                    <a:schemeClr val="bg1">
                      <a:lumMod val="50000"/>
                    </a:schemeClr>
                  </a:solidFill>
                </a:rPr>
                <a:t> 10       19         </a:t>
              </a: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</a:rPr>
                <a:t>6         5</a:t>
              </a:r>
            </a:p>
          </p:txBody>
        </p:sp>
      </p:grpSp>
      <p:sp>
        <p:nvSpPr>
          <p:cNvPr id="36" name="Rechteck 35"/>
          <p:cNvSpPr/>
          <p:nvPr/>
        </p:nvSpPr>
        <p:spPr>
          <a:xfrm>
            <a:off x="397472" y="5845767"/>
            <a:ext cx="13740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Kneuker et al. (2020)</a:t>
            </a:r>
            <a:endParaRPr lang="de-DE" sz="1000" dirty="0"/>
          </a:p>
        </p:txBody>
      </p:sp>
      <p:sp>
        <p:nvSpPr>
          <p:cNvPr id="7" name="Pfeil nach rechts 6"/>
          <p:cNvSpPr/>
          <p:nvPr/>
        </p:nvSpPr>
        <p:spPr bwMode="auto">
          <a:xfrm>
            <a:off x="3923928" y="3050956"/>
            <a:ext cx="15481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5676229" y="2132856"/>
            <a:ext cx="653143" cy="2980928"/>
            <a:chOff x="6327604" y="1922918"/>
            <a:chExt cx="653143" cy="2980928"/>
          </a:xfrm>
        </p:grpSpPr>
        <p:sp>
          <p:nvSpPr>
            <p:cNvPr id="20" name="Textfeld 1"/>
            <p:cNvSpPr txBox="1">
              <a:spLocks noChangeArrowheads="1"/>
            </p:cNvSpPr>
            <p:nvPr/>
          </p:nvSpPr>
          <p:spPr bwMode="auto">
            <a:xfrm>
              <a:off x="6329021" y="1922918"/>
              <a:ext cx="650309" cy="218180"/>
            </a:xfrm>
            <a:prstGeom prst="rect">
              <a:avLst/>
            </a:prstGeom>
            <a:solidFill>
              <a:srgbClr val="FBF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 err="1">
                  <a:latin typeface="Arial" panose="020B0604020202020204" pitchFamily="34" charset="0"/>
                </a:rPr>
                <a:t>shaly</a:t>
              </a:r>
              <a:r>
                <a:rPr lang="en-US" altLang="de-DE" sz="1000" dirty="0">
                  <a:latin typeface="Arial" panose="020B0604020202020204" pitchFamily="34" charset="0"/>
                </a:rPr>
                <a:t> 1</a:t>
              </a:r>
            </a:p>
          </p:txBody>
        </p:sp>
        <p:sp>
          <p:nvSpPr>
            <p:cNvPr id="21" name="Textfeld 5"/>
            <p:cNvSpPr txBox="1">
              <a:spLocks noChangeArrowheads="1"/>
            </p:cNvSpPr>
            <p:nvPr/>
          </p:nvSpPr>
          <p:spPr bwMode="auto">
            <a:xfrm>
              <a:off x="6333271" y="2381968"/>
              <a:ext cx="641809" cy="218180"/>
            </a:xfrm>
            <a:prstGeom prst="rect">
              <a:avLst/>
            </a:prstGeom>
            <a:solidFill>
              <a:srgbClr val="C1A4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>
                  <a:latin typeface="Arial" panose="020B0604020202020204" pitchFamily="34" charset="0"/>
                </a:rPr>
                <a:t>carb.-rich</a:t>
              </a:r>
            </a:p>
          </p:txBody>
        </p:sp>
        <p:sp>
          <p:nvSpPr>
            <p:cNvPr id="22" name="Textfeld 7"/>
            <p:cNvSpPr txBox="1">
              <a:spLocks noChangeArrowheads="1"/>
            </p:cNvSpPr>
            <p:nvPr/>
          </p:nvSpPr>
          <p:spPr bwMode="auto">
            <a:xfrm>
              <a:off x="6327604" y="2841018"/>
              <a:ext cx="653143" cy="218180"/>
            </a:xfrm>
            <a:prstGeom prst="rect">
              <a:avLst/>
            </a:prstGeom>
            <a:solidFill>
              <a:srgbClr val="FFD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sandy 1</a:t>
              </a:r>
            </a:p>
          </p:txBody>
        </p:sp>
        <p:sp>
          <p:nvSpPr>
            <p:cNvPr id="23" name="Textfeld 8"/>
            <p:cNvSpPr txBox="1">
              <a:spLocks noChangeArrowheads="1"/>
            </p:cNvSpPr>
            <p:nvPr/>
          </p:nvSpPr>
          <p:spPr bwMode="auto">
            <a:xfrm>
              <a:off x="6327604" y="3766157"/>
              <a:ext cx="653143" cy="218181"/>
            </a:xfrm>
            <a:prstGeom prst="rect">
              <a:avLst/>
            </a:prstGeom>
            <a:solidFill>
              <a:srgbClr val="FFD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>
                  <a:latin typeface="Arial" panose="020B0604020202020204" pitchFamily="34" charset="0"/>
                </a:rPr>
                <a:t>sandy 2</a:t>
              </a:r>
            </a:p>
          </p:txBody>
        </p:sp>
        <p:sp>
          <p:nvSpPr>
            <p:cNvPr id="24" name="Textfeld 9"/>
            <p:cNvSpPr txBox="1">
              <a:spLocks noChangeArrowheads="1"/>
            </p:cNvSpPr>
            <p:nvPr/>
          </p:nvSpPr>
          <p:spPr bwMode="auto">
            <a:xfrm>
              <a:off x="6330437" y="3300068"/>
              <a:ext cx="647476" cy="225219"/>
            </a:xfrm>
            <a:prstGeom prst="rect">
              <a:avLst/>
            </a:prstGeom>
            <a:solidFill>
              <a:srgbClr val="FBF8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 err="1">
                  <a:latin typeface="Arial" panose="020B0604020202020204" pitchFamily="34" charset="0"/>
                </a:rPr>
                <a:t>shaly</a:t>
              </a:r>
              <a:r>
                <a:rPr lang="en-US" altLang="de-DE" sz="1000" dirty="0"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37" name="Textfeld 10"/>
            <p:cNvSpPr txBox="1">
              <a:spLocks noChangeArrowheads="1"/>
            </p:cNvSpPr>
            <p:nvPr/>
          </p:nvSpPr>
          <p:spPr bwMode="auto">
            <a:xfrm>
              <a:off x="6336105" y="4225208"/>
              <a:ext cx="636141" cy="219588"/>
            </a:xfrm>
            <a:prstGeom prst="rect">
              <a:avLst/>
            </a:prstGeom>
            <a:solidFill>
              <a:srgbClr val="A2D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 dirty="0">
                  <a:latin typeface="Arial" panose="020B0604020202020204" pitchFamily="34" charset="0"/>
                </a:rPr>
                <a:t>PW 1</a:t>
              </a:r>
            </a:p>
          </p:txBody>
        </p:sp>
        <p:sp>
          <p:nvSpPr>
            <p:cNvPr id="38" name="Textfeld 11"/>
            <p:cNvSpPr txBox="1">
              <a:spLocks noChangeArrowheads="1"/>
            </p:cNvSpPr>
            <p:nvPr/>
          </p:nvSpPr>
          <p:spPr bwMode="auto">
            <a:xfrm>
              <a:off x="6334688" y="4685665"/>
              <a:ext cx="638974" cy="218181"/>
            </a:xfrm>
            <a:prstGeom prst="rect">
              <a:avLst/>
            </a:prstGeom>
            <a:solidFill>
              <a:srgbClr val="B8CA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de-DE" sz="1000">
                  <a:latin typeface="Arial" panose="020B0604020202020204" pitchFamily="34" charset="0"/>
                </a:rPr>
                <a:t>PW 2</a:t>
              </a:r>
            </a:p>
          </p:txBody>
        </p:sp>
      </p:grpSp>
      <p:graphicFrame>
        <p:nvGraphicFramePr>
          <p:cNvPr id="39" name="Objek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38997"/>
              </p:ext>
            </p:extLst>
          </p:nvPr>
        </p:nvGraphicFramePr>
        <p:xfrm>
          <a:off x="4991138" y="826987"/>
          <a:ext cx="377666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5" imgW="1765080" imgH="457200" progId="Equation.DSMT4">
                  <p:embed/>
                </p:oleObj>
              </mc:Choice>
              <mc:Fallback>
                <p:oleObj name="Equation" r:id="rId5" imgW="1765080" imgH="457200" progId="Equation.DSMT4">
                  <p:embed/>
                  <p:pic>
                    <p:nvPicPr>
                      <p:cNvPr id="21" name="Objek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1138" y="826987"/>
                        <a:ext cx="3776663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Wolke 8"/>
          <p:cNvSpPr/>
          <p:nvPr/>
        </p:nvSpPr>
        <p:spPr bwMode="auto">
          <a:xfrm>
            <a:off x="4202565" y="2773719"/>
            <a:ext cx="914400" cy="914400"/>
          </a:xfrm>
          <a:prstGeom prst="cloud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H="1">
            <a:off x="6327955" y="1736812"/>
            <a:ext cx="260269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6480212" y="1736812"/>
            <a:ext cx="540060" cy="972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Gerade Verbindung mit Pfeil 14"/>
          <p:cNvCxnSpPr/>
          <p:nvPr/>
        </p:nvCxnSpPr>
        <p:spPr bwMode="auto">
          <a:xfrm flipH="1">
            <a:off x="6444208" y="1664804"/>
            <a:ext cx="1260140" cy="15481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Inhaltsplatzhalter 16"/>
          <p:cNvSpPr>
            <a:spLocks noGrp="1"/>
          </p:cNvSpPr>
          <p:nvPr>
            <p:ph idx="1"/>
          </p:nvPr>
        </p:nvSpPr>
        <p:spPr>
          <a:xfrm>
            <a:off x="363607" y="897064"/>
            <a:ext cx="8229600" cy="4525963"/>
          </a:xfrm>
        </p:spPr>
        <p:txBody>
          <a:bodyPr/>
          <a:lstStyle/>
          <a:p>
            <a:r>
              <a:rPr lang="de-DE" sz="2000" dirty="0" err="1" smtClean="0"/>
              <a:t>Geology</a:t>
            </a:r>
            <a:r>
              <a:rPr lang="de-DE" sz="2000" dirty="0" smtClean="0"/>
              <a:t> </a:t>
            </a:r>
            <a:r>
              <a:rPr lang="de-DE" sz="2000" dirty="0">
                <a:sym typeface="Wingdings" panose="05000000000000000000" pitchFamily="2" charset="2"/>
              </a:rPr>
              <a:t></a:t>
            </a:r>
            <a:r>
              <a:rPr lang="de-DE" sz="2000" dirty="0"/>
              <a:t> </a:t>
            </a:r>
            <a:r>
              <a:rPr lang="de-DE" sz="2000" dirty="0" err="1" smtClean="0"/>
              <a:t>simulation</a:t>
            </a:r>
            <a:r>
              <a:rPr lang="de-DE" sz="2000" dirty="0" smtClean="0"/>
              <a:t> </a:t>
            </a:r>
            <a:r>
              <a:rPr lang="de-DE" sz="2000" dirty="0" err="1" smtClean="0"/>
              <a:t>parameters</a:t>
            </a:r>
            <a:endParaRPr lang="de-DE" sz="2000" dirty="0"/>
          </a:p>
          <a:p>
            <a:r>
              <a:rPr lang="de-DE" sz="2000" dirty="0" err="1" smtClean="0"/>
              <a:t>Identify</a:t>
            </a:r>
            <a:r>
              <a:rPr lang="en-US" sz="2000" dirty="0" smtClean="0"/>
              <a:t> relevant </a:t>
            </a:r>
            <a:r>
              <a:rPr lang="en-US" sz="2000" dirty="0"/>
              <a:t>parameters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(e.g. </a:t>
            </a:r>
            <a:r>
              <a:rPr lang="de-DE" sz="2000" dirty="0" err="1" smtClean="0"/>
              <a:t>indicator</a:t>
            </a:r>
            <a:r>
              <a:rPr lang="de-DE" sz="2000" dirty="0" smtClean="0"/>
              <a:t> </a:t>
            </a:r>
            <a:r>
              <a:rPr lang="de-DE" sz="2000" dirty="0" err="1" smtClean="0"/>
              <a:t>mineral</a:t>
            </a:r>
            <a:r>
              <a:rPr lang="de-DE" sz="2000" dirty="0" smtClean="0"/>
              <a:t> SiO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H="1">
            <a:off x="4716017" y="656692"/>
            <a:ext cx="144015" cy="2052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8413806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5725440" y="865165"/>
            <a:ext cx="3389818" cy="54283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" y="656692"/>
            <a:ext cx="5904149" cy="5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noProof="0" dirty="0" smtClean="0"/>
              <a:t>Step </a:t>
            </a:r>
            <a:r>
              <a:rPr lang="en-US" sz="2000" b="1" u="sng" dirty="0"/>
              <a:t>1</a:t>
            </a:r>
            <a:r>
              <a:rPr lang="en-US" sz="2000" b="1" dirty="0" smtClean="0"/>
              <a:t>: </a:t>
            </a:r>
            <a:r>
              <a:rPr lang="en-US" sz="2000" b="1" noProof="0" dirty="0" smtClean="0">
                <a:solidFill>
                  <a:srgbClr val="00B050"/>
                </a:solidFill>
              </a:rPr>
              <a:t>Gather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(geology)</a:t>
            </a:r>
            <a:endParaRPr lang="en-US" sz="2000" noProof="0" dirty="0" smtClean="0"/>
          </a:p>
          <a:p>
            <a:r>
              <a:rPr lang="en-US" sz="2000" dirty="0" smtClean="0"/>
              <a:t>Identify thermal simulation-relevant parameters based on mineralogy and composition of (sub)</a:t>
            </a:r>
            <a:r>
              <a:rPr lang="en-US" sz="2000" dirty="0" err="1" smtClean="0"/>
              <a:t>facies</a:t>
            </a:r>
            <a:r>
              <a:rPr lang="en-US" sz="2000" dirty="0" smtClean="0"/>
              <a:t> types </a:t>
            </a:r>
          </a:p>
          <a:p>
            <a:endParaRPr lang="en-US" sz="2000" noProof="0" dirty="0" smtClean="0"/>
          </a:p>
          <a:p>
            <a:pPr marL="0" indent="0">
              <a:buNone/>
            </a:pPr>
            <a:r>
              <a:rPr lang="en-US" sz="2000" b="1" u="sng" noProof="0" dirty="0" smtClean="0"/>
              <a:t>Step </a:t>
            </a:r>
            <a:r>
              <a:rPr lang="en-US" sz="2000" b="1" u="sng" dirty="0"/>
              <a:t>2</a:t>
            </a:r>
            <a:r>
              <a:rPr lang="en-US" sz="2000" b="1" u="sng" noProof="0" dirty="0" smtClean="0"/>
              <a:t>:	</a:t>
            </a:r>
            <a:r>
              <a:rPr lang="en-US" sz="2000" b="1" noProof="0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Tran</a:t>
            </a:r>
            <a:r>
              <a:rPr lang="en-US" sz="2000" b="1" dirty="0" smtClean="0">
                <a:solidFill>
                  <a:srgbClr val="CC0000"/>
                </a:solidFill>
              </a:rPr>
              <a:t>sfer </a:t>
            </a:r>
            <a:r>
              <a:rPr lang="en-US" sz="2000" dirty="0" smtClean="0"/>
              <a:t>(geology </a:t>
            </a:r>
            <a:r>
              <a:rPr lang="en-US" sz="2000" dirty="0" smtClean="0">
                <a:sym typeface="Wingdings" panose="05000000000000000000" pitchFamily="2" charset="2"/>
              </a:rPr>
              <a:t> simulation)</a:t>
            </a:r>
            <a:endParaRPr lang="en-US" sz="2000" u="sng" noProof="0" dirty="0" smtClean="0"/>
          </a:p>
          <a:p>
            <a:r>
              <a:rPr lang="en-US" sz="2000" dirty="0" smtClean="0"/>
              <a:t>Correlate parameters</a:t>
            </a:r>
            <a:r>
              <a:rPr lang="en-US" sz="2000" noProof="0" dirty="0" smtClean="0"/>
              <a:t> with mineralogy and (sub)</a:t>
            </a:r>
            <a:r>
              <a:rPr lang="en-US" sz="2000" noProof="0" dirty="0" err="1" smtClean="0"/>
              <a:t>facies</a:t>
            </a:r>
            <a:r>
              <a:rPr lang="en-US" sz="2000" noProof="0" dirty="0" smtClean="0"/>
              <a:t> composition</a:t>
            </a:r>
            <a:endParaRPr lang="en-US" sz="2000" dirty="0"/>
          </a:p>
          <a:p>
            <a:r>
              <a:rPr lang="en-US" sz="2000" dirty="0" smtClean="0"/>
              <a:t>Measure (sub)</a:t>
            </a:r>
            <a:r>
              <a:rPr lang="en-US" sz="2000" dirty="0" err="1" smtClean="0"/>
              <a:t>facies</a:t>
            </a:r>
            <a:r>
              <a:rPr lang="en-US" sz="2000" dirty="0" smtClean="0"/>
              <a:t> thermal conductivity</a:t>
            </a:r>
          </a:p>
          <a:p>
            <a:endParaRPr lang="en-US" sz="2000" noProof="0" dirty="0" smtClean="0"/>
          </a:p>
          <a:p>
            <a:pPr marL="0" indent="0">
              <a:buNone/>
            </a:pPr>
            <a:r>
              <a:rPr lang="en-US" sz="2000" b="1" u="sng" dirty="0" smtClean="0"/>
              <a:t>Step </a:t>
            </a:r>
            <a:r>
              <a:rPr lang="en-US" sz="2000" b="1" u="sng" dirty="0"/>
              <a:t>3</a:t>
            </a:r>
            <a:r>
              <a:rPr lang="en-US" sz="2000" b="1" u="sng" dirty="0" smtClean="0"/>
              <a:t>: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CC0000"/>
                </a:solidFill>
              </a:rPr>
              <a:t>Apply </a:t>
            </a:r>
            <a:r>
              <a:rPr lang="en-US" sz="2000" dirty="0" smtClean="0"/>
              <a:t>(simulation)</a:t>
            </a:r>
          </a:p>
          <a:p>
            <a:pPr marL="0" indent="0">
              <a:buNone/>
            </a:pPr>
            <a:r>
              <a:rPr lang="en-US" sz="2000" dirty="0" smtClean="0"/>
              <a:t>Upscale to formation-scale models</a:t>
            </a:r>
          </a:p>
          <a:p>
            <a:r>
              <a:rPr lang="en-US" sz="2000" noProof="0" dirty="0" smtClean="0"/>
              <a:t>Apply appropriate upscaling</a:t>
            </a:r>
          </a:p>
          <a:p>
            <a:r>
              <a:rPr lang="en-US" sz="2000" dirty="0" smtClean="0"/>
              <a:t>Compare </a:t>
            </a:r>
            <a:r>
              <a:rPr lang="en-US" sz="2000" dirty="0" err="1" smtClean="0"/>
              <a:t>upscaled</a:t>
            </a:r>
            <a:r>
              <a:rPr lang="en-US" sz="2000" dirty="0" smtClean="0"/>
              <a:t> results to discrete case</a:t>
            </a:r>
            <a:endParaRPr lang="en-US" sz="2000" noProof="0" dirty="0" smtClean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231939"/>
            <a:ext cx="8229600" cy="45753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</a:t>
            </a:r>
            <a:r>
              <a:rPr lang="en-US" noProof="0" dirty="0" smtClean="0">
                <a:solidFill>
                  <a:srgbClr val="C00000"/>
                </a:solidFill>
              </a:rPr>
              <a:t> </a:t>
            </a:r>
            <a:r>
              <a:rPr lang="de-DE" noProof="0" dirty="0" smtClean="0"/>
              <a:t>W</a:t>
            </a:r>
            <a:r>
              <a:rPr lang="de-DE" dirty="0" err="1" smtClean="0"/>
              <a:t>orkflow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5918827" y="1340768"/>
            <a:ext cx="3096344" cy="4572508"/>
            <a:chOff x="5004048" y="575680"/>
            <a:chExt cx="4079168" cy="5751642"/>
          </a:xfrm>
        </p:grpSpPr>
        <p:grpSp>
          <p:nvGrpSpPr>
            <p:cNvPr id="2" name="Gruppieren 1"/>
            <p:cNvGrpSpPr/>
            <p:nvPr/>
          </p:nvGrpSpPr>
          <p:grpSpPr>
            <a:xfrm>
              <a:off x="5629620" y="575680"/>
              <a:ext cx="3338079" cy="3831726"/>
              <a:chOff x="5629620" y="575680"/>
              <a:chExt cx="3338079" cy="3831726"/>
            </a:xfrm>
          </p:grpSpPr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9620" y="575680"/>
                <a:ext cx="3338079" cy="1309296"/>
              </a:xfrm>
              <a:prstGeom prst="rect">
                <a:avLst/>
              </a:prstGeom>
            </p:spPr>
          </p:pic>
          <p:grpSp>
            <p:nvGrpSpPr>
              <p:cNvPr id="7" name="Gruppieren 6"/>
              <p:cNvGrpSpPr/>
              <p:nvPr/>
            </p:nvGrpSpPr>
            <p:grpSpPr>
              <a:xfrm>
                <a:off x="6294040" y="2008220"/>
                <a:ext cx="2150645" cy="2399186"/>
                <a:chOff x="6220968" y="3682860"/>
                <a:chExt cx="1941592" cy="2340806"/>
              </a:xfrm>
            </p:grpSpPr>
            <p:pic>
              <p:nvPicPr>
                <p:cNvPr id="8" name="Grafik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20968" y="3682860"/>
                  <a:ext cx="1941592" cy="1944345"/>
                </a:xfrm>
                <a:prstGeom prst="rect">
                  <a:avLst/>
                </a:prstGeom>
              </p:spPr>
            </p:pic>
            <p:pic>
              <p:nvPicPr>
                <p:cNvPr id="9" name="Grafik 8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02153" y="5853770"/>
                  <a:ext cx="1080120" cy="16989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375" t="5481" r="2001" b="6829"/>
            <a:stretch>
              <a:fillRect/>
            </a:stretch>
          </p:blipFill>
          <p:spPr bwMode="auto">
            <a:xfrm>
              <a:off x="5004048" y="4497415"/>
              <a:ext cx="4079168" cy="1829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uppieren 13"/>
          <p:cNvGrpSpPr/>
          <p:nvPr/>
        </p:nvGrpSpPr>
        <p:grpSpPr>
          <a:xfrm>
            <a:off x="5838050" y="1380213"/>
            <a:ext cx="548121" cy="2954075"/>
            <a:chOff x="5220072" y="1198425"/>
            <a:chExt cx="685509" cy="2954075"/>
          </a:xfrm>
        </p:grpSpPr>
        <p:sp>
          <p:nvSpPr>
            <p:cNvPr id="12" name="Pfeil nach unten 11"/>
            <p:cNvSpPr/>
            <p:nvPr/>
          </p:nvSpPr>
          <p:spPr bwMode="auto">
            <a:xfrm>
              <a:off x="5220072" y="1198425"/>
              <a:ext cx="685509" cy="2954075"/>
            </a:xfrm>
            <a:prstGeom prst="downArrow">
              <a:avLst/>
            </a:prstGeom>
            <a:solidFill>
              <a:schemeClr val="bg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 rot="16200000">
              <a:off x="4254310" y="2258852"/>
              <a:ext cx="2582758" cy="461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smtClean="0"/>
                <a:t>Increasing spatial scale</a:t>
              </a:r>
              <a:endParaRPr lang="de-DE" sz="1800" dirty="0"/>
            </a:p>
          </p:txBody>
        </p:sp>
      </p:grpSp>
      <p:sp>
        <p:nvSpPr>
          <p:cNvPr id="22" name="Textfeld 21"/>
          <p:cNvSpPr txBox="1"/>
          <p:nvPr/>
        </p:nvSpPr>
        <p:spPr>
          <a:xfrm>
            <a:off x="6447145" y="787447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u="sng" dirty="0" err="1"/>
              <a:t>S</a:t>
            </a:r>
            <a:r>
              <a:rPr lang="de-DE" sz="2000" u="sng" dirty="0" err="1" smtClean="0"/>
              <a:t>tep</a:t>
            </a:r>
            <a:r>
              <a:rPr lang="de-DE" sz="2000" u="sng" dirty="0" smtClean="0"/>
              <a:t> </a:t>
            </a:r>
            <a:r>
              <a:rPr lang="de-DE" sz="2000" u="sng" dirty="0"/>
              <a:t>3</a:t>
            </a:r>
            <a:r>
              <a:rPr lang="de-DE" sz="2000" u="sng" dirty="0" smtClean="0"/>
              <a:t>: </a:t>
            </a:r>
            <a:r>
              <a:rPr lang="de-DE" sz="2000" u="sng" dirty="0" err="1" smtClean="0"/>
              <a:t>Simulations</a:t>
            </a:r>
            <a:endParaRPr lang="de-DE" sz="2000" u="sng" dirty="0"/>
          </a:p>
        </p:txBody>
      </p:sp>
      <p:sp>
        <p:nvSpPr>
          <p:cNvPr id="11" name="Textfeld 10"/>
          <p:cNvSpPr txBox="1"/>
          <p:nvPr/>
        </p:nvSpPr>
        <p:spPr>
          <a:xfrm>
            <a:off x="7734808" y="5709111"/>
            <a:ext cx="1591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Reinhold, K. et al. (2013) </a:t>
            </a:r>
            <a:endParaRPr lang="de-DE" sz="800" dirty="0"/>
          </a:p>
        </p:txBody>
      </p:sp>
      <p:sp>
        <p:nvSpPr>
          <p:cNvPr id="17" name="Textfeld 16"/>
          <p:cNvSpPr txBox="1"/>
          <p:nvPr/>
        </p:nvSpPr>
        <p:spPr>
          <a:xfrm rot="16200000">
            <a:off x="7811751" y="3252821"/>
            <a:ext cx="1591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TN 2012-45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039670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66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5CE7"/>
      </a:accent6>
      <a:hlink>
        <a:srgbClr val="00519E"/>
      </a:hlink>
      <a:folHlink>
        <a:srgbClr val="99CC00"/>
      </a:folHlink>
    </a:clrScheme>
    <a:fontScheme name="Leere Präsentation">
      <a:majorFont>
        <a:latin typeface="Agfa Rotis Sans Serif"/>
        <a:ea typeface="ＭＳ Ｐゴシック"/>
        <a:cs typeface=""/>
      </a:majorFont>
      <a:minorFont>
        <a:latin typeface="Agfa Rotis Sans Serif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5CE7"/>
        </a:accent6>
        <a:hlink>
          <a:srgbClr val="00519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352</Words>
  <Application>Microsoft Office PowerPoint</Application>
  <PresentationFormat>Bildschirmpräsentation (4:3)</PresentationFormat>
  <Paragraphs>81</Paragraphs>
  <Slides>5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ＭＳ Ｐゴシック</vt:lpstr>
      <vt:lpstr>Agfa Rotis Sans Serif</vt:lpstr>
      <vt:lpstr>Arial</vt:lpstr>
      <vt:lpstr>Wingdings</vt:lpstr>
      <vt:lpstr>Leere Präsentation</vt:lpstr>
      <vt:lpstr>Equation</vt:lpstr>
      <vt:lpstr>Transferring Geo-/Mineralogical Information to THM Simulations of HLW Storage in Claystone Formations (BASTION II)</vt:lpstr>
      <vt:lpstr>Introduction &amp; Motivation</vt:lpstr>
      <vt:lpstr>Gather: The (sub) facies concept for OPA</vt:lpstr>
      <vt:lpstr>Transfer: The correlation model</vt:lpstr>
      <vt:lpstr>The Workflow</vt:lpstr>
    </vt:vector>
  </TitlesOfParts>
  <Manager>Leibniz Universität Hannover</Manager>
  <Company>ISU, GRK, IGBE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excavation induced processes</dc:title>
  <dc:subject>Mt Terri</dc:subject>
  <dc:creator>Ziefle, Gesa</dc:creator>
  <dc:description>Treffen in Basel Juli 2013</dc:description>
  <cp:lastModifiedBy>Kumar, Vinay</cp:lastModifiedBy>
  <cp:revision>3569</cp:revision>
  <dcterms:created xsi:type="dcterms:W3CDTF">2008-02-08T11:26:06Z</dcterms:created>
  <dcterms:modified xsi:type="dcterms:W3CDTF">2020-05-01T16:14:20Z</dcterms:modified>
</cp:coreProperties>
</file>