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285CE-669A-4690-8CD7-C9DB4DCF1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90839-720D-4ACE-A8FC-6DC510B0A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57E01B-5868-404C-BD79-90A375AC2B1C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05657" y="5975350"/>
            <a:ext cx="219138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5337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4373-8509-4281-841D-DC2676080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A99D8-D251-4272-8769-BA10CDD3A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AD0F7-3879-487E-8793-BD3E27E67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84CC5-FB30-4DD7-9E5B-6830B8A3B1F9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7E83-8058-4645-812C-BFA05F1F1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14BA4-6BD7-4638-9476-5CE33C51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B3E-3CCF-4AF1-A5A5-A5364F0FD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94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9671D-61CD-4719-93DF-8FE1BB86A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4D468-80EA-406B-986F-A4BB3F286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AB40E-4A25-4423-94BE-A7754BC97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84CC5-FB30-4DD7-9E5B-6830B8A3B1F9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0EAF1-9F5C-4E55-A373-81072E0A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58A1A-0E63-4F78-A521-541F210CA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B3E-3CCF-4AF1-A5A5-A5364F0FD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20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F79C5-3D2F-4B49-89CD-3A7A19DF0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AC2B4-3142-4492-8DE5-4B2E7EF66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A3641-2362-4941-A7E0-701E66052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84CC5-FB30-4DD7-9E5B-6830B8A3B1F9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2F893-3269-4808-9AA2-EFC650448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60469-C42A-4661-A31C-0F7F2D76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B3E-3CCF-4AF1-A5A5-A5364F0FD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56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E998E-D039-4FF4-9138-DF4D6327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7458C-1530-402A-8108-AB30F6B3F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5C74F-48B2-4A50-95D6-E1FFB5AFB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84CC5-FB30-4DD7-9E5B-6830B8A3B1F9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A7F89-AFEE-40DB-8312-5758DCFE2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75B4E-114D-42AA-AAF7-DD56A0DCA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B3E-3CCF-4AF1-A5A5-A5364F0FD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22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5B7D7-661D-41A5-81AF-C051D08DF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1073698"/>
          </a:xfr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703EE-2424-4A74-939F-5F8043AAD4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409" y="1247775"/>
            <a:ext cx="5934392" cy="5143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FF6BA-6464-4093-8AD3-A742E206C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247775"/>
            <a:ext cx="5629275" cy="49291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 descr="Image result for northumbria university logo">
            <a:extLst>
              <a:ext uri="{FF2B5EF4-FFF2-40B4-BE49-F238E27FC236}">
                <a16:creationId xmlns:a16="http://schemas.microsoft.com/office/drawing/2014/main" id="{E08ED313-742F-4F5B-809C-44EAFE892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8718" y="1643036"/>
            <a:ext cx="7551161" cy="20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2EC8AB-CCF0-4303-B891-23D51EB0B49E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5207" y="6105525"/>
            <a:ext cx="219138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090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C79FF-FBDA-485B-BEE5-67C19CC9D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61BFC-9023-4F78-A991-AE7AD4FFE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9BD21-2A8D-4516-B28D-E1FBDCFCF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D9CC60-5C2A-41D0-A684-7FE8CA3083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1699C7-D4D7-4918-BFE7-D3B6286CA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C3429E-7C69-444D-89EB-ACAB7BEB8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84CC5-FB30-4DD7-9E5B-6830B8A3B1F9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4904C-3E61-4F57-962E-F7E0ACDD4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CB278-EBE0-47C6-A62B-4D679A0F4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B3E-3CCF-4AF1-A5A5-A5364F0FD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150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A58BA-FBDC-48E4-ACC4-64B9D1314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C39B70-ECDB-4215-87E2-2DC04A057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84CC5-FB30-4DD7-9E5B-6830B8A3B1F9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BA2A2A-6ADB-41D6-B539-CFC7F9715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46942-E7C9-48FE-8FDC-B8E4996C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B3E-3CCF-4AF1-A5A5-A5364F0FD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31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A8CB8-3FA8-45C4-8A8C-2817135EA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84CC5-FB30-4DD7-9E5B-6830B8A3B1F9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838FC-DA29-4456-8349-5E755323D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02F28-15B4-43A6-B4E2-0005CDE62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B3E-3CCF-4AF1-A5A5-A5364F0FD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89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D827B-3AFC-4BD4-93DE-D088EF8F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1F059-77FA-4922-9A51-E5278CECC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19BB8-3BEC-450D-B6AD-FCFCE5A2C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FDA87-0BEE-4079-A3B4-3E7363AC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84CC5-FB30-4DD7-9E5B-6830B8A3B1F9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806F4-3796-4082-911D-E6F61F03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B1185-9F68-42EF-BB3C-E3DDDBDD5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B3E-3CCF-4AF1-A5A5-A5364F0FD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101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2A26-F3BE-4C1D-AAC5-FBA5F64C9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5BCC87-D0FE-484B-A3B7-ED347FD2C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002E5-705B-4897-819C-0A548EEE9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88F8C-F83F-4632-926B-DB3024E8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84CC5-FB30-4DD7-9E5B-6830B8A3B1F9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07BE6-49B8-4588-B054-733F29E0D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90D7E-D3FD-4B08-BF11-7CFCFE25F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BB3E-3CCF-4AF1-A5A5-A5364F0FD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03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141E8-3FE3-4C91-BC25-177B08BBF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F9388-B287-4D31-A1AC-E8F222C26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BBFDF-769A-41B7-B3AB-F80D8C056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4CC5-FB30-4DD7-9E5B-6830B8A3B1F9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DE7E8-4210-4DD2-A375-86A288CB8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20879-5EC0-4EE7-BCD2-F411F1A71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FBB3E-3CCF-4AF1-A5A5-A5364F0FD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58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esley.dunlop@northumbria.ac.uk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oastaleng.2018.04.008" TargetMode="External"/><Relationship Id="rId2" Type="http://schemas.openxmlformats.org/officeDocument/2006/relationships/hyperlink" Target="https://doi.org/10.1016/j.geomorph.2012.08.02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cky beach next to a body of water&#10;&#10;Description automatically generated">
            <a:extLst>
              <a:ext uri="{FF2B5EF4-FFF2-40B4-BE49-F238E27FC236}">
                <a16:creationId xmlns:a16="http://schemas.microsoft.com/office/drawing/2014/main" id="{5FDFE33C-600D-4E66-8D79-DE65C9C293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8" b="5589"/>
          <a:stretch/>
        </p:blipFill>
        <p:spPr>
          <a:xfrm>
            <a:off x="-11340" y="1"/>
            <a:ext cx="12203340" cy="6845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4E8379-C16B-4E91-882F-D45779BEB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06587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Erosion monitoring of coastal cliffs of </a:t>
            </a:r>
            <a:r>
              <a:rPr lang="en-GB" sz="4000" b="1" dirty="0" err="1">
                <a:solidFill>
                  <a:schemeClr val="bg1"/>
                </a:solidFill>
              </a:rPr>
              <a:t>geoheritage</a:t>
            </a:r>
            <a:r>
              <a:rPr lang="en-GB" sz="4000" b="1" dirty="0">
                <a:solidFill>
                  <a:schemeClr val="bg1"/>
                </a:solidFill>
              </a:rPr>
              <a:t> significance – an example from north east England. 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0ED2E-BB26-4C95-B5D7-266318B27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30" y="2453569"/>
            <a:ext cx="9144000" cy="1655762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Lesley Dunlop, Matthew J. </a:t>
            </a:r>
            <a:r>
              <a:rPr lang="en-GB" b="1" dirty="0" err="1">
                <a:solidFill>
                  <a:schemeClr val="bg1"/>
                </a:solidFill>
              </a:rPr>
              <a:t>Westoby</a:t>
            </a:r>
            <a:r>
              <a:rPr lang="en-GB" b="1" dirty="0">
                <a:solidFill>
                  <a:schemeClr val="bg1"/>
                </a:solidFill>
              </a:rPr>
              <a:t> and Michael Lim </a:t>
            </a:r>
          </a:p>
          <a:p>
            <a:r>
              <a:rPr lang="en-GB" b="1" dirty="0">
                <a:solidFill>
                  <a:schemeClr val="bg1"/>
                </a:solidFill>
              </a:rPr>
              <a:t>Northumbria University, Newcastle upon Tyne, NE1 8ST</a:t>
            </a:r>
          </a:p>
          <a:p>
            <a:r>
              <a:rPr lang="en-GB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lesley.dunlop@northumbria.ac.uk</a:t>
            </a:r>
            <a:endParaRPr lang="en-GB" dirty="0">
              <a:solidFill>
                <a:srgbClr val="FFFF00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97FCF-D985-4D1B-B278-B2A3CF0076A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00615" y="6096000"/>
            <a:ext cx="2191385" cy="76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299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7DECD-B9D2-4999-9FA0-5EC572EE1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Geological setting and significance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16844-4CFD-455C-9536-84D5543F3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671" y="1127705"/>
            <a:ext cx="7451463" cy="5574572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cliff and foreshore exposures dolomites and limestones of late Permian age</a:t>
            </a:r>
          </a:p>
          <a:p>
            <a:r>
              <a:rPr lang="en-GB" sz="2000" dirty="0"/>
              <a:t>also known as the Magnesian Limestone </a:t>
            </a:r>
          </a:p>
          <a:p>
            <a:r>
              <a:rPr lang="en-GB" sz="2000" dirty="0"/>
              <a:t>deposited in the Zechstein Sea in a relatively shallow landlocked sea</a:t>
            </a:r>
          </a:p>
          <a:p>
            <a:r>
              <a:rPr lang="en-GB" sz="2000" dirty="0"/>
              <a:t>straddling latitude 30° north during Late Permian times, the Zechstein Sea was subjected to high evaporation rates </a:t>
            </a:r>
          </a:p>
          <a:p>
            <a:r>
              <a:rPr lang="en-GB" sz="2000" dirty="0"/>
              <a:t>Permian concretionary limestone and breccias are most common in the headlands, stacks and arches, whereas the bays are cut into a weaker dolomite</a:t>
            </a:r>
          </a:p>
          <a:p>
            <a:r>
              <a:rPr lang="en-GB" sz="2000" dirty="0"/>
              <a:t>faults cross the coastline increasing erosion and causing pinch points which threaten the road line</a:t>
            </a:r>
          </a:p>
          <a:p>
            <a:r>
              <a:rPr lang="en-GB" sz="2000" dirty="0"/>
              <a:t>Marsden Bay includes beach, rock and cliff features and is a classic locality for beach process studies (King, 1953) </a:t>
            </a:r>
          </a:p>
          <a:p>
            <a:r>
              <a:rPr lang="en-GB" sz="2000" dirty="0"/>
              <a:t>the coastline is covered by multiple designations ranging from being a Site of Special Scientific Interest for geological factors to other forms of national and international protection</a:t>
            </a:r>
          </a:p>
          <a:p>
            <a:r>
              <a:rPr lang="en-GB" sz="2000" dirty="0"/>
              <a:t>Important terrestrial example of North Sea deposits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4D1061F5-A1FC-43A7-B77B-517BF5B75F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b="2564"/>
          <a:stretch/>
        </p:blipFill>
        <p:spPr>
          <a:xfrm>
            <a:off x="7863841" y="1127704"/>
            <a:ext cx="4273480" cy="574410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01724B-C1B3-4EA5-A7CC-8684B52BC0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0176" y="54830"/>
            <a:ext cx="2347145" cy="981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629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71AC-7466-4986-850D-7D5F088E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Monitoring and results – Marsden Bay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202418-12C8-4E59-B90E-B3DB5C460D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904" y="1110971"/>
            <a:ext cx="4413503" cy="580025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EA05D-AF17-4769-B450-56E728921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9825" y="1247774"/>
            <a:ext cx="6351650" cy="559196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300" dirty="0"/>
              <a:t>To capture 3D cliff topography a </a:t>
            </a:r>
            <a:r>
              <a:rPr lang="en-GB" sz="3300" dirty="0" err="1"/>
              <a:t>Riegl</a:t>
            </a:r>
            <a:r>
              <a:rPr lang="en-GB" sz="3300" dirty="0"/>
              <a:t> LMS-Z620 time-of-flight terrestrial laser scanner, set to acquire ~11,000 points per second at a 3D point spacing of 0.05 m at 100 m distance was used. </a:t>
            </a:r>
          </a:p>
          <a:p>
            <a:pPr marL="0" indent="0">
              <a:buNone/>
            </a:pPr>
            <a:r>
              <a:rPr lang="en-GB" sz="3300" dirty="0"/>
              <a:t>TLS data acquisition settings remained identical for all surveys </a:t>
            </a:r>
          </a:p>
          <a:p>
            <a:pPr marL="0" indent="0">
              <a:buNone/>
            </a:pPr>
            <a:r>
              <a:rPr lang="en-GB" sz="3300" dirty="0"/>
              <a:t>24 survey visits at an approximately monthly return interval (mean 33.5 days) between February 2015 and March 2017</a:t>
            </a:r>
          </a:p>
          <a:p>
            <a:pPr marL="0" indent="0">
              <a:buNone/>
            </a:pPr>
            <a:r>
              <a:rPr lang="en-GB" sz="3300" dirty="0"/>
              <a:t>Each survey comprised three overlapping scans (Figure 1), which were </a:t>
            </a:r>
            <a:r>
              <a:rPr lang="en-GB" sz="3300" dirty="0" err="1"/>
              <a:t>georegistered</a:t>
            </a:r>
            <a:r>
              <a:rPr lang="en-GB" sz="3300" dirty="0"/>
              <a:t> using iterative closest point matching in </a:t>
            </a:r>
            <a:r>
              <a:rPr lang="en-GB" sz="3300" dirty="0" err="1"/>
              <a:t>RiSCAN</a:t>
            </a:r>
            <a:r>
              <a:rPr lang="en-GB" sz="3300" dirty="0"/>
              <a:t> Pro software (version 1.5.9) to within ±0.02 m and achieved a mean 3D point spacing of 0.03 m </a:t>
            </a:r>
          </a:p>
          <a:p>
            <a:pPr marL="0" indent="0">
              <a:buNone/>
            </a:pPr>
            <a:endParaRPr lang="en-GB" sz="2900" dirty="0"/>
          </a:p>
          <a:p>
            <a:pPr marL="0" indent="0">
              <a:buNone/>
            </a:pPr>
            <a:r>
              <a:rPr lang="en-GB" sz="2900" dirty="0"/>
              <a:t>Field photographs showing the three main cliff lithologies, and large-scale failure.  A: Dolomitic and secondary limestones. B: Dolomitic and brecciated limestones. C: Erosion of the entire cliff face (volume ~175 m3), affecting a section immediately outside of our survey area, and which occurred within 6 months of the end of our monitoring period. The cliff is 20-25 m-high in all both photographs. Black dashes show lithological boundaries. Red dashes in C show cliff-scale erosion scar outline, which includes both the scar and debris deposit (</a:t>
            </a:r>
            <a:r>
              <a:rPr lang="en-GB" sz="2900" i="1" dirty="0"/>
              <a:t>1.5 column figure</a:t>
            </a:r>
            <a:r>
              <a:rPr lang="en-GB" sz="2900" dirty="0"/>
              <a:t>). </a:t>
            </a:r>
          </a:p>
          <a:p>
            <a:pPr marL="0" indent="0">
              <a:buNone/>
            </a:pPr>
            <a:r>
              <a:rPr lang="en-GB" sz="2500" dirty="0"/>
              <a:t>From: Decoding complex erosion responses of limestone coastal cliffs using repeat terrestrial LiDAR 2 . (2020) Matthew J. </a:t>
            </a:r>
            <a:r>
              <a:rPr lang="en-GB" sz="2500" dirty="0" err="1"/>
              <a:t>Westoby</a:t>
            </a:r>
            <a:r>
              <a:rPr lang="en-GB" sz="2500" dirty="0"/>
              <a:t> , Michael Lim, Michelle Hogg, Lesley Dunlop, Matthew Pound, Mateusz C. Strzelecki  and John Woodward (in press)</a:t>
            </a:r>
          </a:p>
        </p:txBody>
      </p:sp>
    </p:spTree>
    <p:extLst>
      <p:ext uri="{BB962C8B-B14F-4D97-AF65-F5344CB8AC3E}">
        <p14:creationId xmlns:p14="http://schemas.microsoft.com/office/powerpoint/2010/main" val="1977369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AF61-3664-4228-A2F2-AFB6D450B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Monitoring and results – Marsden Bay </a:t>
            </a:r>
          </a:p>
        </p:txBody>
      </p:sp>
      <p:pic>
        <p:nvPicPr>
          <p:cNvPr id="8" name="Content Placeholder 7" descr="A close up of a large rock&#10;&#10;Description automatically generated">
            <a:extLst>
              <a:ext uri="{FF2B5EF4-FFF2-40B4-BE49-F238E27FC236}">
                <a16:creationId xmlns:a16="http://schemas.microsoft.com/office/drawing/2014/main" id="{B930BF71-E371-4B79-9850-E2E85F7AFE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401" y="1091954"/>
            <a:ext cx="3492599" cy="2328399"/>
          </a:xfrm>
        </p:spPr>
      </p:pic>
      <p:pic>
        <p:nvPicPr>
          <p:cNvPr id="6" name="Content Placeholder 5" descr="Marsden Bay&#10;&#10;Description automatically generated">
            <a:extLst>
              <a:ext uri="{FF2B5EF4-FFF2-40B4-BE49-F238E27FC236}">
                <a16:creationId xmlns:a16="http://schemas.microsoft.com/office/drawing/2014/main" id="{BEF1B3C0-54CC-4195-875C-B1C482B3E2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040" y="3440015"/>
            <a:ext cx="4018960" cy="2679306"/>
          </a:xfrm>
        </p:spPr>
      </p:pic>
      <p:pic>
        <p:nvPicPr>
          <p:cNvPr id="10" name="Picture 9" descr="Marsden Bay&#10;&#10;Description automatically generated">
            <a:extLst>
              <a:ext uri="{FF2B5EF4-FFF2-40B4-BE49-F238E27FC236}">
                <a16:creationId xmlns:a16="http://schemas.microsoft.com/office/drawing/2014/main" id="{23F73471-07C7-498E-8A61-54EDEA036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01" y="1091955"/>
            <a:ext cx="3492599" cy="2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13448-5E25-4ADF-B41D-505EEC65A05E}"/>
              </a:ext>
            </a:extLst>
          </p:cNvPr>
          <p:cNvSpPr txBox="1"/>
          <p:nvPr/>
        </p:nvSpPr>
        <p:spPr>
          <a:xfrm>
            <a:off x="235670" y="1197203"/>
            <a:ext cx="497113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monitoring programme using terrestrial laser scanning, photogrammetry and geophysical techniques has been taking place in order to characterise the erosion, recognise points of issue and recommend potential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large, episodic failures generate localised erosion rates exceeding the site-wide mean erosion rate (0.032 m a</a:t>
            </a:r>
            <a:r>
              <a:rPr lang="en-GB" baseline="30000" dirty="0"/>
              <a:t>-1</a:t>
            </a:r>
            <a:r>
              <a:rPr lang="en-GB" dirty="0"/>
              <a:t>) by over an order of magnitude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rockfalls &gt;1 m</a:t>
            </a:r>
            <a:r>
              <a:rPr lang="en-GB" baseline="30000" dirty="0"/>
              <a:t>3</a:t>
            </a:r>
            <a:r>
              <a:rPr lang="en-GB" dirty="0"/>
              <a:t> and &gt;10 m</a:t>
            </a:r>
            <a:r>
              <a:rPr lang="en-GB" baseline="30000" dirty="0"/>
              <a:t>3</a:t>
            </a:r>
            <a:r>
              <a:rPr lang="en-GB" dirty="0"/>
              <a:t> occur approximately every 2 and 9.5 months, respectively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internal system controls, such as cliff material characteristics and foreshore geometry, dictate rockfall characteristics and background patterns of activity.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influence of external environmental controls, notably storm activity, is detectable through regression analysis</a:t>
            </a:r>
          </a:p>
          <a:p>
            <a:r>
              <a:rPr lang="en-GB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328E9E-6664-47BB-877C-D63688E30AA1}"/>
              </a:ext>
            </a:extLst>
          </p:cNvPr>
          <p:cNvSpPr txBox="1"/>
          <p:nvPr/>
        </p:nvSpPr>
        <p:spPr>
          <a:xfrm>
            <a:off x="5344998" y="3613860"/>
            <a:ext cx="2714920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Top left – typical stack and arch formations, Marsden</a:t>
            </a:r>
          </a:p>
          <a:p>
            <a:r>
              <a:rPr lang="en-GB" dirty="0"/>
              <a:t>Top right – brecciated areas are more resistant to erosion</a:t>
            </a:r>
          </a:p>
          <a:p>
            <a:r>
              <a:rPr lang="en-GB" dirty="0"/>
              <a:t>Right – view of cliff showing variability in erosion linked to lithological variation</a:t>
            </a:r>
          </a:p>
        </p:txBody>
      </p:sp>
    </p:spTree>
    <p:extLst>
      <p:ext uri="{BB962C8B-B14F-4D97-AF65-F5344CB8AC3E}">
        <p14:creationId xmlns:p14="http://schemas.microsoft.com/office/powerpoint/2010/main" val="219492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D2F4C-8572-42DA-9BA9-3E156D9E1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Whitburn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DC677-9D1E-410A-8228-FA9CF34AB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408" y="1247775"/>
            <a:ext cx="6564773" cy="3296516"/>
          </a:xfrm>
        </p:spPr>
        <p:txBody>
          <a:bodyPr>
            <a:normAutofit/>
          </a:bodyPr>
          <a:lstStyle/>
          <a:p>
            <a:r>
              <a:rPr lang="en-GB" sz="2000" dirty="0"/>
              <a:t>Whitburn was formerly a quarry and coal mine, later infilled and now subject to erosion, undercutting and sink hole appearance</a:t>
            </a:r>
          </a:p>
          <a:p>
            <a:r>
              <a:rPr lang="en-GB" sz="2000" dirty="0"/>
              <a:t>Geophysical surveys using seismic and ground penetrating radar methods demonstrate undercutting is occurring over a much wider area than previously believed</a:t>
            </a:r>
          </a:p>
          <a:p>
            <a:r>
              <a:rPr lang="en-GB" sz="2000" dirty="0"/>
              <a:t>A new sink hole appeared in 2019 in an area not previously quarried or disturbed</a:t>
            </a:r>
          </a:p>
          <a:p>
            <a:r>
              <a:rPr lang="en-GB" sz="2000" dirty="0"/>
              <a:t>This is due to increased erosion at the cliff base which exploits natural fissures</a:t>
            </a:r>
          </a:p>
        </p:txBody>
      </p:sp>
      <p:pic>
        <p:nvPicPr>
          <p:cNvPr id="6" name="Content Placeholder 5" descr="sink hole whitburn&#10;&#10;Description automatically generated">
            <a:extLst>
              <a:ext uri="{FF2B5EF4-FFF2-40B4-BE49-F238E27FC236}">
                <a16:creationId xmlns:a16="http://schemas.microsoft.com/office/drawing/2014/main" id="{EB71D3EB-7625-4178-99C2-D17F77A845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b="14778"/>
          <a:stretch/>
        </p:blipFill>
        <p:spPr>
          <a:xfrm>
            <a:off x="6924991" y="1091954"/>
            <a:ext cx="5266944" cy="1999488"/>
          </a:xfrm>
        </p:spPr>
      </p:pic>
      <p:pic>
        <p:nvPicPr>
          <p:cNvPr id="8" name="Picture 7" descr="path diversion&#10;&#10;Description automatically generated">
            <a:extLst>
              <a:ext uri="{FF2B5EF4-FFF2-40B4-BE49-F238E27FC236}">
                <a16:creationId xmlns:a16="http://schemas.microsoft.com/office/drawing/2014/main" id="{C42D7976-C9D5-4474-957A-6D680413B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0"/>
          <a:stretch/>
        </p:blipFill>
        <p:spPr>
          <a:xfrm>
            <a:off x="3198129" y="4700112"/>
            <a:ext cx="4137891" cy="2118048"/>
          </a:xfrm>
          <a:prstGeom prst="rect">
            <a:avLst/>
          </a:prstGeom>
        </p:spPr>
      </p:pic>
      <p:pic>
        <p:nvPicPr>
          <p:cNvPr id="1026" name="Picture 2" descr="eaw006043 ENGLAND (1947). Souter Point Lighthouse and Whitburn ...">
            <a:extLst>
              <a:ext uri="{FF2B5EF4-FFF2-40B4-BE49-F238E27FC236}">
                <a16:creationId xmlns:a16="http://schemas.microsoft.com/office/drawing/2014/main" id="{7D12B5EB-00A6-4B40-8AF2-EFA21C40C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14222" b="61198"/>
          <a:stretch/>
        </p:blipFill>
        <p:spPr bwMode="auto">
          <a:xfrm>
            <a:off x="6924926" y="3096401"/>
            <a:ext cx="5256968" cy="25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8E6F85D4-81D3-422A-BC64-16DFD916CE57}"/>
              </a:ext>
            </a:extLst>
          </p:cNvPr>
          <p:cNvSpPr/>
          <p:nvPr/>
        </p:nvSpPr>
        <p:spPr>
          <a:xfrm>
            <a:off x="10142970" y="1860852"/>
            <a:ext cx="323273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472FA01D-86C8-4915-AE7F-1BD5AFFA02D9}"/>
              </a:ext>
            </a:extLst>
          </p:cNvPr>
          <p:cNvSpPr/>
          <p:nvPr/>
        </p:nvSpPr>
        <p:spPr>
          <a:xfrm>
            <a:off x="8133195" y="3689652"/>
            <a:ext cx="323273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FDF06851-3ED9-42F5-9CD3-8D2A24B43ED2}"/>
              </a:ext>
            </a:extLst>
          </p:cNvPr>
          <p:cNvSpPr/>
          <p:nvPr/>
        </p:nvSpPr>
        <p:spPr>
          <a:xfrm>
            <a:off x="5105437" y="5337477"/>
            <a:ext cx="323273" cy="3048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F0A9CF7C-FA7C-4B49-8EF5-4F8CCCF5FA6D}"/>
              </a:ext>
            </a:extLst>
          </p:cNvPr>
          <p:cNvSpPr/>
          <p:nvPr/>
        </p:nvSpPr>
        <p:spPr>
          <a:xfrm>
            <a:off x="8753512" y="4943489"/>
            <a:ext cx="323273" cy="3048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F5B2B0-7C85-424B-8004-7D2883A6DF7E}"/>
              </a:ext>
            </a:extLst>
          </p:cNvPr>
          <p:cNvSpPr txBox="1"/>
          <p:nvPr/>
        </p:nvSpPr>
        <p:spPr>
          <a:xfrm>
            <a:off x="182880" y="4550020"/>
            <a:ext cx="27857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Top right -  Sink hole on cliff at Whitburn</a:t>
            </a:r>
          </a:p>
          <a:p>
            <a:r>
              <a:rPr lang="en-GB" sz="1600" dirty="0"/>
              <a:t>Middle – historic image showing mine and quarry. Yellow star shows position of sink hole</a:t>
            </a:r>
          </a:p>
          <a:p>
            <a:r>
              <a:rPr lang="en-GB" sz="1600" dirty="0"/>
              <a:t>Bottom right – ‘new’ sink hole marked by red star</a:t>
            </a:r>
          </a:p>
        </p:txBody>
      </p:sp>
    </p:spTree>
    <p:extLst>
      <p:ext uri="{BB962C8B-B14F-4D97-AF65-F5344CB8AC3E}">
        <p14:creationId xmlns:p14="http://schemas.microsoft.com/office/powerpoint/2010/main" val="3815679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8B660-F379-4440-AEF5-8C450F24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B9789-0BB0-405E-B08F-A558877640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200" dirty="0"/>
              <a:t>it is possible to quantify links between environmental variables</a:t>
            </a:r>
          </a:p>
          <a:p>
            <a:r>
              <a:rPr lang="en-GB" sz="2200" dirty="0"/>
              <a:t>in this case offshore wave heights, and erosion prediction </a:t>
            </a:r>
          </a:p>
          <a:p>
            <a:r>
              <a:rPr lang="en-GB" sz="2200" dirty="0"/>
              <a:t>from a hazard and </a:t>
            </a:r>
            <a:r>
              <a:rPr lang="en-GB" sz="2200" dirty="0" err="1"/>
              <a:t>geosite</a:t>
            </a:r>
            <a:r>
              <a:rPr lang="en-GB" sz="2200" dirty="0"/>
              <a:t> management perspective this finding and framework is significant because it represents an effective new tool for quantifying temporal convergence in rockfall dynamics at </a:t>
            </a:r>
            <a:r>
              <a:rPr lang="en-GB" sz="2200" dirty="0" err="1"/>
              <a:t>lithologically</a:t>
            </a:r>
            <a:r>
              <a:rPr lang="en-GB" sz="2200" dirty="0"/>
              <a:t> complex rocky coasts over timescales that are relevant for hazard assessment</a:t>
            </a:r>
          </a:p>
          <a:p>
            <a:r>
              <a:rPr lang="en-GB" sz="2200" dirty="0"/>
              <a:t>with knowledge then decisions can be made about protection, recording and future management</a:t>
            </a:r>
          </a:p>
          <a:p>
            <a:r>
              <a:rPr lang="en-GB" sz="2200" dirty="0"/>
              <a:t>i</a:t>
            </a:r>
            <a:r>
              <a:rPr lang="en-GB" sz="2200"/>
              <a:t>mportant </a:t>
            </a:r>
            <a:r>
              <a:rPr lang="en-GB" sz="2200" dirty="0"/>
              <a:t>for maintaining access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1600" dirty="0"/>
              <a:t>King, C.A.M. (1953) The relationship between wave incidence, wind direction and beach changes at Marsden Bay, County Durham. Transactions of the Institute of British Geographers, 19, 13–23.</a:t>
            </a:r>
          </a:p>
          <a:p>
            <a:pPr marL="0" indent="0">
              <a:buNone/>
            </a:pPr>
            <a:r>
              <a:rPr lang="en-GB" sz="1600" dirty="0" err="1"/>
              <a:t>Westoby</a:t>
            </a:r>
            <a:r>
              <a:rPr lang="en-GB" sz="1600" dirty="0"/>
              <a:t>, M.J., </a:t>
            </a:r>
            <a:r>
              <a:rPr lang="en-GB" sz="1600" dirty="0" err="1"/>
              <a:t>Brasington</a:t>
            </a:r>
            <a:r>
              <a:rPr lang="en-GB" sz="1600" dirty="0"/>
              <a:t>, J., Glasser, N.F., </a:t>
            </a:r>
            <a:r>
              <a:rPr lang="en-GB" sz="1600" dirty="0" err="1"/>
              <a:t>Hambrey</a:t>
            </a:r>
            <a:r>
              <a:rPr lang="en-GB" sz="1600" dirty="0"/>
              <a:t>, M.J., and Reynolds, J.M., 2012, ‘Structure-from-Motion’ photogrammetry: A low-cost, effective tool for geoscience applications: Geomorphology, v. 179, p. 300-314, </a:t>
            </a:r>
            <a:r>
              <a:rPr lang="en-GB" sz="1600" u="sng" dirty="0">
                <a:hlinkClick r:id="rId2"/>
              </a:rPr>
              <a:t>https://doi.org/10.1016/j.geomorph.2012.08.021</a:t>
            </a:r>
            <a:r>
              <a:rPr lang="en-GB" sz="1600" dirty="0"/>
              <a:t> . </a:t>
            </a:r>
          </a:p>
          <a:p>
            <a:pPr marL="0" indent="0">
              <a:buNone/>
            </a:pPr>
            <a:r>
              <a:rPr lang="en-GB" sz="1600" dirty="0" err="1"/>
              <a:t>Westoby</a:t>
            </a:r>
            <a:r>
              <a:rPr lang="en-GB" sz="1600" dirty="0"/>
              <a:t>, M.J., Lim, M., Hogg, M., Pound, M.J., Dunlop, L., and Woodward, J., 2018, Cost-effective erosion monitoring of coastal cliffs: Coastal Engineering, v. 138, p. 152-164, </a:t>
            </a:r>
            <a:r>
              <a:rPr lang="en-GB" sz="1600" u="sng" dirty="0">
                <a:hlinkClick r:id="rId3"/>
              </a:rPr>
              <a:t>https://doi.org/10.1016/j.coastaleng.2018.04.008</a:t>
            </a:r>
            <a:r>
              <a:rPr lang="en-GB" sz="1600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Content Placeholder 5" descr="Whitburn&#10;&#10;Description automatically generated">
            <a:extLst>
              <a:ext uri="{FF2B5EF4-FFF2-40B4-BE49-F238E27FC236}">
                <a16:creationId xmlns:a16="http://schemas.microsoft.com/office/drawing/2014/main" id="{738C5490-4A8C-45E6-A06D-50784D97AB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01391"/>
            <a:ext cx="5629275" cy="4221956"/>
          </a:xfrm>
        </p:spPr>
      </p:pic>
    </p:spTree>
    <p:extLst>
      <p:ext uri="{BB962C8B-B14F-4D97-AF65-F5344CB8AC3E}">
        <p14:creationId xmlns:p14="http://schemas.microsoft.com/office/powerpoint/2010/main" val="2492332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967</Words>
  <Application>Microsoft Office PowerPoint</Application>
  <PresentationFormat>Widescreen</PresentationFormat>
  <Paragraphs>50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Erosion monitoring of coastal cliffs of geoheritage significance – an example from north east England.  </vt:lpstr>
      <vt:lpstr>Geological setting and significance</vt:lpstr>
      <vt:lpstr>Monitoring and results – Marsden Bay </vt:lpstr>
      <vt:lpstr>Monitoring and results – Marsden Bay </vt:lpstr>
      <vt:lpstr>Whitburn 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 </cp:lastModifiedBy>
  <cp:revision>21</cp:revision>
  <dcterms:created xsi:type="dcterms:W3CDTF">2020-05-04T08:51:04Z</dcterms:created>
  <dcterms:modified xsi:type="dcterms:W3CDTF">2020-05-04T13:23:33Z</dcterms:modified>
</cp:coreProperties>
</file>