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036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28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92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14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0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70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21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83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30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19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5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5C8A-C73E-493A-8CFC-375EBD755B8B}" type="datetimeFigureOut">
              <a:rPr lang="hu-HU" smtClean="0"/>
              <a:t>2020. 05. 04.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783E-DE95-447A-BF94-3EE072B16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8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zlinszk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witter.com/fegyi0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s.sentinel-hub.com/eo-brows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UWQV-exampl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eprints.org/manuscript/202001.0386/v1" TargetMode="External"/><Relationship Id="rId4" Type="http://schemas.openxmlformats.org/officeDocument/2006/relationships/hyperlink" Target="https://github.com/sentinel-hub/custom-scripts/tree/master/sentinel-2/ulyssys_water_quality_view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Ulyssys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Viewer</a:t>
            </a:r>
            <a:r>
              <a:rPr lang="hu-HU" dirty="0" smtClean="0"/>
              <a:t>: a </a:t>
            </a:r>
            <a:r>
              <a:rPr lang="hu-HU" dirty="0" err="1" smtClean="0"/>
              <a:t>satellite-based</a:t>
            </a:r>
            <a:r>
              <a:rPr lang="hu-HU" dirty="0" smtClean="0"/>
              <a:t> </a:t>
            </a:r>
            <a:r>
              <a:rPr lang="hu-HU" dirty="0" err="1" smtClean="0"/>
              <a:t>near</a:t>
            </a:r>
            <a:r>
              <a:rPr lang="hu-HU" dirty="0" smtClean="0"/>
              <a:t> </a:t>
            </a:r>
            <a:r>
              <a:rPr lang="hu-HU" dirty="0" err="1" smtClean="0"/>
              <a:t>real-time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visualization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András Zlinszky 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azlinszky</a:t>
            </a:r>
            <a:r>
              <a:rPr lang="hu-HU" dirty="0" smtClean="0"/>
              <a:t>, Gergely Padányi-Gulyás </a:t>
            </a:r>
            <a:r>
              <a:rPr lang="hu-HU" dirty="0" smtClean="0">
                <a:hlinkClick r:id="rId4"/>
              </a:rPr>
              <a:t>@fegyi001</a:t>
            </a:r>
            <a:endParaRPr lang="hu-HU" dirty="0" smtClean="0"/>
          </a:p>
          <a:p>
            <a:r>
              <a:rPr lang="hu-HU" dirty="0" smtClean="0"/>
              <a:t>zlinszky.andras@ulyssys.hu</a:t>
            </a:r>
          </a:p>
          <a:p>
            <a:r>
              <a:rPr lang="hu-HU" dirty="0" smtClean="0"/>
              <a:t>Ulyssys </a:t>
            </a:r>
            <a:r>
              <a:rPr lang="hu-HU" dirty="0" smtClean="0"/>
              <a:t>Software </a:t>
            </a:r>
            <a:r>
              <a:rPr lang="hu-HU" dirty="0" err="1" smtClean="0"/>
              <a:t>Development</a:t>
            </a:r>
            <a:r>
              <a:rPr lang="hu-HU" dirty="0" smtClean="0"/>
              <a:t> Ltd.</a:t>
            </a:r>
          </a:p>
          <a:p>
            <a:r>
              <a:rPr lang="hu-HU" dirty="0" smtClean="0"/>
              <a:t>Budapest, Hungary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1" y="5818382"/>
            <a:ext cx="3342857" cy="8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6470744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70" y="0"/>
            <a:ext cx="314683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satellite</a:t>
            </a:r>
            <a:r>
              <a:rPr lang="hu-HU" dirty="0" smtClean="0"/>
              <a:t> </a:t>
            </a:r>
            <a:r>
              <a:rPr lang="hu-HU" dirty="0" err="1" smtClean="0"/>
              <a:t>imagery</a:t>
            </a:r>
            <a:r>
              <a:rPr lang="hu-HU" dirty="0" smtClean="0"/>
              <a:t> </a:t>
            </a:r>
            <a:r>
              <a:rPr lang="hu-HU" dirty="0" err="1" smtClean="0"/>
              <a:t>relate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8206970" cy="4705804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Chlorophyll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 </a:t>
            </a:r>
            <a:r>
              <a:rPr lang="hu-HU" dirty="0" err="1" smtClean="0">
                <a:sym typeface="Wingdings" panose="05000000000000000000" pitchFamily="2" charset="2"/>
              </a:rPr>
              <a:t>related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nutrient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inflow</a:t>
            </a:r>
            <a:endParaRPr lang="hu-HU" dirty="0" smtClean="0"/>
          </a:p>
          <a:p>
            <a:r>
              <a:rPr lang="hu-HU" dirty="0" err="1" smtClean="0"/>
              <a:t>Suspended</a:t>
            </a:r>
            <a:r>
              <a:rPr lang="hu-HU" dirty="0" smtClean="0"/>
              <a:t> </a:t>
            </a:r>
            <a:r>
              <a:rPr lang="hu-HU" dirty="0" err="1" smtClean="0"/>
              <a:t>Sediment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 </a:t>
            </a:r>
            <a:r>
              <a:rPr lang="hu-HU" dirty="0" err="1" smtClean="0">
                <a:sym typeface="Wingdings" panose="05000000000000000000" pitchFamily="2" charset="2"/>
              </a:rPr>
              <a:t>related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mixing of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water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column</a:t>
            </a:r>
            <a:endParaRPr lang="hu-HU" dirty="0" smtClean="0"/>
          </a:p>
          <a:p>
            <a:r>
              <a:rPr lang="hu-HU" dirty="0" err="1" smtClean="0"/>
              <a:t>Coloured</a:t>
            </a:r>
            <a:r>
              <a:rPr lang="hu-HU" dirty="0" smtClean="0"/>
              <a:t> </a:t>
            </a:r>
            <a:r>
              <a:rPr lang="hu-HU" dirty="0" err="1" smtClean="0"/>
              <a:t>Dissolved</a:t>
            </a:r>
            <a:r>
              <a:rPr lang="hu-HU" dirty="0" smtClean="0"/>
              <a:t> </a:t>
            </a:r>
            <a:r>
              <a:rPr lang="hu-HU" dirty="0" err="1" smtClean="0"/>
              <a:t>Organic</a:t>
            </a:r>
            <a:r>
              <a:rPr lang="hu-HU" dirty="0" smtClean="0"/>
              <a:t> </a:t>
            </a:r>
            <a:r>
              <a:rPr lang="hu-HU" dirty="0" err="1" smtClean="0"/>
              <a:t>Matter</a:t>
            </a:r>
            <a:endParaRPr lang="hu-HU" dirty="0" smtClean="0"/>
          </a:p>
          <a:p>
            <a:r>
              <a:rPr lang="hu-HU" dirty="0" err="1" smtClean="0"/>
              <a:t>Temperature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optical</a:t>
            </a:r>
            <a:r>
              <a:rPr lang="hu-HU" dirty="0" smtClean="0"/>
              <a:t> </a:t>
            </a:r>
            <a:r>
              <a:rPr lang="hu-HU" dirty="0" err="1" smtClean="0"/>
              <a:t>signals</a:t>
            </a:r>
            <a:r>
              <a:rPr lang="hu-HU" dirty="0" smtClean="0"/>
              <a:t> in </a:t>
            </a:r>
            <a:r>
              <a:rPr lang="hu-HU" dirty="0" err="1" smtClean="0"/>
              <a:t>water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„</a:t>
            </a:r>
            <a:r>
              <a:rPr lang="hu-HU" dirty="0" err="1" smtClean="0"/>
              <a:t>seen</a:t>
            </a:r>
            <a:r>
              <a:rPr lang="hu-HU" dirty="0" smtClean="0"/>
              <a:t>”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satellite</a:t>
            </a:r>
            <a:r>
              <a:rPr lang="hu-HU" dirty="0" smtClean="0"/>
              <a:t> </a:t>
            </a:r>
            <a:r>
              <a:rPr lang="hu-HU" dirty="0" err="1" smtClean="0"/>
              <a:t>imagery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Accuracies</a:t>
            </a:r>
            <a:r>
              <a:rPr lang="hu-HU" dirty="0" smtClean="0"/>
              <a:t> </a:t>
            </a:r>
            <a:r>
              <a:rPr lang="hu-HU" dirty="0" err="1" smtClean="0"/>
              <a:t>depend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local </a:t>
            </a:r>
            <a:r>
              <a:rPr lang="hu-HU" dirty="0" err="1" smtClean="0"/>
              <a:t>calibration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This</a:t>
            </a:r>
            <a:r>
              <a:rPr lang="hu-HU" dirty="0" smtClean="0"/>
              <a:t> is </a:t>
            </a:r>
            <a:r>
              <a:rPr lang="hu-HU" dirty="0" err="1" smtClean="0"/>
              <a:t>why</a:t>
            </a:r>
            <a:r>
              <a:rPr lang="hu-HU" dirty="0" smtClean="0"/>
              <a:t> we „</a:t>
            </a:r>
            <a:r>
              <a:rPr lang="hu-HU" dirty="0" err="1" smtClean="0"/>
              <a:t>visualize</a:t>
            </a:r>
            <a:r>
              <a:rPr lang="hu-HU" dirty="0" smtClean="0"/>
              <a:t>” and </a:t>
            </a:r>
            <a:r>
              <a:rPr lang="hu-HU" dirty="0" err="1" smtClean="0"/>
              <a:t>not</a:t>
            </a:r>
            <a:r>
              <a:rPr lang="hu-HU" dirty="0" smtClean="0"/>
              <a:t> „map”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15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Why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visualization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Satellite</a:t>
            </a:r>
            <a:r>
              <a:rPr lang="hu-HU" dirty="0" smtClean="0"/>
              <a:t> </a:t>
            </a:r>
            <a:r>
              <a:rPr lang="hu-HU" dirty="0" err="1" smtClean="0"/>
              <a:t>imagery</a:t>
            </a:r>
            <a:r>
              <a:rPr lang="hu-HU" dirty="0" smtClean="0"/>
              <a:t> </a:t>
            </a:r>
            <a:r>
              <a:rPr lang="hu-HU" dirty="0" err="1" smtClean="0"/>
              <a:t>products</a:t>
            </a:r>
            <a:r>
              <a:rPr lang="hu-HU" dirty="0" smtClean="0"/>
              <a:t> </a:t>
            </a:r>
            <a:r>
              <a:rPr lang="hu-HU" dirty="0" err="1" smtClean="0"/>
              <a:t>already</a:t>
            </a:r>
            <a:r>
              <a:rPr lang="hu-HU" dirty="0" smtClean="0"/>
              <a:t> </a:t>
            </a:r>
            <a:r>
              <a:rPr lang="hu-HU" dirty="0" err="1" smtClean="0"/>
              <a:t>exist</a:t>
            </a:r>
            <a:endParaRPr lang="hu-HU" dirty="0" smtClean="0"/>
          </a:p>
          <a:p>
            <a:pPr lvl="1"/>
            <a:r>
              <a:rPr lang="hu-HU" dirty="0" err="1" smtClean="0"/>
              <a:t>Eg</a:t>
            </a:r>
            <a:r>
              <a:rPr lang="hu-HU" dirty="0" smtClean="0"/>
              <a:t>. </a:t>
            </a:r>
            <a:r>
              <a:rPr lang="hu-HU" dirty="0" err="1" smtClean="0"/>
              <a:t>Copernicus</a:t>
            </a:r>
            <a:r>
              <a:rPr lang="hu-HU" dirty="0" smtClean="0"/>
              <a:t> Lake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endParaRPr lang="hu-HU" dirty="0"/>
          </a:p>
          <a:p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difficult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and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even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r>
              <a:rPr lang="hu-HU" dirty="0" err="1" smtClean="0"/>
              <a:t>sensing</a:t>
            </a:r>
            <a:r>
              <a:rPr lang="hu-HU" dirty="0" smtClean="0"/>
              <a:t> </a:t>
            </a:r>
            <a:r>
              <a:rPr lang="hu-HU" dirty="0" err="1" smtClean="0"/>
              <a:t>scientists</a:t>
            </a:r>
            <a:endParaRPr lang="hu-HU" dirty="0" smtClean="0"/>
          </a:p>
          <a:p>
            <a:pPr lvl="1"/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scientists</a:t>
            </a:r>
            <a:r>
              <a:rPr lang="hu-HU" dirty="0" smtClean="0"/>
              <a:t> –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uses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Aquatic</a:t>
            </a:r>
            <a:r>
              <a:rPr lang="hu-HU" dirty="0" smtClean="0"/>
              <a:t> </a:t>
            </a:r>
            <a:r>
              <a:rPr lang="hu-HU" dirty="0" err="1" smtClean="0"/>
              <a:t>Ecologists</a:t>
            </a:r>
            <a:r>
              <a:rPr lang="hu-HU" dirty="0" smtClean="0"/>
              <a:t>?</a:t>
            </a:r>
          </a:p>
          <a:p>
            <a:pPr lvl="1"/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decisionmakers</a:t>
            </a:r>
            <a:r>
              <a:rPr lang="hu-HU" dirty="0" smtClean="0"/>
              <a:t>?</a:t>
            </a:r>
          </a:p>
          <a:p>
            <a:pPr lvl="2"/>
            <a:r>
              <a:rPr lang="hu-HU" dirty="0" err="1" smtClean="0"/>
              <a:t>Teachers</a:t>
            </a:r>
            <a:r>
              <a:rPr lang="hu-HU" dirty="0" smtClean="0"/>
              <a:t>?</a:t>
            </a:r>
          </a:p>
          <a:p>
            <a:pPr lvl="2"/>
            <a:r>
              <a:rPr lang="hu-HU" dirty="0" err="1" smtClean="0"/>
              <a:t>Interested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Why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?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don’t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products</a:t>
            </a:r>
            <a:r>
              <a:rPr lang="hu-HU" dirty="0" smtClean="0"/>
              <a:t>? </a:t>
            </a:r>
            <a:r>
              <a:rPr lang="hu-HU" dirty="0" err="1" smtClean="0"/>
              <a:t>Complicated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, </a:t>
            </a:r>
            <a:r>
              <a:rPr lang="hu-HU" dirty="0" err="1" smtClean="0"/>
              <a:t>download</a:t>
            </a:r>
            <a:r>
              <a:rPr lang="hu-HU" dirty="0" smtClean="0"/>
              <a:t> and </a:t>
            </a:r>
            <a:r>
              <a:rPr lang="hu-HU" dirty="0" err="1" smtClean="0"/>
              <a:t>visualization</a:t>
            </a:r>
            <a:r>
              <a:rPr lang="hu-HU" dirty="0" smtClean="0"/>
              <a:t>?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choose</a:t>
            </a:r>
            <a:r>
              <a:rPr lang="hu-H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092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goal</a:t>
            </a:r>
            <a:r>
              <a:rPr lang="hu-HU" dirty="0" smtClean="0"/>
              <a:t>: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satellite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accessible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b="1" dirty="0" err="1" smtClean="0"/>
              <a:t>everyone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So</a:t>
            </a:r>
            <a:r>
              <a:rPr lang="hu-HU" dirty="0" smtClean="0"/>
              <a:t> we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 a </a:t>
            </a:r>
            <a:r>
              <a:rPr lang="hu-HU" dirty="0" err="1" smtClean="0"/>
              <a:t>product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is</a:t>
            </a:r>
          </a:p>
          <a:p>
            <a:pPr lvl="1"/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handle</a:t>
            </a:r>
            <a:endParaRPr lang="hu-HU" dirty="0" smtClean="0"/>
          </a:p>
          <a:p>
            <a:pPr lvl="1"/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understand</a:t>
            </a:r>
            <a:r>
              <a:rPr lang="hu-HU" dirty="0" smtClean="0"/>
              <a:t> and </a:t>
            </a:r>
            <a:r>
              <a:rPr lang="hu-HU" dirty="0" err="1" smtClean="0"/>
              <a:t>interpret</a:t>
            </a:r>
            <a:endParaRPr lang="hu-HU" dirty="0" smtClean="0"/>
          </a:p>
          <a:p>
            <a:pPr lvl="1"/>
            <a:r>
              <a:rPr lang="hu-HU" dirty="0" err="1" smtClean="0"/>
              <a:t>Provides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spatial</a:t>
            </a:r>
            <a:r>
              <a:rPr lang="hu-HU" dirty="0" smtClean="0"/>
              <a:t> and </a:t>
            </a:r>
            <a:r>
              <a:rPr lang="hu-HU" dirty="0" err="1" smtClean="0"/>
              <a:t>temporal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endParaRPr lang="hu-HU" dirty="0" smtClean="0"/>
          </a:p>
          <a:p>
            <a:pPr lvl="1"/>
            <a:r>
              <a:rPr lang="hu-HU" dirty="0" smtClean="0"/>
              <a:t>Works </a:t>
            </a:r>
            <a:r>
              <a:rPr lang="hu-HU" dirty="0" err="1" smtClean="0"/>
              <a:t>globally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try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Global Lake </a:t>
            </a:r>
            <a:r>
              <a:rPr lang="hu-HU" dirty="0" err="1" smtClean="0"/>
              <a:t>Watch</a:t>
            </a:r>
            <a:r>
              <a:rPr lang="hu-HU" dirty="0" smtClean="0"/>
              <a:t> in Google </a:t>
            </a:r>
            <a:r>
              <a:rPr lang="hu-HU" dirty="0" err="1" smtClean="0"/>
              <a:t>Earth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endParaRPr lang="hu-HU" dirty="0" smtClean="0"/>
          </a:p>
          <a:p>
            <a:pPr lvl="1"/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visualization</a:t>
            </a:r>
            <a:r>
              <a:rPr lang="hu-HU" dirty="0" smtClean="0"/>
              <a:t>, </a:t>
            </a:r>
            <a:r>
              <a:rPr lang="hu-HU" dirty="0" err="1" smtClean="0"/>
              <a:t>difficult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and </a:t>
            </a:r>
            <a:r>
              <a:rPr lang="hu-HU" dirty="0" err="1" smtClean="0"/>
              <a:t>maintain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it </a:t>
            </a:r>
            <a:r>
              <a:rPr lang="hu-HU" dirty="0" err="1" smtClean="0"/>
              <a:t>worked</a:t>
            </a:r>
            <a:endParaRPr lang="hu-HU" dirty="0" smtClean="0"/>
          </a:p>
          <a:p>
            <a:pPr lvl="1"/>
            <a:r>
              <a:rPr lang="hu-HU" dirty="0" err="1" smtClean="0"/>
              <a:t>Recurring</a:t>
            </a:r>
            <a:r>
              <a:rPr lang="hu-HU" dirty="0"/>
              <a:t> </a:t>
            </a:r>
            <a:r>
              <a:rPr lang="hu-HU" dirty="0" err="1" smtClean="0"/>
              <a:t>gaps</a:t>
            </a:r>
            <a:r>
              <a:rPr lang="hu-HU" dirty="0" smtClean="0"/>
              <a:t> in </a:t>
            </a:r>
            <a:r>
              <a:rPr lang="hu-HU" dirty="0" err="1" smtClean="0"/>
              <a:t>functioning</a:t>
            </a:r>
            <a:r>
              <a:rPr lang="hu-HU" dirty="0" smtClean="0"/>
              <a:t>, </a:t>
            </a:r>
            <a:r>
              <a:rPr lang="hu-HU" dirty="0" err="1" smtClean="0"/>
              <a:t>would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needed</a:t>
            </a:r>
            <a:r>
              <a:rPr lang="hu-HU" dirty="0" smtClean="0"/>
              <a:t> </a:t>
            </a:r>
            <a:r>
              <a:rPr lang="hu-HU" dirty="0" err="1" smtClean="0"/>
              <a:t>professional</a:t>
            </a:r>
            <a:r>
              <a:rPr lang="hu-HU" dirty="0" smtClean="0"/>
              <a:t> </a:t>
            </a:r>
            <a:r>
              <a:rPr lang="hu-HU" dirty="0" err="1" smtClean="0"/>
              <a:t>maintenance</a:t>
            </a:r>
            <a:endParaRPr lang="hu-HU" dirty="0" smtClean="0"/>
          </a:p>
          <a:p>
            <a:pPr lvl="2"/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more</a:t>
            </a:r>
          </a:p>
          <a:p>
            <a:pPr lvl="1"/>
            <a:endParaRPr lang="hu-HU" dirty="0"/>
          </a:p>
          <a:p>
            <a:r>
              <a:rPr lang="hu-HU" dirty="0" err="1" smtClean="0"/>
              <a:t>What</a:t>
            </a:r>
            <a:r>
              <a:rPr lang="hu-HU" dirty="0" smtClean="0"/>
              <a:t> we </a:t>
            </a:r>
            <a:r>
              <a:rPr lang="hu-HU" dirty="0" err="1" smtClean="0"/>
              <a:t>need</a:t>
            </a:r>
            <a:r>
              <a:rPr lang="hu-HU" dirty="0" smtClean="0"/>
              <a:t> is a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takes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of image </a:t>
            </a:r>
            <a:r>
              <a:rPr lang="hu-HU" dirty="0" err="1" smtClean="0"/>
              <a:t>hosting</a:t>
            </a:r>
            <a:r>
              <a:rPr lang="hu-HU" dirty="0" smtClean="0"/>
              <a:t>, </a:t>
            </a:r>
            <a:r>
              <a:rPr lang="hu-HU" dirty="0" err="1" smtClean="0"/>
              <a:t>search</a:t>
            </a:r>
            <a:r>
              <a:rPr lang="hu-HU" dirty="0" smtClean="0"/>
              <a:t> and </a:t>
            </a:r>
            <a:r>
              <a:rPr lang="hu-HU" dirty="0" err="1" smtClean="0"/>
              <a:t>visualization</a:t>
            </a:r>
            <a:r>
              <a:rPr lang="hu-HU" dirty="0" smtClean="0"/>
              <a:t> – </a:t>
            </a:r>
            <a:r>
              <a:rPr lang="hu-HU" dirty="0" err="1" smtClean="0"/>
              <a:t>that</a:t>
            </a:r>
            <a:r>
              <a:rPr lang="hu-HU" dirty="0" smtClean="0"/>
              <a:t> we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basis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 script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806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33953" cy="1325563"/>
          </a:xfrm>
        </p:spPr>
        <p:txBody>
          <a:bodyPr/>
          <a:lstStyle/>
          <a:p>
            <a:r>
              <a:rPr lang="hu-HU" dirty="0" smtClean="0"/>
              <a:t>EO </a:t>
            </a:r>
            <a:r>
              <a:rPr lang="hu-HU" dirty="0" err="1" smtClean="0"/>
              <a:t>Brower</a:t>
            </a:r>
            <a:r>
              <a:rPr lang="hu-HU" dirty="0" smtClean="0"/>
              <a:t>: an </a:t>
            </a:r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entry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satellite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Global </a:t>
            </a:r>
            <a:r>
              <a:rPr lang="hu-HU" dirty="0" err="1" smtClean="0"/>
              <a:t>Coverage</a:t>
            </a:r>
            <a:r>
              <a:rPr lang="hu-HU" dirty="0" smtClean="0"/>
              <a:t>,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location</a:t>
            </a:r>
            <a:r>
              <a:rPr lang="hu-HU" dirty="0" smtClean="0"/>
              <a:t>, </a:t>
            </a:r>
            <a:r>
              <a:rPr lang="hu-HU" dirty="0" err="1" smtClean="0"/>
              <a:t>time</a:t>
            </a:r>
            <a:r>
              <a:rPr lang="hu-HU" dirty="0" smtClean="0"/>
              <a:t> and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coverage</a:t>
            </a:r>
            <a:endParaRPr lang="hu-HU" dirty="0" smtClean="0"/>
          </a:p>
          <a:p>
            <a:r>
              <a:rPr lang="hu-HU" dirty="0" smtClean="0"/>
              <a:t>Vast </a:t>
            </a:r>
            <a:r>
              <a:rPr lang="hu-HU" dirty="0" err="1" smtClean="0"/>
              <a:t>archive</a:t>
            </a:r>
            <a:r>
              <a:rPr lang="hu-HU" dirty="0" smtClean="0"/>
              <a:t> of </a:t>
            </a:r>
            <a:r>
              <a:rPr lang="hu-HU" dirty="0" err="1" smtClean="0"/>
              <a:t>satellite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</a:t>
            </a:r>
            <a:r>
              <a:rPr lang="hu-HU" dirty="0" err="1" smtClean="0"/>
              <a:t>updated</a:t>
            </a:r>
            <a:r>
              <a:rPr lang="hu-HU" dirty="0" smtClean="0"/>
              <a:t> in </a:t>
            </a:r>
            <a:r>
              <a:rPr lang="hu-HU" dirty="0" err="1" smtClean="0"/>
              <a:t>near</a:t>
            </a:r>
            <a:r>
              <a:rPr lang="hu-HU" dirty="0" smtClean="0"/>
              <a:t>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(</a:t>
            </a:r>
            <a:r>
              <a:rPr lang="hu-HU" dirty="0" err="1" smtClean="0"/>
              <a:t>Landsat</a:t>
            </a:r>
            <a:r>
              <a:rPr lang="hu-HU" dirty="0" smtClean="0"/>
              <a:t> 5,7,8, </a:t>
            </a:r>
            <a:r>
              <a:rPr lang="hu-HU" dirty="0" err="1" smtClean="0"/>
              <a:t>Sentinel</a:t>
            </a:r>
            <a:r>
              <a:rPr lang="hu-HU" dirty="0" smtClean="0"/>
              <a:t> 1,2,3,5p, MERIS, MODIS, PROBA-V</a:t>
            </a:r>
          </a:p>
          <a:p>
            <a:r>
              <a:rPr lang="hu-HU" dirty="0" err="1" smtClean="0"/>
              <a:t>Visualization</a:t>
            </a:r>
            <a:r>
              <a:rPr lang="hu-HU" dirty="0" smtClean="0"/>
              <a:t> and </a:t>
            </a:r>
            <a:r>
              <a:rPr lang="hu-HU" dirty="0" err="1" smtClean="0"/>
              <a:t>basic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 (</a:t>
            </a:r>
            <a:r>
              <a:rPr lang="hu-HU" dirty="0" err="1" smtClean="0"/>
              <a:t>time</a:t>
            </a:r>
            <a:r>
              <a:rPr lang="hu-HU" dirty="0" smtClean="0"/>
              <a:t> series)</a:t>
            </a:r>
          </a:p>
          <a:p>
            <a:endParaRPr lang="hu-HU" dirty="0"/>
          </a:p>
          <a:p>
            <a:r>
              <a:rPr lang="hu-HU" dirty="0" err="1" smtClean="0"/>
              <a:t>Custom</a:t>
            </a:r>
            <a:r>
              <a:rPr lang="hu-HU" dirty="0" smtClean="0"/>
              <a:t> scripting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JavaScript,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GitHub</a:t>
            </a:r>
            <a:r>
              <a:rPr lang="hu-HU" dirty="0" smtClean="0"/>
              <a:t> script </a:t>
            </a:r>
            <a:r>
              <a:rPr lang="hu-HU" dirty="0" err="1" smtClean="0"/>
              <a:t>repository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Free </a:t>
            </a:r>
            <a:r>
              <a:rPr lang="hu-HU" dirty="0" err="1" smtClean="0"/>
              <a:t>for</a:t>
            </a:r>
            <a:r>
              <a:rPr lang="hu-HU" dirty="0" smtClean="0"/>
              <a:t> non-</a:t>
            </a:r>
            <a:r>
              <a:rPr lang="hu-HU" dirty="0" err="1" smtClean="0"/>
              <a:t>commercial</a:t>
            </a:r>
            <a:r>
              <a:rPr lang="hu-HU" dirty="0" smtClean="0"/>
              <a:t> </a:t>
            </a:r>
            <a:r>
              <a:rPr lang="hu-HU" dirty="0" err="1" smtClean="0"/>
              <a:t>users</a:t>
            </a:r>
            <a:endParaRPr lang="hu-HU" dirty="0" smtClean="0"/>
          </a:p>
          <a:p>
            <a:pPr lvl="1"/>
            <a:r>
              <a:rPr lang="hu-HU" dirty="0" smtClean="0">
                <a:hlinkClick r:id="rId2"/>
              </a:rPr>
              <a:t>https://apps.sentinel-hub.com/eo-browser/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491" y="0"/>
            <a:ext cx="4396509" cy="67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1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Ulyssys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Viewer</a:t>
            </a:r>
            <a:r>
              <a:rPr lang="hu-HU" dirty="0" smtClean="0"/>
              <a:t>: </a:t>
            </a:r>
            <a:r>
              <a:rPr lang="hu-HU" dirty="0" err="1" smtClean="0"/>
              <a:t>methods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5119255" cy="48892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Data </a:t>
            </a:r>
            <a:r>
              <a:rPr lang="hu-HU" dirty="0" err="1" smtClean="0"/>
              <a:t>sources</a:t>
            </a:r>
            <a:r>
              <a:rPr lang="hu-HU" dirty="0" smtClean="0"/>
              <a:t>: </a:t>
            </a:r>
            <a:r>
              <a:rPr lang="hu-HU" dirty="0" err="1" smtClean="0"/>
              <a:t>Sentinel</a:t>
            </a:r>
            <a:r>
              <a:rPr lang="hu-HU" dirty="0" smtClean="0"/>
              <a:t> 2 (5 </a:t>
            </a:r>
            <a:r>
              <a:rPr lang="hu-HU" dirty="0" err="1" smtClean="0"/>
              <a:t>days</a:t>
            </a:r>
            <a:r>
              <a:rPr lang="hu-HU" dirty="0" smtClean="0"/>
              <a:t> 10 m) and </a:t>
            </a:r>
            <a:r>
              <a:rPr lang="hu-HU" dirty="0" err="1" smtClean="0"/>
              <a:t>Sentinel</a:t>
            </a:r>
            <a:r>
              <a:rPr lang="hu-HU" dirty="0" smtClean="0"/>
              <a:t> 3 (2 </a:t>
            </a:r>
            <a:r>
              <a:rPr lang="hu-HU" dirty="0" err="1" smtClean="0"/>
              <a:t>days</a:t>
            </a:r>
            <a:r>
              <a:rPr lang="hu-HU" dirty="0" smtClean="0"/>
              <a:t> 300 m)</a:t>
            </a:r>
          </a:p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masking</a:t>
            </a:r>
            <a:endParaRPr lang="hu-HU" dirty="0"/>
          </a:p>
          <a:p>
            <a:pPr lvl="1"/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custom</a:t>
            </a:r>
            <a:r>
              <a:rPr lang="hu-HU" dirty="0" smtClean="0"/>
              <a:t> </a:t>
            </a:r>
            <a:r>
              <a:rPr lang="hu-HU" dirty="0" err="1" smtClean="0"/>
              <a:t>scripts</a:t>
            </a:r>
            <a:r>
              <a:rPr lang="hu-HU" dirty="0" smtClean="0"/>
              <a:t>: </a:t>
            </a:r>
            <a:r>
              <a:rPr lang="hu-HU" dirty="0" err="1" smtClean="0"/>
              <a:t>Braaten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2015 and </a:t>
            </a:r>
            <a:r>
              <a:rPr lang="hu-HU" dirty="0" err="1" smtClean="0"/>
              <a:t>Hollstein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2016</a:t>
            </a:r>
          </a:p>
          <a:p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masking</a:t>
            </a:r>
            <a:endParaRPr lang="hu-HU" dirty="0" smtClean="0"/>
          </a:p>
          <a:p>
            <a:pPr lvl="1"/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NDWI index (</a:t>
            </a:r>
            <a:r>
              <a:rPr lang="hu-HU" dirty="0" err="1" smtClean="0"/>
              <a:t>McFeeters</a:t>
            </a:r>
            <a:r>
              <a:rPr lang="hu-HU" dirty="0" smtClean="0"/>
              <a:t> 1996)</a:t>
            </a:r>
          </a:p>
          <a:p>
            <a:r>
              <a:rPr lang="hu-HU" dirty="0" err="1" smtClean="0"/>
              <a:t>Suspended</a:t>
            </a:r>
            <a:r>
              <a:rPr lang="hu-HU" dirty="0" smtClean="0"/>
              <a:t> </a:t>
            </a:r>
            <a:r>
              <a:rPr lang="hu-HU" dirty="0" err="1" smtClean="0"/>
              <a:t>sediment</a:t>
            </a:r>
            <a:r>
              <a:rPr lang="hu-HU" dirty="0" smtClean="0"/>
              <a:t> </a:t>
            </a:r>
            <a:r>
              <a:rPr lang="hu-HU" dirty="0" err="1" smtClean="0"/>
              <a:t>visualization</a:t>
            </a:r>
            <a:endParaRPr lang="hu-HU" dirty="0" smtClean="0"/>
          </a:p>
          <a:p>
            <a:pPr lvl="1"/>
            <a:r>
              <a:rPr lang="hu-HU" dirty="0" smtClean="0"/>
              <a:t>620 </a:t>
            </a:r>
            <a:r>
              <a:rPr lang="hu-HU" dirty="0" err="1" smtClean="0"/>
              <a:t>or</a:t>
            </a:r>
            <a:r>
              <a:rPr lang="hu-HU" dirty="0" smtClean="0"/>
              <a:t> 700 nm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radiance</a:t>
            </a:r>
            <a:r>
              <a:rPr lang="hu-HU" dirty="0" smtClean="0"/>
              <a:t> (</a:t>
            </a:r>
            <a:r>
              <a:rPr lang="hu-HU" dirty="0" err="1" smtClean="0"/>
              <a:t>Nechad</a:t>
            </a:r>
            <a:r>
              <a:rPr lang="hu-HU" dirty="0" smtClean="0"/>
              <a:t> 2010)</a:t>
            </a:r>
          </a:p>
          <a:p>
            <a:r>
              <a:rPr lang="hu-HU" dirty="0" err="1" smtClean="0"/>
              <a:t>Chlorophyll</a:t>
            </a:r>
            <a:r>
              <a:rPr lang="hu-HU" dirty="0" smtClean="0"/>
              <a:t> </a:t>
            </a:r>
            <a:r>
              <a:rPr lang="hu-HU" dirty="0" err="1" smtClean="0"/>
              <a:t>visualization</a:t>
            </a:r>
            <a:endParaRPr lang="hu-HU" dirty="0" smtClean="0"/>
          </a:p>
          <a:p>
            <a:pPr lvl="1"/>
            <a:r>
              <a:rPr lang="hu-HU" dirty="0" err="1" smtClean="0"/>
              <a:t>Fluorescence</a:t>
            </a:r>
            <a:r>
              <a:rPr lang="hu-HU" dirty="0" smtClean="0"/>
              <a:t> Line </a:t>
            </a:r>
            <a:r>
              <a:rPr lang="hu-HU" dirty="0" err="1" smtClean="0"/>
              <a:t>Height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r>
              <a:rPr lang="hu-HU" dirty="0" smtClean="0"/>
              <a:t> (</a:t>
            </a:r>
            <a:r>
              <a:rPr lang="hu-HU" dirty="0" err="1" smtClean="0"/>
              <a:t>Gower</a:t>
            </a:r>
            <a:r>
              <a:rPr lang="hu-HU" dirty="0" smtClean="0"/>
              <a:t> 2005)</a:t>
            </a:r>
          </a:p>
          <a:p>
            <a:pPr lvl="1"/>
            <a:endParaRPr lang="hu-HU" dirty="0"/>
          </a:p>
          <a:p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palette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2087419"/>
            <a:ext cx="6021661" cy="39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UWQV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study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288280" cy="4351338"/>
          </a:xfrm>
        </p:spPr>
        <p:txBody>
          <a:bodyPr/>
          <a:lstStyle/>
          <a:p>
            <a:r>
              <a:rPr lang="hu-HU" dirty="0" smtClean="0"/>
              <a:t>Lake </a:t>
            </a:r>
            <a:r>
              <a:rPr lang="hu-HU" dirty="0" err="1" smtClean="0"/>
              <a:t>Eutrophication</a:t>
            </a:r>
            <a:r>
              <a:rPr lang="hu-HU" dirty="0" smtClean="0"/>
              <a:t>: Balaton, Hungary</a:t>
            </a:r>
          </a:p>
          <a:p>
            <a:pPr lvl="1"/>
            <a:r>
              <a:rPr lang="hu-HU" dirty="0" err="1" smtClean="0"/>
              <a:t>Sudden</a:t>
            </a:r>
            <a:r>
              <a:rPr lang="hu-HU" dirty="0" smtClean="0"/>
              <a:t> and </a:t>
            </a:r>
            <a:r>
              <a:rPr lang="hu-HU" dirty="0" err="1" smtClean="0"/>
              <a:t>unexpected</a:t>
            </a:r>
            <a:r>
              <a:rPr lang="hu-HU" dirty="0" smtClean="0"/>
              <a:t> </a:t>
            </a:r>
            <a:r>
              <a:rPr lang="hu-HU" dirty="0" err="1" smtClean="0"/>
              <a:t>algae</a:t>
            </a:r>
            <a:r>
              <a:rPr lang="hu-HU" dirty="0" smtClean="0"/>
              <a:t> </a:t>
            </a:r>
            <a:r>
              <a:rPr lang="hu-HU" dirty="0" err="1" smtClean="0"/>
              <a:t>bloom</a:t>
            </a:r>
            <a:r>
              <a:rPr lang="hu-HU" dirty="0" smtClean="0"/>
              <a:t> in a </a:t>
            </a:r>
            <a:r>
              <a:rPr lang="hu-HU" dirty="0" err="1" smtClean="0"/>
              <a:t>lake</a:t>
            </a:r>
            <a:r>
              <a:rPr lang="hu-HU" dirty="0" smtClean="0"/>
              <a:t> of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ecological</a:t>
            </a:r>
            <a:r>
              <a:rPr lang="hu-HU" dirty="0" smtClean="0"/>
              <a:t> and </a:t>
            </a:r>
            <a:r>
              <a:rPr lang="hu-HU" dirty="0" err="1" smtClean="0"/>
              <a:t>economical</a:t>
            </a:r>
            <a:r>
              <a:rPr lang="hu-HU" dirty="0" smtClean="0"/>
              <a:t> </a:t>
            </a:r>
            <a:r>
              <a:rPr lang="hu-HU" dirty="0" err="1" smtClean="0"/>
              <a:t>importance</a:t>
            </a:r>
            <a:endParaRPr lang="hu-HU" dirty="0" smtClean="0"/>
          </a:p>
          <a:p>
            <a:pPr lvl="2"/>
            <a:r>
              <a:rPr lang="hu-HU" dirty="0" err="1" smtClean="0"/>
              <a:t>Peak</a:t>
            </a:r>
            <a:r>
              <a:rPr lang="hu-HU" dirty="0" smtClean="0"/>
              <a:t> </a:t>
            </a:r>
            <a:r>
              <a:rPr lang="hu-HU" dirty="0" err="1" smtClean="0"/>
              <a:t>chl</a:t>
            </a:r>
            <a:r>
              <a:rPr lang="hu-HU" dirty="0" smtClean="0"/>
              <a:t> 300 mg/m</a:t>
            </a:r>
            <a:r>
              <a:rPr lang="hu-HU" baseline="30000" dirty="0" smtClean="0"/>
              <a:t>3</a:t>
            </a:r>
            <a:r>
              <a:rPr lang="hu-HU" dirty="0" smtClean="0"/>
              <a:t>, </a:t>
            </a:r>
            <a:r>
              <a:rPr lang="hu-HU" dirty="0" err="1" smtClean="0"/>
              <a:t>September</a:t>
            </a:r>
            <a:r>
              <a:rPr lang="hu-HU" dirty="0" smtClean="0"/>
              <a:t> 2019</a:t>
            </a:r>
          </a:p>
          <a:p>
            <a:pPr lvl="1"/>
            <a:r>
              <a:rPr lang="hu-HU" dirty="0" err="1" smtClean="0"/>
              <a:t>Bi-weekly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r>
              <a:rPr lang="hu-HU" dirty="0" smtClean="0"/>
              <a:t> monitoring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insufficient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dirty="0" err="1" smtClean="0"/>
              <a:t>Satellite</a:t>
            </a:r>
            <a:r>
              <a:rPr lang="hu-HU" dirty="0" smtClean="0"/>
              <a:t> monitoring </a:t>
            </a:r>
            <a:r>
              <a:rPr lang="hu-HU" dirty="0" err="1" smtClean="0"/>
              <a:t>showed</a:t>
            </a:r>
            <a:r>
              <a:rPr lang="hu-HU" dirty="0" smtClean="0"/>
              <a:t> </a:t>
            </a:r>
            <a:r>
              <a:rPr lang="hu-HU" dirty="0" err="1" smtClean="0"/>
              <a:t>progress</a:t>
            </a:r>
            <a:r>
              <a:rPr lang="hu-HU" dirty="0" smtClean="0"/>
              <a:t> of </a:t>
            </a:r>
            <a:r>
              <a:rPr lang="hu-HU" dirty="0" err="1" smtClean="0"/>
              <a:t>bloom</a:t>
            </a:r>
            <a:r>
              <a:rPr lang="hu-HU" dirty="0" smtClean="0"/>
              <a:t> (in </a:t>
            </a:r>
            <a:r>
              <a:rPr lang="hu-HU" dirty="0" err="1" smtClean="0"/>
              <a:t>retrospect</a:t>
            </a:r>
            <a:r>
              <a:rPr lang="hu-HU" dirty="0" smtClean="0"/>
              <a:t>…)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18" y="1221971"/>
            <a:ext cx="547116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Impact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830455" cy="4351338"/>
          </a:xfrm>
        </p:spPr>
        <p:txBody>
          <a:bodyPr/>
          <a:lstStyle/>
          <a:p>
            <a:r>
              <a:rPr lang="hu-HU" dirty="0" smtClean="0"/>
              <a:t>EO Browser </a:t>
            </a:r>
            <a:r>
              <a:rPr lang="hu-HU" dirty="0" err="1" smtClean="0"/>
              <a:t>Custom</a:t>
            </a:r>
            <a:r>
              <a:rPr lang="hu-HU" dirty="0" smtClean="0"/>
              <a:t> Script Contest 1st </a:t>
            </a:r>
            <a:r>
              <a:rPr lang="hu-HU" dirty="0" err="1" smtClean="0"/>
              <a:t>Prize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Widespread</a:t>
            </a:r>
            <a:r>
              <a:rPr lang="hu-HU" dirty="0" smtClean="0"/>
              <a:t> interest </a:t>
            </a:r>
            <a:r>
              <a:rPr lang="hu-HU" dirty="0" err="1" smtClean="0"/>
              <a:t>all</a:t>
            </a:r>
            <a:r>
              <a:rPr lang="hu-HU" dirty="0" smtClean="0"/>
              <a:t> over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world</a:t>
            </a:r>
            <a:r>
              <a:rPr lang="hu-HU" dirty="0" smtClean="0"/>
              <a:t> (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twitter</a:t>
            </a:r>
            <a:r>
              <a:rPr lang="hu-HU" dirty="0" smtClean="0"/>
              <a:t>…)</a:t>
            </a:r>
          </a:p>
          <a:p>
            <a:endParaRPr lang="hu-HU" dirty="0"/>
          </a:p>
          <a:p>
            <a:r>
              <a:rPr lang="hu-HU" dirty="0" err="1" smtClean="0"/>
              <a:t>Now</a:t>
            </a:r>
            <a:r>
              <a:rPr lang="hu-HU" dirty="0" smtClean="0"/>
              <a:t> </a:t>
            </a:r>
            <a:r>
              <a:rPr lang="hu-HU" dirty="0" err="1" smtClean="0"/>
              <a:t>embedded</a:t>
            </a:r>
            <a:r>
              <a:rPr lang="hu-HU" dirty="0" smtClean="0"/>
              <a:t> in „</a:t>
            </a:r>
            <a:r>
              <a:rPr lang="hu-HU" dirty="0" err="1" smtClean="0"/>
              <a:t>educational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r>
              <a:rPr lang="hu-HU" dirty="0" smtClean="0"/>
              <a:t>” in EO Browser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even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easier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operate</a:t>
            </a:r>
            <a:r>
              <a:rPr lang="hu-HU" dirty="0" smtClean="0">
                <a:sym typeface="Wingdings" panose="05000000000000000000" pitchFamily="2" charset="2"/>
              </a:rPr>
              <a:t>, no </a:t>
            </a:r>
            <a:r>
              <a:rPr lang="hu-HU" dirty="0" err="1" smtClean="0">
                <a:sym typeface="Wingdings" panose="05000000000000000000" pitchFamily="2" charset="2"/>
              </a:rPr>
              <a:t>coding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needed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69" y="3962400"/>
            <a:ext cx="4074818" cy="2895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23" y="2770910"/>
            <a:ext cx="2601538" cy="29602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04" y="1577763"/>
            <a:ext cx="1764237" cy="29501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304">
            <a:off x="6307199" y="702215"/>
            <a:ext cx="5754778" cy="17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1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find</a:t>
            </a:r>
            <a:r>
              <a:rPr lang="hu-HU" dirty="0" smtClean="0"/>
              <a:t> – </a:t>
            </a:r>
            <a:r>
              <a:rPr lang="hu-HU" dirty="0" err="1" smtClean="0"/>
              <a:t>check</a:t>
            </a:r>
            <a:r>
              <a:rPr lang="hu-HU" dirty="0" smtClean="0"/>
              <a:t> it out!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 </a:t>
            </a:r>
            <a:r>
              <a:rPr lang="hu-HU" dirty="0" err="1" smtClean="0"/>
              <a:t>interactive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>
                <a:hlinkClick r:id="rId3"/>
              </a:rPr>
              <a:t>www.tinyurl.com/UWQV-example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err="1" smtClean="0"/>
              <a:t>Code</a:t>
            </a:r>
            <a:r>
              <a:rPr lang="hu-HU" dirty="0" smtClean="0"/>
              <a:t> and </a:t>
            </a:r>
            <a:r>
              <a:rPr lang="hu-HU" dirty="0" err="1" smtClean="0"/>
              <a:t>readme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github</a:t>
            </a:r>
            <a:endParaRPr lang="hu-HU" dirty="0" smtClean="0"/>
          </a:p>
          <a:p>
            <a:pPr lvl="1"/>
            <a:r>
              <a:rPr lang="hu-HU" dirty="0" smtClean="0">
                <a:hlinkClick r:id="rId4"/>
              </a:rPr>
              <a:t>https://github.com/sentinel-hub/custom-scripts/tree/master/sentinel-2/ulyssys_water_quality_viewer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err="1" smtClean="0"/>
              <a:t>Background</a:t>
            </a:r>
            <a:r>
              <a:rPr lang="hu-HU" dirty="0" smtClean="0"/>
              <a:t> </a:t>
            </a:r>
            <a:r>
              <a:rPr lang="hu-HU" dirty="0" err="1" smtClean="0"/>
              <a:t>documentation</a:t>
            </a:r>
            <a:r>
              <a:rPr lang="hu-HU" dirty="0" smtClean="0"/>
              <a:t> (</a:t>
            </a:r>
            <a:r>
              <a:rPr lang="hu-HU" dirty="0" err="1" smtClean="0"/>
              <a:t>citeable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>
                <a:hlinkClick r:id="rId5"/>
              </a:rPr>
              <a:t>https://www.preprints.org/manuscript/202001.0386/v1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650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543</Words>
  <Application>Microsoft Office PowerPoint</Application>
  <PresentationFormat>Szélesvásznú</PresentationFormat>
  <Paragraphs>80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Office-téma</vt:lpstr>
      <vt:lpstr>Ulyssys Water Quality Viewer: a satellite-based near real-time water quality visualization</vt:lpstr>
      <vt:lpstr>How does satellite imagery relate to water quality?</vt:lpstr>
      <vt:lpstr>Why a new visualization?</vt:lpstr>
      <vt:lpstr>Our goal: make global satellite Water Quality data accessible for everyone</vt:lpstr>
      <vt:lpstr>EO Brower: an easy entry point to satellite data</vt:lpstr>
      <vt:lpstr>Ulyssys Water Quality Viewer: methods</vt:lpstr>
      <vt:lpstr>UWQV case study</vt:lpstr>
      <vt:lpstr>Impact</vt:lpstr>
      <vt:lpstr>Where to find – check it out!</vt:lpstr>
    </vt:vector>
  </TitlesOfParts>
  <Company>Ulyssys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Ulyssys Water Quality Viewer: a satellite-based near real-time water quality visualization</dc:title>
  <dc:creator>Dr Zlinszky András</dc:creator>
  <cp:lastModifiedBy>Dr Zlinszky András</cp:lastModifiedBy>
  <cp:revision>17</cp:revision>
  <dcterms:created xsi:type="dcterms:W3CDTF">2020-04-30T09:33:18Z</dcterms:created>
  <dcterms:modified xsi:type="dcterms:W3CDTF">2020-05-04T06:03:34Z</dcterms:modified>
</cp:coreProperties>
</file>