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80" r:id="rId2"/>
    <p:sldId id="271" r:id="rId3"/>
    <p:sldId id="273" r:id="rId4"/>
    <p:sldId id="281" r:id="rId5"/>
    <p:sldId id="282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84419" autoAdjust="0"/>
  </p:normalViewPr>
  <p:slideViewPr>
    <p:cSldViewPr snapToGrid="0" snapToObjects="1">
      <p:cViewPr varScale="1">
        <p:scale>
          <a:sx n="96" d="100"/>
          <a:sy n="96" d="100"/>
        </p:scale>
        <p:origin x="15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9104D-AE37-8D4D-9FDB-CE9FA9E1CD5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EC859-E99C-0B41-834A-60FD88B4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9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13B2B6-4C07-7B4E-94E7-3F9D4466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650" y="3819440"/>
            <a:ext cx="7632700" cy="4693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95BF-9E5B-C340-A121-C325AA978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D76D6BE-F1A6-F843-9AA9-06D7C741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3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DDB23-49DE-3C4C-B144-2B5ED7C1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963" y="1479175"/>
            <a:ext cx="11522075" cy="4268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55D5B0A-9AC9-0D4A-BC8C-86E1556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764C0-A288-384C-91EE-1E74156E015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890A92-4D5A-CD41-B0B2-EA21C4DE80D0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37B70-DF89-5A4A-A8A3-6272FB15F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4964" y="1497027"/>
            <a:ext cx="7632700" cy="43567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63ACDE91-6E6F-7D47-BC38-A3906575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E6007-8E09-1948-A0FA-E75051A4112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A42B72-6DD7-2141-9691-F07D55E5A621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9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7B0D3-9ED8-4944-A9B6-AB4CC9040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83674" y="260350"/>
            <a:ext cx="2773364" cy="5609771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D8A13-C965-8E45-9011-4D0F7214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0350"/>
            <a:ext cx="8102600" cy="5609771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03444-E9BD-D041-B86A-8CED5EC8520E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879-1109-484A-9609-98D9C97D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0" y="1497028"/>
            <a:ext cx="7632704" cy="43486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D43FBAA9-E3A9-E44D-B1FC-D6D3ED63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D3072A8-C09B-1946-A374-E70206114B8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25" y="1497027"/>
            <a:ext cx="3744912" cy="43486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504FB-3A99-9D41-BD71-7B2382439D7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00D77D-0E76-8142-877C-2FF33356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5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Rows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DF83-374B-E04D-B4B1-A73338AB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497027"/>
            <a:ext cx="7632699" cy="21007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C54E57-0A3A-1D45-AF6C-F1841F7B10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4964" y="3722336"/>
            <a:ext cx="7632698" cy="21477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51DAD33-F5F4-8246-917F-C4FE29440EE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12124" y="1497027"/>
            <a:ext cx="3744913" cy="43730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DE82F0C-42F0-F842-B9F7-13491CC3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0BBFD-72CD-AE4C-A50F-26031E0E303E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F87DCC-9562-3D43-BFC5-F443BBD0B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0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47DC-9595-7545-959F-8ABA66CC5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97028"/>
            <a:ext cx="5684837" cy="43649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54238-C3B3-EB47-8350-39AA5A7E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7027"/>
            <a:ext cx="5684838" cy="43649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F8CE3CF8-7315-644E-B6B4-7941967F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CE717-19B3-B244-9450-E37141C928E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4A332D-BF82-4F4A-A137-9ACB82443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8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FA85D-842B-7B44-BF67-F17E6447C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454374"/>
            <a:ext cx="5689599" cy="8412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974E9-7089-9C4A-A258-4EF9982D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4" y="2505077"/>
            <a:ext cx="5689599" cy="3332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1A74C-97F9-7849-9A97-41FDDB024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4374"/>
            <a:ext cx="5684838" cy="863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4133E-7AA4-F640-AE6E-29256105F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684838" cy="33323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E0906665-079D-DF41-A2CF-A969DEDF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7ED58-5B51-F84C-A73D-22702C862B7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D2A0D9-73D5-8545-9C2F-02EAE5F4C6C9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1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4 Images and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097BE8-42BC-C54B-9A01-58CA97A9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508281"/>
            <a:ext cx="5689599" cy="39678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056" y="5583484"/>
            <a:ext cx="1800224" cy="351952"/>
          </a:xfrm>
        </p:spPr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44238C-9BBE-7F40-8EBA-A63436E332C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170541" y="1508281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A99614-66E0-204A-89DB-6BCF2239726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70541" y="3596026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2D1F07C-7A61-714C-8068-8EE5BCD16CC2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9091766" y="1508281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76D65DB-2C3F-4140-8123-1B7DED6FC3B0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091766" y="3596026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Placeholder 7">
            <a:extLst>
              <a:ext uri="{FF2B5EF4-FFF2-40B4-BE49-F238E27FC236}">
                <a16:creationId xmlns:a16="http://schemas.microsoft.com/office/drawing/2014/main" id="{6DC0488A-8F3D-3940-AF11-627EAF50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4AAB90-1E85-DF4A-BE9C-7BB8FC701C49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77053" y="5587123"/>
            <a:ext cx="1800224" cy="351952"/>
          </a:xfrm>
        </p:spPr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1050" y="5587123"/>
            <a:ext cx="1800224" cy="351952"/>
          </a:xfrm>
        </p:spPr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45047" y="5579875"/>
            <a:ext cx="1800224" cy="351952"/>
          </a:xfrm>
        </p:spPr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79044" y="5588069"/>
            <a:ext cx="1800224" cy="351952"/>
          </a:xfrm>
        </p:spPr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3041" y="5588069"/>
            <a:ext cx="1800224" cy="351952"/>
          </a:xfrm>
        </p:spPr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1B9F5A-960E-E345-AB7D-9C087F9FFCD0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Images and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9A7726-F44D-7C40-8663-7144F061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508281"/>
            <a:ext cx="5689599" cy="39678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3E6A351-B4E9-8044-8F74-5F30D42746D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70541" y="1508282"/>
            <a:ext cx="5686497" cy="39570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Placeholder 7">
            <a:extLst>
              <a:ext uri="{FF2B5EF4-FFF2-40B4-BE49-F238E27FC236}">
                <a16:creationId xmlns:a16="http://schemas.microsoft.com/office/drawing/2014/main" id="{E2B32D72-8CA6-E84D-B595-25F9562D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C3D0CA-52A1-774F-82B2-D4CA29D4696E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056" y="5583484"/>
            <a:ext cx="1800224" cy="351952"/>
          </a:xfrm>
        </p:spPr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77053" y="5587123"/>
            <a:ext cx="1800224" cy="351952"/>
          </a:xfrm>
        </p:spPr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1050" y="5587123"/>
            <a:ext cx="1800224" cy="351952"/>
          </a:xfrm>
        </p:spPr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45047" y="5579875"/>
            <a:ext cx="1800224" cy="351952"/>
          </a:xfrm>
        </p:spPr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79044" y="5588069"/>
            <a:ext cx="1800224" cy="351952"/>
          </a:xfrm>
        </p:spPr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3041" y="5588069"/>
            <a:ext cx="1800224" cy="351952"/>
          </a:xfrm>
        </p:spPr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80F216-4C69-8446-847E-35DF6A1796ED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6FD1-6817-5B48-BA3A-33DE1532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888" y="1521303"/>
            <a:ext cx="6661150" cy="43397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03CB898-602B-7C44-BD25-8A183C943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1521303"/>
            <a:ext cx="4716461" cy="43476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4C95C99E-B74B-D04B-916C-F7567753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752AD-9A1C-2C4C-998F-C49FD7EF7B3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CF7B50-3646-EF45-BFAC-3826E7128556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DDB23-49DE-3C4C-B144-2B5ED7C1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5888" y="1521303"/>
            <a:ext cx="6661150" cy="43397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FC779-1B2C-454D-B0B9-39C4CD04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1521303"/>
            <a:ext cx="4716461" cy="43476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0DA5788-17B8-3343-8718-D7351421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D4B2E-B1AA-A642-A59D-9263B4C8040A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A21913-3A56-AD44-8430-5EFAD0375734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7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78DF-0B83-8E4E-80EA-180CB75A9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785" y="1497028"/>
            <a:ext cx="7232877" cy="4242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6D15-35F6-4B4B-9A74-5773A6DC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2DA1C85-0D5F-F741-A1E1-92B33FA3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95020"/>
            <a:ext cx="10548937" cy="8673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4BB35-1189-CB4E-A702-E32E7F72036B}"/>
              </a:ext>
            </a:extLst>
          </p:cNvPr>
          <p:cNvSpPr/>
          <p:nvPr userDrawn="1"/>
        </p:nvSpPr>
        <p:spPr>
          <a:xfrm>
            <a:off x="0" y="-1"/>
            <a:ext cx="12192000" cy="225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NCEO-logo-web">
            <a:extLst>
              <a:ext uri="{FF2B5EF4-FFF2-40B4-BE49-F238E27FC236}">
                <a16:creationId xmlns:a16="http://schemas.microsoft.com/office/drawing/2014/main" id="{BA8DF1B9-77AB-E44F-A800-C6AF30D22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6161369"/>
            <a:ext cx="1944687" cy="5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  <p:pic>
        <p:nvPicPr>
          <p:cNvPr id="12" name="Picture 9" descr="NERC long logo">
            <a:extLst>
              <a:ext uri="{FF2B5EF4-FFF2-40B4-BE49-F238E27FC236}">
                <a16:creationId xmlns:a16="http://schemas.microsoft.com/office/drawing/2014/main" id="{0527458A-04FC-5F45-93FA-5B5452FEC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95" y="6295408"/>
            <a:ext cx="1427418" cy="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NCEO-logo-web">
            <a:extLst>
              <a:ext uri="{FF2B5EF4-FFF2-40B4-BE49-F238E27FC236}">
                <a16:creationId xmlns:a16="http://schemas.microsoft.com/office/drawing/2014/main" id="{BA8DF1B9-77AB-E44F-A800-C6AF30D22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070186"/>
            <a:ext cx="2293935" cy="5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4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69" userDrawn="1">
          <p15:clr>
            <a:srgbClr val="F26B43"/>
          </p15:clr>
        </p15:guide>
        <p15:guide id="3" pos="3885" userDrawn="1">
          <p15:clr>
            <a:srgbClr val="F26B43"/>
          </p15:clr>
        </p15:guide>
        <p15:guide id="4" pos="3795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4498" userDrawn="1">
          <p15:clr>
            <a:srgbClr val="F26B43"/>
          </p15:clr>
        </p15:guide>
        <p15:guide id="7" pos="5019" userDrawn="1">
          <p15:clr>
            <a:srgbClr val="F26B43"/>
          </p15:clr>
        </p15:guide>
        <p15:guide id="8" pos="5110" userDrawn="1">
          <p15:clr>
            <a:srgbClr val="F26B43"/>
          </p15:clr>
        </p15:guide>
        <p15:guide id="9" pos="5722" userDrawn="1">
          <p15:clr>
            <a:srgbClr val="F26B43"/>
          </p15:clr>
        </p15:guide>
        <p15:guide id="10" pos="5632" userDrawn="1">
          <p15:clr>
            <a:srgbClr val="F26B43"/>
          </p15:clr>
        </p15:guide>
        <p15:guide id="11" pos="6244" userDrawn="1">
          <p15:clr>
            <a:srgbClr val="F26B43"/>
          </p15:clr>
        </p15:guide>
        <p15:guide id="12" pos="6335" userDrawn="1">
          <p15:clr>
            <a:srgbClr val="F26B43"/>
          </p15:clr>
        </p15:guide>
        <p15:guide id="13" pos="6856" userDrawn="1">
          <p15:clr>
            <a:srgbClr val="F26B43"/>
          </p15:clr>
        </p15:guide>
        <p15:guide id="14" pos="6947" userDrawn="1">
          <p15:clr>
            <a:srgbClr val="F26B43"/>
          </p15:clr>
        </p15:guide>
        <p15:guide id="15" pos="3273" userDrawn="1">
          <p15:clr>
            <a:srgbClr val="F26B43"/>
          </p15:clr>
        </p15:guide>
        <p15:guide id="16" pos="3182" userDrawn="1">
          <p15:clr>
            <a:srgbClr val="F26B43"/>
          </p15:clr>
        </p15:guide>
        <p15:guide id="17" pos="2661" userDrawn="1">
          <p15:clr>
            <a:srgbClr val="F26B43"/>
          </p15:clr>
        </p15:guide>
        <p15:guide id="18" pos="2570" userDrawn="1">
          <p15:clr>
            <a:srgbClr val="F26B43"/>
          </p15:clr>
        </p15:guide>
        <p15:guide id="19" pos="2048" userDrawn="1">
          <p15:clr>
            <a:srgbClr val="F26B43"/>
          </p15:clr>
        </p15:guide>
        <p15:guide id="20" pos="1958" userDrawn="1">
          <p15:clr>
            <a:srgbClr val="F26B43"/>
          </p15:clr>
        </p15:guide>
        <p15:guide id="21" pos="1436" userDrawn="1">
          <p15:clr>
            <a:srgbClr val="F26B43"/>
          </p15:clr>
        </p15:guide>
        <p15:guide id="22" pos="1345" userDrawn="1">
          <p15:clr>
            <a:srgbClr val="F26B43"/>
          </p15:clr>
        </p15:guide>
        <p15:guide id="23" pos="824" userDrawn="1">
          <p15:clr>
            <a:srgbClr val="F26B43"/>
          </p15:clr>
        </p15:guide>
        <p15:guide id="24" pos="733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orient="horz" pos="164" userDrawn="1">
          <p15:clr>
            <a:srgbClr val="F26B43"/>
          </p15:clr>
        </p15:guide>
        <p15:guide id="27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79650" y="2534960"/>
            <a:ext cx="7632700" cy="336697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Author:</a:t>
            </a:r>
          </a:p>
          <a:p>
            <a:r>
              <a:rPr lang="en-GB" dirty="0"/>
              <a:t>Michael Cartwright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Supervision:</a:t>
            </a:r>
          </a:p>
          <a:p>
            <a:r>
              <a:rPr lang="en-GB" dirty="0" err="1"/>
              <a:t>Dr.</a:t>
            </a:r>
            <a:r>
              <a:rPr lang="en-GB" dirty="0"/>
              <a:t> Jeremy J Harrison</a:t>
            </a:r>
            <a:r>
              <a:rPr lang="en-GB" baseline="30000" dirty="0"/>
              <a:t>[1]</a:t>
            </a:r>
          </a:p>
          <a:p>
            <a:r>
              <a:rPr lang="en-GB" dirty="0" err="1"/>
              <a:t>Prof.</a:t>
            </a:r>
            <a:r>
              <a:rPr lang="en-GB" dirty="0"/>
              <a:t> John J Remedios</a:t>
            </a:r>
            <a:r>
              <a:rPr lang="en-GB" baseline="30000" dirty="0"/>
              <a:t>[1]</a:t>
            </a:r>
          </a:p>
          <a:p>
            <a:r>
              <a:rPr lang="en-GB" dirty="0" err="1"/>
              <a:t>Prof.</a:t>
            </a:r>
            <a:r>
              <a:rPr lang="en-GB" dirty="0"/>
              <a:t> Martyn P Chipperfield</a:t>
            </a:r>
            <a:r>
              <a:rPr lang="en-GB" baseline="30000" dirty="0"/>
              <a:t>[2]</a:t>
            </a:r>
          </a:p>
          <a:p>
            <a:r>
              <a:rPr lang="en-GB" dirty="0" err="1"/>
              <a:t>Dr.</a:t>
            </a:r>
            <a:r>
              <a:rPr lang="en-GB" dirty="0"/>
              <a:t> David P Moore</a:t>
            </a:r>
            <a:r>
              <a:rPr lang="en-GB" baseline="30000" dirty="0"/>
              <a:t>[1]</a:t>
            </a:r>
          </a:p>
          <a:p>
            <a:br>
              <a:rPr lang="en-GB" dirty="0"/>
            </a:br>
            <a:r>
              <a:rPr lang="en-GB" dirty="0"/>
              <a:t>Funding provided by LISEO with an additional CASE award from the NCEO</a:t>
            </a:r>
          </a:p>
          <a:p>
            <a:r>
              <a:rPr lang="en-GB" sz="2100" baseline="30000" dirty="0"/>
              <a:t>[1]</a:t>
            </a:r>
            <a:r>
              <a:rPr lang="en-GB" sz="2100" dirty="0"/>
              <a:t> NCEO &amp; University of Leicester </a:t>
            </a:r>
            <a:r>
              <a:rPr lang="en-GB" sz="2100" baseline="30000" dirty="0"/>
              <a:t>[2]</a:t>
            </a:r>
            <a:r>
              <a:rPr lang="en-GB" sz="2100" dirty="0"/>
              <a:t> NCEO &amp; University of Leeds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1532" y="495019"/>
            <a:ext cx="10548937" cy="16963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Investigation of global atmospheric carbonyl sulphide between 2004 and 2018: an observational and modelling study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504" y="5397933"/>
            <a:ext cx="1744309" cy="50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922"/>
          <a:stretch/>
        </p:blipFill>
        <p:spPr>
          <a:xfrm>
            <a:off x="437439" y="5307933"/>
            <a:ext cx="1832795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Introduction – Carbonyl </a:t>
            </a:r>
            <a:r>
              <a:rPr lang="en-GB" sz="3200" dirty="0" err="1"/>
              <a:t>Sulfide</a:t>
            </a:r>
            <a:r>
              <a:rPr lang="en-GB" sz="3200" dirty="0"/>
              <a:t> (OCS)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4965" y="1468452"/>
                <a:ext cx="11521848" cy="2340313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Can be used as a proxy for photosynthetic uptake of carbon dioxide (CO</a:t>
                </a:r>
                <a:r>
                  <a:rPr lang="en-GB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by vegetation:</a:t>
                </a: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OCS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groupChr>
                      <m:groupChrPr>
                        <m:chr m:val="→"/>
                        <m:vertJc m:val="bot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e>
                    </m:groupChr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GPP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OCS</m:t>
                        </m:r>
                      </m:sub>
                    </m:sSub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OCS</m:t>
                        </m:r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GB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LRU</m:t>
                        </m:r>
                      </m:den>
                    </m:f>
                  </m:oMath>
                </a14:m>
                <a:endParaRPr lang="en-GB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Global average atmospheric mixing ratio of ~500 </a:t>
                </a:r>
                <a:r>
                  <a:rPr lang="en-GB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pptv</a:t>
                </a:r>
                <a:r>
                  <a:rPr lang="en-GB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and a negligible trend – therefore a closed budget.</a:t>
                </a:r>
              </a:p>
            </p:txBody>
          </p:sp>
        </mc:Choice>
        <mc:Fallback xmlns="">
          <p:sp>
            <p:nvSpPr>
              <p:cNvPr id="9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5" y="1468452"/>
                <a:ext cx="11521848" cy="2340313"/>
              </a:xfrm>
              <a:blipFill>
                <a:blip r:embed="rId3"/>
                <a:stretch>
                  <a:fillRect l="-741" t="-3646" r="-79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C845A26-71E7-44AD-830B-B02BCEE46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90527"/>
              </p:ext>
            </p:extLst>
          </p:nvPr>
        </p:nvGraphicFramePr>
        <p:xfrm>
          <a:off x="2604604" y="3950301"/>
          <a:ext cx="69827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396">
                  <a:extLst>
                    <a:ext uri="{9D8B030D-6E8A-4147-A177-3AD203B41FA5}">
                      <a16:colId xmlns:a16="http://schemas.microsoft.com/office/drawing/2014/main" val="1955116958"/>
                    </a:ext>
                  </a:extLst>
                </a:gridCol>
                <a:gridCol w="3491396">
                  <a:extLst>
                    <a:ext uri="{9D8B030D-6E8A-4147-A177-3AD203B41FA5}">
                      <a16:colId xmlns:a16="http://schemas.microsoft.com/office/drawing/2014/main" val="2294189692"/>
                    </a:ext>
                  </a:extLst>
                </a:gridCol>
              </a:tblGrid>
              <a:tr h="3304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Sinks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0341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Oceanic 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Vegetation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34031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Biomass Burning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Soil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19744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Anthropogenic Emissions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Photochemical loss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0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34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2"/>
            <a:ext cx="11522420" cy="31017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TOMCAT: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3D-CTM driven by ECMWF meteorological reanalyses and by OCS fluxes from the literature + amendments.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Horizontal resolution of 1.2°x1.2° from surface to 10 </a:t>
            </a:r>
            <a:r>
              <a:rPr lang="en-GB" b="0" dirty="0" err="1">
                <a:cs typeface="Times New Roman" panose="02020603050405020304" pitchFamily="18" charset="0"/>
              </a:rPr>
              <a:t>hPa</a:t>
            </a:r>
            <a:r>
              <a:rPr lang="en-GB" b="0" dirty="0"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ACE-FTS: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Limb sounding FTS, with approximately 87k profiles.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Being used to validate TOMCAT output spatially and temporally.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Introduction – Tools and 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11" y="4476750"/>
            <a:ext cx="3965815" cy="1773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26186" y="4992866"/>
            <a:ext cx="13198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ACE-FTS viewing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292665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TOMCAT Results – Spatial Distribution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A435DD4-361F-46F9-97B3-0ACCBACCB1FB}"/>
              </a:ext>
            </a:extLst>
          </p:cNvPr>
          <p:cNvSpPr txBox="1">
            <a:spLocks/>
          </p:cNvSpPr>
          <p:nvPr/>
        </p:nvSpPr>
        <p:spPr>
          <a:xfrm>
            <a:off x="6123214" y="1379580"/>
            <a:ext cx="5733823" cy="462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2B3459"/>
                </a:solidFill>
                <a:cs typeface="Times New Roman" panose="02020603050405020304" pitchFamily="18" charset="0"/>
              </a:rPr>
              <a:t>The model captures the vertical gradient of OCS, even into the stratosphere.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cs typeface="Times New Roman" panose="02020603050405020304" pitchFamily="18" charset="0"/>
              </a:rPr>
              <a:t>Absolute difference (right) generally within </a:t>
            </a:r>
            <a:r>
              <a:rPr lang="en-GB" sz="2400" dirty="0">
                <a:solidFill>
                  <a:srgbClr val="2B3459"/>
                </a:solidFill>
                <a:cs typeface="Times New Roman" panose="02020603050405020304" pitchFamily="18" charset="0"/>
              </a:rPr>
              <a:t>±25 </a:t>
            </a:r>
            <a:r>
              <a:rPr lang="en-GB" sz="2400" dirty="0" err="1">
                <a:solidFill>
                  <a:srgbClr val="2B3459"/>
                </a:solidFill>
                <a:cs typeface="Times New Roman" panose="02020603050405020304" pitchFamily="18" charset="0"/>
              </a:rPr>
              <a:t>pptv</a:t>
            </a:r>
            <a:r>
              <a:rPr lang="en-GB" sz="2400" dirty="0">
                <a:solidFill>
                  <a:srgbClr val="2B3459"/>
                </a:solidFill>
                <a:cs typeface="Times New Roman" panose="02020603050405020304" pitchFamily="18" charset="0"/>
              </a:rPr>
              <a:t> throughout the troposphere.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2B3459"/>
                </a:solidFill>
                <a:cs typeface="Times New Roman" panose="02020603050405020304" pitchFamily="18" charset="0"/>
              </a:rPr>
              <a:t>Profiles of TOMCAT (not shown) are within the standard deviation of ACE-FTS measurements.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9D05C-823E-4D73-8FCA-3245A2643740}"/>
              </a:ext>
            </a:extLst>
          </p:cNvPr>
          <p:cNvSpPr/>
          <p:nvPr/>
        </p:nvSpPr>
        <p:spPr>
          <a:xfrm>
            <a:off x="2860921" y="5941999"/>
            <a:ext cx="3124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Data averaged between 2004 and 2018.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E1F37C-EE6E-49B4-A7AA-E132BCDA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571265"/>
            <a:ext cx="5650403" cy="42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TOMCAT Results – Surface Comparison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0833630-D39E-4AEF-9FCE-ADCC029E0AD8}"/>
              </a:ext>
            </a:extLst>
          </p:cNvPr>
          <p:cNvSpPr txBox="1">
            <a:spLocks/>
          </p:cNvSpPr>
          <p:nvPr/>
        </p:nvSpPr>
        <p:spPr>
          <a:xfrm>
            <a:off x="334963" y="1477147"/>
            <a:ext cx="5734800" cy="4478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2B3459"/>
                </a:solidFill>
                <a:cs typeface="Times New Roman" panose="02020603050405020304" pitchFamily="18" charset="0"/>
              </a:rPr>
              <a:t>TOMCAT (blue) captures the seasonal cycle successfully at most NOAA-ESRL flask sites (black).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2B3459"/>
                </a:solidFill>
                <a:cs typeface="Times New Roman" panose="02020603050405020304" pitchFamily="18" charset="0"/>
              </a:rPr>
              <a:t>The seasonal cycle in the Northern Hemisphere dominated by vegetative uptake and driven more by oceanic emissions in the South.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F0DB02-7CC8-4B61-A8BD-DFA192CBA3FE}"/>
              </a:ext>
            </a:extLst>
          </p:cNvPr>
          <p:cNvSpPr/>
          <p:nvPr/>
        </p:nvSpPr>
        <p:spPr>
          <a:xfrm>
            <a:off x="6205037" y="5955685"/>
            <a:ext cx="4091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Data averaged between 2004 and 2018. Error bars represent standard deviation.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A5918F7-16D3-46B0-887C-CBA9D894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37" y="1597306"/>
            <a:ext cx="5652000" cy="42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1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334964" y="1455931"/>
            <a:ext cx="11520000" cy="4356766"/>
          </a:xfrm>
        </p:spPr>
        <p:txBody>
          <a:bodyPr vert="horz"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 dirty="0"/>
              <a:t>TOMCAT has been configured to model OCS using multiple input fluxes.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 dirty="0"/>
              <a:t>OCS vegetative flux was calculated by scaling the JULES GPP product.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 dirty="0"/>
              <a:t>When compared to ACE-FTS, TOMCAT simulates OCS to within ±50 </a:t>
            </a:r>
            <a:r>
              <a:rPr lang="en-GB" sz="2600" dirty="0" err="1"/>
              <a:t>pptv</a:t>
            </a:r>
            <a:r>
              <a:rPr lang="en-GB" sz="2600" dirty="0"/>
              <a:t> throughout most of the atmosphere, with particularly good results in the troposphere.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 dirty="0"/>
              <a:t>The model captures an appropriate seasonal cycle at most of the NOAA-ESRL surface site locations.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Summary and Future 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695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l Theme">
  <a:themeElements>
    <a:clrScheme name="NCEO Swatches 1">
      <a:dk1>
        <a:srgbClr val="2B3459"/>
      </a:dk1>
      <a:lt1>
        <a:srgbClr val="FFFFFF"/>
      </a:lt1>
      <a:dk2>
        <a:srgbClr val="2B3890"/>
      </a:dk2>
      <a:lt2>
        <a:srgbClr val="FFFFFF"/>
      </a:lt2>
      <a:accent1>
        <a:srgbClr val="2B3890"/>
      </a:accent1>
      <a:accent2>
        <a:srgbClr val="9B98C6"/>
      </a:accent2>
      <a:accent3>
        <a:srgbClr val="4D71B8"/>
      </a:accent3>
      <a:accent4>
        <a:srgbClr val="2B3459"/>
      </a:accent4>
      <a:accent5>
        <a:srgbClr val="71D8D3"/>
      </a:accent5>
      <a:accent6>
        <a:srgbClr val="647189"/>
      </a:accent6>
      <a:hlink>
        <a:srgbClr val="4C64FF"/>
      </a:hlink>
      <a:folHlink>
        <a:srgbClr val="0023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389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Internal Theme</vt:lpstr>
      <vt:lpstr>Investigation of global atmospheric carbonyl sulphide between 2004 and 2018: an observational and modelling study</vt:lpstr>
      <vt:lpstr>Introduction – Carbonyl Sulfide (OCS)</vt:lpstr>
      <vt:lpstr>Introduction – Tools and Data</vt:lpstr>
      <vt:lpstr>TOMCAT Results – Spatial Distribution</vt:lpstr>
      <vt:lpstr>TOMCAT Results – Surface Comparison</vt:lpstr>
      <vt:lpstr>Summary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Centre of Earth Observation</dc:title>
  <dc:creator>Bulb Studios</dc:creator>
  <cp:lastModifiedBy>Cartwright, Mike P.</cp:lastModifiedBy>
  <cp:revision>182</cp:revision>
  <dcterms:created xsi:type="dcterms:W3CDTF">2018-05-29T08:58:13Z</dcterms:created>
  <dcterms:modified xsi:type="dcterms:W3CDTF">2020-05-04T00:54:13Z</dcterms:modified>
</cp:coreProperties>
</file>