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0" r:id="rId2"/>
  </p:sldMasterIdLst>
  <p:notesMasterIdLst>
    <p:notesMasterId r:id="rId20"/>
  </p:notesMasterIdLst>
  <p:sldIdLst>
    <p:sldId id="257" r:id="rId3"/>
    <p:sldId id="295" r:id="rId4"/>
    <p:sldId id="311" r:id="rId5"/>
    <p:sldId id="312" r:id="rId6"/>
    <p:sldId id="307" r:id="rId7"/>
    <p:sldId id="297" r:id="rId8"/>
    <p:sldId id="318" r:id="rId9"/>
    <p:sldId id="319" r:id="rId10"/>
    <p:sldId id="320" r:id="rId11"/>
    <p:sldId id="315" r:id="rId12"/>
    <p:sldId id="265" r:id="rId13"/>
    <p:sldId id="270" r:id="rId14"/>
    <p:sldId id="313" r:id="rId15"/>
    <p:sldId id="317" r:id="rId16"/>
    <p:sldId id="299" r:id="rId17"/>
    <p:sldId id="316" r:id="rId18"/>
    <p:sldId id="32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4B4"/>
    <a:srgbClr val="626262"/>
    <a:srgbClr val="1E5DF8"/>
    <a:srgbClr val="003088"/>
    <a:srgbClr val="FFFFFF"/>
    <a:srgbClr val="8F9292"/>
    <a:srgbClr val="2E2D62"/>
    <a:srgbClr val="00BED5"/>
    <a:srgbClr val="F08900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80"/>
    <p:restoredTop sz="82602"/>
  </p:normalViewPr>
  <p:slideViewPr>
    <p:cSldViewPr snapToGrid="0" snapToObjects="1">
      <p:cViewPr>
        <p:scale>
          <a:sx n="100" d="100"/>
          <a:sy n="100" d="100"/>
        </p:scale>
        <p:origin x="-968" y="11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768D5F-F205-45E4-9976-01A44848713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DF9148D-EC3D-4479-BE13-347C1F6D9B28}">
      <dgm:prSet/>
      <dgm:spPr/>
      <dgm:t>
        <a:bodyPr/>
        <a:lstStyle/>
        <a:p>
          <a:r>
            <a:rPr lang="en-GB"/>
            <a:t>The Earth System Grid Federation (ESGF) is a globally distributed e-infrastructure for the hosting and dissemination of climate-related data. </a:t>
          </a:r>
          <a:endParaRPr lang="en-US"/>
        </a:p>
      </dgm:t>
    </dgm:pt>
    <dgm:pt modelId="{6DA83D26-7F88-498E-9A97-36530D45B214}" type="parTrans" cxnId="{6997B0BA-4374-4215-A123-196B795BD235}">
      <dgm:prSet/>
      <dgm:spPr/>
      <dgm:t>
        <a:bodyPr/>
        <a:lstStyle/>
        <a:p>
          <a:endParaRPr lang="en-US"/>
        </a:p>
      </dgm:t>
    </dgm:pt>
    <dgm:pt modelId="{4D07BB69-E620-4733-967B-8575B30DB6AE}" type="sibTrans" cxnId="{6997B0BA-4374-4215-A123-196B795BD235}">
      <dgm:prSet/>
      <dgm:spPr/>
      <dgm:t>
        <a:bodyPr/>
        <a:lstStyle/>
        <a:p>
          <a:endParaRPr lang="en-US"/>
        </a:p>
      </dgm:t>
    </dgm:pt>
    <dgm:pt modelId="{DF2E05E2-6ACA-4225-BC36-47C697AF3E78}">
      <dgm:prSet/>
      <dgm:spPr/>
      <dgm:t>
        <a:bodyPr/>
        <a:lstStyle/>
        <a:p>
          <a:r>
            <a:rPr lang="en-GB" dirty="0"/>
            <a:t>ESGF was originally developed to support CMIP5 (5th Coupled Model </a:t>
          </a:r>
          <a:r>
            <a:rPr lang="en-GB" dirty="0" err="1"/>
            <a:t>Intercomparison</a:t>
          </a:r>
          <a:r>
            <a:rPr lang="en-GB" dirty="0"/>
            <a:t> Project) ...</a:t>
          </a:r>
          <a:endParaRPr lang="en-US" dirty="0"/>
        </a:p>
      </dgm:t>
    </dgm:pt>
    <dgm:pt modelId="{CBD620C5-12EB-46A8-B37F-88EFFDA1C30B}" type="parTrans" cxnId="{8543F54E-0FDF-4168-8B77-8059AAAD9060}">
      <dgm:prSet/>
      <dgm:spPr/>
      <dgm:t>
        <a:bodyPr/>
        <a:lstStyle/>
        <a:p>
          <a:endParaRPr lang="en-US"/>
        </a:p>
      </dgm:t>
    </dgm:pt>
    <dgm:pt modelId="{FBFA5F6C-0A42-44B3-82D1-75E468FA0D03}" type="sibTrans" cxnId="{8543F54E-0FDF-4168-8B77-8059AAAD9060}">
      <dgm:prSet/>
      <dgm:spPr/>
      <dgm:t>
        <a:bodyPr/>
        <a:lstStyle/>
        <a:p>
          <a:endParaRPr lang="en-US"/>
        </a:p>
      </dgm:t>
    </dgm:pt>
    <dgm:pt modelId="{1D564154-6715-4081-87C2-DD396459132C}">
      <dgm:prSet/>
      <dgm:spPr/>
      <dgm:t>
        <a:bodyPr/>
        <a:lstStyle/>
        <a:p>
          <a:r>
            <a:rPr lang="en-GB"/>
            <a:t>Provide a means for climate research community to access and analyse the data output </a:t>
          </a:r>
          <a:endParaRPr lang="en-US"/>
        </a:p>
      </dgm:t>
    </dgm:pt>
    <dgm:pt modelId="{85AAA4D6-885E-450D-88B1-F5D0CBA0FF09}" type="parTrans" cxnId="{6C629275-DB99-45BD-AF47-5279068FD793}">
      <dgm:prSet/>
      <dgm:spPr/>
      <dgm:t>
        <a:bodyPr/>
        <a:lstStyle/>
        <a:p>
          <a:endParaRPr lang="en-US"/>
        </a:p>
      </dgm:t>
    </dgm:pt>
    <dgm:pt modelId="{1E246FC0-5610-4678-897D-F00576423594}" type="sibTrans" cxnId="{6C629275-DB99-45BD-AF47-5279068FD793}">
      <dgm:prSet/>
      <dgm:spPr/>
      <dgm:t>
        <a:bodyPr/>
        <a:lstStyle/>
        <a:p>
          <a:endParaRPr lang="en-US"/>
        </a:p>
      </dgm:t>
    </dgm:pt>
    <dgm:pt modelId="{949CB287-E850-408A-AE5D-6A339C4C17B9}">
      <dgm:prSet/>
      <dgm:spPr/>
      <dgm:t>
        <a:bodyPr/>
        <a:lstStyle/>
        <a:p>
          <a:r>
            <a:rPr lang="en-GB"/>
            <a:t>For 5th Assessment report made by the IPCC (Intergovernmental Panel on Climate Change). </a:t>
          </a:r>
          <a:endParaRPr lang="en-US"/>
        </a:p>
      </dgm:t>
    </dgm:pt>
    <dgm:pt modelId="{C2BC070D-FE09-4607-A454-226B4E2B6A4A}" type="parTrans" cxnId="{85243426-AE1E-4D2C-B3F3-B93767ADCD13}">
      <dgm:prSet/>
      <dgm:spPr/>
      <dgm:t>
        <a:bodyPr/>
        <a:lstStyle/>
        <a:p>
          <a:endParaRPr lang="en-US"/>
        </a:p>
      </dgm:t>
    </dgm:pt>
    <dgm:pt modelId="{8F2811DB-5AEB-4AEE-B381-44CB1CC1AF66}" type="sibTrans" cxnId="{85243426-AE1E-4D2C-B3F3-B93767ADCD13}">
      <dgm:prSet/>
      <dgm:spPr/>
      <dgm:t>
        <a:bodyPr/>
        <a:lstStyle/>
        <a:p>
          <a:endParaRPr lang="en-US"/>
        </a:p>
      </dgm:t>
    </dgm:pt>
    <dgm:pt modelId="{38239056-9D1C-4A13-B38A-2B62E9BAF666}" type="pres">
      <dgm:prSet presAssocID="{2C768D5F-F205-45E4-9976-01A448487134}" presName="root" presStyleCnt="0">
        <dgm:presLayoutVars>
          <dgm:dir/>
          <dgm:resizeHandles val="exact"/>
        </dgm:presLayoutVars>
      </dgm:prSet>
      <dgm:spPr/>
    </dgm:pt>
    <dgm:pt modelId="{2488FC79-D44E-4E6B-A21C-AD3D291D40DF}" type="pres">
      <dgm:prSet presAssocID="{2C768D5F-F205-45E4-9976-01A448487134}" presName="container" presStyleCnt="0">
        <dgm:presLayoutVars>
          <dgm:dir/>
          <dgm:resizeHandles val="exact"/>
        </dgm:presLayoutVars>
      </dgm:prSet>
      <dgm:spPr/>
    </dgm:pt>
    <dgm:pt modelId="{A97A4F07-9769-47E6-9562-F18F909A36F5}" type="pres">
      <dgm:prSet presAssocID="{1DF9148D-EC3D-4479-BE13-347C1F6D9B28}" presName="compNode" presStyleCnt="0"/>
      <dgm:spPr/>
    </dgm:pt>
    <dgm:pt modelId="{BB984764-55D9-4B4A-8D02-1F343B2D4F99}" type="pres">
      <dgm:prSet presAssocID="{1DF9148D-EC3D-4479-BE13-347C1F6D9B28}" presName="iconBgRect" presStyleLbl="bgShp" presStyleIdx="0" presStyleCnt="4"/>
      <dgm:spPr/>
    </dgm:pt>
    <dgm:pt modelId="{B7F4E2FC-5CFA-4360-A6F2-6A85E4F4A524}" type="pres">
      <dgm:prSet presAssocID="{1DF9148D-EC3D-4479-BE13-347C1F6D9B2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77AE4DEA-EFB5-4644-840A-C79C546A2AF0}" type="pres">
      <dgm:prSet presAssocID="{1DF9148D-EC3D-4479-BE13-347C1F6D9B28}" presName="spaceRect" presStyleCnt="0"/>
      <dgm:spPr/>
    </dgm:pt>
    <dgm:pt modelId="{B6706C70-2790-41C8-9B3D-AE38B2E81DB1}" type="pres">
      <dgm:prSet presAssocID="{1DF9148D-EC3D-4479-BE13-347C1F6D9B28}" presName="textRect" presStyleLbl="revTx" presStyleIdx="0" presStyleCnt="4">
        <dgm:presLayoutVars>
          <dgm:chMax val="1"/>
          <dgm:chPref val="1"/>
        </dgm:presLayoutVars>
      </dgm:prSet>
      <dgm:spPr/>
    </dgm:pt>
    <dgm:pt modelId="{3FE56F91-D478-481E-86DB-494F8C1ED088}" type="pres">
      <dgm:prSet presAssocID="{4D07BB69-E620-4733-967B-8575B30DB6AE}" presName="sibTrans" presStyleLbl="sibTrans2D1" presStyleIdx="0" presStyleCnt="0"/>
      <dgm:spPr/>
    </dgm:pt>
    <dgm:pt modelId="{4EAB97EC-F4A3-45DC-82D3-9C6A649D61C9}" type="pres">
      <dgm:prSet presAssocID="{DF2E05E2-6ACA-4225-BC36-47C697AF3E78}" presName="compNode" presStyleCnt="0"/>
      <dgm:spPr/>
    </dgm:pt>
    <dgm:pt modelId="{EC0F8658-4329-41F8-9F08-3AAE8D55B13B}" type="pres">
      <dgm:prSet presAssocID="{DF2E05E2-6ACA-4225-BC36-47C697AF3E78}" presName="iconBgRect" presStyleLbl="bgShp" presStyleIdx="1" presStyleCnt="4"/>
      <dgm:spPr/>
    </dgm:pt>
    <dgm:pt modelId="{F5740249-42A3-40EC-9141-283E9DB7DB54}" type="pres">
      <dgm:prSet presAssocID="{DF2E05E2-6ACA-4225-BC36-47C697AF3E7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BA5D71B6-1021-46E0-9DCC-33B3F404C630}" type="pres">
      <dgm:prSet presAssocID="{DF2E05E2-6ACA-4225-BC36-47C697AF3E78}" presName="spaceRect" presStyleCnt="0"/>
      <dgm:spPr/>
    </dgm:pt>
    <dgm:pt modelId="{9A12C3FB-6014-46F3-B7BB-8B7D11415F5F}" type="pres">
      <dgm:prSet presAssocID="{DF2E05E2-6ACA-4225-BC36-47C697AF3E78}" presName="textRect" presStyleLbl="revTx" presStyleIdx="1" presStyleCnt="4">
        <dgm:presLayoutVars>
          <dgm:chMax val="1"/>
          <dgm:chPref val="1"/>
        </dgm:presLayoutVars>
      </dgm:prSet>
      <dgm:spPr/>
    </dgm:pt>
    <dgm:pt modelId="{7D486929-9C83-4D50-9111-B83E12F9A2F5}" type="pres">
      <dgm:prSet presAssocID="{FBFA5F6C-0A42-44B3-82D1-75E468FA0D03}" presName="sibTrans" presStyleLbl="sibTrans2D1" presStyleIdx="0" presStyleCnt="0"/>
      <dgm:spPr/>
    </dgm:pt>
    <dgm:pt modelId="{E31BA9F4-971D-479A-9E96-7FD8B656B20B}" type="pres">
      <dgm:prSet presAssocID="{1D564154-6715-4081-87C2-DD396459132C}" presName="compNode" presStyleCnt="0"/>
      <dgm:spPr/>
    </dgm:pt>
    <dgm:pt modelId="{B38E6B83-2F0C-4563-9B5C-23233BABE86F}" type="pres">
      <dgm:prSet presAssocID="{1D564154-6715-4081-87C2-DD396459132C}" presName="iconBgRect" presStyleLbl="bgShp" presStyleIdx="2" presStyleCnt="4"/>
      <dgm:spPr/>
    </dgm:pt>
    <dgm:pt modelId="{5ECACC2B-70E3-4299-8B56-64AC4BA287FC}" type="pres">
      <dgm:prSet presAssocID="{1D564154-6715-4081-87C2-DD396459132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23F6A70B-BF4A-4C50-9B6C-9B425BD6F7BF}" type="pres">
      <dgm:prSet presAssocID="{1D564154-6715-4081-87C2-DD396459132C}" presName="spaceRect" presStyleCnt="0"/>
      <dgm:spPr/>
    </dgm:pt>
    <dgm:pt modelId="{C83A1BC3-6DF6-45CF-98B9-5438FA3395DD}" type="pres">
      <dgm:prSet presAssocID="{1D564154-6715-4081-87C2-DD396459132C}" presName="textRect" presStyleLbl="revTx" presStyleIdx="2" presStyleCnt="4">
        <dgm:presLayoutVars>
          <dgm:chMax val="1"/>
          <dgm:chPref val="1"/>
        </dgm:presLayoutVars>
      </dgm:prSet>
      <dgm:spPr/>
    </dgm:pt>
    <dgm:pt modelId="{D475A51D-A7F0-4BFA-90DF-4BA4BF192880}" type="pres">
      <dgm:prSet presAssocID="{1E246FC0-5610-4678-897D-F00576423594}" presName="sibTrans" presStyleLbl="sibTrans2D1" presStyleIdx="0" presStyleCnt="0"/>
      <dgm:spPr/>
    </dgm:pt>
    <dgm:pt modelId="{54EA29BC-4AA8-49A6-A8E0-E47D423595F3}" type="pres">
      <dgm:prSet presAssocID="{949CB287-E850-408A-AE5D-6A339C4C17B9}" presName="compNode" presStyleCnt="0"/>
      <dgm:spPr/>
    </dgm:pt>
    <dgm:pt modelId="{5AD5B7C4-3662-4BCE-AD47-9D2011C6E151}" type="pres">
      <dgm:prSet presAssocID="{949CB287-E850-408A-AE5D-6A339C4C17B9}" presName="iconBgRect" presStyleLbl="bgShp" presStyleIdx="3" presStyleCnt="4"/>
      <dgm:spPr/>
    </dgm:pt>
    <dgm:pt modelId="{01958470-5A98-4C70-9E79-44DB70A8ABA6}" type="pres">
      <dgm:prSet presAssocID="{949CB287-E850-408A-AE5D-6A339C4C17B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frica and Europe"/>
        </a:ext>
      </dgm:extLst>
    </dgm:pt>
    <dgm:pt modelId="{E4364929-F825-4413-968B-25F848B15E13}" type="pres">
      <dgm:prSet presAssocID="{949CB287-E850-408A-AE5D-6A339C4C17B9}" presName="spaceRect" presStyleCnt="0"/>
      <dgm:spPr/>
    </dgm:pt>
    <dgm:pt modelId="{77A0D950-A4C6-4318-A0FA-EBCF6E60BDC0}" type="pres">
      <dgm:prSet presAssocID="{949CB287-E850-408A-AE5D-6A339C4C17B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E1E2B1E-C39D-4818-90CB-33797563AD88}" type="presOf" srcId="{DF2E05E2-6ACA-4225-BC36-47C697AF3E78}" destId="{9A12C3FB-6014-46F3-B7BB-8B7D11415F5F}" srcOrd="0" destOrd="0" presId="urn:microsoft.com/office/officeart/2018/2/layout/IconCircleList"/>
    <dgm:cxn modelId="{85243426-AE1E-4D2C-B3F3-B93767ADCD13}" srcId="{2C768D5F-F205-45E4-9976-01A448487134}" destId="{949CB287-E850-408A-AE5D-6A339C4C17B9}" srcOrd="3" destOrd="0" parTransId="{C2BC070D-FE09-4607-A454-226B4E2B6A4A}" sibTransId="{8F2811DB-5AEB-4AEE-B381-44CB1CC1AF66}"/>
    <dgm:cxn modelId="{24891C2E-6381-4874-B8CF-08457193AF9C}" type="presOf" srcId="{949CB287-E850-408A-AE5D-6A339C4C17B9}" destId="{77A0D950-A4C6-4318-A0FA-EBCF6E60BDC0}" srcOrd="0" destOrd="0" presId="urn:microsoft.com/office/officeart/2018/2/layout/IconCircleList"/>
    <dgm:cxn modelId="{7569DA45-824F-4BF5-ACE5-EBF4DFCDCCDB}" type="presOf" srcId="{1D564154-6715-4081-87C2-DD396459132C}" destId="{C83A1BC3-6DF6-45CF-98B9-5438FA3395DD}" srcOrd="0" destOrd="0" presId="urn:microsoft.com/office/officeart/2018/2/layout/IconCircleList"/>
    <dgm:cxn modelId="{80F2244B-C376-4004-A120-86B73033D60A}" type="presOf" srcId="{1DF9148D-EC3D-4479-BE13-347C1F6D9B28}" destId="{B6706C70-2790-41C8-9B3D-AE38B2E81DB1}" srcOrd="0" destOrd="0" presId="urn:microsoft.com/office/officeart/2018/2/layout/IconCircleList"/>
    <dgm:cxn modelId="{8543F54E-0FDF-4168-8B77-8059AAAD9060}" srcId="{2C768D5F-F205-45E4-9976-01A448487134}" destId="{DF2E05E2-6ACA-4225-BC36-47C697AF3E78}" srcOrd="1" destOrd="0" parTransId="{CBD620C5-12EB-46A8-B37F-88EFFDA1C30B}" sibTransId="{FBFA5F6C-0A42-44B3-82D1-75E468FA0D03}"/>
    <dgm:cxn modelId="{1D17105A-FCB0-41E1-97B5-9E19CBC23259}" type="presOf" srcId="{4D07BB69-E620-4733-967B-8575B30DB6AE}" destId="{3FE56F91-D478-481E-86DB-494F8C1ED088}" srcOrd="0" destOrd="0" presId="urn:microsoft.com/office/officeart/2018/2/layout/IconCircleList"/>
    <dgm:cxn modelId="{171F026D-A088-4F5C-A5AB-78F285AD28C8}" type="presOf" srcId="{2C768D5F-F205-45E4-9976-01A448487134}" destId="{38239056-9D1C-4A13-B38A-2B62E9BAF666}" srcOrd="0" destOrd="0" presId="urn:microsoft.com/office/officeart/2018/2/layout/IconCircleList"/>
    <dgm:cxn modelId="{6C629275-DB99-45BD-AF47-5279068FD793}" srcId="{2C768D5F-F205-45E4-9976-01A448487134}" destId="{1D564154-6715-4081-87C2-DD396459132C}" srcOrd="2" destOrd="0" parTransId="{85AAA4D6-885E-450D-88B1-F5D0CBA0FF09}" sibTransId="{1E246FC0-5610-4678-897D-F00576423594}"/>
    <dgm:cxn modelId="{7AF10B79-D7C7-451D-863D-F0A67A0B9305}" type="presOf" srcId="{1E246FC0-5610-4678-897D-F00576423594}" destId="{D475A51D-A7F0-4BFA-90DF-4BA4BF192880}" srcOrd="0" destOrd="0" presId="urn:microsoft.com/office/officeart/2018/2/layout/IconCircleList"/>
    <dgm:cxn modelId="{2AD4C19E-CE98-4B6B-8238-FFCF9FBA3FC5}" type="presOf" srcId="{FBFA5F6C-0A42-44B3-82D1-75E468FA0D03}" destId="{7D486929-9C83-4D50-9111-B83E12F9A2F5}" srcOrd="0" destOrd="0" presId="urn:microsoft.com/office/officeart/2018/2/layout/IconCircleList"/>
    <dgm:cxn modelId="{6997B0BA-4374-4215-A123-196B795BD235}" srcId="{2C768D5F-F205-45E4-9976-01A448487134}" destId="{1DF9148D-EC3D-4479-BE13-347C1F6D9B28}" srcOrd="0" destOrd="0" parTransId="{6DA83D26-7F88-498E-9A97-36530D45B214}" sibTransId="{4D07BB69-E620-4733-967B-8575B30DB6AE}"/>
    <dgm:cxn modelId="{F7C5D2A5-E9AC-49A3-BC59-70F68B947CE0}" type="presParOf" srcId="{38239056-9D1C-4A13-B38A-2B62E9BAF666}" destId="{2488FC79-D44E-4E6B-A21C-AD3D291D40DF}" srcOrd="0" destOrd="0" presId="urn:microsoft.com/office/officeart/2018/2/layout/IconCircleList"/>
    <dgm:cxn modelId="{87015015-898F-46E4-9221-590D0B5063CF}" type="presParOf" srcId="{2488FC79-D44E-4E6B-A21C-AD3D291D40DF}" destId="{A97A4F07-9769-47E6-9562-F18F909A36F5}" srcOrd="0" destOrd="0" presId="urn:microsoft.com/office/officeart/2018/2/layout/IconCircleList"/>
    <dgm:cxn modelId="{07A2AE0F-8B4D-4C28-91DF-432BFE4DED63}" type="presParOf" srcId="{A97A4F07-9769-47E6-9562-F18F909A36F5}" destId="{BB984764-55D9-4B4A-8D02-1F343B2D4F99}" srcOrd="0" destOrd="0" presId="urn:microsoft.com/office/officeart/2018/2/layout/IconCircleList"/>
    <dgm:cxn modelId="{47AF5826-7930-4D1E-A1BD-E83C3EED3874}" type="presParOf" srcId="{A97A4F07-9769-47E6-9562-F18F909A36F5}" destId="{B7F4E2FC-5CFA-4360-A6F2-6A85E4F4A524}" srcOrd="1" destOrd="0" presId="urn:microsoft.com/office/officeart/2018/2/layout/IconCircleList"/>
    <dgm:cxn modelId="{05B3E24E-7984-471A-9D1C-D732279B8F8A}" type="presParOf" srcId="{A97A4F07-9769-47E6-9562-F18F909A36F5}" destId="{77AE4DEA-EFB5-4644-840A-C79C546A2AF0}" srcOrd="2" destOrd="0" presId="urn:microsoft.com/office/officeart/2018/2/layout/IconCircleList"/>
    <dgm:cxn modelId="{16DF28C5-4CED-4C6E-956C-5DBFE8F0D111}" type="presParOf" srcId="{A97A4F07-9769-47E6-9562-F18F909A36F5}" destId="{B6706C70-2790-41C8-9B3D-AE38B2E81DB1}" srcOrd="3" destOrd="0" presId="urn:microsoft.com/office/officeart/2018/2/layout/IconCircleList"/>
    <dgm:cxn modelId="{47BCE361-B811-407F-8324-D8DE8E05160A}" type="presParOf" srcId="{2488FC79-D44E-4E6B-A21C-AD3D291D40DF}" destId="{3FE56F91-D478-481E-86DB-494F8C1ED088}" srcOrd="1" destOrd="0" presId="urn:microsoft.com/office/officeart/2018/2/layout/IconCircleList"/>
    <dgm:cxn modelId="{1163FA50-2724-4356-BD33-0BD38E8CC243}" type="presParOf" srcId="{2488FC79-D44E-4E6B-A21C-AD3D291D40DF}" destId="{4EAB97EC-F4A3-45DC-82D3-9C6A649D61C9}" srcOrd="2" destOrd="0" presId="urn:microsoft.com/office/officeart/2018/2/layout/IconCircleList"/>
    <dgm:cxn modelId="{5A1F774D-035F-4A24-9E8A-2C87A05DA45A}" type="presParOf" srcId="{4EAB97EC-F4A3-45DC-82D3-9C6A649D61C9}" destId="{EC0F8658-4329-41F8-9F08-3AAE8D55B13B}" srcOrd="0" destOrd="0" presId="urn:microsoft.com/office/officeart/2018/2/layout/IconCircleList"/>
    <dgm:cxn modelId="{0051A4FC-A647-4A00-B2D6-5F5DAE3BED1F}" type="presParOf" srcId="{4EAB97EC-F4A3-45DC-82D3-9C6A649D61C9}" destId="{F5740249-42A3-40EC-9141-283E9DB7DB54}" srcOrd="1" destOrd="0" presId="urn:microsoft.com/office/officeart/2018/2/layout/IconCircleList"/>
    <dgm:cxn modelId="{43AC98E5-D447-43FE-BA5A-C27B619AFC64}" type="presParOf" srcId="{4EAB97EC-F4A3-45DC-82D3-9C6A649D61C9}" destId="{BA5D71B6-1021-46E0-9DCC-33B3F404C630}" srcOrd="2" destOrd="0" presId="urn:microsoft.com/office/officeart/2018/2/layout/IconCircleList"/>
    <dgm:cxn modelId="{F170CDE8-A71E-417C-B911-5ED45F143EB4}" type="presParOf" srcId="{4EAB97EC-F4A3-45DC-82D3-9C6A649D61C9}" destId="{9A12C3FB-6014-46F3-B7BB-8B7D11415F5F}" srcOrd="3" destOrd="0" presId="urn:microsoft.com/office/officeart/2018/2/layout/IconCircleList"/>
    <dgm:cxn modelId="{5301B2C5-3ECB-400A-A66A-A22B5E59C261}" type="presParOf" srcId="{2488FC79-D44E-4E6B-A21C-AD3D291D40DF}" destId="{7D486929-9C83-4D50-9111-B83E12F9A2F5}" srcOrd="3" destOrd="0" presId="urn:microsoft.com/office/officeart/2018/2/layout/IconCircleList"/>
    <dgm:cxn modelId="{BB7A6F3D-C392-400A-92D1-2266922DCE16}" type="presParOf" srcId="{2488FC79-D44E-4E6B-A21C-AD3D291D40DF}" destId="{E31BA9F4-971D-479A-9E96-7FD8B656B20B}" srcOrd="4" destOrd="0" presId="urn:microsoft.com/office/officeart/2018/2/layout/IconCircleList"/>
    <dgm:cxn modelId="{1097F78A-907B-4EA5-9297-0C42C907586A}" type="presParOf" srcId="{E31BA9F4-971D-479A-9E96-7FD8B656B20B}" destId="{B38E6B83-2F0C-4563-9B5C-23233BABE86F}" srcOrd="0" destOrd="0" presId="urn:microsoft.com/office/officeart/2018/2/layout/IconCircleList"/>
    <dgm:cxn modelId="{835A3D35-14C8-467E-9B73-A44BB4175C31}" type="presParOf" srcId="{E31BA9F4-971D-479A-9E96-7FD8B656B20B}" destId="{5ECACC2B-70E3-4299-8B56-64AC4BA287FC}" srcOrd="1" destOrd="0" presId="urn:microsoft.com/office/officeart/2018/2/layout/IconCircleList"/>
    <dgm:cxn modelId="{827DC759-2B7C-4DBD-BB4A-2C954BD41C2E}" type="presParOf" srcId="{E31BA9F4-971D-479A-9E96-7FD8B656B20B}" destId="{23F6A70B-BF4A-4C50-9B6C-9B425BD6F7BF}" srcOrd="2" destOrd="0" presId="urn:microsoft.com/office/officeart/2018/2/layout/IconCircleList"/>
    <dgm:cxn modelId="{32B48023-7DB4-43D6-83BF-B4ABAFE4A51D}" type="presParOf" srcId="{E31BA9F4-971D-479A-9E96-7FD8B656B20B}" destId="{C83A1BC3-6DF6-45CF-98B9-5438FA3395DD}" srcOrd="3" destOrd="0" presId="urn:microsoft.com/office/officeart/2018/2/layout/IconCircleList"/>
    <dgm:cxn modelId="{62C315F1-1A7F-494D-A058-40D9AA5EAFAA}" type="presParOf" srcId="{2488FC79-D44E-4E6B-A21C-AD3D291D40DF}" destId="{D475A51D-A7F0-4BFA-90DF-4BA4BF192880}" srcOrd="5" destOrd="0" presId="urn:microsoft.com/office/officeart/2018/2/layout/IconCircleList"/>
    <dgm:cxn modelId="{938AEB93-63DA-42CF-8500-95F1154774BD}" type="presParOf" srcId="{2488FC79-D44E-4E6B-A21C-AD3D291D40DF}" destId="{54EA29BC-4AA8-49A6-A8E0-E47D423595F3}" srcOrd="6" destOrd="0" presId="urn:microsoft.com/office/officeart/2018/2/layout/IconCircleList"/>
    <dgm:cxn modelId="{4B4DBEF7-38A7-46B4-AB9F-8B03BCC0D576}" type="presParOf" srcId="{54EA29BC-4AA8-49A6-A8E0-E47D423595F3}" destId="{5AD5B7C4-3662-4BCE-AD47-9D2011C6E151}" srcOrd="0" destOrd="0" presId="urn:microsoft.com/office/officeart/2018/2/layout/IconCircleList"/>
    <dgm:cxn modelId="{8A72EE17-92DF-4A01-AA68-998438245061}" type="presParOf" srcId="{54EA29BC-4AA8-49A6-A8E0-E47D423595F3}" destId="{01958470-5A98-4C70-9E79-44DB70A8ABA6}" srcOrd="1" destOrd="0" presId="urn:microsoft.com/office/officeart/2018/2/layout/IconCircleList"/>
    <dgm:cxn modelId="{05D27947-92BA-4BCD-B533-50C0048E2669}" type="presParOf" srcId="{54EA29BC-4AA8-49A6-A8E0-E47D423595F3}" destId="{E4364929-F825-4413-968B-25F848B15E13}" srcOrd="2" destOrd="0" presId="urn:microsoft.com/office/officeart/2018/2/layout/IconCircleList"/>
    <dgm:cxn modelId="{5F6B633E-8060-4D83-8995-C43E0B2B552E}" type="presParOf" srcId="{54EA29BC-4AA8-49A6-A8E0-E47D423595F3}" destId="{77A0D950-A4C6-4318-A0FA-EBCF6E60BDC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18C133-CD52-F84E-9FD0-32D5FE6AB56D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6DDE934A-AE88-6545-82AB-8E5CB8C382E6}">
      <dgm:prSet/>
      <dgm:spPr/>
      <dgm:t>
        <a:bodyPr/>
        <a:lstStyle/>
        <a:p>
          <a:pPr algn="l"/>
          <a:r>
            <a:rPr lang="en-US" dirty="0"/>
            <a:t>3-day meeting to bring together technical specialists from the partner </a:t>
          </a:r>
          <a:r>
            <a:rPr lang="en-US" dirty="0" err="1"/>
            <a:t>organisations</a:t>
          </a:r>
          <a:r>
            <a:rPr lang="en-US" dirty="0"/>
            <a:t> (Nov 2019)*</a:t>
          </a:r>
          <a:endParaRPr lang="en-GB" dirty="0"/>
        </a:p>
      </dgm:t>
    </dgm:pt>
    <dgm:pt modelId="{49F6916C-4D72-254B-A934-9C172C7677A6}" type="parTrans" cxnId="{77A39F0E-7E2B-D347-A07B-0C7577DA357B}">
      <dgm:prSet/>
      <dgm:spPr/>
      <dgm:t>
        <a:bodyPr/>
        <a:lstStyle/>
        <a:p>
          <a:endParaRPr lang="en-GB"/>
        </a:p>
      </dgm:t>
    </dgm:pt>
    <dgm:pt modelId="{E1E0D72C-AD7B-1247-BBDD-8C9FFDF35F52}" type="sibTrans" cxnId="{77A39F0E-7E2B-D347-A07B-0C7577DA357B}">
      <dgm:prSet/>
      <dgm:spPr/>
      <dgm:t>
        <a:bodyPr/>
        <a:lstStyle/>
        <a:p>
          <a:endParaRPr lang="en-GB"/>
        </a:p>
      </dgm:t>
    </dgm:pt>
    <dgm:pt modelId="{E9E6792C-8CD1-0746-9799-82B79AC10B60}">
      <dgm:prSet/>
      <dgm:spPr/>
      <dgm:t>
        <a:bodyPr/>
        <a:lstStyle/>
        <a:p>
          <a:pPr algn="l"/>
          <a:r>
            <a:rPr lang="en-US" dirty="0"/>
            <a:t>Pre-meeting </a:t>
          </a:r>
          <a:r>
            <a:rPr lang="en-US" dirty="0" err="1"/>
            <a:t>telcos</a:t>
          </a:r>
          <a:r>
            <a:rPr lang="en-US" dirty="0"/>
            <a:t> to engage with community, focusing on the four functional areas</a:t>
          </a:r>
          <a:endParaRPr lang="en-GB" dirty="0"/>
        </a:p>
      </dgm:t>
    </dgm:pt>
    <dgm:pt modelId="{5A57DEEC-9E9B-1343-9902-9C845B2CE20E}" type="parTrans" cxnId="{05EF4444-466B-5545-8714-38803DA1F46C}">
      <dgm:prSet/>
      <dgm:spPr/>
      <dgm:t>
        <a:bodyPr/>
        <a:lstStyle/>
        <a:p>
          <a:endParaRPr lang="en-GB"/>
        </a:p>
      </dgm:t>
    </dgm:pt>
    <dgm:pt modelId="{88BD4B90-71D5-8B4F-8ED6-0B79B1CAD861}" type="sibTrans" cxnId="{05EF4444-466B-5545-8714-38803DA1F46C}">
      <dgm:prSet/>
      <dgm:spPr/>
      <dgm:t>
        <a:bodyPr/>
        <a:lstStyle/>
        <a:p>
          <a:endParaRPr lang="en-GB"/>
        </a:p>
      </dgm:t>
    </dgm:pt>
    <dgm:pt modelId="{AC3D860A-8233-C943-81A2-010A382B822B}">
      <dgm:prSet/>
      <dgm:spPr/>
      <dgm:t>
        <a:bodyPr/>
        <a:lstStyle/>
        <a:p>
          <a:pPr algn="l"/>
          <a:r>
            <a:rPr lang="en-US"/>
            <a:t>Agree technical proposals</a:t>
          </a:r>
          <a:endParaRPr lang="en-GB"/>
        </a:p>
      </dgm:t>
    </dgm:pt>
    <dgm:pt modelId="{FE077756-ACBC-AE45-855F-2B7B17F5E194}" type="parTrans" cxnId="{031D8B10-C33D-5345-903A-6EABD24D42FD}">
      <dgm:prSet/>
      <dgm:spPr/>
      <dgm:t>
        <a:bodyPr/>
        <a:lstStyle/>
        <a:p>
          <a:endParaRPr lang="en-GB"/>
        </a:p>
      </dgm:t>
    </dgm:pt>
    <dgm:pt modelId="{A6E192D4-7FFA-7A42-A0B7-54C7869AC2E1}" type="sibTrans" cxnId="{031D8B10-C33D-5345-903A-6EABD24D42FD}">
      <dgm:prSet/>
      <dgm:spPr/>
      <dgm:t>
        <a:bodyPr/>
        <a:lstStyle/>
        <a:p>
          <a:endParaRPr lang="en-GB"/>
        </a:p>
      </dgm:t>
    </dgm:pt>
    <dgm:pt modelId="{4436CDA6-6A62-D441-952E-ABDC186ECB5F}">
      <dgm:prSet/>
      <dgm:spPr/>
      <dgm:t>
        <a:bodyPr/>
        <a:lstStyle/>
        <a:p>
          <a:pPr algn="l"/>
          <a:r>
            <a:rPr lang="en-US"/>
            <a:t>Prioritisation of features for development</a:t>
          </a:r>
          <a:endParaRPr lang="en-GB"/>
        </a:p>
      </dgm:t>
    </dgm:pt>
    <dgm:pt modelId="{DE32988F-7CA3-CB4D-928C-5659D80B665E}" type="parTrans" cxnId="{AF9A1609-D987-444C-9456-36593EAF5D11}">
      <dgm:prSet/>
      <dgm:spPr/>
      <dgm:t>
        <a:bodyPr/>
        <a:lstStyle/>
        <a:p>
          <a:endParaRPr lang="en-GB"/>
        </a:p>
      </dgm:t>
    </dgm:pt>
    <dgm:pt modelId="{547BB52F-708E-DD47-A64C-8485172A3656}" type="sibTrans" cxnId="{AF9A1609-D987-444C-9456-36593EAF5D11}">
      <dgm:prSet/>
      <dgm:spPr/>
      <dgm:t>
        <a:bodyPr/>
        <a:lstStyle/>
        <a:p>
          <a:endParaRPr lang="en-GB"/>
        </a:p>
      </dgm:t>
    </dgm:pt>
    <dgm:pt modelId="{9F9AE176-671D-4C43-99F3-9F6FE8D93474}">
      <dgm:prSet/>
      <dgm:spPr/>
      <dgm:t>
        <a:bodyPr/>
        <a:lstStyle/>
        <a:p>
          <a:pPr algn="l"/>
          <a:r>
            <a:rPr lang="en-US"/>
            <a:t>Roadmap to implement the work</a:t>
          </a:r>
          <a:endParaRPr lang="en-GB"/>
        </a:p>
      </dgm:t>
    </dgm:pt>
    <dgm:pt modelId="{23AADC4C-1BA3-B047-8564-3F16E412469C}" type="parTrans" cxnId="{039A6B04-CB5E-D24A-A04B-381713C73A8A}">
      <dgm:prSet/>
      <dgm:spPr/>
      <dgm:t>
        <a:bodyPr/>
        <a:lstStyle/>
        <a:p>
          <a:endParaRPr lang="en-GB"/>
        </a:p>
      </dgm:t>
    </dgm:pt>
    <dgm:pt modelId="{C4D46742-5570-CE43-BCB6-36EEF63A9A08}" type="sibTrans" cxnId="{039A6B04-CB5E-D24A-A04B-381713C73A8A}">
      <dgm:prSet/>
      <dgm:spPr/>
      <dgm:t>
        <a:bodyPr/>
        <a:lstStyle/>
        <a:p>
          <a:endParaRPr lang="en-GB"/>
        </a:p>
      </dgm:t>
    </dgm:pt>
    <dgm:pt modelId="{953D02AD-7E15-4A43-84F2-0ABC565E67C4}" type="pres">
      <dgm:prSet presAssocID="{1118C133-CD52-F84E-9FD0-32D5FE6AB56D}" presName="Name0" presStyleCnt="0">
        <dgm:presLayoutVars>
          <dgm:dir/>
          <dgm:resizeHandles val="exact"/>
        </dgm:presLayoutVars>
      </dgm:prSet>
      <dgm:spPr/>
    </dgm:pt>
    <dgm:pt modelId="{BF88C44D-A1B2-AB4D-95F4-3A8C59788E84}" type="pres">
      <dgm:prSet presAssocID="{6DDE934A-AE88-6545-82AB-8E5CB8C382E6}" presName="parTxOnly" presStyleLbl="node1" presStyleIdx="0" presStyleCnt="5" custScaleY="141478">
        <dgm:presLayoutVars>
          <dgm:bulletEnabled val="1"/>
        </dgm:presLayoutVars>
      </dgm:prSet>
      <dgm:spPr/>
    </dgm:pt>
    <dgm:pt modelId="{A473244A-481E-3849-8994-D2446FFF7D29}" type="pres">
      <dgm:prSet presAssocID="{E1E0D72C-AD7B-1247-BBDD-8C9FFDF35F52}" presName="parSpace" presStyleCnt="0"/>
      <dgm:spPr/>
    </dgm:pt>
    <dgm:pt modelId="{054A5F38-94FD-CE49-BB09-0DFC5F1BF37E}" type="pres">
      <dgm:prSet presAssocID="{E9E6792C-8CD1-0746-9799-82B79AC10B60}" presName="parTxOnly" presStyleLbl="node1" presStyleIdx="1" presStyleCnt="5" custScaleY="141478">
        <dgm:presLayoutVars>
          <dgm:bulletEnabled val="1"/>
        </dgm:presLayoutVars>
      </dgm:prSet>
      <dgm:spPr/>
    </dgm:pt>
    <dgm:pt modelId="{7CC6C795-5581-DE42-B3C5-E987E94D720B}" type="pres">
      <dgm:prSet presAssocID="{88BD4B90-71D5-8B4F-8ED6-0B79B1CAD861}" presName="parSpace" presStyleCnt="0"/>
      <dgm:spPr/>
    </dgm:pt>
    <dgm:pt modelId="{0F994E60-8D1E-8A4C-8B71-1AE1173773B2}" type="pres">
      <dgm:prSet presAssocID="{AC3D860A-8233-C943-81A2-010A382B822B}" presName="parTxOnly" presStyleLbl="node1" presStyleIdx="2" presStyleCnt="5" custScaleY="141478">
        <dgm:presLayoutVars>
          <dgm:bulletEnabled val="1"/>
        </dgm:presLayoutVars>
      </dgm:prSet>
      <dgm:spPr/>
    </dgm:pt>
    <dgm:pt modelId="{A929A118-58F3-7845-818C-6CCCF065CDDA}" type="pres">
      <dgm:prSet presAssocID="{A6E192D4-7FFA-7A42-A0B7-54C7869AC2E1}" presName="parSpace" presStyleCnt="0"/>
      <dgm:spPr/>
    </dgm:pt>
    <dgm:pt modelId="{1D7612AA-E80A-424B-B123-864351142EA5}" type="pres">
      <dgm:prSet presAssocID="{4436CDA6-6A62-D441-952E-ABDC186ECB5F}" presName="parTxOnly" presStyleLbl="node1" presStyleIdx="3" presStyleCnt="5" custScaleY="141478">
        <dgm:presLayoutVars>
          <dgm:bulletEnabled val="1"/>
        </dgm:presLayoutVars>
      </dgm:prSet>
      <dgm:spPr/>
    </dgm:pt>
    <dgm:pt modelId="{1824CDC3-C209-2646-930F-73ACCE00A801}" type="pres">
      <dgm:prSet presAssocID="{547BB52F-708E-DD47-A64C-8485172A3656}" presName="parSpace" presStyleCnt="0"/>
      <dgm:spPr/>
    </dgm:pt>
    <dgm:pt modelId="{C73DCB27-EC20-4A49-A3DA-9672049EBA8E}" type="pres">
      <dgm:prSet presAssocID="{9F9AE176-671D-4C43-99F3-9F6FE8D93474}" presName="parTxOnly" presStyleLbl="node1" presStyleIdx="4" presStyleCnt="5" custScaleY="141478">
        <dgm:presLayoutVars>
          <dgm:bulletEnabled val="1"/>
        </dgm:presLayoutVars>
      </dgm:prSet>
      <dgm:spPr/>
    </dgm:pt>
  </dgm:ptLst>
  <dgm:cxnLst>
    <dgm:cxn modelId="{039A6B04-CB5E-D24A-A04B-381713C73A8A}" srcId="{1118C133-CD52-F84E-9FD0-32D5FE6AB56D}" destId="{9F9AE176-671D-4C43-99F3-9F6FE8D93474}" srcOrd="4" destOrd="0" parTransId="{23AADC4C-1BA3-B047-8564-3F16E412469C}" sibTransId="{C4D46742-5570-CE43-BCB6-36EEF63A9A08}"/>
    <dgm:cxn modelId="{AF9A1609-D987-444C-9456-36593EAF5D11}" srcId="{1118C133-CD52-F84E-9FD0-32D5FE6AB56D}" destId="{4436CDA6-6A62-D441-952E-ABDC186ECB5F}" srcOrd="3" destOrd="0" parTransId="{DE32988F-7CA3-CB4D-928C-5659D80B665E}" sibTransId="{547BB52F-708E-DD47-A64C-8485172A3656}"/>
    <dgm:cxn modelId="{77A39F0E-7E2B-D347-A07B-0C7577DA357B}" srcId="{1118C133-CD52-F84E-9FD0-32D5FE6AB56D}" destId="{6DDE934A-AE88-6545-82AB-8E5CB8C382E6}" srcOrd="0" destOrd="0" parTransId="{49F6916C-4D72-254B-A934-9C172C7677A6}" sibTransId="{E1E0D72C-AD7B-1247-BBDD-8C9FFDF35F52}"/>
    <dgm:cxn modelId="{031D8B10-C33D-5345-903A-6EABD24D42FD}" srcId="{1118C133-CD52-F84E-9FD0-32D5FE6AB56D}" destId="{AC3D860A-8233-C943-81A2-010A382B822B}" srcOrd="2" destOrd="0" parTransId="{FE077756-ACBC-AE45-855F-2B7B17F5E194}" sibTransId="{A6E192D4-7FFA-7A42-A0B7-54C7869AC2E1}"/>
    <dgm:cxn modelId="{4708AA24-9492-7944-9DA5-8B3109C4FADC}" type="presOf" srcId="{4436CDA6-6A62-D441-952E-ABDC186ECB5F}" destId="{1D7612AA-E80A-424B-B123-864351142EA5}" srcOrd="0" destOrd="0" presId="urn:microsoft.com/office/officeart/2005/8/layout/hChevron3"/>
    <dgm:cxn modelId="{05EF4444-466B-5545-8714-38803DA1F46C}" srcId="{1118C133-CD52-F84E-9FD0-32D5FE6AB56D}" destId="{E9E6792C-8CD1-0746-9799-82B79AC10B60}" srcOrd="1" destOrd="0" parTransId="{5A57DEEC-9E9B-1343-9902-9C845B2CE20E}" sibTransId="{88BD4B90-71D5-8B4F-8ED6-0B79B1CAD861}"/>
    <dgm:cxn modelId="{89C2E36F-0C67-ED4C-9BF4-F9CDDDFB2BCC}" type="presOf" srcId="{1118C133-CD52-F84E-9FD0-32D5FE6AB56D}" destId="{953D02AD-7E15-4A43-84F2-0ABC565E67C4}" srcOrd="0" destOrd="0" presId="urn:microsoft.com/office/officeart/2005/8/layout/hChevron3"/>
    <dgm:cxn modelId="{D44196AB-1ADD-4047-8B8C-1E03A47796A8}" type="presOf" srcId="{6DDE934A-AE88-6545-82AB-8E5CB8C382E6}" destId="{BF88C44D-A1B2-AB4D-95F4-3A8C59788E84}" srcOrd="0" destOrd="0" presId="urn:microsoft.com/office/officeart/2005/8/layout/hChevron3"/>
    <dgm:cxn modelId="{73046DC0-9E7D-6543-9DD5-BA994EB295FA}" type="presOf" srcId="{AC3D860A-8233-C943-81A2-010A382B822B}" destId="{0F994E60-8D1E-8A4C-8B71-1AE1173773B2}" srcOrd="0" destOrd="0" presId="urn:microsoft.com/office/officeart/2005/8/layout/hChevron3"/>
    <dgm:cxn modelId="{06F5C9C6-DDD9-3041-831D-4BE9C5DDAEB9}" type="presOf" srcId="{E9E6792C-8CD1-0746-9799-82B79AC10B60}" destId="{054A5F38-94FD-CE49-BB09-0DFC5F1BF37E}" srcOrd="0" destOrd="0" presId="urn:microsoft.com/office/officeart/2005/8/layout/hChevron3"/>
    <dgm:cxn modelId="{686901C9-B9AB-AD40-BD98-006AF170BB3E}" type="presOf" srcId="{9F9AE176-671D-4C43-99F3-9F6FE8D93474}" destId="{C73DCB27-EC20-4A49-A3DA-9672049EBA8E}" srcOrd="0" destOrd="0" presId="urn:microsoft.com/office/officeart/2005/8/layout/hChevron3"/>
    <dgm:cxn modelId="{0AB5A72E-27DB-4645-AA06-7E9354546EA2}" type="presParOf" srcId="{953D02AD-7E15-4A43-84F2-0ABC565E67C4}" destId="{BF88C44D-A1B2-AB4D-95F4-3A8C59788E84}" srcOrd="0" destOrd="0" presId="urn:microsoft.com/office/officeart/2005/8/layout/hChevron3"/>
    <dgm:cxn modelId="{7B62F80B-27B7-5E4D-8F88-9EE2620BD4B7}" type="presParOf" srcId="{953D02AD-7E15-4A43-84F2-0ABC565E67C4}" destId="{A473244A-481E-3849-8994-D2446FFF7D29}" srcOrd="1" destOrd="0" presId="urn:microsoft.com/office/officeart/2005/8/layout/hChevron3"/>
    <dgm:cxn modelId="{F0DA7B27-A636-7F4B-95D2-488DC2B87508}" type="presParOf" srcId="{953D02AD-7E15-4A43-84F2-0ABC565E67C4}" destId="{054A5F38-94FD-CE49-BB09-0DFC5F1BF37E}" srcOrd="2" destOrd="0" presId="urn:microsoft.com/office/officeart/2005/8/layout/hChevron3"/>
    <dgm:cxn modelId="{56136856-D001-AB4A-B93D-9EB19C04719A}" type="presParOf" srcId="{953D02AD-7E15-4A43-84F2-0ABC565E67C4}" destId="{7CC6C795-5581-DE42-B3C5-E987E94D720B}" srcOrd="3" destOrd="0" presId="urn:microsoft.com/office/officeart/2005/8/layout/hChevron3"/>
    <dgm:cxn modelId="{C43A0B79-3067-4040-A38F-6FC7AAD6703F}" type="presParOf" srcId="{953D02AD-7E15-4A43-84F2-0ABC565E67C4}" destId="{0F994E60-8D1E-8A4C-8B71-1AE1173773B2}" srcOrd="4" destOrd="0" presId="urn:microsoft.com/office/officeart/2005/8/layout/hChevron3"/>
    <dgm:cxn modelId="{4AF53FD5-8F44-E649-B091-FD2A88825AD9}" type="presParOf" srcId="{953D02AD-7E15-4A43-84F2-0ABC565E67C4}" destId="{A929A118-58F3-7845-818C-6CCCF065CDDA}" srcOrd="5" destOrd="0" presId="urn:microsoft.com/office/officeart/2005/8/layout/hChevron3"/>
    <dgm:cxn modelId="{24F6CDA6-5B74-3441-BA87-00200C528ED2}" type="presParOf" srcId="{953D02AD-7E15-4A43-84F2-0ABC565E67C4}" destId="{1D7612AA-E80A-424B-B123-864351142EA5}" srcOrd="6" destOrd="0" presId="urn:microsoft.com/office/officeart/2005/8/layout/hChevron3"/>
    <dgm:cxn modelId="{199D1823-C44B-E747-A99C-2586AFB0D348}" type="presParOf" srcId="{953D02AD-7E15-4A43-84F2-0ABC565E67C4}" destId="{1824CDC3-C209-2646-930F-73ACCE00A801}" srcOrd="7" destOrd="0" presId="urn:microsoft.com/office/officeart/2005/8/layout/hChevron3"/>
    <dgm:cxn modelId="{5EFB4CF6-9F90-F245-BBCE-3945EA38E47D}" type="presParOf" srcId="{953D02AD-7E15-4A43-84F2-0ABC565E67C4}" destId="{C73DCB27-EC20-4A49-A3DA-9672049EBA8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12A358-55F2-471F-BC59-8B42675187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84248CC-D635-4D31-A122-E9E6BDE8358F}">
      <dgm:prSet/>
      <dgm:spPr/>
      <dgm:t>
        <a:bodyPr/>
        <a:lstStyle/>
        <a:p>
          <a:r>
            <a:rPr lang="en-GB"/>
            <a:t>Federation allows scaling, redundancy, sharing of capability</a:t>
          </a:r>
          <a:endParaRPr lang="en-US"/>
        </a:p>
      </dgm:t>
    </dgm:pt>
    <dgm:pt modelId="{4724FF21-7762-4015-A4CE-2EA440A9438A}" type="parTrans" cxnId="{8F4B83BC-9809-4892-B992-2B8420729D2A}">
      <dgm:prSet/>
      <dgm:spPr/>
      <dgm:t>
        <a:bodyPr/>
        <a:lstStyle/>
        <a:p>
          <a:endParaRPr lang="en-US"/>
        </a:p>
      </dgm:t>
    </dgm:pt>
    <dgm:pt modelId="{B919D714-F7D3-4343-971C-38DD93ACB8AD}" type="sibTrans" cxnId="{8F4B83BC-9809-4892-B992-2B8420729D2A}">
      <dgm:prSet/>
      <dgm:spPr/>
      <dgm:t>
        <a:bodyPr/>
        <a:lstStyle/>
        <a:p>
          <a:endParaRPr lang="en-US"/>
        </a:p>
      </dgm:t>
    </dgm:pt>
    <dgm:pt modelId="{35C3D30E-07C9-4CB2-BB6B-4A2C379B15E6}">
      <dgm:prSet/>
      <dgm:spPr/>
      <dgm:t>
        <a:bodyPr/>
        <a:lstStyle/>
        <a:p>
          <a:r>
            <a:rPr lang="en-GB"/>
            <a:t>Search and identity management are the linchpins of federation</a:t>
          </a:r>
          <a:endParaRPr lang="en-US"/>
        </a:p>
      </dgm:t>
    </dgm:pt>
    <dgm:pt modelId="{08530013-4C0E-482C-B208-FD6644D559F8}" type="parTrans" cxnId="{B01D3143-7829-4C97-9819-92CF7CE913B0}">
      <dgm:prSet/>
      <dgm:spPr/>
      <dgm:t>
        <a:bodyPr/>
        <a:lstStyle/>
        <a:p>
          <a:endParaRPr lang="en-US"/>
        </a:p>
      </dgm:t>
    </dgm:pt>
    <dgm:pt modelId="{51823D8F-1565-4155-8AF4-F4E0146C034C}" type="sibTrans" cxnId="{B01D3143-7829-4C97-9819-92CF7CE913B0}">
      <dgm:prSet/>
      <dgm:spPr/>
      <dgm:t>
        <a:bodyPr/>
        <a:lstStyle/>
        <a:p>
          <a:endParaRPr lang="en-US"/>
        </a:p>
      </dgm:t>
    </dgm:pt>
    <dgm:pt modelId="{41F95525-43C1-4643-B9D4-4594477712B3}">
      <dgm:prSet/>
      <dgm:spPr/>
      <dgm:t>
        <a:bodyPr/>
        <a:lstStyle/>
        <a:p>
          <a:r>
            <a:rPr lang="en-GB"/>
            <a:t>But federation can also bring complexity:</a:t>
          </a:r>
          <a:endParaRPr lang="en-US"/>
        </a:p>
      </dgm:t>
    </dgm:pt>
    <dgm:pt modelId="{A477E54E-3D88-44B1-85BC-D365D38B8378}" type="parTrans" cxnId="{451512D8-731A-4CF3-931B-A89CDB51A31A}">
      <dgm:prSet/>
      <dgm:spPr/>
      <dgm:t>
        <a:bodyPr/>
        <a:lstStyle/>
        <a:p>
          <a:endParaRPr lang="en-US"/>
        </a:p>
      </dgm:t>
    </dgm:pt>
    <dgm:pt modelId="{B93A0A95-0604-4F57-8FB5-DB4EAFEA71DA}" type="sibTrans" cxnId="{451512D8-731A-4CF3-931B-A89CDB51A31A}">
      <dgm:prSet/>
      <dgm:spPr/>
      <dgm:t>
        <a:bodyPr/>
        <a:lstStyle/>
        <a:p>
          <a:endParaRPr lang="en-US"/>
        </a:p>
      </dgm:t>
    </dgm:pt>
    <dgm:pt modelId="{48E67DD3-34DC-4BE1-ADFD-70644898C7C7}">
      <dgm:prSet/>
      <dgm:spPr/>
      <dgm:t>
        <a:bodyPr/>
        <a:lstStyle/>
        <a:p>
          <a:r>
            <a:rPr lang="en-GB"/>
            <a:t>Search and identity management services are duplicated across sites</a:t>
          </a:r>
          <a:endParaRPr lang="en-US"/>
        </a:p>
      </dgm:t>
    </dgm:pt>
    <dgm:pt modelId="{7C578AB3-61A6-43A1-B2C9-2BAB0B90961C}" type="parTrans" cxnId="{6DA3A66B-6B18-41BF-8B1B-88B839415FAE}">
      <dgm:prSet/>
      <dgm:spPr/>
      <dgm:t>
        <a:bodyPr/>
        <a:lstStyle/>
        <a:p>
          <a:endParaRPr lang="en-US"/>
        </a:p>
      </dgm:t>
    </dgm:pt>
    <dgm:pt modelId="{839C025F-80E7-49B4-BAD2-1818F9B530C1}" type="sibTrans" cxnId="{6DA3A66B-6B18-41BF-8B1B-88B839415FAE}">
      <dgm:prSet/>
      <dgm:spPr/>
      <dgm:t>
        <a:bodyPr/>
        <a:lstStyle/>
        <a:p>
          <a:endParaRPr lang="en-US"/>
        </a:p>
      </dgm:t>
    </dgm:pt>
    <dgm:pt modelId="{912B473D-6E40-4CBA-A9B4-3377DCE0ED34}">
      <dgm:prSet/>
      <dgm:spPr/>
      <dgm:t>
        <a:bodyPr/>
        <a:lstStyle/>
        <a:p>
          <a:r>
            <a:rPr lang="en-GB"/>
            <a:t>There can be a high operational burden</a:t>
          </a:r>
          <a:endParaRPr lang="en-US"/>
        </a:p>
      </dgm:t>
    </dgm:pt>
    <dgm:pt modelId="{9E905E8D-F0FA-4A54-B1F3-5DC467C42D55}" type="parTrans" cxnId="{CE11B671-899C-4015-BC83-B8C48BD6BC97}">
      <dgm:prSet/>
      <dgm:spPr/>
      <dgm:t>
        <a:bodyPr/>
        <a:lstStyle/>
        <a:p>
          <a:endParaRPr lang="en-US"/>
        </a:p>
      </dgm:t>
    </dgm:pt>
    <dgm:pt modelId="{8167FF47-3869-487C-AE2A-4529D4F49A2C}" type="sibTrans" cxnId="{CE11B671-899C-4015-BC83-B8C48BD6BC97}">
      <dgm:prSet/>
      <dgm:spPr/>
      <dgm:t>
        <a:bodyPr/>
        <a:lstStyle/>
        <a:p>
          <a:endParaRPr lang="en-US"/>
        </a:p>
      </dgm:t>
    </dgm:pt>
    <dgm:pt modelId="{262EC4E9-7A0F-4F65-AE13-F6F2EC213ECF}">
      <dgm:prSet/>
      <dgm:spPr/>
      <dgm:t>
        <a:bodyPr/>
        <a:lstStyle/>
        <a:p>
          <a:r>
            <a:rPr lang="en-GB"/>
            <a:t>Duplication of services can be confusing for users</a:t>
          </a:r>
          <a:endParaRPr lang="en-US"/>
        </a:p>
      </dgm:t>
    </dgm:pt>
    <dgm:pt modelId="{99534E0B-BEF8-4328-976A-19D3F34B3520}" type="parTrans" cxnId="{06D0A896-7A7A-4E24-A3DB-E7655AF8057F}">
      <dgm:prSet/>
      <dgm:spPr/>
      <dgm:t>
        <a:bodyPr/>
        <a:lstStyle/>
        <a:p>
          <a:endParaRPr lang="en-US"/>
        </a:p>
      </dgm:t>
    </dgm:pt>
    <dgm:pt modelId="{B0DB95AF-A163-45D6-A1CF-D0D3918AC149}" type="sibTrans" cxnId="{06D0A896-7A7A-4E24-A3DB-E7655AF8057F}">
      <dgm:prSet/>
      <dgm:spPr/>
      <dgm:t>
        <a:bodyPr/>
        <a:lstStyle/>
        <a:p>
          <a:endParaRPr lang="en-US"/>
        </a:p>
      </dgm:t>
    </dgm:pt>
    <dgm:pt modelId="{3EF06C36-2478-4D06-867E-8537F5086901}">
      <dgm:prSet/>
      <dgm:spPr/>
      <dgm:t>
        <a:bodyPr/>
        <a:lstStyle/>
        <a:p>
          <a:r>
            <a:rPr lang="en-GB"/>
            <a:t>Cloud computing with its impact on deployment practice and hosting architecture can help</a:t>
          </a:r>
          <a:endParaRPr lang="en-US"/>
        </a:p>
      </dgm:t>
    </dgm:pt>
    <dgm:pt modelId="{B5512B11-C1BB-4192-A80F-0F25563F84B6}" type="parTrans" cxnId="{2E1F8C38-044F-4301-9657-75CE1590765F}">
      <dgm:prSet/>
      <dgm:spPr/>
      <dgm:t>
        <a:bodyPr/>
        <a:lstStyle/>
        <a:p>
          <a:endParaRPr lang="en-US"/>
        </a:p>
      </dgm:t>
    </dgm:pt>
    <dgm:pt modelId="{9012EA4E-A5CF-450D-AD8F-445AA70DE419}" type="sibTrans" cxnId="{2E1F8C38-044F-4301-9657-75CE1590765F}">
      <dgm:prSet/>
      <dgm:spPr/>
      <dgm:t>
        <a:bodyPr/>
        <a:lstStyle/>
        <a:p>
          <a:endParaRPr lang="en-US"/>
        </a:p>
      </dgm:t>
    </dgm:pt>
    <dgm:pt modelId="{8BADD1CC-355F-4041-A2BF-9D8982953E01}">
      <dgm:prSet/>
      <dgm:spPr/>
      <dgm:t>
        <a:bodyPr/>
        <a:lstStyle/>
        <a:p>
          <a:r>
            <a:rPr lang="en-GB"/>
            <a:t>Public cloud with 4 9s resilience capability brings back centralisation as a viable design choice vs. the previously established approach in ESGF of federation for resilience</a:t>
          </a:r>
          <a:endParaRPr lang="en-US"/>
        </a:p>
      </dgm:t>
    </dgm:pt>
    <dgm:pt modelId="{13EC83D2-29C4-4F67-A1C5-BB7F212A09EA}" type="parTrans" cxnId="{28BE0B17-589F-4B66-85F9-1A7E3D0342D7}">
      <dgm:prSet/>
      <dgm:spPr/>
      <dgm:t>
        <a:bodyPr/>
        <a:lstStyle/>
        <a:p>
          <a:endParaRPr lang="en-US"/>
        </a:p>
      </dgm:t>
    </dgm:pt>
    <dgm:pt modelId="{BB527738-23F3-4522-9403-855B84985E68}" type="sibTrans" cxnId="{28BE0B17-589F-4B66-85F9-1A7E3D0342D7}">
      <dgm:prSet/>
      <dgm:spPr/>
      <dgm:t>
        <a:bodyPr/>
        <a:lstStyle/>
        <a:p>
          <a:endParaRPr lang="en-US"/>
        </a:p>
      </dgm:t>
    </dgm:pt>
    <dgm:pt modelId="{1199ACB2-27AE-47C5-8A1F-F6789E806054}" type="pres">
      <dgm:prSet presAssocID="{2312A358-55F2-471F-BC59-8B4267518703}" presName="root" presStyleCnt="0">
        <dgm:presLayoutVars>
          <dgm:dir/>
          <dgm:resizeHandles val="exact"/>
        </dgm:presLayoutVars>
      </dgm:prSet>
      <dgm:spPr/>
    </dgm:pt>
    <dgm:pt modelId="{26FF7D68-E700-468F-A06F-E01F9E62F379}" type="pres">
      <dgm:prSet presAssocID="{784248CC-D635-4D31-A122-E9E6BDE8358F}" presName="compNode" presStyleCnt="0"/>
      <dgm:spPr/>
    </dgm:pt>
    <dgm:pt modelId="{A5D278D8-6C5F-46CF-972C-6C55B93D1894}" type="pres">
      <dgm:prSet presAssocID="{784248CC-D635-4D31-A122-E9E6BDE8358F}" presName="bgRect" presStyleLbl="bgShp" presStyleIdx="0" presStyleCnt="4"/>
      <dgm:spPr/>
    </dgm:pt>
    <dgm:pt modelId="{7A355713-1962-4DCC-9EBA-2F82567A0A6D}" type="pres">
      <dgm:prSet presAssocID="{784248CC-D635-4D31-A122-E9E6BDE8358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190F6342-0B3D-46E8-B549-B1335D14A675}" type="pres">
      <dgm:prSet presAssocID="{784248CC-D635-4D31-A122-E9E6BDE8358F}" presName="spaceRect" presStyleCnt="0"/>
      <dgm:spPr/>
    </dgm:pt>
    <dgm:pt modelId="{7A5B6F3C-1846-4443-89FF-C4B9A0CFF13A}" type="pres">
      <dgm:prSet presAssocID="{784248CC-D635-4D31-A122-E9E6BDE8358F}" presName="parTx" presStyleLbl="revTx" presStyleIdx="0" presStyleCnt="6">
        <dgm:presLayoutVars>
          <dgm:chMax val="0"/>
          <dgm:chPref val="0"/>
        </dgm:presLayoutVars>
      </dgm:prSet>
      <dgm:spPr/>
    </dgm:pt>
    <dgm:pt modelId="{06C925B5-95CB-4C37-B6D6-F3AF9AC08AD9}" type="pres">
      <dgm:prSet presAssocID="{B919D714-F7D3-4343-971C-38DD93ACB8AD}" presName="sibTrans" presStyleCnt="0"/>
      <dgm:spPr/>
    </dgm:pt>
    <dgm:pt modelId="{E98DE474-FC23-4A8B-8572-37CC68FA4B98}" type="pres">
      <dgm:prSet presAssocID="{35C3D30E-07C9-4CB2-BB6B-4A2C379B15E6}" presName="compNode" presStyleCnt="0"/>
      <dgm:spPr/>
    </dgm:pt>
    <dgm:pt modelId="{DA33E618-A8FB-487E-B826-6C23E7C95C46}" type="pres">
      <dgm:prSet presAssocID="{35C3D30E-07C9-4CB2-BB6B-4A2C379B15E6}" presName="bgRect" presStyleLbl="bgShp" presStyleIdx="1" presStyleCnt="4"/>
      <dgm:spPr/>
    </dgm:pt>
    <dgm:pt modelId="{659F2719-C986-4CB8-9A58-F3313CA7AF9D}" type="pres">
      <dgm:prSet presAssocID="{35C3D30E-07C9-4CB2-BB6B-4A2C379B15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FA1203FF-0164-4DD1-9D52-5909F1AA66A0}" type="pres">
      <dgm:prSet presAssocID="{35C3D30E-07C9-4CB2-BB6B-4A2C379B15E6}" presName="spaceRect" presStyleCnt="0"/>
      <dgm:spPr/>
    </dgm:pt>
    <dgm:pt modelId="{86C2D60A-A69F-4D27-997F-3529A1B28624}" type="pres">
      <dgm:prSet presAssocID="{35C3D30E-07C9-4CB2-BB6B-4A2C379B15E6}" presName="parTx" presStyleLbl="revTx" presStyleIdx="1" presStyleCnt="6">
        <dgm:presLayoutVars>
          <dgm:chMax val="0"/>
          <dgm:chPref val="0"/>
        </dgm:presLayoutVars>
      </dgm:prSet>
      <dgm:spPr/>
    </dgm:pt>
    <dgm:pt modelId="{DB318F6C-1CD2-4D60-B968-F37BE61D939B}" type="pres">
      <dgm:prSet presAssocID="{51823D8F-1565-4155-8AF4-F4E0146C034C}" presName="sibTrans" presStyleCnt="0"/>
      <dgm:spPr/>
    </dgm:pt>
    <dgm:pt modelId="{C2AE24D5-3849-4D9F-8B05-3C322BB56373}" type="pres">
      <dgm:prSet presAssocID="{41F95525-43C1-4643-B9D4-4594477712B3}" presName="compNode" presStyleCnt="0"/>
      <dgm:spPr/>
    </dgm:pt>
    <dgm:pt modelId="{464F742B-7FDD-4E31-A2DA-988804A5876F}" type="pres">
      <dgm:prSet presAssocID="{41F95525-43C1-4643-B9D4-4594477712B3}" presName="bgRect" presStyleLbl="bgShp" presStyleIdx="2" presStyleCnt="4"/>
      <dgm:spPr/>
    </dgm:pt>
    <dgm:pt modelId="{084C4999-B012-4C87-81EC-128A675E1006}" type="pres">
      <dgm:prSet presAssocID="{41F95525-43C1-4643-B9D4-4594477712B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CD4E3F7C-580D-4150-967A-67D7EC1B231B}" type="pres">
      <dgm:prSet presAssocID="{41F95525-43C1-4643-B9D4-4594477712B3}" presName="spaceRect" presStyleCnt="0"/>
      <dgm:spPr/>
    </dgm:pt>
    <dgm:pt modelId="{1B8C55FA-40B6-4173-AD57-19772AD5FEB8}" type="pres">
      <dgm:prSet presAssocID="{41F95525-43C1-4643-B9D4-4594477712B3}" presName="parTx" presStyleLbl="revTx" presStyleIdx="2" presStyleCnt="6">
        <dgm:presLayoutVars>
          <dgm:chMax val="0"/>
          <dgm:chPref val="0"/>
        </dgm:presLayoutVars>
      </dgm:prSet>
      <dgm:spPr/>
    </dgm:pt>
    <dgm:pt modelId="{00B02A40-48E7-4D8E-9BAD-6480B1D071CC}" type="pres">
      <dgm:prSet presAssocID="{41F95525-43C1-4643-B9D4-4594477712B3}" presName="desTx" presStyleLbl="revTx" presStyleIdx="3" presStyleCnt="6">
        <dgm:presLayoutVars/>
      </dgm:prSet>
      <dgm:spPr/>
    </dgm:pt>
    <dgm:pt modelId="{7759AD07-C0AA-4659-AFC9-87ED85BD29AB}" type="pres">
      <dgm:prSet presAssocID="{B93A0A95-0604-4F57-8FB5-DB4EAFEA71DA}" presName="sibTrans" presStyleCnt="0"/>
      <dgm:spPr/>
    </dgm:pt>
    <dgm:pt modelId="{BC893440-EC18-4F47-809C-191F44786D91}" type="pres">
      <dgm:prSet presAssocID="{3EF06C36-2478-4D06-867E-8537F5086901}" presName="compNode" presStyleCnt="0"/>
      <dgm:spPr/>
    </dgm:pt>
    <dgm:pt modelId="{9ED0D965-516C-4112-B87D-1CDAE27D8C93}" type="pres">
      <dgm:prSet presAssocID="{3EF06C36-2478-4D06-867E-8537F5086901}" presName="bgRect" presStyleLbl="bgShp" presStyleIdx="3" presStyleCnt="4"/>
      <dgm:spPr/>
    </dgm:pt>
    <dgm:pt modelId="{9AF8226D-CB52-42DB-8205-C60FB605A558}" type="pres">
      <dgm:prSet presAssocID="{3EF06C36-2478-4D06-867E-8537F508690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CDFEDC6E-310B-4D08-AF78-DFFF9E88BD21}" type="pres">
      <dgm:prSet presAssocID="{3EF06C36-2478-4D06-867E-8537F5086901}" presName="spaceRect" presStyleCnt="0"/>
      <dgm:spPr/>
    </dgm:pt>
    <dgm:pt modelId="{B65DD130-05D5-4B13-AE4B-76B7E4B34FF3}" type="pres">
      <dgm:prSet presAssocID="{3EF06C36-2478-4D06-867E-8537F5086901}" presName="parTx" presStyleLbl="revTx" presStyleIdx="4" presStyleCnt="6">
        <dgm:presLayoutVars>
          <dgm:chMax val="0"/>
          <dgm:chPref val="0"/>
        </dgm:presLayoutVars>
      </dgm:prSet>
      <dgm:spPr/>
    </dgm:pt>
    <dgm:pt modelId="{2DF79AB2-7A3A-4D18-862B-B4684E156512}" type="pres">
      <dgm:prSet presAssocID="{3EF06C36-2478-4D06-867E-8537F5086901}" presName="desTx" presStyleLbl="revTx" presStyleIdx="5" presStyleCnt="6">
        <dgm:presLayoutVars/>
      </dgm:prSet>
      <dgm:spPr/>
    </dgm:pt>
  </dgm:ptLst>
  <dgm:cxnLst>
    <dgm:cxn modelId="{28BE0B17-589F-4B66-85F9-1A7E3D0342D7}" srcId="{3EF06C36-2478-4D06-867E-8537F5086901}" destId="{8BADD1CC-355F-4041-A2BF-9D8982953E01}" srcOrd="0" destOrd="0" parTransId="{13EC83D2-29C4-4F67-A1C5-BB7F212A09EA}" sibTransId="{BB527738-23F3-4522-9403-855B84985E68}"/>
    <dgm:cxn modelId="{90B0C420-BD38-40FC-BA6A-88C45B68FDC6}" type="presOf" srcId="{2312A358-55F2-471F-BC59-8B4267518703}" destId="{1199ACB2-27AE-47C5-8A1F-F6789E806054}" srcOrd="0" destOrd="0" presId="urn:microsoft.com/office/officeart/2018/2/layout/IconVerticalSolidList"/>
    <dgm:cxn modelId="{871B8A29-63FA-4178-9F5F-3F1DFCBF01CF}" type="presOf" srcId="{8BADD1CC-355F-4041-A2BF-9D8982953E01}" destId="{2DF79AB2-7A3A-4D18-862B-B4684E156512}" srcOrd="0" destOrd="0" presId="urn:microsoft.com/office/officeart/2018/2/layout/IconVerticalSolidList"/>
    <dgm:cxn modelId="{66843734-8395-4195-BF1B-9025749DA023}" type="presOf" srcId="{35C3D30E-07C9-4CB2-BB6B-4A2C379B15E6}" destId="{86C2D60A-A69F-4D27-997F-3529A1B28624}" srcOrd="0" destOrd="0" presId="urn:microsoft.com/office/officeart/2018/2/layout/IconVerticalSolidList"/>
    <dgm:cxn modelId="{2E1F8C38-044F-4301-9657-75CE1590765F}" srcId="{2312A358-55F2-471F-BC59-8B4267518703}" destId="{3EF06C36-2478-4D06-867E-8537F5086901}" srcOrd="3" destOrd="0" parTransId="{B5512B11-C1BB-4192-A80F-0F25563F84B6}" sibTransId="{9012EA4E-A5CF-450D-AD8F-445AA70DE419}"/>
    <dgm:cxn modelId="{B01D3143-7829-4C97-9819-92CF7CE913B0}" srcId="{2312A358-55F2-471F-BC59-8B4267518703}" destId="{35C3D30E-07C9-4CB2-BB6B-4A2C379B15E6}" srcOrd="1" destOrd="0" parTransId="{08530013-4C0E-482C-B208-FD6644D559F8}" sibTransId="{51823D8F-1565-4155-8AF4-F4E0146C034C}"/>
    <dgm:cxn modelId="{37FDFF66-E3AC-4A2E-9FCD-59331E64114E}" type="presOf" srcId="{41F95525-43C1-4643-B9D4-4594477712B3}" destId="{1B8C55FA-40B6-4173-AD57-19772AD5FEB8}" srcOrd="0" destOrd="0" presId="urn:microsoft.com/office/officeart/2018/2/layout/IconVerticalSolidList"/>
    <dgm:cxn modelId="{6DA3A66B-6B18-41BF-8B1B-88B839415FAE}" srcId="{41F95525-43C1-4643-B9D4-4594477712B3}" destId="{48E67DD3-34DC-4BE1-ADFD-70644898C7C7}" srcOrd="0" destOrd="0" parTransId="{7C578AB3-61A6-43A1-B2C9-2BAB0B90961C}" sibTransId="{839C025F-80E7-49B4-BAD2-1818F9B530C1}"/>
    <dgm:cxn modelId="{CE11B671-899C-4015-BC83-B8C48BD6BC97}" srcId="{41F95525-43C1-4643-B9D4-4594477712B3}" destId="{912B473D-6E40-4CBA-A9B4-3377DCE0ED34}" srcOrd="1" destOrd="0" parTransId="{9E905E8D-F0FA-4A54-B1F3-5DC467C42D55}" sibTransId="{8167FF47-3869-487C-AE2A-4529D4F49A2C}"/>
    <dgm:cxn modelId="{AC949B72-4817-4DB7-A5FF-062605B2C6EC}" type="presOf" srcId="{48E67DD3-34DC-4BE1-ADFD-70644898C7C7}" destId="{00B02A40-48E7-4D8E-9BAD-6480B1D071CC}" srcOrd="0" destOrd="0" presId="urn:microsoft.com/office/officeart/2018/2/layout/IconVerticalSolidList"/>
    <dgm:cxn modelId="{54205E90-6250-4AC5-965A-826B473CACD3}" type="presOf" srcId="{784248CC-D635-4D31-A122-E9E6BDE8358F}" destId="{7A5B6F3C-1846-4443-89FF-C4B9A0CFF13A}" srcOrd="0" destOrd="0" presId="urn:microsoft.com/office/officeart/2018/2/layout/IconVerticalSolidList"/>
    <dgm:cxn modelId="{06D0A896-7A7A-4E24-A3DB-E7655AF8057F}" srcId="{41F95525-43C1-4643-B9D4-4594477712B3}" destId="{262EC4E9-7A0F-4F65-AE13-F6F2EC213ECF}" srcOrd="2" destOrd="0" parTransId="{99534E0B-BEF8-4328-976A-19D3F34B3520}" sibTransId="{B0DB95AF-A163-45D6-A1CF-D0D3918AC149}"/>
    <dgm:cxn modelId="{9CF43EAD-DAFF-4830-934F-351526FAAF33}" type="presOf" srcId="{3EF06C36-2478-4D06-867E-8537F5086901}" destId="{B65DD130-05D5-4B13-AE4B-76B7E4B34FF3}" srcOrd="0" destOrd="0" presId="urn:microsoft.com/office/officeart/2018/2/layout/IconVerticalSolidList"/>
    <dgm:cxn modelId="{8F4B83BC-9809-4892-B992-2B8420729D2A}" srcId="{2312A358-55F2-471F-BC59-8B4267518703}" destId="{784248CC-D635-4D31-A122-E9E6BDE8358F}" srcOrd="0" destOrd="0" parTransId="{4724FF21-7762-4015-A4CE-2EA440A9438A}" sibTransId="{B919D714-F7D3-4343-971C-38DD93ACB8AD}"/>
    <dgm:cxn modelId="{451512D8-731A-4CF3-931B-A89CDB51A31A}" srcId="{2312A358-55F2-471F-BC59-8B4267518703}" destId="{41F95525-43C1-4643-B9D4-4594477712B3}" srcOrd="2" destOrd="0" parTransId="{A477E54E-3D88-44B1-85BC-D365D38B8378}" sibTransId="{B93A0A95-0604-4F57-8FB5-DB4EAFEA71DA}"/>
    <dgm:cxn modelId="{D92556E4-73D7-448A-98E4-27F08C4CD064}" type="presOf" srcId="{262EC4E9-7A0F-4F65-AE13-F6F2EC213ECF}" destId="{00B02A40-48E7-4D8E-9BAD-6480B1D071CC}" srcOrd="0" destOrd="2" presId="urn:microsoft.com/office/officeart/2018/2/layout/IconVerticalSolidList"/>
    <dgm:cxn modelId="{6370B2FA-F68F-46DB-88AC-6C3AB09F1F7E}" type="presOf" srcId="{912B473D-6E40-4CBA-A9B4-3377DCE0ED34}" destId="{00B02A40-48E7-4D8E-9BAD-6480B1D071CC}" srcOrd="0" destOrd="1" presId="urn:microsoft.com/office/officeart/2018/2/layout/IconVerticalSolidList"/>
    <dgm:cxn modelId="{C993B0E7-17CD-4E36-B4EF-A87149DC298C}" type="presParOf" srcId="{1199ACB2-27AE-47C5-8A1F-F6789E806054}" destId="{26FF7D68-E700-468F-A06F-E01F9E62F379}" srcOrd="0" destOrd="0" presId="urn:microsoft.com/office/officeart/2018/2/layout/IconVerticalSolidList"/>
    <dgm:cxn modelId="{F684F91E-015B-48DB-8EF2-D88D3059EFE5}" type="presParOf" srcId="{26FF7D68-E700-468F-A06F-E01F9E62F379}" destId="{A5D278D8-6C5F-46CF-972C-6C55B93D1894}" srcOrd="0" destOrd="0" presId="urn:microsoft.com/office/officeart/2018/2/layout/IconVerticalSolidList"/>
    <dgm:cxn modelId="{3C7C68D6-FB88-4ECD-A756-54A0CA388F25}" type="presParOf" srcId="{26FF7D68-E700-468F-A06F-E01F9E62F379}" destId="{7A355713-1962-4DCC-9EBA-2F82567A0A6D}" srcOrd="1" destOrd="0" presId="urn:microsoft.com/office/officeart/2018/2/layout/IconVerticalSolidList"/>
    <dgm:cxn modelId="{CB0F0627-30D2-4350-BD39-EE998A0DE236}" type="presParOf" srcId="{26FF7D68-E700-468F-A06F-E01F9E62F379}" destId="{190F6342-0B3D-46E8-B549-B1335D14A675}" srcOrd="2" destOrd="0" presId="urn:microsoft.com/office/officeart/2018/2/layout/IconVerticalSolidList"/>
    <dgm:cxn modelId="{19EE2DD0-432F-4458-B4AC-F7A787B9E1B1}" type="presParOf" srcId="{26FF7D68-E700-468F-A06F-E01F9E62F379}" destId="{7A5B6F3C-1846-4443-89FF-C4B9A0CFF13A}" srcOrd="3" destOrd="0" presId="urn:microsoft.com/office/officeart/2018/2/layout/IconVerticalSolidList"/>
    <dgm:cxn modelId="{FD68DC39-1E16-49D1-81B2-71F814421A42}" type="presParOf" srcId="{1199ACB2-27AE-47C5-8A1F-F6789E806054}" destId="{06C925B5-95CB-4C37-B6D6-F3AF9AC08AD9}" srcOrd="1" destOrd="0" presId="urn:microsoft.com/office/officeart/2018/2/layout/IconVerticalSolidList"/>
    <dgm:cxn modelId="{38B55150-B6BB-45B7-B673-AE257F41A211}" type="presParOf" srcId="{1199ACB2-27AE-47C5-8A1F-F6789E806054}" destId="{E98DE474-FC23-4A8B-8572-37CC68FA4B98}" srcOrd="2" destOrd="0" presId="urn:microsoft.com/office/officeart/2018/2/layout/IconVerticalSolidList"/>
    <dgm:cxn modelId="{0822BB6F-F011-4E33-8B18-85C561D3ADE0}" type="presParOf" srcId="{E98DE474-FC23-4A8B-8572-37CC68FA4B98}" destId="{DA33E618-A8FB-487E-B826-6C23E7C95C46}" srcOrd="0" destOrd="0" presId="urn:microsoft.com/office/officeart/2018/2/layout/IconVerticalSolidList"/>
    <dgm:cxn modelId="{13F795EE-8903-4563-96B6-61A09C3BFD67}" type="presParOf" srcId="{E98DE474-FC23-4A8B-8572-37CC68FA4B98}" destId="{659F2719-C986-4CB8-9A58-F3313CA7AF9D}" srcOrd="1" destOrd="0" presId="urn:microsoft.com/office/officeart/2018/2/layout/IconVerticalSolidList"/>
    <dgm:cxn modelId="{E1FC13BC-E97E-4251-BB06-30779222A565}" type="presParOf" srcId="{E98DE474-FC23-4A8B-8572-37CC68FA4B98}" destId="{FA1203FF-0164-4DD1-9D52-5909F1AA66A0}" srcOrd="2" destOrd="0" presId="urn:microsoft.com/office/officeart/2018/2/layout/IconVerticalSolidList"/>
    <dgm:cxn modelId="{6E6EEE5E-061B-4A0B-B976-5367F3F599C9}" type="presParOf" srcId="{E98DE474-FC23-4A8B-8572-37CC68FA4B98}" destId="{86C2D60A-A69F-4D27-997F-3529A1B28624}" srcOrd="3" destOrd="0" presId="urn:microsoft.com/office/officeart/2018/2/layout/IconVerticalSolidList"/>
    <dgm:cxn modelId="{DBEAB084-C88F-4A6C-BF63-C31AD50B0AFC}" type="presParOf" srcId="{1199ACB2-27AE-47C5-8A1F-F6789E806054}" destId="{DB318F6C-1CD2-4D60-B968-F37BE61D939B}" srcOrd="3" destOrd="0" presId="urn:microsoft.com/office/officeart/2018/2/layout/IconVerticalSolidList"/>
    <dgm:cxn modelId="{7D968BA8-4327-4D75-9E12-3E9BFCD6366B}" type="presParOf" srcId="{1199ACB2-27AE-47C5-8A1F-F6789E806054}" destId="{C2AE24D5-3849-4D9F-8B05-3C322BB56373}" srcOrd="4" destOrd="0" presId="urn:microsoft.com/office/officeart/2018/2/layout/IconVerticalSolidList"/>
    <dgm:cxn modelId="{FE10ECEF-DF6E-4AC4-B834-AF4297B84841}" type="presParOf" srcId="{C2AE24D5-3849-4D9F-8B05-3C322BB56373}" destId="{464F742B-7FDD-4E31-A2DA-988804A5876F}" srcOrd="0" destOrd="0" presId="urn:microsoft.com/office/officeart/2018/2/layout/IconVerticalSolidList"/>
    <dgm:cxn modelId="{B4C9501E-F6BE-423B-BD85-E94D3995E4F9}" type="presParOf" srcId="{C2AE24D5-3849-4D9F-8B05-3C322BB56373}" destId="{084C4999-B012-4C87-81EC-128A675E1006}" srcOrd="1" destOrd="0" presId="urn:microsoft.com/office/officeart/2018/2/layout/IconVerticalSolidList"/>
    <dgm:cxn modelId="{EC653BC9-CF7A-45B8-8AB9-35B86740A93F}" type="presParOf" srcId="{C2AE24D5-3849-4D9F-8B05-3C322BB56373}" destId="{CD4E3F7C-580D-4150-967A-67D7EC1B231B}" srcOrd="2" destOrd="0" presId="urn:microsoft.com/office/officeart/2018/2/layout/IconVerticalSolidList"/>
    <dgm:cxn modelId="{773E603C-626A-4FAB-B6A6-65B363DAE866}" type="presParOf" srcId="{C2AE24D5-3849-4D9F-8B05-3C322BB56373}" destId="{1B8C55FA-40B6-4173-AD57-19772AD5FEB8}" srcOrd="3" destOrd="0" presId="urn:microsoft.com/office/officeart/2018/2/layout/IconVerticalSolidList"/>
    <dgm:cxn modelId="{D74C3206-517C-41C7-B309-8CD7A269CC78}" type="presParOf" srcId="{C2AE24D5-3849-4D9F-8B05-3C322BB56373}" destId="{00B02A40-48E7-4D8E-9BAD-6480B1D071CC}" srcOrd="4" destOrd="0" presId="urn:microsoft.com/office/officeart/2018/2/layout/IconVerticalSolidList"/>
    <dgm:cxn modelId="{EA523F2A-6015-407D-8DFB-3B0482CF63A0}" type="presParOf" srcId="{1199ACB2-27AE-47C5-8A1F-F6789E806054}" destId="{7759AD07-C0AA-4659-AFC9-87ED85BD29AB}" srcOrd="5" destOrd="0" presId="urn:microsoft.com/office/officeart/2018/2/layout/IconVerticalSolidList"/>
    <dgm:cxn modelId="{87E0D9C2-B8F5-4C74-8A58-0212E0725644}" type="presParOf" srcId="{1199ACB2-27AE-47C5-8A1F-F6789E806054}" destId="{BC893440-EC18-4F47-809C-191F44786D91}" srcOrd="6" destOrd="0" presId="urn:microsoft.com/office/officeart/2018/2/layout/IconVerticalSolidList"/>
    <dgm:cxn modelId="{C1B0AF67-24DA-40F9-AA34-1A0A67B71E28}" type="presParOf" srcId="{BC893440-EC18-4F47-809C-191F44786D91}" destId="{9ED0D965-516C-4112-B87D-1CDAE27D8C93}" srcOrd="0" destOrd="0" presId="urn:microsoft.com/office/officeart/2018/2/layout/IconVerticalSolidList"/>
    <dgm:cxn modelId="{5555EF04-44F6-4EDE-AFDA-BD49FC834837}" type="presParOf" srcId="{BC893440-EC18-4F47-809C-191F44786D91}" destId="{9AF8226D-CB52-42DB-8205-C60FB605A558}" srcOrd="1" destOrd="0" presId="urn:microsoft.com/office/officeart/2018/2/layout/IconVerticalSolidList"/>
    <dgm:cxn modelId="{CEA9028A-51CD-488B-8EEA-26AFE9A435D7}" type="presParOf" srcId="{BC893440-EC18-4F47-809C-191F44786D91}" destId="{CDFEDC6E-310B-4D08-AF78-DFFF9E88BD21}" srcOrd="2" destOrd="0" presId="urn:microsoft.com/office/officeart/2018/2/layout/IconVerticalSolidList"/>
    <dgm:cxn modelId="{B40280F3-68F6-463B-B8B9-36FA07E0B319}" type="presParOf" srcId="{BC893440-EC18-4F47-809C-191F44786D91}" destId="{B65DD130-05D5-4B13-AE4B-76B7E4B34FF3}" srcOrd="3" destOrd="0" presId="urn:microsoft.com/office/officeart/2018/2/layout/IconVerticalSolidList"/>
    <dgm:cxn modelId="{E543108C-24E7-458D-9DF2-CE407A9AC799}" type="presParOf" srcId="{BC893440-EC18-4F47-809C-191F44786D91}" destId="{2DF79AB2-7A3A-4D18-862B-B4684E15651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550D36-40E8-704B-AEE7-6E208CF6DE7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5396D4-865E-F345-9127-B4D35428A99F}">
      <dgm:prSet/>
      <dgm:spPr/>
      <dgm:t>
        <a:bodyPr/>
        <a:lstStyle/>
        <a:p>
          <a:r>
            <a:rPr lang="en-GB" dirty="0"/>
            <a:t>Opportunities</a:t>
          </a:r>
        </a:p>
      </dgm:t>
    </dgm:pt>
    <dgm:pt modelId="{9F317B8D-01D6-6F4B-A9AE-8276A6696F8A}" type="parTrans" cxnId="{ABBF4F32-D08A-3448-8778-3C1600C2139A}">
      <dgm:prSet/>
      <dgm:spPr/>
      <dgm:t>
        <a:bodyPr/>
        <a:lstStyle/>
        <a:p>
          <a:endParaRPr lang="en-GB"/>
        </a:p>
      </dgm:t>
    </dgm:pt>
    <dgm:pt modelId="{0B6C53BD-780F-E04C-BE8B-3A202B91746B}" type="sibTrans" cxnId="{ABBF4F32-D08A-3448-8778-3C1600C2139A}">
      <dgm:prSet/>
      <dgm:spPr/>
      <dgm:t>
        <a:bodyPr/>
        <a:lstStyle/>
        <a:p>
          <a:endParaRPr lang="en-GB"/>
        </a:p>
      </dgm:t>
    </dgm:pt>
    <dgm:pt modelId="{75B1D522-132F-FB45-886A-D671E109A9F2}">
      <dgm:prSet/>
      <dgm:spPr/>
      <dgm:t>
        <a:bodyPr/>
        <a:lstStyle/>
        <a:p>
          <a:r>
            <a:rPr lang="en-GB" dirty="0"/>
            <a:t>Potential point of entry for scientists without access to large-scale computing, analysis, and network resources</a:t>
          </a:r>
        </a:p>
      </dgm:t>
    </dgm:pt>
    <dgm:pt modelId="{87641521-4A43-9241-92C2-D305C5555EC7}" type="parTrans" cxnId="{C162DB35-E246-564C-8C34-A74A63119714}">
      <dgm:prSet/>
      <dgm:spPr/>
      <dgm:t>
        <a:bodyPr/>
        <a:lstStyle/>
        <a:p>
          <a:endParaRPr lang="en-GB"/>
        </a:p>
      </dgm:t>
    </dgm:pt>
    <dgm:pt modelId="{0745367F-E710-6744-8F20-F7EE77FB1C9A}" type="sibTrans" cxnId="{C162DB35-E246-564C-8C34-A74A63119714}">
      <dgm:prSet/>
      <dgm:spPr/>
      <dgm:t>
        <a:bodyPr/>
        <a:lstStyle/>
        <a:p>
          <a:endParaRPr lang="en-GB"/>
        </a:p>
      </dgm:t>
    </dgm:pt>
    <dgm:pt modelId="{8E467B84-54A6-B94E-A944-242B87615300}">
      <dgm:prSet/>
      <dgm:spPr/>
      <dgm:t>
        <a:bodyPr/>
        <a:lstStyle/>
        <a:p>
          <a:r>
            <a:rPr lang="en-GB" dirty="0"/>
            <a:t>Challenges</a:t>
          </a:r>
        </a:p>
      </dgm:t>
    </dgm:pt>
    <dgm:pt modelId="{4CA7C078-A23F-A34C-B0A5-A3889D4B7787}" type="parTrans" cxnId="{9E1FDC03-E895-B048-8D8F-3A190FD01C5D}">
      <dgm:prSet/>
      <dgm:spPr/>
      <dgm:t>
        <a:bodyPr/>
        <a:lstStyle/>
        <a:p>
          <a:endParaRPr lang="en-GB"/>
        </a:p>
      </dgm:t>
    </dgm:pt>
    <dgm:pt modelId="{C826A844-2CD0-B545-846E-0F39A1744696}" type="sibTrans" cxnId="{9E1FDC03-E895-B048-8D8F-3A190FD01C5D}">
      <dgm:prSet/>
      <dgm:spPr/>
      <dgm:t>
        <a:bodyPr/>
        <a:lstStyle/>
        <a:p>
          <a:endParaRPr lang="en-GB"/>
        </a:p>
      </dgm:t>
    </dgm:pt>
    <dgm:pt modelId="{7E209E39-74A1-424D-8611-77DE99E774B5}">
      <dgm:prSet/>
      <dgm:spPr/>
      <dgm:t>
        <a:bodyPr/>
        <a:lstStyle/>
        <a:p>
          <a:r>
            <a:rPr lang="en-GB" dirty="0"/>
            <a:t>New paradigms for massively parallel data storage and access, such as object store</a:t>
          </a:r>
        </a:p>
      </dgm:t>
    </dgm:pt>
    <dgm:pt modelId="{695C22C0-6BE2-AA47-8669-F8A6E968044F}" type="parTrans" cxnId="{30BA39C4-37C2-6A4A-9910-7194B3CE16A9}">
      <dgm:prSet/>
      <dgm:spPr/>
    </dgm:pt>
    <dgm:pt modelId="{E31B9377-00B1-A648-A286-9B7AB2E42991}" type="sibTrans" cxnId="{30BA39C4-37C2-6A4A-9910-7194B3CE16A9}">
      <dgm:prSet/>
      <dgm:spPr/>
    </dgm:pt>
    <dgm:pt modelId="{6FF8DB06-659E-CF4C-B9A3-40649E98DB83}">
      <dgm:prSet/>
      <dgm:spPr/>
      <dgm:t>
        <a:bodyPr/>
        <a:lstStyle/>
        <a:p>
          <a:r>
            <a:rPr lang="en-GB" dirty="0"/>
            <a:t>Public cloud not cost effective for </a:t>
          </a:r>
          <a:r>
            <a:rPr lang="en-GB" i="1" dirty="0"/>
            <a:t>long-term, large-scale </a:t>
          </a:r>
          <a:r>
            <a:rPr lang="en-GB" dirty="0"/>
            <a:t>data storage and access</a:t>
          </a:r>
        </a:p>
      </dgm:t>
    </dgm:pt>
    <dgm:pt modelId="{2D1D96E8-34B7-1149-B73E-4E2D2FD59F30}" type="parTrans" cxnId="{8603A81E-E26B-E34E-84BA-A1E9966FE98B}">
      <dgm:prSet/>
      <dgm:spPr/>
    </dgm:pt>
    <dgm:pt modelId="{EE21D288-34A0-4340-AC54-8AEDF6A53B76}" type="sibTrans" cxnId="{8603A81E-E26B-E34E-84BA-A1E9966FE98B}">
      <dgm:prSet/>
      <dgm:spPr/>
    </dgm:pt>
    <dgm:pt modelId="{1A6B6A1E-2932-C540-8E43-118C8F589AFE}">
      <dgm:prSet/>
      <dgm:spPr/>
      <dgm:t>
        <a:bodyPr/>
        <a:lstStyle/>
        <a:p>
          <a:r>
            <a:rPr lang="en-GB" dirty="0"/>
            <a:t>Most on-premise data centres still have POSIX file systems (Though some are experimenting with object store – JASMIN)</a:t>
          </a:r>
        </a:p>
      </dgm:t>
    </dgm:pt>
    <dgm:pt modelId="{13501C07-6C16-AA48-AB8E-A0504E16D9B5}" type="parTrans" cxnId="{7FCCA638-12BB-9A45-A173-AD074753CE51}">
      <dgm:prSet/>
      <dgm:spPr/>
    </dgm:pt>
    <dgm:pt modelId="{7CE002DA-26A9-2B4F-AEAF-6138DA7092BD}" type="sibTrans" cxnId="{7FCCA638-12BB-9A45-A173-AD074753CE51}">
      <dgm:prSet/>
      <dgm:spPr/>
    </dgm:pt>
    <dgm:pt modelId="{412D522D-018D-D142-B4CD-2EB22A892A18}">
      <dgm:prSet/>
      <dgm:spPr/>
      <dgm:t>
        <a:bodyPr/>
        <a:lstStyle/>
        <a:p>
          <a:r>
            <a:rPr lang="en-GB" dirty="0" err="1"/>
            <a:t>Xarray</a:t>
          </a:r>
          <a:r>
            <a:rPr lang="en-GB" dirty="0"/>
            <a:t> and </a:t>
          </a:r>
          <a:r>
            <a:rPr lang="en-GB" dirty="0" err="1"/>
            <a:t>zarr</a:t>
          </a:r>
          <a:endParaRPr lang="en-GB" dirty="0"/>
        </a:p>
      </dgm:t>
    </dgm:pt>
    <dgm:pt modelId="{45EA1766-E1B0-4945-9F2D-2513BD65A14E}" type="parTrans" cxnId="{7EA58E72-9F29-0142-A856-2F35AC3A7819}">
      <dgm:prSet/>
      <dgm:spPr/>
    </dgm:pt>
    <dgm:pt modelId="{9ED5D3F6-C2D4-FB42-BC8E-A3CCA45ADBA5}" type="sibTrans" cxnId="{7EA58E72-9F29-0142-A856-2F35AC3A7819}">
      <dgm:prSet/>
      <dgm:spPr/>
    </dgm:pt>
    <dgm:pt modelId="{413D7BB5-B1EE-524C-B301-8F096A7EC3D6}">
      <dgm:prSet/>
      <dgm:spPr/>
      <dgm:t>
        <a:bodyPr/>
        <a:lstStyle/>
        <a:p>
          <a:endParaRPr lang="en-GB" dirty="0"/>
        </a:p>
      </dgm:t>
    </dgm:pt>
    <dgm:pt modelId="{F190FD24-3A10-DB40-90EB-B7BE1033BCA5}" type="parTrans" cxnId="{29448D9F-DFC6-0C46-BAA2-C82C7EE64E8C}">
      <dgm:prSet/>
      <dgm:spPr/>
    </dgm:pt>
    <dgm:pt modelId="{3F4277F9-A432-CA4A-BB8C-E9099F2558A6}" type="sibTrans" cxnId="{29448D9F-DFC6-0C46-BAA2-C82C7EE64E8C}">
      <dgm:prSet/>
      <dgm:spPr/>
    </dgm:pt>
    <dgm:pt modelId="{689FFA9B-F85E-7649-B8F6-D5881B52A3A6}">
      <dgm:prSet/>
      <dgm:spPr/>
      <dgm:t>
        <a:bodyPr/>
        <a:lstStyle/>
        <a:p>
          <a:endParaRPr lang="en-GB" dirty="0"/>
        </a:p>
      </dgm:t>
    </dgm:pt>
    <dgm:pt modelId="{50CEACCE-763A-F948-9951-87255A434E2C}" type="parTrans" cxnId="{E1F78B5E-689F-6743-B9E0-D935DFA6C715}">
      <dgm:prSet/>
      <dgm:spPr/>
    </dgm:pt>
    <dgm:pt modelId="{658C5A41-8D54-014C-9CFA-6C749F63FD4F}" type="sibTrans" cxnId="{E1F78B5E-689F-6743-B9E0-D935DFA6C715}">
      <dgm:prSet/>
      <dgm:spPr/>
    </dgm:pt>
    <dgm:pt modelId="{35609F9C-1CCD-0D4B-B7F3-84AD5681C7D4}">
      <dgm:prSet/>
      <dgm:spPr/>
      <dgm:t>
        <a:bodyPr/>
        <a:lstStyle/>
        <a:p>
          <a:r>
            <a:rPr lang="en-GB" dirty="0"/>
            <a:t>Concerns about </a:t>
          </a:r>
          <a:r>
            <a:rPr lang="en-GB" dirty="0" err="1"/>
            <a:t>Xarray</a:t>
          </a:r>
          <a:r>
            <a:rPr lang="en-GB" dirty="0"/>
            <a:t>/</a:t>
          </a:r>
          <a:r>
            <a:rPr lang="en-GB" dirty="0" err="1"/>
            <a:t>zarr</a:t>
          </a:r>
          <a:r>
            <a:rPr lang="en-GB" dirty="0"/>
            <a:t> for data archiving – consistency, integrity and metadata retention</a:t>
          </a:r>
        </a:p>
      </dgm:t>
    </dgm:pt>
    <dgm:pt modelId="{98372659-E328-5442-9FD1-9C85B1A4920F}" type="parTrans" cxnId="{9B4668B5-2FE5-7F47-824C-77EDAB87B623}">
      <dgm:prSet/>
      <dgm:spPr/>
    </dgm:pt>
    <dgm:pt modelId="{7A06B0A2-3D5C-A742-A794-AA2D1B0BF5F2}" type="sibTrans" cxnId="{9B4668B5-2FE5-7F47-824C-77EDAB87B623}">
      <dgm:prSet/>
      <dgm:spPr/>
    </dgm:pt>
    <dgm:pt modelId="{6D8C600A-11EC-5C48-B7A0-898BBDC56E68}">
      <dgm:prSet/>
      <dgm:spPr/>
      <dgm:t>
        <a:bodyPr/>
        <a:lstStyle/>
        <a:p>
          <a:endParaRPr lang="en-GB" dirty="0"/>
        </a:p>
      </dgm:t>
    </dgm:pt>
    <dgm:pt modelId="{CE9023BC-36BB-C348-A76C-7557926C30A5}" type="parTrans" cxnId="{206F76CE-4007-2A46-A258-02BF67BC0033}">
      <dgm:prSet/>
      <dgm:spPr/>
    </dgm:pt>
    <dgm:pt modelId="{9215F10D-36CF-6A4A-9A2D-2CF659B3B75D}" type="sibTrans" cxnId="{206F76CE-4007-2A46-A258-02BF67BC0033}">
      <dgm:prSet/>
      <dgm:spPr/>
    </dgm:pt>
    <dgm:pt modelId="{600D5F3E-E212-6245-954D-B8CF9C0637E8}" type="pres">
      <dgm:prSet presAssocID="{4F550D36-40E8-704B-AEE7-6E208CF6DE79}" presName="Name0" presStyleCnt="0">
        <dgm:presLayoutVars>
          <dgm:dir/>
          <dgm:animLvl val="lvl"/>
          <dgm:resizeHandles val="exact"/>
        </dgm:presLayoutVars>
      </dgm:prSet>
      <dgm:spPr/>
    </dgm:pt>
    <dgm:pt modelId="{379FC30B-781B-1B4C-B249-B2D11C7A64DA}" type="pres">
      <dgm:prSet presAssocID="{C95396D4-865E-F345-9127-B4D35428A99F}" presName="composite" presStyleCnt="0"/>
      <dgm:spPr/>
    </dgm:pt>
    <dgm:pt modelId="{76AAAFDA-D3DE-FC4C-888C-EBA5CF5E9C97}" type="pres">
      <dgm:prSet presAssocID="{C95396D4-865E-F345-9127-B4D35428A99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08474DB-FD70-844C-BB56-F84A5CA6AB15}" type="pres">
      <dgm:prSet presAssocID="{C95396D4-865E-F345-9127-B4D35428A99F}" presName="desTx" presStyleLbl="alignAccFollowNode1" presStyleIdx="0" presStyleCnt="2">
        <dgm:presLayoutVars>
          <dgm:bulletEnabled val="1"/>
        </dgm:presLayoutVars>
      </dgm:prSet>
      <dgm:spPr/>
    </dgm:pt>
    <dgm:pt modelId="{4269F5A1-E9BE-4E48-8B6B-15C4F3A52F8E}" type="pres">
      <dgm:prSet presAssocID="{0B6C53BD-780F-E04C-BE8B-3A202B91746B}" presName="space" presStyleCnt="0"/>
      <dgm:spPr/>
    </dgm:pt>
    <dgm:pt modelId="{D363F3E2-A0E9-6540-AB3E-6DDE7EC2621E}" type="pres">
      <dgm:prSet presAssocID="{8E467B84-54A6-B94E-A944-242B87615300}" presName="composite" presStyleCnt="0"/>
      <dgm:spPr/>
    </dgm:pt>
    <dgm:pt modelId="{CCE6DAF3-B9B7-414B-9718-8E723DBC3E3E}" type="pres">
      <dgm:prSet presAssocID="{8E467B84-54A6-B94E-A944-242B8761530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0642B6D-22AB-A840-9AF3-5BEB00592796}" type="pres">
      <dgm:prSet presAssocID="{8E467B84-54A6-B94E-A944-242B8761530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E1FDC03-E895-B048-8D8F-3A190FD01C5D}" srcId="{4F550D36-40E8-704B-AEE7-6E208CF6DE79}" destId="{8E467B84-54A6-B94E-A944-242B87615300}" srcOrd="1" destOrd="0" parTransId="{4CA7C078-A23F-A34C-B0A5-A3889D4B7787}" sibTransId="{C826A844-2CD0-B545-846E-0F39A1744696}"/>
    <dgm:cxn modelId="{2DE2F907-9794-D042-8593-3B5142EC2645}" type="presOf" srcId="{689FFA9B-F85E-7649-B8F6-D5881B52A3A6}" destId="{E0642B6D-22AB-A840-9AF3-5BEB00592796}" srcOrd="0" destOrd="1" presId="urn:microsoft.com/office/officeart/2005/8/layout/hList1"/>
    <dgm:cxn modelId="{8603A81E-E26B-E34E-84BA-A1E9966FE98B}" srcId="{8E467B84-54A6-B94E-A944-242B87615300}" destId="{6FF8DB06-659E-CF4C-B9A3-40649E98DB83}" srcOrd="0" destOrd="0" parTransId="{2D1D96E8-34B7-1149-B73E-4E2D2FD59F30}" sibTransId="{EE21D288-34A0-4340-AC54-8AEDF6A53B76}"/>
    <dgm:cxn modelId="{ABBF4F32-D08A-3448-8778-3C1600C2139A}" srcId="{4F550D36-40E8-704B-AEE7-6E208CF6DE79}" destId="{C95396D4-865E-F345-9127-B4D35428A99F}" srcOrd="0" destOrd="0" parTransId="{9F317B8D-01D6-6F4B-A9AE-8276A6696F8A}" sibTransId="{0B6C53BD-780F-E04C-BE8B-3A202B91746B}"/>
    <dgm:cxn modelId="{C162DB35-E246-564C-8C34-A74A63119714}" srcId="{C95396D4-865E-F345-9127-B4D35428A99F}" destId="{75B1D522-132F-FB45-886A-D671E109A9F2}" srcOrd="2" destOrd="0" parTransId="{87641521-4A43-9241-92C2-D305C5555EC7}" sibTransId="{0745367F-E710-6744-8F20-F7EE77FB1C9A}"/>
    <dgm:cxn modelId="{7FCCA638-12BB-9A45-A173-AD074753CE51}" srcId="{8E467B84-54A6-B94E-A944-242B87615300}" destId="{1A6B6A1E-2932-C540-8E43-118C8F589AFE}" srcOrd="2" destOrd="0" parTransId="{13501C07-6C16-AA48-AB8E-A0504E16D9B5}" sibTransId="{7CE002DA-26A9-2B4F-AEAF-6138DA7092BD}"/>
    <dgm:cxn modelId="{D9BF6F3C-2F81-314A-9224-3E4B73F13AFC}" type="presOf" srcId="{7E209E39-74A1-424D-8611-77DE99E774B5}" destId="{808474DB-FD70-844C-BB56-F84A5CA6AB15}" srcOrd="0" destOrd="0" presId="urn:microsoft.com/office/officeart/2005/8/layout/hList1"/>
    <dgm:cxn modelId="{111AD55A-FE1E-8E4C-BAA3-5CE72C49AAE7}" type="presOf" srcId="{C95396D4-865E-F345-9127-B4D35428A99F}" destId="{76AAAFDA-D3DE-FC4C-888C-EBA5CF5E9C97}" srcOrd="0" destOrd="0" presId="urn:microsoft.com/office/officeart/2005/8/layout/hList1"/>
    <dgm:cxn modelId="{E1F78B5E-689F-6743-B9E0-D935DFA6C715}" srcId="{8E467B84-54A6-B94E-A944-242B87615300}" destId="{689FFA9B-F85E-7649-B8F6-D5881B52A3A6}" srcOrd="1" destOrd="0" parTransId="{50CEACCE-763A-F948-9951-87255A434E2C}" sibTransId="{658C5A41-8D54-014C-9CFA-6C749F63FD4F}"/>
    <dgm:cxn modelId="{7EA58E72-9F29-0142-A856-2F35AC3A7819}" srcId="{7E209E39-74A1-424D-8611-77DE99E774B5}" destId="{412D522D-018D-D142-B4CD-2EB22A892A18}" srcOrd="0" destOrd="0" parTransId="{45EA1766-E1B0-4945-9F2D-2513BD65A14E}" sibTransId="{9ED5D3F6-C2D4-FB42-BC8E-A3CCA45ADBA5}"/>
    <dgm:cxn modelId="{1AEC6E81-9029-5E44-9062-818940DC9AB0}" type="presOf" srcId="{413D7BB5-B1EE-524C-B301-8F096A7EC3D6}" destId="{808474DB-FD70-844C-BB56-F84A5CA6AB15}" srcOrd="0" destOrd="2" presId="urn:microsoft.com/office/officeart/2005/8/layout/hList1"/>
    <dgm:cxn modelId="{4D2D0B8A-3F5A-8646-B315-8333E9F816F9}" type="presOf" srcId="{8E467B84-54A6-B94E-A944-242B87615300}" destId="{CCE6DAF3-B9B7-414B-9718-8E723DBC3E3E}" srcOrd="0" destOrd="0" presId="urn:microsoft.com/office/officeart/2005/8/layout/hList1"/>
    <dgm:cxn modelId="{50EC3B8C-954C-0B4A-97B0-E5E407D048D4}" type="presOf" srcId="{1A6B6A1E-2932-C540-8E43-118C8F589AFE}" destId="{E0642B6D-22AB-A840-9AF3-5BEB00592796}" srcOrd="0" destOrd="2" presId="urn:microsoft.com/office/officeart/2005/8/layout/hList1"/>
    <dgm:cxn modelId="{29448D9F-DFC6-0C46-BAA2-C82C7EE64E8C}" srcId="{C95396D4-865E-F345-9127-B4D35428A99F}" destId="{413D7BB5-B1EE-524C-B301-8F096A7EC3D6}" srcOrd="1" destOrd="0" parTransId="{F190FD24-3A10-DB40-90EB-B7BE1033BCA5}" sibTransId="{3F4277F9-A432-CA4A-BB8C-E9099F2558A6}"/>
    <dgm:cxn modelId="{9B4668B5-2FE5-7F47-824C-77EDAB87B623}" srcId="{8E467B84-54A6-B94E-A944-242B87615300}" destId="{35609F9C-1CCD-0D4B-B7F3-84AD5681C7D4}" srcOrd="4" destOrd="0" parTransId="{98372659-E328-5442-9FD1-9C85B1A4920F}" sibTransId="{7A06B0A2-3D5C-A742-A794-AA2D1B0BF5F2}"/>
    <dgm:cxn modelId="{2F5C58BA-9B0D-6C40-853E-F37C60DE9D4B}" type="presOf" srcId="{75B1D522-132F-FB45-886A-D671E109A9F2}" destId="{808474DB-FD70-844C-BB56-F84A5CA6AB15}" srcOrd="0" destOrd="3" presId="urn:microsoft.com/office/officeart/2005/8/layout/hList1"/>
    <dgm:cxn modelId="{46AC55C3-F64C-1E41-850D-84D17753FFFC}" type="presOf" srcId="{6D8C600A-11EC-5C48-B7A0-898BBDC56E68}" destId="{E0642B6D-22AB-A840-9AF3-5BEB00592796}" srcOrd="0" destOrd="3" presId="urn:microsoft.com/office/officeart/2005/8/layout/hList1"/>
    <dgm:cxn modelId="{30BA39C4-37C2-6A4A-9910-7194B3CE16A9}" srcId="{C95396D4-865E-F345-9127-B4D35428A99F}" destId="{7E209E39-74A1-424D-8611-77DE99E774B5}" srcOrd="0" destOrd="0" parTransId="{695C22C0-6BE2-AA47-8669-F8A6E968044F}" sibTransId="{E31B9377-00B1-A648-A286-9B7AB2E42991}"/>
    <dgm:cxn modelId="{206F76CE-4007-2A46-A258-02BF67BC0033}" srcId="{8E467B84-54A6-B94E-A944-242B87615300}" destId="{6D8C600A-11EC-5C48-B7A0-898BBDC56E68}" srcOrd="3" destOrd="0" parTransId="{CE9023BC-36BB-C348-A76C-7557926C30A5}" sibTransId="{9215F10D-36CF-6A4A-9A2D-2CF659B3B75D}"/>
    <dgm:cxn modelId="{63139ED4-F65F-6047-8F69-D43B7F381FFE}" type="presOf" srcId="{6FF8DB06-659E-CF4C-B9A3-40649E98DB83}" destId="{E0642B6D-22AB-A840-9AF3-5BEB00592796}" srcOrd="0" destOrd="0" presId="urn:microsoft.com/office/officeart/2005/8/layout/hList1"/>
    <dgm:cxn modelId="{FEF16ED8-7B3B-974F-95AB-41FCBE6F09D6}" type="presOf" srcId="{4F550D36-40E8-704B-AEE7-6E208CF6DE79}" destId="{600D5F3E-E212-6245-954D-B8CF9C0637E8}" srcOrd="0" destOrd="0" presId="urn:microsoft.com/office/officeart/2005/8/layout/hList1"/>
    <dgm:cxn modelId="{C2D366DB-9FEA-3247-B395-FE32C9B7AEF4}" type="presOf" srcId="{412D522D-018D-D142-B4CD-2EB22A892A18}" destId="{808474DB-FD70-844C-BB56-F84A5CA6AB15}" srcOrd="0" destOrd="1" presId="urn:microsoft.com/office/officeart/2005/8/layout/hList1"/>
    <dgm:cxn modelId="{48BA63EA-B8F4-384F-B39C-95BE8D2CBDE4}" type="presOf" srcId="{35609F9C-1CCD-0D4B-B7F3-84AD5681C7D4}" destId="{E0642B6D-22AB-A840-9AF3-5BEB00592796}" srcOrd="0" destOrd="4" presId="urn:microsoft.com/office/officeart/2005/8/layout/hList1"/>
    <dgm:cxn modelId="{230B3955-B775-CF45-AD0E-01D8C9C07B04}" type="presParOf" srcId="{600D5F3E-E212-6245-954D-B8CF9C0637E8}" destId="{379FC30B-781B-1B4C-B249-B2D11C7A64DA}" srcOrd="0" destOrd="0" presId="urn:microsoft.com/office/officeart/2005/8/layout/hList1"/>
    <dgm:cxn modelId="{FFE097EC-48AF-7D44-904F-27C2025321DC}" type="presParOf" srcId="{379FC30B-781B-1B4C-B249-B2D11C7A64DA}" destId="{76AAAFDA-D3DE-FC4C-888C-EBA5CF5E9C97}" srcOrd="0" destOrd="0" presId="urn:microsoft.com/office/officeart/2005/8/layout/hList1"/>
    <dgm:cxn modelId="{1E8DD998-B443-6240-98A5-D5EE65095CB6}" type="presParOf" srcId="{379FC30B-781B-1B4C-B249-B2D11C7A64DA}" destId="{808474DB-FD70-844C-BB56-F84A5CA6AB15}" srcOrd="1" destOrd="0" presId="urn:microsoft.com/office/officeart/2005/8/layout/hList1"/>
    <dgm:cxn modelId="{80A064D7-4257-E946-8CBA-FE954484BB8A}" type="presParOf" srcId="{600D5F3E-E212-6245-954D-B8CF9C0637E8}" destId="{4269F5A1-E9BE-4E48-8B6B-15C4F3A52F8E}" srcOrd="1" destOrd="0" presId="urn:microsoft.com/office/officeart/2005/8/layout/hList1"/>
    <dgm:cxn modelId="{C876409F-2775-8747-AF28-5FC4056122F2}" type="presParOf" srcId="{600D5F3E-E212-6245-954D-B8CF9C0637E8}" destId="{D363F3E2-A0E9-6540-AB3E-6DDE7EC2621E}" srcOrd="2" destOrd="0" presId="urn:microsoft.com/office/officeart/2005/8/layout/hList1"/>
    <dgm:cxn modelId="{FA8433E4-B269-9D41-8C73-4762149FA760}" type="presParOf" srcId="{D363F3E2-A0E9-6540-AB3E-6DDE7EC2621E}" destId="{CCE6DAF3-B9B7-414B-9718-8E723DBC3E3E}" srcOrd="0" destOrd="0" presId="urn:microsoft.com/office/officeart/2005/8/layout/hList1"/>
    <dgm:cxn modelId="{198339E3-C37F-664A-B7B3-08922C3B1279}" type="presParOf" srcId="{D363F3E2-A0E9-6540-AB3E-6DDE7EC2621E}" destId="{E0642B6D-22AB-A840-9AF3-5BEB0059279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84764-55D9-4B4A-8D02-1F343B2D4F99}">
      <dsp:nvSpPr>
        <dsp:cNvPr id="0" name=""/>
        <dsp:cNvSpPr/>
      </dsp:nvSpPr>
      <dsp:spPr>
        <a:xfrm>
          <a:off x="212335" y="470390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4E2FC-5CFA-4360-A6F2-6A85E4F4A524}">
      <dsp:nvSpPr>
        <dsp:cNvPr id="0" name=""/>
        <dsp:cNvSpPr/>
      </dsp:nvSpPr>
      <dsp:spPr>
        <a:xfrm>
          <a:off x="492877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06C70-2790-41C8-9B3D-AE38B2E81DB1}">
      <dsp:nvSpPr>
        <dsp:cNvPr id="0" name=""/>
        <dsp:cNvSpPr/>
      </dsp:nvSpPr>
      <dsp:spPr>
        <a:xfrm>
          <a:off x="1834517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 Earth System Grid Federation (ESGF) is a globally distributed e-infrastructure for the hosting and dissemination of climate-related data. </a:t>
          </a:r>
          <a:endParaRPr lang="en-US" sz="1900" kern="1200"/>
        </a:p>
      </dsp:txBody>
      <dsp:txXfrm>
        <a:off x="1834517" y="470390"/>
        <a:ext cx="3148942" cy="1335915"/>
      </dsp:txXfrm>
    </dsp:sp>
    <dsp:sp modelId="{EC0F8658-4329-41F8-9F08-3AAE8D55B13B}">
      <dsp:nvSpPr>
        <dsp:cNvPr id="0" name=""/>
        <dsp:cNvSpPr/>
      </dsp:nvSpPr>
      <dsp:spPr>
        <a:xfrm>
          <a:off x="5532139" y="470390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40249-42A3-40EC-9141-283E9DB7DB54}">
      <dsp:nvSpPr>
        <dsp:cNvPr id="0" name=""/>
        <dsp:cNvSpPr/>
      </dsp:nvSpPr>
      <dsp:spPr>
        <a:xfrm>
          <a:off x="5812681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2C3FB-6014-46F3-B7BB-8B7D11415F5F}">
      <dsp:nvSpPr>
        <dsp:cNvPr id="0" name=""/>
        <dsp:cNvSpPr/>
      </dsp:nvSpPr>
      <dsp:spPr>
        <a:xfrm>
          <a:off x="7154322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ESGF was originally developed to support CMIP5 (5th Coupled Model </a:t>
          </a:r>
          <a:r>
            <a:rPr lang="en-GB" sz="1900" kern="1200" dirty="0" err="1"/>
            <a:t>Intercomparison</a:t>
          </a:r>
          <a:r>
            <a:rPr lang="en-GB" sz="1900" kern="1200" dirty="0"/>
            <a:t> Project) ...</a:t>
          </a:r>
          <a:endParaRPr lang="en-US" sz="1900" kern="1200" dirty="0"/>
        </a:p>
      </dsp:txBody>
      <dsp:txXfrm>
        <a:off x="7154322" y="470390"/>
        <a:ext cx="3148942" cy="1335915"/>
      </dsp:txXfrm>
    </dsp:sp>
    <dsp:sp modelId="{B38E6B83-2F0C-4563-9B5C-23233BABE86F}">
      <dsp:nvSpPr>
        <dsp:cNvPr id="0" name=""/>
        <dsp:cNvSpPr/>
      </dsp:nvSpPr>
      <dsp:spPr>
        <a:xfrm>
          <a:off x="212335" y="2546238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ACC2B-70E3-4299-8B56-64AC4BA287FC}">
      <dsp:nvSpPr>
        <dsp:cNvPr id="0" name=""/>
        <dsp:cNvSpPr/>
      </dsp:nvSpPr>
      <dsp:spPr>
        <a:xfrm>
          <a:off x="492877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A1BC3-6DF6-45CF-98B9-5438FA3395DD}">
      <dsp:nvSpPr>
        <dsp:cNvPr id="0" name=""/>
        <dsp:cNvSpPr/>
      </dsp:nvSpPr>
      <dsp:spPr>
        <a:xfrm>
          <a:off x="1834517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Provide a means for climate research community to access and analyse the data output </a:t>
          </a:r>
          <a:endParaRPr lang="en-US" sz="1900" kern="1200"/>
        </a:p>
      </dsp:txBody>
      <dsp:txXfrm>
        <a:off x="1834517" y="2546238"/>
        <a:ext cx="3148942" cy="1335915"/>
      </dsp:txXfrm>
    </dsp:sp>
    <dsp:sp modelId="{5AD5B7C4-3662-4BCE-AD47-9D2011C6E151}">
      <dsp:nvSpPr>
        <dsp:cNvPr id="0" name=""/>
        <dsp:cNvSpPr/>
      </dsp:nvSpPr>
      <dsp:spPr>
        <a:xfrm>
          <a:off x="5532139" y="2546238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58470-5A98-4C70-9E79-44DB70A8ABA6}">
      <dsp:nvSpPr>
        <dsp:cNvPr id="0" name=""/>
        <dsp:cNvSpPr/>
      </dsp:nvSpPr>
      <dsp:spPr>
        <a:xfrm>
          <a:off x="5812681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0D950-A4C6-4318-A0FA-EBCF6E60BDC0}">
      <dsp:nvSpPr>
        <dsp:cNvPr id="0" name=""/>
        <dsp:cNvSpPr/>
      </dsp:nvSpPr>
      <dsp:spPr>
        <a:xfrm>
          <a:off x="7154322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For 5th Assessment report made by the IPCC (Intergovernmental Panel on Climate Change). </a:t>
          </a:r>
          <a:endParaRPr lang="en-US" sz="1900" kern="1200"/>
        </a:p>
      </dsp:txBody>
      <dsp:txXfrm>
        <a:off x="7154322" y="2546238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8C44D-A1B2-AB4D-95F4-3A8C59788E84}">
      <dsp:nvSpPr>
        <dsp:cNvPr id="0" name=""/>
        <dsp:cNvSpPr/>
      </dsp:nvSpPr>
      <dsp:spPr>
        <a:xfrm>
          <a:off x="1283" y="330957"/>
          <a:ext cx="2503103" cy="141653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3-day meeting to bring together technical specialists from the partner </a:t>
          </a:r>
          <a:r>
            <a:rPr lang="en-US" sz="1200" kern="1200" dirty="0" err="1"/>
            <a:t>organisations</a:t>
          </a:r>
          <a:r>
            <a:rPr lang="en-US" sz="1200" kern="1200" dirty="0"/>
            <a:t> (Nov 2019)*</a:t>
          </a:r>
          <a:endParaRPr lang="en-GB" sz="1200" kern="1200" dirty="0"/>
        </a:p>
      </dsp:txBody>
      <dsp:txXfrm>
        <a:off x="1283" y="330957"/>
        <a:ext cx="2148969" cy="1416536"/>
      </dsp:txXfrm>
    </dsp:sp>
    <dsp:sp modelId="{054A5F38-94FD-CE49-BB09-0DFC5F1BF37E}">
      <dsp:nvSpPr>
        <dsp:cNvPr id="0" name=""/>
        <dsp:cNvSpPr/>
      </dsp:nvSpPr>
      <dsp:spPr>
        <a:xfrm>
          <a:off x="2003766" y="330957"/>
          <a:ext cx="2503103" cy="1416536"/>
        </a:xfrm>
        <a:prstGeom prst="chevron">
          <a:avLst/>
        </a:prstGeom>
        <a:solidFill>
          <a:schemeClr val="accent5">
            <a:hueOff val="1918701"/>
            <a:satOff val="6024"/>
            <a:lumOff val="-2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Pre-meeting </a:t>
          </a:r>
          <a:r>
            <a:rPr lang="en-US" sz="1200" kern="1200" dirty="0" err="1"/>
            <a:t>telcos</a:t>
          </a:r>
          <a:r>
            <a:rPr lang="en-US" sz="1200" kern="1200" dirty="0"/>
            <a:t> to engage with community, focusing on the four functional areas</a:t>
          </a:r>
          <a:endParaRPr lang="en-GB" sz="1200" kern="1200" dirty="0"/>
        </a:p>
      </dsp:txBody>
      <dsp:txXfrm>
        <a:off x="2712034" y="330957"/>
        <a:ext cx="1086567" cy="1416536"/>
      </dsp:txXfrm>
    </dsp:sp>
    <dsp:sp modelId="{0F994E60-8D1E-8A4C-8B71-1AE1173773B2}">
      <dsp:nvSpPr>
        <dsp:cNvPr id="0" name=""/>
        <dsp:cNvSpPr/>
      </dsp:nvSpPr>
      <dsp:spPr>
        <a:xfrm>
          <a:off x="4006248" y="330957"/>
          <a:ext cx="2503103" cy="1416536"/>
        </a:xfrm>
        <a:prstGeom prst="chevron">
          <a:avLst/>
        </a:prstGeom>
        <a:solidFill>
          <a:schemeClr val="accent5">
            <a:hueOff val="3837403"/>
            <a:satOff val="12048"/>
            <a:lumOff val="-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Agree technical proposals</a:t>
          </a:r>
          <a:endParaRPr lang="en-GB" sz="1200" kern="1200"/>
        </a:p>
      </dsp:txBody>
      <dsp:txXfrm>
        <a:off x="4714516" y="330957"/>
        <a:ext cx="1086567" cy="1416536"/>
      </dsp:txXfrm>
    </dsp:sp>
    <dsp:sp modelId="{1D7612AA-E80A-424B-B123-864351142EA5}">
      <dsp:nvSpPr>
        <dsp:cNvPr id="0" name=""/>
        <dsp:cNvSpPr/>
      </dsp:nvSpPr>
      <dsp:spPr>
        <a:xfrm>
          <a:off x="6008730" y="330957"/>
          <a:ext cx="2503103" cy="1416536"/>
        </a:xfrm>
        <a:prstGeom prst="chevron">
          <a:avLst/>
        </a:prstGeom>
        <a:solidFill>
          <a:schemeClr val="accent5">
            <a:hueOff val="5756104"/>
            <a:satOff val="18072"/>
            <a:lumOff val="-83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Prioritisation of features for development</a:t>
          </a:r>
          <a:endParaRPr lang="en-GB" sz="1200" kern="1200"/>
        </a:p>
      </dsp:txBody>
      <dsp:txXfrm>
        <a:off x="6716998" y="330957"/>
        <a:ext cx="1086567" cy="1416536"/>
      </dsp:txXfrm>
    </dsp:sp>
    <dsp:sp modelId="{C73DCB27-EC20-4A49-A3DA-9672049EBA8E}">
      <dsp:nvSpPr>
        <dsp:cNvPr id="0" name=""/>
        <dsp:cNvSpPr/>
      </dsp:nvSpPr>
      <dsp:spPr>
        <a:xfrm>
          <a:off x="8011213" y="330957"/>
          <a:ext cx="2503103" cy="1416536"/>
        </a:xfrm>
        <a:prstGeom prst="chevron">
          <a:avLst/>
        </a:prstGeom>
        <a:solidFill>
          <a:schemeClr val="accent5">
            <a:hueOff val="7674805"/>
            <a:satOff val="24096"/>
            <a:lumOff val="-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Roadmap to implement the work</a:t>
          </a:r>
          <a:endParaRPr lang="en-GB" sz="1200" kern="1200"/>
        </a:p>
      </dsp:txBody>
      <dsp:txXfrm>
        <a:off x="8719481" y="330957"/>
        <a:ext cx="1086567" cy="1416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278D8-6C5F-46CF-972C-6C55B93D1894}">
      <dsp:nvSpPr>
        <dsp:cNvPr id="0" name=""/>
        <dsp:cNvSpPr/>
      </dsp:nvSpPr>
      <dsp:spPr>
        <a:xfrm>
          <a:off x="0" y="4702"/>
          <a:ext cx="7674919" cy="10944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55713-1962-4DCC-9EBA-2F82567A0A6D}">
      <dsp:nvSpPr>
        <dsp:cNvPr id="0" name=""/>
        <dsp:cNvSpPr/>
      </dsp:nvSpPr>
      <dsp:spPr>
        <a:xfrm>
          <a:off x="331067" y="250950"/>
          <a:ext cx="601940" cy="6019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B6F3C-1846-4443-89FF-C4B9A0CFF13A}">
      <dsp:nvSpPr>
        <dsp:cNvPr id="0" name=""/>
        <dsp:cNvSpPr/>
      </dsp:nvSpPr>
      <dsp:spPr>
        <a:xfrm>
          <a:off x="1264074" y="4702"/>
          <a:ext cx="6409608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Federation allows scaling, redundancy, sharing of capability</a:t>
          </a:r>
          <a:endParaRPr lang="en-US" sz="1900" kern="1200"/>
        </a:p>
      </dsp:txBody>
      <dsp:txXfrm>
        <a:off x="1264074" y="4702"/>
        <a:ext cx="6409608" cy="1094437"/>
      </dsp:txXfrm>
    </dsp:sp>
    <dsp:sp modelId="{DA33E618-A8FB-487E-B826-6C23E7C95C46}">
      <dsp:nvSpPr>
        <dsp:cNvPr id="0" name=""/>
        <dsp:cNvSpPr/>
      </dsp:nvSpPr>
      <dsp:spPr>
        <a:xfrm>
          <a:off x="0" y="1372748"/>
          <a:ext cx="7674919" cy="10944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F2719-C986-4CB8-9A58-F3313CA7AF9D}">
      <dsp:nvSpPr>
        <dsp:cNvPr id="0" name=""/>
        <dsp:cNvSpPr/>
      </dsp:nvSpPr>
      <dsp:spPr>
        <a:xfrm>
          <a:off x="331067" y="1618997"/>
          <a:ext cx="601940" cy="6019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2D60A-A69F-4D27-997F-3529A1B28624}">
      <dsp:nvSpPr>
        <dsp:cNvPr id="0" name=""/>
        <dsp:cNvSpPr/>
      </dsp:nvSpPr>
      <dsp:spPr>
        <a:xfrm>
          <a:off x="1264074" y="1372748"/>
          <a:ext cx="6409608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Search and identity management are the linchpins of federation</a:t>
          </a:r>
          <a:endParaRPr lang="en-US" sz="1900" kern="1200"/>
        </a:p>
      </dsp:txBody>
      <dsp:txXfrm>
        <a:off x="1264074" y="1372748"/>
        <a:ext cx="6409608" cy="1094437"/>
      </dsp:txXfrm>
    </dsp:sp>
    <dsp:sp modelId="{464F742B-7FDD-4E31-A2DA-988804A5876F}">
      <dsp:nvSpPr>
        <dsp:cNvPr id="0" name=""/>
        <dsp:cNvSpPr/>
      </dsp:nvSpPr>
      <dsp:spPr>
        <a:xfrm>
          <a:off x="0" y="2740795"/>
          <a:ext cx="7674919" cy="10944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C4999-B012-4C87-81EC-128A675E1006}">
      <dsp:nvSpPr>
        <dsp:cNvPr id="0" name=""/>
        <dsp:cNvSpPr/>
      </dsp:nvSpPr>
      <dsp:spPr>
        <a:xfrm>
          <a:off x="331067" y="2987043"/>
          <a:ext cx="601940" cy="6019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55FA-40B6-4173-AD57-19772AD5FEB8}">
      <dsp:nvSpPr>
        <dsp:cNvPr id="0" name=""/>
        <dsp:cNvSpPr/>
      </dsp:nvSpPr>
      <dsp:spPr>
        <a:xfrm>
          <a:off x="1264074" y="2740795"/>
          <a:ext cx="3453713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But federation can also bring complexity:</a:t>
          </a:r>
          <a:endParaRPr lang="en-US" sz="1900" kern="1200"/>
        </a:p>
      </dsp:txBody>
      <dsp:txXfrm>
        <a:off x="1264074" y="2740795"/>
        <a:ext cx="3453713" cy="1094437"/>
      </dsp:txXfrm>
    </dsp:sp>
    <dsp:sp modelId="{00B02A40-48E7-4D8E-9BAD-6480B1D071CC}">
      <dsp:nvSpPr>
        <dsp:cNvPr id="0" name=""/>
        <dsp:cNvSpPr/>
      </dsp:nvSpPr>
      <dsp:spPr>
        <a:xfrm>
          <a:off x="4717788" y="2740795"/>
          <a:ext cx="2955894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Search and identity management services are duplicated across sites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There can be a high operational burden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Duplication of services can be confusing for users</a:t>
          </a:r>
          <a:endParaRPr lang="en-US" sz="1100" kern="1200"/>
        </a:p>
      </dsp:txBody>
      <dsp:txXfrm>
        <a:off x="4717788" y="2740795"/>
        <a:ext cx="2955894" cy="1094437"/>
      </dsp:txXfrm>
    </dsp:sp>
    <dsp:sp modelId="{9ED0D965-516C-4112-B87D-1CDAE27D8C93}">
      <dsp:nvSpPr>
        <dsp:cNvPr id="0" name=""/>
        <dsp:cNvSpPr/>
      </dsp:nvSpPr>
      <dsp:spPr>
        <a:xfrm>
          <a:off x="0" y="4108841"/>
          <a:ext cx="7674919" cy="10944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8226D-CB52-42DB-8205-C60FB605A558}">
      <dsp:nvSpPr>
        <dsp:cNvPr id="0" name=""/>
        <dsp:cNvSpPr/>
      </dsp:nvSpPr>
      <dsp:spPr>
        <a:xfrm>
          <a:off x="331067" y="4355089"/>
          <a:ext cx="601940" cy="6019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DD130-05D5-4B13-AE4B-76B7E4B34FF3}">
      <dsp:nvSpPr>
        <dsp:cNvPr id="0" name=""/>
        <dsp:cNvSpPr/>
      </dsp:nvSpPr>
      <dsp:spPr>
        <a:xfrm>
          <a:off x="1264074" y="4108841"/>
          <a:ext cx="3453713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Cloud computing with its impact on deployment practice and hosting architecture can help</a:t>
          </a:r>
          <a:endParaRPr lang="en-US" sz="1900" kern="1200"/>
        </a:p>
      </dsp:txBody>
      <dsp:txXfrm>
        <a:off x="1264074" y="4108841"/>
        <a:ext cx="3453713" cy="1094437"/>
      </dsp:txXfrm>
    </dsp:sp>
    <dsp:sp modelId="{2DF79AB2-7A3A-4D18-862B-B4684E156512}">
      <dsp:nvSpPr>
        <dsp:cNvPr id="0" name=""/>
        <dsp:cNvSpPr/>
      </dsp:nvSpPr>
      <dsp:spPr>
        <a:xfrm>
          <a:off x="4717788" y="4108841"/>
          <a:ext cx="2955894" cy="1094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28" tIns="115828" rIns="115828" bIns="115828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Public cloud with 4 9s resilience capability brings back centralisation as a viable design choice vs. the previously established approach in ESGF of federation for resilience</a:t>
          </a:r>
          <a:endParaRPr lang="en-US" sz="1100" kern="1200"/>
        </a:p>
      </dsp:txBody>
      <dsp:txXfrm>
        <a:off x="4717788" y="4108841"/>
        <a:ext cx="2955894" cy="10944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AAFDA-D3DE-FC4C-888C-EBA5CF5E9C97}">
      <dsp:nvSpPr>
        <dsp:cNvPr id="0" name=""/>
        <dsp:cNvSpPr/>
      </dsp:nvSpPr>
      <dsp:spPr>
        <a:xfrm>
          <a:off x="51" y="90856"/>
          <a:ext cx="491378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Opportunities</a:t>
          </a:r>
        </a:p>
      </dsp:txBody>
      <dsp:txXfrm>
        <a:off x="51" y="90856"/>
        <a:ext cx="4913783" cy="576000"/>
      </dsp:txXfrm>
    </dsp:sp>
    <dsp:sp modelId="{808474DB-FD70-844C-BB56-F84A5CA6AB15}">
      <dsp:nvSpPr>
        <dsp:cNvPr id="0" name=""/>
        <dsp:cNvSpPr/>
      </dsp:nvSpPr>
      <dsp:spPr>
        <a:xfrm>
          <a:off x="51" y="666856"/>
          <a:ext cx="4913783" cy="32459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New paradigms for massively parallel data storage and access, such as object store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Xarray</a:t>
          </a:r>
          <a:r>
            <a:rPr lang="en-GB" sz="2000" kern="1200" dirty="0"/>
            <a:t> and </a:t>
          </a:r>
          <a:r>
            <a:rPr lang="en-GB" sz="2000" kern="1200" dirty="0" err="1"/>
            <a:t>zarr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Potential point of entry for scientists without access to large-scale computing, analysis, and network resources</a:t>
          </a:r>
        </a:p>
      </dsp:txBody>
      <dsp:txXfrm>
        <a:off x="51" y="666856"/>
        <a:ext cx="4913783" cy="3245962"/>
      </dsp:txXfrm>
    </dsp:sp>
    <dsp:sp modelId="{CCE6DAF3-B9B7-414B-9718-8E723DBC3E3E}">
      <dsp:nvSpPr>
        <dsp:cNvPr id="0" name=""/>
        <dsp:cNvSpPr/>
      </dsp:nvSpPr>
      <dsp:spPr>
        <a:xfrm>
          <a:off x="5601764" y="90856"/>
          <a:ext cx="4913783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Challenges</a:t>
          </a:r>
        </a:p>
      </dsp:txBody>
      <dsp:txXfrm>
        <a:off x="5601764" y="90856"/>
        <a:ext cx="4913783" cy="576000"/>
      </dsp:txXfrm>
    </dsp:sp>
    <dsp:sp modelId="{E0642B6D-22AB-A840-9AF3-5BEB00592796}">
      <dsp:nvSpPr>
        <dsp:cNvPr id="0" name=""/>
        <dsp:cNvSpPr/>
      </dsp:nvSpPr>
      <dsp:spPr>
        <a:xfrm>
          <a:off x="5601764" y="666856"/>
          <a:ext cx="4913783" cy="32459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Public cloud not cost effective for </a:t>
          </a:r>
          <a:r>
            <a:rPr lang="en-GB" sz="2000" i="1" kern="1200" dirty="0"/>
            <a:t>long-term, large-scale </a:t>
          </a:r>
          <a:r>
            <a:rPr lang="en-GB" sz="2000" kern="1200" dirty="0"/>
            <a:t>data storage and access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Most on-premise data centres still have POSIX file systems (Though some are experimenting with object store – JASMIN)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Concerns about </a:t>
          </a:r>
          <a:r>
            <a:rPr lang="en-GB" sz="2000" kern="1200" dirty="0" err="1"/>
            <a:t>Xarray</a:t>
          </a:r>
          <a:r>
            <a:rPr lang="en-GB" sz="2000" kern="1200" dirty="0"/>
            <a:t>/</a:t>
          </a:r>
          <a:r>
            <a:rPr lang="en-GB" sz="2000" kern="1200" dirty="0" err="1"/>
            <a:t>zarr</a:t>
          </a:r>
          <a:r>
            <a:rPr lang="en-GB" sz="2000" kern="1200" dirty="0"/>
            <a:t> for data archiving – consistency, integrity and metadata retention</a:t>
          </a:r>
        </a:p>
      </dsp:txBody>
      <dsp:txXfrm>
        <a:off x="5601764" y="666856"/>
        <a:ext cx="4913783" cy="3245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42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43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49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54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1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2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5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7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0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63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1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5A7F-0427-BB4F-889A-14900655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469B2D-C63A-BC42-861D-EB319B3D98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8800"/>
            <a:ext cx="10515600" cy="3992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FCD7-A0E3-AD49-A17E-77F39786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802604-AFCB-E14A-A9CF-E043043164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17688"/>
            <a:ext cx="10515600" cy="40036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FE1A-6595-1B4E-B1C3-815A824F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FCD7-A0E3-AD49-A17E-77F39786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AEC85D-1101-C34B-B20D-8213E5EBA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8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5A7F-0427-BB4F-889A-14900655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3ECF856-8722-E843-8AE3-7588AE269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98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FE1A-6595-1B4E-B1C3-815A824F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B26C6E-2552-F64F-B9F5-D632A9947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80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file:////var/folders/tm/jws2895x69jd2h7pnmt4lqbh0000gn/T/com.microsoft.Word/WebArchiveCopyPasteTempFiles/page1image48865200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5.pn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5448B3-C395-9B48-BA9E-2BED2A8F8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103" t="34951" r="33414" b="33824"/>
          <a:stretch/>
        </p:blipFill>
        <p:spPr>
          <a:xfrm>
            <a:off x="211872" y="5887762"/>
            <a:ext cx="1706137" cy="8686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1C160-98C9-E448-852A-03E114A2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DAE8E-A69D-0644-8AE8-E0119B1C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F7A19-EF2D-2648-8E24-A2D7BCF1CD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page1image48865200">
            <a:extLst>
              <a:ext uri="{FF2B5EF4-FFF2-40B4-BE49-F238E27FC236}">
                <a16:creationId xmlns:a16="http://schemas.microsoft.com/office/drawing/2014/main" id="{F1BA95C5-B134-FD41-AE67-03C0A101A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6084278"/>
            <a:ext cx="889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D6E14-C941-EF4E-96FD-4D26610961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76717" y="5954470"/>
            <a:ext cx="2016154" cy="538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9D8614-2A36-D44F-9C4B-3FA9E7DB91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15568" y="5980482"/>
            <a:ext cx="2158882" cy="51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8046F-676E-3B4F-9253-7F6F7CD139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997146" y="5967199"/>
            <a:ext cx="2326001" cy="5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5448B3-C395-9B48-BA9E-2BED2A8F8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2103" t="34951" r="33414" b="33824"/>
          <a:stretch/>
        </p:blipFill>
        <p:spPr>
          <a:xfrm>
            <a:off x="211872" y="5887762"/>
            <a:ext cx="1706137" cy="8686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1C160-98C9-E448-852A-03E114A2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DAE8E-A69D-0644-8AE8-E0119B1C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6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97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var/folders/tm/jws2895x69jd2h7pnmt4lqbh0000gn/T/com.microsoft.Word/WebArchiveCopyPasteTempFiles/page1image48865200" TargetMode="External"/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ourwork/workinggroups/wgiss/access/opensearch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NCAR/esm-collection-spec" TargetMode="External"/><Relationship Id="rId4" Type="http://schemas.openxmlformats.org/officeDocument/2006/relationships/hyperlink" Target="https://stacspec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enes.org/data/data-metadata-service/analysis-platforms" TargetMode="External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hyperlink" Target="https://meetingorganizer.copernicus.org/EGU2020/session/36768" TargetMode="External"/><Relationship Id="rId4" Type="http://schemas.openxmlformats.org/officeDocument/2006/relationships/hyperlink" Target="https://meetingorganizer.copernicus.org/EGU2020/session/3673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oepca.github.i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ngeo.io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BA8BF7-4253-944C-B3C0-C9CA37C34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3" t="34951" r="33414" b="35116"/>
          <a:stretch/>
        </p:blipFill>
        <p:spPr>
          <a:xfrm>
            <a:off x="256219" y="301390"/>
            <a:ext cx="2783195" cy="1358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359A6-DD60-204D-997D-04DE6981E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90" y="6211838"/>
            <a:ext cx="2016154" cy="538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25BD4-E3F8-4C40-B6DC-2C54119D7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628" y="6225888"/>
            <a:ext cx="2158882" cy="512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28C86-3959-434F-A438-8A67A418C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693" y="6225888"/>
            <a:ext cx="2326001" cy="5256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5A07298-910C-B647-B4C9-4C4D7D64B1FB}"/>
              </a:ext>
            </a:extLst>
          </p:cNvPr>
          <p:cNvGrpSpPr/>
          <p:nvPr/>
        </p:nvGrpSpPr>
        <p:grpSpPr>
          <a:xfrm>
            <a:off x="2126097" y="2400207"/>
            <a:ext cx="9764986" cy="3531252"/>
            <a:chOff x="2562502" y="2015093"/>
            <a:chExt cx="9764986" cy="50664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DB0FE0-A4AF-D848-8925-91A37993D74D}"/>
                </a:ext>
              </a:extLst>
            </p:cNvPr>
            <p:cNvSpPr txBox="1"/>
            <p:nvPr/>
          </p:nvSpPr>
          <p:spPr>
            <a:xfrm>
              <a:off x="2562502" y="2015093"/>
              <a:ext cx="9764986" cy="17221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3600" b="1" spc="-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Evolution and Future Architecture for the </a:t>
              </a:r>
            </a:p>
            <a:p>
              <a:pPr algn="r"/>
              <a:r>
                <a:rPr lang="en-US" sz="3600" b="1" spc="-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Earth System Grid Federation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EB0AE4-391E-6F41-84C6-D4EEDF519A31}"/>
                </a:ext>
              </a:extLst>
            </p:cNvPr>
            <p:cNvSpPr/>
            <p:nvPr/>
          </p:nvSpPr>
          <p:spPr>
            <a:xfrm>
              <a:off x="2708549" y="3902168"/>
              <a:ext cx="9618939" cy="317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b="1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Philip Kershaw</a:t>
              </a:r>
              <a:r>
                <a:rPr lang="en-GB" b="1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/>
              <a:r>
                <a:rPr lang="en-GB" dirty="0" err="1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Ghaleb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Abdulla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Sasha Ames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Ben Evans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Tom Landry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Michael Lautenschlager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dirty="0" err="1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Venkatramani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Balaji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Guillaume Levavasseur</a:t>
              </a:r>
              <a:r>
                <a:rPr lang="en-GB" baseline="300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STFC Rutherford Appleton Laboratory, RAL Space, Didcot, UK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LLNL, Livermore, USA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NCI, Australian National University, Acton, Australia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CRIM, Montréal, Canada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DKRZ, Hamburg, Germany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Princeton University, Princeton, USA </a:t>
              </a:r>
            </a:p>
            <a:p>
              <a:pPr algn="r"/>
              <a:r>
                <a:rPr lang="en-GB" sz="1200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IPSL, Paris, France</a:t>
              </a:r>
            </a:p>
          </p:txBody>
        </p:sp>
      </p:grpSp>
      <p:pic>
        <p:nvPicPr>
          <p:cNvPr id="12" name="Picture 1" descr="page1image48865200">
            <a:extLst>
              <a:ext uri="{FF2B5EF4-FFF2-40B4-BE49-F238E27FC236}">
                <a16:creationId xmlns:a16="http://schemas.microsoft.com/office/drawing/2014/main" id="{D6AF1645-791C-BB4A-A562-12B51951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083" y="6328640"/>
            <a:ext cx="889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86A136-97DF-5B44-B00C-A0062602C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8770" y="301390"/>
            <a:ext cx="2152313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D975CA-0BA7-EF41-9174-3259024A42E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4553345"/>
              </p:ext>
            </p:extLst>
          </p:nvPr>
        </p:nvGraphicFramePr>
        <p:xfrm>
          <a:off x="4032985" y="470924"/>
          <a:ext cx="7674919" cy="5207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3E36F7A-E623-7F47-B96A-7861E465817C}"/>
              </a:ext>
            </a:extLst>
          </p:cNvPr>
          <p:cNvSpPr txBox="1">
            <a:spLocks/>
          </p:cNvSpPr>
          <p:nvPr/>
        </p:nvSpPr>
        <p:spPr>
          <a:xfrm>
            <a:off x="484096" y="470923"/>
            <a:ext cx="3452637" cy="5207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Federation or Cloud for Resilience?</a:t>
            </a:r>
          </a:p>
        </p:txBody>
      </p:sp>
    </p:spTree>
    <p:extLst>
      <p:ext uri="{BB962C8B-B14F-4D97-AF65-F5344CB8AC3E}">
        <p14:creationId xmlns:p14="http://schemas.microsoft.com/office/powerpoint/2010/main" val="2121437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C7BB-9746-EC4F-93D9-EEDD6475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and Identity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F246-61CA-5E45-9AD7-1620934C97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17689"/>
            <a:ext cx="10515600" cy="13255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Existing status quo: Many-to-many relationships: too complicated</a:t>
            </a:r>
          </a:p>
          <a:p>
            <a:r>
              <a:rPr lang="en-US" dirty="0"/>
              <a:t>AARC Blueprint: Identity Proxy - Acts as abstraction between ESGF services and </a:t>
            </a:r>
            <a:r>
              <a:rPr lang="en-US" dirty="0" err="1"/>
              <a:t>IdPs</a:t>
            </a:r>
            <a:endParaRPr lang="en-US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0CDC8E1-82ED-E44F-A977-DA19BB46C10F}"/>
              </a:ext>
            </a:extLst>
          </p:cNvPr>
          <p:cNvSpPr/>
          <p:nvPr/>
        </p:nvSpPr>
        <p:spPr>
          <a:xfrm>
            <a:off x="4287736" y="3845681"/>
            <a:ext cx="3249256" cy="1189602"/>
          </a:xfrm>
          <a:prstGeom prst="cloud">
            <a:avLst/>
          </a:prstGeom>
          <a:gradFill>
            <a:gsLst>
              <a:gs pos="18000">
                <a:schemeClr val="bg1"/>
              </a:gs>
              <a:gs pos="100000">
                <a:schemeClr val="accent5"/>
              </a:gs>
              <a:gs pos="77000">
                <a:schemeClr val="accent4"/>
              </a:gs>
              <a:gs pos="31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25CC73-ED33-1749-B5FF-7BC682B67133}"/>
              </a:ext>
            </a:extLst>
          </p:cNvPr>
          <p:cNvSpPr/>
          <p:nvPr/>
        </p:nvSpPr>
        <p:spPr>
          <a:xfrm>
            <a:off x="4945265" y="4031032"/>
            <a:ext cx="1800000" cy="7832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rm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dirty="0" err="1"/>
              <a:t>IdP</a:t>
            </a:r>
            <a:r>
              <a:rPr lang="en-GB" sz="1400" dirty="0"/>
              <a:t> Proxy</a:t>
            </a:r>
            <a:endParaRPr lang="en-GB" sz="1400" kern="12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49E5BC-DB55-7A43-9D43-A1122490FA90}"/>
              </a:ext>
            </a:extLst>
          </p:cNvPr>
          <p:cNvSpPr/>
          <p:nvPr/>
        </p:nvSpPr>
        <p:spPr>
          <a:xfrm>
            <a:off x="5848736" y="4814280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510"/>
                </a:lnTo>
                <a:lnTo>
                  <a:pt x="2875309" y="249510"/>
                </a:lnTo>
                <a:lnTo>
                  <a:pt x="2875309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5539846-58FE-2244-9982-2FC468F0A72E}"/>
              </a:ext>
            </a:extLst>
          </p:cNvPr>
          <p:cNvSpPr/>
          <p:nvPr/>
        </p:nvSpPr>
        <p:spPr>
          <a:xfrm>
            <a:off x="5802859" y="4814280"/>
            <a:ext cx="91754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41C8B23-3681-E44F-ACC6-6DA2D441C979}"/>
              </a:ext>
            </a:extLst>
          </p:cNvPr>
          <p:cNvSpPr/>
          <p:nvPr/>
        </p:nvSpPr>
        <p:spPr>
          <a:xfrm>
            <a:off x="2963542" y="4814280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75309" y="0"/>
                </a:moveTo>
                <a:lnTo>
                  <a:pt x="2875309" y="249510"/>
                </a:lnTo>
                <a:lnTo>
                  <a:pt x="0" y="249510"/>
                </a:lnTo>
                <a:lnTo>
                  <a:pt x="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ECBD11-6D99-9042-B958-E12431292B5C}"/>
              </a:ext>
            </a:extLst>
          </p:cNvPr>
          <p:cNvSpPr/>
          <p:nvPr/>
        </p:nvSpPr>
        <p:spPr>
          <a:xfrm>
            <a:off x="2060071" y="5143244"/>
            <a:ext cx="1800000" cy="441603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Data Node 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E03900F-4577-9C40-9CFE-0147A0A4F419}"/>
              </a:ext>
            </a:extLst>
          </p:cNvPr>
          <p:cNvSpPr/>
          <p:nvPr/>
        </p:nvSpPr>
        <p:spPr>
          <a:xfrm>
            <a:off x="4945265" y="5143244"/>
            <a:ext cx="1800000" cy="441603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Index Node A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BD0E53D-C487-BA40-B978-AF099ACCDE89}"/>
              </a:ext>
            </a:extLst>
          </p:cNvPr>
          <p:cNvSpPr/>
          <p:nvPr/>
        </p:nvSpPr>
        <p:spPr>
          <a:xfrm>
            <a:off x="7830459" y="5143244"/>
            <a:ext cx="1800000" cy="441603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Service X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73F5B47-638C-2648-875C-ECD20B9A1ADC}"/>
              </a:ext>
            </a:extLst>
          </p:cNvPr>
          <p:cNvSpPr/>
          <p:nvPr/>
        </p:nvSpPr>
        <p:spPr>
          <a:xfrm rot="10800000">
            <a:off x="2958833" y="3714748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9510"/>
                </a:lnTo>
                <a:lnTo>
                  <a:pt x="2875309" y="249510"/>
                </a:lnTo>
                <a:lnTo>
                  <a:pt x="2875309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31D4E0D-2D38-C143-98D4-BF6D4E71BEBD}"/>
              </a:ext>
            </a:extLst>
          </p:cNvPr>
          <p:cNvSpPr/>
          <p:nvPr/>
        </p:nvSpPr>
        <p:spPr>
          <a:xfrm rot="10800000">
            <a:off x="5798149" y="3714748"/>
            <a:ext cx="91754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4CBEB3C-873F-024A-8190-B8210C90DEC5}"/>
              </a:ext>
            </a:extLst>
          </p:cNvPr>
          <p:cNvSpPr/>
          <p:nvPr/>
        </p:nvSpPr>
        <p:spPr>
          <a:xfrm rot="10800000">
            <a:off x="5844027" y="3714748"/>
            <a:ext cx="2885193" cy="3289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875309" y="0"/>
                </a:moveTo>
                <a:lnTo>
                  <a:pt x="2875309" y="249510"/>
                </a:lnTo>
                <a:lnTo>
                  <a:pt x="0" y="249510"/>
                </a:lnTo>
                <a:lnTo>
                  <a:pt x="0" y="4990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8E86A50-085B-B24F-BA41-9E5A3AB41596}"/>
              </a:ext>
            </a:extLst>
          </p:cNvPr>
          <p:cNvSpPr/>
          <p:nvPr/>
        </p:nvSpPr>
        <p:spPr>
          <a:xfrm>
            <a:off x="7825750" y="3273144"/>
            <a:ext cx="1800000" cy="441604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  <a:solidFill>
            <a:srgbClr val="B2B4B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… ESGF Site </a:t>
            </a:r>
            <a:r>
              <a:rPr lang="en-GB" sz="1400" kern="1200" dirty="0" err="1"/>
              <a:t>IdP</a:t>
            </a:r>
            <a:r>
              <a:rPr lang="en-GB" sz="1400" kern="1200" dirty="0"/>
              <a:t> n 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5166B77-F913-994B-9B85-618E2F93BFCB}"/>
              </a:ext>
            </a:extLst>
          </p:cNvPr>
          <p:cNvSpPr/>
          <p:nvPr/>
        </p:nvSpPr>
        <p:spPr>
          <a:xfrm>
            <a:off x="4940556" y="3273144"/>
            <a:ext cx="1800000" cy="441604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  <a:solidFill>
            <a:srgbClr val="8F929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ESGF Site </a:t>
            </a:r>
            <a:r>
              <a:rPr lang="en-GB" sz="1400" kern="1200" dirty="0" err="1"/>
              <a:t>IdP</a:t>
            </a:r>
            <a:r>
              <a:rPr lang="en-GB" sz="1400" kern="1200" dirty="0"/>
              <a:t> 1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C6592F1-CEE1-D049-A685-FC929832AE8B}"/>
              </a:ext>
            </a:extLst>
          </p:cNvPr>
          <p:cNvSpPr/>
          <p:nvPr/>
        </p:nvSpPr>
        <p:spPr>
          <a:xfrm>
            <a:off x="2055362" y="3273144"/>
            <a:ext cx="1800000" cy="441604"/>
          </a:xfrm>
          <a:custGeom>
            <a:avLst/>
            <a:gdLst>
              <a:gd name="connsiteX0" fmla="*/ 0 w 2376289"/>
              <a:gd name="connsiteY0" fmla="*/ 0 h 1188144"/>
              <a:gd name="connsiteX1" fmla="*/ 2376289 w 2376289"/>
              <a:gd name="connsiteY1" fmla="*/ 0 h 1188144"/>
              <a:gd name="connsiteX2" fmla="*/ 2376289 w 2376289"/>
              <a:gd name="connsiteY2" fmla="*/ 1188144 h 1188144"/>
              <a:gd name="connsiteX3" fmla="*/ 0 w 2376289"/>
              <a:gd name="connsiteY3" fmla="*/ 1188144 h 1188144"/>
              <a:gd name="connsiteX4" fmla="*/ 0 w 2376289"/>
              <a:gd name="connsiteY4" fmla="*/ 0 h 11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89" h="1188144">
                <a:moveTo>
                  <a:pt x="0" y="0"/>
                </a:moveTo>
                <a:lnTo>
                  <a:pt x="2376289" y="0"/>
                </a:lnTo>
                <a:lnTo>
                  <a:pt x="2376289" y="1188144"/>
                </a:lnTo>
                <a:lnTo>
                  <a:pt x="0" y="11881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41275" tIns="72000" rIns="41275" bIns="41275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3</a:t>
            </a:r>
            <a:r>
              <a:rPr lang="en-GB" sz="1400" kern="1200" baseline="30000" dirty="0"/>
              <a:t>rd</a:t>
            </a:r>
            <a:r>
              <a:rPr lang="en-GB" sz="1400" kern="1200" dirty="0"/>
              <a:t> Party  </a:t>
            </a:r>
            <a:r>
              <a:rPr lang="en-GB" sz="1400" kern="1200" dirty="0" err="1"/>
              <a:t>IdP</a:t>
            </a:r>
            <a:endParaRPr lang="en-GB" sz="1400" kern="1200" dirty="0"/>
          </a:p>
        </p:txBody>
      </p:sp>
    </p:spTree>
    <p:extLst>
      <p:ext uri="{BB962C8B-B14F-4D97-AF65-F5344CB8AC3E}">
        <p14:creationId xmlns:p14="http://schemas.microsoft.com/office/powerpoint/2010/main" val="900138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3A9D-6391-AC46-A9F3-0EB4F922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and Search: </a:t>
            </a:r>
            <a:br>
              <a:rPr lang="en-US" dirty="0"/>
            </a:br>
            <a:r>
              <a:rPr lang="en-US" dirty="0" err="1"/>
              <a:t>Centralised</a:t>
            </a:r>
            <a:r>
              <a:rPr lang="en-US" dirty="0"/>
              <a:t> Search Index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8412E8-E4E8-7A45-A4C5-838C87AD5BB9}"/>
              </a:ext>
            </a:extLst>
          </p:cNvPr>
          <p:cNvGrpSpPr/>
          <p:nvPr/>
        </p:nvGrpSpPr>
        <p:grpSpPr>
          <a:xfrm>
            <a:off x="2796483" y="2004459"/>
            <a:ext cx="6599034" cy="1424541"/>
            <a:chOff x="3882887" y="2310062"/>
            <a:chExt cx="6599034" cy="1424541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96C88EC8-042C-D247-9046-0B73DE22FD0C}"/>
                </a:ext>
              </a:extLst>
            </p:cNvPr>
            <p:cNvSpPr/>
            <p:nvPr/>
          </p:nvSpPr>
          <p:spPr>
            <a:xfrm>
              <a:off x="5812429" y="2310062"/>
              <a:ext cx="2657803" cy="840981"/>
            </a:xfrm>
            <a:prstGeom prst="cloud">
              <a:avLst/>
            </a:prstGeom>
            <a:gradFill>
              <a:gsLst>
                <a:gs pos="18000">
                  <a:schemeClr val="bg1"/>
                </a:gs>
                <a:gs pos="100000">
                  <a:schemeClr val="accent5"/>
                </a:gs>
                <a:gs pos="77000">
                  <a:schemeClr val="accent4"/>
                </a:gs>
                <a:gs pos="31000">
                  <a:schemeClr val="accent4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</a:gra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3DEA6E-9C40-0F40-8454-13D3DA26AF08}"/>
                </a:ext>
              </a:extLst>
            </p:cNvPr>
            <p:cNvSpPr/>
            <p:nvPr/>
          </p:nvSpPr>
          <p:spPr>
            <a:xfrm>
              <a:off x="6217633" y="2512194"/>
              <a:ext cx="1929542" cy="38422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41275" tIns="72000" rIns="41275" bIns="41275" numCol="1" spcCol="1270" anchor="ctr" anchorCtr="0">
              <a:norm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Centralised Search Index</a:t>
              </a:r>
              <a:endParaRPr lang="en-GB" sz="1400" kern="12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E608EA6-5733-CC4E-83C8-5C98CFCCC819}"/>
                </a:ext>
              </a:extLst>
            </p:cNvPr>
            <p:cNvSpPr/>
            <p:nvPr/>
          </p:nvSpPr>
          <p:spPr>
            <a:xfrm>
              <a:off x="7145280" y="2896416"/>
              <a:ext cx="74249" cy="2996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E0A767-8EEB-C247-968B-B24BBB46639C}"/>
                </a:ext>
              </a:extLst>
            </p:cNvPr>
            <p:cNvSpPr/>
            <p:nvPr/>
          </p:nvSpPr>
          <p:spPr>
            <a:xfrm>
              <a:off x="3882887" y="3196029"/>
              <a:ext cx="1929542" cy="538574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1275" tIns="72000" rIns="41275" bIns="4127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Search Index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[Site </a:t>
              </a:r>
              <a:r>
                <a:rPr lang="en-GB" sz="1400" kern="1200" dirty="0"/>
                <a:t>1]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E53047E-E06E-8A44-95EC-0FF72DC8C140}"/>
                </a:ext>
              </a:extLst>
            </p:cNvPr>
            <p:cNvSpPr/>
            <p:nvPr/>
          </p:nvSpPr>
          <p:spPr>
            <a:xfrm>
              <a:off x="6217633" y="3196029"/>
              <a:ext cx="1929542" cy="538574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1275" tIns="72000" rIns="41275" bIns="4127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Search Index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[Site 2]</a:t>
              </a:r>
              <a:endParaRPr lang="en-GB" sz="1400" kern="12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6E1C597-E4CC-9D4A-8CDC-327260254FE4}"/>
                </a:ext>
              </a:extLst>
            </p:cNvPr>
            <p:cNvSpPr/>
            <p:nvPr/>
          </p:nvSpPr>
          <p:spPr>
            <a:xfrm>
              <a:off x="8552379" y="3196029"/>
              <a:ext cx="1929542" cy="538574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41275" tIns="72000" rIns="41275" bIns="4127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Search Index</a:t>
              </a:r>
            </a:p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/>
                <a:t>[Site 3]</a:t>
              </a:r>
              <a:endParaRPr lang="en-GB" sz="1400" kern="12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902F55-2B86-0D4C-B5DF-36C3E025B082}"/>
                </a:ext>
              </a:extLst>
            </p:cNvPr>
            <p:cNvCxnSpPr/>
            <p:nvPr/>
          </p:nvCxnSpPr>
          <p:spPr>
            <a:xfrm flipH="1">
              <a:off x="4593771" y="2896415"/>
              <a:ext cx="2586446" cy="29961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F9493C-E4B0-A549-94ED-F08B4AF465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0217" y="2896416"/>
              <a:ext cx="2368505" cy="29961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6F3A4D5-F106-1942-969D-13E89D407CB2}"/>
              </a:ext>
            </a:extLst>
          </p:cNvPr>
          <p:cNvSpPr txBox="1">
            <a:spLocks/>
          </p:cNvSpPr>
          <p:nvPr/>
        </p:nvSpPr>
        <p:spPr>
          <a:xfrm>
            <a:off x="716568" y="4401756"/>
            <a:ext cx="10515600" cy="1325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Centralised</a:t>
            </a:r>
            <a:r>
              <a:rPr lang="en-US" dirty="0"/>
              <a:t> cloud-hosted search index harvests content from all providers</a:t>
            </a:r>
          </a:p>
          <a:p>
            <a:endParaRPr lang="en-US" dirty="0"/>
          </a:p>
          <a:p>
            <a:r>
              <a:rPr lang="en-US" dirty="0"/>
              <a:t>Builds on existing technology in ESGF (Apache </a:t>
            </a:r>
            <a:r>
              <a:rPr lang="en-US" dirty="0" err="1"/>
              <a:t>Solr</a:t>
            </a:r>
            <a:r>
              <a:rPr lang="en-US" dirty="0"/>
              <a:t>) but reduces operational burden for hosting sites and provides a single-entry point for users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8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5105-C043-5C4D-A296-6C86B910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and data access and storage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C3FD96-D22C-E348-A107-61F400E89FC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851934307"/>
              </p:ext>
            </p:extLst>
          </p:nvPr>
        </p:nvGraphicFramePr>
        <p:xfrm>
          <a:off x="838200" y="1817688"/>
          <a:ext cx="10515600" cy="400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99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E31C-7F48-F840-9E78-49D8DF029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66355" cy="5308741"/>
          </a:xfrm>
        </p:spPr>
        <p:txBody>
          <a:bodyPr/>
          <a:lstStyle/>
          <a:p>
            <a:r>
              <a:rPr lang="en-US" dirty="0"/>
              <a:t>Cloud vs. institutional Perspective</a:t>
            </a:r>
            <a:br>
              <a:rPr lang="en-US" dirty="0"/>
            </a:br>
            <a:br>
              <a:rPr lang="en-US" dirty="0"/>
            </a:br>
            <a:r>
              <a:rPr lang="en-US" sz="1200" dirty="0"/>
              <a:t>(Diagram courtesy of Stephan </a:t>
            </a:r>
            <a:r>
              <a:rPr lang="en-US" sz="1200" dirty="0" err="1"/>
              <a:t>Kindermann</a:t>
            </a:r>
            <a:r>
              <a:rPr lang="en-US" sz="1200" dirty="0"/>
              <a:t>, DKRZ)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F03661F-31F5-D64D-BED8-E84A8D825334}"/>
              </a:ext>
            </a:extLst>
          </p:cNvPr>
          <p:cNvGrpSpPr/>
          <p:nvPr/>
        </p:nvGrpSpPr>
        <p:grpSpPr>
          <a:xfrm>
            <a:off x="4348362" y="365125"/>
            <a:ext cx="7071034" cy="5546754"/>
            <a:chOff x="-239110" y="94599"/>
            <a:chExt cx="9324841" cy="6869536"/>
          </a:xfrm>
        </p:grpSpPr>
        <p:cxnSp>
          <p:nvCxnSpPr>
            <p:cNvPr id="4" name="Gerade Verbindung mit Pfeil 41">
              <a:extLst>
                <a:ext uri="{FF2B5EF4-FFF2-40B4-BE49-F238E27FC236}">
                  <a16:creationId xmlns:a16="http://schemas.microsoft.com/office/drawing/2014/main" id="{3EAD5CDA-8047-7242-9C32-F2A98229FADF}"/>
                </a:ext>
              </a:extLst>
            </p:cNvPr>
            <p:cNvCxnSpPr>
              <a:endCxn id="7" idx="3"/>
            </p:cNvCxnSpPr>
            <p:nvPr/>
          </p:nvCxnSpPr>
          <p:spPr>
            <a:xfrm flipV="1">
              <a:off x="1836468" y="1267290"/>
              <a:ext cx="464463" cy="3108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3">
              <a:extLst>
                <a:ext uri="{FF2B5EF4-FFF2-40B4-BE49-F238E27FC236}">
                  <a16:creationId xmlns:a16="http://schemas.microsoft.com/office/drawing/2014/main" id="{AD578222-C0AD-9C42-87CC-4CEBCDC81DF8}"/>
                </a:ext>
              </a:extLst>
            </p:cNvPr>
            <p:cNvSpPr txBox="1"/>
            <p:nvPr/>
          </p:nvSpPr>
          <p:spPr>
            <a:xfrm>
              <a:off x="82316" y="94599"/>
              <a:ext cx="32491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„</a:t>
              </a:r>
              <a:r>
                <a:rPr lang="de-DE" sz="1400" dirty="0" err="1"/>
                <a:t>general</a:t>
              </a:r>
              <a:r>
                <a:rPr lang="de-DE" sz="1400" dirty="0"/>
                <a:t> </a:t>
              </a:r>
              <a:r>
                <a:rPr lang="de-DE" sz="1400" dirty="0" err="1"/>
                <a:t>climate</a:t>
              </a:r>
              <a:r>
                <a:rPr lang="de-DE" sz="1400" dirty="0"/>
                <a:t> </a:t>
              </a:r>
              <a:r>
                <a:rPr lang="de-DE" sz="1400" dirty="0" err="1"/>
                <a:t>data</a:t>
              </a:r>
              <a:r>
                <a:rPr lang="de-DE" sz="1400" dirty="0"/>
                <a:t> </a:t>
              </a:r>
              <a:r>
                <a:rPr lang="de-DE" sz="1400" dirty="0" err="1"/>
                <a:t>cloud</a:t>
              </a:r>
              <a:r>
                <a:rPr lang="de-DE" sz="1400" dirty="0"/>
                <a:t> </a:t>
              </a:r>
              <a:r>
                <a:rPr lang="de-DE" sz="1400" dirty="0" err="1"/>
                <a:t>perspective</a:t>
              </a:r>
              <a:r>
                <a:rPr lang="de-DE" sz="1400" dirty="0"/>
                <a:t>“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1A7A0E6-C444-EE4A-B462-BB2D5F572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44" y="1737832"/>
              <a:ext cx="1248028" cy="440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lussdiagramm: Magnetplattenspeicher 5">
              <a:extLst>
                <a:ext uri="{FF2B5EF4-FFF2-40B4-BE49-F238E27FC236}">
                  <a16:creationId xmlns:a16="http://schemas.microsoft.com/office/drawing/2014/main" id="{E6F10046-61F5-9644-9D54-DA7B164592DD}"/>
                </a:ext>
              </a:extLst>
            </p:cNvPr>
            <p:cNvSpPr/>
            <p:nvPr/>
          </p:nvSpPr>
          <p:spPr>
            <a:xfrm>
              <a:off x="2108882" y="763234"/>
              <a:ext cx="384098" cy="504056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2933A1C-BCB2-B74C-AA1C-D0E45064E171}"/>
                </a:ext>
              </a:extLst>
            </p:cNvPr>
            <p:cNvGrpSpPr/>
            <p:nvPr/>
          </p:nvGrpSpPr>
          <p:grpSpPr>
            <a:xfrm>
              <a:off x="2872176" y="724486"/>
              <a:ext cx="288032" cy="367241"/>
              <a:chOff x="1619672" y="1052736"/>
              <a:chExt cx="504056" cy="720080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ABAFBFD8-01B0-F64C-B883-432B3728D375}"/>
                  </a:ext>
                </a:extLst>
              </p:cNvPr>
              <p:cNvSpPr/>
              <p:nvPr/>
            </p:nvSpPr>
            <p:spPr>
              <a:xfrm>
                <a:off x="1763688" y="1052736"/>
                <a:ext cx="216024" cy="216024"/>
              </a:xfrm>
              <a:prstGeom prst="ellips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" name="Gerade Verbindung 9">
                <a:extLst>
                  <a:ext uri="{FF2B5EF4-FFF2-40B4-BE49-F238E27FC236}">
                    <a16:creationId xmlns:a16="http://schemas.microsoft.com/office/drawing/2014/main" id="{C4F33335-DF61-684B-B2DD-7A870105468E}"/>
                  </a:ext>
                </a:extLst>
              </p:cNvPr>
              <p:cNvCxnSpPr>
                <a:stCxn id="9" idx="4"/>
              </p:cNvCxnSpPr>
              <p:nvPr/>
            </p:nvCxnSpPr>
            <p:spPr>
              <a:xfrm>
                <a:off x="1871700" y="1268760"/>
                <a:ext cx="0" cy="2880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3DCCAD2A-19F1-354E-8D09-9B87869B4D19}"/>
                  </a:ext>
                </a:extLst>
              </p:cNvPr>
              <p:cNvCxnSpPr/>
              <p:nvPr/>
            </p:nvCxnSpPr>
            <p:spPr>
              <a:xfrm flipH="1">
                <a:off x="1619672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>
                <a:extLst>
                  <a:ext uri="{FF2B5EF4-FFF2-40B4-BE49-F238E27FC236}">
                    <a16:creationId xmlns:a16="http://schemas.microsoft.com/office/drawing/2014/main" id="{436F9AA6-1121-3243-A762-9C40F0F33B85}"/>
                  </a:ext>
                </a:extLst>
              </p:cNvPr>
              <p:cNvCxnSpPr/>
              <p:nvPr/>
            </p:nvCxnSpPr>
            <p:spPr>
              <a:xfrm>
                <a:off x="1871700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12">
                <a:extLst>
                  <a:ext uri="{FF2B5EF4-FFF2-40B4-BE49-F238E27FC236}">
                    <a16:creationId xmlns:a16="http://schemas.microsoft.com/office/drawing/2014/main" id="{E3864935-B9A8-F449-BE3F-979E928F7B46}"/>
                  </a:ext>
                </a:extLst>
              </p:cNvPr>
              <p:cNvCxnSpPr/>
              <p:nvPr/>
            </p:nvCxnSpPr>
            <p:spPr>
              <a:xfrm flipH="1" flipV="1">
                <a:off x="1619672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>
                <a:extLst>
                  <a:ext uri="{FF2B5EF4-FFF2-40B4-BE49-F238E27FC236}">
                    <a16:creationId xmlns:a16="http://schemas.microsoft.com/office/drawing/2014/main" id="{B2F1168D-E26A-854C-9D6D-B3AE1691F814}"/>
                  </a:ext>
                </a:extLst>
              </p:cNvPr>
              <p:cNvCxnSpPr/>
              <p:nvPr/>
            </p:nvCxnSpPr>
            <p:spPr>
              <a:xfrm flipV="1">
                <a:off x="1871700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hteck 6">
              <a:extLst>
                <a:ext uri="{FF2B5EF4-FFF2-40B4-BE49-F238E27FC236}">
                  <a16:creationId xmlns:a16="http://schemas.microsoft.com/office/drawing/2014/main" id="{9864E443-39AE-6C44-8D84-CB759BF6438A}"/>
                </a:ext>
              </a:extLst>
            </p:cNvPr>
            <p:cNvSpPr/>
            <p:nvPr/>
          </p:nvSpPr>
          <p:spPr>
            <a:xfrm>
              <a:off x="1506364" y="1438460"/>
              <a:ext cx="1285016" cy="429667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„</a:t>
              </a:r>
              <a:r>
                <a:rPr lang="de-DE" sz="1100" dirty="0" err="1"/>
                <a:t>data</a:t>
              </a:r>
              <a:r>
                <a:rPr lang="de-DE" sz="1100" dirty="0"/>
                <a:t> </a:t>
              </a:r>
              <a:r>
                <a:rPr lang="de-DE" sz="1100" dirty="0" err="1"/>
                <a:t>cube</a:t>
              </a:r>
              <a:r>
                <a:rPr lang="de-DE" sz="1100" dirty="0"/>
                <a:t> </a:t>
              </a:r>
              <a:r>
                <a:rPr lang="de-DE" sz="1100" dirty="0" err="1"/>
                <a:t>view</a:t>
              </a:r>
              <a:r>
                <a:rPr lang="de-DE" sz="1100" dirty="0"/>
                <a:t>“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B5C9337-810F-D542-B689-6B8395F34DA1}"/>
                </a:ext>
              </a:extLst>
            </p:cNvPr>
            <p:cNvSpPr/>
            <p:nvPr/>
          </p:nvSpPr>
          <p:spPr>
            <a:xfrm>
              <a:off x="1532818" y="2288653"/>
              <a:ext cx="1242787" cy="415339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„</a:t>
              </a:r>
              <a:r>
                <a:rPr lang="de-DE" sz="1100" dirty="0" err="1"/>
                <a:t>netcdf</a:t>
              </a:r>
              <a:r>
                <a:rPr lang="de-DE" sz="1100" dirty="0"/>
                <a:t> </a:t>
              </a:r>
              <a:r>
                <a:rPr lang="de-DE" sz="1100" dirty="0" err="1"/>
                <a:t>view</a:t>
              </a:r>
              <a:r>
                <a:rPr lang="de-DE" sz="1100" dirty="0"/>
                <a:t>“</a:t>
              </a:r>
            </a:p>
          </p:txBody>
        </p:sp>
        <p:sp>
          <p:nvSpPr>
            <p:cNvPr id="17" name="Textfeld 14">
              <a:extLst>
                <a:ext uri="{FF2B5EF4-FFF2-40B4-BE49-F238E27FC236}">
                  <a16:creationId xmlns:a16="http://schemas.microsoft.com/office/drawing/2014/main" id="{E02040E9-8B94-1A41-AC39-A6AC3D8A435C}"/>
                </a:ext>
              </a:extLst>
            </p:cNvPr>
            <p:cNvSpPr txBox="1"/>
            <p:nvPr/>
          </p:nvSpPr>
          <p:spPr>
            <a:xfrm>
              <a:off x="83941" y="1427266"/>
              <a:ext cx="1248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Xarray</a:t>
              </a:r>
              <a:r>
                <a:rPr lang="de-DE" sz="1200" dirty="0"/>
                <a:t>, Iris, .. </a:t>
              </a:r>
            </a:p>
          </p:txBody>
        </p:sp>
        <p:sp>
          <p:nvSpPr>
            <p:cNvPr id="18" name="Rechteck 18">
              <a:extLst>
                <a:ext uri="{FF2B5EF4-FFF2-40B4-BE49-F238E27FC236}">
                  <a16:creationId xmlns:a16="http://schemas.microsoft.com/office/drawing/2014/main" id="{4CF9670F-E57C-534B-A437-A1E17B5A4174}"/>
                </a:ext>
              </a:extLst>
            </p:cNvPr>
            <p:cNvSpPr/>
            <p:nvPr/>
          </p:nvSpPr>
          <p:spPr>
            <a:xfrm>
              <a:off x="1536466" y="3240637"/>
              <a:ext cx="1152129" cy="450712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„</a:t>
              </a:r>
              <a:r>
                <a:rPr lang="de-DE" sz="1100" dirty="0" err="1"/>
                <a:t>storage</a:t>
              </a:r>
              <a:r>
                <a:rPr lang="de-DE" sz="1100" dirty="0"/>
                <a:t> </a:t>
              </a:r>
              <a:r>
                <a:rPr lang="de-DE" sz="1100" dirty="0" err="1"/>
                <a:t>view</a:t>
              </a:r>
              <a:r>
                <a:rPr lang="de-DE" sz="1100" dirty="0"/>
                <a:t>“</a:t>
              </a:r>
            </a:p>
          </p:txBody>
        </p:sp>
        <p:sp>
          <p:nvSpPr>
            <p:cNvPr id="19" name="Textfeld 19">
              <a:extLst>
                <a:ext uri="{FF2B5EF4-FFF2-40B4-BE49-F238E27FC236}">
                  <a16:creationId xmlns:a16="http://schemas.microsoft.com/office/drawing/2014/main" id="{2E23AA82-D78B-8F4E-B8D5-E0308D19DEAB}"/>
                </a:ext>
              </a:extLst>
            </p:cNvPr>
            <p:cNvSpPr txBox="1"/>
            <p:nvPr/>
          </p:nvSpPr>
          <p:spPr>
            <a:xfrm>
              <a:off x="107504" y="2197701"/>
              <a:ext cx="1248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Netcdf</a:t>
              </a:r>
              <a:r>
                <a:rPr lang="de-DE" sz="1200" dirty="0"/>
                <a:t> </a:t>
              </a:r>
              <a:r>
                <a:rPr lang="de-DE" sz="1200" dirty="0" err="1"/>
                <a:t>library</a:t>
              </a:r>
              <a:r>
                <a:rPr lang="de-DE" sz="1200" dirty="0"/>
                <a:t> </a:t>
              </a:r>
            </a:p>
          </p:txBody>
        </p:sp>
        <p:sp>
          <p:nvSpPr>
            <p:cNvPr id="21" name="Wolke 16">
              <a:extLst>
                <a:ext uri="{FF2B5EF4-FFF2-40B4-BE49-F238E27FC236}">
                  <a16:creationId xmlns:a16="http://schemas.microsoft.com/office/drawing/2014/main" id="{E631F8FA-1C7E-B144-9BF8-9DF0AC780533}"/>
                </a:ext>
              </a:extLst>
            </p:cNvPr>
            <p:cNvSpPr/>
            <p:nvPr/>
          </p:nvSpPr>
          <p:spPr>
            <a:xfrm>
              <a:off x="623202" y="4524387"/>
              <a:ext cx="2016224" cy="864096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200" dirty="0"/>
            </a:p>
          </p:txBody>
        </p:sp>
        <p:sp>
          <p:nvSpPr>
            <p:cNvPr id="22" name="Wolke 22">
              <a:extLst>
                <a:ext uri="{FF2B5EF4-FFF2-40B4-BE49-F238E27FC236}">
                  <a16:creationId xmlns:a16="http://schemas.microsoft.com/office/drawing/2014/main" id="{8550A67F-5E76-5B4E-8543-2094C8D5C3B0}"/>
                </a:ext>
              </a:extLst>
            </p:cNvPr>
            <p:cNvSpPr/>
            <p:nvPr/>
          </p:nvSpPr>
          <p:spPr>
            <a:xfrm>
              <a:off x="721653" y="5229200"/>
              <a:ext cx="2016224" cy="864096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Wolke 23">
              <a:extLst>
                <a:ext uri="{FF2B5EF4-FFF2-40B4-BE49-F238E27FC236}">
                  <a16:creationId xmlns:a16="http://schemas.microsoft.com/office/drawing/2014/main" id="{0CE94F04-7D92-F44F-B1C9-F8124F57C857}"/>
                </a:ext>
              </a:extLst>
            </p:cNvPr>
            <p:cNvSpPr/>
            <p:nvPr/>
          </p:nvSpPr>
          <p:spPr>
            <a:xfrm>
              <a:off x="2313053" y="4524387"/>
              <a:ext cx="2016224" cy="864096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200" dirty="0" err="1"/>
                <a:t>Elastic</a:t>
              </a:r>
              <a:r>
                <a:rPr lang="de-DE" sz="1200" dirty="0"/>
                <a:t> </a:t>
              </a:r>
              <a:r>
                <a:rPr lang="de-DE" sz="1200" dirty="0" err="1"/>
                <a:t>compute</a:t>
              </a:r>
              <a:endParaRPr lang="de-DE" sz="1200" dirty="0"/>
            </a:p>
          </p:txBody>
        </p:sp>
        <p:sp>
          <p:nvSpPr>
            <p:cNvPr id="24" name="Flussdiagramm: Magnetplattenspeicher 21">
              <a:extLst>
                <a:ext uri="{FF2B5EF4-FFF2-40B4-BE49-F238E27FC236}">
                  <a16:creationId xmlns:a16="http://schemas.microsoft.com/office/drawing/2014/main" id="{96EF2ED5-597F-7942-B459-D68C12D6A9DB}"/>
                </a:ext>
              </a:extLst>
            </p:cNvPr>
            <p:cNvSpPr/>
            <p:nvPr/>
          </p:nvSpPr>
          <p:spPr>
            <a:xfrm>
              <a:off x="6516216" y="2924944"/>
              <a:ext cx="1368152" cy="1415332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0000" rtlCol="0" anchor="b" anchorCtr="0"/>
            <a:lstStyle/>
            <a:p>
              <a:pPr algn="ctr"/>
              <a:r>
                <a:rPr lang="de-DE" sz="1000" dirty="0"/>
                <a:t>HPC /</a:t>
              </a:r>
            </a:p>
            <a:p>
              <a:pPr algn="ctr"/>
              <a:r>
                <a:rPr lang="de-DE" sz="1000" dirty="0"/>
                <a:t>Data Center Storage</a:t>
              </a:r>
            </a:p>
            <a:p>
              <a:pPr algn="ctr"/>
              <a:r>
                <a:rPr lang="de-DE" sz="1000" dirty="0"/>
                <a:t>(</a:t>
              </a:r>
              <a:r>
                <a:rPr lang="de-DE" sz="1000" dirty="0" err="1"/>
                <a:t>files</a:t>
              </a:r>
              <a:r>
                <a:rPr lang="de-DE" sz="1000" dirty="0"/>
                <a:t> </a:t>
              </a:r>
              <a:r>
                <a:rPr lang="de-DE" sz="1000" dirty="0" err="1"/>
                <a:t>and</a:t>
              </a:r>
              <a:r>
                <a:rPr lang="de-DE" sz="1000" dirty="0"/>
                <a:t>/</a:t>
              </a:r>
              <a:r>
                <a:rPr lang="de-DE" sz="1000" dirty="0" err="1"/>
                <a:t>or</a:t>
              </a:r>
              <a:r>
                <a:rPr lang="de-DE" sz="1000" dirty="0"/>
                <a:t> </a:t>
              </a:r>
              <a:r>
                <a:rPr lang="de-DE" sz="1000" dirty="0" err="1"/>
                <a:t>objects</a:t>
              </a:r>
              <a:r>
                <a:rPr lang="de-DE" sz="1000" dirty="0"/>
                <a:t>)</a:t>
              </a:r>
            </a:p>
          </p:txBody>
        </p:sp>
        <p:sp>
          <p:nvSpPr>
            <p:cNvPr id="25" name="Rechteck 25">
              <a:extLst>
                <a:ext uri="{FF2B5EF4-FFF2-40B4-BE49-F238E27FC236}">
                  <a16:creationId xmlns:a16="http://schemas.microsoft.com/office/drawing/2014/main" id="{B9A2326C-B097-5C4A-8F1C-2B3DFEEA1B86}"/>
                </a:ext>
              </a:extLst>
            </p:cNvPr>
            <p:cNvSpPr/>
            <p:nvPr/>
          </p:nvSpPr>
          <p:spPr>
            <a:xfrm>
              <a:off x="1359438" y="4376280"/>
              <a:ext cx="576064" cy="16717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6" name="Rechteck 26">
              <a:extLst>
                <a:ext uri="{FF2B5EF4-FFF2-40B4-BE49-F238E27FC236}">
                  <a16:creationId xmlns:a16="http://schemas.microsoft.com/office/drawing/2014/main" id="{23407342-D27F-064C-BE21-344E97E445B2}"/>
                </a:ext>
              </a:extLst>
            </p:cNvPr>
            <p:cNvSpPr/>
            <p:nvPr/>
          </p:nvSpPr>
          <p:spPr>
            <a:xfrm>
              <a:off x="1647470" y="5145611"/>
              <a:ext cx="576064" cy="16717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7" name="Rechteck 27">
              <a:extLst>
                <a:ext uri="{FF2B5EF4-FFF2-40B4-BE49-F238E27FC236}">
                  <a16:creationId xmlns:a16="http://schemas.microsoft.com/office/drawing/2014/main" id="{07A2F979-0F2F-4145-B855-6A34EC53DBD5}"/>
                </a:ext>
              </a:extLst>
            </p:cNvPr>
            <p:cNvSpPr/>
            <p:nvPr/>
          </p:nvSpPr>
          <p:spPr>
            <a:xfrm>
              <a:off x="7884368" y="3276053"/>
              <a:ext cx="144016" cy="26108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28" name="Ellipse 24">
              <a:extLst>
                <a:ext uri="{FF2B5EF4-FFF2-40B4-BE49-F238E27FC236}">
                  <a16:creationId xmlns:a16="http://schemas.microsoft.com/office/drawing/2014/main" id="{11995742-6AB3-CF4D-AD32-B57191884268}"/>
                </a:ext>
              </a:extLst>
            </p:cNvPr>
            <p:cNvSpPr/>
            <p:nvPr/>
          </p:nvSpPr>
          <p:spPr>
            <a:xfrm>
              <a:off x="1151620" y="4869160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9">
              <a:extLst>
                <a:ext uri="{FF2B5EF4-FFF2-40B4-BE49-F238E27FC236}">
                  <a16:creationId xmlns:a16="http://schemas.microsoft.com/office/drawing/2014/main" id="{DDA9C407-BD31-DA4B-B538-A13719382F74}"/>
                </a:ext>
              </a:extLst>
            </p:cNvPr>
            <p:cNvSpPr/>
            <p:nvPr/>
          </p:nvSpPr>
          <p:spPr>
            <a:xfrm>
              <a:off x="1335367" y="4797152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30">
              <a:extLst>
                <a:ext uri="{FF2B5EF4-FFF2-40B4-BE49-F238E27FC236}">
                  <a16:creationId xmlns:a16="http://schemas.microsoft.com/office/drawing/2014/main" id="{9045E924-AF55-7048-BA49-62562F54BBC4}"/>
                </a:ext>
              </a:extLst>
            </p:cNvPr>
            <p:cNvSpPr/>
            <p:nvPr/>
          </p:nvSpPr>
          <p:spPr>
            <a:xfrm>
              <a:off x="1159598" y="4725144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28">
              <a:extLst>
                <a:ext uri="{FF2B5EF4-FFF2-40B4-BE49-F238E27FC236}">
                  <a16:creationId xmlns:a16="http://schemas.microsoft.com/office/drawing/2014/main" id="{6F30E104-8F4E-8C46-AAE3-6C84961E8F9C}"/>
                </a:ext>
              </a:extLst>
            </p:cNvPr>
            <p:cNvSpPr txBox="1"/>
            <p:nvPr/>
          </p:nvSpPr>
          <p:spPr>
            <a:xfrm>
              <a:off x="1175205" y="4856644"/>
              <a:ext cx="1154434" cy="304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/>
                <a:t>Object</a:t>
              </a:r>
              <a:r>
                <a:rPr lang="de-DE" sz="1000" dirty="0"/>
                <a:t> </a:t>
              </a:r>
              <a:r>
                <a:rPr lang="de-DE" sz="1000" dirty="0" err="1"/>
                <a:t>store</a:t>
              </a:r>
              <a:endParaRPr lang="de-DE" sz="1000" dirty="0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789C1EA-A5FB-7E47-A731-E30A201EFB30}"/>
                </a:ext>
              </a:extLst>
            </p:cNvPr>
            <p:cNvSpPr/>
            <p:nvPr/>
          </p:nvSpPr>
          <p:spPr>
            <a:xfrm>
              <a:off x="8028384" y="3115378"/>
              <a:ext cx="1057347" cy="11867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HPC / Data Center</a:t>
              </a:r>
            </a:p>
            <a:p>
              <a:pPr algn="ctr"/>
              <a:r>
                <a:rPr lang="de-DE" sz="1200" dirty="0" err="1">
                  <a:solidFill>
                    <a:schemeClr val="tx1"/>
                  </a:solidFill>
                </a:rPr>
                <a:t>Compute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backend</a:t>
              </a:r>
            </a:p>
          </p:txBody>
        </p:sp>
        <p:grpSp>
          <p:nvGrpSpPr>
            <p:cNvPr id="33" name="Gruppieren 34">
              <a:extLst>
                <a:ext uri="{FF2B5EF4-FFF2-40B4-BE49-F238E27FC236}">
                  <a16:creationId xmlns:a16="http://schemas.microsoft.com/office/drawing/2014/main" id="{594DFBEB-6D91-874F-8D6E-698C730D6A72}"/>
                </a:ext>
              </a:extLst>
            </p:cNvPr>
            <p:cNvGrpSpPr/>
            <p:nvPr/>
          </p:nvGrpSpPr>
          <p:grpSpPr>
            <a:xfrm>
              <a:off x="6588224" y="763234"/>
              <a:ext cx="288032" cy="367241"/>
              <a:chOff x="1619672" y="1052736"/>
              <a:chExt cx="504056" cy="720080"/>
            </a:xfrm>
          </p:grpSpPr>
          <p:sp>
            <p:nvSpPr>
              <p:cNvPr id="34" name="Ellipse 35">
                <a:extLst>
                  <a:ext uri="{FF2B5EF4-FFF2-40B4-BE49-F238E27FC236}">
                    <a16:creationId xmlns:a16="http://schemas.microsoft.com/office/drawing/2014/main" id="{D7D0C13B-CBA9-DD40-BE96-B4B322B3000F}"/>
                  </a:ext>
                </a:extLst>
              </p:cNvPr>
              <p:cNvSpPr/>
              <p:nvPr/>
            </p:nvSpPr>
            <p:spPr>
              <a:xfrm>
                <a:off x="1763688" y="1052736"/>
                <a:ext cx="216024" cy="216024"/>
              </a:xfrm>
              <a:prstGeom prst="ellips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5" name="Gerade Verbindung 36">
                <a:extLst>
                  <a:ext uri="{FF2B5EF4-FFF2-40B4-BE49-F238E27FC236}">
                    <a16:creationId xmlns:a16="http://schemas.microsoft.com/office/drawing/2014/main" id="{288F17FF-84F3-BB46-883F-2AC5E4BBD688}"/>
                  </a:ext>
                </a:extLst>
              </p:cNvPr>
              <p:cNvCxnSpPr>
                <a:stCxn id="34" idx="4"/>
              </p:cNvCxnSpPr>
              <p:nvPr/>
            </p:nvCxnSpPr>
            <p:spPr>
              <a:xfrm>
                <a:off x="1871700" y="1268760"/>
                <a:ext cx="0" cy="2880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7">
                <a:extLst>
                  <a:ext uri="{FF2B5EF4-FFF2-40B4-BE49-F238E27FC236}">
                    <a16:creationId xmlns:a16="http://schemas.microsoft.com/office/drawing/2014/main" id="{6F1A780E-2432-C444-AE73-B5685C74BF68}"/>
                  </a:ext>
                </a:extLst>
              </p:cNvPr>
              <p:cNvCxnSpPr/>
              <p:nvPr/>
            </p:nvCxnSpPr>
            <p:spPr>
              <a:xfrm flipH="1">
                <a:off x="1619672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8">
                <a:extLst>
                  <a:ext uri="{FF2B5EF4-FFF2-40B4-BE49-F238E27FC236}">
                    <a16:creationId xmlns:a16="http://schemas.microsoft.com/office/drawing/2014/main" id="{976AFAC7-323C-7649-8978-C94ABE176B1A}"/>
                  </a:ext>
                </a:extLst>
              </p:cNvPr>
              <p:cNvCxnSpPr/>
              <p:nvPr/>
            </p:nvCxnSpPr>
            <p:spPr>
              <a:xfrm>
                <a:off x="1871700" y="1556792"/>
                <a:ext cx="252028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9">
                <a:extLst>
                  <a:ext uri="{FF2B5EF4-FFF2-40B4-BE49-F238E27FC236}">
                    <a16:creationId xmlns:a16="http://schemas.microsoft.com/office/drawing/2014/main" id="{E027B9AB-B227-FC47-AC4C-1547323E5FD9}"/>
                  </a:ext>
                </a:extLst>
              </p:cNvPr>
              <p:cNvCxnSpPr/>
              <p:nvPr/>
            </p:nvCxnSpPr>
            <p:spPr>
              <a:xfrm flipH="1" flipV="1">
                <a:off x="1619672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40">
                <a:extLst>
                  <a:ext uri="{FF2B5EF4-FFF2-40B4-BE49-F238E27FC236}">
                    <a16:creationId xmlns:a16="http://schemas.microsoft.com/office/drawing/2014/main" id="{45248D35-8FD3-104F-9960-DA148E62EFDC}"/>
                  </a:ext>
                </a:extLst>
              </p:cNvPr>
              <p:cNvCxnSpPr/>
              <p:nvPr/>
            </p:nvCxnSpPr>
            <p:spPr>
              <a:xfrm flipV="1">
                <a:off x="1871700" y="1268760"/>
                <a:ext cx="252028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Gerade Verbindung 43">
              <a:extLst>
                <a:ext uri="{FF2B5EF4-FFF2-40B4-BE49-F238E27FC236}">
                  <a16:creationId xmlns:a16="http://schemas.microsoft.com/office/drawing/2014/main" id="{AED344B3-B131-9F45-BE21-F55DCBF3FEAC}"/>
                </a:ext>
              </a:extLst>
            </p:cNvPr>
            <p:cNvCxnSpPr/>
            <p:nvPr/>
          </p:nvCxnSpPr>
          <p:spPr>
            <a:xfrm flipH="1">
              <a:off x="1213604" y="4376280"/>
              <a:ext cx="622864" cy="3488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5">
              <a:extLst>
                <a:ext uri="{FF2B5EF4-FFF2-40B4-BE49-F238E27FC236}">
                  <a16:creationId xmlns:a16="http://schemas.microsoft.com/office/drawing/2014/main" id="{DA0CE123-57A3-F142-AD09-08BE55E77B15}"/>
                </a:ext>
              </a:extLst>
            </p:cNvPr>
            <p:cNvCxnSpPr/>
            <p:nvPr/>
          </p:nvCxnSpPr>
          <p:spPr>
            <a:xfrm flipH="1">
              <a:off x="1366004" y="4376280"/>
              <a:ext cx="470464" cy="5012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7">
              <a:extLst>
                <a:ext uri="{FF2B5EF4-FFF2-40B4-BE49-F238E27FC236}">
                  <a16:creationId xmlns:a16="http://schemas.microsoft.com/office/drawing/2014/main" id="{9F311E59-6828-2B42-BCCA-8646A9E847DA}"/>
                </a:ext>
              </a:extLst>
            </p:cNvPr>
            <p:cNvCxnSpPr>
              <a:endCxn id="28" idx="0"/>
            </p:cNvCxnSpPr>
            <p:nvPr/>
          </p:nvCxnSpPr>
          <p:spPr>
            <a:xfrm flipH="1">
              <a:off x="1205626" y="4376280"/>
              <a:ext cx="630842" cy="492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50">
              <a:extLst>
                <a:ext uri="{FF2B5EF4-FFF2-40B4-BE49-F238E27FC236}">
                  <a16:creationId xmlns:a16="http://schemas.microsoft.com/office/drawing/2014/main" id="{71F9D1C2-BB38-6641-AA59-7938614D2884}"/>
                </a:ext>
              </a:extLst>
            </p:cNvPr>
            <p:cNvSpPr txBox="1"/>
            <p:nvPr/>
          </p:nvSpPr>
          <p:spPr>
            <a:xfrm>
              <a:off x="-72516" y="4833156"/>
              <a:ext cx="1009115" cy="4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„Array </a:t>
              </a:r>
              <a:r>
                <a:rPr lang="de-DE" sz="1000" dirty="0" err="1"/>
                <a:t>store</a:t>
              </a:r>
              <a:r>
                <a:rPr lang="de-DE" sz="1000" dirty="0"/>
                <a:t>“</a:t>
              </a:r>
            </a:p>
          </p:txBody>
        </p:sp>
        <p:sp>
          <p:nvSpPr>
            <p:cNvPr id="44" name="Textfeld 51">
              <a:extLst>
                <a:ext uri="{FF2B5EF4-FFF2-40B4-BE49-F238E27FC236}">
                  <a16:creationId xmlns:a16="http://schemas.microsoft.com/office/drawing/2014/main" id="{FD3DD967-FDC7-724D-B441-EAD4B416590E}"/>
                </a:ext>
              </a:extLst>
            </p:cNvPr>
            <p:cNvSpPr txBox="1"/>
            <p:nvPr/>
          </p:nvSpPr>
          <p:spPr>
            <a:xfrm>
              <a:off x="6156176" y="116632"/>
              <a:ext cx="2664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„</a:t>
              </a:r>
              <a:r>
                <a:rPr lang="de-DE" sz="1400" dirty="0" err="1"/>
                <a:t>institutional</a:t>
              </a:r>
              <a:r>
                <a:rPr lang="de-DE" sz="1400" dirty="0"/>
                <a:t> </a:t>
              </a:r>
              <a:r>
                <a:rPr lang="de-DE" sz="1400" dirty="0" err="1"/>
                <a:t>perspective</a:t>
              </a:r>
              <a:r>
                <a:rPr lang="de-DE" sz="1400" dirty="0"/>
                <a:t>“</a:t>
              </a:r>
            </a:p>
          </p:txBody>
        </p:sp>
        <p:sp>
          <p:nvSpPr>
            <p:cNvPr id="45" name="Abgerundetes Rechteck 49">
              <a:extLst>
                <a:ext uri="{FF2B5EF4-FFF2-40B4-BE49-F238E27FC236}">
                  <a16:creationId xmlns:a16="http://schemas.microsoft.com/office/drawing/2014/main" id="{A5F285FE-D52C-0B47-8511-8E296CCB8E49}"/>
                </a:ext>
              </a:extLst>
            </p:cNvPr>
            <p:cNvSpPr/>
            <p:nvPr/>
          </p:nvSpPr>
          <p:spPr>
            <a:xfrm>
              <a:off x="3707904" y="1922664"/>
              <a:ext cx="1584176" cy="82707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52">
              <a:extLst>
                <a:ext uri="{FF2B5EF4-FFF2-40B4-BE49-F238E27FC236}">
                  <a16:creationId xmlns:a16="http://schemas.microsoft.com/office/drawing/2014/main" id="{F660A808-B4F6-6D48-B3E3-43E3FBE189F2}"/>
                </a:ext>
              </a:extLst>
            </p:cNvPr>
            <p:cNvSpPr txBox="1"/>
            <p:nvPr/>
          </p:nvSpPr>
          <p:spPr>
            <a:xfrm>
              <a:off x="3810648" y="1922665"/>
              <a:ext cx="1337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Portal(s)</a:t>
              </a:r>
            </a:p>
          </p:txBody>
        </p:sp>
        <p:sp>
          <p:nvSpPr>
            <p:cNvPr id="47" name="Flussdiagramm: Magnetplattenspeicher 53">
              <a:extLst>
                <a:ext uri="{FF2B5EF4-FFF2-40B4-BE49-F238E27FC236}">
                  <a16:creationId xmlns:a16="http://schemas.microsoft.com/office/drawing/2014/main" id="{F8D5D581-BA17-D74A-8592-5138BE84F6F9}"/>
                </a:ext>
              </a:extLst>
            </p:cNvPr>
            <p:cNvSpPr/>
            <p:nvPr/>
          </p:nvSpPr>
          <p:spPr>
            <a:xfrm>
              <a:off x="3810648" y="2288653"/>
              <a:ext cx="1337416" cy="420267"/>
            </a:xfrm>
            <a:prstGeom prst="flowChartMagneticDisk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Search </a:t>
              </a:r>
              <a:r>
                <a:rPr lang="de-DE" sz="1100" dirty="0" err="1"/>
                <a:t>catalog</a:t>
              </a:r>
              <a:endParaRPr lang="de-DE" sz="1100" dirty="0"/>
            </a:p>
          </p:txBody>
        </p:sp>
        <p:sp>
          <p:nvSpPr>
            <p:cNvPr id="48" name="Rechteck 56">
              <a:extLst>
                <a:ext uri="{FF2B5EF4-FFF2-40B4-BE49-F238E27FC236}">
                  <a16:creationId xmlns:a16="http://schemas.microsoft.com/office/drawing/2014/main" id="{396773A8-588F-704E-BD50-DAAA871280A3}"/>
                </a:ext>
              </a:extLst>
            </p:cNvPr>
            <p:cNvSpPr/>
            <p:nvPr/>
          </p:nvSpPr>
          <p:spPr>
            <a:xfrm>
              <a:off x="4644008" y="2944720"/>
              <a:ext cx="1224137" cy="9512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/>
                <a:t> </a:t>
              </a:r>
              <a:r>
                <a:rPr lang="de-DE" sz="1000" dirty="0" err="1"/>
                <a:t>data</a:t>
              </a:r>
              <a:r>
                <a:rPr lang="de-DE" sz="1000" dirty="0"/>
                <a:t> </a:t>
              </a:r>
              <a:r>
                <a:rPr lang="de-DE" sz="1000" dirty="0" err="1"/>
                <a:t>ingestion</a:t>
              </a:r>
              <a:r>
                <a:rPr lang="de-DE" sz="1000" dirty="0"/>
                <a:t> </a:t>
              </a:r>
              <a:r>
                <a:rPr lang="de-DE" sz="1000" dirty="0" err="1"/>
                <a:t>and</a:t>
              </a:r>
              <a:r>
                <a:rPr lang="de-DE" sz="1000" dirty="0"/>
                <a:t> </a:t>
              </a:r>
              <a:r>
                <a:rPr lang="de-DE" sz="1000" dirty="0" err="1"/>
                <a:t>publication</a:t>
              </a:r>
              <a:endParaRPr lang="de-DE" sz="1000" dirty="0"/>
            </a:p>
            <a:p>
              <a:pPr algn="ctr"/>
              <a:endParaRPr lang="de-DE" sz="1000" dirty="0"/>
            </a:p>
          </p:txBody>
        </p:sp>
        <p:cxnSp>
          <p:nvCxnSpPr>
            <p:cNvPr id="49" name="Gerade Verbindung mit Pfeil 58">
              <a:extLst>
                <a:ext uri="{FF2B5EF4-FFF2-40B4-BE49-F238E27FC236}">
                  <a16:creationId xmlns:a16="http://schemas.microsoft.com/office/drawing/2014/main" id="{A72B0D8C-D7DF-5A44-A8CD-901527FE24BC}"/>
                </a:ext>
              </a:extLst>
            </p:cNvPr>
            <p:cNvCxnSpPr/>
            <p:nvPr/>
          </p:nvCxnSpPr>
          <p:spPr>
            <a:xfrm flipH="1" flipV="1">
              <a:off x="6876256" y="1130475"/>
              <a:ext cx="1080119" cy="21678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hteck 65">
              <a:extLst>
                <a:ext uri="{FF2B5EF4-FFF2-40B4-BE49-F238E27FC236}">
                  <a16:creationId xmlns:a16="http://schemas.microsoft.com/office/drawing/2014/main" id="{5A0627AF-37B4-9644-8B07-130082EB450B}"/>
                </a:ext>
              </a:extLst>
            </p:cNvPr>
            <p:cNvSpPr/>
            <p:nvPr/>
          </p:nvSpPr>
          <p:spPr>
            <a:xfrm>
              <a:off x="7236296" y="2286058"/>
              <a:ext cx="504056" cy="199310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51" name="Ellipse 67">
              <a:extLst>
                <a:ext uri="{FF2B5EF4-FFF2-40B4-BE49-F238E27FC236}">
                  <a16:creationId xmlns:a16="http://schemas.microsoft.com/office/drawing/2014/main" id="{B9B119D1-70A5-A940-B328-0D756F8310D6}"/>
                </a:ext>
              </a:extLst>
            </p:cNvPr>
            <p:cNvSpPr/>
            <p:nvPr/>
          </p:nvSpPr>
          <p:spPr>
            <a:xfrm>
              <a:off x="6724583" y="4141556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68">
              <a:extLst>
                <a:ext uri="{FF2B5EF4-FFF2-40B4-BE49-F238E27FC236}">
                  <a16:creationId xmlns:a16="http://schemas.microsoft.com/office/drawing/2014/main" id="{5FB35F5F-EFB4-F144-82B7-742C51D4A92D}"/>
                </a:ext>
              </a:extLst>
            </p:cNvPr>
            <p:cNvSpPr/>
            <p:nvPr/>
          </p:nvSpPr>
          <p:spPr>
            <a:xfrm>
              <a:off x="6908330" y="4069548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69">
              <a:extLst>
                <a:ext uri="{FF2B5EF4-FFF2-40B4-BE49-F238E27FC236}">
                  <a16:creationId xmlns:a16="http://schemas.microsoft.com/office/drawing/2014/main" id="{AF1CD72B-33B2-4E4D-B992-663A57A8F58C}"/>
                </a:ext>
              </a:extLst>
            </p:cNvPr>
            <p:cNvSpPr/>
            <p:nvPr/>
          </p:nvSpPr>
          <p:spPr>
            <a:xfrm>
              <a:off x="6732561" y="3997540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4" name="Gerade Verbindung 1027">
              <a:extLst>
                <a:ext uri="{FF2B5EF4-FFF2-40B4-BE49-F238E27FC236}">
                  <a16:creationId xmlns:a16="http://schemas.microsoft.com/office/drawing/2014/main" id="{4410F8A4-3E67-344C-9E8E-D0F94E990125}"/>
                </a:ext>
              </a:extLst>
            </p:cNvPr>
            <p:cNvCxnSpPr>
              <a:cxnSpLocks/>
              <a:stCxn id="52" idx="4"/>
              <a:endCxn id="48" idx="2"/>
            </p:cNvCxnSpPr>
            <p:nvPr/>
          </p:nvCxnSpPr>
          <p:spPr>
            <a:xfrm flipH="1" flipV="1">
              <a:off x="5256077" y="3896010"/>
              <a:ext cx="1706260" cy="245546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Gerade Verbindung 73">
              <a:extLst>
                <a:ext uri="{FF2B5EF4-FFF2-40B4-BE49-F238E27FC236}">
                  <a16:creationId xmlns:a16="http://schemas.microsoft.com/office/drawing/2014/main" id="{79ECE0F6-4FBE-874F-A9F4-10B5A48D4703}"/>
                </a:ext>
              </a:extLst>
            </p:cNvPr>
            <p:cNvCxnSpPr>
              <a:cxnSpLocks/>
              <a:stCxn id="51" idx="2"/>
              <a:endCxn id="48" idx="2"/>
            </p:cNvCxnSpPr>
            <p:nvPr/>
          </p:nvCxnSpPr>
          <p:spPr>
            <a:xfrm flipH="1" flipV="1">
              <a:off x="5256077" y="3896010"/>
              <a:ext cx="1468507" cy="28155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Gerade Verbindung 74">
              <a:extLst>
                <a:ext uri="{FF2B5EF4-FFF2-40B4-BE49-F238E27FC236}">
                  <a16:creationId xmlns:a16="http://schemas.microsoft.com/office/drawing/2014/main" id="{4CA1CC3A-04CA-3E46-A90A-D1437BA0127D}"/>
                </a:ext>
              </a:extLst>
            </p:cNvPr>
            <p:cNvCxnSpPr>
              <a:cxnSpLocks/>
              <a:stCxn id="53" idx="2"/>
              <a:endCxn id="48" idx="2"/>
            </p:cNvCxnSpPr>
            <p:nvPr/>
          </p:nvCxnSpPr>
          <p:spPr>
            <a:xfrm flipH="1" flipV="1">
              <a:off x="5256077" y="3896010"/>
              <a:ext cx="1476484" cy="13753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Gerade Verbindung mit Pfeil 1033">
              <a:extLst>
                <a:ext uri="{FF2B5EF4-FFF2-40B4-BE49-F238E27FC236}">
                  <a16:creationId xmlns:a16="http://schemas.microsoft.com/office/drawing/2014/main" id="{98FA77D8-990B-D841-9CC5-BE7132D46BC2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H="1" flipV="1">
              <a:off x="4900964" y="2708923"/>
              <a:ext cx="355112" cy="2357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8" name="Rechteck 94">
              <a:extLst>
                <a:ext uri="{FF2B5EF4-FFF2-40B4-BE49-F238E27FC236}">
                  <a16:creationId xmlns:a16="http://schemas.microsoft.com/office/drawing/2014/main" id="{DEDA7812-FB11-A641-8991-CCB1195218E6}"/>
                </a:ext>
              </a:extLst>
            </p:cNvPr>
            <p:cNvSpPr/>
            <p:nvPr/>
          </p:nvSpPr>
          <p:spPr>
            <a:xfrm>
              <a:off x="6096314" y="3837364"/>
              <a:ext cx="119724" cy="398840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cxnSp>
          <p:nvCxnSpPr>
            <p:cNvPr id="59" name="Gerade Verbindung 95">
              <a:extLst>
                <a:ext uri="{FF2B5EF4-FFF2-40B4-BE49-F238E27FC236}">
                  <a16:creationId xmlns:a16="http://schemas.microsoft.com/office/drawing/2014/main" id="{FBCAE535-23EC-114B-BAAC-1BF90AAD28FB}"/>
                </a:ext>
              </a:extLst>
            </p:cNvPr>
            <p:cNvCxnSpPr>
              <a:cxnSpLocks/>
              <a:stCxn id="30" idx="0"/>
              <a:endCxn id="48" idx="2"/>
            </p:cNvCxnSpPr>
            <p:nvPr/>
          </p:nvCxnSpPr>
          <p:spPr>
            <a:xfrm flipV="1">
              <a:off x="1213604" y="3896010"/>
              <a:ext cx="4042472" cy="82913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Gerade Verbindung 96">
              <a:extLst>
                <a:ext uri="{FF2B5EF4-FFF2-40B4-BE49-F238E27FC236}">
                  <a16:creationId xmlns:a16="http://schemas.microsoft.com/office/drawing/2014/main" id="{04069A24-F8A4-964E-B944-29062DC38D19}"/>
                </a:ext>
              </a:extLst>
            </p:cNvPr>
            <p:cNvCxnSpPr>
              <a:cxnSpLocks/>
              <a:stCxn id="48" idx="2"/>
              <a:endCxn id="28" idx="6"/>
            </p:cNvCxnSpPr>
            <p:nvPr/>
          </p:nvCxnSpPr>
          <p:spPr>
            <a:xfrm flipH="1">
              <a:off x="1259632" y="3896010"/>
              <a:ext cx="3996444" cy="100915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1" name="Gerade Verbindung 97">
              <a:extLst>
                <a:ext uri="{FF2B5EF4-FFF2-40B4-BE49-F238E27FC236}">
                  <a16:creationId xmlns:a16="http://schemas.microsoft.com/office/drawing/2014/main" id="{A21ED568-1DA3-2D4A-89F9-A4BFD1E4ACF2}"/>
                </a:ext>
              </a:extLst>
            </p:cNvPr>
            <p:cNvCxnSpPr>
              <a:cxnSpLocks/>
              <a:stCxn id="29" idx="7"/>
              <a:endCxn id="48" idx="2"/>
            </p:cNvCxnSpPr>
            <p:nvPr/>
          </p:nvCxnSpPr>
          <p:spPr>
            <a:xfrm flipV="1">
              <a:off x="1427562" y="3896010"/>
              <a:ext cx="3828515" cy="911687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2" name="Rechteck 105">
              <a:extLst>
                <a:ext uri="{FF2B5EF4-FFF2-40B4-BE49-F238E27FC236}">
                  <a16:creationId xmlns:a16="http://schemas.microsoft.com/office/drawing/2014/main" id="{E10F3783-58AD-9B40-9C46-F162A8965FF0}"/>
                </a:ext>
              </a:extLst>
            </p:cNvPr>
            <p:cNvSpPr/>
            <p:nvPr/>
          </p:nvSpPr>
          <p:spPr>
            <a:xfrm>
              <a:off x="3851920" y="3979283"/>
              <a:ext cx="119724" cy="398840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63" name="Ellipse 107">
              <a:extLst>
                <a:ext uri="{FF2B5EF4-FFF2-40B4-BE49-F238E27FC236}">
                  <a16:creationId xmlns:a16="http://schemas.microsoft.com/office/drawing/2014/main" id="{40419052-33E4-AC48-9100-E5482E3BE9DD}"/>
                </a:ext>
              </a:extLst>
            </p:cNvPr>
            <p:cNvSpPr/>
            <p:nvPr/>
          </p:nvSpPr>
          <p:spPr>
            <a:xfrm>
              <a:off x="1798345" y="5790893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108">
              <a:extLst>
                <a:ext uri="{FF2B5EF4-FFF2-40B4-BE49-F238E27FC236}">
                  <a16:creationId xmlns:a16="http://schemas.microsoft.com/office/drawing/2014/main" id="{BBB3FB7A-9B78-4445-B2DE-8340107E2685}"/>
                </a:ext>
              </a:extLst>
            </p:cNvPr>
            <p:cNvSpPr/>
            <p:nvPr/>
          </p:nvSpPr>
          <p:spPr>
            <a:xfrm>
              <a:off x="1982092" y="5718885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109">
              <a:extLst>
                <a:ext uri="{FF2B5EF4-FFF2-40B4-BE49-F238E27FC236}">
                  <a16:creationId xmlns:a16="http://schemas.microsoft.com/office/drawing/2014/main" id="{891BE65E-7737-3E43-AC1E-A6BA6D001E13}"/>
                </a:ext>
              </a:extLst>
            </p:cNvPr>
            <p:cNvSpPr/>
            <p:nvPr/>
          </p:nvSpPr>
          <p:spPr>
            <a:xfrm>
              <a:off x="1806323" y="5646877"/>
              <a:ext cx="108012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Rechteck 110">
              <a:extLst>
                <a:ext uri="{FF2B5EF4-FFF2-40B4-BE49-F238E27FC236}">
                  <a16:creationId xmlns:a16="http://schemas.microsoft.com/office/drawing/2014/main" id="{97F535BD-9CB3-0945-98A2-536A0B4C36D4}"/>
                </a:ext>
              </a:extLst>
            </p:cNvPr>
            <p:cNvSpPr/>
            <p:nvPr/>
          </p:nvSpPr>
          <p:spPr>
            <a:xfrm>
              <a:off x="3419872" y="5540259"/>
              <a:ext cx="144016" cy="322641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67" name="Rechteck 112">
              <a:extLst>
                <a:ext uri="{FF2B5EF4-FFF2-40B4-BE49-F238E27FC236}">
                  <a16:creationId xmlns:a16="http://schemas.microsoft.com/office/drawing/2014/main" id="{B14130C5-5D68-C045-B5AD-012E8BE6CA55}"/>
                </a:ext>
              </a:extLst>
            </p:cNvPr>
            <p:cNvSpPr/>
            <p:nvPr/>
          </p:nvSpPr>
          <p:spPr>
            <a:xfrm>
              <a:off x="4819441" y="5466266"/>
              <a:ext cx="1048701" cy="31935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000" dirty="0" err="1"/>
                <a:t>replication</a:t>
              </a:r>
              <a:endParaRPr lang="de-DE" sz="1000" dirty="0"/>
            </a:p>
          </p:txBody>
        </p:sp>
        <p:sp>
          <p:nvSpPr>
            <p:cNvPr id="68" name="Rechteck 113">
              <a:extLst>
                <a:ext uri="{FF2B5EF4-FFF2-40B4-BE49-F238E27FC236}">
                  <a16:creationId xmlns:a16="http://schemas.microsoft.com/office/drawing/2014/main" id="{AF1282F3-9097-CA46-B502-EAF11D217406}"/>
                </a:ext>
              </a:extLst>
            </p:cNvPr>
            <p:cNvSpPr/>
            <p:nvPr/>
          </p:nvSpPr>
          <p:spPr>
            <a:xfrm>
              <a:off x="6534219" y="4837485"/>
              <a:ext cx="374111" cy="105011"/>
            </a:xfrm>
            <a:prstGeom prst="rect">
              <a:avLst/>
            </a:prstGeom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cxnSp>
          <p:nvCxnSpPr>
            <p:cNvPr id="69" name="Gerade Verbindung 71">
              <a:extLst>
                <a:ext uri="{FF2B5EF4-FFF2-40B4-BE49-F238E27FC236}">
                  <a16:creationId xmlns:a16="http://schemas.microsoft.com/office/drawing/2014/main" id="{B654B5B6-6757-AE4E-A3D0-C8A807F0591C}"/>
                </a:ext>
              </a:extLst>
            </p:cNvPr>
            <p:cNvCxnSpPr>
              <a:stCxn id="22" idx="0"/>
            </p:cNvCxnSpPr>
            <p:nvPr/>
          </p:nvCxnSpPr>
          <p:spPr>
            <a:xfrm>
              <a:off x="2736197" y="5661248"/>
              <a:ext cx="3971306" cy="5763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118">
              <a:extLst>
                <a:ext uri="{FF2B5EF4-FFF2-40B4-BE49-F238E27FC236}">
                  <a16:creationId xmlns:a16="http://schemas.microsoft.com/office/drawing/2014/main" id="{8361AF41-B3E8-4441-A629-EB72530C04CC}"/>
                </a:ext>
              </a:extLst>
            </p:cNvPr>
            <p:cNvCxnSpPr/>
            <p:nvPr/>
          </p:nvCxnSpPr>
          <p:spPr>
            <a:xfrm>
              <a:off x="6707503" y="4236204"/>
              <a:ext cx="0" cy="148268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hteck 122">
              <a:extLst>
                <a:ext uri="{FF2B5EF4-FFF2-40B4-BE49-F238E27FC236}">
                  <a16:creationId xmlns:a16="http://schemas.microsoft.com/office/drawing/2014/main" id="{DCED2756-441D-F749-BAA4-4D0294F137ED}"/>
                </a:ext>
              </a:extLst>
            </p:cNvPr>
            <p:cNvSpPr/>
            <p:nvPr/>
          </p:nvSpPr>
          <p:spPr>
            <a:xfrm>
              <a:off x="3212373" y="6046118"/>
              <a:ext cx="1688566" cy="623245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100" dirty="0"/>
                <a:t>Persistent </a:t>
              </a:r>
              <a:r>
                <a:rPr lang="de-DE" sz="1100" dirty="0" err="1"/>
                <a:t>identifier</a:t>
              </a:r>
              <a:r>
                <a:rPr lang="de-DE" sz="1100" dirty="0"/>
                <a:t> </a:t>
              </a:r>
            </a:p>
            <a:p>
              <a:pPr algn="ctr"/>
              <a:r>
                <a:rPr lang="de-DE" sz="1100" dirty="0"/>
                <a:t>(</a:t>
              </a:r>
              <a:r>
                <a:rPr lang="de-DE" sz="1100" dirty="0" err="1"/>
                <a:t>collection</a:t>
              </a:r>
              <a:r>
                <a:rPr lang="de-DE" sz="1100" dirty="0"/>
                <a:t>) </a:t>
              </a:r>
              <a:r>
                <a:rPr lang="de-DE" sz="1100" dirty="0" err="1"/>
                <a:t>view</a:t>
              </a:r>
              <a:endParaRPr lang="de-DE" sz="1100" dirty="0"/>
            </a:p>
          </p:txBody>
        </p:sp>
        <p:cxnSp>
          <p:nvCxnSpPr>
            <p:cNvPr id="72" name="Gerade Verbindung 78">
              <a:extLst>
                <a:ext uri="{FF2B5EF4-FFF2-40B4-BE49-F238E27FC236}">
                  <a16:creationId xmlns:a16="http://schemas.microsoft.com/office/drawing/2014/main" id="{4046F102-4326-0F45-8B2A-B529C3B545E6}"/>
                </a:ext>
              </a:extLst>
            </p:cNvPr>
            <p:cNvCxnSpPr>
              <a:cxnSpLocks/>
              <a:stCxn id="71" idx="1"/>
            </p:cNvCxnSpPr>
            <p:nvPr/>
          </p:nvCxnSpPr>
          <p:spPr>
            <a:xfrm flipH="1" flipV="1">
              <a:off x="2036098" y="5862901"/>
              <a:ext cx="1176275" cy="4948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80">
              <a:extLst>
                <a:ext uri="{FF2B5EF4-FFF2-40B4-BE49-F238E27FC236}">
                  <a16:creationId xmlns:a16="http://schemas.microsoft.com/office/drawing/2014/main" id="{F8E2E2F5-9F34-ED41-AF88-B2453ED26D1E}"/>
                </a:ext>
              </a:extLst>
            </p:cNvPr>
            <p:cNvCxnSpPr>
              <a:cxnSpLocks/>
            </p:cNvCxnSpPr>
            <p:nvPr/>
          </p:nvCxnSpPr>
          <p:spPr>
            <a:xfrm>
              <a:off x="4907457" y="6357740"/>
              <a:ext cx="2335357" cy="67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82">
              <a:extLst>
                <a:ext uri="{FF2B5EF4-FFF2-40B4-BE49-F238E27FC236}">
                  <a16:creationId xmlns:a16="http://schemas.microsoft.com/office/drawing/2014/main" id="{DCD7B704-FCC8-6946-B548-E8AB92EED3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0293" y="4346398"/>
              <a:ext cx="36003" cy="2017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feld 83">
              <a:extLst>
                <a:ext uri="{FF2B5EF4-FFF2-40B4-BE49-F238E27FC236}">
                  <a16:creationId xmlns:a16="http://schemas.microsoft.com/office/drawing/2014/main" id="{C237F67B-273B-E94D-A0F2-BB8AA757FAE6}"/>
                </a:ext>
              </a:extLst>
            </p:cNvPr>
            <p:cNvSpPr txBox="1"/>
            <p:nvPr/>
          </p:nvSpPr>
          <p:spPr>
            <a:xfrm>
              <a:off x="4950303" y="6468607"/>
              <a:ext cx="2088888" cy="4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err="1"/>
                <a:t>versioning</a:t>
              </a:r>
              <a:r>
                <a:rPr lang="de-DE" sz="1000" dirty="0"/>
                <a:t>, </a:t>
              </a:r>
              <a:r>
                <a:rPr lang="de-DE" sz="1000" dirty="0" err="1"/>
                <a:t>replica</a:t>
              </a:r>
              <a:r>
                <a:rPr lang="de-DE" sz="1000" dirty="0"/>
                <a:t>, </a:t>
              </a:r>
              <a:r>
                <a:rPr lang="de-DE" sz="1000" dirty="0" err="1"/>
                <a:t>errata</a:t>
              </a:r>
              <a:r>
                <a:rPr lang="de-DE" sz="1000" dirty="0"/>
                <a:t> </a:t>
              </a:r>
              <a:r>
                <a:rPr lang="de-DE" sz="1000" dirty="0" err="1"/>
                <a:t>information</a:t>
              </a:r>
              <a:r>
                <a:rPr lang="de-DE" sz="1000" dirty="0"/>
                <a:t> .. </a:t>
              </a:r>
            </a:p>
          </p:txBody>
        </p:sp>
        <p:sp>
          <p:nvSpPr>
            <p:cNvPr id="76" name="Abgerundetes Rechteck 102">
              <a:extLst>
                <a:ext uri="{FF2B5EF4-FFF2-40B4-BE49-F238E27FC236}">
                  <a16:creationId xmlns:a16="http://schemas.microsoft.com/office/drawing/2014/main" id="{B62EAD50-CBCF-3F4F-B0E9-647724659BCF}"/>
                </a:ext>
              </a:extLst>
            </p:cNvPr>
            <p:cNvSpPr/>
            <p:nvPr/>
          </p:nvSpPr>
          <p:spPr>
            <a:xfrm>
              <a:off x="4730912" y="3630585"/>
              <a:ext cx="976860" cy="2654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800" dirty="0" err="1"/>
                <a:t>common</a:t>
              </a:r>
              <a:r>
                <a:rPr lang="de-DE" sz="800" dirty="0"/>
                <a:t> QA  </a:t>
              </a:r>
            </a:p>
          </p:txBody>
        </p:sp>
        <p:sp>
          <p:nvSpPr>
            <p:cNvPr id="77" name="Rechteck 145">
              <a:extLst>
                <a:ext uri="{FF2B5EF4-FFF2-40B4-BE49-F238E27FC236}">
                  <a16:creationId xmlns:a16="http://schemas.microsoft.com/office/drawing/2014/main" id="{A690F876-A217-8649-BEC5-DD3E05F9A8E8}"/>
                </a:ext>
              </a:extLst>
            </p:cNvPr>
            <p:cNvSpPr/>
            <p:nvPr/>
          </p:nvSpPr>
          <p:spPr>
            <a:xfrm>
              <a:off x="6876255" y="1484784"/>
              <a:ext cx="540059" cy="204443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78" name="Rechteck 146">
              <a:extLst>
                <a:ext uri="{FF2B5EF4-FFF2-40B4-BE49-F238E27FC236}">
                  <a16:creationId xmlns:a16="http://schemas.microsoft.com/office/drawing/2014/main" id="{1CE80678-970E-4045-89B0-1E8DF5EBE298}"/>
                </a:ext>
              </a:extLst>
            </p:cNvPr>
            <p:cNvSpPr/>
            <p:nvPr/>
          </p:nvSpPr>
          <p:spPr>
            <a:xfrm>
              <a:off x="6444208" y="3934410"/>
              <a:ext cx="72008" cy="261088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sp>
          <p:nvSpPr>
            <p:cNvPr id="79" name="Rechteck 147">
              <a:extLst>
                <a:ext uri="{FF2B5EF4-FFF2-40B4-BE49-F238E27FC236}">
                  <a16:creationId xmlns:a16="http://schemas.microsoft.com/office/drawing/2014/main" id="{154B06A1-A195-B745-83D5-FEE8AD912AB6}"/>
                </a:ext>
              </a:extLst>
            </p:cNvPr>
            <p:cNvSpPr/>
            <p:nvPr/>
          </p:nvSpPr>
          <p:spPr>
            <a:xfrm>
              <a:off x="6596608" y="4302178"/>
              <a:ext cx="365728" cy="45719"/>
            </a:xfrm>
            <a:prstGeom prst="rect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100" dirty="0"/>
            </a:p>
          </p:txBody>
        </p:sp>
        <p:cxnSp>
          <p:nvCxnSpPr>
            <p:cNvPr id="80" name="Gerade Verbindung mit Pfeil 104">
              <a:extLst>
                <a:ext uri="{FF2B5EF4-FFF2-40B4-BE49-F238E27FC236}">
                  <a16:creationId xmlns:a16="http://schemas.microsoft.com/office/drawing/2014/main" id="{4B68B422-4764-124E-BECF-32466C31E4D9}"/>
                </a:ext>
              </a:extLst>
            </p:cNvPr>
            <p:cNvCxnSpPr/>
            <p:nvPr/>
          </p:nvCxnSpPr>
          <p:spPr>
            <a:xfrm>
              <a:off x="3331442" y="1267290"/>
              <a:ext cx="952526" cy="65537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Gerade Verbindung mit Pfeil 150">
              <a:extLst>
                <a:ext uri="{FF2B5EF4-FFF2-40B4-BE49-F238E27FC236}">
                  <a16:creationId xmlns:a16="http://schemas.microsoft.com/office/drawing/2014/main" id="{BFD49D67-12C5-D141-9B3D-049B396F2EAC}"/>
                </a:ext>
              </a:extLst>
            </p:cNvPr>
            <p:cNvCxnSpPr/>
            <p:nvPr/>
          </p:nvCxnSpPr>
          <p:spPr>
            <a:xfrm flipH="1">
              <a:off x="4730912" y="1130475"/>
              <a:ext cx="1569281" cy="79218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2" name="Textfeld 154">
              <a:extLst>
                <a:ext uri="{FF2B5EF4-FFF2-40B4-BE49-F238E27FC236}">
                  <a16:creationId xmlns:a16="http://schemas.microsoft.com/office/drawing/2014/main" id="{E69AC2A2-67C4-A049-8F5C-3C4B0BF2849A}"/>
                </a:ext>
              </a:extLst>
            </p:cNvPr>
            <p:cNvSpPr txBox="1"/>
            <p:nvPr/>
          </p:nvSpPr>
          <p:spPr>
            <a:xfrm>
              <a:off x="7751199" y="1229252"/>
              <a:ext cx="1248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Xarray</a:t>
              </a:r>
              <a:r>
                <a:rPr lang="de-DE" sz="1200" dirty="0"/>
                <a:t>, Iris, .. </a:t>
              </a:r>
            </a:p>
          </p:txBody>
        </p:sp>
        <p:sp>
          <p:nvSpPr>
            <p:cNvPr id="20" name="Textfeld 20">
              <a:extLst>
                <a:ext uri="{FF2B5EF4-FFF2-40B4-BE49-F238E27FC236}">
                  <a16:creationId xmlns:a16="http://schemas.microsoft.com/office/drawing/2014/main" id="{5ABF651E-01D5-7648-8634-3FA51DAB8D56}"/>
                </a:ext>
              </a:extLst>
            </p:cNvPr>
            <p:cNvSpPr txBox="1"/>
            <p:nvPr/>
          </p:nvSpPr>
          <p:spPr>
            <a:xfrm>
              <a:off x="-239110" y="3070867"/>
              <a:ext cx="15957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Zarr</a:t>
              </a:r>
              <a:r>
                <a:rPr lang="de-DE" sz="1200" dirty="0"/>
                <a:t> </a:t>
              </a:r>
              <a:r>
                <a:rPr lang="de-DE" sz="1200" dirty="0" err="1"/>
                <a:t>chunked</a:t>
              </a:r>
              <a:r>
                <a:rPr lang="de-DE" sz="1200" dirty="0"/>
                <a:t> </a:t>
              </a:r>
              <a:r>
                <a:rPr lang="de-DE" sz="1200" dirty="0" err="1"/>
                <a:t>array</a:t>
              </a:r>
              <a:r>
                <a:rPr lang="de-DE" sz="1200" dirty="0"/>
                <a:t> </a:t>
              </a:r>
              <a:r>
                <a:rPr lang="de-DE" sz="1200" dirty="0" err="1"/>
                <a:t>implementation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any</a:t>
              </a:r>
              <a:r>
                <a:rPr lang="de-DE" sz="1200" dirty="0"/>
                <a:t> </a:t>
              </a:r>
              <a:r>
                <a:rPr lang="de-DE" sz="1200" dirty="0" err="1"/>
                <a:t>storage</a:t>
              </a:r>
              <a:r>
                <a:rPr lang="de-DE" sz="1200" dirty="0"/>
                <a:t> backend </a:t>
              </a:r>
              <a:r>
                <a:rPr lang="de-DE" sz="1200" dirty="0" err="1"/>
                <a:t>with</a:t>
              </a:r>
              <a:r>
                <a:rPr lang="de-DE" sz="1200" dirty="0"/>
                <a:t> </a:t>
              </a:r>
              <a:r>
                <a:rPr lang="de-DE" sz="1200" dirty="0" err="1"/>
                <a:t>key</a:t>
              </a:r>
              <a:r>
                <a:rPr lang="de-DE" sz="1200" dirty="0"/>
                <a:t>/</a:t>
              </a:r>
              <a:r>
                <a:rPr lang="de-DE" sz="1200" dirty="0" err="1"/>
                <a:t>val</a:t>
              </a:r>
              <a:r>
                <a:rPr lang="de-DE" sz="1200" dirty="0"/>
                <a:t> </a:t>
              </a:r>
              <a:r>
                <a:rPr lang="de-DE" sz="1200" dirty="0" err="1"/>
                <a:t>interface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49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AF87-9429-5A4A-BA3E-18CF6E798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BF4D1-2EC7-DA4E-9741-404A77078D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Critical for hosting centres in ESGF</a:t>
            </a:r>
          </a:p>
          <a:p>
            <a:pPr lvl="1"/>
            <a:r>
              <a:rPr lang="en-GB" dirty="0"/>
              <a:t>These increasingly support a broader range of domains and communities in the Earth sciences. </a:t>
            </a:r>
          </a:p>
          <a:p>
            <a:pPr lvl="1"/>
            <a:r>
              <a:rPr lang="en-GB" dirty="0"/>
              <a:t>Interoperability with other similar systems, minimise duplication and maximise re-use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Data</a:t>
            </a:r>
          </a:p>
          <a:p>
            <a:pPr lvl="1"/>
            <a:r>
              <a:rPr lang="en-GB" dirty="0"/>
              <a:t>CF-</a:t>
            </a:r>
            <a:r>
              <a:rPr lang="en-GB" dirty="0" err="1"/>
              <a:t>netCDF</a:t>
            </a:r>
            <a:r>
              <a:rPr lang="en-GB" dirty="0"/>
              <a:t> continues as established standard for this community</a:t>
            </a:r>
          </a:p>
          <a:p>
            <a:pPr lvl="1"/>
            <a:r>
              <a:rPr lang="en-GB" dirty="0"/>
              <a:t>Challenges around storage and access with </a:t>
            </a:r>
            <a:r>
              <a:rPr lang="en-GB" dirty="0" err="1"/>
              <a:t>Xarray</a:t>
            </a:r>
            <a:r>
              <a:rPr lang="en-GB" dirty="0"/>
              <a:t> and </a:t>
            </a:r>
            <a:r>
              <a:rPr lang="en-GB" dirty="0" err="1"/>
              <a:t>zarr</a:t>
            </a:r>
            <a:r>
              <a:rPr lang="en-GB" dirty="0"/>
              <a:t>: how to maintain data integrity and consistency</a:t>
            </a:r>
          </a:p>
          <a:p>
            <a:pPr lvl="1"/>
            <a:endParaRPr lang="en-GB" dirty="0"/>
          </a:p>
          <a:p>
            <a:r>
              <a:rPr lang="en-GB" dirty="0"/>
              <a:t>Identity management</a:t>
            </a:r>
          </a:p>
          <a:p>
            <a:pPr lvl="1"/>
            <a:r>
              <a:rPr lang="en-GB" dirty="0"/>
              <a:t>Adopt standards and use off-the-shelf solutions where possible - OIDC (OpenID Connect) and </a:t>
            </a:r>
            <a:r>
              <a:rPr lang="en-GB" dirty="0" err="1"/>
              <a:t>Keycloak</a:t>
            </a:r>
            <a:endParaRPr lang="en-GB" dirty="0"/>
          </a:p>
          <a:p>
            <a:endParaRPr lang="en-GB" dirty="0"/>
          </a:p>
          <a:p>
            <a:r>
              <a:rPr lang="en-GB" dirty="0"/>
              <a:t>Search – ESGF uses its own standard based on Apache </a:t>
            </a:r>
            <a:r>
              <a:rPr lang="en-GB" dirty="0" err="1"/>
              <a:t>Solr</a:t>
            </a:r>
            <a:r>
              <a:rPr lang="en-GB" dirty="0"/>
              <a:t> API, these standards are being explored as alternatives:</a:t>
            </a:r>
          </a:p>
          <a:p>
            <a:pPr lvl="1"/>
            <a:r>
              <a:rPr lang="en-GB" dirty="0"/>
              <a:t>OpenSearch (</a:t>
            </a:r>
            <a:r>
              <a:rPr lang="en-GB" dirty="0">
                <a:hlinkClick r:id="rId3"/>
              </a:rPr>
              <a:t>http://ceos.org/ourwork/workinggroups/wgiss/access/opensearch/</a:t>
            </a:r>
            <a:r>
              <a:rPr lang="en-GB" dirty="0"/>
              <a:t> )</a:t>
            </a:r>
          </a:p>
          <a:p>
            <a:pPr lvl="1"/>
            <a:r>
              <a:rPr lang="en-GB" dirty="0"/>
              <a:t>STAC (</a:t>
            </a:r>
            <a:r>
              <a:rPr lang="en-GB" dirty="0">
                <a:hlinkClick r:id="rId4"/>
              </a:rPr>
              <a:t>https://stacspec.org</a:t>
            </a:r>
            <a:r>
              <a:rPr lang="en-GB" dirty="0"/>
              <a:t> )</a:t>
            </a:r>
          </a:p>
          <a:p>
            <a:pPr lvl="1"/>
            <a:r>
              <a:rPr lang="en-GB" dirty="0"/>
              <a:t>ESM Collection Specification (</a:t>
            </a:r>
            <a:r>
              <a:rPr lang="en-GB" dirty="0">
                <a:hlinkClick r:id="rId5"/>
              </a:rPr>
              <a:t>https://github.com/NCAR/esm-collection-spec</a:t>
            </a:r>
            <a:r>
              <a:rPr lang="en-GB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10786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BA7F-CEB4-C24E-990C-CB89444B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C7350-761F-9040-BAC1-42356CC2E6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enables major architectural changes to be made to simplify</a:t>
            </a:r>
          </a:p>
          <a:p>
            <a:pPr lvl="1"/>
            <a:r>
              <a:rPr lang="en-US" dirty="0" err="1"/>
              <a:t>Centralised</a:t>
            </a:r>
            <a:r>
              <a:rPr lang="en-US" dirty="0"/>
              <a:t> search and identity services</a:t>
            </a:r>
          </a:p>
          <a:p>
            <a:pPr lvl="1"/>
            <a:endParaRPr lang="en-US" dirty="0"/>
          </a:p>
          <a:p>
            <a:r>
              <a:rPr lang="en-US" dirty="0"/>
              <a:t>Storage and data access is at a cross-roads:</a:t>
            </a:r>
          </a:p>
          <a:p>
            <a:pPr lvl="1"/>
            <a:r>
              <a:rPr lang="en-US" dirty="0"/>
              <a:t>POSIX access continues to dominate for on-premise</a:t>
            </a:r>
          </a:p>
          <a:p>
            <a:pPr lvl="1"/>
            <a:r>
              <a:rPr lang="en-US" dirty="0"/>
              <a:t>Object storage on cloud provides new possibilities</a:t>
            </a:r>
          </a:p>
          <a:p>
            <a:pPr lvl="1"/>
            <a:r>
              <a:rPr lang="en-US" dirty="0"/>
              <a:t>No community-wide consensus on a single solution yet</a:t>
            </a:r>
          </a:p>
          <a:p>
            <a:pPr lvl="1"/>
            <a:endParaRPr lang="en-US" dirty="0"/>
          </a:p>
          <a:p>
            <a:r>
              <a:rPr lang="en-US" dirty="0"/>
              <a:t>A roadmap for re-development of ESGF has been established</a:t>
            </a:r>
          </a:p>
          <a:p>
            <a:pPr lvl="1"/>
            <a:r>
              <a:rPr lang="en-US" dirty="0"/>
              <a:t>Incremental releases with initial new baseline version ready for the summer</a:t>
            </a:r>
          </a:p>
        </p:txBody>
      </p:sp>
    </p:spTree>
    <p:extLst>
      <p:ext uri="{BB962C8B-B14F-4D97-AF65-F5344CB8AC3E}">
        <p14:creationId xmlns:p14="http://schemas.microsoft.com/office/powerpoint/2010/main" val="3715158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BA7F-CEB4-C24E-990C-CB89444B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C7350-761F-9040-BAC1-42356CC2E6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work has been carried out through IS-ENES3, a project funded by the European Union’s Horizon 2020 research and innovation </a:t>
            </a:r>
            <a:r>
              <a:rPr lang="en-US" dirty="0" err="1"/>
              <a:t>programme</a:t>
            </a:r>
            <a:r>
              <a:rPr lang="en-US" dirty="0"/>
              <a:t> under grant agreement No 824084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Free access to computing platforms for multi-model climate data analyses for CMIP6 and CORDEX ! – </a:t>
            </a:r>
          </a:p>
          <a:p>
            <a:pPr lvl="1"/>
            <a:r>
              <a:rPr lang="en-US" dirty="0">
                <a:hlinkClick r:id="rId3"/>
              </a:rPr>
              <a:t>https://portal.enes.org/data/data-metadata-service/analysis-platforms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More information at EGU sessions …</a:t>
            </a:r>
          </a:p>
          <a:p>
            <a:pPr lvl="1"/>
            <a:r>
              <a:rPr lang="en-US" dirty="0"/>
              <a:t>CL5.7 Climate Services – Underpinning, 05 May, 10:45–12:30, EGU 2020-19121: </a:t>
            </a:r>
            <a:r>
              <a:rPr lang="en-US" dirty="0">
                <a:hlinkClick r:id="rId4"/>
              </a:rPr>
              <a:t>https://meetingorganizer.copernicus.org/EGU2020/session/36737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CL2.6 Detecting and attributing climate change: trends, extreme events, and impacts, 07 May, 08:30–10:15, EGU 2020-19340: </a:t>
            </a:r>
            <a:r>
              <a:rPr lang="en-US" dirty="0">
                <a:hlinkClick r:id="rId5"/>
              </a:rPr>
              <a:t>https://meetingorganizer.copernicus.org/EGU2020/session/36768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0FA86-490A-4A45-B75A-37B628C8F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86" y="522594"/>
            <a:ext cx="3416548" cy="1010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D7693-4A7E-6445-A739-3C4E4EE02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700" y="522594"/>
            <a:ext cx="1574800" cy="10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2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9BF0-8CE8-B643-A16F-00C33CA5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</a:rPr>
              <a:t>Introduction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CC337F1-EF29-4145-B54A-D12D0141B19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8687131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79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10B7-E139-3747-AB04-D86B5DB4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 years of Operations: History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120F-8809-5442-9BE9-0AA36F7994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1817688"/>
            <a:ext cx="5634704" cy="4003675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ESGF has grown to support over </a:t>
            </a:r>
          </a:p>
          <a:p>
            <a:pPr lvl="1"/>
            <a:r>
              <a:rPr lang="en-GB" dirty="0"/>
              <a:t>16000 registered users</a:t>
            </a:r>
          </a:p>
          <a:p>
            <a:pPr lvl="1"/>
            <a:r>
              <a:rPr lang="en-GB" dirty="0"/>
              <a:t>Deployment at ~20 sites including DoE, EU IS-ENES collaboration, NASA, NOAA, NCI Australia …</a:t>
            </a:r>
          </a:p>
          <a:p>
            <a:pPr lvl="1"/>
            <a:endParaRPr lang="en-GB" dirty="0"/>
          </a:p>
          <a:p>
            <a:r>
              <a:rPr lang="en-GB" dirty="0"/>
              <a:t>Besides the CMIPs, supports a range of other projects such as the Energy </a:t>
            </a:r>
            <a:r>
              <a:rPr lang="en-GB" dirty="0" err="1"/>
              <a:t>Exascale</a:t>
            </a:r>
            <a:r>
              <a:rPr lang="en-GB" dirty="0"/>
              <a:t> Earth System Model, Obs4MIPS, CORDEX and the European Space Agency’s Climate Change Initiative Open Data Portal. </a:t>
            </a:r>
          </a:p>
          <a:p>
            <a:r>
              <a:rPr lang="en-GB" dirty="0"/>
              <a:t>Over the course of its evolution, ESGF has pioneered technologies and operational practice for distributed systems</a:t>
            </a:r>
          </a:p>
          <a:p>
            <a:pPr lvl="1"/>
            <a:r>
              <a:rPr lang="en-GB" dirty="0"/>
              <a:t>Federation inherently supports redundancy and large-scale data replication capabilities</a:t>
            </a:r>
          </a:p>
          <a:p>
            <a:pPr lvl="1"/>
            <a:r>
              <a:rPr lang="en-GB" dirty="0"/>
              <a:t>Search, metadata modelling and capture, identity management</a:t>
            </a:r>
          </a:p>
          <a:p>
            <a:endParaRPr lang="en-GB" dirty="0"/>
          </a:p>
          <a:p>
            <a:r>
              <a:rPr lang="en-GB" dirty="0"/>
              <a:t>Important experience gathered over the years about community collaboration for a distributed infrastructure - operational procedures and governance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2B095-5EE5-5540-B70B-D613AEB53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83" y="1690688"/>
            <a:ext cx="4388016" cy="403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8A8B8-1967-7949-B74A-6E4F16E14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957" y="3205316"/>
            <a:ext cx="1529131" cy="85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D09C-6280-854B-9B10-75131E760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64947" y="2367777"/>
            <a:ext cx="5660065" cy="1325563"/>
          </a:xfrm>
        </p:spPr>
        <p:txBody>
          <a:bodyPr>
            <a:normAutofit/>
          </a:bodyPr>
          <a:lstStyle/>
          <a:p>
            <a:r>
              <a:rPr lang="en-US" dirty="0"/>
              <a:t>Federation stats:</a:t>
            </a:r>
            <a:br>
              <a:rPr lang="en-US" dirty="0"/>
            </a:br>
            <a:r>
              <a:rPr lang="en-US" dirty="0"/>
              <a:t>ESGF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C43BF-C322-FA42-9F33-C9AF7340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281" y="0"/>
            <a:ext cx="10359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1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F232-1921-7347-8E59-A66AE186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Data, cloud and the evolution of systems for data distribution and analysis</a:t>
            </a: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69C6D425-D9F5-9F47-BED8-8989208B61BA}"/>
              </a:ext>
            </a:extLst>
          </p:cNvPr>
          <p:cNvSpPr/>
          <p:nvPr/>
        </p:nvSpPr>
        <p:spPr>
          <a:xfrm>
            <a:off x="1319656" y="1532219"/>
            <a:ext cx="7514378" cy="4189708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BA3D6D-BAC3-044B-884D-132CC6B12701}"/>
              </a:ext>
            </a:extLst>
          </p:cNvPr>
          <p:cNvSpPr/>
          <p:nvPr/>
        </p:nvSpPr>
        <p:spPr>
          <a:xfrm>
            <a:off x="2562445" y="4185875"/>
            <a:ext cx="165518" cy="174292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C64632B-9BC9-E749-9963-A8955BD85888}"/>
              </a:ext>
            </a:extLst>
          </p:cNvPr>
          <p:cNvSpPr/>
          <p:nvPr/>
        </p:nvSpPr>
        <p:spPr>
          <a:xfrm>
            <a:off x="1708990" y="4511101"/>
            <a:ext cx="2200149" cy="1210825"/>
          </a:xfrm>
          <a:custGeom>
            <a:avLst/>
            <a:gdLst>
              <a:gd name="connsiteX0" fmla="*/ 0 w 2502707"/>
              <a:gd name="connsiteY0" fmla="*/ 0 h 1308003"/>
              <a:gd name="connsiteX1" fmla="*/ 2502707 w 2502707"/>
              <a:gd name="connsiteY1" fmla="*/ 0 h 1308003"/>
              <a:gd name="connsiteX2" fmla="*/ 2502707 w 2502707"/>
              <a:gd name="connsiteY2" fmla="*/ 1308003 h 1308003"/>
              <a:gd name="connsiteX3" fmla="*/ 0 w 2502707"/>
              <a:gd name="connsiteY3" fmla="*/ 1308003 h 1308003"/>
              <a:gd name="connsiteX4" fmla="*/ 0 w 2502707"/>
              <a:gd name="connsiteY4" fmla="*/ 0 h 13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2707" h="1308003">
                <a:moveTo>
                  <a:pt x="0" y="0"/>
                </a:moveTo>
                <a:lnTo>
                  <a:pt x="2502707" y="0"/>
                </a:lnTo>
                <a:lnTo>
                  <a:pt x="2502707" y="1308003"/>
                </a:lnTo>
                <a:lnTo>
                  <a:pt x="0" y="13080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766" tIns="0" rIns="0" bIns="0" numCol="1" spcCol="1270" anchor="t" anchorCtr="0">
            <a:noAutofit/>
          </a:bodyPr>
          <a:lstStyle/>
          <a:p>
            <a:pPr lvl="0" algn="l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900" b="0" i="0" kern="1200" dirty="0">
                <a:ea typeface="Helvetica Neue" charset="0"/>
                <a:cs typeface="Arial" panose="020B0604020202020204" pitchFamily="34" charset="0"/>
              </a:rPr>
              <a:t>Single data centre  </a:t>
            </a:r>
          </a:p>
          <a:p>
            <a:pPr lvl="0" algn="l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0" i="0" kern="1200" dirty="0">
                <a:ea typeface="Helvetica Neue" charset="0"/>
                <a:cs typeface="Arial" panose="020B0604020202020204" pitchFamily="34" charset="0"/>
              </a:rPr>
              <a:t>- Discover and download user model</a:t>
            </a:r>
          </a:p>
          <a:p>
            <a:pPr lvl="0" algn="l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0" i="0" kern="1200" dirty="0">
                <a:ea typeface="Helvetica Neue" charset="0"/>
                <a:cs typeface="Arial" panose="020B0604020202020204" pitchFamily="34" charset="0"/>
              </a:rPr>
              <a:t>- CEDA (&lt; 2008: pre-ESGF and pre-JASMIN)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030592-90FE-0843-96EF-6140AB2904FE}"/>
              </a:ext>
            </a:extLst>
          </p:cNvPr>
          <p:cNvGrpSpPr/>
          <p:nvPr/>
        </p:nvGrpSpPr>
        <p:grpSpPr>
          <a:xfrm>
            <a:off x="3883978" y="3378180"/>
            <a:ext cx="2547818" cy="2376552"/>
            <a:chOff x="4023463" y="3285192"/>
            <a:chExt cx="2182073" cy="237655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594F580-1053-7842-89BD-48F28769BEF9}"/>
                </a:ext>
              </a:extLst>
            </p:cNvPr>
            <p:cNvSpPr/>
            <p:nvPr/>
          </p:nvSpPr>
          <p:spPr>
            <a:xfrm>
              <a:off x="4023463" y="3285192"/>
              <a:ext cx="299206" cy="315066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808A70-972A-7A46-BCA5-ECA74DE47D69}"/>
                </a:ext>
              </a:extLst>
            </p:cNvPr>
            <p:cNvSpPr/>
            <p:nvPr/>
          </p:nvSpPr>
          <p:spPr>
            <a:xfrm>
              <a:off x="4070287" y="3635147"/>
              <a:ext cx="2135249" cy="2026597"/>
            </a:xfrm>
            <a:custGeom>
              <a:avLst/>
              <a:gdLst>
                <a:gd name="connsiteX0" fmla="*/ 0 w 2428882"/>
                <a:gd name="connsiteY0" fmla="*/ 0 h 2189246"/>
                <a:gd name="connsiteX1" fmla="*/ 2428882 w 2428882"/>
                <a:gd name="connsiteY1" fmla="*/ 0 h 2189246"/>
                <a:gd name="connsiteX2" fmla="*/ 2428882 w 2428882"/>
                <a:gd name="connsiteY2" fmla="*/ 2189246 h 2189246"/>
                <a:gd name="connsiteX3" fmla="*/ 0 w 2428882"/>
                <a:gd name="connsiteY3" fmla="*/ 2189246 h 2189246"/>
                <a:gd name="connsiteX4" fmla="*/ 0 w 2428882"/>
                <a:gd name="connsiteY4" fmla="*/ 0 h 21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2" h="2189246">
                  <a:moveTo>
                    <a:pt x="0" y="0"/>
                  </a:moveTo>
                  <a:lnTo>
                    <a:pt x="2428882" y="0"/>
                  </a:lnTo>
                  <a:lnTo>
                    <a:pt x="2428882" y="2189246"/>
                  </a:lnTo>
                  <a:lnTo>
                    <a:pt x="0" y="2189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346" tIns="0" rIns="0" bIns="0" numCol="1" spcCol="1270" anchor="t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b="0" i="0" kern="1200" dirty="0">
                  <a:ea typeface="Helvetica Neue" charset="0"/>
                  <a:cs typeface="Arial" panose="020B0604020202020204" pitchFamily="34" charset="0"/>
                </a:rPr>
                <a:t>Federated data centres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b="0" i="0" kern="1200" dirty="0">
                  <a:ea typeface="Helvetica Neue" charset="0"/>
                  <a:cs typeface="Arial" panose="020B0604020202020204" pitchFamily="34" charset="0"/>
                </a:rPr>
                <a:t> 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- Multiple organisations  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geographically distributed download capability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Earth System Grid Federation </a:t>
              </a:r>
              <a:r>
                <a:rPr lang="en-GB" sz="1400" i="0" kern="1200" dirty="0">
                  <a:ea typeface="Helvetica Neue" charset="0"/>
                  <a:cs typeface="Arial" panose="020B0604020202020204" pitchFamily="34" charset="0"/>
                </a:rPr>
                <a:t>initially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 </a:t>
              </a:r>
              <a:r>
                <a:rPr lang="en-GB" sz="1400" i="0" kern="1200" dirty="0">
                  <a:ea typeface="Helvetica Neue" charset="0"/>
                  <a:cs typeface="Arial" panose="020B0604020202020204" pitchFamily="34" charset="0"/>
                </a:rPr>
                <a:t>for 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CMIP5 Global Climate Projections 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from 2008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 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400" b="0" i="0" kern="1200" dirty="0">
                <a:ea typeface="Helvetica Neue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220F7D-DA43-DA48-954A-CE27D5AD14DD}"/>
              </a:ext>
            </a:extLst>
          </p:cNvPr>
          <p:cNvSpPr txBox="1"/>
          <p:nvPr/>
        </p:nvSpPr>
        <p:spPr>
          <a:xfrm>
            <a:off x="847965" y="1851906"/>
            <a:ext cx="157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a typeface="Helvetica" charset="0"/>
                <a:cs typeface="Arial" panose="020B0604020202020204" pitchFamily="34" charset="0"/>
              </a:rPr>
              <a:t>Big Data driving changes in architecture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DF072C-450E-7445-A054-7E7B8417DBCA}"/>
              </a:ext>
            </a:extLst>
          </p:cNvPr>
          <p:cNvGrpSpPr/>
          <p:nvPr/>
        </p:nvGrpSpPr>
        <p:grpSpPr>
          <a:xfrm>
            <a:off x="5946937" y="1901591"/>
            <a:ext cx="3087860" cy="2293448"/>
            <a:chOff x="5466490" y="1901591"/>
            <a:chExt cx="3087860" cy="229344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979248-1618-C746-B3E6-91779091DC0E}"/>
                </a:ext>
              </a:extLst>
            </p:cNvPr>
            <p:cNvSpPr/>
            <p:nvPr/>
          </p:nvSpPr>
          <p:spPr>
            <a:xfrm>
              <a:off x="5780506" y="2592215"/>
              <a:ext cx="413796" cy="435729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EC8283-0955-154A-BBE9-C9DBE7ADF5E6}"/>
                </a:ext>
              </a:extLst>
            </p:cNvPr>
            <p:cNvSpPr/>
            <p:nvPr/>
          </p:nvSpPr>
          <p:spPr>
            <a:xfrm>
              <a:off x="5877779" y="3132509"/>
              <a:ext cx="2676571" cy="1062530"/>
            </a:xfrm>
            <a:custGeom>
              <a:avLst/>
              <a:gdLst>
                <a:gd name="connsiteX0" fmla="*/ 0 w 3044645"/>
                <a:gd name="connsiteY0" fmla="*/ 0 h 2705985"/>
                <a:gd name="connsiteX1" fmla="*/ 3044645 w 3044645"/>
                <a:gd name="connsiteY1" fmla="*/ 0 h 2705985"/>
                <a:gd name="connsiteX2" fmla="*/ 3044645 w 3044645"/>
                <a:gd name="connsiteY2" fmla="*/ 2705985 h 2705985"/>
                <a:gd name="connsiteX3" fmla="*/ 0 w 3044645"/>
                <a:gd name="connsiteY3" fmla="*/ 2705985 h 2705985"/>
                <a:gd name="connsiteX4" fmla="*/ 0 w 3044645"/>
                <a:gd name="connsiteY4" fmla="*/ 0 h 270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645" h="2705985">
                  <a:moveTo>
                    <a:pt x="0" y="0"/>
                  </a:moveTo>
                  <a:lnTo>
                    <a:pt x="3044645" y="0"/>
                  </a:lnTo>
                  <a:lnTo>
                    <a:pt x="3044645" y="2705985"/>
                  </a:lnTo>
                  <a:lnTo>
                    <a:pt x="0" y="27059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9414" tIns="0" rIns="0" bIns="0" numCol="1" spcCol="1270" anchor="t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b="0" i="0" kern="1200" dirty="0">
                  <a:ea typeface="Helvetica Neue" charset="0"/>
                  <a:cs typeface="Arial" panose="020B0604020202020204" pitchFamily="34" charset="0"/>
                </a:rPr>
                <a:t>Data analysis facility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Bring the compute to the data paradigm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 - </a:t>
              </a:r>
              <a:r>
                <a:rPr lang="en-GB" sz="1400" b="1" i="0" kern="1200" dirty="0">
                  <a:ea typeface="Helvetica Neue" charset="0"/>
                  <a:cs typeface="Arial" panose="020B0604020202020204" pitchFamily="34" charset="0"/>
                </a:rPr>
                <a:t>JASMIN </a:t>
              </a:r>
              <a:r>
                <a:rPr lang="en-GB" sz="1400" b="0" i="0" kern="1200" dirty="0">
                  <a:ea typeface="Helvetica Neue" charset="0"/>
                  <a:cs typeface="Arial" panose="020B0604020202020204" pitchFamily="34" charset="0"/>
                </a:rPr>
                <a:t>(from 2012)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dirty="0">
                  <a:ea typeface="Helvetica Neue" charset="0"/>
                  <a:cs typeface="Arial" panose="020B0604020202020204" pitchFamily="34" charset="0"/>
                </a:rPr>
                <a:t> </a:t>
              </a:r>
              <a:endParaRPr lang="en-GB" sz="1400" b="0" kern="1200" dirty="0">
                <a:ea typeface="Helvetica Neue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D5DB976-D3BB-D946-91D3-96746880DC99}"/>
                </a:ext>
              </a:extLst>
            </p:cNvPr>
            <p:cNvSpPr/>
            <p:nvPr/>
          </p:nvSpPr>
          <p:spPr>
            <a:xfrm>
              <a:off x="5466490" y="1901591"/>
              <a:ext cx="2900482" cy="999174"/>
            </a:xfrm>
            <a:custGeom>
              <a:avLst/>
              <a:gdLst>
                <a:gd name="connsiteX0" fmla="*/ 0 w 2428882"/>
                <a:gd name="connsiteY0" fmla="*/ 0 h 2189246"/>
                <a:gd name="connsiteX1" fmla="*/ 2428882 w 2428882"/>
                <a:gd name="connsiteY1" fmla="*/ 0 h 2189246"/>
                <a:gd name="connsiteX2" fmla="*/ 2428882 w 2428882"/>
                <a:gd name="connsiteY2" fmla="*/ 2189246 h 2189246"/>
                <a:gd name="connsiteX3" fmla="*/ 0 w 2428882"/>
                <a:gd name="connsiteY3" fmla="*/ 2189246 h 2189246"/>
                <a:gd name="connsiteX4" fmla="*/ 0 w 2428882"/>
                <a:gd name="connsiteY4" fmla="*/ 0 h 21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82" h="2189246">
                  <a:moveTo>
                    <a:pt x="0" y="0"/>
                  </a:moveTo>
                  <a:lnTo>
                    <a:pt x="2428882" y="0"/>
                  </a:lnTo>
                  <a:lnTo>
                    <a:pt x="2428882" y="2189246"/>
                  </a:lnTo>
                  <a:lnTo>
                    <a:pt x="0" y="21892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346" tIns="0" rIns="0" bIns="0" numCol="1" spcCol="1270" anchor="t" anchorCtr="0">
              <a:noAutofit/>
            </a:bodyPr>
            <a:lstStyle/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dirty="0">
                  <a:ea typeface="Helvetica Neue" charset="0"/>
                  <a:cs typeface="Arial" panose="020B0604020202020204" pitchFamily="34" charset="0"/>
                </a:rPr>
                <a:t>Public Cloud</a:t>
              </a:r>
              <a:br>
                <a:rPr lang="en-GB" sz="1400" dirty="0">
                  <a:ea typeface="Helvetica Neue" charset="0"/>
                  <a:cs typeface="Arial" panose="020B0604020202020204" pitchFamily="34" charset="0"/>
                </a:rPr>
              </a:br>
              <a:r>
                <a:rPr lang="en-GB" sz="1400" dirty="0">
                  <a:ea typeface="Helvetica Neue" charset="0"/>
                  <a:cs typeface="Arial" panose="020B0604020202020204" pitchFamily="34" charset="0"/>
                </a:rPr>
                <a:t>  - Content Delivery Network </a:t>
              </a:r>
              <a:endParaRPr lang="en-GB" sz="1400" b="0" i="0" kern="1200" dirty="0">
                <a:ea typeface="Helvetica Neue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47541338-85AB-1A40-A4FE-8BB54933EE29}"/>
              </a:ext>
            </a:extLst>
          </p:cNvPr>
          <p:cNvSpPr/>
          <p:nvPr/>
        </p:nvSpPr>
        <p:spPr>
          <a:xfrm>
            <a:off x="8581015" y="2050348"/>
            <a:ext cx="3328870" cy="1407896"/>
          </a:xfrm>
          <a:custGeom>
            <a:avLst/>
            <a:gdLst>
              <a:gd name="connsiteX0" fmla="*/ 0 w 3044645"/>
              <a:gd name="connsiteY0" fmla="*/ 0 h 2705985"/>
              <a:gd name="connsiteX1" fmla="*/ 3044645 w 3044645"/>
              <a:gd name="connsiteY1" fmla="*/ 0 h 2705985"/>
              <a:gd name="connsiteX2" fmla="*/ 3044645 w 3044645"/>
              <a:gd name="connsiteY2" fmla="*/ 2705985 h 2705985"/>
              <a:gd name="connsiteX3" fmla="*/ 0 w 3044645"/>
              <a:gd name="connsiteY3" fmla="*/ 2705985 h 2705985"/>
              <a:gd name="connsiteX4" fmla="*/ 0 w 3044645"/>
              <a:gd name="connsiteY4" fmla="*/ 0 h 270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645" h="2705985">
                <a:moveTo>
                  <a:pt x="0" y="0"/>
                </a:moveTo>
                <a:lnTo>
                  <a:pt x="3044645" y="0"/>
                </a:lnTo>
                <a:lnTo>
                  <a:pt x="3044645" y="2705985"/>
                </a:lnTo>
                <a:lnTo>
                  <a:pt x="0" y="27059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9414" tIns="0" rIns="0" bIns="0" numCol="1" spcCol="1270" anchor="t" anchorCtr="0">
            <a:noAutofit/>
          </a:bodyPr>
          <a:lstStyle/>
          <a:p>
            <a:r>
              <a:rPr lang="sv-SE" sz="1900" dirty="0">
                <a:cs typeface="Arial" panose="020B0604020202020204" pitchFamily="34" charset="0"/>
              </a:rPr>
              <a:t>Data </a:t>
            </a:r>
            <a:r>
              <a:rPr lang="sv-SE" sz="1900" dirty="0" err="1">
                <a:cs typeface="Arial" panose="020B0604020202020204" pitchFamily="34" charset="0"/>
              </a:rPr>
              <a:t>Analysis</a:t>
            </a:r>
            <a:r>
              <a:rPr lang="sv-SE" sz="1900" dirty="0">
                <a:cs typeface="Arial" panose="020B0604020202020204" pitchFamily="34" charset="0"/>
              </a:rPr>
              <a:t> </a:t>
            </a:r>
            <a:r>
              <a:rPr lang="sv-SE" sz="1900" dirty="0" err="1">
                <a:cs typeface="Arial" panose="020B0604020202020204" pitchFamily="34" charset="0"/>
              </a:rPr>
              <a:t>Platforms</a:t>
            </a:r>
            <a:endParaRPr lang="sv-SE" sz="1900" dirty="0">
              <a:cs typeface="Arial" panose="020B0604020202020204" pitchFamily="34" charset="0"/>
            </a:endParaRPr>
          </a:p>
          <a:p>
            <a:r>
              <a:rPr lang="sv-SE" sz="1900" dirty="0">
                <a:cs typeface="Arial" panose="020B0604020202020204" pitchFamily="34" charset="0"/>
              </a:rPr>
              <a:t> </a:t>
            </a:r>
            <a:r>
              <a:rPr lang="sv-SE" sz="1400" dirty="0">
                <a:cs typeface="Arial" panose="020B0604020202020204" pitchFamily="34" charset="0"/>
              </a:rPr>
              <a:t>- </a:t>
            </a:r>
            <a:r>
              <a:rPr lang="sv-SE" sz="1400" dirty="0" err="1">
                <a:cs typeface="Arial" panose="020B0604020202020204" pitchFamily="34" charset="0"/>
              </a:rPr>
              <a:t>Analysis</a:t>
            </a:r>
            <a:r>
              <a:rPr lang="sv-SE" sz="1400" dirty="0">
                <a:cs typeface="Arial" panose="020B0604020202020204" pitchFamily="34" charset="0"/>
              </a:rPr>
              <a:t> ready data</a:t>
            </a:r>
          </a:p>
          <a:p>
            <a:r>
              <a:rPr lang="sv-SE" sz="1400" dirty="0">
                <a:cs typeface="Arial" panose="020B0604020202020204" pitchFamily="34" charset="0"/>
              </a:rPr>
              <a:t> - Community Resources</a:t>
            </a:r>
          </a:p>
          <a:p>
            <a:r>
              <a:rPr lang="sv-SE" sz="1400" dirty="0">
                <a:cs typeface="Arial" panose="020B0604020202020204" pitchFamily="34" charset="0"/>
              </a:rPr>
              <a:t> - ESA </a:t>
            </a:r>
            <a:r>
              <a:rPr lang="sv-SE" sz="1400" dirty="0" err="1">
                <a:cs typeface="Arial" panose="020B0604020202020204" pitchFamily="34" charset="0"/>
              </a:rPr>
              <a:t>Thematic</a:t>
            </a:r>
            <a:r>
              <a:rPr lang="sv-SE" sz="1400" dirty="0">
                <a:cs typeface="Arial" panose="020B0604020202020204" pitchFamily="34" charset="0"/>
              </a:rPr>
              <a:t> </a:t>
            </a:r>
            <a:r>
              <a:rPr lang="sv-SE" sz="1400" dirty="0" err="1">
                <a:cs typeface="Arial" panose="020B0604020202020204" pitchFamily="34" charset="0"/>
              </a:rPr>
              <a:t>Exploitation</a:t>
            </a:r>
            <a:r>
              <a:rPr lang="sv-SE" sz="1400" dirty="0">
                <a:cs typeface="Arial" panose="020B0604020202020204" pitchFamily="34" charset="0"/>
              </a:rPr>
              <a:t> </a:t>
            </a:r>
            <a:r>
              <a:rPr lang="sv-SE" sz="1400" dirty="0" err="1">
                <a:cs typeface="Arial" panose="020B0604020202020204" pitchFamily="34" charset="0"/>
              </a:rPr>
              <a:t>Platforms</a:t>
            </a:r>
            <a:endParaRPr lang="sv-SE" sz="1400" dirty="0">
              <a:cs typeface="Arial" panose="020B0604020202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D2958A8-D677-484E-ACD1-AD15D6ED7BBC}"/>
              </a:ext>
            </a:extLst>
          </p:cNvPr>
          <p:cNvSpPr/>
          <p:nvPr/>
        </p:nvSpPr>
        <p:spPr>
          <a:xfrm>
            <a:off x="2201167" y="2078840"/>
            <a:ext cx="1629058" cy="69010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49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F8BB-E3A6-4940-9435-27C5ED5B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7F0CB-7ADD-4C44-BFC4-A42830E81B2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An initiative to re-design ESGF</a:t>
            </a:r>
          </a:p>
          <a:p>
            <a:r>
              <a:rPr lang="en-GB" dirty="0"/>
              <a:t>Drawing from our experience and lessons learnt running an operational e-infrastructure </a:t>
            </a:r>
          </a:p>
          <a:p>
            <a:r>
              <a:rPr lang="en-GB" dirty="0"/>
              <a:t>Also considering other similar systems and initiatives. </a:t>
            </a:r>
          </a:p>
          <a:p>
            <a:pPr lvl="1"/>
            <a:r>
              <a:rPr lang="en-GB" dirty="0"/>
              <a:t>ESA’s Earth Observation Exploitation Platform Common Architecture (</a:t>
            </a:r>
            <a:r>
              <a:rPr lang="en-GB" dirty="0">
                <a:hlinkClick r:id="rId3"/>
              </a:rPr>
              <a:t>https://eoepca.github.io</a:t>
            </a:r>
            <a:r>
              <a:rPr lang="en-GB" dirty="0"/>
              <a:t> )</a:t>
            </a:r>
          </a:p>
          <a:p>
            <a:pPr lvl="1"/>
            <a:r>
              <a:rPr lang="en-GB" dirty="0"/>
              <a:t>OGC Testbeds</a:t>
            </a:r>
          </a:p>
          <a:p>
            <a:pPr lvl="1"/>
            <a:r>
              <a:rPr lang="en-GB" dirty="0" err="1"/>
              <a:t>Pangeo</a:t>
            </a:r>
            <a:r>
              <a:rPr lang="en-GB" dirty="0"/>
              <a:t> (</a:t>
            </a:r>
            <a:r>
              <a:rPr lang="en-GB" dirty="0">
                <a:hlinkClick r:id="rId4"/>
              </a:rPr>
              <a:t>https://pangeo.io/</a:t>
            </a:r>
            <a:r>
              <a:rPr lang="en-GB" dirty="0"/>
              <a:t> ), a community and software stack for the geosciences.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1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D528-D932-5A4C-BA3E-AD2EB216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Functional Areas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CCDA2-0043-9745-BF51-4BA1D1D44D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User Experience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Data Repository and Management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Compute on Data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Platforms and systems administration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25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B4DC-A136-2B43-93F2-9C3FD3D1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8E0BFD-1482-C747-975C-9A5B5698B27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958977900"/>
              </p:ext>
            </p:extLst>
          </p:nvPr>
        </p:nvGraphicFramePr>
        <p:xfrm>
          <a:off x="838200" y="1817688"/>
          <a:ext cx="10515600" cy="207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2201452-72AE-8448-BC17-E5C190CD63A8}"/>
              </a:ext>
            </a:extLst>
          </p:cNvPr>
          <p:cNvSpPr/>
          <p:nvPr/>
        </p:nvSpPr>
        <p:spPr>
          <a:xfrm>
            <a:off x="898314" y="3725323"/>
            <a:ext cx="30811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* Report write-up of the above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95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35A4-1CC7-AC46-8500-C0E52F91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C80F-7089-954E-BCA6-445FA59830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User Experience</a:t>
            </a:r>
          </a:p>
          <a:p>
            <a:pPr lvl="1"/>
            <a:r>
              <a:rPr lang="en-US" dirty="0"/>
              <a:t>Need more integrated search across all data holdings: integrate metadata about models (ES-Doc system) as well as </a:t>
            </a:r>
            <a:r>
              <a:rPr lang="en-US" dirty="0" err="1"/>
              <a:t>netCDF</a:t>
            </a:r>
            <a:r>
              <a:rPr lang="en-US" dirty="0"/>
              <a:t> metadata</a:t>
            </a:r>
          </a:p>
          <a:p>
            <a:r>
              <a:rPr lang="en-US" dirty="0"/>
              <a:t>Data Repository and Management</a:t>
            </a:r>
          </a:p>
          <a:p>
            <a:pPr lvl="1"/>
            <a:r>
              <a:rPr lang="en-US" dirty="0"/>
              <a:t>Develop new publishing system and adopt new search API standard (later slide)</a:t>
            </a:r>
          </a:p>
          <a:p>
            <a:r>
              <a:rPr lang="en-US" dirty="0"/>
              <a:t>Platforms and systems administration</a:t>
            </a:r>
          </a:p>
          <a:p>
            <a:pPr lvl="1"/>
            <a:r>
              <a:rPr lang="en-US" dirty="0"/>
              <a:t>Strong consensus to build on work to standardize deployment based on Docker and Kubernetes</a:t>
            </a:r>
          </a:p>
          <a:p>
            <a:pPr lvl="1"/>
            <a:r>
              <a:rPr lang="en-US" dirty="0"/>
              <a:t>Make architecture more modular with clearly defined interfaces </a:t>
            </a:r>
          </a:p>
          <a:p>
            <a:pPr lvl="1"/>
            <a:r>
              <a:rPr lang="en-US" dirty="0"/>
              <a:t>This will better facilitate contributions from the development community</a:t>
            </a:r>
          </a:p>
          <a:p>
            <a:r>
              <a:rPr lang="en-US" dirty="0"/>
              <a:t>Compute on Data</a:t>
            </a:r>
          </a:p>
          <a:p>
            <a:pPr lvl="1"/>
            <a:r>
              <a:rPr lang="en-US" dirty="0"/>
              <a:t>No consensus to standardize on a single federation-wide reference implementation</a:t>
            </a:r>
          </a:p>
          <a:p>
            <a:pPr lvl="1"/>
            <a:r>
              <a:rPr lang="en-US" dirty="0"/>
              <a:t>However, plenty of individual projects leveraging ESGF developing processing services based on OGC Web Processing Service standard</a:t>
            </a:r>
          </a:p>
          <a:p>
            <a:pPr lvl="1"/>
            <a:r>
              <a:rPr lang="en-US" dirty="0"/>
              <a:t>These include work tying in with recent OGC Testbeds</a:t>
            </a:r>
          </a:p>
          <a:p>
            <a:pPr lvl="1"/>
            <a:r>
              <a:rPr lang="en-US" dirty="0"/>
              <a:t>Individual sites are also deploying services based on Python stacks with </a:t>
            </a:r>
            <a:r>
              <a:rPr lang="en-US" dirty="0" err="1"/>
              <a:t>Jupyter</a:t>
            </a:r>
            <a:endParaRPr lang="en-US" dirty="0"/>
          </a:p>
          <a:p>
            <a:r>
              <a:rPr lang="en-US" dirty="0"/>
              <a:t>More findings …</a:t>
            </a:r>
          </a:p>
        </p:txBody>
      </p:sp>
    </p:spTree>
    <p:extLst>
      <p:ext uri="{BB962C8B-B14F-4D97-AF65-F5344CB8AC3E}">
        <p14:creationId xmlns:p14="http://schemas.microsoft.com/office/powerpoint/2010/main" val="827414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201D3E"/>
      </a:dk1>
      <a:lt1>
        <a:srgbClr val="FEFFFE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CC0043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1452</Words>
  <Application>Microsoft Macintosh PowerPoint</Application>
  <PresentationFormat>Widescreen</PresentationFormat>
  <Paragraphs>198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Office Theme</vt:lpstr>
      <vt:lpstr>1_Office Theme</vt:lpstr>
      <vt:lpstr>PowerPoint Presentation</vt:lpstr>
      <vt:lpstr>Introduction</vt:lpstr>
      <vt:lpstr>Ten years of Operations: History and Evolution</vt:lpstr>
      <vt:lpstr>Federation stats: ESGF Dashboard</vt:lpstr>
      <vt:lpstr>Big Data, cloud and the evolution of systems for data distribution and analysis</vt:lpstr>
      <vt:lpstr>Future Architecture</vt:lpstr>
      <vt:lpstr>High-Level Functional Areas to Consider</vt:lpstr>
      <vt:lpstr>Approach</vt:lpstr>
      <vt:lpstr>Findings</vt:lpstr>
      <vt:lpstr>PowerPoint Presentation</vt:lpstr>
      <vt:lpstr>Cloud and Identity Management</vt:lpstr>
      <vt:lpstr>Cloud and Search:  Centralised Search Index</vt:lpstr>
      <vt:lpstr>Cloud and data access and storage</vt:lpstr>
      <vt:lpstr>Cloud vs. institutional Perspective  (Diagram courtesy of Stephan Kindermann, DKRZ)</vt:lpstr>
      <vt:lpstr>Role of standards</vt:lpstr>
      <vt:lpstr>Conclusions and 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Kershaw, Philip (STFC,RAL,RALSP)</dc:creator>
  <cp:lastModifiedBy>Kershaw, Philip (STFC,RAL,RALSP)</cp:lastModifiedBy>
  <cp:revision>36</cp:revision>
  <dcterms:created xsi:type="dcterms:W3CDTF">2020-04-27T10:47:41Z</dcterms:created>
  <dcterms:modified xsi:type="dcterms:W3CDTF">2020-04-29T11:00:28Z</dcterms:modified>
</cp:coreProperties>
</file>