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 bookmarkIdSeed="3">
  <p:sldMasterIdLst>
    <p:sldMasterId id="2147483649" r:id="rId1"/>
    <p:sldMasterId id="2147484136" r:id="rId2"/>
    <p:sldMasterId id="2147484146" r:id="rId3"/>
  </p:sldMasterIdLst>
  <p:notesMasterIdLst>
    <p:notesMasterId r:id="rId21"/>
  </p:notesMasterIdLst>
  <p:handoutMasterIdLst>
    <p:handoutMasterId r:id="rId22"/>
  </p:handoutMasterIdLst>
  <p:sldIdLst>
    <p:sldId id="258" r:id="rId4"/>
    <p:sldId id="331" r:id="rId5"/>
    <p:sldId id="408" r:id="rId6"/>
    <p:sldId id="402" r:id="rId7"/>
    <p:sldId id="404" r:id="rId8"/>
    <p:sldId id="409" r:id="rId9"/>
    <p:sldId id="410" r:id="rId10"/>
    <p:sldId id="411" r:id="rId11"/>
    <p:sldId id="412" r:id="rId12"/>
    <p:sldId id="413" r:id="rId13"/>
    <p:sldId id="414" r:id="rId14"/>
    <p:sldId id="415" r:id="rId15"/>
    <p:sldId id="416" r:id="rId16"/>
    <p:sldId id="417" r:id="rId17"/>
    <p:sldId id="418" r:id="rId18"/>
    <p:sldId id="419" r:id="rId19"/>
    <p:sldId id="420" r:id="rId20"/>
  </p:sldIdLst>
  <p:sldSz cx="9144000" cy="5143500" type="screen16x9"/>
  <p:notesSz cx="6797675" cy="9926638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80275"/>
    <a:srgbClr val="CF6D31"/>
    <a:srgbClr val="B73209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396" autoAdjust="0"/>
    <p:restoredTop sz="88928" autoAdjust="0"/>
  </p:normalViewPr>
  <p:slideViewPr>
    <p:cSldViewPr>
      <p:cViewPr>
        <p:scale>
          <a:sx n="110" d="100"/>
          <a:sy n="110" d="100"/>
        </p:scale>
        <p:origin x="-1016" y="-6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1" d="100"/>
          <a:sy n="81" d="100"/>
        </p:scale>
        <p:origin x="-3972" y="-102"/>
      </p:cViewPr>
      <p:guideLst>
        <p:guide orient="horz" pos="3127"/>
        <p:guide pos="2141"/>
      </p:guideLst>
    </p:cSldViewPr>
  </p:notesViewPr>
  <p:gridSpacing cx="90012" cy="90012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633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3ABA3E4-ED36-4B4B-9CB8-9E97EE4DAD8A}" type="datetime1">
              <a:rPr lang="it-IT"/>
              <a:pPr/>
              <a:t>03/05/2020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</a:defRPr>
            </a:lvl1pPr>
          </a:lstStyle>
          <a:p>
            <a:pPr>
              <a:defRPr/>
            </a:pPr>
            <a:r>
              <a:rPr lang="it-IT" smtClean="0"/>
              <a:t>15/11/2017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50444" y="9428583"/>
            <a:ext cx="2945659" cy="49633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B3D1FF7-53D7-48BD-B6E3-F1628BC7C91D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3771306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4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+mn-ea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488" y="744538"/>
            <a:ext cx="6616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/>
              <a:t>Click to edit Master text styles</a:t>
            </a:r>
          </a:p>
          <a:p>
            <a:pPr lvl="1"/>
            <a:r>
              <a:rPr lang="it-IT" noProof="0"/>
              <a:t>Second level</a:t>
            </a:r>
          </a:p>
          <a:p>
            <a:pPr lvl="2"/>
            <a:r>
              <a:rPr lang="it-IT" noProof="0"/>
              <a:t>Third level</a:t>
            </a:r>
          </a:p>
          <a:p>
            <a:pPr lvl="3"/>
            <a:r>
              <a:rPr lang="it-IT" noProof="0"/>
              <a:t>Fourth level</a:t>
            </a:r>
          </a:p>
          <a:p>
            <a:pPr lvl="4"/>
            <a:r>
              <a:rPr lang="it-IT" noProof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583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</a:defRPr>
            </a:lvl1pPr>
          </a:lstStyle>
          <a:p>
            <a:pPr>
              <a:defRPr/>
            </a:pPr>
            <a:r>
              <a:rPr lang="it-IT" smtClean="0"/>
              <a:t>15/11/2017</a:t>
            </a:r>
            <a:endParaRPr lang="it-IT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4" y="9428583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91A7A1B-7634-40A3-8034-CAA4CCB049A0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7941414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 pitchFamily="-11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1A7A1B-7634-40A3-8034-CAA4CCB049A0}" type="slidenum">
              <a:rPr lang="it-IT" smtClean="0"/>
              <a:pPr/>
              <a:t>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15/11/2017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86671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CH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15/11/2017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1A7A1B-7634-40A3-8034-CAA4CCB049A0}" type="slidenum">
              <a:rPr lang="it-IT" smtClean="0"/>
              <a:pPr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04740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CH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15/11/2017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1A7A1B-7634-40A3-8034-CAA4CCB049A0}" type="slidenum">
              <a:rPr lang="it-IT" smtClean="0"/>
              <a:pPr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25528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15/11/2017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1A7A1B-7634-40A3-8034-CAA4CCB049A0}" type="slidenum">
              <a:rPr lang="it-IT" smtClean="0"/>
              <a:pPr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38735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 userDrawn="1"/>
        </p:nvSpPr>
        <p:spPr>
          <a:xfrm>
            <a:off x="0" y="0"/>
            <a:ext cx="9144000" cy="13144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23850" y="1329929"/>
            <a:ext cx="8496300" cy="1188244"/>
          </a:xfrm>
        </p:spPr>
        <p:txBody>
          <a:bodyPr/>
          <a:lstStyle>
            <a:lvl1pPr algn="ctr">
              <a:defRPr sz="4800"/>
            </a:lvl1pPr>
          </a:lstStyle>
          <a:p>
            <a:r>
              <a:rPr lang="en-US" sz="3200" b="1" dirty="0" smtClean="0"/>
              <a:t>Distribution</a:t>
            </a:r>
            <a:r>
              <a:rPr lang="en-GB" sz="3200" b="1" dirty="0" smtClean="0"/>
              <a:t> of HP rocks in the nappes of the Lepontine dome</a:t>
            </a:r>
            <a:endParaRPr lang="it-IT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23850" y="2518173"/>
            <a:ext cx="8496300" cy="1425178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it-IT" dirty="0" smtClean="0"/>
              <a:t>Fare clic per modificare lo stile del sottotitolo dello schema</a:t>
            </a:r>
            <a:endParaRPr lang="it-IT" dirty="0"/>
          </a:p>
        </p:txBody>
      </p:sp>
      <p:sp>
        <p:nvSpPr>
          <p:cNvPr id="13" name="Segnaposto testo 12"/>
          <p:cNvSpPr>
            <a:spLocks noGrp="1"/>
          </p:cNvSpPr>
          <p:nvPr>
            <p:ph type="body" sz="quarter" idx="13"/>
          </p:nvPr>
        </p:nvSpPr>
        <p:spPr>
          <a:xfrm>
            <a:off x="326932" y="4028932"/>
            <a:ext cx="8497183" cy="714518"/>
          </a:xfrm>
        </p:spPr>
        <p:txBody>
          <a:bodyPr/>
          <a:lstStyle>
            <a:lvl1pPr algn="l">
              <a:buNone/>
              <a:defRPr sz="1800"/>
            </a:lvl1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pic>
        <p:nvPicPr>
          <p:cNvPr id="10" name="Immagine 8" descr="Modulo_SUPSI_DACD_IST.gif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60364" y="134541"/>
            <a:ext cx="2951468" cy="1139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484438" y="4839891"/>
            <a:ext cx="6335712" cy="303609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250033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it-IT" smtClean="0"/>
              <a:t>Fare clic per modificare lo stile del titolo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323850" y="1437085"/>
            <a:ext cx="4171950" cy="32408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437085"/>
            <a:ext cx="4171950" cy="32408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 dirty="0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484438" y="4839891"/>
            <a:ext cx="6335712" cy="303609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001000" y="141685"/>
            <a:ext cx="819150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7430AC82-A2C7-46B4-A850-A42A9E626E03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27204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4800" y="845100"/>
            <a:ext cx="8534400" cy="434579"/>
          </a:xfrm>
        </p:spPr>
        <p:txBody>
          <a:bodyPr/>
          <a:lstStyle>
            <a:lvl1pPr>
              <a:defRPr sz="2400"/>
            </a:lvl1pPr>
          </a:lstStyle>
          <a:p>
            <a:r>
              <a:rPr lang="it-IT" smtClean="0"/>
              <a:t>Fare clic per modificare lo stile del titolo</a:t>
            </a:r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304800" y="1314450"/>
            <a:ext cx="4192588" cy="479822"/>
          </a:xfrm>
        </p:spPr>
        <p:txBody>
          <a:bodyPr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304800" y="1828800"/>
            <a:ext cx="4192588" cy="2765822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6" y="1314450"/>
            <a:ext cx="4194175" cy="479822"/>
          </a:xfrm>
        </p:spPr>
        <p:txBody>
          <a:bodyPr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6" y="1828800"/>
            <a:ext cx="4194175" cy="2765822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buNone/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fr-CH" dirty="0" smtClean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484438" y="4839891"/>
            <a:ext cx="6335712" cy="303609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001000" y="141685"/>
            <a:ext cx="819150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BAE4A906-A795-412B-84B1-F680A8170204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53619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6000" y="844154"/>
            <a:ext cx="8516267" cy="539353"/>
          </a:xfrm>
        </p:spPr>
        <p:txBody>
          <a:bodyPr/>
          <a:lstStyle>
            <a:lvl1pPr>
              <a:defRPr sz="2400"/>
            </a:lvl1pPr>
          </a:lstStyle>
          <a:p>
            <a:r>
              <a:rPr lang="it-IT" smtClean="0"/>
              <a:t>Fare clic per modificare lo stile del titolo</a:t>
            </a:r>
            <a:endParaRPr lang="it-IT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484438" y="4839891"/>
            <a:ext cx="6335712" cy="303609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001000" y="141685"/>
            <a:ext cx="819150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423D6368-DA22-46A2-9F9E-3F12116E97D9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69785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484438" y="4839891"/>
            <a:ext cx="6335712" cy="303609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001000" y="141685"/>
            <a:ext cx="819150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C4F0049D-8B49-47D2-8B15-9531F7D18567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346477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26336" y="845848"/>
            <a:ext cx="3026465" cy="685800"/>
          </a:xfrm>
        </p:spPr>
        <p:txBody>
          <a:bodyPr/>
          <a:lstStyle>
            <a:lvl1pPr algn="l">
              <a:defRPr sz="2400" b="0"/>
            </a:lvl1pPr>
          </a:lstStyle>
          <a:p>
            <a:r>
              <a:rPr lang="it-IT" smtClean="0"/>
              <a:t>Fare clic per modificare lo stile del titolo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845100"/>
            <a:ext cx="5244820" cy="3746644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326336" y="1600201"/>
            <a:ext cx="3026464" cy="2994422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484438" y="4839891"/>
            <a:ext cx="6335712" cy="303609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001000" y="141685"/>
            <a:ext cx="819150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77055CD2-BA85-4DF3-8D75-69BAB63EB6DA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725070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4800" y="3600450"/>
            <a:ext cx="8519314" cy="425054"/>
          </a:xfrm>
        </p:spPr>
        <p:txBody>
          <a:bodyPr/>
          <a:lstStyle>
            <a:lvl1pPr algn="l">
              <a:defRPr sz="2400" b="0"/>
            </a:lvl1pPr>
          </a:lstStyle>
          <a:p>
            <a:r>
              <a:rPr lang="it-IT" smtClean="0"/>
              <a:t>Fare clic per modificare lo stile del titolo</a:t>
            </a:r>
            <a:endParaRPr lang="it-IT" dirty="0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it-IT" noProof="0" smtClean="0"/>
              <a:t>Fare clic sull'icona per inserire un'immagine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304800" y="4025503"/>
            <a:ext cx="8519314" cy="603647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484438" y="4839891"/>
            <a:ext cx="6335712" cy="303609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001000" y="141685"/>
            <a:ext cx="819150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11E5D62F-4AF0-457E-B33A-8761FFE1ECDC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87257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 userDrawn="1"/>
        </p:nvSpPr>
        <p:spPr>
          <a:xfrm>
            <a:off x="0" y="0"/>
            <a:ext cx="9144000" cy="13144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23850" y="1329929"/>
            <a:ext cx="8496300" cy="1188244"/>
          </a:xfrm>
        </p:spPr>
        <p:txBody>
          <a:bodyPr/>
          <a:lstStyle>
            <a:lvl1pPr algn="ctr">
              <a:defRPr sz="4800"/>
            </a:lvl1pPr>
          </a:lstStyle>
          <a:p>
            <a:r>
              <a:rPr lang="en-US" sz="3200" b="1" dirty="0" smtClean="0"/>
              <a:t>Distribution</a:t>
            </a:r>
            <a:r>
              <a:rPr lang="en-GB" sz="3200" b="1" dirty="0" smtClean="0"/>
              <a:t> of HP rocks in the nappes of the Lepontine dome</a:t>
            </a:r>
            <a:endParaRPr lang="it-IT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23850" y="2518173"/>
            <a:ext cx="8496300" cy="1425178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it-IT" dirty="0" smtClean="0"/>
              <a:t>Fare clic per modificare lo stile del sottotitolo dello schema</a:t>
            </a:r>
            <a:endParaRPr lang="it-IT" dirty="0"/>
          </a:p>
        </p:txBody>
      </p:sp>
      <p:sp>
        <p:nvSpPr>
          <p:cNvPr id="13" name="Segnaposto testo 12"/>
          <p:cNvSpPr>
            <a:spLocks noGrp="1"/>
          </p:cNvSpPr>
          <p:nvPr>
            <p:ph type="body" sz="quarter" idx="13"/>
          </p:nvPr>
        </p:nvSpPr>
        <p:spPr>
          <a:xfrm>
            <a:off x="326932" y="4028932"/>
            <a:ext cx="8497183" cy="714518"/>
          </a:xfrm>
        </p:spPr>
        <p:txBody>
          <a:bodyPr/>
          <a:lstStyle>
            <a:lvl1pPr algn="l">
              <a:buNone/>
              <a:defRPr sz="1800"/>
            </a:lvl1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29CC5973-51AB-46F2-8186-0D88ED9ED01A}" type="slidenum">
              <a:rPr lang="it-IT"/>
              <a:pPr/>
              <a:t>‹N›</a:t>
            </a:fld>
            <a:endParaRPr lang="it-IT"/>
          </a:p>
        </p:txBody>
      </p:sp>
      <p:pic>
        <p:nvPicPr>
          <p:cNvPr id="10" name="Immagine 8" descr="Modulo_SUPSI_DACD_IST.gif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60364" y="134541"/>
            <a:ext cx="4206875" cy="1139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350153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484438" y="4839891"/>
            <a:ext cx="6335712" cy="303609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4C567A-3C7E-4505-8247-2AC5B3EE3207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52807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it-IT" smtClean="0"/>
              <a:t>Fare clic per modificare lo stile del titolo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323850" y="1437085"/>
            <a:ext cx="4171950" cy="32408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437085"/>
            <a:ext cx="4171950" cy="32408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 dirty="0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484438" y="4839891"/>
            <a:ext cx="6335712" cy="303609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30AC82-A2C7-46B4-A850-A42A9E626E03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720285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484438" y="4839891"/>
            <a:ext cx="6335712" cy="303609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pic>
        <p:nvPicPr>
          <p:cNvPr id="1026" name="Picture 2" descr="F:\Backup Lenovo X1\conferences\EGU_2020\FS_sheath folds\Figures_presentation\cc_by_logo_png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2456" y="51414"/>
            <a:ext cx="990132" cy="347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4800" y="845100"/>
            <a:ext cx="8534400" cy="434579"/>
          </a:xfrm>
        </p:spPr>
        <p:txBody>
          <a:bodyPr/>
          <a:lstStyle>
            <a:lvl1pPr>
              <a:defRPr sz="2400"/>
            </a:lvl1pPr>
          </a:lstStyle>
          <a:p>
            <a:r>
              <a:rPr lang="it-IT" smtClean="0"/>
              <a:t>Fare clic per modificare lo stile del titolo</a:t>
            </a:r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304800" y="1314450"/>
            <a:ext cx="4192588" cy="479822"/>
          </a:xfrm>
        </p:spPr>
        <p:txBody>
          <a:bodyPr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304800" y="1828800"/>
            <a:ext cx="4192588" cy="2765822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6" y="1314450"/>
            <a:ext cx="4194175" cy="479822"/>
          </a:xfrm>
        </p:spPr>
        <p:txBody>
          <a:bodyPr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6" y="1828800"/>
            <a:ext cx="4194175" cy="2765822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buNone/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fr-CH" dirty="0" smtClean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484438" y="4839891"/>
            <a:ext cx="6335712" cy="303609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E4A906-A795-412B-84B1-F680A8170204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92116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6000" y="844154"/>
            <a:ext cx="8516267" cy="539353"/>
          </a:xfrm>
        </p:spPr>
        <p:txBody>
          <a:bodyPr/>
          <a:lstStyle>
            <a:lvl1pPr>
              <a:defRPr sz="2400"/>
            </a:lvl1pPr>
          </a:lstStyle>
          <a:p>
            <a:r>
              <a:rPr lang="it-IT" smtClean="0"/>
              <a:t>Fare clic per modificare lo stile del titolo</a:t>
            </a:r>
            <a:endParaRPr lang="it-IT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484438" y="4839891"/>
            <a:ext cx="6335712" cy="303609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3D6368-DA22-46A2-9F9E-3F12116E97D9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47220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484438" y="4839891"/>
            <a:ext cx="6335712" cy="303609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F0049D-8B49-47D2-8B15-9531F7D18567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9366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26336" y="845848"/>
            <a:ext cx="3026465" cy="685800"/>
          </a:xfrm>
        </p:spPr>
        <p:txBody>
          <a:bodyPr/>
          <a:lstStyle>
            <a:lvl1pPr algn="l">
              <a:defRPr sz="2400" b="0"/>
            </a:lvl1pPr>
          </a:lstStyle>
          <a:p>
            <a:r>
              <a:rPr lang="it-IT" smtClean="0"/>
              <a:t>Fare clic per modificare lo stile del titolo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845100"/>
            <a:ext cx="5244820" cy="3746644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326336" y="1600201"/>
            <a:ext cx="3026464" cy="2994422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484438" y="4839891"/>
            <a:ext cx="6335712" cy="303609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055CD2-BA85-4DF3-8D75-69BAB63EB6DA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753019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4800" y="3600450"/>
            <a:ext cx="8519314" cy="425054"/>
          </a:xfrm>
        </p:spPr>
        <p:txBody>
          <a:bodyPr/>
          <a:lstStyle>
            <a:lvl1pPr algn="l">
              <a:defRPr sz="2400" b="0"/>
            </a:lvl1pPr>
          </a:lstStyle>
          <a:p>
            <a:r>
              <a:rPr lang="it-IT" smtClean="0"/>
              <a:t>Fare clic per modificare lo stile del titolo</a:t>
            </a:r>
            <a:endParaRPr lang="it-IT" dirty="0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it-IT" noProof="0" smtClean="0"/>
              <a:t>Fare clic sull'icona per inserire un'immagine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304800" y="4025503"/>
            <a:ext cx="8519314" cy="603647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484438" y="4839891"/>
            <a:ext cx="6335712" cy="303609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E5D62F-4AF0-457E-B33A-8761FFE1ECDC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29731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it-IT" smtClean="0"/>
              <a:t>Fare clic per modificare lo stile del titolo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323850" y="1437085"/>
            <a:ext cx="4171950" cy="32408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437085"/>
            <a:ext cx="4171950" cy="32408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 dirty="0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484438" y="4839891"/>
            <a:ext cx="6335712" cy="303609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4800" y="845100"/>
            <a:ext cx="8534400" cy="434579"/>
          </a:xfrm>
        </p:spPr>
        <p:txBody>
          <a:bodyPr/>
          <a:lstStyle>
            <a:lvl1pPr>
              <a:defRPr sz="2400"/>
            </a:lvl1pPr>
          </a:lstStyle>
          <a:p>
            <a:r>
              <a:rPr lang="it-IT" smtClean="0"/>
              <a:t>Fare clic per modificare lo stile del titolo</a:t>
            </a:r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304800" y="1314450"/>
            <a:ext cx="4192588" cy="479822"/>
          </a:xfrm>
        </p:spPr>
        <p:txBody>
          <a:bodyPr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304800" y="1828800"/>
            <a:ext cx="4192588" cy="2765822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6" y="1314450"/>
            <a:ext cx="4194175" cy="479822"/>
          </a:xfrm>
        </p:spPr>
        <p:txBody>
          <a:bodyPr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6" y="1828800"/>
            <a:ext cx="4194175" cy="2765822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buNone/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fr-CH" dirty="0" smtClean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484438" y="4839891"/>
            <a:ext cx="6335712" cy="303609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6000" y="844154"/>
            <a:ext cx="8516267" cy="539353"/>
          </a:xfrm>
        </p:spPr>
        <p:txBody>
          <a:bodyPr/>
          <a:lstStyle>
            <a:lvl1pPr>
              <a:defRPr sz="2400"/>
            </a:lvl1pPr>
          </a:lstStyle>
          <a:p>
            <a:r>
              <a:rPr lang="it-IT" smtClean="0"/>
              <a:t>Fare clic per modificare lo stile del titolo</a:t>
            </a:r>
            <a:endParaRPr lang="it-IT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484438" y="4839891"/>
            <a:ext cx="6335712" cy="303609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484438" y="4839891"/>
            <a:ext cx="6335712" cy="303609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26336" y="845848"/>
            <a:ext cx="3026465" cy="685800"/>
          </a:xfrm>
        </p:spPr>
        <p:txBody>
          <a:bodyPr/>
          <a:lstStyle>
            <a:lvl1pPr algn="l">
              <a:defRPr sz="2400" b="0"/>
            </a:lvl1pPr>
          </a:lstStyle>
          <a:p>
            <a:r>
              <a:rPr lang="it-IT" smtClean="0"/>
              <a:t>Fare clic per modificare lo stile del titolo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845100"/>
            <a:ext cx="5244820" cy="3746644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326336" y="1600201"/>
            <a:ext cx="3026464" cy="2994422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484438" y="4839891"/>
            <a:ext cx="6335712" cy="303609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4800" y="3600450"/>
            <a:ext cx="8519314" cy="425054"/>
          </a:xfrm>
        </p:spPr>
        <p:txBody>
          <a:bodyPr/>
          <a:lstStyle>
            <a:lvl1pPr algn="l">
              <a:defRPr sz="2400" b="0"/>
            </a:lvl1pPr>
          </a:lstStyle>
          <a:p>
            <a:r>
              <a:rPr lang="it-IT" smtClean="0"/>
              <a:t>Fare clic per modificare lo stile del titolo</a:t>
            </a:r>
            <a:endParaRPr lang="it-IT" dirty="0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it-IT" noProof="0" smtClean="0"/>
              <a:t>Fare clic sull'icona per inserire un'immagine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304800" y="4025503"/>
            <a:ext cx="8519314" cy="603647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484438" y="4839891"/>
            <a:ext cx="6335712" cy="303609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 userDrawn="1"/>
        </p:nvSpPr>
        <p:spPr>
          <a:xfrm>
            <a:off x="0" y="0"/>
            <a:ext cx="9144000" cy="13144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23850" y="1329929"/>
            <a:ext cx="8496300" cy="1188244"/>
          </a:xfrm>
        </p:spPr>
        <p:txBody>
          <a:bodyPr/>
          <a:lstStyle>
            <a:lvl1pPr algn="ctr">
              <a:defRPr sz="4800"/>
            </a:lvl1pPr>
          </a:lstStyle>
          <a:p>
            <a:r>
              <a:rPr lang="en-US" sz="3200" b="1" dirty="0" smtClean="0"/>
              <a:t>Distribution</a:t>
            </a:r>
            <a:r>
              <a:rPr lang="en-GB" sz="3200" b="1" dirty="0" smtClean="0"/>
              <a:t> of HP rocks in the nappes of the Lepontine dome</a:t>
            </a:r>
            <a:endParaRPr lang="it-IT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23850" y="2518173"/>
            <a:ext cx="8496300" cy="1425178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it-IT" dirty="0" smtClean="0"/>
              <a:t>Fare clic per modificare lo stile del sottotitolo dello schema</a:t>
            </a:r>
            <a:endParaRPr lang="it-IT" dirty="0"/>
          </a:p>
        </p:txBody>
      </p:sp>
      <p:sp>
        <p:nvSpPr>
          <p:cNvPr id="13" name="Segnaposto testo 12"/>
          <p:cNvSpPr>
            <a:spLocks noGrp="1"/>
          </p:cNvSpPr>
          <p:nvPr>
            <p:ph type="body" sz="quarter" idx="13"/>
          </p:nvPr>
        </p:nvSpPr>
        <p:spPr>
          <a:xfrm>
            <a:off x="326932" y="4028932"/>
            <a:ext cx="8497183" cy="714518"/>
          </a:xfrm>
        </p:spPr>
        <p:txBody>
          <a:bodyPr/>
          <a:lstStyle>
            <a:lvl1pPr algn="l">
              <a:buNone/>
              <a:defRPr sz="1800"/>
            </a:lvl1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pic>
        <p:nvPicPr>
          <p:cNvPr id="10" name="Immagine 8" descr="Modulo_SUPSI_DACD_IST.gif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60364" y="134541"/>
            <a:ext cx="2861456" cy="1139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78140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2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0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3850" y="844154"/>
            <a:ext cx="8496300" cy="539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1437085"/>
            <a:ext cx="8496300" cy="3240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</a:p>
        </p:txBody>
      </p:sp>
      <p:sp>
        <p:nvSpPr>
          <p:cNvPr id="7" name="Rectangle 3"/>
          <p:cNvSpPr>
            <a:spLocks noGrp="1" noChangeArrowheads="1"/>
          </p:cNvSpPr>
          <p:nvPr/>
        </p:nvSpPr>
        <p:spPr bwMode="auto">
          <a:xfrm>
            <a:off x="1117600" y="139303"/>
            <a:ext cx="68072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en-US" sz="1200" b="1" dirty="0" smtClean="0"/>
              <a:t>Structures evolution around and within deformable inclusions during simple shear</a:t>
            </a:r>
            <a:endParaRPr lang="it-IT" sz="1200" dirty="0"/>
          </a:p>
        </p:txBody>
      </p:sp>
      <p:pic>
        <p:nvPicPr>
          <p:cNvPr id="1032" name="Immagine 6" descr="logo_SUPSI_acr.gif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46075" y="157163"/>
            <a:ext cx="355409" cy="98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32" r:id="rId1"/>
    <p:sldLayoutId id="2147484125" r:id="rId2"/>
    <p:sldLayoutId id="2147484126" r:id="rId3"/>
    <p:sldLayoutId id="2147484127" r:id="rId4"/>
    <p:sldLayoutId id="2147484128" r:id="rId5"/>
    <p:sldLayoutId id="2147484129" r:id="rId6"/>
    <p:sldLayoutId id="2147484130" r:id="rId7"/>
    <p:sldLayoutId id="2147484131" r:id="rId8"/>
  </p:sldLayoutIdLst>
  <p:timing>
    <p:tnLst>
      <p:par>
        <p:cTn id="1" dur="indefinite" restart="never" nodeType="tmRoot"/>
      </p:par>
    </p:tnLst>
  </p:timing>
  <p:hf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accent2"/>
          </a:solidFill>
          <a:latin typeface="+mj-lt"/>
          <a:ea typeface="ＭＳ Ｐゴシック" pitchFamily="-112" charset="-128"/>
          <a:cs typeface="ＭＳ Ｐゴシック" pitchFamily="-112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accent2"/>
          </a:solidFill>
          <a:latin typeface="Times New Roman" pitchFamily="-112" charset="-52"/>
          <a:ea typeface="ＭＳ Ｐゴシック" pitchFamily="-112" charset="-128"/>
          <a:cs typeface="ＭＳ Ｐゴシック" pitchFamily="-11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accent2"/>
          </a:solidFill>
          <a:latin typeface="Times New Roman" pitchFamily="-112" charset="-52"/>
          <a:ea typeface="ＭＳ Ｐゴシック" pitchFamily="-112" charset="-128"/>
          <a:cs typeface="ＭＳ Ｐゴシック" pitchFamily="-11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accent2"/>
          </a:solidFill>
          <a:latin typeface="Times New Roman" pitchFamily="-112" charset="-52"/>
          <a:ea typeface="ＭＳ Ｐゴシック" pitchFamily="-112" charset="-128"/>
          <a:cs typeface="ＭＳ Ｐゴシック" pitchFamily="-11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accent2"/>
          </a:solidFill>
          <a:latin typeface="Times New Roman" pitchFamily="-112" charset="-52"/>
          <a:ea typeface="ＭＳ Ｐゴシック" pitchFamily="-112" charset="-128"/>
          <a:cs typeface="ＭＳ Ｐゴシック" pitchFamily="-11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Times New Roman" pitchFamily="-112" charset="-52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Times New Roman" pitchFamily="-112" charset="-52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Times New Roman" pitchFamily="-112" charset="-52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Times New Roman" pitchFamily="-112" charset="-52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ＭＳ Ｐゴシック" pitchFamily="-112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ＭＳ Ｐゴシック" pitchFamily="-112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ＭＳ Ｐゴシック" pitchFamily="-112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-112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3850" y="844154"/>
            <a:ext cx="8496300" cy="539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1437085"/>
            <a:ext cx="8496300" cy="3240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</a:p>
        </p:txBody>
      </p:sp>
      <p:sp>
        <p:nvSpPr>
          <p:cNvPr id="7" name="Rectangle 3"/>
          <p:cNvSpPr>
            <a:spLocks noGrp="1" noChangeArrowheads="1"/>
          </p:cNvSpPr>
          <p:nvPr/>
        </p:nvSpPr>
        <p:spPr bwMode="auto">
          <a:xfrm>
            <a:off x="1117600" y="139303"/>
            <a:ext cx="68072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en-US" sz="1200" b="1" dirty="0" smtClean="0"/>
              <a:t>Structures evolution around and within deformable inclusions during simple shear</a:t>
            </a:r>
            <a:endParaRPr lang="it-IT" sz="1200" dirty="0"/>
          </a:p>
        </p:txBody>
      </p:sp>
      <p:pic>
        <p:nvPicPr>
          <p:cNvPr id="1032" name="Immagine 6" descr="logo_SUPSI_acr.gif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46075" y="157163"/>
            <a:ext cx="355409" cy="98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06804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7" r:id="rId1"/>
    <p:sldLayoutId id="2147484138" r:id="rId2"/>
    <p:sldLayoutId id="2147484139" r:id="rId3"/>
    <p:sldLayoutId id="2147484140" r:id="rId4"/>
    <p:sldLayoutId id="2147484141" r:id="rId5"/>
    <p:sldLayoutId id="2147484142" r:id="rId6"/>
    <p:sldLayoutId id="2147484143" r:id="rId7"/>
    <p:sldLayoutId id="2147484144" r:id="rId8"/>
  </p:sldLayoutIdLst>
  <p:timing>
    <p:tnLst>
      <p:par>
        <p:cTn id="1" dur="indefinite" restart="never" nodeType="tmRoot"/>
      </p:par>
    </p:tnLst>
  </p:timing>
  <p:hf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accent2"/>
          </a:solidFill>
          <a:latin typeface="+mj-lt"/>
          <a:ea typeface="ＭＳ Ｐゴシック" pitchFamily="-112" charset="-128"/>
          <a:cs typeface="ＭＳ Ｐゴシック" pitchFamily="-112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accent2"/>
          </a:solidFill>
          <a:latin typeface="Times New Roman" pitchFamily="-112" charset="-52"/>
          <a:ea typeface="ＭＳ Ｐゴシック" pitchFamily="-112" charset="-128"/>
          <a:cs typeface="ＭＳ Ｐゴシック" pitchFamily="-11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accent2"/>
          </a:solidFill>
          <a:latin typeface="Times New Roman" pitchFamily="-112" charset="-52"/>
          <a:ea typeface="ＭＳ Ｐゴシック" pitchFamily="-112" charset="-128"/>
          <a:cs typeface="ＭＳ Ｐゴシック" pitchFamily="-11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accent2"/>
          </a:solidFill>
          <a:latin typeface="Times New Roman" pitchFamily="-112" charset="-52"/>
          <a:ea typeface="ＭＳ Ｐゴシック" pitchFamily="-112" charset="-128"/>
          <a:cs typeface="ＭＳ Ｐゴシック" pitchFamily="-11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accent2"/>
          </a:solidFill>
          <a:latin typeface="Times New Roman" pitchFamily="-112" charset="-52"/>
          <a:ea typeface="ＭＳ Ｐゴシック" pitchFamily="-112" charset="-128"/>
          <a:cs typeface="ＭＳ Ｐゴシック" pitchFamily="-11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Times New Roman" pitchFamily="-112" charset="-52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Times New Roman" pitchFamily="-112" charset="-52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Times New Roman" pitchFamily="-112" charset="-52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Times New Roman" pitchFamily="-112" charset="-52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ＭＳ Ｐゴシック" pitchFamily="-112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ＭＳ Ｐゴシック" pitchFamily="-112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ＭＳ Ｐゴシック" pitchFamily="-112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-112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3850" y="844154"/>
            <a:ext cx="8496300" cy="539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1437085"/>
            <a:ext cx="8496300" cy="3240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01000" y="141685"/>
            <a:ext cx="81915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B8A5605-3E3C-4A0A-9AFB-CBB37A607231}" type="slidenum">
              <a:rPr lang="it-IT"/>
              <a:pPr/>
              <a:t>‹N›</a:t>
            </a:fld>
            <a:endParaRPr lang="it-IT"/>
          </a:p>
        </p:txBody>
      </p:sp>
      <p:sp>
        <p:nvSpPr>
          <p:cNvPr id="7" name="Rectangle 3"/>
          <p:cNvSpPr>
            <a:spLocks noGrp="1" noChangeArrowheads="1"/>
          </p:cNvSpPr>
          <p:nvPr/>
        </p:nvSpPr>
        <p:spPr bwMode="auto">
          <a:xfrm>
            <a:off x="1117600" y="139303"/>
            <a:ext cx="68072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en-US" sz="1200" b="1" dirty="0" smtClean="0"/>
              <a:t>Rheological inheritance vs. disruptive tectonics</a:t>
            </a:r>
            <a:endParaRPr lang="it-IT" sz="1200" b="1" dirty="0"/>
          </a:p>
        </p:txBody>
      </p:sp>
      <p:pic>
        <p:nvPicPr>
          <p:cNvPr id="1032" name="Immagine 6" descr="logo_SUPSI_acr.gif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46075" y="157163"/>
            <a:ext cx="355409" cy="98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79181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7" r:id="rId1"/>
    <p:sldLayoutId id="2147484148" r:id="rId2"/>
    <p:sldLayoutId id="2147484149" r:id="rId3"/>
    <p:sldLayoutId id="2147484150" r:id="rId4"/>
    <p:sldLayoutId id="2147484151" r:id="rId5"/>
    <p:sldLayoutId id="2147484152" r:id="rId6"/>
    <p:sldLayoutId id="2147484153" r:id="rId7"/>
    <p:sldLayoutId id="2147484154" r:id="rId8"/>
  </p:sldLayoutIdLst>
  <p:timing>
    <p:tnLst>
      <p:par>
        <p:cTn id="1" dur="indefinite" restart="never" nodeType="tmRoot"/>
      </p:par>
    </p:tnLst>
  </p:timing>
  <p:hf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accent2"/>
          </a:solidFill>
          <a:latin typeface="+mj-lt"/>
          <a:ea typeface="ＭＳ Ｐゴシック" pitchFamily="-112" charset="-128"/>
          <a:cs typeface="ＭＳ Ｐゴシック" pitchFamily="-112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accent2"/>
          </a:solidFill>
          <a:latin typeface="Times New Roman" pitchFamily="-112" charset="-52"/>
          <a:ea typeface="ＭＳ Ｐゴシック" pitchFamily="-112" charset="-128"/>
          <a:cs typeface="ＭＳ Ｐゴシック" pitchFamily="-11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accent2"/>
          </a:solidFill>
          <a:latin typeface="Times New Roman" pitchFamily="-112" charset="-52"/>
          <a:ea typeface="ＭＳ Ｐゴシック" pitchFamily="-112" charset="-128"/>
          <a:cs typeface="ＭＳ Ｐゴシック" pitchFamily="-11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accent2"/>
          </a:solidFill>
          <a:latin typeface="Times New Roman" pitchFamily="-112" charset="-52"/>
          <a:ea typeface="ＭＳ Ｐゴシック" pitchFamily="-112" charset="-128"/>
          <a:cs typeface="ＭＳ Ｐゴシック" pitchFamily="-11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accent2"/>
          </a:solidFill>
          <a:latin typeface="Times New Roman" pitchFamily="-112" charset="-52"/>
          <a:ea typeface="ＭＳ Ｐゴシック" pitchFamily="-112" charset="-128"/>
          <a:cs typeface="ＭＳ Ｐゴシック" pitchFamily="-11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Times New Roman" pitchFamily="-112" charset="-52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Times New Roman" pitchFamily="-112" charset="-52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Times New Roman" pitchFamily="-112" charset="-52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Times New Roman" pitchFamily="-112" charset="-52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ＭＳ Ｐゴシック" pitchFamily="-112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ＭＳ Ｐゴシック" pitchFamily="-112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ＭＳ Ｐゴシック" pitchFamily="-112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-112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t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olo 1"/>
          <p:cNvSpPr>
            <a:spLocks noGrp="1"/>
          </p:cNvSpPr>
          <p:nvPr>
            <p:ph type="ctrTitle"/>
          </p:nvPr>
        </p:nvSpPr>
        <p:spPr>
          <a:xfrm>
            <a:off x="-108624" y="1496155"/>
            <a:ext cx="9361248" cy="1075595"/>
          </a:xfrm>
        </p:spPr>
        <p:txBody>
          <a:bodyPr/>
          <a:lstStyle/>
          <a:p>
            <a:r>
              <a:rPr lang="en-US" sz="2200" b="1" dirty="0"/>
              <a:t>Numerical models of sheath fold development in </a:t>
            </a:r>
            <a:r>
              <a:rPr lang="en-US" sz="2200" b="1" dirty="0" err="1"/>
              <a:t>rheologically</a:t>
            </a:r>
            <a:r>
              <a:rPr lang="en-US" sz="2200" b="1" dirty="0"/>
              <a:t/>
            </a:r>
            <a:br>
              <a:rPr lang="en-US" sz="2200" b="1" dirty="0"/>
            </a:br>
            <a:r>
              <a:rPr lang="en-US" sz="2200" b="1" dirty="0"/>
              <a:t>heterogeneous rocks of the </a:t>
            </a:r>
            <a:r>
              <a:rPr lang="en-US" sz="2200" b="1" dirty="0" err="1"/>
              <a:t>Cima</a:t>
            </a:r>
            <a:r>
              <a:rPr lang="en-US" sz="2200" b="1" dirty="0"/>
              <a:t> </a:t>
            </a:r>
            <a:r>
              <a:rPr lang="en-US" sz="2200" b="1" dirty="0" err="1"/>
              <a:t>Lunga-Adula</a:t>
            </a:r>
            <a:r>
              <a:rPr lang="en-US" sz="2200" b="1" dirty="0"/>
              <a:t> shear zone (</a:t>
            </a:r>
            <a:r>
              <a:rPr lang="en-US" sz="2200" b="1" dirty="0" smtClean="0"/>
              <a:t>Central </a:t>
            </a:r>
            <a:r>
              <a:rPr lang="it-CH" sz="2200" b="1" dirty="0" err="1" smtClean="0"/>
              <a:t>Alps</a:t>
            </a:r>
            <a:r>
              <a:rPr lang="it-CH" sz="2200" b="1" dirty="0"/>
              <a:t>)</a:t>
            </a:r>
            <a:r>
              <a:rPr lang="en-US" sz="2200" dirty="0"/>
              <a:t/>
            </a:r>
            <a:br>
              <a:rPr lang="en-US" sz="2200" dirty="0"/>
            </a:br>
            <a:r>
              <a:rPr lang="it-CH" sz="2200" dirty="0" smtClean="0">
                <a:ea typeface="ＭＳ Ｐゴシック" charset="-128"/>
              </a:rPr>
              <a:t/>
            </a:r>
            <a:br>
              <a:rPr lang="it-CH" sz="2200" dirty="0" smtClean="0">
                <a:ea typeface="ＭＳ Ｐゴシック" charset="-128"/>
              </a:rPr>
            </a:br>
            <a:endParaRPr lang="it-IT" sz="2200" dirty="0" smtClean="0">
              <a:ea typeface="ＭＳ Ｐゴシック" charset="-128"/>
            </a:endParaRPr>
          </a:p>
        </p:txBody>
      </p:sp>
      <p:sp>
        <p:nvSpPr>
          <p:cNvPr id="5" name="Segnaposto testo 5"/>
          <p:cNvSpPr txBox="1">
            <a:spLocks/>
          </p:cNvSpPr>
          <p:nvPr/>
        </p:nvSpPr>
        <p:spPr bwMode="auto">
          <a:xfrm>
            <a:off x="152136" y="4326984"/>
            <a:ext cx="8839728" cy="675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800">
                <a:solidFill>
                  <a:schemeClr val="tx1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algn="ctr"/>
            <a:r>
              <a:rPr lang="it-IT" altLang="it-CH" sz="1400" b="1" kern="0" dirty="0"/>
              <a:t>Filippo Luca </a:t>
            </a:r>
            <a:r>
              <a:rPr lang="it-IT" altLang="it-CH" sz="1400" b="1" kern="0" dirty="0" err="1" smtClean="0"/>
              <a:t>Schenker</a:t>
            </a:r>
            <a:r>
              <a:rPr lang="it-IT" altLang="it-CH" sz="1400" b="1" kern="0" dirty="0" smtClean="0"/>
              <a:t> </a:t>
            </a:r>
            <a:r>
              <a:rPr lang="it-IT" altLang="it-CH" sz="1400" kern="0" baseline="30000" dirty="0" smtClean="0"/>
              <a:t>(1)</a:t>
            </a:r>
            <a:r>
              <a:rPr lang="it-IT" altLang="it-CH" sz="1400" b="1" kern="0" dirty="0" smtClean="0"/>
              <a:t>, Marta </a:t>
            </a:r>
            <a:r>
              <a:rPr lang="it-IT" altLang="it-CH" sz="1400" b="1" kern="0" dirty="0" err="1" smtClean="0"/>
              <a:t>Adamuszek</a:t>
            </a:r>
            <a:r>
              <a:rPr lang="it-IT" altLang="it-CH" sz="1400" b="1" kern="0" dirty="0" smtClean="0"/>
              <a:t> </a:t>
            </a:r>
            <a:r>
              <a:rPr lang="it-IT" altLang="it-CH" sz="1400" kern="0" baseline="30000" dirty="0" smtClean="0"/>
              <a:t>(2)</a:t>
            </a:r>
            <a:r>
              <a:rPr lang="it-IT" altLang="it-CH" sz="1400" b="1" kern="0" dirty="0" smtClean="0"/>
              <a:t>, Matteo Maino </a:t>
            </a:r>
            <a:r>
              <a:rPr lang="it-IT" altLang="it-CH" sz="1400" kern="0" baseline="30000" dirty="0" smtClean="0"/>
              <a:t>(3)</a:t>
            </a:r>
            <a:r>
              <a:rPr lang="it-IT" altLang="it-CH" sz="1400" b="1" kern="0" dirty="0" smtClean="0"/>
              <a:t> and </a:t>
            </a:r>
            <a:r>
              <a:rPr lang="it-IT" altLang="it-CH" sz="1400" b="1" kern="0" dirty="0" err="1" smtClean="0"/>
              <a:t>Marcin</a:t>
            </a:r>
            <a:r>
              <a:rPr lang="it-IT" altLang="it-CH" sz="1400" b="1" kern="0" dirty="0" smtClean="0"/>
              <a:t> </a:t>
            </a:r>
            <a:r>
              <a:rPr lang="it-IT" altLang="it-CH" sz="1400" b="1" kern="0" dirty="0" err="1" smtClean="0"/>
              <a:t>Dabrowski</a:t>
            </a:r>
            <a:r>
              <a:rPr lang="it-IT" altLang="it-CH" sz="1400" b="1" kern="0" dirty="0" smtClean="0"/>
              <a:t> </a:t>
            </a:r>
            <a:r>
              <a:rPr lang="it-IT" altLang="it-CH" sz="1400" kern="0" baseline="30000" dirty="0" smtClean="0"/>
              <a:t>(2)</a:t>
            </a:r>
            <a:endParaRPr lang="it-IT" altLang="it-CH" sz="1400" b="1" kern="0" baseline="30000" dirty="0" smtClean="0"/>
          </a:p>
          <a:p>
            <a:r>
              <a:rPr lang="en-GB" sz="800" i="1" dirty="0"/>
              <a:t>(1) University of Applied Sciences and Arts of Southern Switzerland (SUPSI), Institute of Earth Sciences, 6952 </a:t>
            </a:r>
            <a:r>
              <a:rPr lang="en-GB" sz="800" i="1" dirty="0" err="1"/>
              <a:t>Canobbio</a:t>
            </a:r>
            <a:r>
              <a:rPr lang="en-GB" sz="800" i="1" dirty="0"/>
              <a:t>, Switzerland (filippo.schenker@supsi.ch) </a:t>
            </a:r>
            <a:endParaRPr lang="it-CH" sz="800" dirty="0"/>
          </a:p>
          <a:p>
            <a:r>
              <a:rPr lang="en-GB" sz="800" i="1" dirty="0"/>
              <a:t>(2) Computational Geology Laboratory, Polish </a:t>
            </a:r>
            <a:r>
              <a:rPr lang="en-US" sz="800" i="1" dirty="0"/>
              <a:t>Geological Institute – National Research Institute, </a:t>
            </a:r>
            <a:r>
              <a:rPr lang="en-US" sz="800" i="1" dirty="0" err="1"/>
              <a:t>Wrocław</a:t>
            </a:r>
            <a:r>
              <a:rPr lang="en-US" sz="800" i="1" dirty="0"/>
              <a:t>, Poland</a:t>
            </a:r>
            <a:endParaRPr lang="it-CH" sz="800" dirty="0"/>
          </a:p>
          <a:p>
            <a:r>
              <a:rPr lang="it-CH" sz="800" i="1" dirty="0"/>
              <a:t>(3) Università degli Studi di Pavia, Dipartimento Scienze della Terra, Via ferrata, 1, 27100 (PV), </a:t>
            </a:r>
            <a:r>
              <a:rPr lang="it-CH" sz="800" i="1" dirty="0" err="1" smtClean="0"/>
              <a:t>Italy</a:t>
            </a:r>
            <a:endParaRPr lang="it-CH" sz="800" dirty="0"/>
          </a:p>
          <a:p>
            <a:pPr algn="ctr"/>
            <a:endParaRPr lang="it-IT" altLang="it-CH" sz="1400" kern="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33946" y="-945790"/>
            <a:ext cx="1876108" cy="8371116"/>
          </a:xfrm>
          <a:prstGeom prst="rect">
            <a:avLst/>
          </a:prstGeom>
        </p:spPr>
      </p:pic>
      <p:pic>
        <p:nvPicPr>
          <p:cNvPr id="1026" name="Picture 2" descr="F:\Backup Lenovo X1\conferences\EGU_2020\FS_sheath folds\Figures_presentation\LOGA_PIG_PIB_ENG_KOLO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4892" y="51414"/>
            <a:ext cx="1414217" cy="1437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F:\Backup Lenovo X1\conferences\EGU_2020\FS_sheath folds\NERO_solo-logo-291x30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420" y="205497"/>
            <a:ext cx="1095075" cy="1128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:\Backup Lenovo X1\conferences\EGU_2020\FS_sheath folds\Figures_presentation\cc_by_logo_pn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80" y="4785699"/>
            <a:ext cx="881508" cy="309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Backup Lenovo X1\conferences\EGU_2020\FS_sheath folds\Figures_presentation\egu_ga_blue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360" y="4757796"/>
            <a:ext cx="810108" cy="364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41436" y="321450"/>
            <a:ext cx="8496300" cy="539353"/>
          </a:xfrm>
        </p:spPr>
        <p:txBody>
          <a:bodyPr/>
          <a:lstStyle/>
          <a:p>
            <a:r>
              <a:rPr lang="en-US" dirty="0" smtClean="0"/>
              <a:t>Numerical results – deformational regimes</a:t>
            </a:r>
            <a:endParaRPr lang="en-US" dirty="0"/>
          </a:p>
        </p:txBody>
      </p:sp>
      <p:pic>
        <p:nvPicPr>
          <p:cNvPr id="5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33" y="935951"/>
            <a:ext cx="3622007" cy="3766889"/>
          </a:xfrm>
        </p:spPr>
      </p:pic>
      <p:sp>
        <p:nvSpPr>
          <p:cNvPr id="6" name="pole tekstowe 4"/>
          <p:cNvSpPr txBox="1"/>
          <p:nvPr/>
        </p:nvSpPr>
        <p:spPr>
          <a:xfrm>
            <a:off x="4317673" y="1149554"/>
            <a:ext cx="432048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The regime diagram as a function of different initial inclusion aspect </a:t>
            </a:r>
            <a:r>
              <a:rPr lang="en-GB" dirty="0" smtClean="0"/>
              <a:t>ratios </a:t>
            </a:r>
            <a:r>
              <a:rPr lang="en-GB" dirty="0" smtClean="0"/>
              <a:t>(a</a:t>
            </a:r>
            <a:r>
              <a:rPr lang="en-GB" baseline="-25000" dirty="0" smtClean="0"/>
              <a:t>0</a:t>
            </a:r>
            <a:r>
              <a:rPr lang="en-GB" dirty="0" smtClean="0"/>
              <a:t>/c</a:t>
            </a:r>
            <a:r>
              <a:rPr lang="en-GB" baseline="-25000" dirty="0" smtClean="0"/>
              <a:t>0</a:t>
            </a:r>
            <a:r>
              <a:rPr lang="en-GB" dirty="0" smtClean="0"/>
              <a:t>) and viscosity </a:t>
            </a:r>
            <a:r>
              <a:rPr lang="en-GB" dirty="0" smtClean="0"/>
              <a:t>ratios </a:t>
            </a:r>
            <a:r>
              <a:rPr lang="en-GB" dirty="0" smtClean="0"/>
              <a:t>(m).</a:t>
            </a:r>
            <a:r>
              <a:rPr lang="pl-PL" dirty="0" smtClean="0"/>
              <a:t> 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The diagram shows </a:t>
            </a:r>
            <a:r>
              <a:rPr lang="en-GB" dirty="0" smtClean="0"/>
              <a:t>only </a:t>
            </a:r>
            <a:r>
              <a:rPr lang="en-GB" dirty="0" smtClean="0"/>
              <a:t>regimes of the inclusion behaviour but not their evolution!</a:t>
            </a:r>
          </a:p>
          <a:p>
            <a:endParaRPr lang="en-GB" dirty="0"/>
          </a:p>
          <a:p>
            <a:r>
              <a:rPr lang="en-GB" dirty="0" smtClean="0"/>
              <a:t>The diagram is applicable only for the case of initially horizontal orientation of the longest ellipse semi axes φ=0!</a:t>
            </a:r>
          </a:p>
          <a:p>
            <a:endParaRPr lang="en-GB" dirty="0"/>
          </a:p>
          <a:p>
            <a:endParaRPr lang="en-GB" dirty="0" smtClean="0"/>
          </a:p>
        </p:txBody>
      </p:sp>
      <p:sp>
        <p:nvSpPr>
          <p:cNvPr id="3" name="Rettangolo 2"/>
          <p:cNvSpPr/>
          <p:nvPr/>
        </p:nvSpPr>
        <p:spPr>
          <a:xfrm>
            <a:off x="341436" y="771510"/>
            <a:ext cx="450060" cy="360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930955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23850" y="343953"/>
            <a:ext cx="8496300" cy="539353"/>
          </a:xfrm>
        </p:spPr>
        <p:txBody>
          <a:bodyPr/>
          <a:lstStyle/>
          <a:p>
            <a:r>
              <a:rPr lang="en-US" dirty="0" smtClean="0"/>
              <a:t>Numerical results – regime I: </a:t>
            </a:r>
            <a:r>
              <a:rPr lang="en-US" dirty="0"/>
              <a:t>s</a:t>
            </a:r>
            <a:r>
              <a:rPr lang="en-US" dirty="0" smtClean="0"/>
              <a:t>tretching</a:t>
            </a:r>
            <a:endParaRPr lang="en-US" dirty="0"/>
          </a:p>
        </p:txBody>
      </p:sp>
      <p:pic>
        <p:nvPicPr>
          <p:cNvPr id="7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24" y="1018491"/>
            <a:ext cx="3258372" cy="3388708"/>
          </a:xfr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329" y="714574"/>
            <a:ext cx="5101821" cy="4132475"/>
          </a:xfrm>
          <a:prstGeom prst="rect">
            <a:avLst/>
          </a:prstGeom>
        </p:spPr>
      </p:pic>
      <p:sp>
        <p:nvSpPr>
          <p:cNvPr id="9" name="Ovale 8"/>
          <p:cNvSpPr/>
          <p:nvPr/>
        </p:nvSpPr>
        <p:spPr>
          <a:xfrm>
            <a:off x="2051664" y="3561882"/>
            <a:ext cx="180024" cy="180024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CH"/>
          </a:p>
        </p:txBody>
      </p:sp>
      <p:sp>
        <p:nvSpPr>
          <p:cNvPr id="10" name="Rettangolo 9"/>
          <p:cNvSpPr/>
          <p:nvPr/>
        </p:nvSpPr>
        <p:spPr>
          <a:xfrm>
            <a:off x="251424" y="861522"/>
            <a:ext cx="450060" cy="360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3143373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23850" y="343953"/>
            <a:ext cx="8496300" cy="539353"/>
          </a:xfrm>
        </p:spPr>
        <p:txBody>
          <a:bodyPr/>
          <a:lstStyle/>
          <a:p>
            <a:r>
              <a:rPr lang="en-US" dirty="0" smtClean="0"/>
              <a:t>Numerical results – regime II: oscillation</a:t>
            </a:r>
            <a:endParaRPr lang="en-US" dirty="0"/>
          </a:p>
        </p:txBody>
      </p:sp>
      <p:pic>
        <p:nvPicPr>
          <p:cNvPr id="7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24" y="1018491"/>
            <a:ext cx="3258372" cy="3388708"/>
          </a:xfrm>
        </p:spPr>
      </p:pic>
      <p:sp>
        <p:nvSpPr>
          <p:cNvPr id="9" name="Ovale 8"/>
          <p:cNvSpPr/>
          <p:nvPr/>
        </p:nvSpPr>
        <p:spPr>
          <a:xfrm>
            <a:off x="1957237" y="2931798"/>
            <a:ext cx="180024" cy="180024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CH"/>
          </a:p>
        </p:txBody>
      </p:sp>
      <p:pic>
        <p:nvPicPr>
          <p:cNvPr id="10" name="Obraz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466" y="681498"/>
            <a:ext cx="5130684" cy="4155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889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30487" y="343953"/>
            <a:ext cx="8496300" cy="539353"/>
          </a:xfrm>
        </p:spPr>
        <p:txBody>
          <a:bodyPr/>
          <a:lstStyle/>
          <a:p>
            <a:r>
              <a:rPr lang="en-US" dirty="0" smtClean="0"/>
              <a:t>Numerical results – regime IIA: stationary</a:t>
            </a:r>
            <a:endParaRPr lang="en-US" dirty="0"/>
          </a:p>
        </p:txBody>
      </p:sp>
      <p:pic>
        <p:nvPicPr>
          <p:cNvPr id="7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24" y="1018491"/>
            <a:ext cx="3258372" cy="3388708"/>
          </a:xfrm>
        </p:spPr>
      </p:pic>
      <p:sp>
        <p:nvSpPr>
          <p:cNvPr id="9" name="Ovale 8"/>
          <p:cNvSpPr/>
          <p:nvPr/>
        </p:nvSpPr>
        <p:spPr>
          <a:xfrm>
            <a:off x="1967808" y="3110054"/>
            <a:ext cx="180024" cy="180024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CH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892" y="686951"/>
            <a:ext cx="5064895" cy="4140552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251424" y="861522"/>
            <a:ext cx="450060" cy="360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1952955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30487" y="343953"/>
            <a:ext cx="8496300" cy="539353"/>
          </a:xfrm>
        </p:spPr>
        <p:txBody>
          <a:bodyPr/>
          <a:lstStyle/>
          <a:p>
            <a:r>
              <a:rPr lang="en-US" dirty="0" smtClean="0"/>
              <a:t>Numerical results – regime III: rotating</a:t>
            </a:r>
            <a:endParaRPr lang="en-US" dirty="0"/>
          </a:p>
        </p:txBody>
      </p:sp>
      <p:pic>
        <p:nvPicPr>
          <p:cNvPr id="7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24" y="1018491"/>
            <a:ext cx="3258372" cy="3388708"/>
          </a:xfrm>
        </p:spPr>
      </p:pic>
      <p:sp>
        <p:nvSpPr>
          <p:cNvPr id="9" name="Ovale 8"/>
          <p:cNvSpPr/>
          <p:nvPr/>
        </p:nvSpPr>
        <p:spPr>
          <a:xfrm>
            <a:off x="1871640" y="2506011"/>
            <a:ext cx="180024" cy="180024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CH"/>
          </a:p>
        </p:txBody>
      </p:sp>
      <p:pic>
        <p:nvPicPr>
          <p:cNvPr id="10" name="Obraz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892" y="681498"/>
            <a:ext cx="5064895" cy="4102564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251424" y="861522"/>
            <a:ext cx="450060" cy="360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3283999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30487" y="343953"/>
            <a:ext cx="8496300" cy="539353"/>
          </a:xfrm>
        </p:spPr>
        <p:txBody>
          <a:bodyPr/>
          <a:lstStyle/>
          <a:p>
            <a:r>
              <a:rPr lang="en-US" dirty="0" smtClean="0"/>
              <a:t>Numerical results – analysis of the deformation of the internal lines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3125" y="726283"/>
            <a:ext cx="3498767" cy="4230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 bwMode="auto">
          <a:xfrm>
            <a:off x="3851904" y="771510"/>
            <a:ext cx="5130684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rtlCol="0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GB" sz="1000" i="1" dirty="0" smtClean="0"/>
              <a:t>Figure caption:</a:t>
            </a:r>
          </a:p>
          <a:p>
            <a:pPr algn="just" eaLnBrk="0" hangingPunct="0">
              <a:spcBef>
                <a:spcPct val="20000"/>
              </a:spcBef>
            </a:pPr>
            <a:r>
              <a:rPr lang="en-GB" sz="1000" i="1" dirty="0" smtClean="0"/>
              <a:t>The </a:t>
            </a:r>
            <a:r>
              <a:rPr lang="en-GB" sz="1000" i="1" dirty="0"/>
              <a:t>length and orientation of the material lines intercepting the inclusion centre for varying viscosity </a:t>
            </a:r>
            <a:r>
              <a:rPr lang="en-GB" sz="1000" i="1" dirty="0" smtClean="0"/>
              <a:t>ratios. The </a:t>
            </a:r>
            <a:r>
              <a:rPr lang="en-GB" sz="1000" i="1" dirty="0"/>
              <a:t>evolution of the material line lengths normalized by their initial length L/L</a:t>
            </a:r>
            <a:r>
              <a:rPr lang="en-GB" sz="1000" i="1" baseline="-25000" dirty="0"/>
              <a:t>0</a:t>
            </a:r>
            <a:r>
              <a:rPr lang="en-GB" sz="1000" i="1" dirty="0"/>
              <a:t> is </a:t>
            </a:r>
            <a:r>
              <a:rPr lang="en-GB" sz="1000" i="1" dirty="0" smtClean="0"/>
              <a:t>color-coded. The </a:t>
            </a:r>
            <a:r>
              <a:rPr lang="en-GB" sz="1000" i="1" dirty="0"/>
              <a:t>evolution of selected initial material line orientation are plotted using white curves. Red curves separate fields of instantaneous shortening and </a:t>
            </a:r>
            <a:r>
              <a:rPr lang="en-GB" sz="1000" i="1" dirty="0" smtClean="0"/>
              <a:t>stretching. </a:t>
            </a:r>
            <a:r>
              <a:rPr lang="en-GB" sz="1000" i="1" dirty="0"/>
              <a:t>Vertical </a:t>
            </a:r>
            <a:r>
              <a:rPr lang="en-GB" sz="1000" i="1" dirty="0" smtClean="0"/>
              <a:t>red lines </a:t>
            </a:r>
            <a:r>
              <a:rPr lang="en-GB" sz="1000" i="1" dirty="0"/>
              <a:t>in C and D indicate strain at the end of the first cycle of inclusion deformation</a:t>
            </a:r>
            <a:r>
              <a:rPr lang="en-GB" sz="1000" i="1" dirty="0" smtClean="0"/>
              <a:t>.</a:t>
            </a:r>
            <a:endParaRPr lang="it-CH" sz="1000" i="1" dirty="0"/>
          </a:p>
        </p:txBody>
      </p:sp>
      <p:sp>
        <p:nvSpPr>
          <p:cNvPr id="6" name="CasellaDiTesto 5"/>
          <p:cNvSpPr txBox="1"/>
          <p:nvPr/>
        </p:nvSpPr>
        <p:spPr bwMode="auto">
          <a:xfrm rot="16200000">
            <a:off x="-214570" y="1112071"/>
            <a:ext cx="71654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rtlCol="0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it-CH" sz="1400" kern="0" dirty="0" smtClean="0">
                <a:latin typeface="+mn-lt"/>
                <a:ea typeface="ＭＳ Ｐゴシック" pitchFamily="-112" charset="-128"/>
                <a:cs typeface="ＭＳ Ｐゴシック" pitchFamily="-112" charset="-128"/>
              </a:rPr>
              <a:t>Regime I</a:t>
            </a:r>
          </a:p>
        </p:txBody>
      </p:sp>
      <p:sp>
        <p:nvSpPr>
          <p:cNvPr id="11" name="CasellaDiTesto 10"/>
          <p:cNvSpPr txBox="1"/>
          <p:nvPr/>
        </p:nvSpPr>
        <p:spPr bwMode="auto">
          <a:xfrm rot="16200000">
            <a:off x="-239416" y="3297205"/>
            <a:ext cx="76623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rtlCol="0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it-CH" sz="1400" kern="0" dirty="0" smtClean="0">
                <a:latin typeface="+mn-lt"/>
                <a:ea typeface="ＭＳ Ｐゴシック" pitchFamily="-112" charset="-128"/>
                <a:cs typeface="ＭＳ Ｐゴシック" pitchFamily="-112" charset="-128"/>
              </a:rPr>
              <a:t>Regime II</a:t>
            </a:r>
          </a:p>
        </p:txBody>
      </p:sp>
      <p:sp>
        <p:nvSpPr>
          <p:cNvPr id="12" name="CasellaDiTesto 11"/>
          <p:cNvSpPr txBox="1"/>
          <p:nvPr/>
        </p:nvSpPr>
        <p:spPr bwMode="auto">
          <a:xfrm rot="16200000">
            <a:off x="-289110" y="2176743"/>
            <a:ext cx="86562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rtlCol="0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it-CH" sz="1400" kern="0" dirty="0" smtClean="0">
                <a:latin typeface="+mn-lt"/>
                <a:ea typeface="ＭＳ Ｐゴシック" pitchFamily="-112" charset="-128"/>
                <a:cs typeface="ＭＳ Ｐゴシック" pitchFamily="-112" charset="-128"/>
              </a:rPr>
              <a:t>Regime </a:t>
            </a:r>
            <a:r>
              <a:rPr lang="it-CH" sz="1400" kern="0" dirty="0" err="1" smtClean="0">
                <a:latin typeface="+mn-lt"/>
                <a:ea typeface="ＭＳ Ｐゴシック" pitchFamily="-112" charset="-128"/>
                <a:cs typeface="ＭＳ Ｐゴシック" pitchFamily="-112" charset="-128"/>
              </a:rPr>
              <a:t>IIa</a:t>
            </a:r>
            <a:endParaRPr lang="it-CH" sz="1400" kern="0" dirty="0" smtClean="0">
              <a:latin typeface="+mn-lt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3" name="CasellaDiTesto 12"/>
          <p:cNvSpPr txBox="1"/>
          <p:nvPr/>
        </p:nvSpPr>
        <p:spPr bwMode="auto">
          <a:xfrm rot="16200000">
            <a:off x="-264263" y="4312184"/>
            <a:ext cx="81592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rtlCol="0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it-CH" sz="1400" kern="0" dirty="0" smtClean="0">
                <a:latin typeface="+mn-lt"/>
                <a:ea typeface="ＭＳ Ｐゴシック" pitchFamily="-112" charset="-128"/>
                <a:cs typeface="ＭＳ Ｐゴシック" pitchFamily="-112" charset="-128"/>
              </a:rPr>
              <a:t>Regime III</a:t>
            </a:r>
          </a:p>
        </p:txBody>
      </p:sp>
      <p:sp>
        <p:nvSpPr>
          <p:cNvPr id="15" name="CasellaDiTesto 14"/>
          <p:cNvSpPr txBox="1"/>
          <p:nvPr/>
        </p:nvSpPr>
        <p:spPr bwMode="auto">
          <a:xfrm>
            <a:off x="3851904" y="2031678"/>
            <a:ext cx="5217070" cy="133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rtlCol="0">
            <a:prstTxWarp prst="textNoShape">
              <a:avLst/>
            </a:prstTxWarp>
            <a:spAutoFit/>
          </a:bodyPr>
          <a:lstStyle/>
          <a:p>
            <a:pPr algn="just" eaLnBrk="0" hangingPunct="0">
              <a:spcBef>
                <a:spcPct val="20000"/>
              </a:spcBef>
            </a:pPr>
            <a:r>
              <a:rPr lang="en-US" sz="1400" dirty="0" smtClean="0"/>
              <a:t>Except </a:t>
            </a:r>
            <a:r>
              <a:rPr lang="en-US" sz="1400" dirty="0"/>
              <a:t>for the end-member cases </a:t>
            </a:r>
            <a:r>
              <a:rPr lang="en-US" sz="1400" dirty="0" smtClean="0"/>
              <a:t>(weak </a:t>
            </a:r>
            <a:r>
              <a:rPr lang="en-US" sz="1400" dirty="0"/>
              <a:t>and </a:t>
            </a:r>
            <a:r>
              <a:rPr lang="en-US" sz="1400" dirty="0" smtClean="0"/>
              <a:t>not deformable </a:t>
            </a:r>
            <a:r>
              <a:rPr lang="en-US" sz="1400" dirty="0"/>
              <a:t>inclusion), the internal lines </a:t>
            </a:r>
            <a:r>
              <a:rPr lang="en-US" sz="1400" b="1" dirty="0"/>
              <a:t>alternate </a:t>
            </a:r>
            <a:r>
              <a:rPr lang="en-US" sz="1400" b="1" dirty="0" smtClean="0"/>
              <a:t>stages of stretching </a:t>
            </a:r>
            <a:r>
              <a:rPr lang="en-US" sz="1400" b="1" dirty="0"/>
              <a:t>and </a:t>
            </a:r>
            <a:r>
              <a:rPr lang="en-US" sz="1400" b="1" dirty="0" smtClean="0"/>
              <a:t>shortening (or vice versa)</a:t>
            </a:r>
            <a:r>
              <a:rPr lang="en-US" sz="1400" dirty="0" smtClean="0"/>
              <a:t> </a:t>
            </a:r>
            <a:r>
              <a:rPr lang="en-US" sz="1400" dirty="0"/>
              <a:t>during </a:t>
            </a:r>
            <a:r>
              <a:rPr lang="en-US" sz="1400" dirty="0" smtClean="0"/>
              <a:t>continuous </a:t>
            </a:r>
            <a:r>
              <a:rPr lang="en-US" sz="1400" dirty="0"/>
              <a:t>deformation</a:t>
            </a:r>
            <a:r>
              <a:rPr lang="en-US" sz="1400" dirty="0" smtClean="0"/>
              <a:t>.</a:t>
            </a:r>
          </a:p>
          <a:p>
            <a:pPr algn="just" eaLnBrk="0" hangingPunct="0">
              <a:spcBef>
                <a:spcPct val="20000"/>
              </a:spcBef>
            </a:pPr>
            <a:r>
              <a:rPr lang="en-US" sz="1400" dirty="0"/>
              <a:t>The </a:t>
            </a:r>
            <a:r>
              <a:rPr lang="en-US" sz="1400" dirty="0" smtClean="0"/>
              <a:t>intensity </a:t>
            </a:r>
            <a:r>
              <a:rPr lang="en-US" sz="1400" dirty="0"/>
              <a:t>of deformation (L/L</a:t>
            </a:r>
            <a:r>
              <a:rPr lang="en-US" sz="1400" baseline="-25000" dirty="0"/>
              <a:t>0</a:t>
            </a:r>
            <a:r>
              <a:rPr lang="en-US" sz="1400" dirty="0"/>
              <a:t>) and the </a:t>
            </a:r>
            <a:r>
              <a:rPr lang="en-US" sz="1400" dirty="0" err="1"/>
              <a:t>cyclicity</a:t>
            </a:r>
            <a:r>
              <a:rPr lang="en-US" sz="1400" dirty="0"/>
              <a:t> of the internal layers depend on the viscosity contrast (</a:t>
            </a:r>
            <a:r>
              <a:rPr lang="en-US" sz="1400" dirty="0" smtClean="0"/>
              <a:t>m), the total bulk strain (</a:t>
            </a:r>
            <a:r>
              <a:rPr lang="el-GR" sz="1400" dirty="0" smtClean="0"/>
              <a:t>γ</a:t>
            </a:r>
            <a:r>
              <a:rPr lang="en-US" sz="1400" dirty="0" smtClean="0"/>
              <a:t>) and </a:t>
            </a:r>
            <a:r>
              <a:rPr lang="en-US" sz="1400" dirty="0" smtClean="0"/>
              <a:t>the </a:t>
            </a:r>
            <a:r>
              <a:rPr lang="en-US" sz="1400" dirty="0" smtClean="0"/>
              <a:t>orientation </a:t>
            </a:r>
            <a:r>
              <a:rPr lang="en-US" sz="1400" dirty="0"/>
              <a:t>of the layers</a:t>
            </a:r>
            <a:r>
              <a:rPr lang="en-US" sz="1400" dirty="0" smtClean="0"/>
              <a:t>.</a:t>
            </a:r>
            <a:endParaRPr lang="en-US" sz="1400" dirty="0"/>
          </a:p>
        </p:txBody>
      </p:sp>
      <p:sp>
        <p:nvSpPr>
          <p:cNvPr id="17" name="CasellaDiTesto 16"/>
          <p:cNvSpPr txBox="1"/>
          <p:nvPr/>
        </p:nvSpPr>
        <p:spPr bwMode="auto">
          <a:xfrm>
            <a:off x="3851904" y="3471412"/>
            <a:ext cx="5217070" cy="1594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rtlCol="0">
            <a:prstTxWarp prst="textNoShape">
              <a:avLst/>
            </a:prstTxWarp>
            <a:spAutoFit/>
          </a:bodyPr>
          <a:lstStyle/>
          <a:p>
            <a:pPr algn="just" eaLnBrk="0" hangingPunct="0">
              <a:spcBef>
                <a:spcPct val="20000"/>
              </a:spcBef>
            </a:pPr>
            <a:r>
              <a:rPr lang="en-US" sz="1400" dirty="0" smtClean="0"/>
              <a:t>Hence, by constraining in the field </a:t>
            </a:r>
            <a:r>
              <a:rPr lang="en-GB" sz="1400" kern="0" dirty="0">
                <a:ea typeface="ＭＳ Ｐゴシック" pitchFamily="-112" charset="-128"/>
                <a:cs typeface="ＭＳ Ｐゴシック" pitchFamily="-112" charset="-128"/>
              </a:rPr>
              <a:t>(</a:t>
            </a:r>
            <a:r>
              <a:rPr lang="en-GB" sz="1400" kern="0" dirty="0" err="1">
                <a:ea typeface="ＭＳ Ｐゴシック" pitchFamily="-112" charset="-128"/>
                <a:cs typeface="ＭＳ Ｐゴシック" pitchFamily="-112" charset="-128"/>
              </a:rPr>
              <a:t>i</a:t>
            </a:r>
            <a:r>
              <a:rPr lang="en-GB" sz="1400" kern="0" dirty="0">
                <a:ea typeface="ＭＳ Ｐゴシック" pitchFamily="-112" charset="-128"/>
                <a:cs typeface="ＭＳ Ｐゴシック" pitchFamily="-112" charset="-128"/>
              </a:rPr>
              <a:t>) </a:t>
            </a:r>
            <a:r>
              <a:rPr lang="en-GB" sz="1400" kern="0" dirty="0" smtClean="0">
                <a:ea typeface="ＭＳ Ｐゴシック" pitchFamily="-112" charset="-128"/>
                <a:cs typeface="ＭＳ Ｐゴシック" pitchFamily="-112" charset="-128"/>
              </a:rPr>
              <a:t>the final </a:t>
            </a:r>
            <a:r>
              <a:rPr lang="en-GB" sz="1400" kern="0" dirty="0">
                <a:ea typeface="ＭＳ Ｐゴシック" pitchFamily="-112" charset="-128"/>
                <a:cs typeface="ＭＳ Ｐゴシック" pitchFamily="-112" charset="-128"/>
              </a:rPr>
              <a:t>aspect ratio and (ii) </a:t>
            </a:r>
            <a:r>
              <a:rPr lang="en-GB" sz="1400" kern="0" dirty="0" smtClean="0">
                <a:ea typeface="ＭＳ Ｐゴシック" pitchFamily="-112" charset="-128"/>
                <a:cs typeface="ＭＳ Ｐゴシック" pitchFamily="-112" charset="-128"/>
              </a:rPr>
              <a:t>the angle </a:t>
            </a:r>
            <a:r>
              <a:rPr lang="en-GB" sz="1400" kern="0" dirty="0">
                <a:ea typeface="ＭＳ Ｐゴシック" pitchFamily="-112" charset="-128"/>
                <a:cs typeface="ＭＳ Ｐゴシック" pitchFamily="-112" charset="-128"/>
              </a:rPr>
              <a:t>of the inclusion, (iii) </a:t>
            </a:r>
            <a:r>
              <a:rPr lang="en-GB" sz="1400" kern="0" dirty="0" smtClean="0">
                <a:ea typeface="ＭＳ Ｐゴシック" pitchFamily="-112" charset="-128"/>
                <a:cs typeface="ＭＳ Ｐゴシック" pitchFamily="-112" charset="-128"/>
              </a:rPr>
              <a:t>the number </a:t>
            </a:r>
            <a:r>
              <a:rPr lang="en-GB" sz="1400" kern="0" dirty="0">
                <a:ea typeface="ＭＳ Ｐゴシック" pitchFamily="-112" charset="-128"/>
                <a:cs typeface="ＭＳ Ｐゴシック" pitchFamily="-112" charset="-128"/>
              </a:rPr>
              <a:t>of switches in the deformation regimes of the inclusion, (iv) </a:t>
            </a:r>
            <a:r>
              <a:rPr lang="en-GB" sz="1400" kern="0" dirty="0" smtClean="0">
                <a:ea typeface="ＭＳ Ｐゴシック" pitchFamily="-112" charset="-128"/>
                <a:cs typeface="ＭＳ Ｐゴシック" pitchFamily="-112" charset="-128"/>
              </a:rPr>
              <a:t>the final </a:t>
            </a:r>
            <a:r>
              <a:rPr lang="en-GB" sz="1400" kern="0" dirty="0">
                <a:ea typeface="ＭＳ Ｐゴシック" pitchFamily="-112" charset="-128"/>
                <a:cs typeface="ＭＳ Ｐゴシック" pitchFamily="-112" charset="-128"/>
              </a:rPr>
              <a:t>angle of the internal layer, (v) </a:t>
            </a:r>
            <a:r>
              <a:rPr lang="en-GB" sz="1400" kern="0" dirty="0" smtClean="0">
                <a:ea typeface="ＭＳ Ｐゴシック" pitchFamily="-112" charset="-128"/>
                <a:cs typeface="ＭＳ Ｐゴシック" pitchFamily="-112" charset="-128"/>
              </a:rPr>
              <a:t>the estimate </a:t>
            </a:r>
            <a:r>
              <a:rPr lang="en-GB" sz="1400" kern="0" dirty="0">
                <a:ea typeface="ＭＳ Ｐゴシック" pitchFamily="-112" charset="-128"/>
                <a:cs typeface="ＭＳ Ｐゴシック" pitchFamily="-112" charset="-128"/>
              </a:rPr>
              <a:t>of the total shortening and the total stretching of the internal </a:t>
            </a:r>
            <a:r>
              <a:rPr lang="en-GB" sz="1400" kern="0" dirty="0" smtClean="0">
                <a:ea typeface="ＭＳ Ｐゴシック" pitchFamily="-112" charset="-128"/>
                <a:cs typeface="ＭＳ Ｐゴシック" pitchFamily="-112" charset="-128"/>
              </a:rPr>
              <a:t>layer, it </a:t>
            </a:r>
            <a:r>
              <a:rPr lang="en-US" sz="1400" dirty="0" smtClean="0"/>
              <a:t>is possible to estimate the viscosity contrast and the total strain!</a:t>
            </a:r>
            <a:endParaRPr lang="en-US" sz="1400" dirty="0"/>
          </a:p>
          <a:p>
            <a:pPr eaLnBrk="0" hangingPunct="0">
              <a:spcBef>
                <a:spcPct val="20000"/>
              </a:spcBef>
            </a:pPr>
            <a:r>
              <a:rPr lang="en-GB" sz="1400" b="1" kern="0" dirty="0" smtClean="0">
                <a:latin typeface="+mn-lt"/>
                <a:ea typeface="ＭＳ Ｐゴシック" pitchFamily="-112" charset="-128"/>
              </a:rPr>
              <a:t>-&gt; we performed backward modelling</a:t>
            </a:r>
            <a:endParaRPr lang="en-US" sz="1400" b="1" dirty="0"/>
          </a:p>
        </p:txBody>
      </p:sp>
      <p:cxnSp>
        <p:nvCxnSpPr>
          <p:cNvPr id="18" name="Connettore 1 17"/>
          <p:cNvCxnSpPr/>
          <p:nvPr/>
        </p:nvCxnSpPr>
        <p:spPr>
          <a:xfrm>
            <a:off x="3851904" y="1941666"/>
            <a:ext cx="5130684" cy="0"/>
          </a:xfrm>
          <a:prstGeom prst="line">
            <a:avLst/>
          </a:prstGeom>
          <a:ln w="95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0577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90955" y="343953"/>
            <a:ext cx="8496300" cy="539353"/>
          </a:xfrm>
        </p:spPr>
        <p:txBody>
          <a:bodyPr/>
          <a:lstStyle/>
          <a:p>
            <a:r>
              <a:rPr lang="en-US" dirty="0" smtClean="0"/>
              <a:t>Numerical results – backward modelling</a:t>
            </a:r>
            <a:endParaRPr lang="en-US" dirty="0"/>
          </a:p>
        </p:txBody>
      </p:sp>
      <p:graphicFrame>
        <p:nvGraphicFramePr>
          <p:cNvPr id="3" name="Tabel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8604745"/>
              </p:ext>
            </p:extLst>
          </p:nvPr>
        </p:nvGraphicFramePr>
        <p:xfrm>
          <a:off x="4572000" y="1221266"/>
          <a:ext cx="4500600" cy="7204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40073"/>
                <a:gridCol w="540072"/>
                <a:gridCol w="270036"/>
                <a:gridCol w="270036"/>
                <a:gridCol w="270036"/>
                <a:gridCol w="270036"/>
                <a:gridCol w="1080144"/>
                <a:gridCol w="630083"/>
                <a:gridCol w="630084"/>
              </a:tblGrid>
              <a:tr h="28932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700" dirty="0">
                          <a:effectLst/>
                        </a:rPr>
                        <a:t> </a:t>
                      </a:r>
                      <a:r>
                        <a:rPr lang="en-GB" sz="700" dirty="0" smtClean="0">
                          <a:effectLst/>
                        </a:rPr>
                        <a:t>inclusion</a:t>
                      </a:r>
                      <a:endParaRPr lang="it-CH" sz="7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087" marR="44087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700" dirty="0">
                          <a:effectLst/>
                        </a:rPr>
                        <a:t>sizes (m)</a:t>
                      </a:r>
                      <a:endParaRPr lang="it-CH" sz="7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087" marR="44087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700" dirty="0">
                          <a:effectLst/>
                        </a:rPr>
                        <a:t>a/c</a:t>
                      </a:r>
                      <a:endParaRPr lang="it-CH" sz="7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087" marR="44087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700" dirty="0">
                          <a:effectLst/>
                        </a:rPr>
                        <a:t>b/c</a:t>
                      </a:r>
                      <a:endParaRPr lang="it-CH" sz="7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087" marR="44087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700" dirty="0">
                          <a:effectLst/>
                        </a:rPr>
                        <a:t>φ</a:t>
                      </a:r>
                      <a:endParaRPr lang="it-CH" sz="7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087" marR="44087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700" dirty="0">
                          <a:effectLst/>
                        </a:rPr>
                        <a:t>β</a:t>
                      </a:r>
                      <a:endParaRPr lang="it-CH" sz="7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087" marR="44087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700" dirty="0" err="1" smtClean="0">
                          <a:effectLst/>
                        </a:rPr>
                        <a:t>altern</a:t>
                      </a:r>
                      <a:r>
                        <a:rPr lang="en-GB" sz="700" dirty="0" smtClean="0">
                          <a:effectLst/>
                        </a:rPr>
                        <a:t>. of E-extension</a:t>
                      </a:r>
                      <a:endParaRPr lang="it-CH" sz="7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700" dirty="0">
                          <a:effectLst/>
                        </a:rPr>
                        <a:t>S-shortening)</a:t>
                      </a:r>
                      <a:endParaRPr lang="it-CH" sz="7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087" marR="44087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700" dirty="0">
                          <a:effectLst/>
                        </a:rPr>
                        <a:t>min. </a:t>
                      </a:r>
                      <a:r>
                        <a:rPr lang="en-GB" sz="700" dirty="0" smtClean="0">
                          <a:effectLst/>
                        </a:rPr>
                        <a:t>total</a:t>
                      </a:r>
                      <a:r>
                        <a:rPr lang="en-GB" sz="700" baseline="0" dirty="0" smtClean="0">
                          <a:effectLst/>
                        </a:rPr>
                        <a:t> </a:t>
                      </a:r>
                      <a:r>
                        <a:rPr lang="en-GB" sz="700" dirty="0" smtClean="0">
                          <a:effectLst/>
                        </a:rPr>
                        <a:t>E (</a:t>
                      </a:r>
                      <a:r>
                        <a:rPr lang="en-GB" sz="700" dirty="0">
                          <a:effectLst/>
                        </a:rPr>
                        <a:t>L/L0)</a:t>
                      </a:r>
                      <a:endParaRPr lang="it-CH" sz="7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087" marR="44087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700" dirty="0">
                          <a:effectLst/>
                        </a:rPr>
                        <a:t>min. total </a:t>
                      </a:r>
                      <a:r>
                        <a:rPr lang="en-GB" sz="700" dirty="0" smtClean="0">
                          <a:effectLst/>
                        </a:rPr>
                        <a:t>S</a:t>
                      </a:r>
                      <a:r>
                        <a:rPr lang="en-GB" sz="500" dirty="0">
                          <a:effectLst/>
                        </a:rPr>
                        <a:t> </a:t>
                      </a:r>
                      <a:r>
                        <a:rPr lang="en-GB" sz="700" dirty="0">
                          <a:effectLst/>
                        </a:rPr>
                        <a:t> </a:t>
                      </a:r>
                      <a:endParaRPr lang="en-GB" sz="7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700" dirty="0" smtClean="0">
                          <a:effectLst/>
                        </a:rPr>
                        <a:t>(</a:t>
                      </a:r>
                      <a:r>
                        <a:rPr lang="en-GB" sz="700" dirty="0">
                          <a:effectLst/>
                        </a:rPr>
                        <a:t>L/L0)</a:t>
                      </a:r>
                      <a:endParaRPr lang="it-CH" sz="7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087" marR="44087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</a:tr>
              <a:tr h="1077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700" dirty="0" smtClean="0">
                          <a:effectLst/>
                        </a:rPr>
                        <a:t>1</a:t>
                      </a:r>
                      <a:endParaRPr lang="it-CH" sz="7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087" marR="44087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45x30x15</a:t>
                      </a:r>
                      <a:endParaRPr lang="it-CH" sz="7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087" marR="440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3.0</a:t>
                      </a:r>
                      <a:endParaRPr lang="it-CH" sz="7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087" marR="440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2.0</a:t>
                      </a:r>
                      <a:endParaRPr lang="it-CH" sz="7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087" marR="440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700" dirty="0">
                          <a:effectLst/>
                        </a:rPr>
                        <a:t>0</a:t>
                      </a:r>
                      <a:endParaRPr lang="it-CH" sz="7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087" marR="440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0</a:t>
                      </a:r>
                      <a:endParaRPr lang="it-CH" sz="7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087" marR="440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700" dirty="0" smtClean="0">
                          <a:effectLst/>
                        </a:rPr>
                        <a:t>E-S-</a:t>
                      </a:r>
                      <a:r>
                        <a:rPr lang="it-CH" sz="700" dirty="0" smtClean="0">
                          <a:effectLst/>
                        </a:rPr>
                        <a:t>?</a:t>
                      </a:r>
                      <a:r>
                        <a:rPr lang="pl-PL" sz="700" dirty="0" smtClean="0">
                          <a:effectLst/>
                        </a:rPr>
                        <a:t>E</a:t>
                      </a:r>
                      <a:r>
                        <a:rPr lang="it-CH" sz="700" dirty="0" smtClean="0">
                          <a:effectLst/>
                        </a:rPr>
                        <a:t>?</a:t>
                      </a:r>
                      <a:endParaRPr lang="it-CH" sz="7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087" marR="440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700" dirty="0">
                          <a:effectLst/>
                        </a:rPr>
                        <a:t>1.4</a:t>
                      </a:r>
                      <a:endParaRPr lang="it-CH" sz="7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087" marR="440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0.48</a:t>
                      </a:r>
                      <a:endParaRPr lang="it-CH" sz="7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087" marR="44087" marT="0" marB="0" anchor="ctr"/>
                </a:tc>
              </a:tr>
              <a:tr h="1077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700" dirty="0" smtClean="0">
                          <a:effectLst/>
                        </a:rPr>
                        <a:t>2</a:t>
                      </a:r>
                      <a:endParaRPr lang="it-CH" sz="7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087" marR="44087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700" dirty="0">
                          <a:effectLst/>
                        </a:rPr>
                        <a:t>50x20x18</a:t>
                      </a:r>
                      <a:endParaRPr lang="it-CH" sz="7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087" marR="440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2.8</a:t>
                      </a:r>
                      <a:endParaRPr lang="it-CH" sz="7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087" marR="440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700" dirty="0">
                          <a:effectLst/>
                        </a:rPr>
                        <a:t>1.1</a:t>
                      </a:r>
                      <a:endParaRPr lang="it-CH" sz="7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087" marR="440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0</a:t>
                      </a:r>
                      <a:endParaRPr lang="it-CH" sz="7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087" marR="440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700" dirty="0">
                          <a:effectLst/>
                        </a:rPr>
                        <a:t>0</a:t>
                      </a:r>
                      <a:endParaRPr lang="it-CH" sz="7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087" marR="440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700" dirty="0" smtClean="0">
                          <a:effectLst/>
                        </a:rPr>
                        <a:t>E-S-</a:t>
                      </a:r>
                      <a:r>
                        <a:rPr lang="it-CH" sz="700" dirty="0" smtClean="0">
                          <a:effectLst/>
                        </a:rPr>
                        <a:t>?</a:t>
                      </a:r>
                      <a:r>
                        <a:rPr lang="pl-PL" sz="700" dirty="0" smtClean="0">
                          <a:effectLst/>
                        </a:rPr>
                        <a:t>E</a:t>
                      </a:r>
                      <a:r>
                        <a:rPr lang="it-CH" sz="700" dirty="0" smtClean="0">
                          <a:effectLst/>
                        </a:rPr>
                        <a:t>?</a:t>
                      </a:r>
                      <a:endParaRPr lang="it-CH" sz="7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087" marR="440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1.15</a:t>
                      </a:r>
                      <a:endParaRPr lang="it-CH" sz="7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087" marR="440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0.52</a:t>
                      </a:r>
                      <a:endParaRPr lang="it-CH" sz="7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087" marR="44087" marT="0" marB="0" anchor="ctr"/>
                </a:tc>
              </a:tr>
              <a:tr h="1077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700" dirty="0" smtClean="0">
                          <a:effectLst/>
                        </a:rPr>
                        <a:t>3</a:t>
                      </a:r>
                      <a:endParaRPr lang="it-CH" sz="7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087" marR="44087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60x20x15</a:t>
                      </a:r>
                      <a:endParaRPr lang="it-CH" sz="7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087" marR="440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4</a:t>
                      </a:r>
                      <a:endParaRPr lang="it-CH" sz="7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087" marR="440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1.3</a:t>
                      </a:r>
                      <a:endParaRPr lang="it-CH" sz="7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087" marR="440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0</a:t>
                      </a:r>
                      <a:endParaRPr lang="it-CH" sz="7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087" marR="440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0</a:t>
                      </a:r>
                      <a:endParaRPr lang="it-CH" sz="7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087" marR="440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700" dirty="0" smtClean="0">
                          <a:effectLst/>
                        </a:rPr>
                        <a:t>E-S-</a:t>
                      </a:r>
                      <a:r>
                        <a:rPr lang="it-CH" sz="700" dirty="0" smtClean="0">
                          <a:effectLst/>
                        </a:rPr>
                        <a:t>?</a:t>
                      </a:r>
                      <a:r>
                        <a:rPr lang="pl-PL" sz="700" dirty="0" smtClean="0">
                          <a:effectLst/>
                        </a:rPr>
                        <a:t>E</a:t>
                      </a:r>
                      <a:r>
                        <a:rPr lang="it-CH" sz="700" dirty="0" smtClean="0">
                          <a:effectLst/>
                        </a:rPr>
                        <a:t>?</a:t>
                      </a:r>
                      <a:endParaRPr lang="it-CH" sz="7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087" marR="440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1.7</a:t>
                      </a:r>
                      <a:endParaRPr lang="it-CH" sz="7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087" marR="440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0.46</a:t>
                      </a:r>
                      <a:endParaRPr lang="it-CH" sz="7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087" marR="44087" marT="0" marB="0" anchor="ctr"/>
                </a:tc>
              </a:tr>
              <a:tr h="1077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700" dirty="0" smtClean="0">
                          <a:effectLst/>
                        </a:rPr>
                        <a:t>4</a:t>
                      </a:r>
                      <a:endParaRPr lang="it-CH" sz="7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087" marR="44087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50x50x25</a:t>
                      </a:r>
                      <a:endParaRPr lang="it-CH" sz="7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087" marR="440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2</a:t>
                      </a:r>
                      <a:endParaRPr lang="it-CH" sz="7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087" marR="440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2</a:t>
                      </a:r>
                      <a:endParaRPr lang="it-CH" sz="7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087" marR="440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700" dirty="0">
                          <a:effectLst/>
                        </a:rPr>
                        <a:t>0</a:t>
                      </a:r>
                      <a:endParaRPr lang="it-CH" sz="7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087" marR="440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0</a:t>
                      </a:r>
                      <a:endParaRPr lang="it-CH" sz="7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087" marR="440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700" dirty="0" smtClean="0">
                          <a:effectLst/>
                        </a:rPr>
                        <a:t>E-S-</a:t>
                      </a:r>
                      <a:r>
                        <a:rPr lang="it-CH" sz="700" dirty="0" smtClean="0">
                          <a:effectLst/>
                        </a:rPr>
                        <a:t>?</a:t>
                      </a:r>
                      <a:r>
                        <a:rPr lang="pl-PL" sz="700" dirty="0" smtClean="0">
                          <a:effectLst/>
                        </a:rPr>
                        <a:t>E</a:t>
                      </a:r>
                      <a:r>
                        <a:rPr lang="it-CH" sz="700" dirty="0" smtClean="0">
                          <a:effectLst/>
                        </a:rPr>
                        <a:t>?</a:t>
                      </a:r>
                      <a:endParaRPr lang="it-CH" sz="7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087" marR="440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700" dirty="0">
                          <a:effectLst/>
                        </a:rPr>
                        <a:t>1.2</a:t>
                      </a:r>
                      <a:endParaRPr lang="it-CH" sz="7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087" marR="440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700" dirty="0">
                          <a:effectLst/>
                        </a:rPr>
                        <a:t>0.4-0.5</a:t>
                      </a:r>
                      <a:endParaRPr lang="it-CH" sz="7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087" marR="44087" marT="0" marB="0" anchor="ctr"/>
                </a:tc>
              </a:tr>
            </a:tbl>
          </a:graphicData>
        </a:graphic>
      </p:graphicFrame>
      <p:sp>
        <p:nvSpPr>
          <p:cNvPr id="10" name="CasellaDiTesto 9"/>
          <p:cNvSpPr txBox="1"/>
          <p:nvPr/>
        </p:nvSpPr>
        <p:spPr bwMode="auto">
          <a:xfrm>
            <a:off x="174442" y="771510"/>
            <a:ext cx="97710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rtlCol="0">
            <a:prstTxWarp prst="textNoShape">
              <a:avLst/>
            </a:prstTxWarp>
            <a:spAutoFit/>
          </a:bodyPr>
          <a:lstStyle/>
          <a:p>
            <a:pPr lvl="0" eaLnBrk="0" hangingPunct="0">
              <a:spcBef>
                <a:spcPct val="20000"/>
              </a:spcBef>
            </a:pPr>
            <a:r>
              <a:rPr lang="en-GB" altLang="it-CH" sz="1400" b="1" kern="0" dirty="0">
                <a:latin typeface="+mn-lt"/>
                <a:ea typeface="ＭＳ Ｐゴシック" pitchFamily="-112" charset="-128"/>
                <a:cs typeface="ＭＳ Ｐゴシック" pitchFamily="-112" charset="-128"/>
              </a:rPr>
              <a:t>Field data. </a:t>
            </a:r>
            <a:endParaRPr lang="it-CH" altLang="it-CH" sz="1400" b="1" kern="0" dirty="0">
              <a:latin typeface="+mn-lt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4" name="CasellaDiTesto 13"/>
          <p:cNvSpPr txBox="1"/>
          <p:nvPr/>
        </p:nvSpPr>
        <p:spPr bwMode="auto">
          <a:xfrm>
            <a:off x="104035" y="4011942"/>
            <a:ext cx="8859154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rtlCol="0">
            <a:prstTxWarp prst="textNoShape">
              <a:avLst/>
            </a:prstTxWarp>
            <a:spAutoFit/>
          </a:bodyPr>
          <a:lstStyle/>
          <a:p>
            <a:pPr algn="just" eaLnBrk="0" hangingPunct="0">
              <a:spcBef>
                <a:spcPct val="20000"/>
              </a:spcBef>
            </a:pPr>
            <a:r>
              <a:rPr lang="en-GB" sz="1400" dirty="0" smtClean="0"/>
              <a:t>For a given inclusion shape (field data), the method tests different m in the backward models. In each model, it analysed all the possible material line orientations within the inclusion and track their length change. Based on </a:t>
            </a:r>
            <a:r>
              <a:rPr lang="en-GB" sz="1400" dirty="0" smtClean="0"/>
              <a:t>the number </a:t>
            </a:r>
            <a:r>
              <a:rPr lang="en-GB" sz="1400" dirty="0" smtClean="0"/>
              <a:t>of deformation switches (from E to S or from S to E) and the estimates of L/L</a:t>
            </a:r>
            <a:r>
              <a:rPr lang="en-GB" sz="1400" baseline="-25000" dirty="0" smtClean="0"/>
              <a:t>0</a:t>
            </a:r>
            <a:r>
              <a:rPr lang="en-GB" sz="1400" dirty="0" smtClean="0"/>
              <a:t> </a:t>
            </a:r>
            <a:r>
              <a:rPr lang="en-GB" sz="1400" dirty="0"/>
              <a:t>of the lines </a:t>
            </a:r>
            <a:r>
              <a:rPr lang="en-GB" sz="1400" dirty="0" smtClean="0"/>
              <a:t>in E and in S (field data) the method further limits the possible ranges of m and </a:t>
            </a:r>
            <a:r>
              <a:rPr lang="el-GR" sz="1400" kern="0" dirty="0" smtClean="0">
                <a:ea typeface="ＭＳ Ｐゴシック" pitchFamily="-112" charset="-128"/>
                <a:cs typeface="ＭＳ Ｐゴシック" pitchFamily="-112" charset="-128"/>
              </a:rPr>
              <a:t>γ</a:t>
            </a:r>
            <a:r>
              <a:rPr lang="it-CH" sz="1400" kern="0" dirty="0" smtClean="0">
                <a:ea typeface="ＭＳ Ｐゴシック" pitchFamily="-112" charset="-128"/>
                <a:cs typeface="ＭＳ Ｐゴシック" pitchFamily="-112" charset="-128"/>
              </a:rPr>
              <a:t> </a:t>
            </a:r>
            <a:r>
              <a:rPr lang="en-GB" sz="1400" kern="0" dirty="0" smtClean="0">
                <a:ea typeface="ＭＳ Ｐゴシック" pitchFamily="-112" charset="-128"/>
                <a:cs typeface="ＭＳ Ｐゴシック" pitchFamily="-112" charset="-128"/>
              </a:rPr>
              <a:t>needed</a:t>
            </a:r>
            <a:r>
              <a:rPr lang="it-CH" sz="1400" kern="0" dirty="0" smtClean="0">
                <a:ea typeface="ＭＳ Ｐゴシック" pitchFamily="-112" charset="-128"/>
                <a:cs typeface="ＭＳ Ｐゴシック" pitchFamily="-112" charset="-128"/>
              </a:rPr>
              <a:t> to </a:t>
            </a:r>
            <a:r>
              <a:rPr lang="en-GB" sz="1400" kern="0" dirty="0" smtClean="0">
                <a:ea typeface="ＭＳ Ｐゴシック" pitchFamily="-112" charset="-128"/>
                <a:cs typeface="ＭＳ Ｐゴシック" pitchFamily="-112" charset="-128"/>
              </a:rPr>
              <a:t>reproduce the observed shape and deformation history of the inclusion</a:t>
            </a:r>
            <a:r>
              <a:rPr lang="it-CH" sz="1400" kern="0" dirty="0" smtClean="0">
                <a:ea typeface="ＭＳ Ｐゴシック" pitchFamily="-112" charset="-128"/>
                <a:cs typeface="ＭＳ Ｐゴシック" pitchFamily="-112" charset="-128"/>
              </a:rPr>
              <a:t>.</a:t>
            </a:r>
            <a:endParaRPr lang="en-GB" sz="1400" kern="0" dirty="0" smtClean="0">
              <a:latin typeface="+mn-lt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5" name="CasellaDiTesto 4"/>
          <p:cNvSpPr txBox="1"/>
          <p:nvPr/>
        </p:nvSpPr>
        <p:spPr bwMode="auto">
          <a:xfrm>
            <a:off x="174442" y="1941666"/>
            <a:ext cx="184024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rtlCol="0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GB" sz="1400" b="1" kern="0" dirty="0" smtClean="0">
                <a:latin typeface="+mn-lt"/>
                <a:ea typeface="ＭＳ Ｐゴシック" pitchFamily="-112" charset="-128"/>
                <a:cs typeface="ＭＳ Ｐゴシック" pitchFamily="-112" charset="-128"/>
              </a:rPr>
              <a:t>Backward modelling. </a:t>
            </a:r>
          </a:p>
        </p:txBody>
      </p:sp>
      <p:pic>
        <p:nvPicPr>
          <p:cNvPr id="13" name="Picture 7" descr="F:\Backup Lenovo X1\conferences\EGU_2020\FS_sheath folds\Figures_presentation\Fig boudins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520"/>
          <a:stretch/>
        </p:blipFill>
        <p:spPr bwMode="auto">
          <a:xfrm>
            <a:off x="2089" y="1091726"/>
            <a:ext cx="4449454" cy="67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asellaDiTesto 18"/>
          <p:cNvSpPr txBox="1"/>
          <p:nvPr/>
        </p:nvSpPr>
        <p:spPr bwMode="auto">
          <a:xfrm>
            <a:off x="161412" y="2211702"/>
            <a:ext cx="8891789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rtlCol="0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GB" sz="1100" b="1" kern="0" dirty="0">
                <a:ea typeface="ＭＳ Ｐゴシック" pitchFamily="-112" charset="-128"/>
                <a:cs typeface="ＭＳ Ｐゴシック" pitchFamily="-112" charset="-128"/>
              </a:rPr>
              <a:t>Range of possible viscosity ratios (m) and strains (</a:t>
            </a:r>
            <a:r>
              <a:rPr lang="el-GR" sz="1100" b="1" kern="0" dirty="0">
                <a:ea typeface="ＭＳ Ｐゴシック" pitchFamily="-112" charset="-128"/>
                <a:cs typeface="ＭＳ Ｐゴシック" pitchFamily="-112" charset="-128"/>
              </a:rPr>
              <a:t>γ</a:t>
            </a:r>
            <a:r>
              <a:rPr lang="en-GB" sz="1100" b="1" kern="0" dirty="0">
                <a:ea typeface="ＭＳ Ｐゴシック" pitchFamily="-112" charset="-128"/>
                <a:cs typeface="ＭＳ Ｐゴシック" pitchFamily="-112" charset="-128"/>
              </a:rPr>
              <a:t>) when we </a:t>
            </a:r>
            <a:r>
              <a:rPr lang="en-GB" sz="1100" b="1" kern="0" dirty="0" smtClean="0">
                <a:ea typeface="ＭＳ Ｐゴシック" pitchFamily="-112" charset="-128"/>
                <a:cs typeface="ＭＳ Ｐゴシック" pitchFamily="-112" charset="-128"/>
              </a:rPr>
              <a:t>consider </a:t>
            </a:r>
            <a:r>
              <a:rPr lang="en-GB" sz="1100" b="1" i="1" kern="0" dirty="0" smtClean="0">
                <a:ea typeface="ＭＳ Ｐゴシック" pitchFamily="-112" charset="-128"/>
                <a:cs typeface="ＭＳ Ｐゴシック" pitchFamily="-112" charset="-128"/>
              </a:rPr>
              <a:t>E</a:t>
            </a:r>
            <a:r>
              <a:rPr lang="en-GB" sz="1100" b="1" i="1" dirty="0" smtClean="0"/>
              <a:t>xtension-Shortening phases </a:t>
            </a:r>
            <a:r>
              <a:rPr lang="en-GB" sz="1100" b="1" i="1" dirty="0"/>
              <a:t>of </a:t>
            </a:r>
            <a:r>
              <a:rPr lang="en-GB" sz="1100" b="1" i="1" dirty="0" smtClean="0"/>
              <a:t>deform. within the inclusion</a:t>
            </a:r>
            <a:endParaRPr lang="it-CH" sz="1100" b="1" i="1" kern="0" dirty="0" smtClean="0">
              <a:latin typeface="+mn-lt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1026" name="Picture 2" descr="C:\Users\filippo\Dropbox\Sheath folds\Figures\Fig_18_backward_modeling_v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103" y="2421061"/>
            <a:ext cx="4380005" cy="1573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tangolo 7"/>
          <p:cNvSpPr/>
          <p:nvPr/>
        </p:nvSpPr>
        <p:spPr>
          <a:xfrm>
            <a:off x="2510052" y="2421061"/>
            <a:ext cx="1251839" cy="1556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CH"/>
          </a:p>
        </p:txBody>
      </p:sp>
      <p:sp>
        <p:nvSpPr>
          <p:cNvPr id="18" name="CasellaDiTesto 17"/>
          <p:cNvSpPr txBox="1"/>
          <p:nvPr/>
        </p:nvSpPr>
        <p:spPr bwMode="auto">
          <a:xfrm>
            <a:off x="2510052" y="2414862"/>
            <a:ext cx="1348366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rtlCol="0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GB" sz="800" i="1" kern="0" dirty="0" smtClean="0">
                <a:latin typeface="+mn-lt"/>
                <a:ea typeface="ＭＳ Ｐゴシック" pitchFamily="-112" charset="-128"/>
                <a:cs typeface="ＭＳ Ｐゴシック" pitchFamily="-112" charset="-128"/>
              </a:rPr>
              <a:t>No estimate on L/L</a:t>
            </a:r>
            <a:r>
              <a:rPr lang="en-GB" sz="800" i="1" kern="0" baseline="-25000" dirty="0" smtClean="0">
                <a:latin typeface="+mn-lt"/>
                <a:ea typeface="ＭＳ Ｐゴシック" pitchFamily="-112" charset="-128"/>
                <a:cs typeface="ＭＳ Ｐゴシック" pitchFamily="-112" charset="-128"/>
              </a:rPr>
              <a:t>0</a:t>
            </a:r>
          </a:p>
        </p:txBody>
      </p:sp>
      <p:sp>
        <p:nvSpPr>
          <p:cNvPr id="12" name="CasellaDiTesto 11"/>
          <p:cNvSpPr txBox="1"/>
          <p:nvPr/>
        </p:nvSpPr>
        <p:spPr bwMode="auto">
          <a:xfrm>
            <a:off x="4607306" y="974312"/>
            <a:ext cx="3544873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rtlCol="0">
            <a:prstTxWarp prst="textNoShape">
              <a:avLst/>
            </a:prstTxWarp>
            <a:spAutoFit/>
          </a:bodyPr>
          <a:lstStyle/>
          <a:p>
            <a:pPr lvl="0" eaLnBrk="0" hangingPunct="0">
              <a:spcBef>
                <a:spcPct val="20000"/>
              </a:spcBef>
            </a:pPr>
            <a:r>
              <a:rPr lang="en-GB" altLang="it-CH" sz="1100" b="1" kern="0" dirty="0">
                <a:ea typeface="ＭＳ Ｐゴシック" pitchFamily="-112" charset="-128"/>
                <a:cs typeface="ＭＳ Ｐゴシック" pitchFamily="-112" charset="-128"/>
              </a:rPr>
              <a:t>Input </a:t>
            </a:r>
            <a:r>
              <a:rPr lang="en-GB" altLang="it-CH" sz="1100" b="1" kern="0" dirty="0">
                <a:ea typeface="ＭＳ Ｐゴシック" pitchFamily="-112" charset="-128"/>
                <a:cs typeface="ＭＳ Ｐゴシック" pitchFamily="-112" charset="-128"/>
              </a:rPr>
              <a:t>parameters </a:t>
            </a:r>
            <a:r>
              <a:rPr lang="en-GB" altLang="it-CH" sz="1100" b="1" kern="0" dirty="0">
                <a:ea typeface="ＭＳ Ｐゴシック" pitchFamily="-112" charset="-128"/>
                <a:cs typeface="ＭＳ Ｐゴシック" pitchFamily="-112" charset="-128"/>
              </a:rPr>
              <a:t>to constrain the </a:t>
            </a:r>
            <a:r>
              <a:rPr lang="en-GB" altLang="it-CH" sz="1100" b="1" kern="0" dirty="0">
                <a:ea typeface="ＭＳ Ｐゴシック" pitchFamily="-112" charset="-128"/>
                <a:cs typeface="ＭＳ Ｐゴシック" pitchFamily="-112" charset="-128"/>
              </a:rPr>
              <a:t>numerical models.</a:t>
            </a:r>
            <a:endParaRPr lang="it-CH" altLang="it-CH" sz="1100" b="1" kern="0" dirty="0"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96286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30487" y="343953"/>
            <a:ext cx="8496300" cy="539353"/>
          </a:xfrm>
        </p:spPr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pic>
        <p:nvPicPr>
          <p:cNvPr id="9219" name="Picture 3" descr="F:\Backup Lenovo X1\conferences\EGU_2020\FS_sheath folds\Figures_manuscript\Fig_16_3D_model_geometry_lo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55" y="861522"/>
            <a:ext cx="2698017" cy="4050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 bwMode="auto">
          <a:xfrm>
            <a:off x="2951784" y="771510"/>
            <a:ext cx="6120816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rtlCol="0">
            <a:prstTxWarp prst="textNoShape">
              <a:avLst/>
            </a:prstTxWarp>
            <a:spAutoFit/>
          </a:bodyPr>
          <a:lstStyle/>
          <a:p>
            <a:pPr marL="342900" indent="-342900" algn="just" eaLnBrk="0" hangingPunct="0">
              <a:spcBef>
                <a:spcPct val="20000"/>
              </a:spcBef>
              <a:buAutoNum type="arabicParenR"/>
            </a:pPr>
            <a:r>
              <a:rPr lang="en-GB" sz="1400" b="1" kern="0" dirty="0" smtClean="0">
                <a:ea typeface="ＭＳ Ｐゴシック" pitchFamily="-112" charset="-128"/>
                <a:cs typeface="ＭＳ Ｐゴシック" pitchFamily="-112" charset="-128"/>
              </a:rPr>
              <a:t>The structural evolution of the regime II of </a:t>
            </a:r>
            <a:r>
              <a:rPr lang="en-GB" sz="1400" b="1" kern="0" dirty="0">
                <a:ea typeface="ＭＳ Ｐゴシック" pitchFamily="-112" charset="-128"/>
                <a:cs typeface="ＭＳ Ｐゴシック" pitchFamily="-112" charset="-128"/>
              </a:rPr>
              <a:t>the matrix-inclusion numerical </a:t>
            </a:r>
            <a:r>
              <a:rPr lang="en-GB" sz="1400" b="1" kern="0" dirty="0" smtClean="0">
                <a:ea typeface="ＭＳ Ｐゴシック" pitchFamily="-112" charset="-128"/>
                <a:cs typeface="ＭＳ Ｐゴシック" pitchFamily="-112" charset="-128"/>
              </a:rPr>
              <a:t>simulations reproduced the main features of </a:t>
            </a:r>
            <a:r>
              <a:rPr lang="en-GB" sz="1400" b="1" kern="0" dirty="0" smtClean="0">
                <a:latin typeface="+mn-lt"/>
                <a:ea typeface="ＭＳ Ｐゴシック" pitchFamily="-112" charset="-128"/>
                <a:cs typeface="ＭＳ Ｐゴシック" pitchFamily="-112" charset="-128"/>
              </a:rPr>
              <a:t>the contrasting deformation pattern of the </a:t>
            </a:r>
            <a:r>
              <a:rPr lang="en-GB" sz="1400" b="1" kern="0" dirty="0" err="1" smtClean="0">
                <a:latin typeface="+mn-lt"/>
                <a:ea typeface="ＭＳ Ｐゴシック" pitchFamily="-112" charset="-128"/>
                <a:cs typeface="ＭＳ Ｐゴシック" pitchFamily="-112" charset="-128"/>
              </a:rPr>
              <a:t>Cima</a:t>
            </a:r>
            <a:r>
              <a:rPr lang="en-GB" sz="1400" b="1" kern="0" dirty="0" smtClean="0">
                <a:latin typeface="+mn-lt"/>
                <a:ea typeface="ＭＳ Ｐゴシック" pitchFamily="-112" charset="-128"/>
                <a:cs typeface="ＭＳ Ｐゴシック" pitchFamily="-112" charset="-128"/>
              </a:rPr>
              <a:t> </a:t>
            </a:r>
            <a:r>
              <a:rPr lang="en-GB" sz="1400" b="1" kern="0" dirty="0" err="1" smtClean="0">
                <a:latin typeface="+mn-lt"/>
                <a:ea typeface="ＭＳ Ｐゴシック" pitchFamily="-112" charset="-128"/>
                <a:cs typeface="ＭＳ Ｐゴシック" pitchFamily="-112" charset="-128"/>
              </a:rPr>
              <a:t>Lunga</a:t>
            </a:r>
            <a:r>
              <a:rPr lang="en-GB" sz="1400" b="1" kern="0" dirty="0" smtClean="0">
                <a:latin typeface="+mn-lt"/>
                <a:ea typeface="ＭＳ Ｐゴシック" pitchFamily="-112" charset="-128"/>
                <a:cs typeface="ＭＳ Ｐゴシック" pitchFamily="-112" charset="-128"/>
              </a:rPr>
              <a:t> unit </a:t>
            </a:r>
            <a:r>
              <a:rPr lang="en-GB" sz="1400" kern="0" dirty="0" smtClean="0">
                <a:latin typeface="+mn-lt"/>
                <a:ea typeface="ＭＳ Ｐゴシック" pitchFamily="-112" charset="-128"/>
                <a:cs typeface="ＭＳ Ｐゴシック" pitchFamily="-112" charset="-128"/>
              </a:rPr>
              <a:t>(sheath folds in the gneissic matrix and poly-phase deformation within the </a:t>
            </a:r>
            <a:r>
              <a:rPr lang="en-GB" sz="1400" kern="0" dirty="0" err="1" smtClean="0">
                <a:latin typeface="+mn-lt"/>
                <a:ea typeface="ＭＳ Ｐゴシック" pitchFamily="-112" charset="-128"/>
                <a:cs typeface="ＭＳ Ｐゴシック" pitchFamily="-112" charset="-128"/>
              </a:rPr>
              <a:t>peridotitic</a:t>
            </a:r>
            <a:r>
              <a:rPr lang="en-GB" sz="1400" kern="0" dirty="0" smtClean="0">
                <a:latin typeface="+mn-lt"/>
                <a:ea typeface="ＭＳ Ｐゴシック" pitchFamily="-112" charset="-128"/>
                <a:cs typeface="ＭＳ Ｐゴシック" pitchFamily="-112" charset="-128"/>
              </a:rPr>
              <a:t> inclusions).</a:t>
            </a:r>
          </a:p>
          <a:p>
            <a:pPr algn="just" eaLnBrk="0" hangingPunct="0">
              <a:spcBef>
                <a:spcPct val="20000"/>
              </a:spcBef>
            </a:pPr>
            <a:r>
              <a:rPr lang="en-GB" sz="1400" kern="0" dirty="0" smtClean="0">
                <a:latin typeface="+mn-lt"/>
                <a:ea typeface="ＭＳ Ｐゴシック" pitchFamily="-112" charset="-128"/>
                <a:cs typeface="ＭＳ Ｐゴシック" pitchFamily="-112" charset="-128"/>
              </a:rPr>
              <a:t>-&gt; Spatial changes in the deformation style and the overprinted </a:t>
            </a:r>
            <a:r>
              <a:rPr lang="en-GB" sz="1400" dirty="0" smtClean="0"/>
              <a:t>structural </a:t>
            </a:r>
            <a:r>
              <a:rPr lang="en-GB" sz="1400" dirty="0"/>
              <a:t>patterns may be comprehensively explained by </a:t>
            </a:r>
            <a:r>
              <a:rPr lang="en-GB" sz="1400" dirty="0" smtClean="0"/>
              <a:t>the overall progressive simple shear </a:t>
            </a:r>
            <a:r>
              <a:rPr lang="en-GB" sz="1400" dirty="0"/>
              <a:t>deformation rather than </a:t>
            </a:r>
            <a:r>
              <a:rPr lang="en-GB" sz="1400" dirty="0" smtClean="0"/>
              <a:t>a regional poly-phase evolution.</a:t>
            </a:r>
          </a:p>
          <a:p>
            <a:pPr algn="just" eaLnBrk="0" hangingPunct="0">
              <a:spcBef>
                <a:spcPct val="20000"/>
              </a:spcBef>
            </a:pPr>
            <a:endParaRPr lang="en-GB" sz="1400" dirty="0"/>
          </a:p>
          <a:p>
            <a:pPr marL="342900" indent="-342900" algn="just" eaLnBrk="0" hangingPunct="0">
              <a:spcBef>
                <a:spcPct val="20000"/>
              </a:spcBef>
              <a:buFont typeface="+mj-lt"/>
              <a:buAutoNum type="arabicParenR" startAt="2"/>
            </a:pPr>
            <a:r>
              <a:rPr lang="en-GB" sz="1400" dirty="0" smtClean="0"/>
              <a:t>With</a:t>
            </a:r>
            <a:r>
              <a:rPr lang="en-GB" sz="1400" b="1" dirty="0" smtClean="0"/>
              <a:t> </a:t>
            </a:r>
            <a:r>
              <a:rPr lang="en-GB" sz="1400" kern="0" dirty="0">
                <a:latin typeface="+mn-lt"/>
                <a:ea typeface="ＭＳ Ｐゴシック" pitchFamily="-112" charset="-128"/>
                <a:cs typeface="ＭＳ Ｐゴシック" pitchFamily="-112" charset="-128"/>
              </a:rPr>
              <a:t>the backward </a:t>
            </a:r>
            <a:r>
              <a:rPr lang="en-GB" sz="1400" kern="0" dirty="0" smtClean="0">
                <a:latin typeface="+mn-lt"/>
                <a:ea typeface="ＭＳ Ｐゴシック" pitchFamily="-112" charset="-128"/>
                <a:cs typeface="ＭＳ Ｐゴシック" pitchFamily="-112" charset="-128"/>
              </a:rPr>
              <a:t>modelling, </a:t>
            </a:r>
            <a:r>
              <a:rPr lang="en-GB" sz="1400" kern="0" dirty="0">
                <a:ea typeface="ＭＳ Ｐゴシック" pitchFamily="-112" charset="-128"/>
                <a:cs typeface="ＭＳ Ｐゴシック" pitchFamily="-112" charset="-128"/>
              </a:rPr>
              <a:t>a</a:t>
            </a:r>
            <a:r>
              <a:rPr lang="en-GB" sz="1400" kern="0" dirty="0" smtClean="0">
                <a:ea typeface="ＭＳ Ｐゴシック" pitchFamily="-112" charset="-128"/>
                <a:cs typeface="ＭＳ Ｐゴシック" pitchFamily="-112" charset="-128"/>
              </a:rPr>
              <a:t> first attempt of </a:t>
            </a:r>
            <a:r>
              <a:rPr lang="en-GB" sz="1400" b="1" kern="0" dirty="0" smtClean="0">
                <a:ea typeface="ＭＳ Ｐゴシック" pitchFamily="-112" charset="-128"/>
                <a:cs typeface="ＭＳ Ｐゴシック" pitchFamily="-112" charset="-128"/>
              </a:rPr>
              <a:t>quantification</a:t>
            </a:r>
            <a:r>
              <a:rPr lang="en-GB" sz="1400" b="1" dirty="0" smtClean="0"/>
              <a:t> </a:t>
            </a:r>
            <a:r>
              <a:rPr lang="en-GB" sz="1400" b="1" dirty="0"/>
              <a:t>of the physical parameters in the </a:t>
            </a:r>
            <a:r>
              <a:rPr lang="en-GB" sz="1400" b="1" dirty="0" smtClean="0"/>
              <a:t>system </a:t>
            </a:r>
            <a:r>
              <a:rPr lang="en-GB" sz="1400" kern="0" dirty="0" smtClean="0">
                <a:ea typeface="ＭＳ Ｐゴシック" pitchFamily="-112" charset="-128"/>
                <a:cs typeface="ＭＳ Ｐゴシック" pitchFamily="-112" charset="-128"/>
              </a:rPr>
              <a:t>permitted </a:t>
            </a:r>
            <a:r>
              <a:rPr lang="en-GB" sz="1400" kern="0" dirty="0">
                <a:ea typeface="ＭＳ Ｐゴシック" pitchFamily="-112" charset="-128"/>
                <a:cs typeface="ＭＳ Ｐゴシック" pitchFamily="-112" charset="-128"/>
              </a:rPr>
              <a:t>to estimate </a:t>
            </a:r>
            <a:r>
              <a:rPr lang="en-GB" sz="1400" b="1" kern="0" dirty="0" smtClean="0">
                <a:ea typeface="ＭＳ Ｐゴシック" pitchFamily="-112" charset="-128"/>
                <a:cs typeface="ＭＳ Ｐゴシック" pitchFamily="-112" charset="-128"/>
              </a:rPr>
              <a:t>m </a:t>
            </a:r>
            <a:r>
              <a:rPr lang="en-GB" sz="1400" b="1" kern="0" dirty="0">
                <a:ea typeface="ＭＳ Ｐゴシック" pitchFamily="-112" charset="-128"/>
                <a:cs typeface="ＭＳ Ｐゴシック" pitchFamily="-112" charset="-128"/>
              </a:rPr>
              <a:t>= </a:t>
            </a:r>
            <a:r>
              <a:rPr lang="en-GB" sz="1400" b="1" kern="0" dirty="0" smtClean="0">
                <a:ea typeface="ＭＳ Ｐゴシック" pitchFamily="-112" charset="-128"/>
                <a:cs typeface="ＭＳ Ｐゴシック" pitchFamily="-112" charset="-128"/>
              </a:rPr>
              <a:t>2-7 and </a:t>
            </a:r>
            <a:r>
              <a:rPr lang="el-GR" sz="1400" b="1" kern="0" dirty="0">
                <a:ea typeface="ＭＳ Ｐゴシック" pitchFamily="-112" charset="-128"/>
                <a:cs typeface="ＭＳ Ｐゴシック" pitchFamily="-112" charset="-128"/>
              </a:rPr>
              <a:t>γ</a:t>
            </a:r>
            <a:r>
              <a:rPr lang="it-CH" sz="1400" b="1" kern="0" dirty="0" smtClean="0">
                <a:ea typeface="ＭＳ Ｐゴシック" pitchFamily="-112" charset="-128"/>
                <a:cs typeface="ＭＳ Ｐゴシック" pitchFamily="-112" charset="-128"/>
              </a:rPr>
              <a:t>&gt;3 </a:t>
            </a:r>
            <a:r>
              <a:rPr lang="it-CH" sz="1400" kern="0" dirty="0">
                <a:ea typeface="ＭＳ Ｐゴシック" pitchFamily="-112" charset="-128"/>
                <a:cs typeface="ＭＳ Ｐゴシック" pitchFamily="-112" charset="-128"/>
              </a:rPr>
              <a:t>for </a:t>
            </a:r>
            <a:r>
              <a:rPr lang="it-CH" sz="1400" kern="0" dirty="0" smtClean="0">
                <a:ea typeface="ＭＳ Ｐゴシック" pitchFamily="-112" charset="-128"/>
                <a:cs typeface="ＭＳ Ｐゴシック" pitchFamily="-112" charset="-128"/>
              </a:rPr>
              <a:t>2 </a:t>
            </a:r>
            <a:r>
              <a:rPr lang="en-GB" sz="1400" kern="0" dirty="0" smtClean="0">
                <a:ea typeface="ＭＳ Ｐゴシック" pitchFamily="-112" charset="-128"/>
                <a:cs typeface="ＭＳ Ｐゴシック" pitchFamily="-112" charset="-128"/>
              </a:rPr>
              <a:t>deformation phases</a:t>
            </a:r>
            <a:r>
              <a:rPr lang="it-CH" sz="1400" kern="0" dirty="0" smtClean="0">
                <a:ea typeface="ＭＳ Ｐゴシック" pitchFamily="-112" charset="-128"/>
                <a:cs typeface="ＭＳ Ｐゴシック" pitchFamily="-112" charset="-128"/>
              </a:rPr>
              <a:t> </a:t>
            </a:r>
            <a:r>
              <a:rPr lang="en-GB" sz="1400" kern="0" dirty="0" smtClean="0">
                <a:ea typeface="ＭＳ Ｐゴシック" pitchFamily="-112" charset="-128"/>
                <a:cs typeface="ＭＳ Ｐゴシック" pitchFamily="-112" charset="-128"/>
              </a:rPr>
              <a:t>of </a:t>
            </a:r>
            <a:r>
              <a:rPr lang="en-GB" sz="1400" kern="0" dirty="0">
                <a:ea typeface="ＭＳ Ｐゴシック" pitchFamily="-112" charset="-128"/>
                <a:cs typeface="ＭＳ Ｐゴシック" pitchFamily="-112" charset="-128"/>
              </a:rPr>
              <a:t>the </a:t>
            </a:r>
            <a:r>
              <a:rPr lang="en-GB" sz="1400" kern="0" dirty="0" smtClean="0">
                <a:ea typeface="ＭＳ Ｐゴシック" pitchFamily="-112" charset="-128"/>
                <a:cs typeface="ＭＳ Ｐゴシック" pitchFamily="-112" charset="-128"/>
              </a:rPr>
              <a:t>inclusion</a:t>
            </a:r>
            <a:r>
              <a:rPr lang="it-CH" sz="1400" kern="0" dirty="0" smtClean="0">
                <a:ea typeface="ＭＳ Ｐゴシック" pitchFamily="-112" charset="-128"/>
                <a:cs typeface="ＭＳ Ｐゴシック" pitchFamily="-112" charset="-128"/>
              </a:rPr>
              <a:t>. </a:t>
            </a:r>
            <a:r>
              <a:rPr lang="en-GB" sz="1400" kern="0" dirty="0" smtClean="0">
                <a:ea typeface="ＭＳ Ｐゴシック" pitchFamily="-112" charset="-128"/>
                <a:cs typeface="ＭＳ Ｐゴシック" pitchFamily="-112" charset="-128"/>
              </a:rPr>
              <a:t>However, </a:t>
            </a:r>
            <a:r>
              <a:rPr lang="en-GB" sz="1400" kern="0" dirty="0" smtClean="0">
                <a:ea typeface="ＭＳ Ｐゴシック" pitchFamily="-112" charset="-128"/>
                <a:cs typeface="ＭＳ Ｐゴシック" pitchFamily="-112" charset="-128"/>
              </a:rPr>
              <a:t>the implementation </a:t>
            </a:r>
            <a:r>
              <a:rPr lang="en-GB" sz="1400" kern="0" dirty="0" smtClean="0">
                <a:ea typeface="ＭＳ Ｐゴシック" pitchFamily="-112" charset="-128"/>
                <a:cs typeface="ＭＳ Ｐゴシック" pitchFamily="-112" charset="-128"/>
              </a:rPr>
              <a:t>of the onset of sheath folds in the backward modelling and a </a:t>
            </a:r>
            <a:r>
              <a:rPr lang="en-GB" sz="1400" kern="0" dirty="0" smtClean="0">
                <a:ea typeface="ＭＳ Ｐゴシック" pitchFamily="-112" charset="-128"/>
                <a:cs typeface="ＭＳ Ｐゴシック" pitchFamily="-112" charset="-128"/>
              </a:rPr>
              <a:t>more </a:t>
            </a:r>
            <a:r>
              <a:rPr lang="en-GB" sz="1400" kern="0" dirty="0" smtClean="0">
                <a:ea typeface="ＭＳ Ｐゴシック" pitchFamily="-112" charset="-128"/>
                <a:cs typeface="ＭＳ Ｐゴシック" pitchFamily="-112" charset="-128"/>
              </a:rPr>
              <a:t>detailed structural </a:t>
            </a:r>
            <a:r>
              <a:rPr lang="en-GB" sz="1400" kern="0" dirty="0" smtClean="0">
                <a:ea typeface="ＭＳ Ｐゴシック" pitchFamily="-112" charset="-128"/>
                <a:cs typeface="ＭＳ Ｐゴシック" pitchFamily="-112" charset="-128"/>
              </a:rPr>
              <a:t>analysis </a:t>
            </a:r>
            <a:r>
              <a:rPr lang="en-GB" sz="1400" kern="0" dirty="0" smtClean="0">
                <a:ea typeface="ＭＳ Ｐゴシック" pitchFamily="-112" charset="-128"/>
                <a:cs typeface="ＭＳ Ｐゴシック" pitchFamily="-112" charset="-128"/>
              </a:rPr>
              <a:t>on different inclusions</a:t>
            </a:r>
            <a:r>
              <a:rPr lang="it-CH" sz="1400" kern="0" dirty="0" smtClean="0">
                <a:ea typeface="ＭＳ Ｐゴシック" pitchFamily="-112" charset="-128"/>
                <a:cs typeface="ＭＳ Ｐゴシック" pitchFamily="-112" charset="-128"/>
              </a:rPr>
              <a:t> are </a:t>
            </a:r>
            <a:r>
              <a:rPr lang="en-GB" sz="1400" kern="0" dirty="0" smtClean="0">
                <a:ea typeface="ＭＳ Ｐゴシック" pitchFamily="-112" charset="-128"/>
                <a:cs typeface="ＭＳ Ｐゴシック" pitchFamily="-112" charset="-128"/>
              </a:rPr>
              <a:t>needed</a:t>
            </a:r>
            <a:r>
              <a:rPr lang="it-CH" sz="1400" kern="0" dirty="0" smtClean="0">
                <a:ea typeface="ＭＳ Ｐゴシック" pitchFamily="-112" charset="-128"/>
                <a:cs typeface="ＭＳ Ｐゴシック" pitchFamily="-112" charset="-128"/>
              </a:rPr>
              <a:t> to </a:t>
            </a:r>
            <a:r>
              <a:rPr lang="en-GB" sz="1400" kern="0" dirty="0" smtClean="0">
                <a:ea typeface="ＭＳ Ｐゴシック" pitchFamily="-112" charset="-128"/>
                <a:cs typeface="ＭＳ Ｐゴシック" pitchFamily="-112" charset="-128"/>
              </a:rPr>
              <a:t>further constrain the physical parameters</a:t>
            </a:r>
            <a:r>
              <a:rPr lang="it-CH" sz="1400" kern="0" dirty="0" smtClean="0">
                <a:ea typeface="ＭＳ Ｐゴシック" pitchFamily="-112" charset="-128"/>
                <a:cs typeface="ＭＳ Ｐゴシック" pitchFamily="-112" charset="-128"/>
              </a:rPr>
              <a:t>.  </a:t>
            </a:r>
            <a:endParaRPr lang="en-GB" sz="1400" kern="0" dirty="0" smtClean="0">
              <a:latin typeface="+mn-lt"/>
              <a:ea typeface="ＭＳ Ｐゴシック" pitchFamily="-112" charset="-128"/>
              <a:cs typeface="ＭＳ Ｐゴシック" pitchFamily="-112" charset="-128"/>
            </a:endParaRPr>
          </a:p>
          <a:p>
            <a:pPr algn="just" eaLnBrk="0" hangingPunct="0">
              <a:spcBef>
                <a:spcPct val="20000"/>
              </a:spcBef>
            </a:pPr>
            <a:r>
              <a:rPr lang="en-GB" sz="1400" kern="0" dirty="0" smtClean="0">
                <a:latin typeface="+mn-lt"/>
                <a:ea typeface="ＭＳ Ｐゴシック" pitchFamily="-112" charset="-128"/>
                <a:cs typeface="ＭＳ Ｐゴシック" pitchFamily="-112" charset="-128"/>
              </a:rPr>
              <a:t>-&gt; </a:t>
            </a:r>
            <a:r>
              <a:rPr lang="en-GB" sz="1400" dirty="0"/>
              <a:t>each inclusion </a:t>
            </a:r>
            <a:r>
              <a:rPr lang="en-GB" sz="1400" dirty="0" smtClean="0"/>
              <a:t>with a </a:t>
            </a:r>
            <a:r>
              <a:rPr lang="en-GB" sz="1400" dirty="0"/>
              <a:t>similar viscosity ratio may record its own structural history that depends on </a:t>
            </a:r>
            <a:r>
              <a:rPr lang="en-GB" sz="1400" dirty="0" smtClean="0"/>
              <a:t>its initial aspect ratio and orientation of the internal layer. Therefore</a:t>
            </a:r>
            <a:r>
              <a:rPr lang="en-GB" sz="1400" dirty="0"/>
              <a:t>, any attempt of grouping structures in deformational phases </a:t>
            </a:r>
            <a:r>
              <a:rPr lang="en-GB" sz="1400" dirty="0" smtClean="0"/>
              <a:t>between </a:t>
            </a:r>
            <a:r>
              <a:rPr lang="en-GB" sz="1400" dirty="0"/>
              <a:t>the different inclusions with similar rheology may be </a:t>
            </a:r>
            <a:r>
              <a:rPr lang="en-GB" sz="1400" dirty="0" smtClean="0"/>
              <a:t>misleading.</a:t>
            </a:r>
            <a:r>
              <a:rPr lang="it-CH" sz="1400" dirty="0" smtClean="0"/>
              <a:t> </a:t>
            </a:r>
            <a:endParaRPr lang="it-CH" sz="1400" dirty="0"/>
          </a:p>
          <a:p>
            <a:pPr algn="just" eaLnBrk="0" hangingPunct="0">
              <a:spcBef>
                <a:spcPct val="20000"/>
              </a:spcBef>
            </a:pPr>
            <a:endParaRPr lang="en-GB" sz="1400" kern="0" dirty="0" smtClean="0">
              <a:latin typeface="+mn-lt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03905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23850" y="343953"/>
            <a:ext cx="8496300" cy="539353"/>
          </a:xfrm>
        </p:spPr>
        <p:txBody>
          <a:bodyPr/>
          <a:lstStyle/>
          <a:p>
            <a:r>
              <a:rPr lang="en-US" dirty="0" smtClean="0"/>
              <a:t>Geological setting</a:t>
            </a:r>
            <a:endParaRPr lang="en-US" dirty="0"/>
          </a:p>
        </p:txBody>
      </p:sp>
      <p:sp>
        <p:nvSpPr>
          <p:cNvPr id="9" name="Rettangolo 15"/>
          <p:cNvSpPr/>
          <p:nvPr/>
        </p:nvSpPr>
        <p:spPr>
          <a:xfrm>
            <a:off x="7335563" y="4134910"/>
            <a:ext cx="1546225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800" i="1" dirty="0" err="1" smtClean="0"/>
              <a:t>Brouwer</a:t>
            </a:r>
            <a:r>
              <a:rPr lang="en-US" sz="800" i="1" dirty="0" smtClean="0"/>
              <a:t> et al 2005</a:t>
            </a:r>
            <a:endParaRPr lang="it-CH" sz="8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502" y="520773"/>
            <a:ext cx="4969439" cy="4281978"/>
          </a:xfrm>
          <a:prstGeom prst="rect">
            <a:avLst/>
          </a:prstGeom>
        </p:spPr>
      </p:pic>
      <p:pic>
        <p:nvPicPr>
          <p:cNvPr id="6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24" y="861522"/>
            <a:ext cx="3600480" cy="3697793"/>
          </a:xfrm>
        </p:spPr>
      </p:pic>
      <p:sp>
        <p:nvSpPr>
          <p:cNvPr id="7" name="Rettangolo 6"/>
          <p:cNvSpPr/>
          <p:nvPr/>
        </p:nvSpPr>
        <p:spPr>
          <a:xfrm>
            <a:off x="5382108" y="2941605"/>
            <a:ext cx="701878" cy="48548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3923184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23850" y="343953"/>
            <a:ext cx="8496300" cy="539353"/>
          </a:xfrm>
        </p:spPr>
        <p:txBody>
          <a:bodyPr/>
          <a:lstStyle/>
          <a:p>
            <a:r>
              <a:rPr lang="en-US" dirty="0" smtClean="0"/>
              <a:t>Geological setting</a:t>
            </a:r>
            <a:endParaRPr lang="en-US" dirty="0"/>
          </a:p>
        </p:txBody>
      </p:sp>
      <p:sp>
        <p:nvSpPr>
          <p:cNvPr id="9" name="Rettangolo 15"/>
          <p:cNvSpPr/>
          <p:nvPr/>
        </p:nvSpPr>
        <p:spPr>
          <a:xfrm>
            <a:off x="7335563" y="4134910"/>
            <a:ext cx="1546225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800" i="1" dirty="0" err="1" smtClean="0"/>
              <a:t>Brouwer</a:t>
            </a:r>
            <a:r>
              <a:rPr lang="en-US" sz="800" i="1" dirty="0" smtClean="0"/>
              <a:t> et al 2005</a:t>
            </a:r>
            <a:endParaRPr lang="it-CH" sz="8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502" y="520773"/>
            <a:ext cx="4969439" cy="4281978"/>
          </a:xfrm>
          <a:prstGeom prst="rect">
            <a:avLst/>
          </a:prstGeom>
        </p:spPr>
      </p:pic>
      <p:pic>
        <p:nvPicPr>
          <p:cNvPr id="1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1412" y="1249588"/>
            <a:ext cx="3761892" cy="1888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ttangolo 15"/>
          <p:cNvSpPr/>
          <p:nvPr/>
        </p:nvSpPr>
        <p:spPr>
          <a:xfrm>
            <a:off x="245449" y="2751774"/>
            <a:ext cx="162619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800" kern="0" dirty="0" err="1">
                <a:latin typeface="+mn-lt"/>
                <a:ea typeface="ＭＳ Ｐゴシック" pitchFamily="-112" charset="-128"/>
                <a:cs typeface="ＭＳ Ｐゴシック" pitchFamily="-112" charset="-128"/>
              </a:rPr>
              <a:t>Schmid</a:t>
            </a:r>
            <a:r>
              <a:rPr lang="en-US" sz="800" kern="0" dirty="0">
                <a:latin typeface="+mn-lt"/>
                <a:ea typeface="ＭＳ Ｐゴシック" pitchFamily="-112" charset="-128"/>
                <a:cs typeface="ＭＳ Ｐゴシック" pitchFamily="-112" charset="-128"/>
              </a:rPr>
              <a:t> et. al. 2004</a:t>
            </a:r>
            <a:endParaRPr lang="it-CH" sz="800" kern="0" dirty="0">
              <a:latin typeface="+mn-lt"/>
              <a:ea typeface="ＭＳ Ｐゴシック" pitchFamily="-112" charset="-128"/>
              <a:cs typeface="ＭＳ Ｐゴシック" pitchFamily="-112" charset="-128"/>
            </a:endParaRPr>
          </a:p>
        </p:txBody>
      </p:sp>
      <p:cxnSp>
        <p:nvCxnSpPr>
          <p:cNvPr id="13" name="Connettore 1 12"/>
          <p:cNvCxnSpPr/>
          <p:nvPr/>
        </p:nvCxnSpPr>
        <p:spPr>
          <a:xfrm>
            <a:off x="6822300" y="993060"/>
            <a:ext cx="1710228" cy="322113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1 14"/>
          <p:cNvCxnSpPr/>
          <p:nvPr/>
        </p:nvCxnSpPr>
        <p:spPr>
          <a:xfrm>
            <a:off x="5562132" y="2931798"/>
            <a:ext cx="810108" cy="108014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CasellaDiTesto 16"/>
          <p:cNvSpPr txBox="1"/>
          <p:nvPr/>
        </p:nvSpPr>
        <p:spPr bwMode="auto">
          <a:xfrm>
            <a:off x="161412" y="951669"/>
            <a:ext cx="152285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rtlCol="0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it-CH" sz="1400" kern="0" dirty="0" smtClean="0">
                <a:latin typeface="+mn-lt"/>
                <a:ea typeface="ＭＳ Ｐゴシック" pitchFamily="-112" charset="-128"/>
                <a:cs typeface="ＭＳ Ｐゴシック" pitchFamily="-112" charset="-128"/>
              </a:rPr>
              <a:t>Adula </a:t>
            </a:r>
            <a:r>
              <a:rPr lang="it-CH" sz="1400" kern="0" dirty="0" err="1" smtClean="0">
                <a:latin typeface="+mn-lt"/>
                <a:ea typeface="ＭＳ Ｐゴシック" pitchFamily="-112" charset="-128"/>
                <a:cs typeface="ＭＳ Ｐゴシック" pitchFamily="-112" charset="-128"/>
              </a:rPr>
              <a:t>profile</a:t>
            </a:r>
            <a:r>
              <a:rPr lang="it-CH" sz="1400" kern="0" dirty="0" smtClean="0">
                <a:latin typeface="+mn-lt"/>
                <a:ea typeface="ＭＳ Ｐゴシック" pitchFamily="-112" charset="-128"/>
                <a:cs typeface="ＭＳ Ｐゴシック" pitchFamily="-112" charset="-128"/>
              </a:rPr>
              <a:t> (East)</a:t>
            </a:r>
          </a:p>
        </p:txBody>
      </p:sp>
      <p:sp>
        <p:nvSpPr>
          <p:cNvPr id="18" name="CasellaDiTesto 17"/>
          <p:cNvSpPr txBox="1"/>
          <p:nvPr/>
        </p:nvSpPr>
        <p:spPr bwMode="auto">
          <a:xfrm>
            <a:off x="161412" y="3111822"/>
            <a:ext cx="207909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rtlCol="0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it-CH" sz="1400" kern="0" dirty="0" smtClean="0">
                <a:latin typeface="+mn-lt"/>
                <a:ea typeface="ＭＳ Ｐゴシック" pitchFamily="-112" charset="-128"/>
                <a:cs typeface="ＭＳ Ｐゴシック" pitchFamily="-112" charset="-128"/>
              </a:rPr>
              <a:t>Cima Lunga </a:t>
            </a:r>
            <a:r>
              <a:rPr lang="it-CH" sz="1400" kern="0" dirty="0" err="1" smtClean="0">
                <a:latin typeface="+mn-lt"/>
                <a:ea typeface="ＭＳ Ｐゴシック" pitchFamily="-112" charset="-128"/>
                <a:cs typeface="ＭＳ Ｐゴシック" pitchFamily="-112" charset="-128"/>
              </a:rPr>
              <a:t>profile</a:t>
            </a:r>
            <a:r>
              <a:rPr lang="it-CH" sz="1400" kern="0" dirty="0" smtClean="0">
                <a:latin typeface="+mn-lt"/>
                <a:ea typeface="ＭＳ Ｐゴシック" pitchFamily="-112" charset="-128"/>
                <a:cs typeface="ＭＳ Ｐゴシック" pitchFamily="-112" charset="-128"/>
              </a:rPr>
              <a:t> (West)</a:t>
            </a:r>
          </a:p>
        </p:txBody>
      </p:sp>
      <p:sp>
        <p:nvSpPr>
          <p:cNvPr id="6" name="Rettangolo 5"/>
          <p:cNvSpPr/>
          <p:nvPr/>
        </p:nvSpPr>
        <p:spPr>
          <a:xfrm>
            <a:off x="161412" y="1568550"/>
            <a:ext cx="83369" cy="2831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CH"/>
          </a:p>
        </p:txBody>
      </p:sp>
      <p:sp>
        <p:nvSpPr>
          <p:cNvPr id="5" name="CasellaDiTesto 4"/>
          <p:cNvSpPr txBox="1"/>
          <p:nvPr/>
        </p:nvSpPr>
        <p:spPr bwMode="auto">
          <a:xfrm>
            <a:off x="71400" y="1517742"/>
            <a:ext cx="141064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rtlCol="0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it-CH" sz="1000" kern="0" dirty="0" smtClean="0">
                <a:latin typeface="+mn-lt"/>
                <a:ea typeface="ＭＳ Ｐゴシック" pitchFamily="-112" charset="-128"/>
                <a:cs typeface="ＭＳ Ｐゴシック" pitchFamily="-112" charset="-128"/>
              </a:rPr>
              <a:t>10</a:t>
            </a:r>
          </a:p>
        </p:txBody>
      </p:sp>
      <p:sp>
        <p:nvSpPr>
          <p:cNvPr id="16" name="CasellaDiTesto 15"/>
          <p:cNvSpPr txBox="1"/>
          <p:nvPr/>
        </p:nvSpPr>
        <p:spPr bwMode="auto">
          <a:xfrm>
            <a:off x="132564" y="1710102"/>
            <a:ext cx="70532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rtlCol="0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it-CH" sz="1000" kern="0" dirty="0" smtClean="0">
                <a:latin typeface="+mn-lt"/>
                <a:ea typeface="ＭＳ Ｐゴシック" pitchFamily="-112" charset="-128"/>
                <a:cs typeface="ＭＳ Ｐゴシック" pitchFamily="-112" charset="-128"/>
              </a:rPr>
              <a:t>0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0" y="3471870"/>
            <a:ext cx="3899416" cy="1257601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5382108" y="2941605"/>
            <a:ext cx="701878" cy="48548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CH"/>
          </a:p>
        </p:txBody>
      </p:sp>
      <p:sp>
        <p:nvSpPr>
          <p:cNvPr id="19" name="CasellaDiTesto 18"/>
          <p:cNvSpPr txBox="1"/>
          <p:nvPr/>
        </p:nvSpPr>
        <p:spPr bwMode="auto">
          <a:xfrm>
            <a:off x="281882" y="4729471"/>
            <a:ext cx="1029128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rtlCol="0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it-CH" sz="800" kern="0" dirty="0" err="1" smtClean="0">
                <a:latin typeface="+mn-lt"/>
                <a:ea typeface="ＭＳ Ｐゴシック" pitchFamily="-112" charset="-128"/>
                <a:cs typeface="ＭＳ Ｐゴシック" pitchFamily="-112" charset="-128"/>
              </a:rPr>
              <a:t>Own</a:t>
            </a:r>
            <a:r>
              <a:rPr lang="it-CH" sz="800" kern="0" dirty="0" smtClean="0">
                <a:latin typeface="+mn-lt"/>
                <a:ea typeface="ＭＳ Ｐゴシック" pitchFamily="-112" charset="-128"/>
                <a:cs typeface="ＭＳ Ｐゴシック" pitchFamily="-112" charset="-128"/>
              </a:rPr>
              <a:t> </a:t>
            </a:r>
            <a:r>
              <a:rPr lang="it-CH" sz="800" kern="0" dirty="0" err="1" smtClean="0">
                <a:latin typeface="+mn-lt"/>
                <a:ea typeface="ＭＳ Ｐゴシック" pitchFamily="-112" charset="-128"/>
                <a:cs typeface="ＭＳ Ｐゴシック" pitchFamily="-112" charset="-128"/>
              </a:rPr>
              <a:t>unpublished</a:t>
            </a:r>
            <a:r>
              <a:rPr lang="it-CH" sz="800" kern="0" dirty="0" smtClean="0">
                <a:latin typeface="+mn-lt"/>
                <a:ea typeface="ＭＳ Ｐゴシック" pitchFamily="-112" charset="-128"/>
                <a:cs typeface="ＭＳ Ｐゴシック" pitchFamily="-112" charset="-128"/>
              </a:rPr>
              <a:t> </a:t>
            </a:r>
            <a:r>
              <a:rPr lang="it-CH" sz="800" kern="0" dirty="0" smtClean="0">
                <a:latin typeface="+mn-lt"/>
                <a:ea typeface="ＭＳ Ｐゴシック" pitchFamily="-112" charset="-128"/>
                <a:cs typeface="ＭＳ Ｐゴシック" pitchFamily="-112" charset="-128"/>
              </a:rPr>
              <a:t>data</a:t>
            </a:r>
          </a:p>
        </p:txBody>
      </p:sp>
    </p:spTree>
    <p:extLst>
      <p:ext uri="{BB962C8B-B14F-4D97-AF65-F5344CB8AC3E}">
        <p14:creationId xmlns:p14="http://schemas.microsoft.com/office/powerpoint/2010/main" val="585406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23850" y="343953"/>
            <a:ext cx="8496300" cy="539353"/>
          </a:xfrm>
        </p:spPr>
        <p:txBody>
          <a:bodyPr/>
          <a:lstStyle/>
          <a:p>
            <a:r>
              <a:rPr lang="en-US" dirty="0" smtClean="0"/>
              <a:t>Geological setting</a:t>
            </a:r>
            <a:endParaRPr lang="en-US" dirty="0"/>
          </a:p>
        </p:txBody>
      </p:sp>
      <p:sp>
        <p:nvSpPr>
          <p:cNvPr id="9" name="Rettangolo 15"/>
          <p:cNvSpPr/>
          <p:nvPr/>
        </p:nvSpPr>
        <p:spPr>
          <a:xfrm>
            <a:off x="7335563" y="4134910"/>
            <a:ext cx="1546225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800" i="1" dirty="0" err="1" smtClean="0"/>
              <a:t>Brouwer</a:t>
            </a:r>
            <a:r>
              <a:rPr lang="en-US" sz="800" i="1" dirty="0" smtClean="0"/>
              <a:t> et al 2005</a:t>
            </a:r>
            <a:endParaRPr lang="it-CH" sz="8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502" y="520773"/>
            <a:ext cx="4969439" cy="4281977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 bwMode="auto">
          <a:xfrm>
            <a:off x="341436" y="861522"/>
            <a:ext cx="3531611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rtlCol="0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it-CH" sz="1400" kern="0" dirty="0" smtClean="0">
                <a:latin typeface="+mn-lt"/>
                <a:ea typeface="ＭＳ Ｐゴシック" pitchFamily="-112" charset="-128"/>
                <a:cs typeface="ＭＳ Ｐゴシック" pitchFamily="-112" charset="-128"/>
              </a:rPr>
              <a:t>HP </a:t>
            </a:r>
            <a:r>
              <a:rPr lang="it-CH" sz="1400" kern="0" dirty="0" err="1" smtClean="0">
                <a:latin typeface="+mn-lt"/>
                <a:ea typeface="ＭＳ Ｐゴシック" pitchFamily="-112" charset="-128"/>
                <a:cs typeface="ＭＳ Ｐゴシック" pitchFamily="-112" charset="-128"/>
              </a:rPr>
              <a:t>metamorphism</a:t>
            </a:r>
            <a:r>
              <a:rPr lang="it-CH" sz="1400" kern="0" dirty="0" smtClean="0">
                <a:latin typeface="+mn-lt"/>
                <a:ea typeface="ＭＳ Ｐゴシック" pitchFamily="-112" charset="-128"/>
                <a:cs typeface="ＭＳ Ｐゴシック" pitchFamily="-112" charset="-128"/>
              </a:rPr>
              <a:t> Cima Lunga:</a:t>
            </a:r>
          </a:p>
          <a:p>
            <a:pPr eaLnBrk="0" hangingPunct="0">
              <a:spcBef>
                <a:spcPct val="20000"/>
              </a:spcBef>
            </a:pPr>
            <a:r>
              <a:rPr lang="it-CH" sz="1400" b="1" kern="0" dirty="0" err="1" smtClean="0">
                <a:latin typeface="+mn-lt"/>
                <a:ea typeface="ＭＳ Ｐゴシック" pitchFamily="-112" charset="-128"/>
                <a:cs typeface="ＭＳ Ｐゴシック" pitchFamily="-112" charset="-128"/>
              </a:rPr>
              <a:t>ca</a:t>
            </a:r>
            <a:r>
              <a:rPr lang="it-CH" sz="1400" b="1" kern="0" dirty="0" smtClean="0">
                <a:latin typeface="+mn-lt"/>
                <a:ea typeface="ＭＳ Ｐゴシック" pitchFamily="-112" charset="-128"/>
                <a:cs typeface="ＭＳ Ｐゴシック" pitchFamily="-112" charset="-128"/>
              </a:rPr>
              <a:t>. 750 C and 2.5 </a:t>
            </a:r>
            <a:r>
              <a:rPr lang="it-CH" sz="1400" b="1" kern="0" dirty="0" err="1" smtClean="0">
                <a:latin typeface="+mn-lt"/>
                <a:ea typeface="ＭＳ Ｐゴシック" pitchFamily="-112" charset="-128"/>
                <a:cs typeface="ＭＳ Ｐゴシック" pitchFamily="-112" charset="-128"/>
              </a:rPr>
              <a:t>GPa</a:t>
            </a:r>
            <a:r>
              <a:rPr lang="it-CH" sz="1400" b="1" kern="0" dirty="0" smtClean="0">
                <a:latin typeface="+mn-lt"/>
                <a:ea typeface="ＭＳ Ｐゴシック" pitchFamily="-112" charset="-128"/>
                <a:cs typeface="ＭＳ Ｐゴシック" pitchFamily="-112" charset="-128"/>
              </a:rPr>
              <a:t> </a:t>
            </a:r>
          </a:p>
          <a:p>
            <a:pPr eaLnBrk="0" hangingPunct="0">
              <a:spcBef>
                <a:spcPct val="20000"/>
              </a:spcBef>
            </a:pPr>
            <a:r>
              <a:rPr lang="de-DE" sz="800" kern="0" dirty="0" smtClean="0">
                <a:ea typeface="ＭＳ Ｐゴシック" pitchFamily="-112" charset="-128"/>
                <a:cs typeface="ＭＳ Ｐゴシック" pitchFamily="-112" charset="-128"/>
              </a:rPr>
              <a:t>(e.g. Evans et al. 1979, Heinrich 1982) </a:t>
            </a:r>
            <a:endParaRPr lang="it-CH" sz="1400" kern="0" dirty="0" smtClean="0">
              <a:ea typeface="ＭＳ Ｐゴシック" pitchFamily="-112" charset="-128"/>
              <a:cs typeface="ＭＳ Ｐゴシック" pitchFamily="-112" charset="-128"/>
            </a:endParaRPr>
          </a:p>
          <a:p>
            <a:pPr eaLnBrk="0" hangingPunct="0">
              <a:spcBef>
                <a:spcPct val="20000"/>
              </a:spcBef>
            </a:pPr>
            <a:r>
              <a:rPr lang="it-CH" sz="1400" kern="0" dirty="0" err="1">
                <a:ea typeface="ＭＳ Ｐゴシック" pitchFamily="-112" charset="-128"/>
                <a:cs typeface="ＭＳ Ｐゴシック" pitchFamily="-112" charset="-128"/>
              </a:rPr>
              <a:t>a</a:t>
            </a:r>
            <a:r>
              <a:rPr lang="it-CH" sz="1400" kern="0" dirty="0" err="1" smtClean="0">
                <a:ea typeface="ＭＳ Ｐゴシック" pitchFamily="-112" charset="-128"/>
                <a:cs typeface="ＭＳ Ｐゴシック" pitchFamily="-112" charset="-128"/>
              </a:rPr>
              <a:t>t</a:t>
            </a:r>
            <a:r>
              <a:rPr lang="it-CH" sz="1400" kern="0" dirty="0" smtClean="0">
                <a:ea typeface="ＭＳ Ｐゴシック" pitchFamily="-112" charset="-128"/>
                <a:cs typeface="ＭＳ Ｐゴシック" pitchFamily="-112" charset="-128"/>
              </a:rPr>
              <a:t> </a:t>
            </a:r>
            <a:r>
              <a:rPr lang="de-DE" sz="1400" b="1" kern="0" dirty="0" smtClean="0">
                <a:ea typeface="ＭＳ Ｐゴシック" pitchFamily="-112" charset="-128"/>
                <a:cs typeface="ＭＳ Ｐゴシック" pitchFamily="-112" charset="-128"/>
              </a:rPr>
              <a:t>40.2 </a:t>
            </a:r>
            <a:r>
              <a:rPr lang="de-DE" sz="1400" b="1" kern="0" dirty="0">
                <a:ea typeface="ＭＳ Ｐゴシック" pitchFamily="-112" charset="-128"/>
                <a:cs typeface="ＭＳ Ｐゴシック" pitchFamily="-112" charset="-128"/>
              </a:rPr>
              <a:t>± 4.2 Ma </a:t>
            </a:r>
            <a:endParaRPr lang="de-DE" sz="1400" b="1" kern="0" dirty="0" smtClean="0">
              <a:ea typeface="ＭＳ Ｐゴシック" pitchFamily="-112" charset="-128"/>
              <a:cs typeface="ＭＳ Ｐゴシック" pitchFamily="-112" charset="-128"/>
            </a:endParaRPr>
          </a:p>
          <a:p>
            <a:pPr eaLnBrk="0" hangingPunct="0">
              <a:spcBef>
                <a:spcPct val="20000"/>
              </a:spcBef>
            </a:pPr>
            <a:r>
              <a:rPr lang="de-DE" sz="800" kern="0" dirty="0" smtClean="0">
                <a:ea typeface="ＭＳ Ｐゴシック" pitchFamily="-112" charset="-128"/>
                <a:cs typeface="ＭＳ Ｐゴシック" pitchFamily="-112" charset="-128"/>
              </a:rPr>
              <a:t>(</a:t>
            </a:r>
            <a:r>
              <a:rPr lang="it-CH" sz="800" kern="0" dirty="0">
                <a:ea typeface="ＭＳ Ｐゴシック" pitchFamily="-112" charset="-128"/>
                <a:cs typeface="ＭＳ Ｐゴシック" pitchFamily="-112" charset="-128"/>
              </a:rPr>
              <a:t>Sm/Nd </a:t>
            </a:r>
            <a:r>
              <a:rPr lang="it-CH" sz="800" kern="0" dirty="0" err="1">
                <a:ea typeface="ＭＳ Ｐゴシック" pitchFamily="-112" charset="-128"/>
                <a:cs typeface="ＭＳ Ｐゴシック" pitchFamily="-112" charset="-128"/>
              </a:rPr>
              <a:t>dating</a:t>
            </a:r>
            <a:r>
              <a:rPr lang="it-CH" sz="800" kern="0" dirty="0">
                <a:ea typeface="ＭＳ Ｐゴシック" pitchFamily="-112" charset="-128"/>
                <a:cs typeface="ＭＳ Ｐゴシック" pitchFamily="-112" charset="-128"/>
              </a:rPr>
              <a:t> on </a:t>
            </a:r>
            <a:r>
              <a:rPr lang="it-CH" sz="800" kern="0" dirty="0" err="1">
                <a:ea typeface="ＭＳ Ｐゴシック" pitchFamily="-112" charset="-128"/>
                <a:cs typeface="ＭＳ Ｐゴシック" pitchFamily="-112" charset="-128"/>
              </a:rPr>
              <a:t>Garnet</a:t>
            </a:r>
            <a:r>
              <a:rPr lang="it-CH" sz="800" kern="0" dirty="0">
                <a:ea typeface="ＭＳ Ｐゴシック" pitchFamily="-112" charset="-128"/>
                <a:cs typeface="ＭＳ Ｐゴシック" pitchFamily="-112" charset="-128"/>
              </a:rPr>
              <a:t> peridotite, </a:t>
            </a:r>
            <a:r>
              <a:rPr lang="de-DE" sz="800" kern="0" dirty="0">
                <a:ea typeface="ＭＳ Ｐゴシック" pitchFamily="-112" charset="-128"/>
                <a:cs typeface="ＭＳ Ｐゴシック" pitchFamily="-112" charset="-128"/>
              </a:rPr>
              <a:t>Becker 1993</a:t>
            </a:r>
            <a:r>
              <a:rPr lang="de-DE" sz="800" kern="0" dirty="0" smtClean="0">
                <a:ea typeface="ＭＳ Ｐゴシック" pitchFamily="-112" charset="-128"/>
                <a:cs typeface="ＭＳ Ｐゴシック" pitchFamily="-112" charset="-128"/>
              </a:rPr>
              <a:t>).</a:t>
            </a:r>
            <a:endParaRPr lang="it-CH" sz="800" kern="0" dirty="0">
              <a:ea typeface="ＭＳ Ｐゴシック" pitchFamily="-112" charset="-128"/>
              <a:cs typeface="ＭＳ Ｐゴシック" pitchFamily="-112" charset="-128"/>
            </a:endParaRPr>
          </a:p>
          <a:p>
            <a:pPr eaLnBrk="0" hangingPunct="0">
              <a:spcBef>
                <a:spcPct val="20000"/>
              </a:spcBef>
            </a:pPr>
            <a:endParaRPr lang="it-CH" sz="800" kern="0" dirty="0">
              <a:ea typeface="ＭＳ Ｐゴシック" pitchFamily="-112" charset="-128"/>
              <a:cs typeface="ＭＳ Ｐゴシック" pitchFamily="-112" charset="-128"/>
            </a:endParaRPr>
          </a:p>
          <a:p>
            <a:pPr eaLnBrk="0" hangingPunct="0">
              <a:spcBef>
                <a:spcPct val="20000"/>
              </a:spcBef>
            </a:pPr>
            <a:r>
              <a:rPr lang="it-CH" sz="1400" b="1" kern="0" dirty="0" smtClean="0">
                <a:latin typeface="+mn-lt"/>
                <a:ea typeface="ＭＳ Ｐゴシック" pitchFamily="-112" charset="-128"/>
                <a:cs typeface="ＭＳ Ｐゴシック" pitchFamily="-112" charset="-128"/>
              </a:rPr>
              <a:t> </a:t>
            </a:r>
          </a:p>
          <a:p>
            <a:pPr eaLnBrk="0" hangingPunct="0">
              <a:spcBef>
                <a:spcPct val="20000"/>
              </a:spcBef>
            </a:pPr>
            <a:endParaRPr lang="it-CH" sz="1400" kern="0" dirty="0" smtClean="0">
              <a:latin typeface="+mn-lt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12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90" y="2031678"/>
            <a:ext cx="2968878" cy="2681060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5382108" y="2941605"/>
            <a:ext cx="701878" cy="48548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764633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23850" y="343953"/>
            <a:ext cx="8496300" cy="539353"/>
          </a:xfrm>
        </p:spPr>
        <p:txBody>
          <a:bodyPr/>
          <a:lstStyle/>
          <a:p>
            <a:r>
              <a:rPr lang="en-US" dirty="0" smtClean="0"/>
              <a:t>Geological setting</a:t>
            </a:r>
            <a:endParaRPr lang="en-US" dirty="0"/>
          </a:p>
        </p:txBody>
      </p:sp>
      <p:sp>
        <p:nvSpPr>
          <p:cNvPr id="9" name="Rettangolo 15"/>
          <p:cNvSpPr/>
          <p:nvPr/>
        </p:nvSpPr>
        <p:spPr>
          <a:xfrm>
            <a:off x="7335563" y="4134910"/>
            <a:ext cx="1546225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800" i="1" dirty="0" err="1" smtClean="0"/>
              <a:t>Brouwer</a:t>
            </a:r>
            <a:r>
              <a:rPr lang="en-US" sz="800" i="1" dirty="0" smtClean="0"/>
              <a:t> et al 2005</a:t>
            </a:r>
            <a:endParaRPr lang="it-CH" sz="8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502" y="520773"/>
            <a:ext cx="4969439" cy="4281978"/>
          </a:xfrm>
          <a:prstGeom prst="rect">
            <a:avLst/>
          </a:prstGeom>
        </p:spPr>
      </p:pic>
      <p:pic>
        <p:nvPicPr>
          <p:cNvPr id="14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41556" y="2293030"/>
            <a:ext cx="2634533" cy="2520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ttangolo 15"/>
          <p:cNvSpPr/>
          <p:nvPr/>
        </p:nvSpPr>
        <p:spPr>
          <a:xfrm>
            <a:off x="2771760" y="4771265"/>
            <a:ext cx="1546225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800" i="1" dirty="0" err="1" smtClean="0"/>
              <a:t>Rubatto</a:t>
            </a:r>
            <a:r>
              <a:rPr lang="en-US" sz="800" i="1" dirty="0" smtClean="0"/>
              <a:t> et </a:t>
            </a:r>
            <a:r>
              <a:rPr lang="en-US" sz="800" i="1" dirty="0"/>
              <a:t>al. </a:t>
            </a:r>
            <a:r>
              <a:rPr lang="en-US" sz="800" i="1" dirty="0" smtClean="0"/>
              <a:t>2009</a:t>
            </a:r>
            <a:endParaRPr lang="it-CH" sz="800" dirty="0"/>
          </a:p>
        </p:txBody>
      </p:sp>
      <p:sp>
        <p:nvSpPr>
          <p:cNvPr id="11" name="CasellaDiTesto 10"/>
          <p:cNvSpPr txBox="1"/>
          <p:nvPr/>
        </p:nvSpPr>
        <p:spPr bwMode="auto">
          <a:xfrm>
            <a:off x="341436" y="903601"/>
            <a:ext cx="3060408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rtlCol="0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it-CH" sz="1400" kern="0" dirty="0" err="1" smtClean="0">
                <a:latin typeface="+mn-lt"/>
                <a:ea typeface="ＭＳ Ｐゴシック" pitchFamily="-112" charset="-128"/>
                <a:cs typeface="ＭＳ Ｐゴシック" pitchFamily="-112" charset="-128"/>
              </a:rPr>
              <a:t>Barrovian</a:t>
            </a:r>
            <a:r>
              <a:rPr lang="it-CH" sz="1400" kern="0" dirty="0" smtClean="0">
                <a:latin typeface="+mn-lt"/>
                <a:ea typeface="ＭＳ Ｐゴシック" pitchFamily="-112" charset="-128"/>
                <a:cs typeface="ＭＳ Ｐゴシック" pitchFamily="-112" charset="-128"/>
              </a:rPr>
              <a:t> </a:t>
            </a:r>
            <a:r>
              <a:rPr lang="it-CH" sz="1400" kern="0" dirty="0" err="1" smtClean="0">
                <a:latin typeface="+mn-lt"/>
                <a:ea typeface="ＭＳ Ｐゴシック" pitchFamily="-112" charset="-128"/>
                <a:cs typeface="ＭＳ Ｐゴシック" pitchFamily="-112" charset="-128"/>
              </a:rPr>
              <a:t>metamorphism</a:t>
            </a:r>
            <a:r>
              <a:rPr lang="it-CH" sz="1400" kern="0" dirty="0" smtClean="0">
                <a:latin typeface="+mn-lt"/>
                <a:ea typeface="ＭＳ Ｐゴシック" pitchFamily="-112" charset="-128"/>
                <a:cs typeface="ＭＳ Ｐゴシック" pitchFamily="-112" charset="-128"/>
              </a:rPr>
              <a:t> Cima Lunga:</a:t>
            </a:r>
          </a:p>
          <a:p>
            <a:pPr eaLnBrk="0" hangingPunct="0">
              <a:spcBef>
                <a:spcPct val="20000"/>
              </a:spcBef>
            </a:pPr>
            <a:r>
              <a:rPr lang="it-CH" sz="1400" b="1" kern="0" dirty="0" err="1">
                <a:latin typeface="+mn-lt"/>
                <a:ea typeface="ＭＳ Ｐゴシック" pitchFamily="-112" charset="-128"/>
                <a:cs typeface="ＭＳ Ｐゴシック" pitchFamily="-112" charset="-128"/>
              </a:rPr>
              <a:t>c</a:t>
            </a:r>
            <a:r>
              <a:rPr lang="it-CH" sz="1400" b="1" kern="0" dirty="0" err="1" smtClean="0">
                <a:latin typeface="+mn-lt"/>
                <a:ea typeface="ＭＳ Ｐゴシック" pitchFamily="-112" charset="-128"/>
                <a:cs typeface="ＭＳ Ｐゴシック" pitchFamily="-112" charset="-128"/>
              </a:rPr>
              <a:t>a</a:t>
            </a:r>
            <a:r>
              <a:rPr lang="it-CH" sz="1400" b="1" kern="0" dirty="0" smtClean="0">
                <a:latin typeface="+mn-lt"/>
                <a:ea typeface="ＭＳ Ｐゴシック" pitchFamily="-112" charset="-128"/>
                <a:cs typeface="ＭＳ Ｐゴシック" pitchFamily="-112" charset="-128"/>
              </a:rPr>
              <a:t>. 650 C and 0.8 </a:t>
            </a:r>
            <a:r>
              <a:rPr lang="it-CH" sz="1400" b="1" kern="0" dirty="0" err="1" smtClean="0">
                <a:latin typeface="+mn-lt"/>
                <a:ea typeface="ＭＳ Ｐゴシック" pitchFamily="-112" charset="-128"/>
                <a:cs typeface="ＭＳ Ｐゴシック" pitchFamily="-112" charset="-128"/>
              </a:rPr>
              <a:t>GPa</a:t>
            </a:r>
            <a:r>
              <a:rPr lang="it-CH" sz="1400" b="1" kern="0" dirty="0" smtClean="0">
                <a:latin typeface="+mn-lt"/>
                <a:ea typeface="ＭＳ Ｐゴシック" pitchFamily="-112" charset="-128"/>
                <a:cs typeface="ＭＳ Ｐゴシック" pitchFamily="-112" charset="-128"/>
              </a:rPr>
              <a:t> </a:t>
            </a:r>
          </a:p>
          <a:p>
            <a:pPr eaLnBrk="0" hangingPunct="0">
              <a:spcBef>
                <a:spcPct val="20000"/>
              </a:spcBef>
            </a:pPr>
            <a:r>
              <a:rPr lang="de-DE" sz="800" kern="0" dirty="0" smtClean="0">
                <a:ea typeface="ＭＳ Ｐゴシック" pitchFamily="-112" charset="-128"/>
                <a:cs typeface="ＭＳ Ｐゴシック" pitchFamily="-112" charset="-128"/>
              </a:rPr>
              <a:t>(e.g. Grond et al. 1995, </a:t>
            </a:r>
            <a:r>
              <a:rPr lang="de-DE" sz="800" kern="0" dirty="0" err="1" smtClean="0">
                <a:ea typeface="ＭＳ Ｐゴシック" pitchFamily="-112" charset="-128"/>
                <a:cs typeface="ＭＳ Ｐゴシック" pitchFamily="-112" charset="-128"/>
              </a:rPr>
              <a:t>Rütti</a:t>
            </a:r>
            <a:r>
              <a:rPr lang="de-DE" sz="800" kern="0" dirty="0" smtClean="0">
                <a:ea typeface="ＭＳ Ｐゴシック" pitchFamily="-112" charset="-128"/>
                <a:cs typeface="ＭＳ Ｐゴシック" pitchFamily="-112" charset="-128"/>
              </a:rPr>
              <a:t> et al. 2003 1982)</a:t>
            </a:r>
          </a:p>
          <a:p>
            <a:pPr eaLnBrk="0" hangingPunct="0">
              <a:spcBef>
                <a:spcPct val="20000"/>
              </a:spcBef>
            </a:pPr>
            <a:r>
              <a:rPr lang="de-DE" sz="1400" kern="0" dirty="0">
                <a:ea typeface="ＭＳ Ｐゴシック" pitchFamily="-112" charset="-128"/>
                <a:cs typeface="ＭＳ Ｐゴシック" pitchFamily="-112" charset="-128"/>
              </a:rPr>
              <a:t>at </a:t>
            </a:r>
            <a:r>
              <a:rPr lang="de-DE" sz="1400" b="1" kern="0" dirty="0">
                <a:ea typeface="ＭＳ Ｐゴシック" pitchFamily="-112" charset="-128"/>
                <a:cs typeface="ＭＳ Ｐゴシック" pitchFamily="-112" charset="-128"/>
              </a:rPr>
              <a:t>33.0 ± 0.6 Ma </a:t>
            </a:r>
            <a:endParaRPr lang="de-DE" sz="1400" b="1" kern="0" dirty="0" smtClean="0">
              <a:ea typeface="ＭＳ Ｐゴシック" pitchFamily="-112" charset="-128"/>
              <a:cs typeface="ＭＳ Ｐゴシック" pitchFamily="-112" charset="-128"/>
            </a:endParaRPr>
          </a:p>
          <a:p>
            <a:pPr eaLnBrk="0" hangingPunct="0">
              <a:spcBef>
                <a:spcPct val="20000"/>
              </a:spcBef>
            </a:pPr>
            <a:r>
              <a:rPr lang="de-DE" sz="800" kern="0" dirty="0" smtClean="0">
                <a:ea typeface="ＭＳ Ｐゴシック" pitchFamily="-112" charset="-128"/>
                <a:cs typeface="ＭＳ Ｐゴシック" pitchFamily="-112" charset="-128"/>
              </a:rPr>
              <a:t>(</a:t>
            </a:r>
            <a:r>
              <a:rPr lang="de-DE" sz="800" kern="0" dirty="0">
                <a:ea typeface="ＭＳ Ｐゴシック" pitchFamily="-112" charset="-128"/>
                <a:cs typeface="ＭＳ Ｐゴシック" pitchFamily="-112" charset="-128"/>
              </a:rPr>
              <a:t>U-</a:t>
            </a:r>
            <a:r>
              <a:rPr lang="de-DE" sz="800" kern="0" dirty="0" err="1">
                <a:ea typeface="ＭＳ Ｐゴシック" pitchFamily="-112" charset="-128"/>
                <a:cs typeface="ＭＳ Ｐゴシック" pitchFamily="-112" charset="-128"/>
              </a:rPr>
              <a:t>Pb</a:t>
            </a:r>
            <a:r>
              <a:rPr lang="de-DE" sz="800" kern="0" dirty="0">
                <a:ea typeface="ＭＳ Ｐゴシック" pitchFamily="-112" charset="-128"/>
                <a:cs typeface="ＭＳ Ｐゴシック" pitchFamily="-112" charset="-128"/>
              </a:rPr>
              <a:t> </a:t>
            </a:r>
            <a:r>
              <a:rPr lang="de-DE" sz="800" kern="0" dirty="0" err="1">
                <a:ea typeface="ＭＳ Ｐゴシック" pitchFamily="-112" charset="-128"/>
                <a:cs typeface="ＭＳ Ｐゴシック" pitchFamily="-112" charset="-128"/>
              </a:rPr>
              <a:t>dating</a:t>
            </a:r>
            <a:r>
              <a:rPr lang="de-DE" sz="800" kern="0" dirty="0">
                <a:ea typeface="ＭＳ Ｐゴシック" pitchFamily="-112" charset="-128"/>
                <a:cs typeface="ＭＳ Ｐゴシック" pitchFamily="-112" charset="-128"/>
              </a:rPr>
              <a:t> on </a:t>
            </a:r>
            <a:r>
              <a:rPr lang="de-DE" sz="800" kern="0" dirty="0" err="1">
                <a:ea typeface="ＭＳ Ｐゴシック" pitchFamily="-112" charset="-128"/>
                <a:cs typeface="ＭＳ Ｐゴシック" pitchFamily="-112" charset="-128"/>
              </a:rPr>
              <a:t>zircons</a:t>
            </a:r>
            <a:r>
              <a:rPr lang="de-DE" sz="800" kern="0" dirty="0">
                <a:ea typeface="ＭＳ Ｐゴシック" pitchFamily="-112" charset="-128"/>
                <a:cs typeface="ＭＳ Ｐゴシック" pitchFamily="-112" charset="-128"/>
              </a:rPr>
              <a:t>, Gebauer 1994)</a:t>
            </a:r>
            <a:endParaRPr lang="it-CH" sz="800" kern="0" dirty="0">
              <a:ea typeface="ＭＳ Ｐゴシック" pitchFamily="-112" charset="-128"/>
              <a:cs typeface="ＭＳ Ｐゴシック" pitchFamily="-112" charset="-128"/>
            </a:endParaRPr>
          </a:p>
          <a:p>
            <a:pPr eaLnBrk="0" hangingPunct="0">
              <a:spcBef>
                <a:spcPct val="20000"/>
              </a:spcBef>
            </a:pPr>
            <a:endParaRPr lang="it-CH" sz="800" kern="0" dirty="0">
              <a:ea typeface="ＭＳ Ｐゴシック" pitchFamily="-112" charset="-128"/>
              <a:cs typeface="ＭＳ Ｐゴシック" pitchFamily="-112" charset="-128"/>
            </a:endParaRPr>
          </a:p>
          <a:p>
            <a:pPr eaLnBrk="0" hangingPunct="0">
              <a:spcBef>
                <a:spcPct val="20000"/>
              </a:spcBef>
            </a:pPr>
            <a:r>
              <a:rPr lang="it-CH" sz="1400" b="1" kern="0" dirty="0" smtClean="0">
                <a:latin typeface="+mn-lt"/>
                <a:ea typeface="ＭＳ Ｐゴシック" pitchFamily="-112" charset="-128"/>
                <a:cs typeface="ＭＳ Ｐゴシック" pitchFamily="-112" charset="-128"/>
              </a:rPr>
              <a:t> </a:t>
            </a:r>
          </a:p>
          <a:p>
            <a:pPr eaLnBrk="0" hangingPunct="0">
              <a:spcBef>
                <a:spcPct val="20000"/>
              </a:spcBef>
            </a:pPr>
            <a:endParaRPr lang="it-CH" sz="1400" kern="0" dirty="0" smtClean="0">
              <a:latin typeface="+mn-lt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5292096" y="2941605"/>
            <a:ext cx="701878" cy="48548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CH"/>
          </a:p>
        </p:txBody>
      </p:sp>
      <p:sp>
        <p:nvSpPr>
          <p:cNvPr id="3" name="CasellaDiTesto 2"/>
          <p:cNvSpPr txBox="1"/>
          <p:nvPr/>
        </p:nvSpPr>
        <p:spPr bwMode="auto">
          <a:xfrm>
            <a:off x="6686346" y="4066534"/>
            <a:ext cx="64921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rtlCol="0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ts val="40"/>
              </a:spcBef>
            </a:pPr>
            <a:r>
              <a:rPr lang="it-CH" sz="700" i="1" kern="0" dirty="0" smtClean="0">
                <a:solidFill>
                  <a:schemeClr val="bg1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rPr>
              <a:t>Southern </a:t>
            </a:r>
            <a:r>
              <a:rPr lang="it-CH" sz="700" i="1" kern="0" dirty="0" err="1" smtClean="0">
                <a:solidFill>
                  <a:schemeClr val="bg1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rPr>
              <a:t>Steep</a:t>
            </a:r>
            <a:r>
              <a:rPr lang="it-CH" sz="700" i="1" kern="0" dirty="0" smtClean="0">
                <a:solidFill>
                  <a:schemeClr val="bg1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rPr>
              <a:t> </a:t>
            </a:r>
          </a:p>
          <a:p>
            <a:pPr eaLnBrk="0" hangingPunct="0">
              <a:spcBef>
                <a:spcPts val="40"/>
              </a:spcBef>
            </a:pPr>
            <a:r>
              <a:rPr lang="it-CH" sz="700" i="1" kern="0" dirty="0" err="1" smtClean="0">
                <a:solidFill>
                  <a:schemeClr val="bg1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rPr>
              <a:t>Belt</a:t>
            </a:r>
            <a:endParaRPr lang="it-CH" sz="700" i="1" kern="0" dirty="0" smtClean="0">
              <a:solidFill>
                <a:schemeClr val="bg1"/>
              </a:solidFill>
              <a:latin typeface="+mn-lt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9725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23850" y="343953"/>
            <a:ext cx="8496300" cy="539353"/>
          </a:xfrm>
        </p:spPr>
        <p:txBody>
          <a:bodyPr/>
          <a:lstStyle/>
          <a:p>
            <a:r>
              <a:rPr lang="en-US" dirty="0" smtClean="0"/>
              <a:t>Geological setting – the </a:t>
            </a:r>
            <a:r>
              <a:rPr lang="en-US" dirty="0" err="1" smtClean="0"/>
              <a:t>Cima</a:t>
            </a:r>
            <a:r>
              <a:rPr lang="en-US" dirty="0" smtClean="0"/>
              <a:t> </a:t>
            </a:r>
            <a:r>
              <a:rPr lang="en-US" dirty="0" err="1" smtClean="0"/>
              <a:t>Lunga</a:t>
            </a:r>
            <a:r>
              <a:rPr lang="en-US" dirty="0" smtClean="0"/>
              <a:t> unit</a:t>
            </a:r>
            <a:endParaRPr lang="en-US" dirty="0"/>
          </a:p>
        </p:txBody>
      </p:sp>
      <p:pic>
        <p:nvPicPr>
          <p:cNvPr id="2050" name="Picture 2" descr="F:\Backup Lenovo X1\conferences\EGU_2020\FS_sheath folds\Figures_presentation\profile_Cd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596" y="806319"/>
            <a:ext cx="5562379" cy="1315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24" y="793748"/>
            <a:ext cx="2970396" cy="4298338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 bwMode="auto">
          <a:xfrm>
            <a:off x="341436" y="4788951"/>
            <a:ext cx="615553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rtlCol="0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it-CH" sz="800" kern="0" dirty="0" err="1" smtClean="0">
                <a:latin typeface="+mn-lt"/>
                <a:ea typeface="ＭＳ Ｐゴシック" pitchFamily="-112" charset="-128"/>
                <a:cs typeface="ＭＳ Ｐゴシック" pitchFamily="-112" charset="-128"/>
              </a:rPr>
              <a:t>Pfiffner</a:t>
            </a:r>
            <a:r>
              <a:rPr lang="it-CH" sz="800" kern="0" dirty="0" smtClean="0">
                <a:latin typeface="+mn-lt"/>
                <a:ea typeface="ＭＳ Ｐゴシック" pitchFamily="-112" charset="-128"/>
                <a:cs typeface="ＭＳ Ｐゴシック" pitchFamily="-112" charset="-128"/>
              </a:rPr>
              <a:t>, 1999</a:t>
            </a:r>
          </a:p>
        </p:txBody>
      </p:sp>
      <p:sp>
        <p:nvSpPr>
          <p:cNvPr id="13" name="CasellaDiTesto 12"/>
          <p:cNvSpPr txBox="1"/>
          <p:nvPr/>
        </p:nvSpPr>
        <p:spPr bwMode="auto">
          <a:xfrm>
            <a:off x="7632408" y="2151083"/>
            <a:ext cx="1282402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rtlCol="0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it-CH" sz="800" kern="0" dirty="0" err="1" smtClean="0">
                <a:latin typeface="+mn-lt"/>
                <a:ea typeface="ＭＳ Ｐゴシック" pitchFamily="-112" charset="-128"/>
                <a:cs typeface="ＭＳ Ｐゴシック" pitchFamily="-112" charset="-128"/>
              </a:rPr>
              <a:t>Schenker</a:t>
            </a:r>
            <a:r>
              <a:rPr lang="it-CH" sz="800" kern="0" dirty="0" smtClean="0">
                <a:latin typeface="+mn-lt"/>
                <a:ea typeface="ＭＳ Ｐゴシック" pitchFamily="-112" charset="-128"/>
                <a:cs typeface="ＭＳ Ｐゴシック" pitchFamily="-112" charset="-128"/>
              </a:rPr>
              <a:t>, </a:t>
            </a:r>
            <a:r>
              <a:rPr lang="it-CH" sz="800" kern="0" dirty="0" err="1" smtClean="0">
                <a:latin typeface="+mn-lt"/>
                <a:ea typeface="ＭＳ Ｐゴシック" pitchFamily="-112" charset="-128"/>
                <a:cs typeface="ＭＳ Ｐゴシック" pitchFamily="-112" charset="-128"/>
              </a:rPr>
              <a:t>unpublished</a:t>
            </a:r>
            <a:r>
              <a:rPr lang="it-CH" sz="800" kern="0" dirty="0" smtClean="0">
                <a:latin typeface="+mn-lt"/>
                <a:ea typeface="ＭＳ Ｐゴシック" pitchFamily="-112" charset="-128"/>
                <a:cs typeface="ＭＳ Ｐゴシック" pitchFamily="-112" charset="-128"/>
              </a:rPr>
              <a:t> </a:t>
            </a:r>
            <a:r>
              <a:rPr lang="it-CH" sz="800" kern="0" dirty="0" smtClean="0">
                <a:latin typeface="+mn-lt"/>
                <a:ea typeface="ＭＳ Ｐゴシック" pitchFamily="-112" charset="-128"/>
                <a:cs typeface="ＭＳ Ｐゴシック" pitchFamily="-112" charset="-128"/>
              </a:rPr>
              <a:t>data</a:t>
            </a:r>
          </a:p>
        </p:txBody>
      </p:sp>
      <p:cxnSp>
        <p:nvCxnSpPr>
          <p:cNvPr id="7" name="Connettore 1 6"/>
          <p:cNvCxnSpPr/>
          <p:nvPr/>
        </p:nvCxnSpPr>
        <p:spPr>
          <a:xfrm>
            <a:off x="1421580" y="2391726"/>
            <a:ext cx="1350180" cy="2430324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 bwMode="auto">
          <a:xfrm>
            <a:off x="3401596" y="2301714"/>
            <a:ext cx="5580992" cy="2886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rtlCol="0">
            <a:prstTxWarp prst="textNoShape">
              <a:avLst/>
            </a:prstTxWarp>
            <a:spAutoFit/>
          </a:bodyPr>
          <a:lstStyle/>
          <a:p>
            <a:pPr algn="just" eaLnBrk="0" hangingPunct="0">
              <a:spcBef>
                <a:spcPct val="20000"/>
              </a:spcBef>
            </a:pPr>
            <a:r>
              <a:rPr lang="en-GB" sz="1400" dirty="0" smtClean="0"/>
              <a:t>The </a:t>
            </a:r>
            <a:r>
              <a:rPr lang="en-GB" sz="1400" dirty="0" err="1" smtClean="0"/>
              <a:t>Cima</a:t>
            </a:r>
            <a:r>
              <a:rPr lang="en-GB" sz="1400" dirty="0" smtClean="0"/>
              <a:t> </a:t>
            </a:r>
            <a:r>
              <a:rPr lang="en-GB" sz="1400" dirty="0" err="1" smtClean="0"/>
              <a:t>Lunga</a:t>
            </a:r>
            <a:r>
              <a:rPr lang="en-GB" sz="1400" dirty="0" smtClean="0"/>
              <a:t> unit </a:t>
            </a:r>
            <a:r>
              <a:rPr lang="en-GB" sz="1400" dirty="0"/>
              <a:t>is </a:t>
            </a:r>
            <a:r>
              <a:rPr lang="en-GB" sz="1400" dirty="0" smtClean="0"/>
              <a:t>a highly sheared nappe constituted </a:t>
            </a:r>
            <a:r>
              <a:rPr lang="en-GB" sz="1400" dirty="0" smtClean="0"/>
              <a:t>of </a:t>
            </a:r>
            <a:r>
              <a:rPr lang="en-GB" sz="1400" dirty="0" err="1" smtClean="0"/>
              <a:t>micaschists</a:t>
            </a:r>
            <a:r>
              <a:rPr lang="en-GB" sz="1400" dirty="0"/>
              <a:t>, </a:t>
            </a:r>
            <a:r>
              <a:rPr lang="en-GB" sz="1400" dirty="0" err="1"/>
              <a:t>paragneisses</a:t>
            </a:r>
            <a:r>
              <a:rPr lang="en-GB" sz="1400" dirty="0"/>
              <a:t> and minor </a:t>
            </a:r>
            <a:r>
              <a:rPr lang="en-GB" sz="1400" dirty="0" err="1" smtClean="0"/>
              <a:t>orthogneisses</a:t>
            </a:r>
            <a:r>
              <a:rPr lang="en-GB" sz="1400" dirty="0" smtClean="0"/>
              <a:t> and </a:t>
            </a:r>
            <a:r>
              <a:rPr lang="en-GB" sz="1400" dirty="0" err="1" smtClean="0"/>
              <a:t>metacarbonates</a:t>
            </a:r>
            <a:r>
              <a:rPr lang="en-GB" sz="1400" dirty="0" smtClean="0"/>
              <a:t>, </a:t>
            </a:r>
            <a:r>
              <a:rPr lang="en-GB" sz="1400" dirty="0"/>
              <a:t>locally enclosing lenses of garnet peridotite and </a:t>
            </a:r>
            <a:r>
              <a:rPr lang="en-GB" sz="1400" dirty="0" smtClean="0"/>
              <a:t>chlorite </a:t>
            </a:r>
            <a:r>
              <a:rPr lang="en-GB" sz="1400" dirty="0" err="1" smtClean="0"/>
              <a:t>harzburgite</a:t>
            </a:r>
            <a:r>
              <a:rPr lang="en-GB" sz="1400" dirty="0" smtClean="0"/>
              <a:t>, </a:t>
            </a:r>
            <a:r>
              <a:rPr lang="en-GB" sz="1400" dirty="0"/>
              <a:t>partially talc </a:t>
            </a:r>
            <a:r>
              <a:rPr lang="en-GB" sz="1400" dirty="0" smtClean="0"/>
              <a:t>bearing</a:t>
            </a:r>
            <a:r>
              <a:rPr lang="en-GB" sz="1400" dirty="0"/>
              <a:t>. Within the </a:t>
            </a:r>
            <a:r>
              <a:rPr lang="en-GB" sz="1400" dirty="0" err="1" smtClean="0"/>
              <a:t>ultramafites</a:t>
            </a:r>
            <a:r>
              <a:rPr lang="en-GB" sz="1400" dirty="0"/>
              <a:t>, </a:t>
            </a:r>
            <a:r>
              <a:rPr lang="en-GB" sz="1400" dirty="0" err="1"/>
              <a:t>metarodingites</a:t>
            </a:r>
            <a:r>
              <a:rPr lang="en-GB" sz="1400" dirty="0"/>
              <a:t> demonstrate that, before Alpine deformation, </a:t>
            </a:r>
            <a:r>
              <a:rPr lang="en-GB" sz="1400" dirty="0" err="1"/>
              <a:t>ultramafics</a:t>
            </a:r>
            <a:r>
              <a:rPr lang="en-GB" sz="1400" dirty="0"/>
              <a:t> were </a:t>
            </a:r>
            <a:r>
              <a:rPr lang="en-GB" sz="1400" dirty="0" err="1"/>
              <a:t>metasomatised</a:t>
            </a:r>
            <a:r>
              <a:rPr lang="en-GB" sz="1400" dirty="0"/>
              <a:t> on the seafloor and </a:t>
            </a:r>
            <a:r>
              <a:rPr lang="en-GB" sz="1400" dirty="0" err="1"/>
              <a:t>serpentinized</a:t>
            </a:r>
            <a:r>
              <a:rPr lang="en-GB" sz="1400" dirty="0"/>
              <a:t> </a:t>
            </a:r>
            <a:r>
              <a:rPr lang="en-GB" sz="800" dirty="0"/>
              <a:t>(Evans and </a:t>
            </a:r>
            <a:r>
              <a:rPr lang="en-GB" sz="800" dirty="0" err="1"/>
              <a:t>Trommsdorff</a:t>
            </a:r>
            <a:r>
              <a:rPr lang="en-GB" sz="800" dirty="0"/>
              <a:t>, 1978)</a:t>
            </a:r>
            <a:r>
              <a:rPr lang="en-GB" sz="1400" dirty="0"/>
              <a:t>.</a:t>
            </a:r>
          </a:p>
          <a:p>
            <a:pPr algn="just" eaLnBrk="0" hangingPunct="0">
              <a:spcBef>
                <a:spcPct val="20000"/>
              </a:spcBef>
            </a:pPr>
            <a:r>
              <a:rPr lang="en-GB" sz="1400" dirty="0" smtClean="0"/>
              <a:t>The </a:t>
            </a:r>
            <a:r>
              <a:rPr lang="en-GB" sz="1400" dirty="0"/>
              <a:t>elongated high-pressure ultramafic bodies are surrounded by folded amphibolite-facies </a:t>
            </a:r>
            <a:r>
              <a:rPr lang="en-GB" sz="1400" dirty="0" err="1" smtClean="0"/>
              <a:t>paragneisses</a:t>
            </a:r>
            <a:r>
              <a:rPr lang="en-GB" sz="1400" dirty="0" smtClean="0"/>
              <a:t> and meta-carbonates </a:t>
            </a:r>
            <a:r>
              <a:rPr lang="en-GB" sz="1400" dirty="0"/>
              <a:t>that locally </a:t>
            </a:r>
            <a:r>
              <a:rPr lang="en-GB" sz="1400" dirty="0" smtClean="0"/>
              <a:t>form </a:t>
            </a:r>
            <a:r>
              <a:rPr lang="en-GB" sz="1400" dirty="0"/>
              <a:t>sheath folds. The internal structures of the ultramafic bodies are </a:t>
            </a:r>
            <a:r>
              <a:rPr lang="en-GB" sz="1400" dirty="0" smtClean="0"/>
              <a:t>characterized </a:t>
            </a:r>
            <a:r>
              <a:rPr lang="en-GB" sz="1400" dirty="0"/>
              <a:t>by recumbent, sub-isoclinal </a:t>
            </a:r>
            <a:r>
              <a:rPr lang="en-GB" sz="1400" dirty="0" smtClean="0"/>
              <a:t>folds, folded </a:t>
            </a:r>
            <a:r>
              <a:rPr lang="en-GB" sz="1400" dirty="0" err="1"/>
              <a:t>boudinaged</a:t>
            </a:r>
            <a:r>
              <a:rPr lang="en-GB" sz="1400" dirty="0"/>
              <a:t> mafic </a:t>
            </a:r>
            <a:r>
              <a:rPr lang="en-GB" sz="1400" dirty="0" smtClean="0"/>
              <a:t>layers and </a:t>
            </a:r>
            <a:r>
              <a:rPr lang="en-GB" sz="1400" dirty="0" err="1" smtClean="0"/>
              <a:t>boudinaged</a:t>
            </a:r>
            <a:r>
              <a:rPr lang="en-GB" sz="1400" dirty="0" smtClean="0"/>
              <a:t> fold hinges.</a:t>
            </a:r>
          </a:p>
          <a:p>
            <a:pPr eaLnBrk="0" hangingPunct="0">
              <a:spcBef>
                <a:spcPct val="20000"/>
              </a:spcBef>
            </a:pPr>
            <a:endParaRPr lang="en-GB" sz="1400" dirty="0" smtClean="0"/>
          </a:p>
        </p:txBody>
      </p:sp>
    </p:spTree>
    <p:extLst>
      <p:ext uri="{BB962C8B-B14F-4D97-AF65-F5344CB8AC3E}">
        <p14:creationId xmlns:p14="http://schemas.microsoft.com/office/powerpoint/2010/main" val="967861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23850" y="343953"/>
            <a:ext cx="8496300" cy="539353"/>
          </a:xfrm>
        </p:spPr>
        <p:txBody>
          <a:bodyPr/>
          <a:lstStyle/>
          <a:p>
            <a:pPr eaLnBrk="0" hangingPunct="0">
              <a:spcBef>
                <a:spcPct val="20000"/>
              </a:spcBef>
            </a:pPr>
            <a:r>
              <a:rPr lang="en-US" dirty="0"/>
              <a:t>Geological setting– </a:t>
            </a:r>
            <a:r>
              <a:rPr lang="en-US" dirty="0" smtClean="0"/>
              <a:t>main structural features of the </a:t>
            </a:r>
            <a:r>
              <a:rPr lang="en-US" dirty="0" err="1" smtClean="0"/>
              <a:t>Cima</a:t>
            </a:r>
            <a:r>
              <a:rPr lang="en-US" dirty="0" smtClean="0"/>
              <a:t> </a:t>
            </a:r>
            <a:r>
              <a:rPr lang="en-US" dirty="0" err="1" smtClean="0"/>
              <a:t>Lunga</a:t>
            </a:r>
            <a:endParaRPr lang="en-US" sz="1200" b="1" i="1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5" name="Connettore 1 4"/>
          <p:cNvCxnSpPr/>
          <p:nvPr/>
        </p:nvCxnSpPr>
        <p:spPr>
          <a:xfrm>
            <a:off x="3671880" y="783428"/>
            <a:ext cx="0" cy="428265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 bwMode="auto">
          <a:xfrm>
            <a:off x="187580" y="779466"/>
            <a:ext cx="3509811" cy="406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rtlCol="0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GB" sz="1200" b="1" i="1" kern="0" dirty="0" smtClean="0">
                <a:latin typeface="+mn-lt"/>
                <a:ea typeface="ＭＳ Ｐゴシック" pitchFamily="-112" charset="-128"/>
                <a:cs typeface="ＭＳ Ｐゴシック" pitchFamily="-112" charset="-128"/>
              </a:rPr>
              <a:t>Sheath folds within </a:t>
            </a:r>
            <a:r>
              <a:rPr lang="en-GB" sz="1200" b="1" i="1" kern="0" dirty="0" err="1" smtClean="0">
                <a:latin typeface="+mn-lt"/>
                <a:ea typeface="ＭＳ Ｐゴシック" pitchFamily="-112" charset="-128"/>
                <a:cs typeface="ＭＳ Ｐゴシック" pitchFamily="-112" charset="-128"/>
              </a:rPr>
              <a:t>micaschists</a:t>
            </a:r>
            <a:r>
              <a:rPr lang="en-GB" sz="1200" b="1" i="1" kern="0" dirty="0" smtClean="0">
                <a:latin typeface="+mn-lt"/>
                <a:ea typeface="ＭＳ Ｐゴシック" pitchFamily="-112" charset="-128"/>
                <a:cs typeface="ＭＳ Ｐゴシック" pitchFamily="-112" charset="-128"/>
              </a:rPr>
              <a:t>, gneisses </a:t>
            </a:r>
          </a:p>
          <a:p>
            <a:pPr eaLnBrk="0" hangingPunct="0">
              <a:spcBef>
                <a:spcPct val="20000"/>
              </a:spcBef>
            </a:pPr>
            <a:r>
              <a:rPr lang="en-GB" sz="1200" b="1" i="1" kern="0" dirty="0" smtClean="0">
                <a:latin typeface="+mn-lt"/>
                <a:ea typeface="ＭＳ Ｐゴシック" pitchFamily="-112" charset="-128"/>
                <a:cs typeface="ＭＳ Ｐゴシック" pitchFamily="-112" charset="-128"/>
              </a:rPr>
              <a:t>and </a:t>
            </a:r>
            <a:r>
              <a:rPr lang="en-GB" sz="1200" b="1" i="1" kern="0" dirty="0" err="1" smtClean="0">
                <a:latin typeface="+mn-lt"/>
                <a:ea typeface="ＭＳ Ｐゴシック" pitchFamily="-112" charset="-128"/>
                <a:cs typeface="ＭＳ Ｐゴシック" pitchFamily="-112" charset="-128"/>
              </a:rPr>
              <a:t>metacarbonates</a:t>
            </a:r>
            <a:r>
              <a:rPr lang="en-GB" sz="1200" b="1" i="1" kern="0" dirty="0" smtClean="0">
                <a:latin typeface="+mn-lt"/>
                <a:ea typeface="ＭＳ Ｐゴシック" pitchFamily="-112" charset="-128"/>
                <a:cs typeface="ＭＳ Ｐゴシック" pitchFamily="-112" charset="-128"/>
              </a:rPr>
              <a:t> at all scales.  </a:t>
            </a:r>
          </a:p>
        </p:txBody>
      </p:sp>
      <p:sp>
        <p:nvSpPr>
          <p:cNvPr id="8" name="CasellaDiTesto 7"/>
          <p:cNvSpPr txBox="1"/>
          <p:nvPr/>
        </p:nvSpPr>
        <p:spPr bwMode="auto">
          <a:xfrm>
            <a:off x="5269477" y="771510"/>
            <a:ext cx="380312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rtlCol="0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GB" sz="1200" b="1" i="1" kern="0" dirty="0" smtClean="0">
                <a:latin typeface="+mn-lt"/>
                <a:ea typeface="ＭＳ Ｐゴシック" pitchFamily="-112" charset="-128"/>
                <a:cs typeface="ＭＳ Ｐゴシック" pitchFamily="-112" charset="-128"/>
              </a:rPr>
              <a:t>Sheath folds are associated with ultramafic elliptical</a:t>
            </a:r>
            <a:r>
              <a:rPr lang="en-GB" sz="1400" kern="0" dirty="0" smtClean="0">
                <a:latin typeface="+mn-lt"/>
                <a:ea typeface="ＭＳ Ｐゴシック" pitchFamily="-112" charset="-128"/>
                <a:cs typeface="ＭＳ Ｐゴシック" pitchFamily="-112" charset="-128"/>
              </a:rPr>
              <a:t> </a:t>
            </a:r>
            <a:r>
              <a:rPr lang="en-GB" sz="1200" b="1" i="1" kern="0" dirty="0" smtClean="0">
                <a:latin typeface="+mn-lt"/>
                <a:ea typeface="ＭＳ Ｐゴシック" pitchFamily="-112" charset="-128"/>
                <a:cs typeface="ＭＳ Ｐゴシック" pitchFamily="-112" charset="-128"/>
              </a:rPr>
              <a:t>inclusions that have a complex poly-phase internal deformation.</a:t>
            </a:r>
            <a:endParaRPr lang="en-GB" sz="1200" b="1" i="1" kern="0" dirty="0">
              <a:latin typeface="+mn-lt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2050" name="Picture 2" descr="F:\Backup Lenovo X1\conferences\EGU_2020\FS_sheath folds\Figures_manuscript\Fig 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7284" y="1216958"/>
            <a:ext cx="1320911" cy="3850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34065" y="1401594"/>
            <a:ext cx="2586577" cy="2049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/>
          <p:cNvSpPr txBox="1"/>
          <p:nvPr/>
        </p:nvSpPr>
        <p:spPr bwMode="auto">
          <a:xfrm>
            <a:off x="7452384" y="3358553"/>
            <a:ext cx="549831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rtlCol="0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it-CH" sz="600" kern="0" dirty="0" err="1" smtClean="0">
                <a:latin typeface="+mn-lt"/>
                <a:ea typeface="ＭＳ Ｐゴシック" pitchFamily="-112" charset="-128"/>
                <a:cs typeface="ＭＳ Ｐゴシック" pitchFamily="-112" charset="-128"/>
              </a:rPr>
              <a:t>after</a:t>
            </a:r>
            <a:r>
              <a:rPr lang="it-CH" sz="600" kern="0" dirty="0" smtClean="0">
                <a:latin typeface="+mn-lt"/>
                <a:ea typeface="ＭＳ Ｐゴシック" pitchFamily="-112" charset="-128"/>
                <a:cs typeface="ＭＳ Ｐゴシック" pitchFamily="-112" charset="-128"/>
              </a:rPr>
              <a:t> Kuhn 2000</a:t>
            </a:r>
          </a:p>
        </p:txBody>
      </p:sp>
      <p:cxnSp>
        <p:nvCxnSpPr>
          <p:cNvPr id="12" name="Connettore 1 11"/>
          <p:cNvCxnSpPr/>
          <p:nvPr/>
        </p:nvCxnSpPr>
        <p:spPr>
          <a:xfrm>
            <a:off x="5202084" y="771510"/>
            <a:ext cx="0" cy="429325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52" name="Picture 4" descr="F:\Backup Lenovo X1\conferences\EGU_2020\FS_sheath folds\Figures_presentation\Fig SHEATH FOLD_small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26" y="2530647"/>
            <a:ext cx="3304979" cy="2502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F:\Backup Lenovo X1\conferences\EGU_2020\FS_sheath folds\Figures_presentation\Fig mega sheath folds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612" y="1311583"/>
            <a:ext cx="3625993" cy="1118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92096" y="3565833"/>
            <a:ext cx="3798218" cy="146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asellaDiTesto 12"/>
          <p:cNvSpPr txBox="1"/>
          <p:nvPr/>
        </p:nvSpPr>
        <p:spPr bwMode="auto">
          <a:xfrm>
            <a:off x="3704420" y="813321"/>
            <a:ext cx="147957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rtlCol="0"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ts val="0"/>
              </a:spcBef>
            </a:pPr>
            <a:r>
              <a:rPr lang="it-CH" sz="1100" b="1" i="1" kern="0" dirty="0" smtClean="0">
                <a:latin typeface="+mn-lt"/>
                <a:ea typeface="ＭＳ Ｐゴシック" pitchFamily="-112" charset="-128"/>
                <a:cs typeface="ＭＳ Ｐゴシック" pitchFamily="-112" charset="-128"/>
              </a:rPr>
              <a:t>Penetrative stretching</a:t>
            </a:r>
          </a:p>
          <a:p>
            <a:pPr algn="ctr" eaLnBrk="0" hangingPunct="0">
              <a:spcBef>
                <a:spcPts val="0"/>
              </a:spcBef>
            </a:pPr>
            <a:r>
              <a:rPr lang="it-CH" sz="1100" b="1" i="1" kern="0" dirty="0" smtClean="0">
                <a:latin typeface="+mn-lt"/>
                <a:ea typeface="ＭＳ Ｐゴシック" pitchFamily="-112" charset="-128"/>
                <a:cs typeface="ＭＳ Ｐゴシック" pitchFamily="-112" charset="-128"/>
              </a:rPr>
              <a:t> </a:t>
            </a:r>
            <a:r>
              <a:rPr lang="it-CH" sz="1100" b="1" i="1" kern="0" dirty="0" err="1" smtClean="0">
                <a:latin typeface="+mn-lt"/>
                <a:ea typeface="ＭＳ Ｐゴシック" pitchFamily="-112" charset="-128"/>
                <a:cs typeface="ＭＳ Ｐゴシック" pitchFamily="-112" charset="-128"/>
              </a:rPr>
              <a:t>lineation</a:t>
            </a:r>
            <a:endParaRPr lang="it-CH" sz="1100" b="1" i="1" kern="0" dirty="0">
              <a:latin typeface="+mn-lt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95803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23850" y="502193"/>
            <a:ext cx="8496300" cy="539353"/>
          </a:xfrm>
        </p:spPr>
        <p:txBody>
          <a:bodyPr/>
          <a:lstStyle/>
          <a:p>
            <a:r>
              <a:rPr lang="en-US" sz="2100" dirty="0" smtClean="0"/>
              <a:t>Scientific questions</a:t>
            </a:r>
            <a:endParaRPr lang="en-US" sz="2100" dirty="0"/>
          </a:p>
        </p:txBody>
      </p:sp>
      <p:sp>
        <p:nvSpPr>
          <p:cNvPr id="5" name="CasellaDiTesto 4"/>
          <p:cNvSpPr txBox="1"/>
          <p:nvPr/>
        </p:nvSpPr>
        <p:spPr bwMode="auto">
          <a:xfrm>
            <a:off x="341436" y="1041546"/>
            <a:ext cx="8641152" cy="3662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rtlCol="0">
            <a:prstTxWarp prst="textNoShape">
              <a:avLst/>
            </a:prstTxWarp>
            <a:spAutoFit/>
          </a:bodyPr>
          <a:lstStyle/>
          <a:p>
            <a:pPr marL="342900" indent="-342900" algn="just" eaLnBrk="0" hangingPunct="0">
              <a:spcBef>
                <a:spcPct val="20000"/>
              </a:spcBef>
              <a:buAutoNum type="arabicParenR"/>
            </a:pPr>
            <a:r>
              <a:rPr lang="en-US" sz="1400" b="1" dirty="0" smtClean="0"/>
              <a:t>How </a:t>
            </a:r>
            <a:r>
              <a:rPr lang="en-US" sz="1400" b="1" dirty="0"/>
              <a:t>to reconcile different deformation styles </a:t>
            </a:r>
            <a:r>
              <a:rPr lang="en-US" sz="1400" b="1" dirty="0" smtClean="0"/>
              <a:t>within </a:t>
            </a:r>
            <a:r>
              <a:rPr lang="en-US" sz="1400" b="1" dirty="0"/>
              <a:t>matrix and </a:t>
            </a:r>
            <a:r>
              <a:rPr lang="en-US" sz="1400" b="1" dirty="0" smtClean="0"/>
              <a:t>inclusion of the </a:t>
            </a:r>
            <a:r>
              <a:rPr lang="en-US" sz="1400" b="1" dirty="0" err="1" smtClean="0"/>
              <a:t>Cima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Lunga</a:t>
            </a:r>
            <a:r>
              <a:rPr lang="en-US" sz="1400" b="1" dirty="0" smtClean="0"/>
              <a:t> unit? </a:t>
            </a:r>
          </a:p>
          <a:p>
            <a:pPr algn="just" eaLnBrk="0" hangingPunct="0">
              <a:spcBef>
                <a:spcPct val="20000"/>
              </a:spcBef>
            </a:pPr>
            <a:r>
              <a:rPr lang="en-US" sz="1400" i="1" dirty="0" smtClean="0"/>
              <a:t>- Gneissic matrix</a:t>
            </a:r>
            <a:r>
              <a:rPr lang="en-US" sz="1400" dirty="0" smtClean="0"/>
              <a:t>: penetrative amphibolite facies </a:t>
            </a:r>
            <a:r>
              <a:rPr lang="en-US" sz="1400" dirty="0"/>
              <a:t>mineral/stretching lineation </a:t>
            </a:r>
            <a:r>
              <a:rPr lang="en-US" sz="1400" dirty="0" smtClean="0"/>
              <a:t>and foliation that locally depicts sheath folds. The deformation pattern </a:t>
            </a:r>
            <a:r>
              <a:rPr lang="en-US" sz="1400" dirty="0" smtClean="0"/>
              <a:t>suggests </a:t>
            </a:r>
            <a:r>
              <a:rPr lang="en-US" sz="1400" dirty="0" smtClean="0"/>
              <a:t>a continuous simple shear dominated deformational regime.</a:t>
            </a:r>
          </a:p>
          <a:p>
            <a:pPr algn="just" eaLnBrk="0" hangingPunct="0">
              <a:spcBef>
                <a:spcPct val="20000"/>
              </a:spcBef>
            </a:pPr>
            <a:r>
              <a:rPr lang="en-US" sz="1400" i="1" dirty="0" smtClean="0"/>
              <a:t>- </a:t>
            </a:r>
            <a:r>
              <a:rPr lang="en-US" sz="1400" i="1" dirty="0" err="1" smtClean="0"/>
              <a:t>Peridotitic</a:t>
            </a:r>
            <a:r>
              <a:rPr lang="en-US" sz="1400" i="1" dirty="0" smtClean="0"/>
              <a:t> inclusion</a:t>
            </a:r>
            <a:r>
              <a:rPr lang="en-US" sz="1400" dirty="0" smtClean="0"/>
              <a:t>: contains folded </a:t>
            </a:r>
            <a:r>
              <a:rPr lang="en-US" sz="1400" dirty="0" err="1" smtClean="0"/>
              <a:t>boudinaged</a:t>
            </a:r>
            <a:r>
              <a:rPr lang="en-US" sz="1400" dirty="0" smtClean="0"/>
              <a:t> mafic layers and </a:t>
            </a:r>
            <a:r>
              <a:rPr lang="en-US" sz="1400" dirty="0" err="1" smtClean="0"/>
              <a:t>boudinaged</a:t>
            </a:r>
            <a:r>
              <a:rPr lang="en-US" sz="1400" dirty="0" smtClean="0"/>
              <a:t> fold hinges that hint to changes in the stress field.</a:t>
            </a:r>
          </a:p>
          <a:p>
            <a:pPr algn="just" eaLnBrk="0" hangingPunct="0">
              <a:spcBef>
                <a:spcPct val="20000"/>
              </a:spcBef>
            </a:pPr>
            <a:r>
              <a:rPr lang="en-GB" sz="1400" dirty="0" smtClean="0"/>
              <a:t>These spatial differences in deformation style and the superimposed </a:t>
            </a:r>
            <a:r>
              <a:rPr lang="en-GB" sz="1400" dirty="0"/>
              <a:t>structures are traditionally attributed to distinct deformation phases that reflect </a:t>
            </a:r>
            <a:r>
              <a:rPr lang="en-GB" sz="1400" dirty="0" smtClean="0"/>
              <a:t>a varying </a:t>
            </a:r>
            <a:r>
              <a:rPr lang="en-GB" sz="1400" dirty="0"/>
              <a:t>stress field during subsequent tectono-metamorphic stages of </a:t>
            </a:r>
            <a:r>
              <a:rPr lang="en-GB" sz="1400" dirty="0" smtClean="0"/>
              <a:t>the </a:t>
            </a:r>
            <a:r>
              <a:rPr lang="en-GB" sz="1400" dirty="0" err="1" smtClean="0"/>
              <a:t>Cima</a:t>
            </a:r>
            <a:r>
              <a:rPr lang="en-GB" sz="1400" dirty="0" smtClean="0"/>
              <a:t> </a:t>
            </a:r>
            <a:r>
              <a:rPr lang="en-GB" sz="1400" dirty="0" err="1" smtClean="0"/>
              <a:t>Lunga</a:t>
            </a:r>
            <a:r>
              <a:rPr lang="en-GB" sz="1400" dirty="0" smtClean="0"/>
              <a:t> nappe </a:t>
            </a:r>
            <a:r>
              <a:rPr lang="en-GB" sz="800" dirty="0" smtClean="0"/>
              <a:t>(e.g. </a:t>
            </a:r>
            <a:r>
              <a:rPr lang="en-GB" sz="800" dirty="0" err="1" smtClean="0"/>
              <a:t>Grond</a:t>
            </a:r>
            <a:r>
              <a:rPr lang="en-GB" sz="800" dirty="0" smtClean="0"/>
              <a:t> et al. 1995)</a:t>
            </a:r>
            <a:r>
              <a:rPr lang="en-GB" sz="1400" dirty="0" smtClean="0"/>
              <a:t>. </a:t>
            </a:r>
            <a:r>
              <a:rPr lang="en-GB" sz="1400" kern="0" dirty="0" smtClean="0">
                <a:latin typeface="+mn-lt"/>
                <a:ea typeface="ＭＳ Ｐゴシック" pitchFamily="-112" charset="-128"/>
                <a:cs typeface="ＭＳ Ｐゴシック" pitchFamily="-112" charset="-128"/>
              </a:rPr>
              <a:t>However, we propose that the contrasting deformation styles occur during a </a:t>
            </a:r>
            <a:r>
              <a:rPr lang="en-GB" sz="1400" dirty="0" smtClean="0"/>
              <a:t>continuous simple shear deformation within a heterogeneous rock </a:t>
            </a:r>
            <a:r>
              <a:rPr lang="en-GB" sz="1400" dirty="0"/>
              <a:t>media </a:t>
            </a:r>
            <a:r>
              <a:rPr lang="en-GB" sz="1400" dirty="0" smtClean="0"/>
              <a:t>consisting of a weak matrix and a relatively hard but deformable inclusion.</a:t>
            </a:r>
          </a:p>
          <a:p>
            <a:pPr algn="just" eaLnBrk="0" hangingPunct="0">
              <a:spcBef>
                <a:spcPct val="20000"/>
              </a:spcBef>
            </a:pPr>
            <a:endParaRPr lang="en-GB" sz="1400" kern="0" dirty="0">
              <a:latin typeface="+mn-lt"/>
              <a:ea typeface="ＭＳ Ｐゴシック" pitchFamily="-112" charset="-128"/>
              <a:cs typeface="ＭＳ Ｐゴシック" pitchFamily="-112" charset="-128"/>
            </a:endParaRPr>
          </a:p>
          <a:p>
            <a:pPr algn="just" eaLnBrk="0" hangingPunct="0">
              <a:spcBef>
                <a:spcPct val="20000"/>
              </a:spcBef>
            </a:pPr>
            <a:r>
              <a:rPr lang="en-GB" sz="1400" b="1" dirty="0"/>
              <a:t>2</a:t>
            </a:r>
            <a:r>
              <a:rPr lang="en-GB" sz="1400" b="1" dirty="0" smtClean="0"/>
              <a:t>) </a:t>
            </a:r>
            <a:r>
              <a:rPr lang="en-GB" sz="1400" dirty="0" smtClean="0"/>
              <a:t>In the </a:t>
            </a:r>
            <a:r>
              <a:rPr lang="en-GB" sz="1400" dirty="0"/>
              <a:t>inclusion-matrix deformation system, two end-member regimes </a:t>
            </a:r>
            <a:r>
              <a:rPr lang="en-GB" sz="1400" dirty="0" smtClean="0"/>
              <a:t>have </a:t>
            </a:r>
            <a:r>
              <a:rPr lang="en-GB" sz="1400" dirty="0" smtClean="0"/>
              <a:t>already been </a:t>
            </a:r>
            <a:r>
              <a:rPr lang="en-GB" sz="1400" dirty="0"/>
              <a:t>investigated: (</a:t>
            </a:r>
            <a:r>
              <a:rPr lang="en-GB" sz="1400" dirty="0" err="1"/>
              <a:t>i</a:t>
            </a:r>
            <a:r>
              <a:rPr lang="en-GB" sz="1400" dirty="0"/>
              <a:t>) a weak ellipsoidal inclusion that acts as a slip surface over which sheath folds develop and (ii) a rigid ellipsoidal inclusion that rotates within the matrix generating sheath folds in the back of the rotating ellipse in direction of the shearing. Between these two end-members, </a:t>
            </a:r>
            <a:r>
              <a:rPr lang="en-GB" sz="1400" b="1" dirty="0"/>
              <a:t>t</a:t>
            </a:r>
            <a:r>
              <a:rPr lang="en-GB" sz="1400" b="1" dirty="0" smtClean="0"/>
              <a:t>he </a:t>
            </a:r>
            <a:r>
              <a:rPr lang="en-GB" sz="1400" b="1" dirty="0" smtClean="0"/>
              <a:t>understanding of </a:t>
            </a:r>
            <a:r>
              <a:rPr lang="en-GB" sz="1400" b="1" dirty="0"/>
              <a:t>the clast-matrix deformational </a:t>
            </a:r>
            <a:r>
              <a:rPr lang="en-GB" sz="1400" b="1" dirty="0" smtClean="0"/>
              <a:t>regime is </a:t>
            </a:r>
            <a:r>
              <a:rPr lang="en-GB" sz="1400" b="1" dirty="0"/>
              <a:t>not trivial and the genesis of sheath </a:t>
            </a:r>
            <a:r>
              <a:rPr lang="en-GB" sz="1400" b="1" dirty="0" smtClean="0"/>
              <a:t>folds </a:t>
            </a:r>
            <a:r>
              <a:rPr lang="en-GB" sz="1400" b="1" dirty="0"/>
              <a:t>is unexplored</a:t>
            </a:r>
            <a:r>
              <a:rPr lang="en-GB" sz="1400" dirty="0"/>
              <a:t>. </a:t>
            </a:r>
            <a:endParaRPr lang="it-CH" sz="1400" kern="0" dirty="0" smtClean="0">
              <a:latin typeface="+mn-lt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23413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23850" y="343953"/>
            <a:ext cx="8496300" cy="539353"/>
          </a:xfrm>
        </p:spPr>
        <p:txBody>
          <a:bodyPr/>
          <a:lstStyle/>
          <a:p>
            <a:r>
              <a:rPr lang="en-US" dirty="0" smtClean="0"/>
              <a:t>Numerical setup</a:t>
            </a:r>
            <a:endParaRPr lang="en-US" dirty="0"/>
          </a:p>
        </p:txBody>
      </p:sp>
      <p:pic>
        <p:nvPicPr>
          <p:cNvPr id="1026" name="Picture 2" descr="F:\Backup Lenovo X1\conferences\EGU_2020\FS_sheath folds\Figures_manuscript\Fig_08_3D_setu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11" y="2641985"/>
            <a:ext cx="4842573" cy="189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5112072" y="2894613"/>
            <a:ext cx="424863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GB" sz="1400" dirty="0" smtClean="0"/>
              <a:t>Linear viscous behaviour</a:t>
            </a:r>
          </a:p>
          <a:p>
            <a:pPr marL="285750" indent="-285750">
              <a:buFontTx/>
              <a:buChar char="-"/>
            </a:pPr>
            <a:r>
              <a:rPr lang="en-GB" sz="1400" dirty="0" smtClean="0"/>
              <a:t>Longest ellipse axis parallel to the x-direction</a:t>
            </a:r>
          </a:p>
          <a:p>
            <a:pPr marL="285750" indent="-285750">
              <a:buFontTx/>
              <a:buChar char="-"/>
            </a:pPr>
            <a:r>
              <a:rPr lang="en-GB" sz="1400" dirty="0" smtClean="0"/>
              <a:t>Simple shear acts in the x-direction</a:t>
            </a:r>
          </a:p>
          <a:p>
            <a:pPr marL="285750" indent="-285750">
              <a:buFontTx/>
              <a:buChar char="-"/>
            </a:pPr>
            <a:r>
              <a:rPr lang="en-GB" sz="1400" dirty="0" smtClean="0"/>
              <a:t>Horizontal layers act as passive markers</a:t>
            </a:r>
          </a:p>
          <a:p>
            <a:endParaRPr lang="en-GB" sz="1400" dirty="0" smtClean="0"/>
          </a:p>
          <a:p>
            <a:pPr marL="354013" indent="-354013">
              <a:buFontTx/>
              <a:buChar char="-"/>
            </a:pPr>
            <a:endParaRPr lang="en-GB" sz="1400" dirty="0" smtClean="0"/>
          </a:p>
        </p:txBody>
      </p:sp>
      <p:sp>
        <p:nvSpPr>
          <p:cNvPr id="6" name="pole tekstowe 4"/>
          <p:cNvSpPr txBox="1"/>
          <p:nvPr/>
        </p:nvSpPr>
        <p:spPr>
          <a:xfrm>
            <a:off x="245278" y="861522"/>
            <a:ext cx="87373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We use a three-dimensional model of ductile deformation around an ellipsoidal inclusion under simple </a:t>
            </a:r>
            <a:r>
              <a:rPr lang="en-US" sz="1600" dirty="0" smtClean="0"/>
              <a:t>shear</a:t>
            </a:r>
            <a:r>
              <a:rPr lang="en-GB" sz="1600" dirty="0" smtClean="0"/>
              <a:t>. </a:t>
            </a:r>
            <a:r>
              <a:rPr lang="en-GB" sz="1600" dirty="0"/>
              <a:t>We analyse </a:t>
            </a:r>
            <a:r>
              <a:rPr lang="en-GB" sz="1600" dirty="0" smtClean="0"/>
              <a:t>the </a:t>
            </a:r>
            <a:r>
              <a:rPr lang="en-GB" sz="1600" dirty="0" smtClean="0"/>
              <a:t>structure </a:t>
            </a:r>
            <a:r>
              <a:rPr lang="en-GB" sz="1600" dirty="0"/>
              <a:t>development around a deformable inclusion </a:t>
            </a:r>
            <a:r>
              <a:rPr lang="en-GB" sz="1600" dirty="0"/>
              <a:t>with the </a:t>
            </a:r>
            <a:r>
              <a:rPr lang="en-GB" sz="1600" dirty="0" err="1"/>
              <a:t>Eshelby</a:t>
            </a:r>
            <a:r>
              <a:rPr lang="en-GB" sz="1600" dirty="0"/>
              <a:t> solution </a:t>
            </a:r>
            <a:r>
              <a:rPr lang="en-GB" sz="1600" dirty="0" smtClean="0"/>
              <a:t>by </a:t>
            </a:r>
            <a:r>
              <a:rPr lang="en-GB" sz="1600" dirty="0" smtClean="0"/>
              <a:t>varying:</a:t>
            </a:r>
            <a:endParaRPr lang="pl-PL" sz="1600" dirty="0"/>
          </a:p>
          <a:p>
            <a:r>
              <a:rPr lang="en-GB" sz="1600" dirty="0" smtClean="0"/>
              <a:t>	1) Initial </a:t>
            </a:r>
            <a:r>
              <a:rPr lang="en-GB" sz="1600" dirty="0"/>
              <a:t>inclusion aspect</a:t>
            </a:r>
            <a:r>
              <a:rPr lang="pl-PL" sz="1600" dirty="0"/>
              <a:t> </a:t>
            </a:r>
            <a:r>
              <a:rPr lang="en-GB" sz="1600" dirty="0"/>
              <a:t>ratio </a:t>
            </a:r>
            <a:r>
              <a:rPr lang="pl-PL" sz="1600" dirty="0"/>
              <a:t>(</a:t>
            </a:r>
            <a:r>
              <a:rPr lang="pl-PL" sz="1600" dirty="0" smtClean="0"/>
              <a:t>a/c</a:t>
            </a:r>
            <a:r>
              <a:rPr lang="it-CH" sz="1600" dirty="0" smtClean="0"/>
              <a:t> and b/c</a:t>
            </a:r>
            <a:r>
              <a:rPr lang="pl-PL" sz="1600" dirty="0" smtClean="0"/>
              <a:t>)</a:t>
            </a:r>
            <a:endParaRPr lang="pl-PL" sz="1600" dirty="0"/>
          </a:p>
          <a:p>
            <a:r>
              <a:rPr lang="en-GB" sz="1600" dirty="0" smtClean="0"/>
              <a:t>	2) Viscosity </a:t>
            </a:r>
            <a:r>
              <a:rPr lang="en-GB" sz="1600" dirty="0"/>
              <a:t>ratio between inclusion and matrix</a:t>
            </a:r>
            <a:r>
              <a:rPr lang="pl-PL" sz="1600" dirty="0"/>
              <a:t> (m) </a:t>
            </a:r>
          </a:p>
          <a:p>
            <a:r>
              <a:rPr lang="en-GB" sz="1600" dirty="0" smtClean="0"/>
              <a:t>	3) Strain</a:t>
            </a:r>
            <a:r>
              <a:rPr lang="pl-PL" sz="1600" dirty="0" smtClean="0"/>
              <a:t> </a:t>
            </a:r>
            <a:r>
              <a:rPr lang="pl-PL" sz="1600" dirty="0"/>
              <a:t>(γ)</a:t>
            </a:r>
          </a:p>
        </p:txBody>
      </p:sp>
    </p:spTree>
    <p:extLst>
      <p:ext uri="{BB962C8B-B14F-4D97-AF65-F5344CB8AC3E}">
        <p14:creationId xmlns:p14="http://schemas.microsoft.com/office/powerpoint/2010/main" val="3785741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owerpoint_DACD_IST">
  <a:themeElements>
    <a:clrScheme name="SUPSI 1">
      <a:dk1>
        <a:srgbClr val="000000"/>
      </a:dk1>
      <a:lt1>
        <a:sysClr val="window" lastClr="FFFFFF"/>
      </a:lt1>
      <a:dk2>
        <a:srgbClr val="141C64"/>
      </a:dk2>
      <a:lt2>
        <a:srgbClr val="FFFFFF"/>
      </a:lt2>
      <a:accent1>
        <a:srgbClr val="141C78"/>
      </a:accent1>
      <a:accent2>
        <a:srgbClr val="2838C8"/>
      </a:accent2>
      <a:accent3>
        <a:srgbClr val="0063C8"/>
      </a:accent3>
      <a:accent4>
        <a:srgbClr val="0096FF"/>
      </a:accent4>
      <a:accent5>
        <a:srgbClr val="46A01E"/>
      </a:accent5>
      <a:accent6>
        <a:srgbClr val="8CD23C"/>
      </a:accent6>
      <a:hlink>
        <a:srgbClr val="000000"/>
      </a:hlink>
      <a:folHlink>
        <a:srgbClr val="646464"/>
      </a:folHlink>
    </a:clrScheme>
    <a:fontScheme name="SUPSI_DSAS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 bwMode="auto">
        <a:noFill/>
        <a:ln w="9525">
          <a:noFill/>
          <a:miter lim="800000"/>
          <a:headEnd/>
          <a:tailEnd/>
        </a:ln>
      </a:spPr>
      <a:bodyPr lIns="0" tIns="0" rIns="0" bIns="0">
        <a:prstTxWarp prst="textNoShape">
          <a:avLst/>
        </a:prstTxWarp>
      </a:bodyPr>
      <a:lstStyle>
        <a:defPPr eaLnBrk="0" hangingPunct="0">
          <a:spcBef>
            <a:spcPct val="20000"/>
          </a:spcBef>
          <a:defRPr sz="1400" kern="0" dirty="0" smtClean="0">
            <a:latin typeface="+mn-lt"/>
            <a:ea typeface="ＭＳ Ｐゴシック" pitchFamily="-112" charset="-128"/>
            <a:cs typeface="ＭＳ Ｐゴシック" pitchFamily="-112" charset="-128"/>
          </a:defRPr>
        </a:defPPr>
      </a:lstStyle>
    </a:txDef>
  </a:objectDefaults>
  <a:extraClrSchemeLst>
    <a:extraClrScheme>
      <a:clrScheme name="SUPSI_DSA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PSI_DSA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PSI_DSA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PSI_DSA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PSI_DSA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PSI_DSA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UPSI_DSA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UPSI_DSA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UPSI_DSA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UPSI_DSA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UPSI_DSA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UPSI_DSA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Powerpoint_DACD_IST">
  <a:themeElements>
    <a:clrScheme name="SUPSI 1">
      <a:dk1>
        <a:srgbClr val="000000"/>
      </a:dk1>
      <a:lt1>
        <a:sysClr val="window" lastClr="FFFFFF"/>
      </a:lt1>
      <a:dk2>
        <a:srgbClr val="141C64"/>
      </a:dk2>
      <a:lt2>
        <a:srgbClr val="FFFFFF"/>
      </a:lt2>
      <a:accent1>
        <a:srgbClr val="141C78"/>
      </a:accent1>
      <a:accent2>
        <a:srgbClr val="2838C8"/>
      </a:accent2>
      <a:accent3>
        <a:srgbClr val="0063C8"/>
      </a:accent3>
      <a:accent4>
        <a:srgbClr val="0096FF"/>
      </a:accent4>
      <a:accent5>
        <a:srgbClr val="46A01E"/>
      </a:accent5>
      <a:accent6>
        <a:srgbClr val="8CD23C"/>
      </a:accent6>
      <a:hlink>
        <a:srgbClr val="000000"/>
      </a:hlink>
      <a:folHlink>
        <a:srgbClr val="646464"/>
      </a:folHlink>
    </a:clrScheme>
    <a:fontScheme name="SUPSI_DSAS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 bwMode="auto">
        <a:noFill/>
        <a:ln w="9525">
          <a:noFill/>
          <a:miter lim="800000"/>
          <a:headEnd/>
          <a:tailEnd/>
        </a:ln>
      </a:spPr>
      <a:bodyPr lIns="0" tIns="0" rIns="0" bIns="0">
        <a:prstTxWarp prst="textNoShape">
          <a:avLst/>
        </a:prstTxWarp>
      </a:bodyPr>
      <a:lstStyle>
        <a:defPPr eaLnBrk="0" hangingPunct="0">
          <a:spcBef>
            <a:spcPct val="20000"/>
          </a:spcBef>
          <a:defRPr sz="1400" kern="0" dirty="0" smtClean="0">
            <a:latin typeface="+mn-lt"/>
            <a:ea typeface="ＭＳ Ｐゴシック" pitchFamily="-112" charset="-128"/>
            <a:cs typeface="ＭＳ Ｐゴシック" pitchFamily="-112" charset="-128"/>
          </a:defRPr>
        </a:defPPr>
      </a:lstStyle>
    </a:txDef>
  </a:objectDefaults>
  <a:extraClrSchemeLst>
    <a:extraClrScheme>
      <a:clrScheme name="SUPSI_DSA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PSI_DSA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PSI_DSA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PSI_DSA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PSI_DSA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PSI_DSA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UPSI_DSA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UPSI_DSA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UPSI_DSA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UPSI_DSA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UPSI_DSA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UPSI_DSA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Powerpoint_DACD_IST">
  <a:themeElements>
    <a:clrScheme name="SUPSI 1">
      <a:dk1>
        <a:srgbClr val="000000"/>
      </a:dk1>
      <a:lt1>
        <a:sysClr val="window" lastClr="FFFFFF"/>
      </a:lt1>
      <a:dk2>
        <a:srgbClr val="141C64"/>
      </a:dk2>
      <a:lt2>
        <a:srgbClr val="FFFFFF"/>
      </a:lt2>
      <a:accent1>
        <a:srgbClr val="141C78"/>
      </a:accent1>
      <a:accent2>
        <a:srgbClr val="2838C8"/>
      </a:accent2>
      <a:accent3>
        <a:srgbClr val="0063C8"/>
      </a:accent3>
      <a:accent4>
        <a:srgbClr val="0096FF"/>
      </a:accent4>
      <a:accent5>
        <a:srgbClr val="46A01E"/>
      </a:accent5>
      <a:accent6>
        <a:srgbClr val="8CD23C"/>
      </a:accent6>
      <a:hlink>
        <a:srgbClr val="000000"/>
      </a:hlink>
      <a:folHlink>
        <a:srgbClr val="646464"/>
      </a:folHlink>
    </a:clrScheme>
    <a:fontScheme name="SUPSI_DSAS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 bwMode="auto">
        <a:noFill/>
        <a:ln w="9525">
          <a:noFill/>
          <a:miter lim="800000"/>
          <a:headEnd/>
          <a:tailEnd/>
        </a:ln>
      </a:spPr>
      <a:bodyPr lIns="0" tIns="0" rIns="0" bIns="0">
        <a:prstTxWarp prst="textNoShape">
          <a:avLst/>
        </a:prstTxWarp>
      </a:bodyPr>
      <a:lstStyle>
        <a:defPPr eaLnBrk="0" hangingPunct="0">
          <a:spcBef>
            <a:spcPct val="20000"/>
          </a:spcBef>
          <a:defRPr sz="1400" kern="0" dirty="0" smtClean="0">
            <a:latin typeface="+mn-lt"/>
            <a:ea typeface="ＭＳ Ｐゴシック" pitchFamily="-112" charset="-128"/>
            <a:cs typeface="ＭＳ Ｐゴシック" pitchFamily="-112" charset="-128"/>
          </a:defRPr>
        </a:defPPr>
      </a:lstStyle>
    </a:txDef>
  </a:objectDefaults>
  <a:extraClrSchemeLst>
    <a:extraClrScheme>
      <a:clrScheme name="SUPSI_DSA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PSI_DSA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PSI_DSA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PSI_DSA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PSI_DSA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PSI_DSA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UPSI_DSA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UPSI_DSA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UPSI_DSA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UPSI_DSA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UPSI_DSA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UPSI_DSA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Powerpoint_DACD_IST</Template>
  <TotalTime>0</TotalTime>
  <Words>1353</Words>
  <Application>Microsoft Office PowerPoint</Application>
  <PresentationFormat>Presentazione su schermo (16:9)</PresentationFormat>
  <Paragraphs>153</Paragraphs>
  <Slides>17</Slides>
  <Notes>4</Notes>
  <HiddenSlides>0</HiddenSlides>
  <MMClips>0</MMClips>
  <ScaleCrop>false</ScaleCrop>
  <HeadingPairs>
    <vt:vector size="4" baseType="variant">
      <vt:variant>
        <vt:lpstr>Tema</vt:lpstr>
      </vt:variant>
      <vt:variant>
        <vt:i4>3</vt:i4>
      </vt:variant>
      <vt:variant>
        <vt:lpstr>Titoli diapositive</vt:lpstr>
      </vt:variant>
      <vt:variant>
        <vt:i4>17</vt:i4>
      </vt:variant>
    </vt:vector>
  </HeadingPairs>
  <TitlesOfParts>
    <vt:vector size="20" baseType="lpstr">
      <vt:lpstr>Powerpoint_DACD_IST</vt:lpstr>
      <vt:lpstr>1_Powerpoint_DACD_IST</vt:lpstr>
      <vt:lpstr>2_Powerpoint_DACD_IST</vt:lpstr>
      <vt:lpstr>Numerical models of sheath fold development in rheologically heterogeneous rocks of the Cima Lunga-Adula shear zone (Central Alps)  </vt:lpstr>
      <vt:lpstr>Geological setting</vt:lpstr>
      <vt:lpstr>Geological setting</vt:lpstr>
      <vt:lpstr>Geological setting</vt:lpstr>
      <vt:lpstr>Geological setting</vt:lpstr>
      <vt:lpstr>Geological setting – the Cima Lunga unit</vt:lpstr>
      <vt:lpstr>Geological setting– main structural features of the Cima Lunga</vt:lpstr>
      <vt:lpstr>Scientific questions</vt:lpstr>
      <vt:lpstr>Numerical setup</vt:lpstr>
      <vt:lpstr>Numerical results – deformational regimes</vt:lpstr>
      <vt:lpstr>Numerical results – regime I: stretching</vt:lpstr>
      <vt:lpstr>Numerical results – regime II: oscillation</vt:lpstr>
      <vt:lpstr>Numerical results – regime IIA: stationary</vt:lpstr>
      <vt:lpstr>Numerical results – regime III: rotating</vt:lpstr>
      <vt:lpstr>Numerical results – analysis of the deformation of the internal lines</vt:lpstr>
      <vt:lpstr>Numerical results – backward modelling</vt:lpstr>
      <vt:lpstr>Conclusions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maurizio.pozzoni</dc:creator>
  <cp:lastModifiedBy>filippo</cp:lastModifiedBy>
  <cp:revision>844</cp:revision>
  <dcterms:created xsi:type="dcterms:W3CDTF">2011-04-21T15:17:54Z</dcterms:created>
  <dcterms:modified xsi:type="dcterms:W3CDTF">2020-05-03T09:16:42Z</dcterms:modified>
</cp:coreProperties>
</file>