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6" r:id="rId5"/>
  </p:sldIdLst>
  <p:sldSz cx="41148000" cy="3027521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 d="100"/>
          <a:sy n="30" d="100"/>
        </p:scale>
        <p:origin x="33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esktop.frd.metoffice.com\Met_Office\Met_Office\Research\CR\_Team\Chantelle_Burton\Brazil\Papers\LULCC\BrazilBiomes\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esktop.frd.metoffice.com\Met_Office\Met_Office\Research\CR\_Team\Chantelle_Burton\Brazil\Papers\LULCC\BrazilBiomes\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esktop.frd.metoffice.com\Met_Office\Met_Office\Research\CR\_Team\Chantelle_Burton\Brazil\Papers\2.FutureFireRisk\UpdatedSWL2\Resul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kern="1200" spc="0" baseline="0" dirty="0">
                <a:solidFill>
                  <a:sysClr val="windowText" lastClr="000000">
                    <a:lumMod val="65000"/>
                    <a:lumOff val="35000"/>
                  </a:sysClr>
                </a:solidFill>
                <a:effectLst/>
                <a:latin typeface="+mn-lt"/>
                <a:ea typeface="+mn-ea"/>
                <a:cs typeface="+mn-cs"/>
              </a:rPr>
              <a:t>Land-use</a:t>
            </a:r>
            <a:r>
              <a:rPr lang="en-US" sz="1600" b="0" i="0" baseline="0" dirty="0">
                <a:effectLst/>
              </a:rPr>
              <a:t> </a:t>
            </a:r>
            <a:r>
              <a:rPr lang="en-US" sz="1600" b="0" i="0" baseline="0" dirty="0" smtClean="0">
                <a:effectLst/>
              </a:rPr>
              <a:t>contribution to carbon sink Brazil (no </a:t>
            </a:r>
            <a:r>
              <a:rPr lang="en-US" sz="1600" b="0" i="0" baseline="0" dirty="0">
                <a:effectLst/>
              </a:rPr>
              <a:t>fire)</a:t>
            </a:r>
            <a:endParaRPr lang="en-GB" sz="1600" dirty="0">
              <a:effectLst/>
            </a:endParaRPr>
          </a:p>
        </c:rich>
      </c:tx>
      <c:layout>
        <c:manualLayout>
          <c:xMode val="edge"/>
          <c:yMode val="edge"/>
          <c:x val="0.14287288775606533"/>
          <c:y val="2.570083011876256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lumMod val="50000"/>
                  <a:lumOff val="50000"/>
                </a:schemeClr>
              </a:solidFill>
            </a:ln>
            <a:effectLst/>
          </c:spPr>
          <c:invertIfNegative val="0"/>
          <c:dPt>
            <c:idx val="0"/>
            <c:invertIfNegative val="0"/>
            <c:bubble3D val="0"/>
            <c:spPr>
              <a:solidFill>
                <a:schemeClr val="accent1">
                  <a:lumMod val="50000"/>
                </a:schemeClr>
              </a:solidFill>
              <a:ln>
                <a:solidFill>
                  <a:schemeClr val="tx1">
                    <a:lumMod val="50000"/>
                    <a:lumOff val="50000"/>
                  </a:schemeClr>
                </a:solidFill>
              </a:ln>
              <a:effectLst/>
            </c:spPr>
            <c:extLst>
              <c:ext xmlns:c16="http://schemas.microsoft.com/office/drawing/2014/chart" uri="{C3380CC4-5D6E-409C-BE32-E72D297353CC}">
                <c16:uniqueId val="{00000001-DB96-4850-BD8E-F48F38AC54A5}"/>
              </c:ext>
            </c:extLst>
          </c:dPt>
          <c:dPt>
            <c:idx val="1"/>
            <c:invertIfNegative val="0"/>
            <c:bubble3D val="0"/>
            <c:spPr>
              <a:solidFill>
                <a:srgbClr val="00B050"/>
              </a:solidFill>
              <a:ln>
                <a:solidFill>
                  <a:schemeClr val="tx1">
                    <a:lumMod val="50000"/>
                    <a:lumOff val="50000"/>
                  </a:schemeClr>
                </a:solidFill>
              </a:ln>
              <a:effectLst/>
            </c:spPr>
            <c:extLst>
              <c:ext xmlns:c16="http://schemas.microsoft.com/office/drawing/2014/chart" uri="{C3380CC4-5D6E-409C-BE32-E72D297353CC}">
                <c16:uniqueId val="{00000003-DB96-4850-BD8E-F48F38AC54A5}"/>
              </c:ext>
            </c:extLst>
          </c:dPt>
          <c:dPt>
            <c:idx val="2"/>
            <c:invertIfNegative val="0"/>
            <c:bubble3D val="0"/>
            <c:spPr>
              <a:solidFill>
                <a:schemeClr val="accent4">
                  <a:lumMod val="60000"/>
                  <a:lumOff val="40000"/>
                </a:schemeClr>
              </a:solidFill>
              <a:ln>
                <a:solidFill>
                  <a:schemeClr val="tx1">
                    <a:lumMod val="50000"/>
                    <a:lumOff val="50000"/>
                  </a:schemeClr>
                </a:solidFill>
              </a:ln>
              <a:effectLst/>
            </c:spPr>
            <c:extLst>
              <c:ext xmlns:c16="http://schemas.microsoft.com/office/drawing/2014/chart" uri="{C3380CC4-5D6E-409C-BE32-E72D297353CC}">
                <c16:uniqueId val="{00000005-DB96-4850-BD8E-F48F38AC54A5}"/>
              </c:ext>
            </c:extLst>
          </c:dPt>
          <c:dPt>
            <c:idx val="3"/>
            <c:invertIfNegative val="0"/>
            <c:bubble3D val="0"/>
            <c:spPr>
              <a:solidFill>
                <a:srgbClr val="FF0000"/>
              </a:solidFill>
              <a:ln>
                <a:solidFill>
                  <a:schemeClr val="tx1">
                    <a:lumMod val="50000"/>
                    <a:lumOff val="50000"/>
                  </a:schemeClr>
                </a:solidFill>
              </a:ln>
              <a:effectLst/>
            </c:spPr>
            <c:extLst>
              <c:ext xmlns:c16="http://schemas.microsoft.com/office/drawing/2014/chart" uri="{C3380CC4-5D6E-409C-BE32-E72D297353CC}">
                <c16:uniqueId val="{00000007-DB96-4850-BD8E-F48F38AC54A5}"/>
              </c:ext>
            </c:extLst>
          </c:dPt>
          <c:cat>
            <c:strRef>
              <c:f>Sheet1!$A$36:$A$40</c:f>
              <c:strCache>
                <c:ptCount val="5"/>
                <c:pt idx="0">
                  <c:v>Atlantic forest</c:v>
                </c:pt>
                <c:pt idx="1">
                  <c:v>Amazon forest </c:v>
                </c:pt>
                <c:pt idx="2">
                  <c:v>Pantanal wetlands</c:v>
                </c:pt>
                <c:pt idx="3">
                  <c:v>Caatinga</c:v>
                </c:pt>
                <c:pt idx="4">
                  <c:v>Cerrado</c:v>
                </c:pt>
              </c:strCache>
            </c:strRef>
          </c:cat>
          <c:val>
            <c:numRef>
              <c:f>Sheet1!$B$36:$B$40</c:f>
              <c:numCache>
                <c:formatCode>0.00</c:formatCode>
                <c:ptCount val="5"/>
                <c:pt idx="0">
                  <c:v>-4.5914673700199998E-2</c:v>
                </c:pt>
                <c:pt idx="1">
                  <c:v>-5.80896507012E-2</c:v>
                </c:pt>
                <c:pt idx="2">
                  <c:v>-1.6040072714950001E-2</c:v>
                </c:pt>
                <c:pt idx="3">
                  <c:v>-1.7412964998000033E-3</c:v>
                </c:pt>
                <c:pt idx="4">
                  <c:v>-9.8166102212499995E-2</c:v>
                </c:pt>
              </c:numCache>
            </c:numRef>
          </c:val>
          <c:extLst>
            <c:ext xmlns:c16="http://schemas.microsoft.com/office/drawing/2014/chart" uri="{C3380CC4-5D6E-409C-BE32-E72D297353CC}">
              <c16:uniqueId val="{00000008-DB96-4850-BD8E-F48F38AC54A5}"/>
            </c:ext>
          </c:extLst>
        </c:ser>
        <c:dLbls>
          <c:showLegendKey val="0"/>
          <c:showVal val="0"/>
          <c:showCatName val="0"/>
          <c:showSerName val="0"/>
          <c:showPercent val="0"/>
          <c:showBubbleSize val="0"/>
        </c:dLbls>
        <c:gapWidth val="50"/>
        <c:overlap val="-27"/>
        <c:axId val="220089896"/>
        <c:axId val="220092192"/>
      </c:barChart>
      <c:catAx>
        <c:axId val="220089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92192"/>
        <c:crosses val="autoZero"/>
        <c:auto val="1"/>
        <c:lblAlgn val="ctr"/>
        <c:lblOffset val="100"/>
        <c:noMultiLvlLbl val="0"/>
      </c:catAx>
      <c:valAx>
        <c:axId val="220092192"/>
        <c:scaling>
          <c:orientation val="minMax"/>
          <c:max val="5.000000000000001E-2"/>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sz="1100" b="0" i="0" baseline="0" dirty="0">
                    <a:effectLst/>
                  </a:rPr>
                  <a:t>GtC per year</a:t>
                </a:r>
                <a:endParaRPr lang="en-GB" sz="1100" dirty="0">
                  <a:effectLst/>
                </a:endParaRPr>
              </a:p>
            </c:rich>
          </c:tx>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89896"/>
        <c:crosses val="autoZero"/>
        <c:crossBetween val="between"/>
      </c:valAx>
      <c:spPr>
        <a:noFill/>
        <a:ln>
          <a:noFill/>
        </a:ln>
        <a:effectLst/>
      </c:spPr>
    </c:plotArea>
    <c:plotVisOnly val="1"/>
    <c:dispBlanksAs val="gap"/>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i="0" u="none" strike="noStrike" kern="1200" spc="0" baseline="0" dirty="0">
                <a:solidFill>
                  <a:sysClr val="windowText" lastClr="000000">
                    <a:lumMod val="65000"/>
                    <a:lumOff val="35000"/>
                  </a:sysClr>
                </a:solidFill>
                <a:effectLst/>
                <a:latin typeface="+mn-lt"/>
                <a:ea typeface="+mn-ea"/>
                <a:cs typeface="+mn-cs"/>
              </a:rPr>
              <a:t>Land-use</a:t>
            </a:r>
            <a:r>
              <a:rPr lang="en-US" sz="1600" b="0" i="0" baseline="0" dirty="0">
                <a:effectLst/>
              </a:rPr>
              <a:t> </a:t>
            </a:r>
            <a:r>
              <a:rPr lang="en-US" sz="1600" b="0" i="0" baseline="0" dirty="0" smtClean="0">
                <a:effectLst/>
              </a:rPr>
              <a:t>contribution to carbon sink Brazil (with </a:t>
            </a:r>
            <a:r>
              <a:rPr lang="en-US" sz="1600" b="0" i="0" baseline="0" dirty="0">
                <a:effectLst/>
              </a:rPr>
              <a:t>fire)</a:t>
            </a:r>
            <a:endParaRPr lang="en-GB" sz="1600" dirty="0">
              <a:effectLst/>
            </a:endParaRPr>
          </a:p>
        </c:rich>
      </c:tx>
      <c:layout>
        <c:manualLayout>
          <c:xMode val="edge"/>
          <c:yMode val="edge"/>
          <c:x val="0.13298708363327974"/>
          <c:y val="2.5703614223629217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solidFill>
                <a:schemeClr val="tx1">
                  <a:lumMod val="50000"/>
                  <a:lumOff val="50000"/>
                </a:schemeClr>
              </a:solidFill>
            </a:ln>
            <a:effectLst/>
          </c:spPr>
          <c:invertIfNegative val="0"/>
          <c:dPt>
            <c:idx val="0"/>
            <c:invertIfNegative val="0"/>
            <c:bubble3D val="0"/>
            <c:spPr>
              <a:solidFill>
                <a:schemeClr val="accent1">
                  <a:lumMod val="50000"/>
                </a:schemeClr>
              </a:solidFill>
              <a:ln>
                <a:solidFill>
                  <a:schemeClr val="tx1">
                    <a:lumMod val="50000"/>
                    <a:lumOff val="50000"/>
                  </a:schemeClr>
                </a:solidFill>
              </a:ln>
              <a:effectLst/>
            </c:spPr>
            <c:extLst>
              <c:ext xmlns:c16="http://schemas.microsoft.com/office/drawing/2014/chart" uri="{C3380CC4-5D6E-409C-BE32-E72D297353CC}">
                <c16:uniqueId val="{00000001-235D-404F-9152-97DD9B06C6D3}"/>
              </c:ext>
            </c:extLst>
          </c:dPt>
          <c:dPt>
            <c:idx val="1"/>
            <c:invertIfNegative val="0"/>
            <c:bubble3D val="0"/>
            <c:spPr>
              <a:solidFill>
                <a:srgbClr val="00B050"/>
              </a:solidFill>
              <a:ln>
                <a:solidFill>
                  <a:schemeClr val="tx1">
                    <a:lumMod val="50000"/>
                    <a:lumOff val="50000"/>
                  </a:schemeClr>
                </a:solidFill>
              </a:ln>
              <a:effectLst/>
            </c:spPr>
            <c:extLst>
              <c:ext xmlns:c16="http://schemas.microsoft.com/office/drawing/2014/chart" uri="{C3380CC4-5D6E-409C-BE32-E72D297353CC}">
                <c16:uniqueId val="{00000003-235D-404F-9152-97DD9B06C6D3}"/>
              </c:ext>
            </c:extLst>
          </c:dPt>
          <c:dPt>
            <c:idx val="2"/>
            <c:invertIfNegative val="0"/>
            <c:bubble3D val="0"/>
            <c:spPr>
              <a:solidFill>
                <a:schemeClr val="accent4">
                  <a:lumMod val="60000"/>
                  <a:lumOff val="40000"/>
                </a:schemeClr>
              </a:solidFill>
              <a:ln>
                <a:solidFill>
                  <a:schemeClr val="tx1">
                    <a:lumMod val="50000"/>
                    <a:lumOff val="50000"/>
                  </a:schemeClr>
                </a:solidFill>
              </a:ln>
              <a:effectLst/>
            </c:spPr>
            <c:extLst>
              <c:ext xmlns:c16="http://schemas.microsoft.com/office/drawing/2014/chart" uri="{C3380CC4-5D6E-409C-BE32-E72D297353CC}">
                <c16:uniqueId val="{00000005-235D-404F-9152-97DD9B06C6D3}"/>
              </c:ext>
            </c:extLst>
          </c:dPt>
          <c:cat>
            <c:strRef>
              <c:f>Sheet1!$K$36:$K$40</c:f>
              <c:strCache>
                <c:ptCount val="5"/>
                <c:pt idx="0">
                  <c:v>Atlantic forest</c:v>
                </c:pt>
                <c:pt idx="1">
                  <c:v>Amazon forest </c:v>
                </c:pt>
                <c:pt idx="2">
                  <c:v>Pantanal wetlands</c:v>
                </c:pt>
                <c:pt idx="3">
                  <c:v>Caatinga</c:v>
                </c:pt>
                <c:pt idx="4">
                  <c:v>Cerrado</c:v>
                </c:pt>
              </c:strCache>
            </c:strRef>
          </c:cat>
          <c:val>
            <c:numRef>
              <c:f>Sheet1!$L$36:$L$40</c:f>
              <c:numCache>
                <c:formatCode>0.00</c:formatCode>
                <c:ptCount val="5"/>
                <c:pt idx="0">
                  <c:v>-3.4256084625060003E-2</c:v>
                </c:pt>
                <c:pt idx="1">
                  <c:v>-4.39288646734E-2</c:v>
                </c:pt>
                <c:pt idx="2">
                  <c:v>-4.1901524253000044E-4</c:v>
                </c:pt>
                <c:pt idx="3">
                  <c:v>-6.2481164999999422E-5</c:v>
                </c:pt>
                <c:pt idx="4">
                  <c:v>-3.15813259996E-2</c:v>
                </c:pt>
              </c:numCache>
            </c:numRef>
          </c:val>
          <c:extLst>
            <c:ext xmlns:c16="http://schemas.microsoft.com/office/drawing/2014/chart" uri="{C3380CC4-5D6E-409C-BE32-E72D297353CC}">
              <c16:uniqueId val="{00000006-235D-404F-9152-97DD9B06C6D3}"/>
            </c:ext>
          </c:extLst>
        </c:ser>
        <c:dLbls>
          <c:showLegendKey val="0"/>
          <c:showVal val="0"/>
          <c:showCatName val="0"/>
          <c:showSerName val="0"/>
          <c:showPercent val="0"/>
          <c:showBubbleSize val="0"/>
        </c:dLbls>
        <c:gapWidth val="50"/>
        <c:overlap val="-27"/>
        <c:axId val="220089896"/>
        <c:axId val="220092192"/>
      </c:barChart>
      <c:catAx>
        <c:axId val="220089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92192"/>
        <c:crosses val="autoZero"/>
        <c:auto val="1"/>
        <c:lblAlgn val="ctr"/>
        <c:lblOffset val="100"/>
        <c:noMultiLvlLbl val="0"/>
      </c:catAx>
      <c:valAx>
        <c:axId val="220092192"/>
        <c:scaling>
          <c:orientation val="minMax"/>
          <c:max val="5.000000000000001E-2"/>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0" i="0" baseline="0" dirty="0">
                    <a:effectLst/>
                  </a:rPr>
                  <a:t>GtC per year</a:t>
                </a:r>
                <a:endParaRPr lang="en-GB" sz="1200" dirty="0">
                  <a:effectLst/>
                </a:endParaRP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0089896"/>
        <c:crosses val="autoZero"/>
        <c:crossBetween val="between"/>
      </c:valAx>
      <c:spPr>
        <a:noFill/>
        <a:ln>
          <a:noFill/>
        </a:ln>
        <a:effectLst/>
      </c:spPr>
    </c:plotArea>
    <c:plotVisOnly val="1"/>
    <c:dispBlanksAs val="gap"/>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Change in ET,</a:t>
            </a:r>
            <a:r>
              <a:rPr lang="en-US" sz="1600" baseline="0" dirty="0"/>
              <a:t> Brazil (%)</a:t>
            </a:r>
            <a:endParaRPr lang="en-US" sz="1600" dirty="0"/>
          </a:p>
        </c:rich>
      </c:tx>
      <c:layout>
        <c:manualLayout>
          <c:xMode val="edge"/>
          <c:yMode val="edge"/>
          <c:x val="0.31653509190113549"/>
          <c:y val="9.4961601615892541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Brazil!$A$43</c:f>
              <c:strCache>
                <c:ptCount val="1"/>
                <c:pt idx="0">
                  <c:v>1.5</c:v>
                </c:pt>
              </c:strCache>
            </c:strRef>
          </c:tx>
          <c:spPr>
            <a:solidFill>
              <a:schemeClr val="accent1"/>
            </a:solidFill>
            <a:ln>
              <a:noFill/>
            </a:ln>
            <a:effectLst/>
          </c:spPr>
          <c:invertIfNegative val="0"/>
          <c:cat>
            <c:strRef>
              <c:f>Brazil!$B$42:$D$42</c:f>
              <c:strCache>
                <c:ptCount val="3"/>
                <c:pt idx="0">
                  <c:v>RCP2.6</c:v>
                </c:pt>
                <c:pt idx="1">
                  <c:v>RCP4.5</c:v>
                </c:pt>
                <c:pt idx="2">
                  <c:v>RCP8.5</c:v>
                </c:pt>
              </c:strCache>
            </c:strRef>
          </c:cat>
          <c:val>
            <c:numRef>
              <c:f>Brazil!$B$43:$D$43</c:f>
              <c:numCache>
                <c:formatCode>General</c:formatCode>
                <c:ptCount val="3"/>
                <c:pt idx="0">
                  <c:v>-6.8387851122500001</c:v>
                </c:pt>
                <c:pt idx="1">
                  <c:v>-4.2459766779199999</c:v>
                </c:pt>
                <c:pt idx="2">
                  <c:v>-5.4712281196600001</c:v>
                </c:pt>
              </c:numCache>
            </c:numRef>
          </c:val>
          <c:extLst>
            <c:ext xmlns:c16="http://schemas.microsoft.com/office/drawing/2014/chart" uri="{C3380CC4-5D6E-409C-BE32-E72D297353CC}">
              <c16:uniqueId val="{00000000-A4C2-44B8-A9D0-8180A1ED1F3A}"/>
            </c:ext>
          </c:extLst>
        </c:ser>
        <c:ser>
          <c:idx val="1"/>
          <c:order val="1"/>
          <c:tx>
            <c:strRef>
              <c:f>Brazil!$A$44</c:f>
              <c:strCache>
                <c:ptCount val="1"/>
                <c:pt idx="0">
                  <c:v>2.0</c:v>
                </c:pt>
              </c:strCache>
            </c:strRef>
          </c:tx>
          <c:spPr>
            <a:solidFill>
              <a:schemeClr val="accent2"/>
            </a:solidFill>
            <a:ln>
              <a:noFill/>
            </a:ln>
            <a:effectLst/>
          </c:spPr>
          <c:invertIfNegative val="0"/>
          <c:cat>
            <c:strRef>
              <c:f>Brazil!$B$42:$D$42</c:f>
              <c:strCache>
                <c:ptCount val="3"/>
                <c:pt idx="0">
                  <c:v>RCP2.6</c:v>
                </c:pt>
                <c:pt idx="1">
                  <c:v>RCP4.5</c:v>
                </c:pt>
                <c:pt idx="2">
                  <c:v>RCP8.5</c:v>
                </c:pt>
              </c:strCache>
            </c:strRef>
          </c:cat>
          <c:val>
            <c:numRef>
              <c:f>Brazil!$B$44:$D$44</c:f>
              <c:numCache>
                <c:formatCode>General</c:formatCode>
                <c:ptCount val="3"/>
                <c:pt idx="0">
                  <c:v>-6.3709885269799997</c:v>
                </c:pt>
                <c:pt idx="1">
                  <c:v>-5.0045831495100002</c:v>
                </c:pt>
                <c:pt idx="2">
                  <c:v>-6.3666972447000001</c:v>
                </c:pt>
              </c:numCache>
            </c:numRef>
          </c:val>
          <c:extLst>
            <c:ext xmlns:c16="http://schemas.microsoft.com/office/drawing/2014/chart" uri="{C3380CC4-5D6E-409C-BE32-E72D297353CC}">
              <c16:uniqueId val="{00000001-A4C2-44B8-A9D0-8180A1ED1F3A}"/>
            </c:ext>
          </c:extLst>
        </c:ser>
        <c:ser>
          <c:idx val="2"/>
          <c:order val="2"/>
          <c:tx>
            <c:strRef>
              <c:f>Brazil!$A$45</c:f>
              <c:strCache>
                <c:ptCount val="1"/>
                <c:pt idx="0">
                  <c:v>4.0</c:v>
                </c:pt>
              </c:strCache>
            </c:strRef>
          </c:tx>
          <c:spPr>
            <a:solidFill>
              <a:schemeClr val="accent3"/>
            </a:solidFill>
            <a:ln>
              <a:noFill/>
            </a:ln>
            <a:effectLst/>
          </c:spPr>
          <c:invertIfNegative val="0"/>
          <c:cat>
            <c:strRef>
              <c:f>Brazil!$B$42:$D$42</c:f>
              <c:strCache>
                <c:ptCount val="3"/>
                <c:pt idx="0">
                  <c:v>RCP2.6</c:v>
                </c:pt>
                <c:pt idx="1">
                  <c:v>RCP4.5</c:v>
                </c:pt>
                <c:pt idx="2">
                  <c:v>RCP8.5</c:v>
                </c:pt>
              </c:strCache>
            </c:strRef>
          </c:cat>
          <c:val>
            <c:numRef>
              <c:f>Brazil!$B$45:$D$45</c:f>
              <c:numCache>
                <c:formatCode>General</c:formatCode>
                <c:ptCount val="3"/>
                <c:pt idx="2">
                  <c:v>-13.952363689</c:v>
                </c:pt>
              </c:numCache>
            </c:numRef>
          </c:val>
          <c:extLst>
            <c:ext xmlns:c16="http://schemas.microsoft.com/office/drawing/2014/chart" uri="{C3380CC4-5D6E-409C-BE32-E72D297353CC}">
              <c16:uniqueId val="{00000002-A4C2-44B8-A9D0-8180A1ED1F3A}"/>
            </c:ext>
          </c:extLst>
        </c:ser>
        <c:dLbls>
          <c:showLegendKey val="0"/>
          <c:showVal val="0"/>
          <c:showCatName val="0"/>
          <c:showSerName val="0"/>
          <c:showPercent val="0"/>
          <c:showBubbleSize val="0"/>
        </c:dLbls>
        <c:gapWidth val="219"/>
        <c:overlap val="-27"/>
        <c:axId val="339825248"/>
        <c:axId val="352247768"/>
      </c:barChart>
      <c:catAx>
        <c:axId val="33982524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2247768"/>
        <c:crosses val="autoZero"/>
        <c:auto val="1"/>
        <c:lblAlgn val="ctr"/>
        <c:lblOffset val="100"/>
        <c:noMultiLvlLbl val="0"/>
      </c:catAx>
      <c:valAx>
        <c:axId val="352247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dirty="0" smtClean="0"/>
                  <a:t>Percentage</a:t>
                </a:r>
                <a:r>
                  <a:rPr lang="en-GB" sz="1200" baseline="0" dirty="0" smtClean="0"/>
                  <a:t> change</a:t>
                </a:r>
                <a:endParaRPr lang="en-GB" sz="1200"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9825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50000"/>
          <a:lumOff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26" cy="495465"/>
          </a:xfrm>
          <a:prstGeom prst="rect">
            <a:avLst/>
          </a:prstGeom>
        </p:spPr>
        <p:txBody>
          <a:bodyPr vert="horz" lIns="83137" tIns="41569" rIns="83137" bIns="41569" rtlCol="0"/>
          <a:lstStyle>
            <a:lvl1pPr algn="l">
              <a:defRPr sz="1100"/>
            </a:lvl1pPr>
          </a:lstStyle>
          <a:p>
            <a:endParaRPr lang="en-GB" dirty="0"/>
          </a:p>
        </p:txBody>
      </p:sp>
      <p:sp>
        <p:nvSpPr>
          <p:cNvPr id="3" name="Date Placeholder 2"/>
          <p:cNvSpPr>
            <a:spLocks noGrp="1"/>
          </p:cNvSpPr>
          <p:nvPr>
            <p:ph type="dt" idx="1"/>
          </p:nvPr>
        </p:nvSpPr>
        <p:spPr>
          <a:xfrm>
            <a:off x="3849922" y="1"/>
            <a:ext cx="2946326" cy="495465"/>
          </a:xfrm>
          <a:prstGeom prst="rect">
            <a:avLst/>
          </a:prstGeom>
        </p:spPr>
        <p:txBody>
          <a:bodyPr vert="horz" lIns="83137" tIns="41569" rIns="83137" bIns="41569" rtlCol="0"/>
          <a:lstStyle>
            <a:lvl1pPr algn="r">
              <a:defRPr sz="1100"/>
            </a:lvl1pPr>
          </a:lstStyle>
          <a:p>
            <a:fld id="{C3063EE2-13F1-4E80-8992-9AB7F30A6DFA}" type="datetimeFigureOut">
              <a:rPr lang="en-GB" smtClean="0"/>
              <a:t>28/04/2020</a:t>
            </a:fld>
            <a:endParaRPr lang="en-GB" dirty="0"/>
          </a:p>
        </p:txBody>
      </p:sp>
      <p:sp>
        <p:nvSpPr>
          <p:cNvPr id="4" name="Slide Image Placeholder 3"/>
          <p:cNvSpPr>
            <a:spLocks noGrp="1" noRot="1" noChangeAspect="1"/>
          </p:cNvSpPr>
          <p:nvPr>
            <p:ph type="sldImg" idx="2"/>
          </p:nvPr>
        </p:nvSpPr>
        <p:spPr>
          <a:xfrm>
            <a:off x="1135063" y="1235075"/>
            <a:ext cx="4527550" cy="3330575"/>
          </a:xfrm>
          <a:prstGeom prst="rect">
            <a:avLst/>
          </a:prstGeom>
          <a:noFill/>
          <a:ln w="12700">
            <a:solidFill>
              <a:prstClr val="black"/>
            </a:solidFill>
          </a:ln>
        </p:spPr>
        <p:txBody>
          <a:bodyPr vert="horz" lIns="83137" tIns="41569" rIns="83137" bIns="41569" rtlCol="0" anchor="ctr"/>
          <a:lstStyle/>
          <a:p>
            <a:endParaRPr lang="en-GB" dirty="0"/>
          </a:p>
        </p:txBody>
      </p:sp>
      <p:sp>
        <p:nvSpPr>
          <p:cNvPr id="5" name="Notes Placeholder 4"/>
          <p:cNvSpPr>
            <a:spLocks noGrp="1"/>
          </p:cNvSpPr>
          <p:nvPr>
            <p:ph type="body" sz="quarter" idx="3"/>
          </p:nvPr>
        </p:nvSpPr>
        <p:spPr>
          <a:xfrm>
            <a:off x="679483" y="4750898"/>
            <a:ext cx="5438711" cy="3887499"/>
          </a:xfrm>
          <a:prstGeom prst="rect">
            <a:avLst/>
          </a:prstGeom>
        </p:spPr>
        <p:txBody>
          <a:bodyPr vert="horz" lIns="83137" tIns="41569" rIns="83137" bIns="4156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198"/>
            <a:ext cx="2946326" cy="495465"/>
          </a:xfrm>
          <a:prstGeom prst="rect">
            <a:avLst/>
          </a:prstGeom>
        </p:spPr>
        <p:txBody>
          <a:bodyPr vert="horz" lIns="83137" tIns="41569" rIns="83137" bIns="41569" rtlCol="0" anchor="b"/>
          <a:lstStyle>
            <a:lvl1pPr algn="l">
              <a:defRPr sz="1100"/>
            </a:lvl1pPr>
          </a:lstStyle>
          <a:p>
            <a:endParaRPr lang="en-GB" dirty="0"/>
          </a:p>
        </p:txBody>
      </p:sp>
      <p:sp>
        <p:nvSpPr>
          <p:cNvPr id="7" name="Slide Number Placeholder 6"/>
          <p:cNvSpPr>
            <a:spLocks noGrp="1"/>
          </p:cNvSpPr>
          <p:nvPr>
            <p:ph type="sldNum" sz="quarter" idx="5"/>
          </p:nvPr>
        </p:nvSpPr>
        <p:spPr>
          <a:xfrm>
            <a:off x="3849922" y="9377198"/>
            <a:ext cx="2946326" cy="495465"/>
          </a:xfrm>
          <a:prstGeom prst="rect">
            <a:avLst/>
          </a:prstGeom>
        </p:spPr>
        <p:txBody>
          <a:bodyPr vert="horz" lIns="83137" tIns="41569" rIns="83137" bIns="41569" rtlCol="0" anchor="b"/>
          <a:lstStyle>
            <a:lvl1pPr algn="r">
              <a:defRPr sz="1100"/>
            </a:lvl1pPr>
          </a:lstStyle>
          <a:p>
            <a:fld id="{2D13DFDE-9558-497E-9213-D0ECD200E661}" type="slidenum">
              <a:rPr lang="en-GB" smtClean="0"/>
              <a:t>‹#›</a:t>
            </a:fld>
            <a:endParaRPr lang="en-GB" dirty="0"/>
          </a:p>
        </p:txBody>
      </p:sp>
    </p:spTree>
    <p:extLst>
      <p:ext uri="{BB962C8B-B14F-4D97-AF65-F5344CB8AC3E}">
        <p14:creationId xmlns:p14="http://schemas.microsoft.com/office/powerpoint/2010/main" val="374348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13DFDE-9558-497E-9213-D0ECD200E661}" type="slidenum">
              <a:rPr lang="en-GB" smtClean="0"/>
              <a:t>1</a:t>
            </a:fld>
            <a:endParaRPr lang="en-GB" dirty="0"/>
          </a:p>
        </p:txBody>
      </p:sp>
    </p:spTree>
    <p:extLst>
      <p:ext uri="{BB962C8B-B14F-4D97-AF65-F5344CB8AC3E}">
        <p14:creationId xmlns:p14="http://schemas.microsoft.com/office/powerpoint/2010/main" val="210271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27" name="PlaceHolder 2"/>
          <p:cNvSpPr>
            <a:spLocks noGrp="1"/>
          </p:cNvSpPr>
          <p:nvPr>
            <p:ph type="body"/>
          </p:nvPr>
        </p:nvSpPr>
        <p:spPr>
          <a:xfrm>
            <a:off x="2057400" y="7064280"/>
            <a:ext cx="37032840" cy="9530280"/>
          </a:xfrm>
          <a:prstGeom prst="rect">
            <a:avLst/>
          </a:prstGeom>
        </p:spPr>
        <p:txBody>
          <a:bodyPr lIns="0" tIns="0" rIns="0" bIns="0"/>
          <a:lstStyle/>
          <a:p>
            <a:endParaRPr/>
          </a:p>
        </p:txBody>
      </p:sp>
      <p:sp>
        <p:nvSpPr>
          <p:cNvPr id="28" name="PlaceHolder 3"/>
          <p:cNvSpPr>
            <a:spLocks noGrp="1"/>
          </p:cNvSpPr>
          <p:nvPr>
            <p:ph type="body"/>
          </p:nvPr>
        </p:nvSpPr>
        <p:spPr>
          <a:xfrm>
            <a:off x="2057400" y="17500320"/>
            <a:ext cx="37032840" cy="95302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30" name="PlaceHolder 2"/>
          <p:cNvSpPr>
            <a:spLocks noGrp="1"/>
          </p:cNvSpPr>
          <p:nvPr>
            <p:ph type="body"/>
          </p:nvPr>
        </p:nvSpPr>
        <p:spPr>
          <a:xfrm>
            <a:off x="2057400" y="7064280"/>
            <a:ext cx="18072000" cy="9530280"/>
          </a:xfrm>
          <a:prstGeom prst="rect">
            <a:avLst/>
          </a:prstGeom>
        </p:spPr>
        <p:txBody>
          <a:bodyPr lIns="0" tIns="0" rIns="0" bIns="0"/>
          <a:lstStyle/>
          <a:p>
            <a:endParaRPr/>
          </a:p>
        </p:txBody>
      </p:sp>
      <p:sp>
        <p:nvSpPr>
          <p:cNvPr id="31" name="PlaceHolder 3"/>
          <p:cNvSpPr>
            <a:spLocks noGrp="1"/>
          </p:cNvSpPr>
          <p:nvPr>
            <p:ph type="body"/>
          </p:nvPr>
        </p:nvSpPr>
        <p:spPr>
          <a:xfrm>
            <a:off x="21033360" y="7064280"/>
            <a:ext cx="18072000" cy="9530280"/>
          </a:xfrm>
          <a:prstGeom prst="rect">
            <a:avLst/>
          </a:prstGeom>
        </p:spPr>
        <p:txBody>
          <a:bodyPr lIns="0" tIns="0" rIns="0" bIns="0"/>
          <a:lstStyle/>
          <a:p>
            <a:endParaRPr/>
          </a:p>
        </p:txBody>
      </p:sp>
      <p:sp>
        <p:nvSpPr>
          <p:cNvPr id="32" name="PlaceHolder 4"/>
          <p:cNvSpPr>
            <a:spLocks noGrp="1"/>
          </p:cNvSpPr>
          <p:nvPr>
            <p:ph type="body"/>
          </p:nvPr>
        </p:nvSpPr>
        <p:spPr>
          <a:xfrm>
            <a:off x="21033360" y="17500320"/>
            <a:ext cx="18072000" cy="9530280"/>
          </a:xfrm>
          <a:prstGeom prst="rect">
            <a:avLst/>
          </a:prstGeom>
        </p:spPr>
        <p:txBody>
          <a:bodyPr lIns="0" tIns="0" rIns="0" bIns="0"/>
          <a:lstStyle/>
          <a:p>
            <a:endParaRPr/>
          </a:p>
        </p:txBody>
      </p:sp>
      <p:sp>
        <p:nvSpPr>
          <p:cNvPr id="33" name="PlaceHolder 5"/>
          <p:cNvSpPr>
            <a:spLocks noGrp="1"/>
          </p:cNvSpPr>
          <p:nvPr>
            <p:ph type="body"/>
          </p:nvPr>
        </p:nvSpPr>
        <p:spPr>
          <a:xfrm>
            <a:off x="2057400" y="17500320"/>
            <a:ext cx="18072000" cy="95302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35" name="PlaceHolder 2"/>
          <p:cNvSpPr>
            <a:spLocks noGrp="1"/>
          </p:cNvSpPr>
          <p:nvPr>
            <p:ph type="body"/>
          </p:nvPr>
        </p:nvSpPr>
        <p:spPr>
          <a:xfrm>
            <a:off x="2057400" y="7064280"/>
            <a:ext cx="37032840" cy="19980000"/>
          </a:xfrm>
          <a:prstGeom prst="rect">
            <a:avLst/>
          </a:prstGeom>
        </p:spPr>
        <p:txBody>
          <a:bodyPr lIns="0" tIns="0" rIns="0" bIns="0"/>
          <a:lstStyle/>
          <a:p>
            <a:endParaRPr/>
          </a:p>
        </p:txBody>
      </p:sp>
      <p:sp>
        <p:nvSpPr>
          <p:cNvPr id="36" name="PlaceHolder 3"/>
          <p:cNvSpPr>
            <a:spLocks noGrp="1"/>
          </p:cNvSpPr>
          <p:nvPr>
            <p:ph type="body"/>
          </p:nvPr>
        </p:nvSpPr>
        <p:spPr>
          <a:xfrm>
            <a:off x="2057400" y="7064280"/>
            <a:ext cx="37032840" cy="19980000"/>
          </a:xfrm>
          <a:prstGeom prst="rect">
            <a:avLst/>
          </a:prstGeom>
        </p:spPr>
        <p:txBody>
          <a:bodyPr lIns="0" tIns="0" rIns="0" bIns="0"/>
          <a:lstStyle/>
          <a:p>
            <a:endParaRPr/>
          </a:p>
        </p:txBody>
      </p:sp>
      <p:pic>
        <p:nvPicPr>
          <p:cNvPr id="37" name="Picture 36"/>
          <p:cNvPicPr/>
          <p:nvPr/>
        </p:nvPicPr>
        <p:blipFill>
          <a:blip r:embed="rId2"/>
          <a:stretch>
            <a:fillRect/>
          </a:stretch>
        </p:blipFill>
        <p:spPr>
          <a:xfrm>
            <a:off x="8053560" y="7064280"/>
            <a:ext cx="25040160" cy="19980000"/>
          </a:xfrm>
          <a:prstGeom prst="rect">
            <a:avLst/>
          </a:prstGeom>
          <a:ln>
            <a:noFill/>
          </a:ln>
        </p:spPr>
      </p:pic>
      <p:pic>
        <p:nvPicPr>
          <p:cNvPr id="38" name="Picture 37"/>
          <p:cNvPicPr/>
          <p:nvPr/>
        </p:nvPicPr>
        <p:blipFill>
          <a:blip r:embed="rId2"/>
          <a:stretch>
            <a:fillRect/>
          </a:stretch>
        </p:blipFill>
        <p:spPr>
          <a:xfrm>
            <a:off x="8053560" y="7064280"/>
            <a:ext cx="25040160" cy="199800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6" name="PlaceHolder 2"/>
          <p:cNvSpPr>
            <a:spLocks noGrp="1"/>
          </p:cNvSpPr>
          <p:nvPr>
            <p:ph type="subTitle"/>
          </p:nvPr>
        </p:nvSpPr>
        <p:spPr>
          <a:xfrm>
            <a:off x="2057400" y="7064280"/>
            <a:ext cx="37032840" cy="199803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8" name="PlaceHolder 2"/>
          <p:cNvSpPr>
            <a:spLocks noGrp="1"/>
          </p:cNvSpPr>
          <p:nvPr>
            <p:ph type="body"/>
          </p:nvPr>
        </p:nvSpPr>
        <p:spPr>
          <a:xfrm>
            <a:off x="2057400" y="7064280"/>
            <a:ext cx="37032840" cy="1998000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10" name="PlaceHolder 2"/>
          <p:cNvSpPr>
            <a:spLocks noGrp="1"/>
          </p:cNvSpPr>
          <p:nvPr>
            <p:ph type="body"/>
          </p:nvPr>
        </p:nvSpPr>
        <p:spPr>
          <a:xfrm>
            <a:off x="2057400" y="7064280"/>
            <a:ext cx="18072000" cy="19980000"/>
          </a:xfrm>
          <a:prstGeom prst="rect">
            <a:avLst/>
          </a:prstGeom>
        </p:spPr>
        <p:txBody>
          <a:bodyPr lIns="0" tIns="0" rIns="0" bIns="0"/>
          <a:lstStyle/>
          <a:p>
            <a:endParaRPr/>
          </a:p>
        </p:txBody>
      </p:sp>
      <p:sp>
        <p:nvSpPr>
          <p:cNvPr id="11" name="PlaceHolder 3"/>
          <p:cNvSpPr>
            <a:spLocks noGrp="1"/>
          </p:cNvSpPr>
          <p:nvPr>
            <p:ph type="body"/>
          </p:nvPr>
        </p:nvSpPr>
        <p:spPr>
          <a:xfrm>
            <a:off x="21033360" y="7064280"/>
            <a:ext cx="18072000" cy="1998000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934320" y="965160"/>
            <a:ext cx="32460840" cy="1880856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15" name="PlaceHolder 2"/>
          <p:cNvSpPr>
            <a:spLocks noGrp="1"/>
          </p:cNvSpPr>
          <p:nvPr>
            <p:ph type="body"/>
          </p:nvPr>
        </p:nvSpPr>
        <p:spPr>
          <a:xfrm>
            <a:off x="2057400" y="7064280"/>
            <a:ext cx="18072000" cy="9530280"/>
          </a:xfrm>
          <a:prstGeom prst="rect">
            <a:avLst/>
          </a:prstGeom>
        </p:spPr>
        <p:txBody>
          <a:bodyPr lIns="0" tIns="0" rIns="0" bIns="0"/>
          <a:lstStyle/>
          <a:p>
            <a:endParaRPr/>
          </a:p>
        </p:txBody>
      </p:sp>
      <p:sp>
        <p:nvSpPr>
          <p:cNvPr id="16" name="PlaceHolder 3"/>
          <p:cNvSpPr>
            <a:spLocks noGrp="1"/>
          </p:cNvSpPr>
          <p:nvPr>
            <p:ph type="body"/>
          </p:nvPr>
        </p:nvSpPr>
        <p:spPr>
          <a:xfrm>
            <a:off x="2057400" y="17500320"/>
            <a:ext cx="18072000" cy="9530280"/>
          </a:xfrm>
          <a:prstGeom prst="rect">
            <a:avLst/>
          </a:prstGeom>
        </p:spPr>
        <p:txBody>
          <a:bodyPr lIns="0" tIns="0" rIns="0" bIns="0"/>
          <a:lstStyle/>
          <a:p>
            <a:endParaRPr/>
          </a:p>
        </p:txBody>
      </p:sp>
      <p:sp>
        <p:nvSpPr>
          <p:cNvPr id="17" name="PlaceHolder 4"/>
          <p:cNvSpPr>
            <a:spLocks noGrp="1"/>
          </p:cNvSpPr>
          <p:nvPr>
            <p:ph type="body"/>
          </p:nvPr>
        </p:nvSpPr>
        <p:spPr>
          <a:xfrm>
            <a:off x="21033360" y="7064280"/>
            <a:ext cx="18072000" cy="1998000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19" name="PlaceHolder 2"/>
          <p:cNvSpPr>
            <a:spLocks noGrp="1"/>
          </p:cNvSpPr>
          <p:nvPr>
            <p:ph type="body"/>
          </p:nvPr>
        </p:nvSpPr>
        <p:spPr>
          <a:xfrm>
            <a:off x="2057400" y="7064280"/>
            <a:ext cx="18072000" cy="19980000"/>
          </a:xfrm>
          <a:prstGeom prst="rect">
            <a:avLst/>
          </a:prstGeom>
        </p:spPr>
        <p:txBody>
          <a:bodyPr lIns="0" tIns="0" rIns="0" bIns="0"/>
          <a:lstStyle/>
          <a:p>
            <a:endParaRPr/>
          </a:p>
        </p:txBody>
      </p:sp>
      <p:sp>
        <p:nvSpPr>
          <p:cNvPr id="20" name="PlaceHolder 3"/>
          <p:cNvSpPr>
            <a:spLocks noGrp="1"/>
          </p:cNvSpPr>
          <p:nvPr>
            <p:ph type="body"/>
          </p:nvPr>
        </p:nvSpPr>
        <p:spPr>
          <a:xfrm>
            <a:off x="21033360" y="7064280"/>
            <a:ext cx="18072000" cy="9530280"/>
          </a:xfrm>
          <a:prstGeom prst="rect">
            <a:avLst/>
          </a:prstGeom>
        </p:spPr>
        <p:txBody>
          <a:bodyPr lIns="0" tIns="0" rIns="0" bIns="0"/>
          <a:lstStyle/>
          <a:p>
            <a:endParaRPr/>
          </a:p>
        </p:txBody>
      </p:sp>
      <p:sp>
        <p:nvSpPr>
          <p:cNvPr id="21" name="PlaceHolder 4"/>
          <p:cNvSpPr>
            <a:spLocks noGrp="1"/>
          </p:cNvSpPr>
          <p:nvPr>
            <p:ph type="body"/>
          </p:nvPr>
        </p:nvSpPr>
        <p:spPr>
          <a:xfrm>
            <a:off x="21033360" y="17500320"/>
            <a:ext cx="18072000" cy="95302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934320" y="965160"/>
            <a:ext cx="32460840" cy="4057560"/>
          </a:xfrm>
          <a:prstGeom prst="rect">
            <a:avLst/>
          </a:prstGeom>
        </p:spPr>
        <p:txBody>
          <a:bodyPr lIns="0" tIns="0" rIns="0" bIns="0" anchor="ctr"/>
          <a:lstStyle/>
          <a:p>
            <a:endParaRPr/>
          </a:p>
        </p:txBody>
      </p:sp>
      <p:sp>
        <p:nvSpPr>
          <p:cNvPr id="23" name="PlaceHolder 2"/>
          <p:cNvSpPr>
            <a:spLocks noGrp="1"/>
          </p:cNvSpPr>
          <p:nvPr>
            <p:ph type="body"/>
          </p:nvPr>
        </p:nvSpPr>
        <p:spPr>
          <a:xfrm>
            <a:off x="2057400" y="7064280"/>
            <a:ext cx="18072000" cy="9530280"/>
          </a:xfrm>
          <a:prstGeom prst="rect">
            <a:avLst/>
          </a:prstGeom>
        </p:spPr>
        <p:txBody>
          <a:bodyPr lIns="0" tIns="0" rIns="0" bIns="0"/>
          <a:lstStyle/>
          <a:p>
            <a:endParaRPr/>
          </a:p>
        </p:txBody>
      </p:sp>
      <p:sp>
        <p:nvSpPr>
          <p:cNvPr id="24" name="PlaceHolder 3"/>
          <p:cNvSpPr>
            <a:spLocks noGrp="1"/>
          </p:cNvSpPr>
          <p:nvPr>
            <p:ph type="body"/>
          </p:nvPr>
        </p:nvSpPr>
        <p:spPr>
          <a:xfrm>
            <a:off x="21033360" y="7064280"/>
            <a:ext cx="18072000" cy="9530280"/>
          </a:xfrm>
          <a:prstGeom prst="rect">
            <a:avLst/>
          </a:prstGeom>
        </p:spPr>
        <p:txBody>
          <a:bodyPr lIns="0" tIns="0" rIns="0" bIns="0"/>
          <a:lstStyle/>
          <a:p>
            <a:endParaRPr/>
          </a:p>
        </p:txBody>
      </p:sp>
      <p:sp>
        <p:nvSpPr>
          <p:cNvPr id="25" name="PlaceHolder 4"/>
          <p:cNvSpPr>
            <a:spLocks noGrp="1"/>
          </p:cNvSpPr>
          <p:nvPr>
            <p:ph type="body"/>
          </p:nvPr>
        </p:nvSpPr>
        <p:spPr>
          <a:xfrm>
            <a:off x="2057400" y="17500320"/>
            <a:ext cx="37032840" cy="95302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CustomShape 1"/>
          <p:cNvSpPr/>
          <p:nvPr/>
        </p:nvSpPr>
        <p:spPr>
          <a:xfrm>
            <a:off x="0" y="0"/>
            <a:ext cx="41147640" cy="6837120"/>
          </a:xfrm>
          <a:prstGeom prst="rect">
            <a:avLst/>
          </a:prstGeom>
          <a:solidFill>
            <a:srgbClr val="000000"/>
          </a:solidFill>
          <a:ln w="9360">
            <a:noFill/>
          </a:ln>
        </p:spPr>
      </p:sp>
      <p:sp>
        <p:nvSpPr>
          <p:cNvPr id="6" name="CustomShape 2"/>
          <p:cNvSpPr/>
          <p:nvPr/>
        </p:nvSpPr>
        <p:spPr>
          <a:xfrm>
            <a:off x="0" y="27395640"/>
            <a:ext cx="41147640" cy="2879280"/>
          </a:xfrm>
          <a:prstGeom prst="rect">
            <a:avLst/>
          </a:prstGeom>
          <a:solidFill>
            <a:srgbClr val="D1FF2B"/>
          </a:solidFill>
          <a:ln w="9360">
            <a:noFill/>
          </a:ln>
        </p:spPr>
      </p:sp>
      <p:pic>
        <p:nvPicPr>
          <p:cNvPr id="2" name="Picture 16"/>
          <p:cNvPicPr/>
          <p:nvPr/>
        </p:nvPicPr>
        <p:blipFill>
          <a:blip r:embed="rId14"/>
          <a:stretch>
            <a:fillRect/>
          </a:stretch>
        </p:blipFill>
        <p:spPr>
          <a:xfrm>
            <a:off x="1587600" y="1463760"/>
            <a:ext cx="4431960" cy="3958920"/>
          </a:xfrm>
          <a:prstGeom prst="rect">
            <a:avLst/>
          </a:prstGeom>
          <a:ln>
            <a:noFill/>
          </a:ln>
        </p:spPr>
      </p:pic>
      <p:sp>
        <p:nvSpPr>
          <p:cNvPr id="3" name="PlaceHolder 3"/>
          <p:cNvSpPr>
            <a:spLocks noGrp="1"/>
          </p:cNvSpPr>
          <p:nvPr>
            <p:ph type="title"/>
          </p:nvPr>
        </p:nvSpPr>
        <p:spPr>
          <a:xfrm>
            <a:off x="6934320" y="965160"/>
            <a:ext cx="32460840" cy="4057200"/>
          </a:xfrm>
          <a:prstGeom prst="rect">
            <a:avLst/>
          </a:prstGeom>
        </p:spPr>
        <p:txBody>
          <a:bodyPr lIns="408240" tIns="204120" rIns="408240" bIns="204120" anchor="ctr"/>
          <a:lstStyle/>
          <a:p>
            <a:pPr>
              <a:lnSpc>
                <a:spcPct val="100000"/>
              </a:lnSpc>
            </a:pPr>
            <a:r>
              <a:rPr lang="en-US" sz="9600">
                <a:solidFill>
                  <a:srgbClr val="FFFFFF"/>
                </a:solidFill>
                <a:latin typeface="Arial"/>
              </a:rPr>
              <a:t>Click to edit the title text formatClick to edit Master title style</a:t>
            </a:r>
            <a:endParaRPr/>
          </a:p>
        </p:txBody>
      </p:sp>
      <p:sp>
        <p:nvSpPr>
          <p:cNvPr id="4" name="PlaceHolder 4"/>
          <p:cNvSpPr>
            <a:spLocks noGrp="1"/>
          </p:cNvSpPr>
          <p:nvPr>
            <p:ph type="body"/>
          </p:nvPr>
        </p:nvSpPr>
        <p:spPr>
          <a:xfrm>
            <a:off x="2057400" y="7064280"/>
            <a:ext cx="37032840" cy="19980000"/>
          </a:xfrm>
          <a:prstGeom prst="rect">
            <a:avLst/>
          </a:prstGeom>
        </p:spPr>
        <p:txBody>
          <a:bodyPr lIns="90000" tIns="45000" rIns="90000" bIns="45000"/>
          <a:lstStyle/>
          <a:p>
            <a:pPr>
              <a:buSzPct val="45000"/>
              <a:buFont typeface="StarSymbol"/>
              <a:buChar char=""/>
            </a:pPr>
            <a:r>
              <a:rPr lang="en-US" sz="14300">
                <a:solidFill>
                  <a:srgbClr val="000000"/>
                </a:solidFill>
                <a:latin typeface="Arial"/>
              </a:rPr>
              <a:t>Click to edit the outline text format</a:t>
            </a:r>
            <a:endParaRPr/>
          </a:p>
          <a:p>
            <a:pPr lvl="1">
              <a:buSzPct val="75000"/>
              <a:buFont typeface="StarSymbol"/>
              <a:buChar char=""/>
            </a:pPr>
            <a:r>
              <a:rPr lang="en-US" sz="14300">
                <a:solidFill>
                  <a:srgbClr val="000000"/>
                </a:solidFill>
                <a:latin typeface="Arial"/>
              </a:rPr>
              <a:t>Second Outline Level</a:t>
            </a:r>
            <a:endParaRPr/>
          </a:p>
          <a:p>
            <a:pPr lvl="2">
              <a:buSzPct val="45000"/>
              <a:buFont typeface="StarSymbol"/>
              <a:buChar char=""/>
            </a:pPr>
            <a:r>
              <a:rPr lang="en-US" sz="14300">
                <a:solidFill>
                  <a:srgbClr val="000000"/>
                </a:solidFill>
                <a:latin typeface="Arial"/>
              </a:rPr>
              <a:t>Third Outline Level</a:t>
            </a:r>
            <a:endParaRPr/>
          </a:p>
          <a:p>
            <a:pPr lvl="3">
              <a:buSzPct val="75000"/>
              <a:buFont typeface="StarSymbol"/>
              <a:buChar char=""/>
            </a:pPr>
            <a:r>
              <a:rPr lang="en-US" sz="14300">
                <a:solidFill>
                  <a:srgbClr val="000000"/>
                </a:solidFill>
                <a:latin typeface="Arial"/>
              </a:rPr>
              <a:t>Fourth Outline Level</a:t>
            </a:r>
            <a:endParaRPr/>
          </a:p>
          <a:p>
            <a:pPr lvl="4">
              <a:buSzPct val="45000"/>
              <a:buFont typeface="StarSymbol"/>
              <a:buChar char=""/>
            </a:pPr>
            <a:r>
              <a:rPr lang="en-US" sz="14300">
                <a:solidFill>
                  <a:srgbClr val="000000"/>
                </a:solidFill>
                <a:latin typeface="Arial"/>
              </a:rPr>
              <a:t>Fifth Outline Level</a:t>
            </a:r>
            <a:endParaRPr/>
          </a:p>
          <a:p>
            <a:pPr lvl="5">
              <a:buSzPct val="45000"/>
              <a:buFont typeface="StarSymbol"/>
              <a:buChar char=""/>
            </a:pPr>
            <a:r>
              <a:rPr lang="en-US" sz="14300">
                <a:solidFill>
                  <a:srgbClr val="000000"/>
                </a:solidFill>
                <a:latin typeface="Arial"/>
              </a:rPr>
              <a:t>Sixth Outline Level</a:t>
            </a:r>
            <a:endParaRPr/>
          </a:p>
          <a:p>
            <a:pPr>
              <a:lnSpc>
                <a:spcPct val="100000"/>
              </a:lnSpc>
              <a:buFont typeface="StarSymbol"/>
              <a:buChar char=""/>
            </a:pPr>
            <a:r>
              <a:rPr lang="en-US" sz="14300">
                <a:solidFill>
                  <a:srgbClr val="000000"/>
                </a:solidFill>
                <a:latin typeface="Arial"/>
              </a:rPr>
              <a:t>Seventh Outline LevelClick to edit Master text styles</a:t>
            </a:r>
            <a:endParaRPr/>
          </a:p>
          <a:p>
            <a:pPr lvl="1">
              <a:lnSpc>
                <a:spcPct val="100000"/>
              </a:lnSpc>
              <a:buFont typeface="StarSymbol"/>
              <a:buChar char=""/>
            </a:pPr>
            <a:r>
              <a:rPr lang="en-US" sz="12500">
                <a:solidFill>
                  <a:srgbClr val="000000"/>
                </a:solidFill>
                <a:latin typeface="Arial"/>
              </a:rPr>
              <a:t>Second level</a:t>
            </a:r>
            <a:endParaRPr/>
          </a:p>
          <a:p>
            <a:pPr lvl="2">
              <a:lnSpc>
                <a:spcPct val="100000"/>
              </a:lnSpc>
              <a:buFont typeface="StarSymbol"/>
              <a:buChar char=""/>
            </a:pPr>
            <a:r>
              <a:rPr lang="en-US" sz="10700">
                <a:solidFill>
                  <a:srgbClr val="000000"/>
                </a:solidFill>
                <a:latin typeface="Arial"/>
              </a:rPr>
              <a:t>Third level</a:t>
            </a:r>
            <a:endParaRPr/>
          </a:p>
          <a:p>
            <a:pPr lvl="3">
              <a:lnSpc>
                <a:spcPct val="100000"/>
              </a:lnSpc>
              <a:buFont typeface="StarSymbol"/>
              <a:buChar char=""/>
            </a:pPr>
            <a:r>
              <a:rPr lang="en-US" sz="8900">
                <a:solidFill>
                  <a:srgbClr val="000000"/>
                </a:solidFill>
                <a:latin typeface="Arial"/>
              </a:rPr>
              <a:t>Fourth level</a:t>
            </a:r>
            <a:endParaRPr/>
          </a:p>
          <a:p>
            <a:pPr lvl="4">
              <a:lnSpc>
                <a:spcPct val="100000"/>
              </a:lnSpc>
              <a:buFont typeface="StarSymbol"/>
              <a:buChar char="»"/>
            </a:pPr>
            <a:r>
              <a:rPr lang="en-US" sz="8900">
                <a:solidFill>
                  <a:srgbClr val="000000"/>
                </a:solidFill>
                <a:latin typeface="Arial"/>
              </a:rPr>
              <a:t>Fifth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chart" Target="../charts/chart2.xml"/><Relationship Id="rId26" Type="http://schemas.openxmlformats.org/officeDocument/2006/relationships/image" Target="../media/image23.jpeg"/><Relationship Id="rId3" Type="http://schemas.openxmlformats.org/officeDocument/2006/relationships/image" Target="../media/image3.jpeg"/><Relationship Id="rId21" Type="http://schemas.openxmlformats.org/officeDocument/2006/relationships/chart" Target="../charts/chart3.xml"/><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chart" Target="../charts/chart1.xml"/><Relationship Id="rId25" Type="http://schemas.openxmlformats.org/officeDocument/2006/relationships/image" Target="../media/image22.jpe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21.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0.png"/><Relationship Id="rId28" Type="http://schemas.openxmlformats.org/officeDocument/2006/relationships/image" Target="../media/image25.jpeg"/><Relationship Id="rId10" Type="http://schemas.openxmlformats.org/officeDocument/2006/relationships/image" Target="../media/image10.png"/><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png"/><Relationship Id="rId22" Type="http://schemas.openxmlformats.org/officeDocument/2006/relationships/image" Target="../media/image19.png"/><Relationship Id="rId27"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6897744" y="1823608"/>
            <a:ext cx="32460840" cy="4057200"/>
          </a:xfrm>
          <a:prstGeom prst="rect">
            <a:avLst/>
          </a:prstGeom>
        </p:spPr>
        <p:txBody>
          <a:bodyPr lIns="408240" tIns="204120" rIns="408240" bIns="204120" anchor="ctr"/>
          <a:lstStyle/>
          <a:p>
            <a:pPr>
              <a:spcAft>
                <a:spcPts val="4200"/>
              </a:spcAft>
            </a:pPr>
            <a:r>
              <a:rPr lang="en-GB" sz="10000" dirty="0" smtClean="0">
                <a:solidFill>
                  <a:schemeClr val="bg1"/>
                </a:solidFill>
                <a:latin typeface="Arial" panose="020B0604020202020204" pitchFamily="34" charset="0"/>
                <a:cs typeface="Arial" panose="020B0604020202020204" pitchFamily="34" charset="0"/>
              </a:rPr>
              <a:t>Fire-vegetation feedbacks </a:t>
            </a:r>
            <a:r>
              <a:rPr lang="en-GB" sz="10000" dirty="0">
                <a:solidFill>
                  <a:schemeClr val="bg1"/>
                </a:solidFill>
                <a:latin typeface="Arial" panose="020B0604020202020204" pitchFamily="34" charset="0"/>
                <a:cs typeface="Arial" panose="020B0604020202020204" pitchFamily="34" charset="0"/>
              </a:rPr>
              <a:t>in </a:t>
            </a:r>
            <a:r>
              <a:rPr lang="en-GB" sz="10000" dirty="0" smtClean="0">
                <a:solidFill>
                  <a:schemeClr val="bg1"/>
                </a:solidFill>
                <a:latin typeface="Arial" panose="020B0604020202020204" pitchFamily="34" charset="0"/>
                <a:cs typeface="Arial" panose="020B0604020202020204" pitchFamily="34" charset="0"/>
              </a:rPr>
              <a:t>JULES-INFERNO</a:t>
            </a:r>
            <a:endParaRPr lang="en-GB" sz="10000" dirty="0" smtClean="0">
              <a:solidFill>
                <a:schemeClr val="bg1"/>
              </a:solidFill>
              <a:latin typeface="Arial" pitchFamily="34" charset="0"/>
              <a:cs typeface="Arial" pitchFamily="34" charset="0"/>
            </a:endParaRPr>
          </a:p>
          <a:p>
            <a:endParaRPr lang="en-GB" u="sng" dirty="0">
              <a:solidFill>
                <a:schemeClr val="bg1"/>
              </a:solidFill>
            </a:endParaRPr>
          </a:p>
          <a:p>
            <a:r>
              <a:rPr lang="en-GB" sz="2800" dirty="0">
                <a:solidFill>
                  <a:schemeClr val="bg1"/>
                </a:solidFill>
                <a:latin typeface="Arial" panose="020B0604020202020204" pitchFamily="34" charset="0"/>
                <a:cs typeface="Arial" panose="020B0604020202020204" pitchFamily="34" charset="0"/>
              </a:rPr>
              <a:t> </a:t>
            </a:r>
            <a:r>
              <a:rPr lang="en-GB" sz="2800" dirty="0" smtClean="0">
                <a:solidFill>
                  <a:schemeClr val="bg1"/>
                </a:solidFill>
                <a:latin typeface="Arial" panose="020B0604020202020204" pitchFamily="34" charset="0"/>
                <a:cs typeface="Arial" panose="020B0604020202020204" pitchFamily="34" charset="0"/>
              </a:rPr>
              <a:t>C</a:t>
            </a:r>
            <a:r>
              <a:rPr lang="en-GB" sz="2800" dirty="0">
                <a:solidFill>
                  <a:schemeClr val="bg1"/>
                </a:solidFill>
                <a:latin typeface="Arial" panose="020B0604020202020204" pitchFamily="34" charset="0"/>
                <a:cs typeface="Arial" panose="020B0604020202020204" pitchFamily="34" charset="0"/>
              </a:rPr>
              <a:t>. Burton</a:t>
            </a:r>
            <a:r>
              <a:rPr lang="en-GB" sz="2800" baseline="30000" dirty="0">
                <a:solidFill>
                  <a:schemeClr val="bg1"/>
                </a:solidFill>
                <a:latin typeface="Arial" panose="020B0604020202020204" pitchFamily="34" charset="0"/>
                <a:cs typeface="Arial" panose="020B0604020202020204" pitchFamily="34" charset="0"/>
              </a:rPr>
              <a:t>1</a:t>
            </a:r>
            <a:r>
              <a:rPr lang="en-GB" sz="2800" dirty="0">
                <a:solidFill>
                  <a:schemeClr val="bg1"/>
                </a:solidFill>
                <a:latin typeface="Arial" panose="020B0604020202020204" pitchFamily="34" charset="0"/>
                <a:cs typeface="Arial" panose="020B0604020202020204" pitchFamily="34" charset="0"/>
              </a:rPr>
              <a:t>, R. Betts</a:t>
            </a:r>
            <a:r>
              <a:rPr lang="en-GB" sz="2800" baseline="30000" dirty="0">
                <a:solidFill>
                  <a:schemeClr val="bg1"/>
                </a:solidFill>
                <a:latin typeface="Arial" panose="020B0604020202020204" pitchFamily="34" charset="0"/>
                <a:cs typeface="Arial" panose="020B0604020202020204" pitchFamily="34" charset="0"/>
              </a:rPr>
              <a:t>1,2</a:t>
            </a:r>
            <a:r>
              <a:rPr lang="en-GB" sz="2800" dirty="0">
                <a:solidFill>
                  <a:schemeClr val="bg1"/>
                </a:solidFill>
                <a:latin typeface="Arial" panose="020B0604020202020204" pitchFamily="34" charset="0"/>
                <a:cs typeface="Arial" panose="020B0604020202020204" pitchFamily="34" charset="0"/>
              </a:rPr>
              <a:t>, C. D. Jones</a:t>
            </a:r>
            <a:r>
              <a:rPr lang="en-GB" sz="2800" baseline="30000" dirty="0">
                <a:solidFill>
                  <a:schemeClr val="bg1"/>
                </a:solidFill>
                <a:latin typeface="Arial" panose="020B0604020202020204" pitchFamily="34" charset="0"/>
                <a:cs typeface="Arial" panose="020B0604020202020204" pitchFamily="34" charset="0"/>
              </a:rPr>
              <a:t>1</a:t>
            </a:r>
            <a:r>
              <a:rPr lang="en-GB" sz="2800" dirty="0">
                <a:solidFill>
                  <a:schemeClr val="bg1"/>
                </a:solidFill>
                <a:latin typeface="Arial" panose="020B0604020202020204" pitchFamily="34" charset="0"/>
                <a:cs typeface="Arial" panose="020B0604020202020204" pitchFamily="34" charset="0"/>
              </a:rPr>
              <a:t>, D. I. Kelley</a:t>
            </a:r>
            <a:r>
              <a:rPr lang="en-GB" sz="2800" baseline="30000" dirty="0">
                <a:solidFill>
                  <a:schemeClr val="bg1"/>
                </a:solidFill>
                <a:latin typeface="Arial" panose="020B0604020202020204" pitchFamily="34" charset="0"/>
                <a:cs typeface="Arial" panose="020B0604020202020204" pitchFamily="34" charset="0"/>
              </a:rPr>
              <a:t>3</a:t>
            </a:r>
            <a:endParaRPr lang="en-GB" sz="2800" dirty="0">
              <a:solidFill>
                <a:schemeClr val="bg1"/>
              </a:solidFill>
              <a:latin typeface="Arial" panose="020B0604020202020204" pitchFamily="34" charset="0"/>
              <a:cs typeface="Arial" panose="020B0604020202020204" pitchFamily="34" charset="0"/>
            </a:endParaRPr>
          </a:p>
          <a:p>
            <a:r>
              <a:rPr lang="en-GB" sz="2800" i="1" baseline="30000" dirty="0">
                <a:solidFill>
                  <a:schemeClr val="bg1"/>
                </a:solidFill>
                <a:latin typeface="Arial" panose="020B0604020202020204" pitchFamily="34" charset="0"/>
                <a:cs typeface="Arial" panose="020B0604020202020204" pitchFamily="34" charset="0"/>
              </a:rPr>
              <a:t>1</a:t>
            </a:r>
            <a:r>
              <a:rPr lang="en-GB" sz="2800" i="1" dirty="0">
                <a:solidFill>
                  <a:schemeClr val="bg1"/>
                </a:solidFill>
                <a:latin typeface="Arial" panose="020B0604020202020204" pitchFamily="34" charset="0"/>
                <a:cs typeface="Arial" panose="020B0604020202020204" pitchFamily="34" charset="0"/>
              </a:rPr>
              <a:t>Met Office Hadley Centre, Exeter, UK. EX1 3PB, UK</a:t>
            </a:r>
            <a:endParaRPr lang="en-GB" sz="2800" dirty="0">
              <a:solidFill>
                <a:schemeClr val="bg1"/>
              </a:solidFill>
              <a:latin typeface="Arial" panose="020B0604020202020204" pitchFamily="34" charset="0"/>
              <a:cs typeface="Arial" panose="020B0604020202020204" pitchFamily="34" charset="0"/>
            </a:endParaRPr>
          </a:p>
          <a:p>
            <a:r>
              <a:rPr lang="en-GB" sz="2800" i="1" baseline="30000" dirty="0">
                <a:solidFill>
                  <a:schemeClr val="bg1"/>
                </a:solidFill>
                <a:latin typeface="Arial" panose="020B0604020202020204" pitchFamily="34" charset="0"/>
                <a:cs typeface="Arial" panose="020B0604020202020204" pitchFamily="34" charset="0"/>
              </a:rPr>
              <a:t>2</a:t>
            </a:r>
            <a:r>
              <a:rPr lang="en-GB" sz="2800" i="1" dirty="0">
                <a:solidFill>
                  <a:schemeClr val="bg1"/>
                </a:solidFill>
                <a:latin typeface="Arial" panose="020B0604020202020204" pitchFamily="34" charset="0"/>
                <a:cs typeface="Arial" panose="020B0604020202020204" pitchFamily="34" charset="0"/>
              </a:rPr>
              <a:t>College of Life and Environmental Science, University of Exeter, Exeter. EX4 4SB. UK</a:t>
            </a:r>
            <a:endParaRPr lang="en-GB" sz="2800" dirty="0">
              <a:solidFill>
                <a:schemeClr val="bg1"/>
              </a:solidFill>
              <a:latin typeface="Arial" panose="020B0604020202020204" pitchFamily="34" charset="0"/>
              <a:cs typeface="Arial" panose="020B0604020202020204" pitchFamily="34" charset="0"/>
            </a:endParaRPr>
          </a:p>
          <a:p>
            <a:r>
              <a:rPr lang="en-GB" sz="2800" i="1" baseline="30000" dirty="0">
                <a:solidFill>
                  <a:schemeClr val="bg1"/>
                </a:solidFill>
                <a:latin typeface="Arial" panose="020B0604020202020204" pitchFamily="34" charset="0"/>
                <a:cs typeface="Arial" panose="020B0604020202020204" pitchFamily="34" charset="0"/>
              </a:rPr>
              <a:t>3 </a:t>
            </a:r>
            <a:r>
              <a:rPr lang="en-GB" sz="2800" i="1" dirty="0">
                <a:solidFill>
                  <a:schemeClr val="bg1"/>
                </a:solidFill>
                <a:latin typeface="Arial" panose="020B0604020202020204" pitchFamily="34" charset="0"/>
                <a:cs typeface="Arial" panose="020B0604020202020204" pitchFamily="34" charset="0"/>
              </a:rPr>
              <a:t>UK Centre for Ecology &amp; Hydrology, Wallingford. OX10 8BB. UK</a:t>
            </a:r>
            <a:endParaRPr lang="en-GB" sz="2800" dirty="0">
              <a:solidFill>
                <a:schemeClr val="bg1"/>
              </a:solidFill>
              <a:latin typeface="Arial" panose="020B0604020202020204" pitchFamily="34" charset="0"/>
              <a:cs typeface="Arial" panose="020B0604020202020204" pitchFamily="34" charset="0"/>
            </a:endParaRPr>
          </a:p>
        </p:txBody>
      </p:sp>
      <p:sp>
        <p:nvSpPr>
          <p:cNvPr id="40" name="TextShape 2"/>
          <p:cNvSpPr txBox="1"/>
          <p:nvPr/>
        </p:nvSpPr>
        <p:spPr>
          <a:xfrm>
            <a:off x="3124080" y="8763120"/>
            <a:ext cx="34975440" cy="18135360"/>
          </a:xfrm>
          <a:prstGeom prst="rect">
            <a:avLst/>
          </a:prstGeom>
        </p:spPr>
        <p:txBody>
          <a:bodyPr/>
          <a:lstStyle/>
          <a:p>
            <a:endParaRPr dirty="0"/>
          </a:p>
        </p:txBody>
      </p:sp>
      <p:sp>
        <p:nvSpPr>
          <p:cNvPr id="41" name="CustomShape 3"/>
          <p:cNvSpPr/>
          <p:nvPr/>
        </p:nvSpPr>
        <p:spPr>
          <a:xfrm>
            <a:off x="1806120" y="29822925"/>
            <a:ext cx="4306680" cy="227520"/>
          </a:xfrm>
          <a:prstGeom prst="rect">
            <a:avLst/>
          </a:prstGeom>
          <a:noFill/>
          <a:ln w="9360">
            <a:noFill/>
          </a:ln>
        </p:spPr>
        <p:txBody>
          <a:bodyPr wrap="none" lIns="90000" tIns="45000" rIns="90000" bIns="45000"/>
          <a:lstStyle/>
          <a:p>
            <a:pPr algn="r">
              <a:lnSpc>
                <a:spcPct val="100000"/>
              </a:lnSpc>
            </a:pPr>
            <a:r>
              <a:rPr lang="en-US" sz="900" dirty="0">
                <a:solidFill>
                  <a:srgbClr val="000000"/>
                </a:solidFill>
                <a:latin typeface="Arial"/>
              </a:rPr>
              <a:t>© Crown copyright | Met Office and the Met Office logo are registered trademarks</a:t>
            </a:r>
            <a:endParaRPr dirty="0"/>
          </a:p>
        </p:txBody>
      </p:sp>
      <p:sp>
        <p:nvSpPr>
          <p:cNvPr id="42" name="CustomShape 4"/>
          <p:cNvSpPr/>
          <p:nvPr/>
        </p:nvSpPr>
        <p:spPr>
          <a:xfrm>
            <a:off x="1806120" y="28252324"/>
            <a:ext cx="10856520" cy="1067515"/>
          </a:xfrm>
          <a:prstGeom prst="rect">
            <a:avLst/>
          </a:prstGeom>
          <a:noFill/>
          <a:ln w="9360">
            <a:noFill/>
          </a:ln>
        </p:spPr>
        <p:txBody>
          <a:bodyPr wrap="none" lIns="90000" tIns="45000" rIns="90000" bIns="45000"/>
          <a:lstStyle/>
          <a:p>
            <a:pPr>
              <a:lnSpc>
                <a:spcPct val="100000"/>
              </a:lnSpc>
            </a:pPr>
            <a:r>
              <a:rPr lang="en-US" sz="2800" b="1" dirty="0">
                <a:solidFill>
                  <a:srgbClr val="000000"/>
                </a:solidFill>
                <a:latin typeface="Arial"/>
              </a:rPr>
              <a:t>Met Office</a:t>
            </a:r>
            <a:r>
              <a:rPr lang="en-US" sz="2800" dirty="0">
                <a:solidFill>
                  <a:srgbClr val="000000"/>
                </a:solidFill>
                <a:latin typeface="Arial"/>
              </a:rPr>
              <a:t> FitzRoy Road, Exeter, Devon, EX1 3PB United Kingdom
</a:t>
            </a:r>
            <a:r>
              <a:rPr lang="en-US" sz="2800" dirty="0" smtClean="0">
                <a:solidFill>
                  <a:srgbClr val="000000"/>
                </a:solidFill>
                <a:latin typeface="Arial"/>
              </a:rPr>
              <a:t>Email</a:t>
            </a:r>
            <a:r>
              <a:rPr lang="en-US" sz="2800" dirty="0">
                <a:solidFill>
                  <a:srgbClr val="000000"/>
                </a:solidFill>
                <a:latin typeface="Arial"/>
              </a:rPr>
              <a:t>: </a:t>
            </a:r>
            <a:r>
              <a:rPr lang="en-US" sz="2800" dirty="0" smtClean="0">
                <a:solidFill>
                  <a:srgbClr val="000000"/>
                </a:solidFill>
                <a:latin typeface="Arial"/>
              </a:rPr>
              <a:t>chantelle.burton@metoffice.gov.uk </a:t>
            </a:r>
          </a:p>
          <a:p>
            <a:pPr>
              <a:lnSpc>
                <a:spcPct val="100000"/>
              </a:lnSpc>
            </a:pPr>
            <a:endParaRPr lang="en-GB" dirty="0" smtClean="0"/>
          </a:p>
        </p:txBody>
      </p:sp>
      <p:pic>
        <p:nvPicPr>
          <p:cNvPr id="6" name="Picture 5" descr="shutterstock_48032821.jpg"/>
          <p:cNvPicPr>
            <a:picLocks noChangeAspect="1"/>
          </p:cNvPicPr>
          <p:nvPr/>
        </p:nvPicPr>
        <p:blipFill>
          <a:blip r:embed="rId3" cstate="print"/>
          <a:stretch>
            <a:fillRect/>
          </a:stretch>
        </p:blipFill>
        <p:spPr>
          <a:xfrm>
            <a:off x="35067422" y="1519900"/>
            <a:ext cx="4362370" cy="3816442"/>
          </a:xfrm>
          <a:prstGeom prst="rect">
            <a:avLst/>
          </a:prstGeom>
          <a:ln>
            <a:solidFill>
              <a:schemeClr val="tx1">
                <a:lumMod val="50000"/>
                <a:lumOff val="50000"/>
              </a:schemeClr>
            </a:solidFill>
          </a:ln>
        </p:spPr>
      </p:pic>
      <p:sp>
        <p:nvSpPr>
          <p:cNvPr id="13" name="TextBox 12"/>
          <p:cNvSpPr txBox="1"/>
          <p:nvPr/>
        </p:nvSpPr>
        <p:spPr>
          <a:xfrm>
            <a:off x="1698012" y="7027640"/>
            <a:ext cx="8892000" cy="13009139"/>
          </a:xfrm>
          <a:prstGeom prst="rect">
            <a:avLst/>
          </a:prstGeom>
          <a:noFill/>
          <a:ln>
            <a:solidFill>
              <a:schemeClr val="tx1"/>
            </a:solidFill>
          </a:ln>
        </p:spPr>
        <p:txBody>
          <a:bodyPr wrap="square" rtlCol="0">
            <a:noAutofit/>
          </a:bodyPr>
          <a:lstStyle/>
          <a:p>
            <a:pPr algn="ctr"/>
            <a:r>
              <a:rPr lang="en-GB" sz="4077" b="1" dirty="0" smtClean="0">
                <a:solidFill>
                  <a:prstClr val="black"/>
                </a:solidFill>
                <a:latin typeface="Arial" pitchFamily="34" charset="0"/>
                <a:cs typeface="Arial" pitchFamily="34" charset="0"/>
              </a:rPr>
              <a:t>Introduction and Aims</a:t>
            </a:r>
          </a:p>
          <a:p>
            <a:pPr algn="ctr"/>
            <a:endParaRPr lang="en-GB" sz="4077" b="1" dirty="0">
              <a:solidFill>
                <a:prstClr val="black"/>
              </a:solidFill>
              <a:latin typeface="Arial" pitchFamily="34" charset="0"/>
              <a:cs typeface="Arial" pitchFamily="34" charset="0"/>
            </a:endParaRPr>
          </a:p>
          <a:p>
            <a:r>
              <a:rPr lang="en-GB" sz="2800" b="1" dirty="0">
                <a:solidFill>
                  <a:prstClr val="black"/>
                </a:solidFill>
                <a:latin typeface="Arial" pitchFamily="34" charset="0"/>
                <a:cs typeface="Arial" pitchFamily="34" charset="0"/>
              </a:rPr>
              <a:t>Introduction</a:t>
            </a:r>
          </a:p>
          <a:p>
            <a:pPr algn="ctr"/>
            <a:endParaRPr lang="en-GB" sz="2800" dirty="0">
              <a:solidFill>
                <a:prstClr val="black"/>
              </a:solidFill>
              <a:latin typeface="Arial" pitchFamily="34" charset="0"/>
              <a:cs typeface="Arial" pitchFamily="34" charset="0"/>
            </a:endParaRPr>
          </a:p>
          <a:p>
            <a:r>
              <a:rPr lang="en-GB" sz="2800" dirty="0" smtClean="0">
                <a:solidFill>
                  <a:prstClr val="black"/>
                </a:solidFill>
                <a:latin typeface="Arial" pitchFamily="34" charset="0"/>
                <a:cs typeface="Arial" pitchFamily="34" charset="0"/>
              </a:rPr>
              <a:t>There </a:t>
            </a:r>
            <a:r>
              <a:rPr lang="en-GB" sz="2800" dirty="0">
                <a:solidFill>
                  <a:prstClr val="black"/>
                </a:solidFill>
                <a:latin typeface="Arial" pitchFamily="34" charset="0"/>
                <a:cs typeface="Arial" pitchFamily="34" charset="0"/>
              </a:rPr>
              <a:t>is high confidence that forest fire severity and frequency is increasing through the interaction between severe </a:t>
            </a:r>
            <a:r>
              <a:rPr lang="en-GB" sz="2800" dirty="0" smtClean="0">
                <a:solidFill>
                  <a:prstClr val="black"/>
                </a:solidFill>
                <a:latin typeface="Arial" pitchFamily="34" charset="0"/>
                <a:cs typeface="Arial" pitchFamily="34" charset="0"/>
              </a:rPr>
              <a:t>droughts and land use</a:t>
            </a:r>
            <a:r>
              <a:rPr lang="en-GB" sz="2800" dirty="0">
                <a:solidFill>
                  <a:prstClr val="black"/>
                </a:solidFill>
                <a:latin typeface="Arial" pitchFamily="34" charset="0"/>
                <a:cs typeface="Arial" pitchFamily="34" charset="0"/>
              </a:rPr>
              <a:t>, </a:t>
            </a:r>
            <a:r>
              <a:rPr lang="en-GB" sz="2800" dirty="0" smtClean="0">
                <a:solidFill>
                  <a:prstClr val="black"/>
                </a:solidFill>
                <a:latin typeface="Arial" pitchFamily="34" charset="0"/>
                <a:cs typeface="Arial" pitchFamily="34" charset="0"/>
              </a:rPr>
              <a:t>with </a:t>
            </a:r>
            <a:r>
              <a:rPr lang="en-GB" sz="2800" dirty="0">
                <a:solidFill>
                  <a:prstClr val="black"/>
                </a:solidFill>
                <a:latin typeface="Arial" pitchFamily="34" charset="0"/>
                <a:cs typeface="Arial" pitchFamily="34" charset="0"/>
              </a:rPr>
              <a:t>land-use </a:t>
            </a:r>
            <a:r>
              <a:rPr lang="en-GB" sz="2800" dirty="0" smtClean="0">
                <a:solidFill>
                  <a:prstClr val="black"/>
                </a:solidFill>
                <a:latin typeface="Arial" pitchFamily="34" charset="0"/>
                <a:cs typeface="Arial" pitchFamily="34" charset="0"/>
              </a:rPr>
              <a:t>change often increasing </a:t>
            </a:r>
            <a:r>
              <a:rPr lang="en-GB" sz="2800" dirty="0">
                <a:solidFill>
                  <a:prstClr val="black"/>
                </a:solidFill>
                <a:latin typeface="Arial" pitchFamily="34" charset="0"/>
                <a:cs typeface="Arial" pitchFamily="34" charset="0"/>
              </a:rPr>
              <a:t>ignition sources in tropical landscapes (IPCC AR5, </a:t>
            </a:r>
            <a:r>
              <a:rPr lang="en-GB" sz="2800" dirty="0" smtClean="0">
                <a:solidFill>
                  <a:prstClr val="black"/>
                </a:solidFill>
                <a:latin typeface="Arial" pitchFamily="34" charset="0"/>
                <a:cs typeface="Arial" pitchFamily="34" charset="0"/>
              </a:rPr>
              <a:t>WGII, </a:t>
            </a:r>
            <a:r>
              <a:rPr lang="en-GB" sz="2800" dirty="0">
                <a:solidFill>
                  <a:prstClr val="black"/>
                </a:solidFill>
                <a:latin typeface="Arial" pitchFamily="34" charset="0"/>
                <a:cs typeface="Arial" pitchFamily="34" charset="0"/>
              </a:rPr>
              <a:t>Chapter 4). With climate change, </a:t>
            </a:r>
            <a:r>
              <a:rPr lang="en-GB" sz="2800" dirty="0" smtClean="0">
                <a:solidFill>
                  <a:prstClr val="black"/>
                </a:solidFill>
                <a:latin typeface="Arial" pitchFamily="34" charset="0"/>
                <a:cs typeface="Arial" pitchFamily="34" charset="0"/>
              </a:rPr>
              <a:t>we may face </a:t>
            </a:r>
            <a:r>
              <a:rPr lang="en-GB" sz="2800" dirty="0">
                <a:solidFill>
                  <a:prstClr val="black"/>
                </a:solidFill>
                <a:latin typeface="Arial" pitchFamily="34" charset="0"/>
                <a:cs typeface="Arial" pitchFamily="34" charset="0"/>
              </a:rPr>
              <a:t>increasing threat of </a:t>
            </a:r>
            <a:r>
              <a:rPr lang="en-GB" sz="2800" dirty="0" smtClean="0">
                <a:solidFill>
                  <a:prstClr val="black"/>
                </a:solidFill>
                <a:latin typeface="Arial" pitchFamily="34" charset="0"/>
                <a:cs typeface="Arial" pitchFamily="34" charset="0"/>
              </a:rPr>
              <a:t>fire, but globally burned area is decreasing due to fragmented and declining fuel loads in managed agricultural areas. There is still much uncertainty about how fire risk will change in the future. Yet fire is an important aspect of the Earth System, affecting the land surface, the carbon cycle, atmospheric chemistry and the hydrological cycle.</a:t>
            </a:r>
            <a:endParaRPr lang="en-GB" sz="2800" dirty="0">
              <a:solidFill>
                <a:prstClr val="black"/>
              </a:solidFill>
              <a:latin typeface="Arial" pitchFamily="34" charset="0"/>
              <a:cs typeface="Arial" pitchFamily="34" charset="0"/>
            </a:endParaRPr>
          </a:p>
          <a:p>
            <a:pPr marL="457200" indent="-457200">
              <a:buFont typeface="Arial" panose="020B0604020202020204" pitchFamily="34" charset="0"/>
              <a:buChar char="•"/>
            </a:pPr>
            <a:endParaRPr lang="en-GB" sz="2800" dirty="0" smtClean="0">
              <a:solidFill>
                <a:prstClr val="black"/>
              </a:solidFill>
              <a:latin typeface="Arial" pitchFamily="34" charset="0"/>
              <a:cs typeface="Arial" pitchFamily="34" charset="0"/>
            </a:endParaRPr>
          </a:p>
          <a:p>
            <a:r>
              <a:rPr lang="en-GB" sz="2800" b="1" dirty="0" smtClean="0">
                <a:solidFill>
                  <a:prstClr val="black"/>
                </a:solidFill>
                <a:latin typeface="Arial" pitchFamily="34" charset="0"/>
                <a:cs typeface="Arial" pitchFamily="34" charset="0"/>
              </a:rPr>
              <a:t>Research aims</a:t>
            </a:r>
            <a:endParaRPr lang="en-GB" sz="2800" b="1" dirty="0">
              <a:solidFill>
                <a:prstClr val="black"/>
              </a:solidFill>
              <a:latin typeface="Arial" pitchFamily="34" charset="0"/>
              <a:cs typeface="Arial" pitchFamily="34" charset="0"/>
            </a:endParaRPr>
          </a:p>
          <a:p>
            <a:pPr marL="457200" indent="-457200">
              <a:buFont typeface="Arial" panose="020B0604020202020204" pitchFamily="34" charset="0"/>
              <a:buChar char="•"/>
            </a:pPr>
            <a:endParaRPr lang="en-GB" sz="2800" dirty="0" smtClean="0">
              <a:solidFill>
                <a:prstClr val="black"/>
              </a:solidFill>
              <a:latin typeface="Arial" pitchFamily="34" charset="0"/>
              <a:cs typeface="Arial" pitchFamily="34" charset="0"/>
            </a:endParaRPr>
          </a:p>
          <a:p>
            <a:pPr marL="457200" indent="-457200">
              <a:spcAft>
                <a:spcPts val="1200"/>
              </a:spcAft>
              <a:buFont typeface="Arial" panose="020B0604020202020204" pitchFamily="34" charset="0"/>
              <a:buChar char="•"/>
            </a:pPr>
            <a:r>
              <a:rPr lang="en-GB" sz="2800" dirty="0" smtClean="0">
                <a:solidFill>
                  <a:prstClr val="black"/>
                </a:solidFill>
                <a:latin typeface="Arial" pitchFamily="34" charset="0"/>
                <a:cs typeface="Arial" pitchFamily="34" charset="0"/>
              </a:rPr>
              <a:t>Couple the fire model INFERNO to dynamic vegetation in JULES</a:t>
            </a:r>
          </a:p>
          <a:p>
            <a:pPr marL="457200" indent="-457200">
              <a:spcAft>
                <a:spcPts val="1200"/>
              </a:spcAft>
              <a:buFont typeface="Arial" panose="020B0604020202020204" pitchFamily="34" charset="0"/>
              <a:buChar char="•"/>
            </a:pPr>
            <a:r>
              <a:rPr lang="en-GB" sz="2800" dirty="0" smtClean="0">
                <a:solidFill>
                  <a:prstClr val="black"/>
                </a:solidFill>
                <a:latin typeface="Arial" pitchFamily="34" charset="0"/>
                <a:cs typeface="Arial" pitchFamily="34" charset="0"/>
              </a:rPr>
              <a:t>Investigate the impact of fire and land-use change on the land surface in the historical period</a:t>
            </a:r>
          </a:p>
          <a:p>
            <a:pPr marL="457200" indent="-457200">
              <a:spcAft>
                <a:spcPts val="1200"/>
              </a:spcAft>
              <a:buFont typeface="Arial" panose="020B0604020202020204" pitchFamily="34" charset="0"/>
              <a:buChar char="•"/>
            </a:pPr>
            <a:r>
              <a:rPr lang="en-GB" sz="2800" dirty="0" smtClean="0">
                <a:solidFill>
                  <a:prstClr val="black"/>
                </a:solidFill>
                <a:latin typeface="Arial" pitchFamily="34" charset="0"/>
                <a:cs typeface="Arial" pitchFamily="34" charset="0"/>
              </a:rPr>
              <a:t>Understand the impact of modes of variability such as El Niño on fire and the terrestrial carbon cycle</a:t>
            </a:r>
          </a:p>
          <a:p>
            <a:pPr marL="457200" indent="-457200">
              <a:spcAft>
                <a:spcPts val="1200"/>
              </a:spcAft>
              <a:buFont typeface="Arial" panose="020B0604020202020204" pitchFamily="34" charset="0"/>
              <a:buChar char="•"/>
            </a:pPr>
            <a:r>
              <a:rPr lang="en-GB" sz="2800" dirty="0" smtClean="0">
                <a:solidFill>
                  <a:prstClr val="black"/>
                </a:solidFill>
                <a:latin typeface="Arial" pitchFamily="34" charset="0"/>
                <a:cs typeface="Arial" pitchFamily="34" charset="0"/>
              </a:rPr>
              <a:t>Explore fire risks in future scenarios of climate and land-use change for Brazilian ecosystems</a:t>
            </a:r>
          </a:p>
          <a:p>
            <a:pPr marL="457200" indent="-457200">
              <a:buFont typeface="Arial" panose="020B0604020202020204" pitchFamily="34" charset="0"/>
              <a:buChar char="•"/>
            </a:pPr>
            <a:endParaRPr lang="en-GB" sz="2800" dirty="0" smtClean="0">
              <a:solidFill>
                <a:prstClr val="black"/>
              </a:solidFill>
              <a:latin typeface="Arial" pitchFamily="34" charset="0"/>
              <a:cs typeface="Arial" pitchFamily="34" charset="0"/>
            </a:endParaRPr>
          </a:p>
          <a:p>
            <a:endParaRPr lang="en-GB" sz="4077" dirty="0">
              <a:solidFill>
                <a:prstClr val="black"/>
              </a:solidFill>
              <a:latin typeface="Arial" pitchFamily="34" charset="0"/>
              <a:cs typeface="Arial" pitchFamily="34" charset="0"/>
            </a:endParaRPr>
          </a:p>
          <a:p>
            <a:endParaRPr lang="en-GB" sz="3805" b="1" dirty="0">
              <a:solidFill>
                <a:prstClr val="black"/>
              </a:solidFill>
              <a:latin typeface="Arial" pitchFamily="34" charset="0"/>
              <a:cs typeface="Arial" pitchFamily="34" charset="0"/>
            </a:endParaRPr>
          </a:p>
          <a:p>
            <a:endParaRPr lang="en-GB" sz="3805" b="1" dirty="0">
              <a:solidFill>
                <a:prstClr val="black"/>
              </a:solidFill>
              <a:latin typeface="Arial" pitchFamily="34" charset="0"/>
              <a:cs typeface="Arial" pitchFamily="34" charset="0"/>
            </a:endParaRPr>
          </a:p>
          <a:p>
            <a:pPr marL="466048" indent="-466048" algn="just">
              <a:spcAft>
                <a:spcPts val="814"/>
              </a:spcAft>
            </a:pPr>
            <a:r>
              <a:rPr lang="en-GB" sz="814" dirty="0" smtClean="0">
                <a:solidFill>
                  <a:prstClr val="black"/>
                </a:solidFill>
                <a:latin typeface="Arial" pitchFamily="34" charset="0"/>
                <a:cs typeface="Arial" pitchFamily="34" charset="0"/>
              </a:rPr>
              <a:t>  </a:t>
            </a:r>
            <a:endParaRPr lang="en-GB" sz="814" dirty="0">
              <a:solidFill>
                <a:prstClr val="black"/>
              </a:solidFill>
              <a:latin typeface="Arial" pitchFamily="34" charset="0"/>
              <a:cs typeface="Arial" pitchFamily="34" charset="0"/>
            </a:endParaRPr>
          </a:p>
        </p:txBody>
      </p:sp>
      <p:sp>
        <p:nvSpPr>
          <p:cNvPr id="14" name="TextBox 13"/>
          <p:cNvSpPr txBox="1"/>
          <p:nvPr/>
        </p:nvSpPr>
        <p:spPr>
          <a:xfrm>
            <a:off x="1692673" y="20492714"/>
            <a:ext cx="8892000" cy="6660000"/>
          </a:xfrm>
          <a:prstGeom prst="rect">
            <a:avLst/>
          </a:prstGeom>
          <a:noFill/>
          <a:ln>
            <a:solidFill>
              <a:schemeClr val="tx1"/>
            </a:solidFill>
          </a:ln>
        </p:spPr>
        <p:txBody>
          <a:bodyPr wrap="square" rtlCol="0">
            <a:noAutofit/>
          </a:bodyPr>
          <a:lstStyle/>
          <a:p>
            <a:pPr algn="ctr"/>
            <a:r>
              <a:rPr lang="en-GB" sz="4077" b="1" dirty="0" smtClean="0">
                <a:solidFill>
                  <a:prstClr val="black"/>
                </a:solidFill>
                <a:latin typeface="Arial" pitchFamily="34" charset="0"/>
                <a:cs typeface="Arial" pitchFamily="34" charset="0"/>
              </a:rPr>
              <a:t>Research questions</a:t>
            </a:r>
            <a:endParaRPr lang="en-GB" sz="4077" b="1" dirty="0">
              <a:solidFill>
                <a:prstClr val="black"/>
              </a:solidFill>
              <a:latin typeface="Arial" pitchFamily="34" charset="0"/>
              <a:cs typeface="Arial" pitchFamily="34" charset="0"/>
            </a:endParaRPr>
          </a:p>
          <a:p>
            <a:pPr marL="571500" indent="-571500" algn="just">
              <a:spcAft>
                <a:spcPts val="814"/>
              </a:spcAft>
              <a:buFont typeface="Arial" panose="020B0604020202020204" pitchFamily="34" charset="0"/>
              <a:buChar char="•"/>
              <a:defRPr/>
            </a:pPr>
            <a:endParaRPr lang="en-GB" sz="3805" kern="0" dirty="0" smtClean="0">
              <a:solidFill>
                <a:sysClr val="windowText" lastClr="000000"/>
              </a:solidFill>
              <a:latin typeface="Arial" pitchFamily="34" charset="0"/>
              <a:cs typeface="Arial" pitchFamily="34" charset="0"/>
            </a:endParaRPr>
          </a:p>
          <a:p>
            <a:pPr marL="571500" indent="-571500" algn="just">
              <a:spcAft>
                <a:spcPts val="1200"/>
              </a:spcAft>
              <a:buFont typeface="Arial" panose="020B0604020202020204" pitchFamily="34" charset="0"/>
              <a:buChar char="•"/>
              <a:defRPr/>
            </a:pPr>
            <a:r>
              <a:rPr lang="en-GB" sz="2800" dirty="0" smtClean="0">
                <a:solidFill>
                  <a:prstClr val="black"/>
                </a:solidFill>
                <a:latin typeface="Arial" pitchFamily="34" charset="0"/>
                <a:cs typeface="Arial" pitchFamily="34" charset="0"/>
              </a:rPr>
              <a:t>What impact does fire and land use have on the simulation of vegetation cover in JULES?</a:t>
            </a:r>
          </a:p>
          <a:p>
            <a:pPr marL="571500" indent="-571500" algn="just">
              <a:spcAft>
                <a:spcPts val="1200"/>
              </a:spcAft>
              <a:buFont typeface="Arial" panose="020B0604020202020204" pitchFamily="34" charset="0"/>
              <a:buChar char="•"/>
              <a:defRPr/>
            </a:pPr>
            <a:r>
              <a:rPr lang="en-GB" sz="2800" dirty="0"/>
              <a:t>What was the impact of the 2015/16 El Niño on fire and the carbon sink in Brazil and globally? </a:t>
            </a:r>
            <a:endParaRPr lang="en-GB" sz="2800" dirty="0">
              <a:solidFill>
                <a:prstClr val="black"/>
              </a:solidFill>
              <a:latin typeface="Arial" pitchFamily="34" charset="0"/>
              <a:cs typeface="Arial" pitchFamily="34" charset="0"/>
            </a:endParaRPr>
          </a:p>
          <a:p>
            <a:pPr marL="571500" indent="-571500" algn="just">
              <a:spcAft>
                <a:spcPts val="1200"/>
              </a:spcAft>
              <a:buFont typeface="Arial" panose="020B0604020202020204" pitchFamily="34" charset="0"/>
              <a:buChar char="•"/>
              <a:defRPr/>
            </a:pPr>
            <a:r>
              <a:rPr lang="en-GB" sz="2800" dirty="0" smtClean="0">
                <a:solidFill>
                  <a:prstClr val="black"/>
                </a:solidFill>
                <a:latin typeface="Arial" pitchFamily="34" charset="0"/>
                <a:cs typeface="Arial" pitchFamily="34" charset="0"/>
              </a:rPr>
              <a:t>How could fire risks change in the future with different </a:t>
            </a:r>
            <a:r>
              <a:rPr lang="en-GB" sz="2800" dirty="0">
                <a:solidFill>
                  <a:prstClr val="black"/>
                </a:solidFill>
                <a:latin typeface="Arial" pitchFamily="34" charset="0"/>
                <a:cs typeface="Arial" pitchFamily="34" charset="0"/>
              </a:rPr>
              <a:t>land use </a:t>
            </a:r>
            <a:r>
              <a:rPr lang="en-GB" sz="2800" dirty="0" smtClean="0">
                <a:solidFill>
                  <a:prstClr val="black"/>
                </a:solidFill>
                <a:latin typeface="Arial" pitchFamily="34" charset="0"/>
                <a:cs typeface="Arial" pitchFamily="34" charset="0"/>
              </a:rPr>
              <a:t>and climate change scenarios?</a:t>
            </a:r>
          </a:p>
          <a:p>
            <a:pPr marL="571500" indent="-571500" algn="just">
              <a:spcAft>
                <a:spcPts val="1200"/>
              </a:spcAft>
              <a:buFont typeface="Arial" panose="020B0604020202020204" pitchFamily="34" charset="0"/>
              <a:buChar char="•"/>
              <a:defRPr/>
            </a:pPr>
            <a:r>
              <a:rPr lang="en-GB" sz="2800" dirty="0" smtClean="0">
                <a:solidFill>
                  <a:prstClr val="black"/>
                </a:solidFill>
                <a:latin typeface="Arial" pitchFamily="34" charset="0"/>
                <a:cs typeface="Arial" pitchFamily="34" charset="0"/>
              </a:rPr>
              <a:t>What impact will changes in the fire regime have on vegetation across Brazil, and could this lead to a change of state from tropical forest to seasonal forest / savannah?</a:t>
            </a:r>
          </a:p>
          <a:p>
            <a:r>
              <a:rPr lang="en-GB" sz="814" dirty="0" smtClean="0">
                <a:solidFill>
                  <a:prstClr val="black"/>
                </a:solidFill>
                <a:latin typeface="Arial" pitchFamily="34" charset="0"/>
                <a:cs typeface="Arial" pitchFamily="34" charset="0"/>
              </a:rPr>
              <a:t>  </a:t>
            </a:r>
            <a:endParaRPr lang="en-GB" sz="814" dirty="0">
              <a:solidFill>
                <a:prstClr val="black"/>
              </a:solidFill>
              <a:latin typeface="Arial" pitchFamily="34" charset="0"/>
              <a:cs typeface="Arial" pitchFamily="34" charset="0"/>
            </a:endParaRPr>
          </a:p>
        </p:txBody>
      </p:sp>
      <p:sp>
        <p:nvSpPr>
          <p:cNvPr id="18" name="TextBox 17"/>
          <p:cNvSpPr txBox="1"/>
          <p:nvPr/>
        </p:nvSpPr>
        <p:spPr>
          <a:xfrm>
            <a:off x="30549968" y="20498326"/>
            <a:ext cx="8892000" cy="6624000"/>
          </a:xfrm>
          <a:prstGeom prst="rect">
            <a:avLst/>
          </a:prstGeom>
          <a:noFill/>
          <a:ln>
            <a:solidFill>
              <a:schemeClr val="tx1"/>
            </a:solidFill>
          </a:ln>
        </p:spPr>
        <p:txBody>
          <a:bodyPr wrap="square" rtlCol="0">
            <a:noAutofit/>
          </a:bodyPr>
          <a:lstStyle/>
          <a:p>
            <a:pPr algn="ctr"/>
            <a:r>
              <a:rPr lang="en-GB" sz="4000" b="1" dirty="0" smtClean="0">
                <a:solidFill>
                  <a:prstClr val="black"/>
                </a:solidFill>
                <a:latin typeface="Arial" pitchFamily="34" charset="0"/>
                <a:cs typeface="Arial" pitchFamily="34" charset="0"/>
              </a:rPr>
              <a:t>Conclusions</a:t>
            </a:r>
            <a:endParaRPr lang="en-GB" sz="4000" b="1" dirty="0">
              <a:solidFill>
                <a:prstClr val="black"/>
              </a:solidFill>
              <a:latin typeface="Arial" pitchFamily="34" charset="0"/>
              <a:cs typeface="Arial" pitchFamily="34" charset="0"/>
            </a:endParaRPr>
          </a:p>
          <a:p>
            <a:pPr algn="ctr"/>
            <a:endParaRPr lang="en-GB" sz="2000" dirty="0" smtClean="0">
              <a:solidFill>
                <a:prstClr val="black"/>
              </a:solidFill>
              <a:latin typeface="Arial" pitchFamily="34" charset="0"/>
              <a:cs typeface="Arial" pitchFamily="34" charset="0"/>
            </a:endParaRPr>
          </a:p>
          <a:p>
            <a:pPr algn="ctr"/>
            <a:r>
              <a:rPr lang="en-GB" sz="2800" dirty="0" smtClean="0">
                <a:solidFill>
                  <a:prstClr val="black"/>
                </a:solidFill>
                <a:latin typeface="Arial" pitchFamily="34" charset="0"/>
                <a:cs typeface="Arial" pitchFamily="34" charset="0"/>
              </a:rPr>
              <a:t>We can now represent fire mortality for the first time in JULES, and use this capability to assess the impact of fire on the carbon cycle. This is particularly relevant to understand in the context of future climate change scenarios, where fire risk may increase with hotter, drier conditions but not homogenously across the world. The Amazon rainforest is an important global store of carbon and regulator of climate and hydrology, yet this biome is at risk from future changes in climate, land use and fire. Keeping temperature rise below 2ºC could mitigate some of these potential impacts but the method of temperature reduction is also an important factor. </a:t>
            </a:r>
          </a:p>
          <a:p>
            <a:r>
              <a:rPr lang="en-GB" sz="814" dirty="0" smtClean="0">
                <a:solidFill>
                  <a:prstClr val="black"/>
                </a:solidFill>
                <a:latin typeface="Arial" pitchFamily="34" charset="0"/>
                <a:cs typeface="Arial" pitchFamily="34" charset="0"/>
              </a:rPr>
              <a:t>  </a:t>
            </a:r>
            <a:endParaRPr lang="en-GB" sz="814" dirty="0">
              <a:solidFill>
                <a:prstClr val="black"/>
              </a:solidFill>
              <a:latin typeface="Arial" pitchFamily="34" charset="0"/>
              <a:cs typeface="Arial" pitchFamily="34" charset="0"/>
            </a:endParaRPr>
          </a:p>
        </p:txBody>
      </p:sp>
      <p:sp>
        <p:nvSpPr>
          <p:cNvPr id="19" name="Rectangle 28"/>
          <p:cNvSpPr>
            <a:spLocks noChangeArrowheads="1"/>
          </p:cNvSpPr>
          <p:nvPr/>
        </p:nvSpPr>
        <p:spPr bwMode="auto">
          <a:xfrm>
            <a:off x="11362543" y="179569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pSp>
        <p:nvGrpSpPr>
          <p:cNvPr id="83" name="Group 82"/>
          <p:cNvGrpSpPr/>
          <p:nvPr/>
        </p:nvGrpSpPr>
        <p:grpSpPr>
          <a:xfrm>
            <a:off x="11248392" y="7026918"/>
            <a:ext cx="9143999" cy="20417091"/>
            <a:chOff x="11284968" y="6990342"/>
            <a:chExt cx="9143999" cy="20460251"/>
          </a:xfrm>
        </p:grpSpPr>
        <p:sp>
          <p:nvSpPr>
            <p:cNvPr id="15" name="TextBox 14"/>
            <p:cNvSpPr txBox="1"/>
            <p:nvPr/>
          </p:nvSpPr>
          <p:spPr>
            <a:xfrm>
              <a:off x="11362543" y="6990342"/>
              <a:ext cx="8892000" cy="20160000"/>
            </a:xfrm>
            <a:prstGeom prst="rect">
              <a:avLst/>
            </a:prstGeom>
            <a:noFill/>
            <a:ln>
              <a:solidFill>
                <a:schemeClr val="tx1"/>
              </a:solidFill>
            </a:ln>
          </p:spPr>
          <p:txBody>
            <a:bodyPr wrap="square" rtlCol="0">
              <a:noAutofit/>
            </a:bodyPr>
            <a:lstStyle/>
            <a:p>
              <a:pPr algn="ctr"/>
              <a:r>
                <a:rPr lang="en-GB" sz="4077" b="1" dirty="0" smtClean="0">
                  <a:solidFill>
                    <a:prstClr val="black"/>
                  </a:solidFill>
                  <a:latin typeface="Arial" pitchFamily="34" charset="0"/>
                  <a:cs typeface="Arial" pitchFamily="34" charset="0"/>
                </a:rPr>
                <a:t>Methods</a:t>
              </a:r>
            </a:p>
            <a:p>
              <a:pPr algn="ctr"/>
              <a:endParaRPr lang="en-GB" sz="4077" b="1" dirty="0">
                <a:solidFill>
                  <a:prstClr val="black"/>
                </a:solidFill>
                <a:latin typeface="Arial" pitchFamily="34" charset="0"/>
                <a:cs typeface="Arial" pitchFamily="34" charset="0"/>
              </a:endParaRPr>
            </a:p>
            <a:p>
              <a:endParaRPr lang="en-GB" sz="3805" b="1" dirty="0">
                <a:solidFill>
                  <a:prstClr val="black"/>
                </a:solidFill>
                <a:latin typeface="Arial" pitchFamily="34" charset="0"/>
                <a:cs typeface="Arial" pitchFamily="34" charset="0"/>
              </a:endParaRPr>
            </a:p>
            <a:p>
              <a:pPr marL="466048" indent="-466048" algn="just">
                <a:spcAft>
                  <a:spcPts val="814"/>
                </a:spcAft>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p:txBody>
        </p:sp>
        <p:sp>
          <p:nvSpPr>
            <p:cNvPr id="20" name="WordArt 2" descr="Fire"/>
            <p:cNvSpPr>
              <a:spLocks noChangeArrowheads="1" noChangeShapeType="1" noTextEdit="1"/>
            </p:cNvSpPr>
            <p:nvPr/>
          </p:nvSpPr>
          <p:spPr bwMode="auto">
            <a:xfrm>
              <a:off x="13899875" y="8279576"/>
              <a:ext cx="4106785" cy="1097390"/>
            </a:xfrm>
            <a:prstGeom prst="rect">
              <a:avLst/>
            </a:prstGeom>
          </p:spPr>
          <p:txBody>
            <a:bodyPr wrap="none" fromWordArt="1">
              <a:prstTxWarp prst="textPlain">
                <a:avLst>
                  <a:gd name="adj" fmla="val 50000"/>
                </a:avLst>
              </a:prstTxWarp>
            </a:bodyPr>
            <a:lstStyle/>
            <a:p>
              <a:pPr algn="ctr" fontAlgn="auto">
                <a:lnSpc>
                  <a:spcPct val="100000"/>
                </a:lnSpc>
                <a:spcBef>
                  <a:spcPts val="0"/>
                </a:spcBef>
                <a:spcAft>
                  <a:spcPts val="0"/>
                </a:spcAft>
              </a:pPr>
              <a:r>
                <a:rPr lang="en-GB" sz="3600" kern="10" dirty="0" smtClean="0">
                  <a:ln w="9525">
                    <a:noFill/>
                    <a:round/>
                    <a:headEnd/>
                    <a:tailEnd/>
                  </a:ln>
                  <a:blipFill dpi="0" rotWithShape="0">
                    <a:blip r:embed="rId4"/>
                    <a:srcRect/>
                    <a:stretch>
                      <a:fillRect/>
                    </a:stretch>
                  </a:blipFill>
                  <a:effectLst>
                    <a:outerShdw dist="35921" dir="2700000" algn="ctr" rotWithShape="0">
                      <a:srgbClr val="C0C0C0">
                        <a:alpha val="80000"/>
                      </a:srgbClr>
                    </a:outerShdw>
                  </a:effectLst>
                  <a:latin typeface="Impact"/>
                  <a:ea typeface="+mn-ea"/>
                  <a:cs typeface="+mn-cs"/>
                </a:rPr>
                <a:t>INFERNO</a:t>
              </a:r>
              <a:endParaRPr lang="en-GB" sz="3600" kern="10" dirty="0">
                <a:ln w="9525">
                  <a:noFill/>
                  <a:round/>
                  <a:headEnd/>
                  <a:tailEnd/>
                </a:ln>
                <a:blipFill dpi="0" rotWithShape="0">
                  <a:blip r:embed="rId4"/>
                  <a:srcRect/>
                  <a:stretch>
                    <a:fillRect/>
                  </a:stretch>
                </a:blipFill>
                <a:effectLst>
                  <a:outerShdw dist="35921" dir="2700000" algn="ctr" rotWithShape="0">
                    <a:srgbClr val="C0C0C0">
                      <a:alpha val="80000"/>
                    </a:srgbClr>
                  </a:outerShdw>
                </a:effectLst>
                <a:latin typeface="Impact"/>
                <a:ea typeface="+mn-ea"/>
                <a:cs typeface="+mn-cs"/>
              </a:endParaRPr>
            </a:p>
          </p:txBody>
        </p:sp>
        <p:sp>
          <p:nvSpPr>
            <p:cNvPr id="21" name="Title 1"/>
            <p:cNvSpPr txBox="1">
              <a:spLocks/>
            </p:cNvSpPr>
            <p:nvPr/>
          </p:nvSpPr>
          <p:spPr>
            <a:xfrm>
              <a:off x="11284968" y="9737070"/>
              <a:ext cx="9143999" cy="576000"/>
            </a:xfrm>
            <a:prstGeom prst="rect">
              <a:avLst/>
            </a:prstGeom>
            <a:ln>
              <a:noFill/>
            </a:ln>
          </p:spPr>
          <p:txBody>
            <a:bodyPr vert="horz" lIns="91440" tIns="45720" rIns="91440" bIns="45720" rtlCol="0" anchor="b" anchorCtr="0">
              <a:normAutofit/>
            </a:bodyPr>
            <a:lstStyle/>
            <a:p>
              <a:pPr algn="ctr">
                <a:defRPr/>
              </a:pPr>
              <a:r>
                <a:rPr lang="en-GB" sz="2300" kern="0" dirty="0" smtClean="0">
                  <a:solidFill>
                    <a:prstClr val="black"/>
                  </a:solidFill>
                  <a:latin typeface="Arial"/>
                  <a:ea typeface="+mn-ea"/>
                  <a:cs typeface="Arial"/>
                </a:rPr>
                <a:t>INteractive Fire and Emission algoRithm for Natural envirOnments</a:t>
              </a:r>
              <a:endParaRPr lang="en-GB" sz="2300" kern="0" dirty="0">
                <a:solidFill>
                  <a:prstClr val="black"/>
                </a:solidFill>
                <a:latin typeface="Arial"/>
                <a:ea typeface="+mn-ea"/>
                <a:cs typeface="Arial"/>
              </a:endParaRPr>
            </a:p>
          </p:txBody>
        </p:sp>
        <p:grpSp>
          <p:nvGrpSpPr>
            <p:cNvPr id="22" name="Group 21"/>
            <p:cNvGrpSpPr/>
            <p:nvPr/>
          </p:nvGrpSpPr>
          <p:grpSpPr>
            <a:xfrm>
              <a:off x="11596425" y="10801320"/>
              <a:ext cx="8521083" cy="8514410"/>
              <a:chOff x="11596425" y="10801320"/>
              <a:chExt cx="8521083" cy="8514410"/>
            </a:xfrm>
          </p:grpSpPr>
          <p:cxnSp>
            <p:nvCxnSpPr>
              <p:cNvPr id="23" name="Straight Connector 22"/>
              <p:cNvCxnSpPr/>
              <p:nvPr/>
            </p:nvCxnSpPr>
            <p:spPr>
              <a:xfrm flipH="1">
                <a:off x="12898689" y="13716717"/>
                <a:ext cx="26862" cy="3284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1596425" y="10801320"/>
                <a:ext cx="8521083" cy="8514410"/>
                <a:chOff x="11587205" y="10291802"/>
                <a:chExt cx="8521083" cy="8514410"/>
              </a:xfrm>
            </p:grpSpPr>
            <p:sp>
              <p:nvSpPr>
                <p:cNvPr id="25" name="AutoShape 14"/>
                <p:cNvSpPr>
                  <a:spLocks noChangeArrowheads="1"/>
                </p:cNvSpPr>
                <p:nvPr/>
              </p:nvSpPr>
              <p:spPr bwMode="auto">
                <a:xfrm>
                  <a:off x="11698192" y="14878565"/>
                  <a:ext cx="2335282" cy="1141128"/>
                </a:xfrm>
                <a:prstGeom prst="flowChartProcess">
                  <a:avLst/>
                </a:prstGeom>
                <a:solidFill>
                  <a:schemeClr val="accent6">
                    <a:lumMod val="60000"/>
                    <a:lumOff val="40000"/>
                  </a:schemeClr>
                </a:solid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Goff-Gratch saturation vapour pressure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nvGrpSpPr>
                <p:cNvPr id="26" name="Group 25"/>
                <p:cNvGrpSpPr/>
                <p:nvPr/>
              </p:nvGrpSpPr>
              <p:grpSpPr>
                <a:xfrm>
                  <a:off x="11790997" y="16505977"/>
                  <a:ext cx="2313078" cy="1018510"/>
                  <a:chOff x="13951871" y="15157156"/>
                  <a:chExt cx="1273175" cy="615950"/>
                </a:xfrm>
                <a:solidFill>
                  <a:schemeClr val="accent6">
                    <a:lumMod val="60000"/>
                    <a:lumOff val="40000"/>
                  </a:schemeClr>
                </a:solidFill>
              </p:grpSpPr>
              <p:sp>
                <p:nvSpPr>
                  <p:cNvPr id="61" name="AutoShape 15"/>
                  <p:cNvSpPr>
                    <a:spLocks noChangeArrowheads="1"/>
                  </p:cNvSpPr>
                  <p:nvPr/>
                </p:nvSpPr>
                <p:spPr bwMode="auto">
                  <a:xfrm>
                    <a:off x="13951871" y="15157156"/>
                    <a:ext cx="1273175" cy="61595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Soil Moisture</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4528" y="15418857"/>
                    <a:ext cx="261669" cy="289924"/>
                  </a:xfrm>
                  <a:prstGeom prst="rect">
                    <a:avLst/>
                  </a:prstGeom>
                  <a:grpFill/>
                </p:spPr>
              </p:pic>
            </p:grpSp>
            <p:grpSp>
              <p:nvGrpSpPr>
                <p:cNvPr id="27" name="Group 26"/>
                <p:cNvGrpSpPr/>
                <p:nvPr/>
              </p:nvGrpSpPr>
              <p:grpSpPr>
                <a:xfrm>
                  <a:off x="11587205" y="10361805"/>
                  <a:ext cx="2557259" cy="2756743"/>
                  <a:chOff x="11738738" y="10300335"/>
                  <a:chExt cx="1409700" cy="1435100"/>
                </a:xfrm>
                <a:solidFill>
                  <a:schemeClr val="accent6">
                    <a:lumMod val="60000"/>
                    <a:lumOff val="40000"/>
                  </a:schemeClr>
                </a:solidFill>
              </p:grpSpPr>
              <p:sp>
                <p:nvSpPr>
                  <p:cNvPr id="57" name="AutoShape 16"/>
                  <p:cNvSpPr>
                    <a:spLocks noChangeArrowheads="1"/>
                  </p:cNvSpPr>
                  <p:nvPr/>
                </p:nvSpPr>
                <p:spPr bwMode="auto">
                  <a:xfrm>
                    <a:off x="11738738" y="10300335"/>
                    <a:ext cx="1409700" cy="143510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Fire weather conditions</a:t>
                    </a:r>
                    <a:endParaRPr kumimoji="0" lang="en-US" altLang="en-US"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Precipitation</a:t>
                    </a:r>
                    <a:endParaRPr kumimoji="0" lang="en-US" altLang="en-US"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Temperature</a:t>
                    </a:r>
                    <a:endParaRPr kumimoji="0" lang="en-US" altLang="en-US" sz="24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Relative Humidity</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58" name="Picture 57"/>
                  <p:cNvPicPr>
                    <a:picLocks noChangeAspect="1"/>
                  </p:cNvPicPr>
                  <p:nvPr/>
                </p:nvPicPr>
                <p:blipFill rotWithShape="1">
                  <a:blip r:embed="rId6" cstate="print">
                    <a:extLst>
                      <a:ext uri="{28A0092B-C50C-407E-A947-70E740481C1C}">
                        <a14:useLocalDpi xmlns:a14="http://schemas.microsoft.com/office/drawing/2010/main" val="0"/>
                      </a:ext>
                    </a:extLst>
                  </a:blip>
                  <a:srcRect l="21413" t="9765" r="16549" b="19420"/>
                  <a:stretch/>
                </p:blipFill>
                <p:spPr>
                  <a:xfrm>
                    <a:off x="12722030" y="11334080"/>
                    <a:ext cx="311914" cy="333661"/>
                  </a:xfrm>
                  <a:prstGeom prst="rect">
                    <a:avLst/>
                  </a:prstGeom>
                  <a:grpFill/>
                </p:spPr>
              </p:pic>
              <p:pic>
                <p:nvPicPr>
                  <p:cNvPr id="59" name="Picture 58"/>
                  <p:cNvPicPr>
                    <a:picLocks noChangeAspect="1"/>
                  </p:cNvPicPr>
                  <p:nvPr/>
                </p:nvPicPr>
                <p:blipFill rotWithShape="1">
                  <a:blip r:embed="rId7" cstate="print">
                    <a:extLst>
                      <a:ext uri="{28A0092B-C50C-407E-A947-70E740481C1C}">
                        <a14:useLocalDpi xmlns:a14="http://schemas.microsoft.com/office/drawing/2010/main" val="0"/>
                      </a:ext>
                    </a:extLst>
                  </a:blip>
                  <a:srcRect l="8149" t="16083" r="6252" b="18245"/>
                  <a:stretch/>
                </p:blipFill>
                <p:spPr>
                  <a:xfrm flipH="1">
                    <a:off x="11849992" y="11334080"/>
                    <a:ext cx="333376" cy="325866"/>
                  </a:xfrm>
                  <a:prstGeom prst="rect">
                    <a:avLst/>
                  </a:prstGeom>
                  <a:grpFill/>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5631" y="11327536"/>
                    <a:ext cx="388806" cy="340205"/>
                  </a:xfrm>
                  <a:prstGeom prst="rect">
                    <a:avLst/>
                  </a:prstGeom>
                  <a:grpFill/>
                </p:spPr>
              </p:pic>
            </p:grpSp>
            <p:grpSp>
              <p:nvGrpSpPr>
                <p:cNvPr id="28" name="Group 27"/>
                <p:cNvGrpSpPr/>
                <p:nvPr/>
              </p:nvGrpSpPr>
              <p:grpSpPr>
                <a:xfrm>
                  <a:off x="11981800" y="13467582"/>
                  <a:ext cx="1768067" cy="1021524"/>
                  <a:chOff x="13750035" y="10750699"/>
                  <a:chExt cx="1273175" cy="615950"/>
                </a:xfrm>
                <a:solidFill>
                  <a:schemeClr val="accent6">
                    <a:lumMod val="60000"/>
                    <a:lumOff val="40000"/>
                  </a:schemeClr>
                </a:solidFill>
              </p:grpSpPr>
              <p:sp>
                <p:nvSpPr>
                  <p:cNvPr id="54" name="AutoShape 17"/>
                  <p:cNvSpPr>
                    <a:spLocks noChangeArrowheads="1"/>
                  </p:cNvSpPr>
                  <p:nvPr/>
                </p:nvSpPr>
                <p:spPr bwMode="auto">
                  <a:xfrm>
                    <a:off x="13750035" y="10750699"/>
                    <a:ext cx="1273175" cy="61595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Fuel Density</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55" name="Picture 54"/>
                  <p:cNvPicPr>
                    <a:picLocks noChangeAspect="1"/>
                  </p:cNvPicPr>
                  <p:nvPr/>
                </p:nvPicPr>
                <p:blipFill rotWithShape="1">
                  <a:blip r:embed="rId9" cstate="print">
                    <a:extLst>
                      <a:ext uri="{28A0092B-C50C-407E-A947-70E740481C1C}">
                        <a14:useLocalDpi xmlns:a14="http://schemas.microsoft.com/office/drawing/2010/main" val="0"/>
                      </a:ext>
                    </a:extLst>
                  </a:blip>
                  <a:srcRect l="17399"/>
                  <a:stretch/>
                </p:blipFill>
                <p:spPr>
                  <a:xfrm>
                    <a:off x="14386622" y="11045972"/>
                    <a:ext cx="310253" cy="254531"/>
                  </a:xfrm>
                  <a:prstGeom prst="rect">
                    <a:avLst/>
                  </a:prstGeom>
                  <a:grpFill/>
                </p:spPr>
              </p:pic>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125468" y="11045691"/>
                    <a:ext cx="219465" cy="263357"/>
                  </a:xfrm>
                  <a:prstGeom prst="rect">
                    <a:avLst/>
                  </a:prstGeom>
                  <a:grpFill/>
                </p:spPr>
              </p:pic>
            </p:grpSp>
            <p:grpSp>
              <p:nvGrpSpPr>
                <p:cNvPr id="29" name="Group 28"/>
                <p:cNvGrpSpPr/>
                <p:nvPr/>
              </p:nvGrpSpPr>
              <p:grpSpPr>
                <a:xfrm>
                  <a:off x="17836296" y="10291802"/>
                  <a:ext cx="2271992" cy="2673627"/>
                  <a:chOff x="18887292" y="20426328"/>
                  <a:chExt cx="1514475" cy="1357445"/>
                </a:xfrm>
                <a:solidFill>
                  <a:schemeClr val="accent6">
                    <a:lumMod val="60000"/>
                    <a:lumOff val="40000"/>
                  </a:schemeClr>
                </a:solidFill>
              </p:grpSpPr>
              <p:sp>
                <p:nvSpPr>
                  <p:cNvPr id="51" name="AutoShape 11"/>
                  <p:cNvSpPr>
                    <a:spLocks noChangeArrowheads="1"/>
                  </p:cNvSpPr>
                  <p:nvPr/>
                </p:nvSpPr>
                <p:spPr bwMode="auto">
                  <a:xfrm>
                    <a:off x="18887292" y="20426328"/>
                    <a:ext cx="1514475" cy="1357445"/>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Ignition Mode</a:t>
                    </a:r>
                    <a:endParaRPr kumimoji="0" lang="en-US" altLang="en-US" sz="2400" b="0" i="0" u="none" strike="noStrike" cap="none" normalizeH="0" baseline="0" dirty="0" smtClean="0">
                      <a:ln>
                        <a:noFill/>
                      </a:ln>
                      <a:solidFill>
                        <a:schemeClr val="tx1"/>
                      </a:solidFill>
                      <a:effectLst/>
                    </a:endParaRP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Constant</a:t>
                    </a:r>
                    <a:endParaRPr kumimoji="0" lang="en-US" altLang="en-US" sz="2400" b="0" i="0" u="none" strike="noStrike" cap="none" normalizeH="0" baseline="0" dirty="0" smtClean="0">
                      <a:ln>
                        <a:noFill/>
                      </a:ln>
                      <a:solidFill>
                        <a:schemeClr val="tx1"/>
                      </a:solidFill>
                      <a:effectLst/>
                    </a:endParaRP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Lightning</a:t>
                    </a:r>
                    <a:endParaRPr kumimoji="0" lang="en-US" altLang="en-US" sz="2400" b="0" i="0" u="none" strike="noStrike" cap="none" normalizeH="0" baseline="0" dirty="0" smtClean="0">
                      <a:ln>
                        <a:noFill/>
                      </a:ln>
                      <a:solidFill>
                        <a:schemeClr val="tx1"/>
                      </a:solidFill>
                      <a:effectLst/>
                    </a:endParaRPr>
                  </a:p>
                  <a:p>
                    <a:pPr marL="180975" marR="0" lvl="0" indent="-180975"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Population and lightning</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52" name="Picture 51"/>
                  <p:cNvPicPr>
                    <a:picLocks noChangeAspect="1"/>
                  </p:cNvPicPr>
                  <p:nvPr/>
                </p:nvPicPr>
                <p:blipFill rotWithShape="1">
                  <a:blip r:embed="rId11">
                    <a:extLst>
                      <a:ext uri="{28A0092B-C50C-407E-A947-70E740481C1C}">
                        <a14:useLocalDpi xmlns:a14="http://schemas.microsoft.com/office/drawing/2010/main" val="0"/>
                      </a:ext>
                    </a:extLst>
                  </a:blip>
                  <a:srcRect l="19852" t="65000" r="63259" b="2111"/>
                  <a:stretch/>
                </p:blipFill>
                <p:spPr>
                  <a:xfrm>
                    <a:off x="19834757" y="21450731"/>
                    <a:ext cx="200046" cy="290401"/>
                  </a:xfrm>
                  <a:prstGeom prst="rect">
                    <a:avLst/>
                  </a:prstGeom>
                  <a:grpFill/>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359837" y="21450731"/>
                    <a:ext cx="352157" cy="286386"/>
                  </a:xfrm>
                  <a:prstGeom prst="rect">
                    <a:avLst/>
                  </a:prstGeom>
                  <a:grpFill/>
                </p:spPr>
              </p:pic>
            </p:grpSp>
            <p:grpSp>
              <p:nvGrpSpPr>
                <p:cNvPr id="30" name="Group 29"/>
                <p:cNvGrpSpPr/>
                <p:nvPr/>
              </p:nvGrpSpPr>
              <p:grpSpPr>
                <a:xfrm>
                  <a:off x="14624984" y="12973538"/>
                  <a:ext cx="2558534" cy="1201474"/>
                  <a:chOff x="14497945" y="12297793"/>
                  <a:chExt cx="1273175" cy="615950"/>
                </a:xfrm>
                <a:solidFill>
                  <a:schemeClr val="accent6">
                    <a:lumMod val="60000"/>
                    <a:lumOff val="40000"/>
                  </a:schemeClr>
                </a:solidFill>
              </p:grpSpPr>
              <p:sp>
                <p:nvSpPr>
                  <p:cNvPr id="49" name="AutoShape 13"/>
                  <p:cNvSpPr>
                    <a:spLocks noChangeArrowheads="1"/>
                  </p:cNvSpPr>
                  <p:nvPr/>
                </p:nvSpPr>
                <p:spPr bwMode="auto">
                  <a:xfrm>
                    <a:off x="14497945" y="12297793"/>
                    <a:ext cx="1273175" cy="61595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Flammability</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28387" y="12631997"/>
                    <a:ext cx="215230" cy="215230"/>
                  </a:xfrm>
                  <a:prstGeom prst="rect">
                    <a:avLst/>
                  </a:prstGeom>
                  <a:grpFill/>
                </p:spPr>
              </p:pic>
            </p:grpSp>
            <p:grpSp>
              <p:nvGrpSpPr>
                <p:cNvPr id="31" name="Group 30"/>
                <p:cNvGrpSpPr/>
                <p:nvPr/>
              </p:nvGrpSpPr>
              <p:grpSpPr>
                <a:xfrm>
                  <a:off x="15701129" y="15125131"/>
                  <a:ext cx="2464641" cy="1431934"/>
                  <a:chOff x="14643365" y="14410893"/>
                  <a:chExt cx="1273175" cy="615950"/>
                </a:xfrm>
                <a:solidFill>
                  <a:schemeClr val="accent6">
                    <a:lumMod val="60000"/>
                    <a:lumOff val="40000"/>
                  </a:schemeClr>
                </a:solidFill>
              </p:grpSpPr>
              <p:sp>
                <p:nvSpPr>
                  <p:cNvPr id="47" name="AutoShape 10"/>
                  <p:cNvSpPr>
                    <a:spLocks noChangeArrowheads="1"/>
                  </p:cNvSpPr>
                  <p:nvPr/>
                </p:nvSpPr>
                <p:spPr bwMode="auto">
                  <a:xfrm>
                    <a:off x="14643365" y="14410893"/>
                    <a:ext cx="1273175" cy="61595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Burnt Area</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48" name="Picture 47"/>
                  <p:cNvPicPr/>
                  <p:nvPr/>
                </p:nvPicPr>
                <p:blipFill rotWithShape="1">
                  <a:blip r:embed="rId14" cstate="print">
                    <a:extLst>
                      <a:ext uri="{28A0092B-C50C-407E-A947-70E740481C1C}">
                        <a14:useLocalDpi xmlns:a14="http://schemas.microsoft.com/office/drawing/2010/main" val="0"/>
                      </a:ext>
                    </a:extLst>
                  </a:blip>
                  <a:srcRect l="60302" t="43034" r="10815" b="33079"/>
                  <a:stretch/>
                </p:blipFill>
                <p:spPr bwMode="auto">
                  <a:xfrm>
                    <a:off x="14744028" y="14651490"/>
                    <a:ext cx="1098245" cy="336549"/>
                  </a:xfrm>
                  <a:prstGeom prst="rect">
                    <a:avLst/>
                  </a:prstGeom>
                  <a:grpFill/>
                  <a:ln>
                    <a:noFill/>
                  </a:ln>
                  <a:extLst>
                    <a:ext uri="{53640926-AAD7-44D8-BBD7-CCE9431645EC}">
                      <a14:shadowObscured xmlns:a14="http://schemas.microsoft.com/office/drawing/2010/main"/>
                    </a:ext>
                  </a:extLst>
                </p:spPr>
              </p:pic>
            </p:grpSp>
            <p:grpSp>
              <p:nvGrpSpPr>
                <p:cNvPr id="32" name="Group 31"/>
                <p:cNvGrpSpPr/>
                <p:nvPr/>
              </p:nvGrpSpPr>
              <p:grpSpPr>
                <a:xfrm>
                  <a:off x="14727302" y="11096233"/>
                  <a:ext cx="2628474" cy="1162358"/>
                  <a:chOff x="12736533" y="13523129"/>
                  <a:chExt cx="1273175" cy="615950"/>
                </a:xfrm>
                <a:solidFill>
                  <a:schemeClr val="accent6">
                    <a:lumMod val="60000"/>
                    <a:lumOff val="40000"/>
                  </a:schemeClr>
                </a:solidFill>
              </p:grpSpPr>
              <p:sp>
                <p:nvSpPr>
                  <p:cNvPr id="45" name="AutoShape 12"/>
                  <p:cNvSpPr>
                    <a:spLocks noChangeArrowheads="1"/>
                  </p:cNvSpPr>
                  <p:nvPr/>
                </p:nvSpPr>
                <p:spPr bwMode="auto">
                  <a:xfrm>
                    <a:off x="12736533" y="13523129"/>
                    <a:ext cx="1273175" cy="61595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Ignition</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46" name="Picture 45"/>
                  <p:cNvPicPr>
                    <a:picLocks noChangeAspect="1"/>
                  </p:cNvPicPr>
                  <p:nvPr/>
                </p:nvPicPr>
                <p:blipFill rotWithShape="1">
                  <a:blip r:embed="rId15" cstate="print">
                    <a:extLst>
                      <a:ext uri="{28A0092B-C50C-407E-A947-70E740481C1C}">
                        <a14:useLocalDpi xmlns:a14="http://schemas.microsoft.com/office/drawing/2010/main" val="0"/>
                      </a:ext>
                    </a:extLst>
                  </a:blip>
                  <a:srcRect l="60176" t="4626" r="18592" b="39276"/>
                  <a:stretch/>
                </p:blipFill>
                <p:spPr>
                  <a:xfrm rot="2119348">
                    <a:off x="13298611" y="13834618"/>
                    <a:ext cx="158854" cy="258439"/>
                  </a:xfrm>
                  <a:prstGeom prst="rect">
                    <a:avLst/>
                  </a:prstGeom>
                  <a:grpFill/>
                </p:spPr>
              </p:pic>
            </p:grpSp>
            <p:grpSp>
              <p:nvGrpSpPr>
                <p:cNvPr id="33" name="Group 32"/>
                <p:cNvGrpSpPr/>
                <p:nvPr/>
              </p:nvGrpSpPr>
              <p:grpSpPr>
                <a:xfrm>
                  <a:off x="17383647" y="17484874"/>
                  <a:ext cx="2413210" cy="1321338"/>
                  <a:chOff x="14661458" y="15797160"/>
                  <a:chExt cx="1273175" cy="615950"/>
                </a:xfrm>
                <a:solidFill>
                  <a:schemeClr val="accent6">
                    <a:lumMod val="60000"/>
                    <a:lumOff val="40000"/>
                  </a:schemeClr>
                </a:solidFill>
              </p:grpSpPr>
              <p:sp>
                <p:nvSpPr>
                  <p:cNvPr id="43" name="AutoShape 9"/>
                  <p:cNvSpPr>
                    <a:spLocks noChangeArrowheads="1"/>
                  </p:cNvSpPr>
                  <p:nvPr/>
                </p:nvSpPr>
                <p:spPr bwMode="auto">
                  <a:xfrm>
                    <a:off x="14661458" y="15797160"/>
                    <a:ext cx="1273175" cy="615950"/>
                  </a:xfrm>
                  <a:prstGeom prst="flowChartProcess">
                    <a:avLst/>
                  </a:prstGeom>
                  <a:grpFill/>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Emissions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44" name="Picture 43"/>
                  <p:cNvPicPr>
                    <a:picLocks noChangeAspect="1"/>
                  </p:cNvPicPr>
                  <p:nvPr/>
                </p:nvPicPr>
                <p:blipFill rotWithShape="1">
                  <a:blip r:embed="rId16" cstate="print">
                    <a:extLst>
                      <a:ext uri="{28A0092B-C50C-407E-A947-70E740481C1C}">
                        <a14:useLocalDpi xmlns:a14="http://schemas.microsoft.com/office/drawing/2010/main" val="0"/>
                      </a:ext>
                    </a:extLst>
                  </a:blip>
                  <a:srcRect t="7383" r="5845"/>
                  <a:stretch/>
                </p:blipFill>
                <p:spPr>
                  <a:xfrm rot="809824" flipH="1">
                    <a:off x="15127439" y="16065639"/>
                    <a:ext cx="413176" cy="327090"/>
                  </a:xfrm>
                  <a:prstGeom prst="snip2DiagRect">
                    <a:avLst>
                      <a:gd name="adj1" fmla="val 0"/>
                      <a:gd name="adj2" fmla="val 46002"/>
                    </a:avLst>
                  </a:prstGeom>
                  <a:grpFill/>
                  <a:ln>
                    <a:noFill/>
                  </a:ln>
                  <a:effectLst>
                    <a:outerShdw blurRad="50800" dist="50800" dir="5400000" algn="ctr" rotWithShape="0">
                      <a:srgbClr val="000000">
                        <a:alpha val="0"/>
                      </a:srgbClr>
                    </a:outerShdw>
                  </a:effectLst>
                </p:spPr>
              </p:pic>
            </p:grpSp>
            <p:cxnSp>
              <p:nvCxnSpPr>
                <p:cNvPr id="34" name="Straight Arrow Connector 33"/>
                <p:cNvCxnSpPr>
                  <a:stCxn id="51" idx="1"/>
                </p:cNvCxnSpPr>
                <p:nvPr/>
              </p:nvCxnSpPr>
              <p:spPr>
                <a:xfrm flipH="1" flipV="1">
                  <a:off x="17383647" y="11628615"/>
                  <a:ext cx="452649"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endCxn id="49" idx="1"/>
                </p:cNvCxnSpPr>
                <p:nvPr/>
              </p:nvCxnSpPr>
              <p:spPr>
                <a:xfrm flipV="1">
                  <a:off x="13751139" y="13574276"/>
                  <a:ext cx="873845" cy="19401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endCxn id="47" idx="0"/>
                </p:cNvCxnSpPr>
                <p:nvPr/>
              </p:nvCxnSpPr>
              <p:spPr>
                <a:xfrm>
                  <a:off x="16041539" y="14230457"/>
                  <a:ext cx="891911" cy="8946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7136350" y="16594215"/>
                  <a:ext cx="891911" cy="8946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602139" y="12280667"/>
                  <a:ext cx="776482" cy="707886"/>
                </a:xfrm>
                <a:prstGeom prst="rect">
                  <a:avLst/>
                </a:prstGeom>
                <a:noFill/>
                <a:ln>
                  <a:noFill/>
                </a:ln>
              </p:spPr>
              <p:txBody>
                <a:bodyPr wrap="square" rtlCol="0">
                  <a:spAutoFit/>
                </a:bodyPr>
                <a:lstStyle/>
                <a:p>
                  <a:pPr algn="ctr"/>
                  <a:r>
                    <a:rPr lang="en-GB" sz="4000" dirty="0">
                      <a:solidFill>
                        <a:prstClr val="black"/>
                      </a:solidFill>
                      <a:latin typeface="Arial" pitchFamily="34" charset="0"/>
                      <a:cs typeface="Arial" pitchFamily="34" charset="0"/>
                    </a:rPr>
                    <a:t>+</a:t>
                  </a:r>
                  <a:endParaRPr lang="en-GB" sz="4000" dirty="0" smtClean="0">
                    <a:solidFill>
                      <a:prstClr val="black"/>
                    </a:solidFill>
                    <a:latin typeface="Arial" pitchFamily="34" charset="0"/>
                    <a:cs typeface="Arial" pitchFamily="34" charset="0"/>
                  </a:endParaRPr>
                </a:p>
              </p:txBody>
            </p:sp>
          </p:grpSp>
        </p:grpSp>
        <p:sp>
          <p:nvSpPr>
            <p:cNvPr id="63" name="TextBox 62"/>
            <p:cNvSpPr txBox="1"/>
            <p:nvPr/>
          </p:nvSpPr>
          <p:spPr>
            <a:xfrm>
              <a:off x="11362543" y="20248818"/>
              <a:ext cx="8864726" cy="7201775"/>
            </a:xfrm>
            <a:prstGeom prst="rect">
              <a:avLst/>
            </a:prstGeom>
            <a:noFill/>
            <a:ln>
              <a:noFill/>
            </a:ln>
          </p:spPr>
          <p:txBody>
            <a:bodyPr wrap="square" rtlCol="0">
              <a:spAutoFit/>
            </a:bodyPr>
            <a:lstStyle/>
            <a:p>
              <a:r>
                <a:rPr lang="en-GB" sz="2800" dirty="0" smtClean="0">
                  <a:solidFill>
                    <a:prstClr val="black"/>
                  </a:solidFill>
                  <a:latin typeface="Arial" pitchFamily="34" charset="0"/>
                  <a:cs typeface="Arial" pitchFamily="34" charset="0"/>
                </a:rPr>
                <a:t>This research uses the fire model INFERNO in the land surface model JULES (Joint UK Land Environment Simulator), driven by CRU-NCEP meteorological forcing data for the historical period and by HadGEM2-ES model data for the future period. INFERNO is an empirical model designed for large scale simulations on decadal to centennial timescales.</a:t>
              </a:r>
            </a:p>
            <a:p>
              <a:endParaRPr lang="en-GB" sz="2800" dirty="0">
                <a:solidFill>
                  <a:prstClr val="black"/>
                </a:solidFill>
                <a:latin typeface="Arial" pitchFamily="34" charset="0"/>
                <a:cs typeface="Arial" pitchFamily="34" charset="0"/>
              </a:endParaRPr>
            </a:p>
            <a:p>
              <a:endParaRPr lang="en-GB" sz="2800" dirty="0" smtClean="0">
                <a:solidFill>
                  <a:prstClr val="black"/>
                </a:solidFill>
                <a:latin typeface="Arial" pitchFamily="34" charset="0"/>
                <a:cs typeface="Arial" pitchFamily="34" charset="0"/>
              </a:endParaRPr>
            </a:p>
            <a:p>
              <a:endParaRPr lang="en-GB" sz="2800" dirty="0">
                <a:solidFill>
                  <a:prstClr val="black"/>
                </a:solidFill>
                <a:latin typeface="Arial" pitchFamily="34" charset="0"/>
                <a:cs typeface="Arial" pitchFamily="34" charset="0"/>
              </a:endParaRPr>
            </a:p>
            <a:p>
              <a:endParaRPr lang="en-GB" sz="2800" dirty="0" smtClean="0">
                <a:solidFill>
                  <a:prstClr val="black"/>
                </a:solidFill>
                <a:latin typeface="Arial" pitchFamily="34" charset="0"/>
                <a:cs typeface="Arial" pitchFamily="34" charset="0"/>
              </a:endParaRPr>
            </a:p>
            <a:p>
              <a:endParaRPr lang="en-GB" sz="2800" dirty="0">
                <a:solidFill>
                  <a:prstClr val="black"/>
                </a:solidFill>
                <a:latin typeface="Arial" pitchFamily="34" charset="0"/>
                <a:cs typeface="Arial" pitchFamily="34" charset="0"/>
              </a:endParaRPr>
            </a:p>
            <a:p>
              <a:endParaRPr lang="en-GB" sz="2800" dirty="0" smtClean="0">
                <a:solidFill>
                  <a:prstClr val="black"/>
                </a:solidFill>
                <a:latin typeface="Arial" pitchFamily="34" charset="0"/>
                <a:cs typeface="Arial" pitchFamily="34" charset="0"/>
              </a:endParaRPr>
            </a:p>
            <a:p>
              <a:endParaRPr lang="en-GB" b="1" dirty="0" smtClean="0"/>
            </a:p>
            <a:p>
              <a:pPr algn="ctr">
                <a:spcBef>
                  <a:spcPts val="1800"/>
                </a:spcBef>
              </a:pPr>
              <a:r>
                <a:rPr lang="en-GB" dirty="0" smtClean="0"/>
                <a:t>Burnt </a:t>
              </a:r>
              <a:r>
                <a:rPr lang="en-GB" dirty="0"/>
                <a:t>area </a:t>
              </a:r>
              <a:r>
                <a:rPr lang="en-GB" dirty="0" smtClean="0"/>
                <a:t>fraction </a:t>
              </a:r>
              <a:r>
                <a:rPr lang="en-US" dirty="0" smtClean="0"/>
                <a:t>observations </a:t>
              </a:r>
              <a:r>
                <a:rPr lang="en-US" dirty="0"/>
                <a:t>from GFED4.1s </a:t>
              </a:r>
              <a:r>
                <a:rPr lang="en-US" dirty="0" smtClean="0"/>
                <a:t>(left) and </a:t>
              </a:r>
              <a:r>
                <a:rPr lang="en-GB" dirty="0" smtClean="0"/>
                <a:t>a</a:t>
              </a:r>
              <a:r>
                <a:rPr lang="en-US" dirty="0" smtClean="0"/>
                <a:t>s modelled by coupled JULES-INFERNO (right), annual </a:t>
              </a:r>
              <a:r>
                <a:rPr lang="en-US" dirty="0"/>
                <a:t>mean </a:t>
              </a:r>
              <a:r>
                <a:rPr lang="en-GB" dirty="0" smtClean="0"/>
                <a:t>2012-2016 (Burton et al., 2019. GMD)</a:t>
              </a:r>
              <a:endParaRPr lang="en-GB" dirty="0"/>
            </a:p>
            <a:p>
              <a:endParaRPr lang="en-GB" sz="2800" dirty="0" smtClean="0">
                <a:solidFill>
                  <a:prstClr val="black"/>
                </a:solidFill>
                <a:latin typeface="Arial" pitchFamily="34" charset="0"/>
                <a:cs typeface="Arial" pitchFamily="34" charset="0"/>
              </a:endParaRPr>
            </a:p>
          </p:txBody>
        </p:sp>
      </p:grpSp>
      <p:grpSp>
        <p:nvGrpSpPr>
          <p:cNvPr id="11" name="Group 10"/>
          <p:cNvGrpSpPr/>
          <p:nvPr/>
        </p:nvGrpSpPr>
        <p:grpSpPr>
          <a:xfrm>
            <a:off x="20917663" y="7027830"/>
            <a:ext cx="8892000" cy="20106000"/>
            <a:chOff x="20990815" y="7027830"/>
            <a:chExt cx="8892000" cy="20124000"/>
          </a:xfrm>
        </p:grpSpPr>
        <p:sp>
          <p:nvSpPr>
            <p:cNvPr id="16" name="TextBox 15"/>
            <p:cNvSpPr txBox="1"/>
            <p:nvPr/>
          </p:nvSpPr>
          <p:spPr>
            <a:xfrm>
              <a:off x="20990815" y="7027830"/>
              <a:ext cx="8892000" cy="20124000"/>
            </a:xfrm>
            <a:prstGeom prst="rect">
              <a:avLst/>
            </a:prstGeom>
            <a:noFill/>
            <a:ln>
              <a:solidFill>
                <a:schemeClr val="tx1"/>
              </a:solidFill>
            </a:ln>
          </p:spPr>
          <p:txBody>
            <a:bodyPr wrap="square" rtlCol="0">
              <a:noAutofit/>
            </a:bodyPr>
            <a:lstStyle/>
            <a:p>
              <a:pPr algn="ctr"/>
              <a:r>
                <a:rPr lang="en-GB" sz="4077" b="1" dirty="0" smtClean="0">
                  <a:solidFill>
                    <a:prstClr val="black"/>
                  </a:solidFill>
                  <a:latin typeface="Arial" pitchFamily="34" charset="0"/>
                  <a:cs typeface="Arial" pitchFamily="34" charset="0"/>
                </a:rPr>
                <a:t>Results</a:t>
              </a:r>
              <a:endParaRPr lang="en-GB" sz="4077" b="1" dirty="0">
                <a:solidFill>
                  <a:prstClr val="black"/>
                </a:solidFill>
                <a:latin typeface="Arial" pitchFamily="34" charset="0"/>
                <a:cs typeface="Arial" pitchFamily="34" charset="0"/>
              </a:endParaRPr>
            </a:p>
            <a:p>
              <a:endParaRPr lang="en-GB" sz="3805" b="1" dirty="0">
                <a:solidFill>
                  <a:prstClr val="black"/>
                </a:solidFill>
                <a:latin typeface="Arial" pitchFamily="34" charset="0"/>
                <a:cs typeface="Arial" pitchFamily="34" charset="0"/>
              </a:endParaRPr>
            </a:p>
            <a:p>
              <a:pPr marL="457200" lvl="0" indent="-457200">
                <a:spcAft>
                  <a:spcPts val="1200"/>
                </a:spcAft>
                <a:buFont typeface="Arial" panose="020B0604020202020204" pitchFamily="34" charset="0"/>
                <a:buChar char="•"/>
              </a:pPr>
              <a:r>
                <a:rPr lang="en-GB" sz="2800" dirty="0"/>
                <a:t>Disturbance is important </a:t>
              </a:r>
              <a:r>
                <a:rPr lang="en-GB" sz="2800" dirty="0" smtClean="0"/>
                <a:t>for the </a:t>
              </a:r>
              <a:r>
                <a:rPr lang="en-GB" sz="2800" dirty="0"/>
                <a:t>accurate simulation of vegetation cover within JULES</a:t>
              </a:r>
            </a:p>
            <a:p>
              <a:pPr marL="457200" lvl="0" indent="-457200">
                <a:spcAft>
                  <a:spcPts val="1200"/>
                </a:spcAft>
                <a:buFont typeface="Arial" panose="020B0604020202020204" pitchFamily="34" charset="0"/>
                <a:buChar char="•"/>
              </a:pPr>
              <a:r>
                <a:rPr lang="en-GB" sz="2800" dirty="0"/>
                <a:t>Fire is important for the representation of the Cerrado in Brazil </a:t>
              </a:r>
              <a:r>
                <a:rPr lang="en-GB" sz="2800" dirty="0" smtClean="0"/>
                <a:t>within </a:t>
              </a:r>
              <a:r>
                <a:rPr lang="en-GB" sz="2800" dirty="0"/>
                <a:t>JULES, and improves the simulation of land-use emissions from this </a:t>
              </a:r>
              <a:r>
                <a:rPr lang="en-GB" sz="2800" dirty="0" smtClean="0"/>
                <a:t>region</a:t>
              </a:r>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r>
                <a:rPr lang="en-GB" sz="2800" dirty="0"/>
                <a:t>El Niño events can increase fire risk in some areas, as was the case with the 2015-16 El Niño in South America due to hotter and (in some areas) drier conditions. </a:t>
              </a:r>
            </a:p>
            <a:p>
              <a:pPr marL="457200" lvl="0" indent="-457200">
                <a:spcAft>
                  <a:spcPts val="1200"/>
                </a:spcAft>
                <a:buFont typeface="Arial" panose="020B0604020202020204" pitchFamily="34" charset="0"/>
                <a:buChar char="•"/>
              </a:pPr>
              <a:r>
                <a:rPr lang="en-GB" sz="2800" dirty="0"/>
                <a:t>The Amazon biome has the potential to change from a sink to a source of carbon in hot, dry </a:t>
              </a:r>
              <a:r>
                <a:rPr lang="en-GB" sz="2800" dirty="0" smtClean="0"/>
                <a:t>years</a:t>
              </a:r>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Bef>
                  <a:spcPts val="2400"/>
                </a:spcBef>
                <a:spcAft>
                  <a:spcPts val="1200"/>
                </a:spcAft>
                <a:buFont typeface="Arial" panose="020B0604020202020204" pitchFamily="34" charset="0"/>
                <a:buChar char="•"/>
              </a:pPr>
              <a:r>
                <a:rPr lang="en-GB" sz="2800" dirty="0" smtClean="0"/>
                <a:t>Fire risk is projected to increase in the future due to hotter and drier conditions, but not homogeneously</a:t>
              </a:r>
            </a:p>
            <a:p>
              <a:pPr marL="466048" indent="-466048" algn="just">
                <a:spcAft>
                  <a:spcPts val="814"/>
                </a:spcAft>
              </a:pPr>
              <a:endParaRPr lang="en-GB" sz="2800"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pPr marL="491940" indent="-491940" algn="just">
                <a:spcAft>
                  <a:spcPts val="814"/>
                </a:spcAft>
                <a:defRPr/>
              </a:pPr>
              <a:endParaRPr lang="en-GB" sz="3805" dirty="0" smtClean="0">
                <a:solidFill>
                  <a:prstClr val="black"/>
                </a:solidFill>
                <a:latin typeface="Arial" pitchFamily="34" charset="0"/>
                <a:cs typeface="Arial" pitchFamily="34" charset="0"/>
              </a:endParaRPr>
            </a:p>
            <a:p>
              <a:pPr marL="491940" indent="-491940" algn="just">
                <a:spcAft>
                  <a:spcPts val="814"/>
                </a:spcAft>
                <a:defRPr/>
              </a:pPr>
              <a:endParaRPr lang="en-GB" sz="3805" dirty="0">
                <a:solidFill>
                  <a:prstClr val="black"/>
                </a:solidFill>
                <a:latin typeface="Arial" pitchFamily="34" charset="0"/>
                <a:cs typeface="Arial" pitchFamily="34" charset="0"/>
              </a:endParaRPr>
            </a:p>
            <a:p>
              <a:r>
                <a:rPr lang="en-GB" sz="814" dirty="0" smtClean="0">
                  <a:solidFill>
                    <a:prstClr val="black"/>
                  </a:solidFill>
                  <a:latin typeface="Arial" pitchFamily="34" charset="0"/>
                  <a:cs typeface="Arial" pitchFamily="34" charset="0"/>
                </a:rPr>
                <a:t>  </a:t>
              </a:r>
              <a:endParaRPr lang="en-GB" sz="814" dirty="0">
                <a:solidFill>
                  <a:prstClr val="black"/>
                </a:solidFill>
                <a:latin typeface="Arial" pitchFamily="34" charset="0"/>
                <a:cs typeface="Arial" pitchFamily="34" charset="0"/>
              </a:endParaRPr>
            </a:p>
          </p:txBody>
        </p:sp>
        <p:graphicFrame>
          <p:nvGraphicFramePr>
            <p:cNvPr id="65" name="Chart 64"/>
            <p:cNvGraphicFramePr/>
            <p:nvPr>
              <p:extLst>
                <p:ext uri="{D42A27DB-BD31-4B8C-83A1-F6EECF244321}">
                  <p14:modId xmlns:p14="http://schemas.microsoft.com/office/powerpoint/2010/main" val="880280618"/>
                </p:ext>
              </p:extLst>
            </p:nvPr>
          </p:nvGraphicFramePr>
          <p:xfrm>
            <a:off x="21136501" y="10833261"/>
            <a:ext cx="4237200" cy="360427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66" name="Chart 65"/>
            <p:cNvGraphicFramePr/>
            <p:nvPr>
              <p:extLst>
                <p:ext uri="{D42A27DB-BD31-4B8C-83A1-F6EECF244321}">
                  <p14:modId xmlns:p14="http://schemas.microsoft.com/office/powerpoint/2010/main" val="3187672478"/>
                </p:ext>
              </p:extLst>
            </p:nvPr>
          </p:nvGraphicFramePr>
          <p:xfrm>
            <a:off x="25519387" y="10833262"/>
            <a:ext cx="4235479" cy="3604274"/>
          </p:xfrm>
          <a:graphic>
            <a:graphicData uri="http://schemas.openxmlformats.org/drawingml/2006/chart">
              <c:chart xmlns:c="http://schemas.openxmlformats.org/drawingml/2006/chart" xmlns:r="http://schemas.openxmlformats.org/officeDocument/2006/relationships" r:id="rId18"/>
            </a:graphicData>
          </a:graphic>
        </p:graphicFrame>
        <p:pic>
          <p:nvPicPr>
            <p:cNvPr id="67" name="Picture 66"/>
            <p:cNvPicPr/>
            <p:nvPr/>
          </p:nvPicPr>
          <p:blipFill rotWithShape="1">
            <a:blip r:embed="rId19">
              <a:extLst>
                <a:ext uri="{28A0092B-C50C-407E-A947-70E740481C1C}">
                  <a14:useLocalDpi xmlns:a14="http://schemas.microsoft.com/office/drawing/2010/main" val="0"/>
                </a:ext>
              </a:extLst>
            </a:blip>
            <a:srcRect b="7313"/>
            <a:stretch/>
          </p:blipFill>
          <p:spPr bwMode="auto">
            <a:xfrm>
              <a:off x="21281955" y="17438207"/>
              <a:ext cx="7021483" cy="4244731"/>
            </a:xfrm>
            <a:prstGeom prst="rect">
              <a:avLst/>
            </a:prstGeom>
            <a:ln>
              <a:noFill/>
            </a:ln>
            <a:extLst>
              <a:ext uri="{53640926-AAD7-44D8-BBD7-CCE9431645EC}">
                <a14:shadowObscured xmlns:a14="http://schemas.microsoft.com/office/drawing/2010/main"/>
              </a:ext>
            </a:extLst>
          </p:spPr>
        </p:pic>
        <p:sp>
          <p:nvSpPr>
            <p:cNvPr id="68" name="TextBox 67"/>
            <p:cNvSpPr txBox="1"/>
            <p:nvPr/>
          </p:nvSpPr>
          <p:spPr>
            <a:xfrm>
              <a:off x="21136501" y="22133028"/>
              <a:ext cx="3001026" cy="3696625"/>
            </a:xfrm>
            <a:prstGeom prst="rect">
              <a:avLst/>
            </a:prstGeom>
            <a:noFill/>
            <a:ln>
              <a:noFill/>
            </a:ln>
          </p:spPr>
          <p:txBody>
            <a:bodyPr wrap="square" rtlCol="0">
              <a:spAutoFit/>
            </a:bodyPr>
            <a:lstStyle/>
            <a:p>
              <a:pPr algn="ctr"/>
              <a:r>
                <a:rPr lang="en-US" dirty="0" smtClean="0"/>
                <a:t>Global terrestrial Net Biome Productivity </a:t>
              </a:r>
              <a:r>
                <a:rPr lang="en-US" dirty="0"/>
                <a:t>(GtC/month) </a:t>
              </a:r>
              <a:r>
                <a:rPr lang="en-US" dirty="0" smtClean="0"/>
                <a:t>for </a:t>
              </a:r>
              <a:r>
                <a:rPr lang="en-US" dirty="0"/>
                <a:t>time series of 10 years from July – June. 2005-2014 shown in grey, large El Niño years shown in red (1997-1998 dashed; 2015-2016 solid</a:t>
              </a:r>
              <a:r>
                <a:rPr lang="en-US" dirty="0" smtClean="0"/>
                <a:t>), 10 year-mean </a:t>
              </a:r>
              <a:r>
                <a:rPr lang="en-US" dirty="0"/>
                <a:t>climatology (‘No El Niño’) shown in black simulated by </a:t>
              </a:r>
              <a:r>
                <a:rPr lang="en-US" dirty="0" smtClean="0"/>
                <a:t>JULES-INFERNO</a:t>
              </a:r>
            </a:p>
            <a:p>
              <a:pPr algn="ctr"/>
              <a:r>
                <a:rPr lang="en-US" dirty="0" smtClean="0"/>
                <a:t>(Burton et al., in review, Frontiers</a:t>
              </a:r>
              <a:endParaRPr lang="en-GB" dirty="0"/>
            </a:p>
          </p:txBody>
        </p:sp>
        <p:sp>
          <p:nvSpPr>
            <p:cNvPr id="69" name="TextBox 68"/>
            <p:cNvSpPr txBox="1"/>
            <p:nvPr/>
          </p:nvSpPr>
          <p:spPr>
            <a:xfrm>
              <a:off x="27699970" y="18358872"/>
              <a:ext cx="1947241" cy="2033144"/>
            </a:xfrm>
            <a:prstGeom prst="rect">
              <a:avLst/>
            </a:prstGeom>
            <a:noFill/>
            <a:ln>
              <a:noFill/>
            </a:ln>
          </p:spPr>
          <p:txBody>
            <a:bodyPr wrap="square" rtlCol="0">
              <a:spAutoFit/>
            </a:bodyPr>
            <a:lstStyle/>
            <a:p>
              <a:pPr algn="ctr"/>
              <a:r>
                <a:rPr lang="en-GB" dirty="0"/>
                <a:t>Change in burnt </a:t>
              </a:r>
              <a:r>
                <a:rPr lang="en-GB" dirty="0" smtClean="0"/>
                <a:t>area </a:t>
              </a:r>
              <a:r>
                <a:rPr lang="en-GB" dirty="0"/>
                <a:t>due to El </a:t>
              </a:r>
              <a:r>
                <a:rPr lang="en-GB" dirty="0" smtClean="0"/>
                <a:t>Niño </a:t>
              </a:r>
              <a:r>
                <a:rPr lang="en-US" dirty="0" smtClean="0"/>
                <a:t>July </a:t>
              </a:r>
              <a:r>
                <a:rPr lang="en-US" dirty="0"/>
                <a:t>2015 – June 2016 simulated by </a:t>
              </a:r>
              <a:r>
                <a:rPr lang="en-US" dirty="0" smtClean="0"/>
                <a:t>JULES-INFERNO</a:t>
              </a:r>
              <a:endParaRPr lang="en-GB" sz="3805" dirty="0" smtClean="0">
                <a:solidFill>
                  <a:prstClr val="black"/>
                </a:solidFill>
                <a:latin typeface="Arial" pitchFamily="34" charset="0"/>
                <a:cs typeface="Arial" pitchFamily="34" charset="0"/>
              </a:endParaRPr>
            </a:p>
          </p:txBody>
        </p:sp>
        <p:pic>
          <p:nvPicPr>
            <p:cNvPr id="70" name="Picture 69"/>
            <p:cNvPicPr/>
            <p:nvPr/>
          </p:nvPicPr>
          <p:blipFill rotWithShape="1">
            <a:blip r:embed="rId20">
              <a:extLst>
                <a:ext uri="{28A0092B-C50C-407E-A947-70E740481C1C}">
                  <a14:useLocalDpi xmlns:a14="http://schemas.microsoft.com/office/drawing/2010/main" val="0"/>
                </a:ext>
              </a:extLst>
            </a:blip>
            <a:srcRect l="2904" t="4918" r="6346"/>
            <a:stretch/>
          </p:blipFill>
          <p:spPr>
            <a:xfrm>
              <a:off x="24137527" y="21684877"/>
              <a:ext cx="5661626" cy="4181916"/>
            </a:xfrm>
            <a:prstGeom prst="rect">
              <a:avLst/>
            </a:prstGeom>
          </p:spPr>
        </p:pic>
      </p:grpSp>
      <p:grpSp>
        <p:nvGrpSpPr>
          <p:cNvPr id="7" name="Group 6"/>
          <p:cNvGrpSpPr/>
          <p:nvPr/>
        </p:nvGrpSpPr>
        <p:grpSpPr>
          <a:xfrm>
            <a:off x="30549968" y="7033736"/>
            <a:ext cx="8892000" cy="13010400"/>
            <a:chOff x="30367088" y="7033736"/>
            <a:chExt cx="8892000" cy="13010400"/>
          </a:xfrm>
        </p:grpSpPr>
        <p:sp>
          <p:nvSpPr>
            <p:cNvPr id="17" name="TextBox 16"/>
            <p:cNvSpPr txBox="1"/>
            <p:nvPr/>
          </p:nvSpPr>
          <p:spPr>
            <a:xfrm>
              <a:off x="30367088" y="7033736"/>
              <a:ext cx="8892000" cy="13010400"/>
            </a:xfrm>
            <a:prstGeom prst="rect">
              <a:avLst/>
            </a:prstGeom>
            <a:noFill/>
            <a:ln>
              <a:solidFill>
                <a:schemeClr val="tx1"/>
              </a:solidFill>
            </a:ln>
          </p:spPr>
          <p:txBody>
            <a:bodyPr wrap="square" rtlCol="0">
              <a:noAutofit/>
            </a:bodyPr>
            <a:lstStyle/>
            <a:p>
              <a:pPr marL="457200" lvl="0" indent="-457200">
                <a:spcAft>
                  <a:spcPts val="1200"/>
                </a:spcAft>
                <a:buFont typeface="Arial" panose="020B0604020202020204" pitchFamily="34" charset="0"/>
                <a:buChar char="•"/>
              </a:pPr>
              <a:r>
                <a:rPr lang="en-GB" sz="2800" dirty="0"/>
                <a:t>The pathway taken to specific levels of warming has different regional impacts, with hotter temperatures and higher burnt area projected in NE Brazil in scenario RCP8.5 at global mean temperatures of 2.0˚C compared to other RCP scenarios, leading to reduced </a:t>
              </a:r>
              <a:r>
                <a:rPr lang="en-GB" sz="2800" dirty="0" smtClean="0"/>
                <a:t>evapotranspiration (ET) </a:t>
              </a:r>
              <a:r>
                <a:rPr lang="en-GB" sz="2800" dirty="0"/>
                <a:t>and higher </a:t>
              </a:r>
              <a:r>
                <a:rPr lang="en-GB" sz="2800" dirty="0" smtClean="0"/>
                <a:t>albedo</a:t>
              </a:r>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marL="457200" lvl="0" indent="-457200">
                <a:spcAft>
                  <a:spcPts val="1200"/>
                </a:spcAft>
                <a:buFont typeface="Arial" panose="020B0604020202020204" pitchFamily="34" charset="0"/>
                <a:buChar char="•"/>
              </a:pPr>
              <a:endParaRPr lang="en-GB" sz="2800" dirty="0"/>
            </a:p>
            <a:p>
              <a:pPr marL="457200" lvl="0" indent="-457200">
                <a:spcAft>
                  <a:spcPts val="1200"/>
                </a:spcAft>
                <a:buFont typeface="Arial" panose="020B0604020202020204" pitchFamily="34" charset="0"/>
                <a:buChar char="•"/>
              </a:pPr>
              <a:endParaRPr lang="en-GB" sz="2800" dirty="0" smtClean="0"/>
            </a:p>
            <a:p>
              <a:pPr lvl="0">
                <a:spcAft>
                  <a:spcPts val="1200"/>
                </a:spcAft>
              </a:pPr>
              <a:endParaRPr lang="en-GB" sz="1500" dirty="0" smtClean="0"/>
            </a:p>
            <a:p>
              <a:pPr lvl="0">
                <a:spcAft>
                  <a:spcPts val="1200"/>
                </a:spcAft>
              </a:pPr>
              <a:endParaRPr lang="en-GB" sz="1500" dirty="0"/>
            </a:p>
            <a:p>
              <a:pPr marL="457200" lvl="0" indent="-457200">
                <a:spcAft>
                  <a:spcPts val="1200"/>
                </a:spcAft>
                <a:buFont typeface="Arial" panose="020B0604020202020204" pitchFamily="34" charset="0"/>
                <a:buChar char="•"/>
              </a:pPr>
              <a:r>
                <a:rPr lang="en-GB" sz="2800" dirty="0"/>
                <a:t>Fires may reduce dry season resilience of tropical ecosystems and bring them closer to a tipping point in the future</a:t>
              </a:r>
            </a:p>
            <a:p>
              <a:pPr marL="457200" lvl="0" indent="-457200">
                <a:spcAft>
                  <a:spcPts val="1200"/>
                </a:spcAft>
                <a:buFont typeface="Arial" panose="020B0604020202020204" pitchFamily="34" charset="0"/>
                <a:buChar char="•"/>
              </a:pPr>
              <a:r>
                <a:rPr lang="en-GB" sz="2800" dirty="0"/>
                <a:t>Fire risk is reduced at lower temperatures, but not homogeneously due to changing patterns of temperature and moisture availability </a:t>
              </a:r>
            </a:p>
            <a:p>
              <a:endParaRPr lang="en-GB" sz="2800" dirty="0">
                <a:solidFill>
                  <a:prstClr val="black"/>
                </a:solidFill>
                <a:latin typeface="Arial" pitchFamily="34" charset="0"/>
                <a:cs typeface="Arial" pitchFamily="34" charset="0"/>
              </a:endParaRPr>
            </a:p>
          </p:txBody>
        </p:sp>
        <p:graphicFrame>
          <p:nvGraphicFramePr>
            <p:cNvPr id="72" name="Chart 71"/>
            <p:cNvGraphicFramePr/>
            <p:nvPr>
              <p:extLst>
                <p:ext uri="{D42A27DB-BD31-4B8C-83A1-F6EECF244321}">
                  <p14:modId xmlns:p14="http://schemas.microsoft.com/office/powerpoint/2010/main" val="3316933879"/>
                </p:ext>
              </p:extLst>
            </p:nvPr>
          </p:nvGraphicFramePr>
          <p:xfrm>
            <a:off x="31113871" y="9793140"/>
            <a:ext cx="5202112" cy="4012148"/>
          </p:xfrm>
          <a:graphic>
            <a:graphicData uri="http://schemas.openxmlformats.org/drawingml/2006/chart">
              <c:chart xmlns:c="http://schemas.openxmlformats.org/drawingml/2006/chart" xmlns:r="http://schemas.openxmlformats.org/officeDocument/2006/relationships" r:id="rId21"/>
            </a:graphicData>
          </a:graphic>
        </p:graphicFrame>
        <p:sp>
          <p:nvSpPr>
            <p:cNvPr id="73" name="TextBox 72"/>
            <p:cNvSpPr txBox="1"/>
            <p:nvPr/>
          </p:nvSpPr>
          <p:spPr>
            <a:xfrm>
              <a:off x="36485719" y="10573150"/>
              <a:ext cx="2382465" cy="2862322"/>
            </a:xfrm>
            <a:prstGeom prst="rect">
              <a:avLst/>
            </a:prstGeom>
            <a:noFill/>
            <a:ln>
              <a:noFill/>
            </a:ln>
          </p:spPr>
          <p:txBody>
            <a:bodyPr wrap="square" rtlCol="0">
              <a:spAutoFit/>
            </a:bodyPr>
            <a:lstStyle/>
            <a:p>
              <a:pPr algn="ctr"/>
              <a:r>
                <a:rPr lang="en-GB" dirty="0" smtClean="0"/>
                <a:t>Summary of change in evapotranspiration from present day for each RCP scenario and level of warming (with fire and land-use change). Colours indicate temperature above pre-industrial (ºC)</a:t>
              </a:r>
              <a:endParaRPr lang="en-GB" dirty="0"/>
            </a:p>
          </p:txBody>
        </p:sp>
        <p:pic>
          <p:nvPicPr>
            <p:cNvPr id="74" name="Picture 73"/>
            <p:cNvPicPr/>
            <p:nvPr/>
          </p:nvPicPr>
          <p:blipFill rotWithShape="1">
            <a:blip r:embed="rId22">
              <a:extLst>
                <a:ext uri="{28A0092B-C50C-407E-A947-70E740481C1C}">
                  <a14:useLocalDpi xmlns:a14="http://schemas.microsoft.com/office/drawing/2010/main" val="0"/>
                </a:ext>
              </a:extLst>
            </a:blip>
            <a:srcRect l="10653" t="69852" r="49957" b="8795"/>
            <a:stretch/>
          </p:blipFill>
          <p:spPr bwMode="auto">
            <a:xfrm>
              <a:off x="34121194" y="16821151"/>
              <a:ext cx="5060353" cy="3165020"/>
            </a:xfrm>
            <a:prstGeom prst="rect">
              <a:avLst/>
            </a:prstGeom>
            <a:ln>
              <a:noFill/>
            </a:ln>
            <a:extLst>
              <a:ext uri="{53640926-AAD7-44D8-BBD7-CCE9431645EC}">
                <a14:shadowObscured xmlns:a14="http://schemas.microsoft.com/office/drawing/2010/main"/>
              </a:ext>
            </a:extLst>
          </p:spPr>
        </p:pic>
        <p:sp>
          <p:nvSpPr>
            <p:cNvPr id="75" name="TextBox 74"/>
            <p:cNvSpPr txBox="1"/>
            <p:nvPr/>
          </p:nvSpPr>
          <p:spPr>
            <a:xfrm>
              <a:off x="30645245" y="17358806"/>
              <a:ext cx="3512676" cy="2585323"/>
            </a:xfrm>
            <a:prstGeom prst="rect">
              <a:avLst/>
            </a:prstGeom>
            <a:noFill/>
            <a:ln>
              <a:noFill/>
            </a:ln>
          </p:spPr>
          <p:txBody>
            <a:bodyPr wrap="square" rtlCol="0">
              <a:spAutoFit/>
            </a:bodyPr>
            <a:lstStyle/>
            <a:p>
              <a:pPr algn="ctr"/>
              <a:r>
                <a:rPr lang="en-US" dirty="0" smtClean="0"/>
                <a:t>Change </a:t>
              </a:r>
              <a:r>
                <a:rPr lang="en-US" dirty="0"/>
                <a:t>in 90th percentile of </a:t>
              </a:r>
              <a:r>
                <a:rPr lang="en-US" dirty="0" smtClean="0"/>
                <a:t>McArthur fire danger with Solar Radiation Management, </a:t>
              </a:r>
              <a:r>
                <a:rPr lang="en-US" dirty="0"/>
                <a:t>calculated as change in RCP2.6+SRM (2061-2070) from Present Day (2006-2015) minus change in RCP2.6 (2061-2070) from Present Day (2006-2015</a:t>
              </a:r>
              <a:r>
                <a:rPr lang="en-US" dirty="0" smtClean="0"/>
                <a:t>).</a:t>
              </a:r>
            </a:p>
            <a:p>
              <a:pPr algn="ctr"/>
              <a:r>
                <a:rPr lang="en-US" dirty="0" smtClean="0"/>
                <a:t>(Burton et al., 2018. GRL) </a:t>
              </a:r>
              <a:endParaRPr lang="en-GB" sz="3805" dirty="0" smtClean="0">
                <a:solidFill>
                  <a:prstClr val="black"/>
                </a:solidFill>
                <a:latin typeface="Arial" pitchFamily="34" charset="0"/>
                <a:cs typeface="Arial" pitchFamily="34" charset="0"/>
              </a:endParaRPr>
            </a:p>
          </p:txBody>
        </p:sp>
      </p:grpSp>
      <p:pic>
        <p:nvPicPr>
          <p:cNvPr id="101" name="Picture 100"/>
          <p:cNvPicPr>
            <a:picLocks noChangeAspect="1"/>
          </p:cNvPicPr>
          <p:nvPr/>
        </p:nvPicPr>
        <p:blipFill rotWithShape="1">
          <a:blip r:embed="rId23">
            <a:extLst>
              <a:ext uri="{28A0092B-C50C-407E-A947-70E740481C1C}">
                <a14:useLocalDpi xmlns:a14="http://schemas.microsoft.com/office/drawing/2010/main" val="0"/>
              </a:ext>
            </a:extLst>
          </a:blip>
          <a:srcRect l="11326" t="13400" r="8876" b="2531"/>
          <a:stretch/>
        </p:blipFill>
        <p:spPr>
          <a:xfrm>
            <a:off x="11459087" y="23513559"/>
            <a:ext cx="8664552" cy="2560658"/>
          </a:xfrm>
          <a:prstGeom prst="rect">
            <a:avLst/>
          </a:prstGeom>
        </p:spPr>
      </p:pic>
      <p:pic>
        <p:nvPicPr>
          <p:cNvPr id="108" name="Picture 4" descr="C:\Users\sarah.palfrey\Desktop\Cemaden logo.jpg"/>
          <p:cNvPicPr>
            <a:picLocks noChangeAspect="1" noChangeArrowheads="1"/>
          </p:cNvPicPr>
          <p:nvPr/>
        </p:nvPicPr>
        <p:blipFill>
          <a:blip r:embed="rId24" cstate="print"/>
          <a:srcRect/>
          <a:stretch>
            <a:fillRect/>
          </a:stretch>
        </p:blipFill>
        <p:spPr bwMode="auto">
          <a:xfrm>
            <a:off x="37350084" y="28036159"/>
            <a:ext cx="2027384" cy="1479842"/>
          </a:xfrm>
          <a:prstGeom prst="rect">
            <a:avLst/>
          </a:prstGeom>
          <a:noFill/>
          <a:ln w="9525">
            <a:noFill/>
            <a:miter lim="800000"/>
            <a:headEnd/>
            <a:tailEnd/>
          </a:ln>
        </p:spPr>
      </p:pic>
      <p:pic>
        <p:nvPicPr>
          <p:cNvPr id="109" name="Picture 5" descr="C:\Users\sarah.palfrey\Desktop\INPA logo.jpg"/>
          <p:cNvPicPr>
            <a:picLocks noChangeAspect="1" noChangeArrowheads="1"/>
          </p:cNvPicPr>
          <p:nvPr/>
        </p:nvPicPr>
        <p:blipFill>
          <a:blip r:embed="rId25" cstate="print"/>
          <a:srcRect/>
          <a:stretch>
            <a:fillRect/>
          </a:stretch>
        </p:blipFill>
        <p:spPr bwMode="auto">
          <a:xfrm>
            <a:off x="34685019" y="28064035"/>
            <a:ext cx="2083062" cy="1520483"/>
          </a:xfrm>
          <a:prstGeom prst="rect">
            <a:avLst/>
          </a:prstGeom>
          <a:noFill/>
          <a:ln w="9525">
            <a:noFill/>
            <a:miter lim="800000"/>
            <a:headEnd/>
            <a:tailEnd/>
          </a:ln>
        </p:spPr>
      </p:pic>
      <p:pic>
        <p:nvPicPr>
          <p:cNvPr id="110" name="Picture 6" descr="C:\Users\sarah.palfrey\Desktop\INPE logo.jpg"/>
          <p:cNvPicPr>
            <a:picLocks noChangeAspect="1" noChangeArrowheads="1"/>
          </p:cNvPicPr>
          <p:nvPr/>
        </p:nvPicPr>
        <p:blipFill>
          <a:blip r:embed="rId26" cstate="print"/>
          <a:srcRect/>
          <a:stretch>
            <a:fillRect/>
          </a:stretch>
        </p:blipFill>
        <p:spPr bwMode="auto">
          <a:xfrm>
            <a:off x="32587038" y="28052127"/>
            <a:ext cx="1515978" cy="1515978"/>
          </a:xfrm>
          <a:prstGeom prst="rect">
            <a:avLst/>
          </a:prstGeom>
          <a:noFill/>
          <a:ln w="9525">
            <a:noFill/>
            <a:miter lim="800000"/>
            <a:headEnd/>
            <a:tailEnd/>
          </a:ln>
        </p:spPr>
      </p:pic>
      <p:pic>
        <p:nvPicPr>
          <p:cNvPr id="116" name="Picture 11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8319840" y="28048589"/>
            <a:ext cx="3685195" cy="1514891"/>
          </a:xfrm>
          <a:prstGeom prst="rect">
            <a:avLst/>
          </a:prstGeom>
        </p:spPr>
      </p:pic>
      <p:pic>
        <p:nvPicPr>
          <p:cNvPr id="119" name="Picture 11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3656768" y="28035924"/>
            <a:ext cx="4081069" cy="1563330"/>
          </a:xfrm>
          <a:prstGeom prst="rect">
            <a:avLst/>
          </a:prstGeom>
        </p:spPr>
      </p:pic>
      <p:sp>
        <p:nvSpPr>
          <p:cNvPr id="122" name="Rectangle 121"/>
          <p:cNvSpPr/>
          <p:nvPr/>
        </p:nvSpPr>
        <p:spPr>
          <a:xfrm>
            <a:off x="15610694" y="29637354"/>
            <a:ext cx="24241906" cy="523220"/>
          </a:xfrm>
          <a:prstGeom prst="rect">
            <a:avLst/>
          </a:prstGeom>
        </p:spPr>
        <p:txBody>
          <a:bodyPr wrap="square">
            <a:spAutoFit/>
          </a:bodyPr>
          <a:lstStyle/>
          <a:p>
            <a:pPr>
              <a:lnSpc>
                <a:spcPct val="100000"/>
              </a:lnSpc>
            </a:pPr>
            <a:r>
              <a:rPr lang="en-GB" dirty="0" smtClean="0"/>
              <a:t>This work was supported by the Newton Fund through the Met Office Climate Science for Service Partnership Brazil (CSSP Brazil), and the European Commission’s 7th Framework Programme (EU/FP7) under Grant Agreement 603864</a:t>
            </a:r>
            <a:r>
              <a:rPr lang="en-GB" sz="2800" dirty="0">
                <a:solidFill>
                  <a:srgbClr val="000000"/>
                </a:solidFill>
              </a:rPr>
              <a:t>  </a:t>
            </a:r>
            <a:endParaRPr lang="en-GB" dirty="0"/>
          </a:p>
        </p:txBody>
      </p:sp>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936426" y="29319840"/>
            <a:ext cx="1227411" cy="42944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929D3C7B92654E91E0BACE58CAB3FC" ma:contentTypeVersion="12" ma:contentTypeDescription="Create a new document." ma:contentTypeScope="" ma:versionID="4feb58caf7d90453d33b52596f93f36a">
  <xsd:schema xmlns:xsd="http://www.w3.org/2001/XMLSchema" xmlns:xs="http://www.w3.org/2001/XMLSchema" xmlns:p="http://schemas.microsoft.com/office/2006/metadata/properties" xmlns:ns3="39e328b5-fd55-4aa2-9335-b42da031234f" xmlns:ns4="d5f456a8-998e-4615-8aa7-08c9413f4944" targetNamespace="http://schemas.microsoft.com/office/2006/metadata/properties" ma:root="true" ma:fieldsID="02db590ab3f21795f1c3a2879ccb6add" ns3:_="" ns4:_="">
    <xsd:import namespace="39e328b5-fd55-4aa2-9335-b42da031234f"/>
    <xsd:import namespace="d5f456a8-998e-4615-8aa7-08c9413f494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e328b5-fd55-4aa2-9335-b42da0312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f456a8-998e-4615-8aa7-08c9413f49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FCB319-30A6-4EBC-9E5B-E156523EE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e328b5-fd55-4aa2-9335-b42da031234f"/>
    <ds:schemaRef ds:uri="d5f456a8-998e-4615-8aa7-08c9413f4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CDE7E-2831-41F6-9289-0336FF4D0EED}">
  <ds:schemaRefs>
    <ds:schemaRef ds:uri="http://schemas.microsoft.com/sharepoint/v3/contenttype/forms"/>
  </ds:schemaRefs>
</ds:datastoreItem>
</file>

<file path=customXml/itemProps3.xml><?xml version="1.0" encoding="utf-8"?>
<ds:datastoreItem xmlns:ds="http://schemas.openxmlformats.org/officeDocument/2006/customXml" ds:itemID="{8B8ED5C8-1149-4E4C-9AFD-04468E8340E6}">
  <ds:schemaRefs>
    <ds:schemaRef ds:uri="http://schemas.microsoft.com/office/infopath/2007/PartnerControls"/>
    <ds:schemaRef ds:uri="39e328b5-fd55-4aa2-9335-b42da031234f"/>
    <ds:schemaRef ds:uri="http://purl.org/dc/elements/1.1/"/>
    <ds:schemaRef ds:uri="http://schemas.microsoft.com/office/2006/metadata/properties"/>
    <ds:schemaRef ds:uri="http://purl.org/dc/terms/"/>
    <ds:schemaRef ds:uri="d5f456a8-998e-4615-8aa7-08c9413f4944"/>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307</TotalTime>
  <Words>1043</Words>
  <Application>Microsoft Office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DejaVu Sans</vt:lpstr>
      <vt:lpstr>Impact</vt:lpstr>
      <vt:lpstr>StarSymbol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Burton, Chantelle</dc:creator>
  <cp:lastModifiedBy>Burton, Chantelle</cp:lastModifiedBy>
  <cp:revision>32</cp:revision>
  <cp:lastPrinted>2019-01-28T13:32:48Z</cp:lastPrinted>
  <dcterms:modified xsi:type="dcterms:W3CDTF">2020-04-28T10:36:22Z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0x0101006E929D3C7B92654E91E0BACE58CAB3FC</vt:lpwstr>
  </property>
</Properties>
</file>