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1" r:id="rId6"/>
    <p:sldId id="263" r:id="rId7"/>
    <p:sldId id="264" r:id="rId8"/>
    <p:sldId id="265" r:id="rId9"/>
    <p:sldId id="270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99FF"/>
    <a:srgbClr val="CC99FF"/>
    <a:srgbClr val="AC5AD5"/>
    <a:srgbClr val="FF3399"/>
    <a:srgbClr val="FF58AB"/>
    <a:srgbClr val="1389FF"/>
    <a:srgbClr val="7490C8"/>
    <a:srgbClr val="1DF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0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3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9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2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6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0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D5AD7-8A4E-4BE1-B4D9-3D730F4EACB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77CE9-1AB6-4DAD-B276-2A927C3D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4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73"/>
          <p:cNvSpPr txBox="1">
            <a:spLocks noChangeArrowheads="1"/>
          </p:cNvSpPr>
          <p:nvPr/>
        </p:nvSpPr>
        <p:spPr bwMode="auto">
          <a:xfrm>
            <a:off x="54005" y="5825916"/>
            <a:ext cx="5197264" cy="939365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53660" tIns="53660" rIns="53660" bIns="53660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</a:rPr>
              <a:t>Luz Maria Mejia</a:t>
            </a:r>
            <a:r>
              <a:rPr lang="en-US" dirty="0">
                <a:solidFill>
                  <a:schemeClr val="bg1"/>
                </a:solidFill>
              </a:rPr>
              <a:t>, Alvaro Fernandez, Hongrui Zhang, Jose </a:t>
            </a:r>
            <a:r>
              <a:rPr lang="en-US" dirty="0" err="1" smtClean="0">
                <a:solidFill>
                  <a:schemeClr val="bg1"/>
                </a:solidFill>
              </a:rPr>
              <a:t>Guitian</a:t>
            </a:r>
            <a:r>
              <a:rPr lang="en-US" dirty="0" smtClean="0">
                <a:solidFill>
                  <a:schemeClr val="bg1"/>
                </a:solidFill>
              </a:rPr>
              <a:t>-Bermejo, </a:t>
            </a:r>
            <a:r>
              <a:rPr lang="en-US" dirty="0">
                <a:solidFill>
                  <a:schemeClr val="bg1"/>
                </a:solidFill>
              </a:rPr>
              <a:t>Madalina </a:t>
            </a:r>
            <a:r>
              <a:rPr lang="en-US" dirty="0" smtClean="0">
                <a:solidFill>
                  <a:schemeClr val="bg1"/>
                </a:solidFill>
              </a:rPr>
              <a:t>Jaggi, </a:t>
            </a:r>
            <a:r>
              <a:rPr lang="en-US" dirty="0">
                <a:solidFill>
                  <a:schemeClr val="bg1"/>
                </a:solidFill>
              </a:rPr>
              <a:t>Alberto </a:t>
            </a:r>
            <a:r>
              <a:rPr lang="en-US" dirty="0" smtClean="0">
                <a:solidFill>
                  <a:schemeClr val="bg1"/>
                </a:solidFill>
              </a:rPr>
              <a:t>Perez-Huerta, Stefano </a:t>
            </a:r>
            <a:r>
              <a:rPr lang="en-US" dirty="0">
                <a:solidFill>
                  <a:schemeClr val="bg1"/>
                </a:solidFill>
              </a:rPr>
              <a:t>Bernasconi, and Heather Stoll</a:t>
            </a:r>
            <a:endParaRPr lang="en-US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Image result for e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78" y="113907"/>
            <a:ext cx="2175022" cy="8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73"/>
          <p:cNvSpPr txBox="1">
            <a:spLocks noChangeArrowheads="1"/>
          </p:cNvSpPr>
          <p:nvPr/>
        </p:nvSpPr>
        <p:spPr bwMode="auto">
          <a:xfrm>
            <a:off x="155575" y="1863910"/>
            <a:ext cx="8820472" cy="2360481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 lIns="71546" tIns="71546" rIns="71546" bIns="71546">
            <a:spAutoFit/>
          </a:bodyPr>
          <a:lstStyle/>
          <a:p>
            <a:pPr algn="ctr" eaLnBrk="0" hangingPunct="0"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Reconstructing ocean temperatures using coccolith clumped isotopes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AutoShape 2" descr="EGU - Visual ident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ile:EGU logo 3.sv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" y="113907"/>
            <a:ext cx="2169614" cy="9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 Rectángulo"/>
          <p:cNvSpPr/>
          <p:nvPr/>
        </p:nvSpPr>
        <p:spPr>
          <a:xfrm>
            <a:off x="54005" y="953419"/>
            <a:ext cx="4070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600" dirty="0" smtClean="0">
                <a:solidFill>
                  <a:schemeClr val="bg1"/>
                </a:solidFill>
              </a:rPr>
              <a:t>EGU2020-18410</a:t>
            </a:r>
            <a:endParaRPr lang="de-CH" sz="3600" dirty="0">
              <a:solidFill>
                <a:schemeClr val="bg1"/>
              </a:solidFill>
            </a:endParaRPr>
          </a:p>
        </p:txBody>
      </p:sp>
      <p:pic>
        <p:nvPicPr>
          <p:cNvPr id="1032" name="Picture 8" descr="Marie Curie Logo with flag | EBM+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573" y="5367776"/>
            <a:ext cx="1441050" cy="14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86" y="6088301"/>
            <a:ext cx="1862117" cy="6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9 Rectángulo"/>
          <p:cNvSpPr/>
          <p:nvPr/>
        </p:nvSpPr>
        <p:spPr>
          <a:xfrm>
            <a:off x="0" y="-18255"/>
            <a:ext cx="9144000" cy="1052728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73891" y="31629"/>
            <a:ext cx="9144000" cy="952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Concluding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Optimism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temperature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guidelines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2 Marcador de contenido"/>
          <p:cNvSpPr txBox="1">
            <a:spLocks/>
          </p:cNvSpPr>
          <p:nvPr/>
        </p:nvSpPr>
        <p:spPr>
          <a:xfrm>
            <a:off x="-209550" y="1329002"/>
            <a:ext cx="4033406" cy="624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1. ∆</a:t>
            </a:r>
            <a:r>
              <a:rPr lang="es-ES" sz="1700" baseline="-25000" dirty="0">
                <a:latin typeface="Times" panose="02020603050405020304" pitchFamily="18" charset="0"/>
                <a:cs typeface="Times" panose="02020603050405020304" pitchFamily="18" charset="0"/>
              </a:rPr>
              <a:t>47 </a:t>
            </a:r>
            <a:r>
              <a:rPr lang="en-US" sz="1700" i="1" dirty="0" smtClean="0">
                <a:latin typeface="Times" panose="02020603050405020304" pitchFamily="18" charset="0"/>
                <a:cs typeface="Times" panose="02020603050405020304" pitchFamily="18" charset="0"/>
              </a:rPr>
              <a:t>C. </a:t>
            </a:r>
            <a:r>
              <a:rPr lang="en-US" sz="17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pelagicus</a:t>
            </a:r>
            <a:r>
              <a:rPr lang="en-US" sz="17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sed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trap show real CaCO</a:t>
            </a:r>
            <a:r>
              <a:rPr lang="en-U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production temperature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2 Marcador de contenido"/>
          <p:cNvSpPr txBox="1">
            <a:spLocks/>
          </p:cNvSpPr>
          <p:nvPr/>
        </p:nvSpPr>
        <p:spPr>
          <a:xfrm>
            <a:off x="824840" y="2151842"/>
            <a:ext cx="2820264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2.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Choose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carefully</a:t>
            </a: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Site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Diagenesis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cold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bias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9" name="Picture 2" descr="The history of the smiley face symbol | Art and design | The Guard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04" y="1395382"/>
            <a:ext cx="930155" cy="5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2 Marcador de contenido"/>
          <p:cNvSpPr txBox="1">
            <a:spLocks/>
          </p:cNvSpPr>
          <p:nvPr/>
        </p:nvSpPr>
        <p:spPr>
          <a:xfrm>
            <a:off x="-73891" y="3039348"/>
            <a:ext cx="2167659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Especially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for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warm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oceans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with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large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Surface-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bottom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gradients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2" name="2 Marcador de contenido"/>
          <p:cNvSpPr txBox="1">
            <a:spLocks/>
          </p:cNvSpPr>
          <p:nvPr/>
        </p:nvSpPr>
        <p:spPr>
          <a:xfrm>
            <a:off x="2362789" y="3036342"/>
            <a:ext cx="2264641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Evaluate coccolith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preservation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May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be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necessary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to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separate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micarb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from coccoliths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2582577" y="2795911"/>
            <a:ext cx="503756" cy="250414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350107" y="2820844"/>
            <a:ext cx="502698" cy="250413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2 Marcador de contenido"/>
          <p:cNvSpPr txBox="1">
            <a:spLocks/>
          </p:cNvSpPr>
          <p:nvPr/>
        </p:nvSpPr>
        <p:spPr>
          <a:xfrm>
            <a:off x="92364" y="4417764"/>
            <a:ext cx="369241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Further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evidence for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negligible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or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small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vital effects in coccolith </a:t>
            </a: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∆</a:t>
            </a:r>
            <a:r>
              <a:rPr lang="es-ES" sz="1700" baseline="-25000" dirty="0">
                <a:latin typeface="Times" panose="02020603050405020304" pitchFamily="18" charset="0"/>
                <a:cs typeface="Times" panose="02020603050405020304" pitchFamily="18" charset="0"/>
              </a:rPr>
              <a:t>47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9" name="Picture 2" descr="The history of the smiley face symbol | Art and design | The Guard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75" y="4503380"/>
            <a:ext cx="930155" cy="5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2 Marcador de contenido"/>
          <p:cNvSpPr txBox="1">
            <a:spLocks/>
          </p:cNvSpPr>
          <p:nvPr/>
        </p:nvSpPr>
        <p:spPr>
          <a:xfrm>
            <a:off x="-92363" y="5282655"/>
            <a:ext cx="4550629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Cooling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trends</a:t>
            </a: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from 16 to 2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similar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between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>
                <a:latin typeface="Times" panose="02020603050405020304" pitchFamily="18" charset="0"/>
                <a:cs typeface="Times" panose="02020603050405020304" pitchFamily="18" charset="0"/>
              </a:rPr>
              <a:t>U</a:t>
            </a:r>
            <a:r>
              <a:rPr lang="en-US" sz="1700" baseline="30000" dirty="0">
                <a:latin typeface="Times" panose="02020603050405020304" pitchFamily="18" charset="0"/>
                <a:cs typeface="Times" panose="02020603050405020304" pitchFamily="18" charset="0"/>
              </a:rPr>
              <a:t>k’</a:t>
            </a:r>
            <a:r>
              <a:rPr lang="en-US" sz="1700" baseline="-25000" dirty="0">
                <a:latin typeface="Times" panose="02020603050405020304" pitchFamily="18" charset="0"/>
                <a:cs typeface="Times" panose="02020603050405020304" pitchFamily="18" charset="0"/>
              </a:rPr>
              <a:t>37</a:t>
            </a:r>
            <a:r>
              <a:rPr lang="en-US" sz="1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and 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coccolith </a:t>
            </a: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∆</a:t>
            </a:r>
            <a:r>
              <a:rPr lang="es-E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47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proxies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2 Marcador de contenido"/>
          <p:cNvSpPr txBox="1">
            <a:spLocks/>
          </p:cNvSpPr>
          <p:nvPr/>
        </p:nvSpPr>
        <p:spPr>
          <a:xfrm>
            <a:off x="591128" y="6089268"/>
            <a:ext cx="277724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Coccolith </a:t>
            </a: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∆</a:t>
            </a:r>
            <a:r>
              <a:rPr lang="es-E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47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reliable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for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reconstructing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trends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2" name="Picture 2" descr="The history of the smiley face symbol | Art and design | The Guard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12" y="5992285"/>
            <a:ext cx="930155" cy="5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656" y="1243992"/>
            <a:ext cx="4535066" cy="8332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1448" y="2198437"/>
            <a:ext cx="4535066" cy="20146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1448" y="4383793"/>
            <a:ext cx="4535066" cy="773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370" y="5320102"/>
            <a:ext cx="4501672" cy="13532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2180456" y="5891259"/>
            <a:ext cx="2495" cy="27199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2 Marcador de contenido"/>
          <p:cNvSpPr txBox="1">
            <a:spLocks/>
          </p:cNvSpPr>
          <p:nvPr/>
        </p:nvSpPr>
        <p:spPr>
          <a:xfrm>
            <a:off x="6725517" y="2657866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Diagenesis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7" name="2 Marcador de contenido"/>
          <p:cNvSpPr txBox="1">
            <a:spLocks/>
          </p:cNvSpPr>
          <p:nvPr/>
        </p:nvSpPr>
        <p:spPr>
          <a:xfrm>
            <a:off x="6878875" y="3051314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>
                <a:latin typeface="Times" panose="02020603050405020304" pitchFamily="18" charset="0"/>
                <a:cs typeface="Times" panose="02020603050405020304" pitchFamily="18" charset="0"/>
              </a:rPr>
              <a:t>∆</a:t>
            </a:r>
            <a:r>
              <a:rPr lang="es-ES" sz="1700" baseline="-25000">
                <a:latin typeface="Times" panose="02020603050405020304" pitchFamily="18" charset="0"/>
                <a:cs typeface="Times" panose="02020603050405020304" pitchFamily="18" charset="0"/>
              </a:rPr>
              <a:t>47 </a:t>
            </a:r>
            <a:r>
              <a:rPr lang="en-US" sz="1700" smtClean="0">
                <a:latin typeface="Times" panose="02020603050405020304" pitchFamily="18" charset="0"/>
                <a:cs typeface="Times" panose="02020603050405020304" pitchFamily="18" charset="0"/>
              </a:rPr>
              <a:t>vital effects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2" name="2 Marcador de contenido"/>
          <p:cNvSpPr txBox="1">
            <a:spLocks/>
          </p:cNvSpPr>
          <p:nvPr/>
        </p:nvSpPr>
        <p:spPr>
          <a:xfrm>
            <a:off x="7153108" y="3466816"/>
            <a:ext cx="17252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Assemblage variations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6893338" y="2523613"/>
            <a:ext cx="2076967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8980075" y="2515100"/>
            <a:ext cx="2222" cy="1296781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2 Marcador de contenido"/>
          <p:cNvSpPr txBox="1">
            <a:spLocks/>
          </p:cNvSpPr>
          <p:nvPr/>
        </p:nvSpPr>
        <p:spPr>
          <a:xfrm>
            <a:off x="6051807" y="2188124"/>
            <a:ext cx="397851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i="1" dirty="0">
                <a:latin typeface="Times" panose="02020603050405020304" pitchFamily="18" charset="0"/>
                <a:cs typeface="Times" panose="02020603050405020304" pitchFamily="18" charset="0"/>
              </a:rPr>
              <a:t>≠ </a:t>
            </a:r>
            <a:r>
              <a:rPr lang="en-US" sz="14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cannot</a:t>
            </a:r>
            <a:r>
              <a:rPr lang="en-U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be explained:</a:t>
            </a:r>
            <a:endParaRPr lang="es-ES" sz="1400" b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410931" y="2811918"/>
            <a:ext cx="1517758" cy="771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6940119" y="1912382"/>
            <a:ext cx="2702" cy="60271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2 Marcador de contenido"/>
          <p:cNvSpPr txBox="1">
            <a:spLocks/>
          </p:cNvSpPr>
          <p:nvPr/>
        </p:nvSpPr>
        <p:spPr>
          <a:xfrm>
            <a:off x="5340570" y="2756612"/>
            <a:ext cx="169895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Max 1.6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C diff. Depth of production 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0" name="2 Marcador de contenido"/>
          <p:cNvSpPr txBox="1">
            <a:spLocks/>
          </p:cNvSpPr>
          <p:nvPr/>
        </p:nvSpPr>
        <p:spPr>
          <a:xfrm>
            <a:off x="4062548" y="2198032"/>
            <a:ext cx="397851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≠ can</a:t>
            </a:r>
            <a:r>
              <a:rPr lang="en-U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be explained:</a:t>
            </a:r>
            <a:endParaRPr lang="es-ES" sz="1400" b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1" name="2 Marcador de contenido"/>
          <p:cNvSpPr txBox="1">
            <a:spLocks/>
          </p:cNvSpPr>
          <p:nvPr/>
        </p:nvSpPr>
        <p:spPr>
          <a:xfrm>
            <a:off x="5114031" y="3906325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>
                <a:latin typeface="Times" panose="02020603050405020304" pitchFamily="18" charset="0"/>
                <a:cs typeface="Times" panose="02020603050405020304" pitchFamily="18" charset="0"/>
              </a:rPr>
              <a:t>U</a:t>
            </a:r>
            <a:r>
              <a:rPr lang="en-US" sz="1700" baseline="30000" dirty="0">
                <a:latin typeface="Times" panose="02020603050405020304" pitchFamily="18" charset="0"/>
                <a:cs typeface="Times" panose="02020603050405020304" pitchFamily="18" charset="0"/>
              </a:rPr>
              <a:t>k’</a:t>
            </a:r>
            <a:r>
              <a:rPr lang="en-US" sz="1700" baseline="-25000" dirty="0">
                <a:latin typeface="Times" panose="02020603050405020304" pitchFamily="18" charset="0"/>
                <a:cs typeface="Times" panose="02020603050405020304" pitchFamily="18" charset="0"/>
              </a:rPr>
              <a:t>37</a:t>
            </a:r>
            <a:r>
              <a:rPr lang="en-US" sz="1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calibr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SST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2" name="2 Marcador de contenido"/>
          <p:cNvSpPr txBox="1">
            <a:spLocks/>
          </p:cNvSpPr>
          <p:nvPr/>
        </p:nvSpPr>
        <p:spPr>
          <a:xfrm>
            <a:off x="5288211" y="4273216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∆</a:t>
            </a:r>
            <a:r>
              <a:rPr lang="es-ES" sz="1700" baseline="-25000" dirty="0">
                <a:latin typeface="Times" panose="02020603050405020304" pitchFamily="18" charset="0"/>
                <a:cs typeface="Times" panose="02020603050405020304" pitchFamily="18" charset="0"/>
              </a:rPr>
              <a:t>47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calibr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calcif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. T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4983110" y="2521532"/>
            <a:ext cx="1950762" cy="743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259264" y="2494352"/>
            <a:ext cx="1332" cy="286714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5121954" y="3859692"/>
            <a:ext cx="1105784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27738" y="3609172"/>
            <a:ext cx="1" cy="259355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5140158" y="3859692"/>
            <a:ext cx="4390" cy="629883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123343" y="4105468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5101546" y="4482844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986558" y="2528963"/>
            <a:ext cx="16637" cy="347264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5422119" y="4915905"/>
            <a:ext cx="2098939" cy="5971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8" name="2 Marcador de contenido"/>
          <p:cNvSpPr txBox="1">
            <a:spLocks/>
          </p:cNvSpPr>
          <p:nvPr/>
        </p:nvSpPr>
        <p:spPr>
          <a:xfrm>
            <a:off x="5352622" y="4881028"/>
            <a:ext cx="22379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Max 3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C diff. Season of production 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7252825" y="6158716"/>
            <a:ext cx="302409" cy="2915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8687139" y="2831135"/>
            <a:ext cx="280466" cy="2089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701831" y="3263853"/>
            <a:ext cx="280466" cy="2089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8687139" y="3788832"/>
            <a:ext cx="280466" cy="2089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4997634" y="5005370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4983110" y="6001609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5422120" y="5778260"/>
            <a:ext cx="1833808" cy="766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0" name="2 Marcador de contenido"/>
          <p:cNvSpPr txBox="1">
            <a:spLocks/>
          </p:cNvSpPr>
          <p:nvPr/>
        </p:nvSpPr>
        <p:spPr>
          <a:xfrm>
            <a:off x="5352622" y="5743383"/>
            <a:ext cx="190330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Non thermal effects in 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alkenones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(3+9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C max diff. ) 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7552467" y="5718003"/>
            <a:ext cx="811" cy="91619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7532685" y="5712623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558935" y="6154338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2 Marcador de contenido"/>
          <p:cNvSpPr txBox="1">
            <a:spLocks/>
          </p:cNvSpPr>
          <p:nvPr/>
        </p:nvSpPr>
        <p:spPr>
          <a:xfrm>
            <a:off x="7346681" y="5526212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Preservation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2" name="2 Marcador de contenido"/>
          <p:cNvSpPr txBox="1">
            <a:spLocks/>
          </p:cNvSpPr>
          <p:nvPr/>
        </p:nvSpPr>
        <p:spPr>
          <a:xfrm>
            <a:off x="7344973" y="5955771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Light limit.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3" name="2 Marcador de contenido"/>
          <p:cNvSpPr txBox="1">
            <a:spLocks/>
          </p:cNvSpPr>
          <p:nvPr/>
        </p:nvSpPr>
        <p:spPr>
          <a:xfrm>
            <a:off x="7362748" y="6417840"/>
            <a:ext cx="21959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Growth phase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 flipV="1">
            <a:off x="7569351" y="6615584"/>
            <a:ext cx="280466" cy="208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2 Marcador de contenido"/>
          <p:cNvSpPr txBox="1">
            <a:spLocks/>
          </p:cNvSpPr>
          <p:nvPr/>
        </p:nvSpPr>
        <p:spPr>
          <a:xfrm>
            <a:off x="4801797" y="1286512"/>
            <a:ext cx="4276644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5. </a:t>
            </a:r>
            <a:r>
              <a:rPr lang="es-E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Absolute</a:t>
            </a:r>
            <a:r>
              <a:rPr lang="es-E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coccolith </a:t>
            </a:r>
            <a:r>
              <a:rPr lang="es-ES" sz="1700" dirty="0">
                <a:latin typeface="Times" panose="02020603050405020304" pitchFamily="18" charset="0"/>
                <a:cs typeface="Times" panose="02020603050405020304" pitchFamily="18" charset="0"/>
              </a:rPr>
              <a:t>∆</a:t>
            </a:r>
            <a:r>
              <a:rPr lang="es-E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47 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(colder) likely closer than U</a:t>
            </a:r>
            <a:r>
              <a:rPr lang="en-US" sz="1700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k’</a:t>
            </a:r>
            <a:r>
              <a:rPr lang="en-U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37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1700" dirty="0">
                <a:latin typeface="Times" panose="02020603050405020304" pitchFamily="18" charset="0"/>
                <a:cs typeface="Times" panose="02020603050405020304" pitchFamily="18" charset="0"/>
              </a:rPr>
              <a:t>(warmer) 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to real production T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771992" y="1258241"/>
            <a:ext cx="4314979" cy="55120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2" descr="The history of the smiley face symbol | Art and design | The Guardi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753" y="1846390"/>
            <a:ext cx="641555" cy="38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054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2" grpId="0"/>
      <p:bldP spid="48" grpId="0"/>
      <p:bldP spid="50" grpId="0"/>
      <p:bldP spid="51" grpId="0"/>
      <p:bldP spid="3" grpId="0" animBg="1"/>
      <p:bldP spid="63" grpId="0" animBg="1"/>
      <p:bldP spid="64" grpId="0" animBg="1"/>
      <p:bldP spid="65" grpId="0" animBg="1"/>
      <p:bldP spid="55" grpId="0"/>
      <p:bldP spid="57" grpId="0"/>
      <p:bldP spid="62" grpId="0"/>
      <p:bldP spid="105" grpId="0"/>
      <p:bldP spid="97" grpId="0" animBg="1"/>
      <p:bldP spid="89" grpId="0"/>
      <p:bldP spid="90" grpId="0"/>
      <p:bldP spid="91" grpId="0"/>
      <p:bldP spid="92" grpId="0"/>
      <p:bldP spid="107" grpId="0" animBg="1"/>
      <p:bldP spid="108" grpId="0"/>
      <p:bldP spid="119" grpId="0" animBg="1"/>
      <p:bldP spid="120" grpId="0"/>
      <p:bldP spid="131" grpId="0"/>
      <p:bldP spid="132" grpId="0"/>
      <p:bldP spid="133" grpId="0"/>
      <p:bldP spid="135" grpId="0"/>
      <p:bldP spid="1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9 Rectángulo"/>
          <p:cNvSpPr/>
          <p:nvPr/>
        </p:nvSpPr>
        <p:spPr>
          <a:xfrm>
            <a:off x="0" y="-18256"/>
            <a:ext cx="9144000" cy="6926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0178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coccolith clumped isotopes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8191" y="5221111"/>
            <a:ext cx="1783396" cy="951299"/>
            <a:chOff x="843706" y="2106433"/>
            <a:chExt cx="1783396" cy="951299"/>
          </a:xfrm>
        </p:grpSpPr>
        <p:sp>
          <p:nvSpPr>
            <p:cNvPr id="14" name="Rectangle 13"/>
            <p:cNvSpPr/>
            <p:nvPr/>
          </p:nvSpPr>
          <p:spPr>
            <a:xfrm>
              <a:off x="843706" y="2106434"/>
              <a:ext cx="1783395" cy="9512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2 Marcador de contenido"/>
            <p:cNvSpPr txBox="1">
              <a:spLocks/>
            </p:cNvSpPr>
            <p:nvPr/>
          </p:nvSpPr>
          <p:spPr>
            <a:xfrm>
              <a:off x="843707" y="2106433"/>
              <a:ext cx="1783395" cy="70643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Warm tropical oceans over the Cenozoic? 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2 Marcador de contenido"/>
          <p:cNvSpPr txBox="1">
            <a:spLocks/>
          </p:cNvSpPr>
          <p:nvPr/>
        </p:nvSpPr>
        <p:spPr>
          <a:xfrm>
            <a:off x="739209" y="3322607"/>
            <a:ext cx="178339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 assumptions on  seawater Mg/Ca or </a:t>
            </a:r>
            <a:r>
              <a:rPr lang="el-GR" sz="1800" dirty="0">
                <a:latin typeface="Times" panose="02020603050405020304" pitchFamily="18" charset="0"/>
                <a:cs typeface="Times" panose="02020603050405020304" pitchFamily="18" charset="0"/>
              </a:rPr>
              <a:t>δ</a:t>
            </a:r>
            <a:r>
              <a:rPr lang="es-E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-224716" y="1033417"/>
            <a:ext cx="511295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Widely used ocean temperature proxies:</a:t>
            </a:r>
            <a:endParaRPr lang="es-E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706668" y="2788346"/>
            <a:ext cx="251125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Alkenones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Uk37 (prod. by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coccolithophores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18926" y="1732530"/>
            <a:ext cx="1783395" cy="712757"/>
            <a:chOff x="5224117" y="2131483"/>
            <a:chExt cx="1783395" cy="712757"/>
          </a:xfrm>
        </p:grpSpPr>
        <p:sp>
          <p:nvSpPr>
            <p:cNvPr id="15" name="Rectangle 14"/>
            <p:cNvSpPr/>
            <p:nvPr/>
          </p:nvSpPr>
          <p:spPr>
            <a:xfrm>
              <a:off x="5224117" y="2162854"/>
              <a:ext cx="1783395" cy="6813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2 Marcador de contenido"/>
            <p:cNvSpPr txBox="1">
              <a:spLocks/>
            </p:cNvSpPr>
            <p:nvPr/>
          </p:nvSpPr>
          <p:spPr>
            <a:xfrm>
              <a:off x="5224117" y="2131483"/>
              <a:ext cx="1783395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Organic based proxies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2 Marcador de contenido"/>
          <p:cNvSpPr txBox="1">
            <a:spLocks/>
          </p:cNvSpPr>
          <p:nvPr/>
        </p:nvSpPr>
        <p:spPr>
          <a:xfrm>
            <a:off x="6996676" y="2849860"/>
            <a:ext cx="178339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TEX86 (prod. by archaea)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4070596" y="3893078"/>
            <a:ext cx="178339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Insensitive &gt; 28-29 C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6919836" y="3884146"/>
            <a:ext cx="178339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Unclear depth of production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50726" y="2671028"/>
            <a:ext cx="1" cy="4055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51628" y="3428831"/>
            <a:ext cx="1" cy="4055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728802" y="3455890"/>
            <a:ext cx="1" cy="4055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71886" y="2550328"/>
            <a:ext cx="946034" cy="2706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837105" y="2551804"/>
            <a:ext cx="891697" cy="2545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30645" y="1761160"/>
            <a:ext cx="1783395" cy="706436"/>
            <a:chOff x="843707" y="2106433"/>
            <a:chExt cx="1783395" cy="706436"/>
          </a:xfrm>
        </p:grpSpPr>
        <p:sp>
          <p:nvSpPr>
            <p:cNvPr id="36" name="Rectangle 35"/>
            <p:cNvSpPr/>
            <p:nvPr/>
          </p:nvSpPr>
          <p:spPr>
            <a:xfrm>
              <a:off x="843707" y="2131483"/>
              <a:ext cx="1783395" cy="6813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2 Marcador de contenido"/>
            <p:cNvSpPr txBox="1">
              <a:spLocks/>
            </p:cNvSpPr>
            <p:nvPr/>
          </p:nvSpPr>
          <p:spPr>
            <a:xfrm>
              <a:off x="843707" y="2106433"/>
              <a:ext cx="1783395" cy="70643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Foraminifera</a:t>
              </a:r>
              <a:r>
                <a:rPr lang="es-E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Mg/Ca </a:t>
              </a:r>
              <a:r>
                <a:rPr lang="es-ES" sz="1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  <a:r>
                <a:rPr lang="es-E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8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δ</a:t>
              </a:r>
              <a:r>
                <a:rPr lang="es-ES" sz="1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s-E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2 Marcador de contenido"/>
          <p:cNvSpPr txBox="1">
            <a:spLocks/>
          </p:cNvSpPr>
          <p:nvPr/>
        </p:nvSpPr>
        <p:spPr>
          <a:xfrm>
            <a:off x="2331763" y="5306943"/>
            <a:ext cx="61405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??????</a:t>
            </a:r>
            <a:endParaRPr lang="es-ES" sz="20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018495" y="5650885"/>
            <a:ext cx="3338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083094" y="5281893"/>
            <a:ext cx="2021992" cy="706436"/>
            <a:chOff x="843707" y="2106433"/>
            <a:chExt cx="1783395" cy="706436"/>
          </a:xfrm>
        </p:grpSpPr>
        <p:sp>
          <p:nvSpPr>
            <p:cNvPr id="42" name="Rectangle 41"/>
            <p:cNvSpPr/>
            <p:nvPr/>
          </p:nvSpPr>
          <p:spPr>
            <a:xfrm>
              <a:off x="843707" y="2131483"/>
              <a:ext cx="1783395" cy="6813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2 Marcador de contenido"/>
            <p:cNvSpPr txBox="1">
              <a:spLocks/>
            </p:cNvSpPr>
            <p:nvPr/>
          </p:nvSpPr>
          <p:spPr>
            <a:xfrm>
              <a:off x="843707" y="2106433"/>
              <a:ext cx="1783395" cy="70643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Coccolith clumped isotopes (</a:t>
              </a: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∆</a:t>
              </a:r>
              <a:r>
                <a:rPr lang="es-ES" sz="18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2 Marcador de contenido"/>
          <p:cNvSpPr txBox="1">
            <a:spLocks/>
          </p:cNvSpPr>
          <p:nvPr/>
        </p:nvSpPr>
        <p:spPr>
          <a:xfrm>
            <a:off x="5665470" y="4687598"/>
            <a:ext cx="206210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of seawater chemistry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2 Marcador de contenido"/>
          <p:cNvSpPr txBox="1">
            <a:spLocks/>
          </p:cNvSpPr>
          <p:nvPr/>
        </p:nvSpPr>
        <p:spPr>
          <a:xfrm>
            <a:off x="5440041" y="5528892"/>
            <a:ext cx="251125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Photic zone signal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2 Marcador de contenido"/>
          <p:cNvSpPr txBox="1">
            <a:spLocks/>
          </p:cNvSpPr>
          <p:nvPr/>
        </p:nvSpPr>
        <p:spPr>
          <a:xfrm>
            <a:off x="5478353" y="6053054"/>
            <a:ext cx="251125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vital effects?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5291239" y="5110443"/>
            <a:ext cx="374231" cy="180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301541" y="5724002"/>
            <a:ext cx="36392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291238" y="6048328"/>
            <a:ext cx="374231" cy="1910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0" y="4726423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703" y="5386503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22" y="929930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estion Mark Free Stock Photo - Public Domain Pictu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48" y="6055840"/>
            <a:ext cx="463874" cy="4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2 Marcador de contenido"/>
          <p:cNvSpPr txBox="1">
            <a:spLocks/>
          </p:cNvSpPr>
          <p:nvPr/>
        </p:nvSpPr>
        <p:spPr>
          <a:xfrm>
            <a:off x="4335423" y="6557589"/>
            <a:ext cx="4835211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e.g. Drury </a:t>
            </a:r>
            <a:r>
              <a:rPr lang="en-US" sz="1400" dirty="0"/>
              <a:t>and John, 2016</a:t>
            </a:r>
            <a:r>
              <a:rPr lang="en-US" sz="1400" dirty="0" smtClean="0"/>
              <a:t>;  </a:t>
            </a:r>
            <a:r>
              <a:rPr lang="en-US" sz="1400" dirty="0"/>
              <a:t>Katz et al., 2017</a:t>
            </a:r>
            <a:endParaRPr lang="es-E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19237" y="4682070"/>
            <a:ext cx="8800938" cy="6253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378349" y="1466135"/>
            <a:ext cx="6637" cy="3010615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2 Marcador de contenido"/>
          <p:cNvSpPr txBox="1">
            <a:spLocks/>
          </p:cNvSpPr>
          <p:nvPr/>
        </p:nvSpPr>
        <p:spPr>
          <a:xfrm>
            <a:off x="5513811" y="747446"/>
            <a:ext cx="3643734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the presentation using the slide show option. It helps to follow the story. </a:t>
            </a:r>
            <a:endParaRPr lang="es-ES" sz="14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63" y="2354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38" grpId="0"/>
      <p:bldP spid="44" grpId="0"/>
      <p:bldP spid="45" grpId="0"/>
      <p:bldP spid="4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0" y="987294"/>
            <a:ext cx="2535218" cy="687275"/>
            <a:chOff x="0" y="987294"/>
            <a:chExt cx="2535218" cy="687275"/>
          </a:xfrm>
        </p:grpSpPr>
        <p:sp>
          <p:nvSpPr>
            <p:cNvPr id="51" name="Rectangle 50"/>
            <p:cNvSpPr/>
            <p:nvPr/>
          </p:nvSpPr>
          <p:spPr>
            <a:xfrm>
              <a:off x="112795" y="993183"/>
              <a:ext cx="2284878" cy="6813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2 Marcador de contenido"/>
            <p:cNvSpPr txBox="1">
              <a:spLocks/>
            </p:cNvSpPr>
            <p:nvPr/>
          </p:nvSpPr>
          <p:spPr>
            <a:xfrm>
              <a:off x="0" y="987294"/>
              <a:ext cx="2535218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Iceland Sea 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bloom sediment trap</a:t>
              </a:r>
              <a:endParaRPr lang="es-E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99 Rectángulo"/>
          <p:cNvSpPr/>
          <p:nvPr/>
        </p:nvSpPr>
        <p:spPr>
          <a:xfrm>
            <a:off x="0" y="-18256"/>
            <a:ext cx="9144000" cy="711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83568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-263607" y="4370822"/>
            <a:ext cx="2661280" cy="368036"/>
            <a:chOff x="-263607" y="4447022"/>
            <a:chExt cx="2661280" cy="692344"/>
          </a:xfrm>
        </p:grpSpPr>
        <p:sp>
          <p:nvSpPr>
            <p:cNvPr id="53" name="Rectangle 52"/>
            <p:cNvSpPr/>
            <p:nvPr/>
          </p:nvSpPr>
          <p:spPr>
            <a:xfrm>
              <a:off x="47923" y="4457980"/>
              <a:ext cx="2009477" cy="6813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2 Marcador de contenido"/>
            <p:cNvSpPr txBox="1">
              <a:spLocks/>
            </p:cNvSpPr>
            <p:nvPr/>
          </p:nvSpPr>
          <p:spPr>
            <a:xfrm>
              <a:off x="-263607" y="4447022"/>
              <a:ext cx="266128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ODP 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Site 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982</a:t>
              </a:r>
              <a:endParaRPr lang="es-E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2 Marcador de contenido"/>
          <p:cNvSpPr txBox="1">
            <a:spLocks/>
          </p:cNvSpPr>
          <p:nvPr/>
        </p:nvSpPr>
        <p:spPr>
          <a:xfrm>
            <a:off x="394876" y="1718541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Monospecific </a:t>
            </a:r>
          </a:p>
          <a:p>
            <a:pPr marL="0" indent="0" algn="ctr">
              <a:buNone/>
            </a:pP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pelagicus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683568" y="2565844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Well-constrained 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2799395" y="1654647"/>
            <a:ext cx="171545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bias due to ≠ habitats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≠ species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>
          <a:xfrm>
            <a:off x="1229876" y="3310600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1999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18255" y="1718541"/>
            <a:ext cx="7219" cy="22265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18254" y="2047592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18254" y="2798760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22603" y="2958846"/>
            <a:ext cx="1" cy="5333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522603" y="3149835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536070" y="3489091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737" y="1528195"/>
            <a:ext cx="4548406" cy="4198640"/>
          </a:xfrm>
          <a:prstGeom prst="rect">
            <a:avLst/>
          </a:prstGeom>
        </p:spPr>
      </p:pic>
      <p:sp>
        <p:nvSpPr>
          <p:cNvPr id="36" name="5-Point Star 35"/>
          <p:cNvSpPr/>
          <p:nvPr/>
        </p:nvSpPr>
        <p:spPr>
          <a:xfrm>
            <a:off x="7713253" y="3702462"/>
            <a:ext cx="266249" cy="266678"/>
          </a:xfrm>
          <a:prstGeom prst="star5">
            <a:avLst/>
          </a:prstGeom>
          <a:solidFill>
            <a:srgbClr val="1DF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260933" y="4669600"/>
            <a:ext cx="188861" cy="211197"/>
          </a:xfrm>
          <a:prstGeom prst="ellipse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567703" y="3574404"/>
            <a:ext cx="557348" cy="52279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118915" y="5726835"/>
            <a:ext cx="3553597" cy="441104"/>
            <a:chOff x="5126715" y="5775355"/>
            <a:chExt cx="3553597" cy="441104"/>
          </a:xfrm>
        </p:grpSpPr>
        <p:sp>
          <p:nvSpPr>
            <p:cNvPr id="41" name="5-Point Star 40"/>
            <p:cNvSpPr/>
            <p:nvPr/>
          </p:nvSpPr>
          <p:spPr>
            <a:xfrm>
              <a:off x="5174845" y="5800349"/>
              <a:ext cx="278083" cy="276600"/>
            </a:xfrm>
            <a:prstGeom prst="star5">
              <a:avLst/>
            </a:prstGeom>
            <a:solidFill>
              <a:srgbClr val="1DF4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789601" y="5840192"/>
              <a:ext cx="240394" cy="236757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2 Marcador de contenido"/>
            <p:cNvSpPr txBox="1">
              <a:spLocks/>
            </p:cNvSpPr>
            <p:nvPr/>
          </p:nvSpPr>
          <p:spPr>
            <a:xfrm>
              <a:off x="5126715" y="5775355"/>
              <a:ext cx="1731321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Sed. trap</a:t>
              </a:r>
              <a:endPara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2 Marcador de contenido"/>
            <p:cNvSpPr txBox="1">
              <a:spLocks/>
            </p:cNvSpPr>
            <p:nvPr/>
          </p:nvSpPr>
          <p:spPr>
            <a:xfrm>
              <a:off x="6948991" y="5783741"/>
              <a:ext cx="1731321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ODP Site 982</a:t>
              </a:r>
              <a:endPara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8" name="Straight Arrow Connector 47"/>
          <p:cNvCxnSpPr/>
          <p:nvPr/>
        </p:nvCxnSpPr>
        <p:spPr>
          <a:xfrm flipV="1">
            <a:off x="2397673" y="2090225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2 Marcador de contenido"/>
          <p:cNvSpPr txBox="1">
            <a:spLocks/>
          </p:cNvSpPr>
          <p:nvPr/>
        </p:nvSpPr>
        <p:spPr>
          <a:xfrm>
            <a:off x="1309229" y="2950531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Depth: surf.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17013" y="3891823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2 Marcador de contenido"/>
          <p:cNvSpPr txBox="1">
            <a:spLocks/>
          </p:cNvSpPr>
          <p:nvPr/>
        </p:nvSpPr>
        <p:spPr>
          <a:xfrm>
            <a:off x="727467" y="3717456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diagenetic CaCO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5-Point Star 61"/>
          <p:cNvSpPr/>
          <p:nvPr/>
        </p:nvSpPr>
        <p:spPr>
          <a:xfrm>
            <a:off x="2767516" y="1132175"/>
            <a:ext cx="278083" cy="276600"/>
          </a:xfrm>
          <a:prstGeom prst="star5">
            <a:avLst/>
          </a:prstGeom>
          <a:solidFill>
            <a:srgbClr val="1DF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439452" y="4443929"/>
            <a:ext cx="240394" cy="236757"/>
          </a:xfrm>
          <a:prstGeom prst="ellipse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2 Marcador de contenido"/>
          <p:cNvSpPr txBox="1">
            <a:spLocks/>
          </p:cNvSpPr>
          <p:nvPr/>
        </p:nvSpPr>
        <p:spPr>
          <a:xfrm>
            <a:off x="832981" y="5518139"/>
            <a:ext cx="195485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&lt;11, 2-10 and &lt;2 µm size fractions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565880" y="4899891"/>
            <a:ext cx="7680" cy="15285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65879" y="5228942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575076" y="5811868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564948" y="6404001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2 Marcador de contenido"/>
          <p:cNvSpPr txBox="1">
            <a:spLocks/>
          </p:cNvSpPr>
          <p:nvPr/>
        </p:nvSpPr>
        <p:spPr>
          <a:xfrm>
            <a:off x="821946" y="6223212"/>
            <a:ext cx="1976926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Uk37 record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2 Marcador de contenido"/>
          <p:cNvSpPr txBox="1">
            <a:spLocks/>
          </p:cNvSpPr>
          <p:nvPr/>
        </p:nvSpPr>
        <p:spPr>
          <a:xfrm>
            <a:off x="231499" y="5026278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2-16 Ma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076689" y="4511775"/>
            <a:ext cx="557348" cy="52279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22143" y="626465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from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WoodsHole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Oceanographic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Institition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 Annual Report</a:t>
            </a:r>
            <a:endParaRPr lang="es-E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63" y="-26642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40" grpId="0" animBg="1"/>
      <p:bldP spid="49" grpId="0"/>
      <p:bldP spid="57" grpId="0"/>
      <p:bldP spid="63" grpId="0" animBg="1"/>
      <p:bldP spid="66" grpId="0"/>
      <p:bldP spid="71" grpId="0"/>
      <p:bldP spid="72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9 Rectángulo"/>
          <p:cNvSpPr/>
          <p:nvPr/>
        </p:nvSpPr>
        <p:spPr>
          <a:xfrm>
            <a:off x="0" y="-18256"/>
            <a:ext cx="9144000" cy="11612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06611" y="117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Sed.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optimism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photic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5" y="1466850"/>
            <a:ext cx="4378120" cy="3371850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210470" y="4740405"/>
            <a:ext cx="444961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SeaWiFS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satellite image showing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elagicus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bloom. </a:t>
            </a:r>
          </a:p>
          <a:p>
            <a:pPr marL="0" indent="0" algn="just">
              <a:buNone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from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WoodsHole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Oceanographic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Institition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2001 Annual Report</a:t>
            </a:r>
            <a:endParaRPr lang="es-ES" sz="11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4674543" y="1956666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AVHRR surface July 1999 temperature: 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7817793" y="2010788"/>
            <a:ext cx="132620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6.74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5013682" y="3425594"/>
            <a:ext cx="219298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pelagicus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derived temperature: 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7817793" y="3425594"/>
            <a:ext cx="132620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7.1 ± 3.9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(95% CI)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24423" y="2226229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84138" y="3667059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Up-Down Arrow 13"/>
          <p:cNvSpPr/>
          <p:nvPr/>
        </p:nvSpPr>
        <p:spPr>
          <a:xfrm>
            <a:off x="8361833" y="2447761"/>
            <a:ext cx="238125" cy="7344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45" y="2531883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2" y="5868080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878362" y="5718459"/>
            <a:ext cx="363095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Bernasconi et al., 2018 </a:t>
            </a: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5523580" y="5089840"/>
            <a:ext cx="363095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elagicus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shows no vital effects 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in accordance with 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Katz et al</a:t>
            </a: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. (2017)</a:t>
            </a:r>
            <a:endParaRPr lang="es-ES" sz="11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ctr">
              <a:buNone/>
            </a:pP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1" y="5015808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5328557" y="6216110"/>
            <a:ext cx="363095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elagicus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tracer of production 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1" y="6129552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V="1">
            <a:off x="246201" y="5590419"/>
            <a:ext cx="4587684" cy="482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12822" y="4597873"/>
            <a:ext cx="4186792" cy="3859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33885" y="4681393"/>
            <a:ext cx="3421" cy="81689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 Marcador de contenido"/>
          <p:cNvSpPr txBox="1">
            <a:spLocks/>
          </p:cNvSpPr>
          <p:nvPr/>
        </p:nvSpPr>
        <p:spPr>
          <a:xfrm>
            <a:off x="4983446" y="5668559"/>
            <a:ext cx="4835211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63" y="8032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  <p:bldP spid="18" grpId="0"/>
      <p:bldP spid="19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450257" y="3101958"/>
            <a:ext cx="3180069" cy="9059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99 Rectángulo"/>
          <p:cNvSpPr/>
          <p:nvPr/>
        </p:nvSpPr>
        <p:spPr>
          <a:xfrm>
            <a:off x="0" y="-18255"/>
            <a:ext cx="9144000" cy="805232"/>
          </a:xfrm>
          <a:prstGeom prst="rect">
            <a:avLst/>
          </a:prstGeom>
          <a:solidFill>
            <a:srgbClr val="CC99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896466" y="-230187"/>
            <a:ext cx="10975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Site 982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16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14620" y="4426846"/>
            <a:ext cx="6239228" cy="2473824"/>
            <a:chOff x="1258852" y="2395997"/>
            <a:chExt cx="6520683" cy="2785601"/>
          </a:xfrm>
        </p:grpSpPr>
        <p:grpSp>
          <p:nvGrpSpPr>
            <p:cNvPr id="10" name="Group 9"/>
            <p:cNvGrpSpPr/>
            <p:nvPr/>
          </p:nvGrpSpPr>
          <p:grpSpPr>
            <a:xfrm>
              <a:off x="1258852" y="2395997"/>
              <a:ext cx="6520683" cy="2785601"/>
              <a:chOff x="1258852" y="2395997"/>
              <a:chExt cx="6520683" cy="278560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58852" y="2395997"/>
                <a:ext cx="6520683" cy="278560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364627" y="2737376"/>
                <a:ext cx="256265" cy="3960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310658" y="2662141"/>
                <a:ext cx="38183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200" dirty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∆</a:t>
                </a:r>
                <a:r>
                  <a:rPr lang="es-ES" sz="1200" baseline="-2500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</a:t>
                </a:r>
                <a:endParaRPr lang="en-US" sz="12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301841" y="2875875"/>
                <a:ext cx="38183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∆</a:t>
                </a:r>
                <a:r>
                  <a:rPr lang="es-ES" sz="1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494020" y="4080116"/>
              <a:ext cx="373380" cy="28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77052" y="3922461"/>
              <a:ext cx="95381" cy="85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59410" y="3913001"/>
              <a:ext cx="227507" cy="312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90941" y="2996795"/>
              <a:ext cx="225405" cy="312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5627897" y="3922461"/>
              <a:ext cx="394" cy="85133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5635433" y="3563690"/>
              <a:ext cx="135265" cy="49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482787" y="3563690"/>
              <a:ext cx="135265" cy="49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>
            <a:off x="1695267" y="4642684"/>
            <a:ext cx="4333386" cy="854709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08539" y="4576928"/>
            <a:ext cx="5335822" cy="18566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69809" y="989769"/>
            <a:ext cx="3859470" cy="610927"/>
            <a:chOff x="0" y="987292"/>
            <a:chExt cx="2535218" cy="913232"/>
          </a:xfrm>
        </p:grpSpPr>
        <p:sp>
          <p:nvSpPr>
            <p:cNvPr id="31" name="Rectangle 30"/>
            <p:cNvSpPr/>
            <p:nvPr/>
          </p:nvSpPr>
          <p:spPr>
            <a:xfrm>
              <a:off x="112795" y="993182"/>
              <a:ext cx="2284878" cy="9073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2 Marcador de contenido"/>
            <p:cNvSpPr txBox="1">
              <a:spLocks/>
            </p:cNvSpPr>
            <p:nvPr/>
          </p:nvSpPr>
          <p:spPr>
            <a:xfrm>
              <a:off x="0" y="987292"/>
              <a:ext cx="2535218" cy="641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 Diagenesis does not have a big effect in absolute </a:t>
              </a:r>
              <a:r>
                <a:rPr lang="es-E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∆</a:t>
              </a:r>
              <a:r>
                <a:rPr lang="es-ES" sz="18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18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 or trends</a:t>
              </a:r>
              <a:endParaRPr lang="es-ES" sz="1800" b="1" baseline="-250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259327" y="1295233"/>
            <a:ext cx="21129" cy="41228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91402" y="5418096"/>
            <a:ext cx="318661" cy="0"/>
          </a:xfrm>
          <a:prstGeom prst="straightConnector1">
            <a:avLst/>
          </a:prstGeom>
          <a:ln w="381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2 Marcador de contenido"/>
          <p:cNvSpPr txBox="1">
            <a:spLocks/>
          </p:cNvSpPr>
          <p:nvPr/>
        </p:nvSpPr>
        <p:spPr>
          <a:xfrm>
            <a:off x="4513100" y="1123858"/>
            <a:ext cx="514623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en-US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overall good preservation</a:t>
            </a:r>
            <a:endParaRPr lang="es-ES" sz="1800" b="1" u="sng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2 Marcador de contenido"/>
          <p:cNvSpPr txBox="1">
            <a:spLocks/>
          </p:cNvSpPr>
          <p:nvPr/>
        </p:nvSpPr>
        <p:spPr>
          <a:xfrm>
            <a:off x="5240934" y="2721834"/>
            <a:ext cx="7954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My</a:t>
            </a:r>
            <a:endParaRPr lang="es-E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38287" y="1276755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2 Marcador de contenido"/>
          <p:cNvSpPr txBox="1">
            <a:spLocks/>
          </p:cNvSpPr>
          <p:nvPr/>
        </p:nvSpPr>
        <p:spPr>
          <a:xfrm>
            <a:off x="634533" y="1904977"/>
            <a:ext cx="336469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 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colder than production 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potentially leading to a cold bias in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>
          <a:xfrm>
            <a:off x="2330570" y="4504409"/>
            <a:ext cx="253521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trend</a:t>
            </a:r>
            <a:endParaRPr lang="es-ES" sz="2000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79325" y="2336776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271070" y="3335982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2 Marcador de contenido"/>
          <p:cNvSpPr txBox="1">
            <a:spLocks/>
          </p:cNvSpPr>
          <p:nvPr/>
        </p:nvSpPr>
        <p:spPr>
          <a:xfrm>
            <a:off x="701523" y="2989276"/>
            <a:ext cx="381157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diagenesis increased with time, it could lead to underestimations of the cooling trend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H="1" flipV="1">
            <a:off x="4795397" y="1706658"/>
            <a:ext cx="8166" cy="2749265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01" y="1556576"/>
            <a:ext cx="1308945" cy="112806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783" y="1542206"/>
            <a:ext cx="1291659" cy="111887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579" y="1556576"/>
            <a:ext cx="1261767" cy="1092857"/>
          </a:xfrm>
          <a:prstGeom prst="rect">
            <a:avLst/>
          </a:prstGeom>
        </p:spPr>
      </p:pic>
      <p:sp>
        <p:nvSpPr>
          <p:cNvPr id="73" name="2 Marcador de contenido"/>
          <p:cNvSpPr txBox="1">
            <a:spLocks/>
          </p:cNvSpPr>
          <p:nvPr/>
        </p:nvSpPr>
        <p:spPr>
          <a:xfrm>
            <a:off x="6696128" y="2701102"/>
            <a:ext cx="7954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6.7 My</a:t>
            </a:r>
            <a:endParaRPr lang="es-E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2 Marcador de contenido"/>
          <p:cNvSpPr txBox="1">
            <a:spLocks/>
          </p:cNvSpPr>
          <p:nvPr/>
        </p:nvSpPr>
        <p:spPr>
          <a:xfrm>
            <a:off x="7991877" y="2649433"/>
            <a:ext cx="7954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My</a:t>
            </a:r>
            <a:endParaRPr lang="es-E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2 Marcador de contenido"/>
          <p:cNvSpPr txBox="1">
            <a:spLocks/>
          </p:cNvSpPr>
          <p:nvPr/>
        </p:nvSpPr>
        <p:spPr>
          <a:xfrm>
            <a:off x="5359912" y="3128563"/>
            <a:ext cx="3368913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obvious ≠ between young and old samples so diagenesis likely didn’t affect a lot cooling trend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2 Marcador de contenido"/>
          <p:cNvSpPr txBox="1">
            <a:spLocks/>
          </p:cNvSpPr>
          <p:nvPr/>
        </p:nvSpPr>
        <p:spPr>
          <a:xfrm>
            <a:off x="6871474" y="4504409"/>
            <a:ext cx="2272525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</a:t>
            </a:r>
            <a:r>
              <a:rPr lang="es-ES" sz="1800" u="sng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8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n-US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&lt;11, 2-10, 2 µm (not shown)</a:t>
            </a:r>
            <a:endParaRPr lang="es-ES" sz="1800" b="1" u="sng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31325" y="5469205"/>
            <a:ext cx="2190992" cy="1268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0" name="2 Marcador de contenido"/>
          <p:cNvSpPr txBox="1">
            <a:spLocks/>
          </p:cNvSpPr>
          <p:nvPr/>
        </p:nvSpPr>
        <p:spPr>
          <a:xfrm>
            <a:off x="6962874" y="5515387"/>
            <a:ext cx="2122758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Micarb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not diagenetic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No need to remove it for this Site.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8088067" y="5130722"/>
            <a:ext cx="7249" cy="26831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6827454" y="4504409"/>
            <a:ext cx="7083" cy="235359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821458" y="4446653"/>
            <a:ext cx="2005996" cy="11419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 descr="Red x illustration, X mark Check mark Symbol, x mark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63" y="1116872"/>
            <a:ext cx="524966" cy="3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2 Marcador de contenido"/>
          <p:cNvSpPr txBox="1">
            <a:spLocks/>
          </p:cNvSpPr>
          <p:nvPr/>
        </p:nvSpPr>
        <p:spPr>
          <a:xfrm rot="18588794">
            <a:off x="2727477" y="1905165"/>
            <a:ext cx="3811577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endParaRPr lang="es-ES" sz="1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4122643" y="1324354"/>
            <a:ext cx="1237269" cy="1676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054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47" grpId="0"/>
      <p:bldP spid="48" grpId="0"/>
      <p:bldP spid="53" grpId="0"/>
      <p:bldP spid="26" grpId="0"/>
      <p:bldP spid="57" grpId="0"/>
      <p:bldP spid="73" grpId="0"/>
      <p:bldP spid="75" grpId="0"/>
      <p:bldP spid="76" grpId="0"/>
      <p:bldP spid="51" grpId="0"/>
      <p:bldP spid="52" grpId="0" animBg="1"/>
      <p:bldP spid="60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1073835" y="5387442"/>
            <a:ext cx="1086737" cy="716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7" name="Group 16"/>
          <p:cNvGrpSpPr/>
          <p:nvPr/>
        </p:nvGrpSpPr>
        <p:grpSpPr>
          <a:xfrm>
            <a:off x="3045987" y="2428899"/>
            <a:ext cx="6098013" cy="3889283"/>
            <a:chOff x="2744430" y="2877302"/>
            <a:chExt cx="6399570" cy="41021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4430" y="2877302"/>
              <a:ext cx="6399570" cy="410214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16200000">
              <a:off x="2788160" y="4131144"/>
              <a:ext cx="3257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∆</a:t>
              </a:r>
              <a:r>
                <a:rPr lang="es-ES" sz="1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400" dirty="0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2287440" y="4591165"/>
            <a:ext cx="1183013" cy="854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Rectangle 94"/>
          <p:cNvSpPr/>
          <p:nvPr/>
        </p:nvSpPr>
        <p:spPr>
          <a:xfrm>
            <a:off x="217770" y="4205385"/>
            <a:ext cx="1183013" cy="854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99 Rectángulo"/>
          <p:cNvSpPr/>
          <p:nvPr/>
        </p:nvSpPr>
        <p:spPr>
          <a:xfrm>
            <a:off x="0" y="-18256"/>
            <a:ext cx="9144000" cy="813801"/>
          </a:xfrm>
          <a:prstGeom prst="rect">
            <a:avLst/>
          </a:prstGeom>
          <a:solidFill>
            <a:srgbClr val="CCECFF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896466" y="-230187"/>
            <a:ext cx="10975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b="1" dirty="0"/>
              <a:t>U</a:t>
            </a:r>
            <a:r>
              <a:rPr lang="en-US" b="1" baseline="30000" dirty="0"/>
              <a:t>k’</a:t>
            </a:r>
            <a:r>
              <a:rPr lang="en-US" b="1" baseline="-25000" dirty="0"/>
              <a:t>37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0538" y="1081810"/>
            <a:ext cx="2899783" cy="432718"/>
            <a:chOff x="-51030" y="987294"/>
            <a:chExt cx="2535218" cy="432718"/>
          </a:xfrm>
        </p:grpSpPr>
        <p:sp>
          <p:nvSpPr>
            <p:cNvPr id="31" name="Rectangle 30"/>
            <p:cNvSpPr/>
            <p:nvPr/>
          </p:nvSpPr>
          <p:spPr>
            <a:xfrm>
              <a:off x="112795" y="993183"/>
              <a:ext cx="2284878" cy="3799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2 Marcador de contenido"/>
            <p:cNvSpPr txBox="1">
              <a:spLocks/>
            </p:cNvSpPr>
            <p:nvPr/>
          </p:nvSpPr>
          <p:spPr>
            <a:xfrm>
              <a:off x="-51030" y="987294"/>
              <a:ext cx="2535218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 Similar cooling trends</a:t>
              </a:r>
              <a:endParaRPr lang="es-E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262114" y="1276755"/>
            <a:ext cx="6137" cy="19670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38287" y="1276755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795592" y="2736500"/>
            <a:ext cx="1772509" cy="984544"/>
            <a:chOff x="0" y="987294"/>
            <a:chExt cx="2535218" cy="634348"/>
          </a:xfrm>
        </p:grpSpPr>
        <p:sp>
          <p:nvSpPr>
            <p:cNvPr id="70" name="Rectangle 69"/>
            <p:cNvSpPr/>
            <p:nvPr/>
          </p:nvSpPr>
          <p:spPr>
            <a:xfrm>
              <a:off x="112794" y="993182"/>
              <a:ext cx="2422424" cy="6284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2 Marcador de contenido"/>
            <p:cNvSpPr txBox="1">
              <a:spLocks/>
            </p:cNvSpPr>
            <p:nvPr/>
          </p:nvSpPr>
          <p:spPr>
            <a:xfrm>
              <a:off x="0" y="987294"/>
              <a:ext cx="2535218" cy="6343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2) </a:t>
              </a:r>
              <a:r>
                <a:rPr lang="es-ES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∆</a:t>
              </a:r>
              <a:r>
                <a:rPr lang="es-ES" sz="1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verage 10 </a:t>
              </a:r>
              <a:r>
                <a:rPr lang="en-US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colder than </a:t>
              </a:r>
              <a:r>
                <a:rPr lang="en-US" sz="1800" b="1" dirty="0"/>
                <a:t>U</a:t>
              </a:r>
              <a:r>
                <a:rPr lang="en-US" sz="1800" b="1" baseline="30000" dirty="0"/>
                <a:t>k’</a:t>
              </a:r>
              <a:r>
                <a:rPr lang="en-US" sz="1800" b="1" baseline="-25000" dirty="0"/>
                <a:t>37</a:t>
              </a:r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s-E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The history of the smiley face symbol | Art and design | The Guardi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72" y="1043326"/>
            <a:ext cx="930155" cy="5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53" y="1027166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/>
          <p:cNvCxnSpPr/>
          <p:nvPr/>
        </p:nvCxnSpPr>
        <p:spPr>
          <a:xfrm>
            <a:off x="2073535" y="1526621"/>
            <a:ext cx="7249" cy="26831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2 Marcador de contenido"/>
          <p:cNvSpPr txBox="1">
            <a:spLocks/>
          </p:cNvSpPr>
          <p:nvPr/>
        </p:nvSpPr>
        <p:spPr>
          <a:xfrm>
            <a:off x="838418" y="1761401"/>
            <a:ext cx="2705666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Reliable 16 Ma cooling!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273697" y="3228772"/>
            <a:ext cx="378707" cy="18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2 Marcador de contenido"/>
          <p:cNvSpPr txBox="1">
            <a:spLocks/>
          </p:cNvSpPr>
          <p:nvPr/>
        </p:nvSpPr>
        <p:spPr>
          <a:xfrm>
            <a:off x="-47339" y="4144299"/>
            <a:ext cx="168586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Coccolith assemblage variations?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2 Marcador de contenido"/>
          <p:cNvSpPr txBox="1">
            <a:spLocks/>
          </p:cNvSpPr>
          <p:nvPr/>
        </p:nvSpPr>
        <p:spPr>
          <a:xfrm>
            <a:off x="787799" y="5415595"/>
            <a:ext cx="168586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Alkenone calibration?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2 Marcador de contenido"/>
          <p:cNvSpPr txBox="1">
            <a:spLocks/>
          </p:cNvSpPr>
          <p:nvPr/>
        </p:nvSpPr>
        <p:spPr>
          <a:xfrm>
            <a:off x="2191251" y="4577017"/>
            <a:ext cx="140607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Alkenone non-thermal effects?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2 Marcador de contenido"/>
          <p:cNvSpPr txBox="1">
            <a:spLocks/>
          </p:cNvSpPr>
          <p:nvPr/>
        </p:nvSpPr>
        <p:spPr>
          <a:xfrm>
            <a:off x="557591" y="6245736"/>
            <a:ext cx="97130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Prod. depth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2 Marcador de contenido"/>
          <p:cNvSpPr txBox="1">
            <a:spLocks/>
          </p:cNvSpPr>
          <p:nvPr/>
        </p:nvSpPr>
        <p:spPr>
          <a:xfrm>
            <a:off x="1801789" y="6256030"/>
            <a:ext cx="97130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Prod. season</a:t>
            </a:r>
            <a:endParaRPr lang="es-E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1073835" y="3808493"/>
            <a:ext cx="564688" cy="268319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903632" y="3783195"/>
            <a:ext cx="936743" cy="590345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51899" y="3790742"/>
            <a:ext cx="11661" cy="1369224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140172" y="6160088"/>
            <a:ext cx="346618" cy="17133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751899" y="6134790"/>
            <a:ext cx="383009" cy="183392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600715" y="1482996"/>
            <a:ext cx="2789268" cy="6596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2 Marcador de contenido"/>
          <p:cNvSpPr txBox="1">
            <a:spLocks/>
          </p:cNvSpPr>
          <p:nvPr/>
        </p:nvSpPr>
        <p:spPr>
          <a:xfrm>
            <a:off x="5506553" y="1490764"/>
            <a:ext cx="2919143" cy="984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800" b="1" dirty="0" smtClean="0">
                <a:latin typeface="Times" panose="02020603050405020304" pitchFamily="18" charset="0"/>
                <a:cs typeface="Times" panose="02020603050405020304" pitchFamily="18" charset="0"/>
              </a:rPr>
              <a:t>We can trust trends, what about absolute values?</a:t>
            </a:r>
            <a:endParaRPr lang="es-ES" sz="1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63" y="6554957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6" grpId="0" animBg="1"/>
      <p:bldP spid="95" grpId="0" animBg="1"/>
      <p:bldP spid="77" grpId="0"/>
      <p:bldP spid="90" grpId="0"/>
      <p:bldP spid="91" grpId="0"/>
      <p:bldP spid="92" grpId="0"/>
      <p:bldP spid="93" grpId="0"/>
      <p:bldP spid="94" grpId="0"/>
      <p:bldP spid="33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9 Rectángulo"/>
          <p:cNvSpPr/>
          <p:nvPr/>
        </p:nvSpPr>
        <p:spPr>
          <a:xfrm>
            <a:off x="0" y="-18256"/>
            <a:ext cx="9144000" cy="813801"/>
          </a:xfrm>
          <a:prstGeom prst="rect">
            <a:avLst/>
          </a:prstGeom>
          <a:solidFill>
            <a:srgbClr val="CCECFF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390309" y="5564508"/>
            <a:ext cx="1918057" cy="975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896466" y="-230187"/>
            <a:ext cx="10975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b="1" dirty="0"/>
              <a:t>U</a:t>
            </a:r>
            <a:r>
              <a:rPr lang="en-US" b="1" baseline="30000" dirty="0"/>
              <a:t>k’</a:t>
            </a:r>
            <a:r>
              <a:rPr lang="en-US" b="1" baseline="-25000" dirty="0"/>
              <a:t>37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57727" y="1133141"/>
            <a:ext cx="3791610" cy="610092"/>
            <a:chOff x="321118" y="959053"/>
            <a:chExt cx="3791610" cy="610092"/>
          </a:xfrm>
        </p:grpSpPr>
        <p:sp>
          <p:nvSpPr>
            <p:cNvPr id="95" name="Rectangle 94"/>
            <p:cNvSpPr/>
            <p:nvPr/>
          </p:nvSpPr>
          <p:spPr>
            <a:xfrm>
              <a:off x="533197" y="986201"/>
              <a:ext cx="3383920" cy="5829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2 Marcador de contenido"/>
            <p:cNvSpPr txBox="1">
              <a:spLocks/>
            </p:cNvSpPr>
            <p:nvPr/>
          </p:nvSpPr>
          <p:spPr>
            <a:xfrm>
              <a:off x="321118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Coccolith assemblage variations cannot explain T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°</a:t>
              </a:r>
              <a:r>
                <a:rPr lang="de-CH" sz="1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≠ of </a:t>
              </a: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∆</a:t>
              </a:r>
              <a:r>
                <a:rPr lang="es-ES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</a:t>
              </a:r>
              <a:r>
                <a:rPr lang="es-E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vs. </a:t>
              </a:r>
              <a:r>
                <a:rPr lang="en-US" sz="1800" dirty="0" smtClean="0"/>
                <a:t>U</a:t>
              </a:r>
              <a:r>
                <a:rPr lang="en-US" sz="1800" baseline="30000" dirty="0" smtClean="0"/>
                <a:t>k’</a:t>
              </a:r>
              <a:r>
                <a:rPr lang="en-US" sz="1800" baseline="-25000" dirty="0" smtClean="0"/>
                <a:t>37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0" name="Straight Connector 99"/>
          <p:cNvCxnSpPr/>
          <p:nvPr/>
        </p:nvCxnSpPr>
        <p:spPr>
          <a:xfrm flipV="1">
            <a:off x="2237293" y="5669709"/>
            <a:ext cx="397752" cy="284178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5" y="1848203"/>
            <a:ext cx="7013888" cy="3192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678" y="1482583"/>
            <a:ext cx="1873185" cy="1482259"/>
          </a:xfrm>
          <a:prstGeom prst="rect">
            <a:avLst/>
          </a:prstGeom>
        </p:spPr>
      </p:pic>
      <p:sp>
        <p:nvSpPr>
          <p:cNvPr id="37" name="2 Marcador de contenido"/>
          <p:cNvSpPr txBox="1">
            <a:spLocks/>
          </p:cNvSpPr>
          <p:nvPr/>
        </p:nvSpPr>
        <p:spPr>
          <a:xfrm>
            <a:off x="7433059" y="2954527"/>
            <a:ext cx="7954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My</a:t>
            </a:r>
            <a:endParaRPr lang="es-E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2 Marcador de contenido"/>
          <p:cNvSpPr txBox="1">
            <a:spLocks/>
          </p:cNvSpPr>
          <p:nvPr/>
        </p:nvSpPr>
        <p:spPr>
          <a:xfrm>
            <a:off x="7497384" y="4748860"/>
            <a:ext cx="7954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6.7 My</a:t>
            </a:r>
            <a:endParaRPr lang="es-E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2 Marcador de contenido"/>
          <p:cNvSpPr txBox="1">
            <a:spLocks/>
          </p:cNvSpPr>
          <p:nvPr/>
        </p:nvSpPr>
        <p:spPr>
          <a:xfrm>
            <a:off x="7497384" y="6543193"/>
            <a:ext cx="79543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My</a:t>
            </a:r>
            <a:endParaRPr lang="es-E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612" y="5067665"/>
            <a:ext cx="1878259" cy="1488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612" y="3289343"/>
            <a:ext cx="1873185" cy="1475772"/>
          </a:xfrm>
          <a:prstGeom prst="rect">
            <a:avLst/>
          </a:prstGeom>
        </p:spPr>
      </p:pic>
      <p:sp>
        <p:nvSpPr>
          <p:cNvPr id="40" name="2 Marcador de contenido"/>
          <p:cNvSpPr txBox="1">
            <a:spLocks/>
          </p:cNvSpPr>
          <p:nvPr/>
        </p:nvSpPr>
        <p:spPr>
          <a:xfrm>
            <a:off x="-263995" y="5595350"/>
            <a:ext cx="2705666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Most coccoliths (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Reticulofenestrids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 alkenone producers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2 Marcador de contenido"/>
          <p:cNvSpPr txBox="1">
            <a:spLocks/>
          </p:cNvSpPr>
          <p:nvPr/>
        </p:nvSpPr>
        <p:spPr>
          <a:xfrm>
            <a:off x="2538079" y="5388056"/>
            <a:ext cx="97130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Prod. Depth T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2 Marcador de contenido"/>
          <p:cNvSpPr txBox="1">
            <a:spLocks/>
          </p:cNvSpPr>
          <p:nvPr/>
        </p:nvSpPr>
        <p:spPr>
          <a:xfrm>
            <a:off x="2391034" y="6144857"/>
            <a:ext cx="1296063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Prod. Season T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2 Marcador de contenido"/>
          <p:cNvSpPr txBox="1">
            <a:spLocks/>
          </p:cNvSpPr>
          <p:nvPr/>
        </p:nvSpPr>
        <p:spPr>
          <a:xfrm>
            <a:off x="4392372" y="5599904"/>
            <a:ext cx="1915994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 expected ≠  of calcite &amp; alkenone production T</a:t>
            </a:r>
            <a:r>
              <a:rPr lang="de-CH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237293" y="6052181"/>
            <a:ext cx="328926" cy="309035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424053" y="5613343"/>
            <a:ext cx="525792" cy="220658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509381" y="6158084"/>
            <a:ext cx="440464" cy="257773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6763104" y="1320963"/>
            <a:ext cx="43052" cy="534530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45945" y="5210411"/>
            <a:ext cx="6517159" cy="2164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Red x illustration, X mark Check mark Symbol, x mark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37" y="1239361"/>
            <a:ext cx="524966" cy="3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17974" y="5878885"/>
            <a:ext cx="19014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Similar</a:t>
            </a:r>
            <a:endParaRPr lang="en-US" sz="105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054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99 Rectángulo"/>
          <p:cNvSpPr/>
          <p:nvPr/>
        </p:nvSpPr>
        <p:spPr>
          <a:xfrm>
            <a:off x="0" y="-18256"/>
            <a:ext cx="9144000" cy="813801"/>
          </a:xfrm>
          <a:prstGeom prst="rect">
            <a:avLst/>
          </a:prstGeom>
          <a:solidFill>
            <a:srgbClr val="CCECFF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78" y="2128802"/>
            <a:ext cx="4704008" cy="3039295"/>
          </a:xfrm>
          <a:prstGeom prst="rect">
            <a:avLst/>
          </a:prstGeom>
        </p:spPr>
      </p:pic>
      <p:sp>
        <p:nvSpPr>
          <p:cNvPr id="115" name="Rectangle 114"/>
          <p:cNvSpPr/>
          <p:nvPr/>
        </p:nvSpPr>
        <p:spPr>
          <a:xfrm>
            <a:off x="5913207" y="6062926"/>
            <a:ext cx="1509823" cy="685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4" name="Rectangle 63"/>
          <p:cNvSpPr/>
          <p:nvPr/>
        </p:nvSpPr>
        <p:spPr>
          <a:xfrm>
            <a:off x="1196026" y="3823111"/>
            <a:ext cx="2188167" cy="910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1" name="Rectangle 50"/>
          <p:cNvSpPr/>
          <p:nvPr/>
        </p:nvSpPr>
        <p:spPr>
          <a:xfrm>
            <a:off x="1441820" y="6037294"/>
            <a:ext cx="1918057" cy="685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896466" y="-230187"/>
            <a:ext cx="10975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b="1" dirty="0"/>
              <a:t>U</a:t>
            </a:r>
            <a:r>
              <a:rPr lang="en-US" b="1" baseline="30000" dirty="0"/>
              <a:t>k’</a:t>
            </a:r>
            <a:r>
              <a:rPr lang="en-US" b="1" baseline="-25000" dirty="0"/>
              <a:t>37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2 Marcador de contenido"/>
          <p:cNvSpPr txBox="1">
            <a:spLocks/>
          </p:cNvSpPr>
          <p:nvPr/>
        </p:nvSpPr>
        <p:spPr>
          <a:xfrm>
            <a:off x="465267" y="2087010"/>
            <a:ext cx="236643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calcification T</a:t>
            </a:r>
            <a:r>
              <a:rPr lang="de-CH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endParaRPr lang="es-E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2232858" y="1564602"/>
            <a:ext cx="547734" cy="116487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67896" y="979120"/>
            <a:ext cx="7683701" cy="360800"/>
            <a:chOff x="-192178" y="858180"/>
            <a:chExt cx="4929669" cy="674869"/>
          </a:xfrm>
        </p:grpSpPr>
        <p:sp>
          <p:nvSpPr>
            <p:cNvPr id="46" name="Rectangle 45"/>
            <p:cNvSpPr/>
            <p:nvPr/>
          </p:nvSpPr>
          <p:spPr>
            <a:xfrm>
              <a:off x="1225" y="924659"/>
              <a:ext cx="4516988" cy="6083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2 Marcador de contenido"/>
            <p:cNvSpPr txBox="1">
              <a:spLocks/>
            </p:cNvSpPr>
            <p:nvPr/>
          </p:nvSpPr>
          <p:spPr>
            <a:xfrm>
              <a:off x="-192178" y="858180"/>
              <a:ext cx="4929669" cy="4577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Alkenone (bayspline &amp; coretop) v.s clumped isotope calibration approach?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1042" y="1702084"/>
            <a:ext cx="2268868" cy="326169"/>
            <a:chOff x="321118" y="959053"/>
            <a:chExt cx="3791610" cy="610092"/>
          </a:xfrm>
        </p:grpSpPr>
        <p:sp>
          <p:nvSpPr>
            <p:cNvPr id="49" name="Rectangle 48"/>
            <p:cNvSpPr/>
            <p:nvPr/>
          </p:nvSpPr>
          <p:spPr>
            <a:xfrm>
              <a:off x="533197" y="986201"/>
              <a:ext cx="3383920" cy="5829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2 Marcador de contenido"/>
            <p:cNvSpPr txBox="1">
              <a:spLocks/>
            </p:cNvSpPr>
            <p:nvPr/>
          </p:nvSpPr>
          <p:spPr>
            <a:xfrm>
              <a:off x="321118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Depth of production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2 Marcador de contenido"/>
          <p:cNvSpPr txBox="1">
            <a:spLocks/>
          </p:cNvSpPr>
          <p:nvPr/>
        </p:nvSpPr>
        <p:spPr>
          <a:xfrm>
            <a:off x="81042" y="2515222"/>
            <a:ext cx="2366430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U</a:t>
            </a:r>
            <a:r>
              <a:rPr lang="en-US" sz="1600" baseline="30000" dirty="0"/>
              <a:t>k’</a:t>
            </a:r>
            <a:r>
              <a:rPr lang="en-US" sz="1600" baseline="-25000" dirty="0"/>
              <a:t>37 </a:t>
            </a: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SST</a:t>
            </a:r>
            <a:r>
              <a:rPr lang="de-CH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endParaRPr lang="es-E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322960" y="2149290"/>
            <a:ext cx="6321" cy="568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16082" y="2323033"/>
            <a:ext cx="286834" cy="1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36978" y="2704718"/>
            <a:ext cx="276270" cy="53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206171" y="2373960"/>
            <a:ext cx="9753" cy="586707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870739" y="2694918"/>
            <a:ext cx="337583" cy="3523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2 Marcador de contenido"/>
          <p:cNvSpPr txBox="1">
            <a:spLocks/>
          </p:cNvSpPr>
          <p:nvPr/>
        </p:nvSpPr>
        <p:spPr>
          <a:xfrm>
            <a:off x="956255" y="2924834"/>
            <a:ext cx="2744201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If calcification prod. occurs deeper than surface... </a:t>
            </a:r>
            <a:endParaRPr lang="es-E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726" y="5047814"/>
            <a:ext cx="1707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Average SST  used by </a:t>
            </a:r>
            <a:r>
              <a:rPr lang="en-US" sz="16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bayspline</a:t>
            </a:r>
            <a:r>
              <a:rPr lang="en-US" sz="16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/ </a:t>
            </a:r>
            <a:r>
              <a:rPr lang="en-US" sz="16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coretop</a:t>
            </a:r>
            <a:r>
              <a:rPr lang="en-US" sz="16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calibr</a:t>
            </a:r>
            <a:r>
              <a:rPr lang="en-US" sz="16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1600" dirty="0"/>
          </a:p>
        </p:txBody>
      </p:sp>
      <p:sp>
        <p:nvSpPr>
          <p:cNvPr id="63" name="2 Marcador de contenido"/>
          <p:cNvSpPr txBox="1">
            <a:spLocks/>
          </p:cNvSpPr>
          <p:nvPr/>
        </p:nvSpPr>
        <p:spPr>
          <a:xfrm>
            <a:off x="1165677" y="3854563"/>
            <a:ext cx="2218516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≠ of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sz="1600" dirty="0"/>
              <a:t>U</a:t>
            </a:r>
            <a:r>
              <a:rPr lang="en-US" sz="1600" baseline="30000" dirty="0"/>
              <a:t>k’</a:t>
            </a:r>
            <a:r>
              <a:rPr lang="en-US" sz="1600" baseline="-25000" dirty="0"/>
              <a:t>37</a:t>
            </a:r>
            <a:r>
              <a:rPr lang="de-CH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may indicate coccolithophore habitat depth?</a:t>
            </a:r>
            <a:endParaRPr lang="es-E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2193563" y="3476469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2528890" y="4977003"/>
            <a:ext cx="1444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Average T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°, 1</a:t>
            </a:r>
            <a:r>
              <a:rPr lang="en-US" sz="16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00 m highest prod. months</a:t>
            </a:r>
            <a:endParaRPr lang="en-US" sz="1600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1916145" y="5519826"/>
            <a:ext cx="747927" cy="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316542" y="6013006"/>
            <a:ext cx="2182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Max. 1.6 </a:t>
            </a:r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ONLY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16%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sz="1400" dirty="0" smtClean="0"/>
              <a:t>U</a:t>
            </a:r>
            <a:r>
              <a:rPr lang="en-US" sz="1400" baseline="30000" dirty="0" smtClean="0"/>
              <a:t>k’</a:t>
            </a:r>
            <a:r>
              <a:rPr lang="en-US" sz="1400" baseline="-25000" dirty="0" smtClean="0"/>
              <a:t>37 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diff. </a:t>
            </a:r>
            <a:r>
              <a:rPr lang="en-US" sz="1400" baseline="-25000" dirty="0" smtClean="0"/>
              <a:t> 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400" dirty="0"/>
          </a:p>
        </p:txBody>
      </p:sp>
      <p:pic>
        <p:nvPicPr>
          <p:cNvPr id="78" name="Picture 4" descr="Question Mark Free Stock Photo - Public Domain Pi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0" y="3984718"/>
            <a:ext cx="463874" cy="4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/>
          <p:cNvCxnSpPr/>
          <p:nvPr/>
        </p:nvCxnSpPr>
        <p:spPr>
          <a:xfrm flipH="1">
            <a:off x="1330666" y="4784292"/>
            <a:ext cx="502698" cy="250413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739879" y="4765209"/>
            <a:ext cx="503756" cy="250414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926612" y="1902613"/>
            <a:ext cx="43277" cy="45524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3587596" y="6455079"/>
            <a:ext cx="39832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2241694" y="1902612"/>
            <a:ext cx="1684918" cy="1839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6797837" y="1611846"/>
            <a:ext cx="2268868" cy="326169"/>
            <a:chOff x="321118" y="959053"/>
            <a:chExt cx="3791610" cy="610092"/>
          </a:xfrm>
        </p:grpSpPr>
        <p:sp>
          <p:nvSpPr>
            <p:cNvPr id="104" name="Rectangle 103"/>
            <p:cNvSpPr/>
            <p:nvPr/>
          </p:nvSpPr>
          <p:spPr>
            <a:xfrm>
              <a:off x="533197" y="986201"/>
              <a:ext cx="3383920" cy="5829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5" name="2 Marcador de contenido"/>
            <p:cNvSpPr txBox="1">
              <a:spLocks/>
            </p:cNvSpPr>
            <p:nvPr/>
          </p:nvSpPr>
          <p:spPr>
            <a:xfrm>
              <a:off x="321118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Season of production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6" name="Straight Connector 105"/>
          <p:cNvCxnSpPr/>
          <p:nvPr/>
        </p:nvCxnSpPr>
        <p:spPr>
          <a:xfrm>
            <a:off x="6195129" y="1533184"/>
            <a:ext cx="574972" cy="101973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2 Marcador de contenido"/>
          <p:cNvSpPr txBox="1">
            <a:spLocks/>
          </p:cNvSpPr>
          <p:nvPr/>
        </p:nvSpPr>
        <p:spPr>
          <a:xfrm>
            <a:off x="5803220" y="5319611"/>
            <a:ext cx="1851446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Bayspline calibr. (Aug-Oct)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6401274" y="5158696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2 Marcador de contenido"/>
          <p:cNvSpPr txBox="1">
            <a:spLocks/>
          </p:cNvSpPr>
          <p:nvPr/>
        </p:nvSpPr>
        <p:spPr>
          <a:xfrm>
            <a:off x="4670205" y="5463313"/>
            <a:ext cx="1081504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 surf. Prod. (Mar-Jun) 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5392644" y="5204953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2 Marcador de contenido"/>
          <p:cNvSpPr txBox="1">
            <a:spLocks/>
          </p:cNvSpPr>
          <p:nvPr/>
        </p:nvSpPr>
        <p:spPr>
          <a:xfrm>
            <a:off x="7670596" y="5482641"/>
            <a:ext cx="1081504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 surf. Prod. (Mar-Jun) 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997843" y="5196319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5559513" y="6063828"/>
            <a:ext cx="2182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Max. 3 </a:t>
            </a:r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30%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sz="1400" b="1" dirty="0" smtClean="0"/>
              <a:t>U</a:t>
            </a:r>
            <a:r>
              <a:rPr lang="en-US" sz="1400" b="1" baseline="30000" dirty="0" smtClean="0"/>
              <a:t>k’</a:t>
            </a:r>
            <a:r>
              <a:rPr lang="en-US" sz="1400" b="1" baseline="-25000" dirty="0" smtClean="0"/>
              <a:t>37 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diff. </a:t>
            </a:r>
            <a:r>
              <a:rPr lang="en-US" sz="1400" b="1" baseline="-25000" dirty="0" smtClean="0"/>
              <a:t> 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400" b="1" dirty="0"/>
          </a:p>
        </p:txBody>
      </p:sp>
      <p:cxnSp>
        <p:nvCxnSpPr>
          <p:cNvPr id="119" name="Straight Connector 118"/>
          <p:cNvCxnSpPr/>
          <p:nvPr/>
        </p:nvCxnSpPr>
        <p:spPr>
          <a:xfrm flipH="1" flipV="1">
            <a:off x="4090691" y="1628104"/>
            <a:ext cx="58553" cy="4930569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91" y="6311964"/>
            <a:ext cx="490528" cy="4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Green Globe Ok Tic-vista Icon-free Icon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94" y="6236299"/>
            <a:ext cx="566193" cy="5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4402888" y="1611682"/>
            <a:ext cx="19014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Data from NABE 48</a:t>
            </a:r>
          </a:p>
          <a:p>
            <a:pPr algn="ctr"/>
            <a:r>
              <a:rPr lang="en-US" sz="9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Broerse</a:t>
            </a:r>
            <a:r>
              <a:rPr lang="en-US" sz="9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et al., 2000; </a:t>
            </a:r>
            <a:r>
              <a:rPr lang="fr-CH" sz="900" dirty="0" err="1">
                <a:latin typeface="Times" panose="02020603050405020304" pitchFamily="18" charset="0"/>
                <a:cs typeface="Times" panose="02020603050405020304" pitchFamily="18" charset="0"/>
              </a:rPr>
              <a:t>Rosell-Melé</a:t>
            </a:r>
            <a:r>
              <a:rPr lang="fr-CH" sz="900" dirty="0">
                <a:latin typeface="Times" panose="02020603050405020304" pitchFamily="18" charset="0"/>
                <a:cs typeface="Times" panose="02020603050405020304" pitchFamily="18" charset="0"/>
              </a:rPr>
              <a:t> et al., </a:t>
            </a:r>
            <a:r>
              <a:rPr lang="fr-CH" sz="900" dirty="0" smtClean="0">
                <a:latin typeface="Times" panose="02020603050405020304" pitchFamily="18" charset="0"/>
                <a:cs typeface="Times" panose="02020603050405020304" pitchFamily="18" charset="0"/>
              </a:rPr>
              <a:t>2000; </a:t>
            </a:r>
            <a:r>
              <a:rPr lang="fr-CH" sz="9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Behrenfeld</a:t>
            </a:r>
            <a:r>
              <a:rPr lang="fr-CH" sz="900" dirty="0" smtClean="0">
                <a:latin typeface="Times" panose="02020603050405020304" pitchFamily="18" charset="0"/>
                <a:cs typeface="Times" panose="02020603050405020304" pitchFamily="18" charset="0"/>
              </a:rPr>
              <a:t> et al., 2013</a:t>
            </a:r>
            <a:endParaRPr lang="en-US" sz="9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032539" y="2141831"/>
            <a:ext cx="728597" cy="3034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984177" y="2141831"/>
            <a:ext cx="765534" cy="303666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750704" y="2152278"/>
            <a:ext cx="501347" cy="303666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081727" y="2126657"/>
            <a:ext cx="693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Warm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012110" y="2152278"/>
            <a:ext cx="693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Cold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628995" y="2187715"/>
            <a:ext cx="693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Cold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025210" y="2453561"/>
            <a:ext cx="19014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Tierney and </a:t>
            </a:r>
            <a:r>
              <a:rPr lang="en-US" sz="105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Tingley</a:t>
            </a:r>
            <a:r>
              <a:rPr lang="en-US" sz="105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(2018)</a:t>
            </a:r>
            <a:endParaRPr lang="en-US" sz="105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177053" y="2612081"/>
            <a:ext cx="19014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Müller et al</a:t>
            </a:r>
            <a:r>
              <a:rPr lang="en-US" sz="105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(1998)</a:t>
            </a:r>
            <a:endParaRPr lang="en-US" sz="1050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054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4" grpId="0" animBg="1"/>
      <p:bldP spid="51" grpId="0" animBg="1"/>
      <p:bldP spid="91" grpId="0"/>
      <p:bldP spid="53" grpId="0"/>
      <p:bldP spid="60" grpId="0"/>
      <p:bldP spid="14" grpId="0"/>
      <p:bldP spid="63" grpId="0"/>
      <p:bldP spid="72" grpId="0"/>
      <p:bldP spid="77" grpId="0"/>
      <p:bldP spid="107" grpId="0"/>
      <p:bldP spid="109" grpId="0"/>
      <p:bldP spid="112" grpId="0"/>
      <p:bldP spid="114" grpId="0"/>
      <p:bldP spid="61" grpId="0"/>
      <p:bldP spid="68" grpId="0" animBg="1"/>
      <p:bldP spid="69" grpId="0" animBg="1"/>
      <p:bldP spid="70" grpId="0" animBg="1"/>
      <p:bldP spid="71" grpId="0"/>
      <p:bldP spid="73" grpId="0"/>
      <p:bldP spid="75" grpId="0"/>
      <p:bldP spid="76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99 Rectángulo"/>
          <p:cNvSpPr/>
          <p:nvPr/>
        </p:nvSpPr>
        <p:spPr>
          <a:xfrm>
            <a:off x="0" y="-18256"/>
            <a:ext cx="9144000" cy="813801"/>
          </a:xfrm>
          <a:prstGeom prst="rect">
            <a:avLst/>
          </a:prstGeom>
          <a:solidFill>
            <a:srgbClr val="CCECFF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896466" y="-230187"/>
            <a:ext cx="10975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Coccolith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b="1" dirty="0"/>
              <a:t>U</a:t>
            </a:r>
            <a:r>
              <a:rPr lang="en-US" b="1" baseline="30000" dirty="0"/>
              <a:t>k’</a:t>
            </a:r>
            <a:r>
              <a:rPr lang="en-US" b="1" baseline="-25000" dirty="0"/>
              <a:t>37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604977" y="1270503"/>
            <a:ext cx="3542268" cy="344208"/>
            <a:chOff x="321118" y="986201"/>
            <a:chExt cx="3791610" cy="582944"/>
          </a:xfrm>
        </p:grpSpPr>
        <p:sp>
          <p:nvSpPr>
            <p:cNvPr id="46" name="Rectangle 45"/>
            <p:cNvSpPr/>
            <p:nvPr/>
          </p:nvSpPr>
          <p:spPr>
            <a:xfrm>
              <a:off x="533197" y="986201"/>
              <a:ext cx="3383920" cy="5829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2 Marcador de contenido"/>
            <p:cNvSpPr txBox="1">
              <a:spLocks/>
            </p:cNvSpPr>
            <p:nvPr/>
          </p:nvSpPr>
          <p:spPr>
            <a:xfrm>
              <a:off x="321118" y="992388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Alkenone non-thermal effects?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327241" y="3466405"/>
            <a:ext cx="15396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Deep, light-limited, nutrient-rich alkenone prod.</a:t>
            </a:r>
            <a:endParaRPr lang="en-US" sz="1700" dirty="0"/>
          </a:p>
        </p:txBody>
      </p:sp>
      <p:grpSp>
        <p:nvGrpSpPr>
          <p:cNvPr id="98" name="Group 97"/>
          <p:cNvGrpSpPr/>
          <p:nvPr/>
        </p:nvGrpSpPr>
        <p:grpSpPr>
          <a:xfrm>
            <a:off x="0" y="2202552"/>
            <a:ext cx="1917958" cy="623126"/>
            <a:chOff x="321118" y="959053"/>
            <a:chExt cx="3791610" cy="956976"/>
          </a:xfrm>
        </p:grpSpPr>
        <p:sp>
          <p:nvSpPr>
            <p:cNvPr id="104" name="Rectangle 103"/>
            <p:cNvSpPr/>
            <p:nvPr/>
          </p:nvSpPr>
          <p:spPr>
            <a:xfrm>
              <a:off x="533197" y="986201"/>
              <a:ext cx="3383919" cy="9298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5" name="2 Marcador de contenido"/>
            <p:cNvSpPr txBox="1">
              <a:spLocks/>
            </p:cNvSpPr>
            <p:nvPr/>
          </p:nvSpPr>
          <p:spPr>
            <a:xfrm>
              <a:off x="321118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Preferential degradation 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</a:t>
              </a:r>
              <a:r>
                <a:rPr lang="en-US" sz="180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37:3</a:t>
              </a: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90198" y="2176995"/>
            <a:ext cx="1407595" cy="623126"/>
            <a:chOff x="321118" y="959053"/>
            <a:chExt cx="3791610" cy="956976"/>
          </a:xfrm>
        </p:grpSpPr>
        <p:sp>
          <p:nvSpPr>
            <p:cNvPr id="69" name="Rectangle 68"/>
            <p:cNvSpPr/>
            <p:nvPr/>
          </p:nvSpPr>
          <p:spPr>
            <a:xfrm>
              <a:off x="533197" y="986201"/>
              <a:ext cx="3383919" cy="9298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2 Marcador de contenido"/>
            <p:cNvSpPr txBox="1">
              <a:spLocks/>
            </p:cNvSpPr>
            <p:nvPr/>
          </p:nvSpPr>
          <p:spPr>
            <a:xfrm>
              <a:off x="321118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CH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Light limitation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173680" y="2189853"/>
            <a:ext cx="1917958" cy="366080"/>
            <a:chOff x="321118" y="959053"/>
            <a:chExt cx="3791610" cy="562214"/>
          </a:xfrm>
        </p:grpSpPr>
        <p:sp>
          <p:nvSpPr>
            <p:cNvPr id="73" name="Rectangle 72"/>
            <p:cNvSpPr/>
            <p:nvPr/>
          </p:nvSpPr>
          <p:spPr>
            <a:xfrm>
              <a:off x="533198" y="986201"/>
              <a:ext cx="3383920" cy="5350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2 Marcador de contenido"/>
            <p:cNvSpPr txBox="1">
              <a:spLocks/>
            </p:cNvSpPr>
            <p:nvPr/>
          </p:nvSpPr>
          <p:spPr>
            <a:xfrm>
              <a:off x="321118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Growth phase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609947" y="2173539"/>
            <a:ext cx="1917958" cy="647713"/>
            <a:chOff x="-99274" y="959053"/>
            <a:chExt cx="3791610" cy="994737"/>
          </a:xfrm>
        </p:grpSpPr>
        <p:sp>
          <p:nvSpPr>
            <p:cNvPr id="80" name="Rectangle 79"/>
            <p:cNvSpPr/>
            <p:nvPr/>
          </p:nvSpPr>
          <p:spPr>
            <a:xfrm>
              <a:off x="91786" y="986201"/>
              <a:ext cx="3383920" cy="9675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2 Marcador de contenido"/>
            <p:cNvSpPr txBox="1">
              <a:spLocks/>
            </p:cNvSpPr>
            <p:nvPr/>
          </p:nvSpPr>
          <p:spPr>
            <a:xfrm>
              <a:off x="-99274" y="959053"/>
              <a:ext cx="3791610" cy="4327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Top-down PP control</a:t>
              </a:r>
              <a:endParaRPr lang="es-E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6" name="2 Marcador de contenido"/>
          <p:cNvSpPr txBox="1">
            <a:spLocks/>
          </p:cNvSpPr>
          <p:nvPr/>
        </p:nvSpPr>
        <p:spPr>
          <a:xfrm>
            <a:off x="457520" y="2964689"/>
            <a:ext cx="1721982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High </a:t>
            </a: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Overest.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O</a:t>
            </a:r>
            <a:r>
              <a:rPr lang="en-U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2                  </a:t>
            </a:r>
            <a:r>
              <a:rPr lang="de-CH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SST</a:t>
            </a:r>
            <a:r>
              <a:rPr lang="de-CH" sz="17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endParaRPr lang="es-ES" sz="17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91202" y="2936480"/>
            <a:ext cx="1165" cy="340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199564" y="3277462"/>
            <a:ext cx="276270" cy="53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2 Marcador de contenido"/>
          <p:cNvSpPr txBox="1">
            <a:spLocks/>
          </p:cNvSpPr>
          <p:nvPr/>
        </p:nvSpPr>
        <p:spPr>
          <a:xfrm>
            <a:off x="7355493" y="2949342"/>
            <a:ext cx="1751563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Batch culture U</a:t>
            </a:r>
            <a:r>
              <a:rPr lang="en-US" sz="1700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k’</a:t>
            </a:r>
            <a:r>
              <a:rPr lang="en-U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37 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calibr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sz="16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Prahl</a:t>
            </a:r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et al., 1988)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6" name="2 Marcador de contenido"/>
          <p:cNvSpPr txBox="1">
            <a:spLocks/>
          </p:cNvSpPr>
          <p:nvPr/>
        </p:nvSpPr>
        <p:spPr>
          <a:xfrm>
            <a:off x="7397144" y="4302404"/>
            <a:ext cx="1836051" cy="432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Applied to </a:t>
            </a:r>
            <a:r>
              <a:rPr lang="en-US" sz="17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chemostat</a:t>
            </a:r>
            <a:r>
              <a:rPr lang="en-US" sz="1700" dirty="0" smtClean="0">
                <a:latin typeface="Times" panose="02020603050405020304" pitchFamily="18" charset="0"/>
                <a:cs typeface="Times" panose="02020603050405020304" pitchFamily="18" charset="0"/>
              </a:rPr>
              <a:t> U</a:t>
            </a:r>
            <a:r>
              <a:rPr lang="en-US" sz="1700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k’</a:t>
            </a:r>
            <a:r>
              <a:rPr lang="en-US" sz="17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37 </a:t>
            </a: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Popp </a:t>
            </a: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et al., </a:t>
            </a:r>
            <a:r>
              <a:rPr lang="en-U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1998</a:t>
            </a:r>
            <a:r>
              <a:rPr lang="en-US" sz="1600" dirty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endParaRPr lang="es-ES" sz="16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algn="ctr">
              <a:buNone/>
            </a:pPr>
            <a:endParaRPr lang="es-ES" sz="1700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507057" y="5565485"/>
            <a:ext cx="1509823" cy="685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0" name="Rectangle 99"/>
          <p:cNvSpPr/>
          <p:nvPr/>
        </p:nvSpPr>
        <p:spPr>
          <a:xfrm>
            <a:off x="7153363" y="5566387"/>
            <a:ext cx="2182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9 </a:t>
            </a:r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C Overestimation 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90%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sz="1400" b="1" dirty="0" smtClean="0"/>
              <a:t>U</a:t>
            </a:r>
            <a:r>
              <a:rPr lang="en-US" sz="1400" b="1" baseline="30000" dirty="0" smtClean="0"/>
              <a:t>k’</a:t>
            </a:r>
            <a:r>
              <a:rPr lang="en-US" sz="1400" b="1" baseline="-25000" dirty="0" smtClean="0"/>
              <a:t>37 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diff. </a:t>
            </a:r>
            <a:r>
              <a:rPr lang="en-US" sz="1400" b="1" baseline="-25000" dirty="0" smtClean="0"/>
              <a:t> 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400" b="1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8209247" y="2673889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222511" y="3872818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8205295" y="5232491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3086928" y="2933602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4980434" y="3423320"/>
            <a:ext cx="130313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Grazing eff. follow PP abundances</a:t>
            </a:r>
            <a:endParaRPr lang="en-US" sz="1700" dirty="0"/>
          </a:p>
        </p:txBody>
      </p:sp>
      <p:sp>
        <p:nvSpPr>
          <p:cNvPr id="125" name="Rectangle 124"/>
          <p:cNvSpPr/>
          <p:nvPr/>
        </p:nvSpPr>
        <p:spPr>
          <a:xfrm>
            <a:off x="4203306" y="4841685"/>
            <a:ext cx="154121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Less surface prim. prod.  exported</a:t>
            </a:r>
            <a:endParaRPr lang="en-US" sz="1700" dirty="0"/>
          </a:p>
        </p:txBody>
      </p:sp>
      <p:sp>
        <p:nvSpPr>
          <p:cNvPr id="126" name="Rectangle 125"/>
          <p:cNvSpPr/>
          <p:nvPr/>
        </p:nvSpPr>
        <p:spPr>
          <a:xfrm>
            <a:off x="5919998" y="4903575"/>
            <a:ext cx="130313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Grazing focused on surface</a:t>
            </a:r>
            <a:endParaRPr lang="en-US" sz="1700" dirty="0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5924684" y="4435061"/>
            <a:ext cx="503756" cy="250414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4955980" y="4413328"/>
            <a:ext cx="502698" cy="250413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2404969" y="5270577"/>
            <a:ext cx="1509823" cy="685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0" name="Rectangle 129"/>
          <p:cNvSpPr/>
          <p:nvPr/>
        </p:nvSpPr>
        <p:spPr>
          <a:xfrm>
            <a:off x="2051275" y="5271479"/>
            <a:ext cx="2182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C Overestimation 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0%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s-ES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sz="1400" b="1" dirty="0" smtClean="0"/>
              <a:t>U</a:t>
            </a:r>
            <a:r>
              <a:rPr lang="en-US" sz="1400" b="1" baseline="30000" dirty="0" smtClean="0"/>
              <a:t>k’</a:t>
            </a:r>
            <a:r>
              <a:rPr lang="en-US" sz="1400" b="1" baseline="-25000" dirty="0" smtClean="0"/>
              <a:t>37 </a:t>
            </a:r>
          </a:p>
          <a:p>
            <a:pPr algn="ctr"/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de-CH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°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diff. </a:t>
            </a:r>
            <a:r>
              <a:rPr lang="en-US" sz="1400" b="1" baseline="-25000" dirty="0" smtClean="0"/>
              <a:t> </a:t>
            </a:r>
            <a:r>
              <a:rPr lang="en-US" sz="1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400" b="1" dirty="0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3090461" y="4685724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5097841" y="5998322"/>
            <a:ext cx="1511868" cy="128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6578181" y="5685549"/>
            <a:ext cx="7067" cy="314873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5117134" y="5700276"/>
            <a:ext cx="7067" cy="314873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603720" y="3065092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5873380" y="6030626"/>
            <a:ext cx="7067" cy="314873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3156827" y="6314979"/>
            <a:ext cx="2714711" cy="5249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3180431" y="6021709"/>
            <a:ext cx="7067" cy="314873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4509448" y="1620178"/>
            <a:ext cx="8584" cy="1938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952988" y="1806004"/>
            <a:ext cx="7100939" cy="2680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973553" y="1812066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118260" y="1843324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552985" y="1815815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8043326" y="1799289"/>
            <a:ext cx="7067" cy="314873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054"/>
            <a:ext cx="865837" cy="3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6" grpId="0"/>
      <p:bldP spid="94" grpId="0"/>
      <p:bldP spid="96" grpId="0"/>
      <p:bldP spid="99" grpId="0" animBg="1"/>
      <p:bldP spid="100" grpId="0"/>
      <p:bldP spid="123" grpId="0"/>
      <p:bldP spid="125" grpId="0"/>
      <p:bldP spid="126" grpId="0"/>
      <p:bldP spid="129" grpId="0" animBg="1"/>
      <p:bldP spid="13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3263</TotalTime>
  <Words>1020</Words>
  <Application>Microsoft Office PowerPoint</Application>
  <PresentationFormat>On-screen Show (4:3)</PresentationFormat>
  <Paragraphs>152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Mejia Ramirez  Luz Maria</dc:creator>
  <cp:lastModifiedBy>Mejia Ramirez  Luz Maria</cp:lastModifiedBy>
  <cp:revision>82</cp:revision>
  <dcterms:created xsi:type="dcterms:W3CDTF">2020-04-29T09:28:02Z</dcterms:created>
  <dcterms:modified xsi:type="dcterms:W3CDTF">2020-05-04T10:52:40Z</dcterms:modified>
</cp:coreProperties>
</file>