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4" r:id="rId5"/>
    <p:sldId id="278" r:id="rId6"/>
    <p:sldId id="260" r:id="rId7"/>
    <p:sldId id="273" r:id="rId8"/>
    <p:sldId id="277" r:id="rId9"/>
    <p:sldId id="274" r:id="rId10"/>
    <p:sldId id="275" r:id="rId11"/>
    <p:sldId id="261" r:id="rId12"/>
    <p:sldId id="276" r:id="rId13"/>
    <p:sldId id="280" r:id="rId14"/>
    <p:sldId id="279" r:id="rId15"/>
    <p:sldId id="281" r:id="rId16"/>
    <p:sldId id="284" r:id="rId17"/>
    <p:sldId id="283" r:id="rId18"/>
    <p:sldId id="282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9" autoAdjust="0"/>
  </p:normalViewPr>
  <p:slideViewPr>
    <p:cSldViewPr snapToGrid="0">
      <p:cViewPr varScale="1">
        <p:scale>
          <a:sx n="63" d="100"/>
          <a:sy n="63" d="100"/>
        </p:scale>
        <p:origin x="52" y="188"/>
      </p:cViewPr>
      <p:guideLst/>
    </p:cSldViewPr>
  </p:slideViewPr>
  <p:outlineViewPr>
    <p:cViewPr>
      <p:scale>
        <a:sx n="33" d="100"/>
        <a:sy n="33" d="100"/>
      </p:scale>
      <p:origin x="0" y="-19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7261-D942-4A8B-A02B-6F83F0BA2856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0848-6FC6-4C25-B5E6-9C753883BF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1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5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0848-6FC6-4C25-B5E6-9C753883BF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73" y="5659028"/>
            <a:ext cx="1993053" cy="6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6" y="16726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5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45C5-5BAE-4B49-B727-9F2A8A73E56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AAC3-C4AB-4C4E-8989-67186F66D0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2284" y="285135"/>
            <a:ext cx="11277600" cy="3382296"/>
          </a:xfrm>
        </p:spPr>
        <p:txBody>
          <a:bodyPr>
            <a:normAutofit/>
          </a:bodyPr>
          <a:lstStyle/>
          <a:p>
            <a:r>
              <a:rPr lang="en-US" sz="4900" b="1" noProof="0" dirty="0" smtClean="0"/>
              <a:t>Fast and efficient MPM solver for strain localization problems</a:t>
            </a:r>
            <a:r>
              <a:rPr lang="en-US" sz="4900" noProof="0" dirty="0" smtClean="0"/>
              <a:t/>
            </a:r>
            <a:br>
              <a:rPr lang="en-US" sz="4900" noProof="0" dirty="0" smtClean="0"/>
            </a:br>
            <a:r>
              <a:rPr lang="en-US" sz="2700" noProof="0" dirty="0" smtClean="0"/>
              <a:t> Antoine Guerin, </a:t>
            </a:r>
            <a:r>
              <a:rPr lang="en-US" sz="2700" u="sng" noProof="0" dirty="0" smtClean="0"/>
              <a:t>Emmanuel </a:t>
            </a:r>
            <a:r>
              <a:rPr lang="en-US" sz="2700" u="sng" noProof="0" dirty="0" err="1" smtClean="0"/>
              <a:t>Wyser</a:t>
            </a:r>
            <a:r>
              <a:rPr lang="en-US" sz="2700" noProof="0" dirty="0" smtClean="0"/>
              <a:t>, </a:t>
            </a:r>
            <a:r>
              <a:rPr lang="en-US" sz="2700" noProof="0" dirty="0" err="1" smtClean="0"/>
              <a:t>Yury</a:t>
            </a:r>
            <a:r>
              <a:rPr lang="en-US" sz="2700" noProof="0" dirty="0" smtClean="0"/>
              <a:t> </a:t>
            </a:r>
            <a:r>
              <a:rPr lang="en-US" sz="2700" noProof="0" dirty="0" err="1" smtClean="0"/>
              <a:t>Podladchikov</a:t>
            </a:r>
            <a:r>
              <a:rPr lang="en-US" sz="2700" noProof="0" dirty="0" smtClean="0"/>
              <a:t>, Michel </a:t>
            </a:r>
            <a:r>
              <a:rPr lang="en-US" sz="2700" noProof="0" dirty="0" err="1" smtClean="0"/>
              <a:t>Jaboyedoff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5" y="5534129"/>
            <a:ext cx="2857500" cy="107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06" y="5350525"/>
            <a:ext cx="1533830" cy="12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(V)</a:t>
            </a:r>
            <a:endParaRPr lang="en-US" b="1" noProof="0" dirty="0"/>
          </a:p>
        </p:txBody>
      </p:sp>
      <p:sp>
        <p:nvSpPr>
          <p:cNvPr id="5" name="ZoneTexte 4"/>
          <p:cNvSpPr txBox="1"/>
          <p:nvPr/>
        </p:nvSpPr>
        <p:spPr>
          <a:xfrm>
            <a:off x="433137" y="4936409"/>
            <a:ext cx="382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2: Model configuration and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</a:t>
            </a:r>
            <a:r>
              <a:rPr lang="fr-FR" dirty="0" err="1" smtClean="0"/>
              <a:t>elastic</a:t>
            </a:r>
            <a:r>
              <a:rPr lang="fr-FR" dirty="0" smtClean="0"/>
              <a:t> compression. Roller conditions are </a:t>
            </a:r>
            <a:r>
              <a:rPr lang="fr-FR" dirty="0" err="1" smtClean="0"/>
              <a:t>enforced</a:t>
            </a:r>
            <a:r>
              <a:rPr lang="fr-FR" dirty="0" smtClean="0"/>
              <a:t> on the </a:t>
            </a:r>
            <a:r>
              <a:rPr lang="fr-FR" dirty="0" err="1" smtClean="0"/>
              <a:t>boundaries</a:t>
            </a:r>
            <a:r>
              <a:rPr lang="fr-FR" dirty="0" smtClean="0"/>
              <a:t> of the </a:t>
            </a:r>
            <a:r>
              <a:rPr lang="fr-FR" dirty="0" err="1" smtClean="0"/>
              <a:t>domain</a:t>
            </a:r>
            <a:r>
              <a:rPr lang="fr-FR" dirty="0" smtClean="0"/>
              <a:t>. 4 </a:t>
            </a:r>
            <a:r>
              <a:rPr lang="fr-FR" dirty="0" err="1" smtClean="0"/>
              <a:t>material</a:t>
            </a:r>
            <a:r>
              <a:rPr lang="fr-FR" dirty="0" smtClean="0"/>
              <a:t> points per </a:t>
            </a:r>
            <a:r>
              <a:rPr lang="fr-FR" dirty="0" err="1" smtClean="0"/>
              <a:t>element</a:t>
            </a:r>
            <a:r>
              <a:rPr lang="fr-FR" dirty="0" smtClean="0"/>
              <a:t> are </a:t>
            </a:r>
            <a:r>
              <a:rPr lang="fr-FR" dirty="0" err="1" smtClean="0"/>
              <a:t>considered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" y="1345858"/>
            <a:ext cx="3202859" cy="3590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257368" y="1570448"/>
                <a:ext cx="6941574" cy="479102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noProof="0" dirty="0" smtClean="0"/>
                  <a:t>Gravitational loading is linearly increased up to </a:t>
                </a:r>
                <a:r>
                  <a:rPr lang="en-US" i="1" noProof="0" dirty="0" smtClean="0"/>
                  <a:t>g</a:t>
                </a:r>
              </a:p>
              <a:p>
                <a:pPr algn="just"/>
                <a:r>
                  <a:rPr lang="en-US" noProof="0" dirty="0" smtClean="0"/>
                  <a:t>Explicit solver</a:t>
                </a:r>
              </a:p>
              <a:p>
                <a:pPr marL="914400" lvl="1" indent="-457200" algn="just">
                  <a:buFont typeface="+mj-lt"/>
                  <a:buAutoNum type="alphaLcPeriod"/>
                </a:pPr>
                <a:r>
                  <a:rPr lang="en-US" noProof="0" dirty="0" smtClean="0"/>
                  <a:t>The total loading time should be greater than approx. 40 elastic wave transit times to reach quasi-static solution (</a:t>
                </a:r>
                <a:r>
                  <a:rPr lang="en-US" noProof="0" dirty="0" err="1" smtClean="0"/>
                  <a:t>Bardenhagen</a:t>
                </a:r>
                <a:r>
                  <a:rPr lang="en-US" noProof="0" dirty="0" smtClean="0"/>
                  <a:t>, 2004) </a:t>
                </a:r>
                <a:r>
                  <a:rPr lang="en-US" noProof="0" dirty="0" smtClean="0">
                    <a:sym typeface="Wingdings" panose="05000000000000000000" pitchFamily="2" charset="2"/>
                  </a:rPr>
                  <a:t> considerable amount of iterations are required</a:t>
                </a:r>
              </a:p>
              <a:p>
                <a:pPr algn="just"/>
                <a:r>
                  <a:rPr lang="en-US" noProof="0" dirty="0" smtClean="0">
                    <a:sym typeface="Wingdings" panose="05000000000000000000" pitchFamily="2" charset="2"/>
                  </a:rPr>
                  <a:t>Implicit solver</a:t>
                </a:r>
              </a:p>
              <a:p>
                <a:pPr marL="914400" lvl="1" indent="-457200" algn="just">
                  <a:buFont typeface="+mj-lt"/>
                  <a:buAutoNum type="alphaLcPeriod"/>
                </a:pPr>
                <a:r>
                  <a:rPr lang="en-US" noProof="0" dirty="0" smtClean="0">
                    <a:sym typeface="Wingdings" panose="05000000000000000000" pitchFamily="2" charset="2"/>
                  </a:rPr>
                  <a:t>The gravitational loading is increased over 25 equal </a:t>
                </a:r>
                <a:r>
                  <a:rPr lang="en-US" noProof="0" dirty="0" err="1" smtClean="0">
                    <a:sym typeface="Wingdings" panose="05000000000000000000" pitchFamily="2" charset="2"/>
                  </a:rPr>
                  <a:t>loadstep</a:t>
                </a:r>
                <a:endParaRPr lang="en-US" noProof="0" dirty="0" smtClean="0">
                  <a:sym typeface="Wingdings" panose="05000000000000000000" pitchFamily="2" charset="2"/>
                </a:endParaRPr>
              </a:p>
              <a:p>
                <a:pPr marL="914400" lvl="1" indent="-457200" algn="just">
                  <a:buFont typeface="+mj-lt"/>
                  <a:buAutoNum type="alphaLcPeriod"/>
                </a:pPr>
                <a:r>
                  <a:rPr lang="en-US" noProof="0" dirty="0" smtClean="0">
                    <a:sym typeface="Wingdings" panose="05000000000000000000" pitchFamily="2" charset="2"/>
                  </a:rPr>
                  <a:t>The admissible error for Newton’s iterations is </a:t>
                </a:r>
                <a:r>
                  <a:rPr lang="en-US" i="1" noProof="0" dirty="0" smtClean="0">
                    <a:sym typeface="Wingdings" panose="05000000000000000000" pitchFamily="2" charset="2"/>
                  </a:rPr>
                  <a:t>e </a:t>
                </a:r>
                <a:r>
                  <a:rPr lang="en-US" noProof="0" dirty="0" smtClean="0">
                    <a:sym typeface="Wingdings" panose="05000000000000000000" pitchFamily="2" charset="2"/>
                  </a:rPr>
                  <a:t>of the out-of-balance force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−9</m:t>
                        </m:r>
                      </m:sup>
                    </m:sSup>
                  </m:oMath>
                </a14:m>
                <a:endParaRPr lang="en-US" noProof="0" dirty="0" smtClean="0"/>
              </a:p>
              <a:p>
                <a:pPr algn="just"/>
                <a:endParaRPr lang="en-US" noProof="0" dirty="0" smtClean="0"/>
              </a:p>
              <a:p>
                <a:pPr algn="just"/>
                <a:endParaRPr lang="en-US" noProof="0" dirty="0" smtClean="0"/>
              </a:p>
            </p:txBody>
          </p:sp>
        </mc:Choice>
        <mc:Fallback xmlns="">
          <p:sp>
            <p:nvSpPr>
              <p:cNvPr id="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7368" y="1570448"/>
                <a:ext cx="6941574" cy="4791023"/>
              </a:xfrm>
              <a:blipFill>
                <a:blip r:embed="rId4"/>
                <a:stretch>
                  <a:fillRect l="-1580" t="-2163" r="-1844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0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(VI)</a:t>
            </a:r>
            <a:endParaRPr lang="en-US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noProof="0" dirty="0" smtClean="0"/>
                  <a:t>The convergence of implicit CPDI2q solver and explicit CPDI2q solver and the normalized error toward the analytical solution of the vertical Cauchy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en-US" noProof="0" dirty="0" smtClean="0"/>
                  <a:t> is given by (Coombs </a:t>
                </a:r>
                <a:r>
                  <a:rPr lang="en-US" noProof="0" dirty="0" err="1" smtClean="0"/>
                  <a:t>etal</a:t>
                </a:r>
                <a:r>
                  <a:rPr lang="en-US" noProof="0" dirty="0" smtClean="0"/>
                  <a:t>, 2020)</a:t>
                </a:r>
              </a:p>
              <a:p>
                <a:pPr marL="0" indent="0">
                  <a:buNone/>
                </a:pPr>
                <a:endParaRPr lang="en-US" noProof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noProof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</a:rPr>
                                                <m:t>𝑦𝑦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b="0" i="1" noProof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en-US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noProof="0" dirty="0" smtClean="0"/>
              </a:p>
              <a:p>
                <a:pPr marL="0" indent="0">
                  <a:buNone/>
                </a:pPr>
                <a:r>
                  <a:rPr lang="en-US" noProof="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noProof="0" dirty="0" smtClean="0"/>
                  <a:t> is the vertical stress of a material </a:t>
                </a:r>
                <a:r>
                  <a:rPr lang="en-US" i="1" noProof="0" dirty="0" smtClean="0"/>
                  <a:t>p </a:t>
                </a:r>
                <a:r>
                  <a:rPr lang="en-US" noProof="0" dirty="0" smtClean="0"/>
                  <a:t>of an initial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noProof="0" dirty="0" smtClean="0"/>
                  <a:t> </a:t>
                </a:r>
                <a:r>
                  <a:rPr lang="en-US" noProof="0" dirty="0" smtClean="0"/>
                  <a:t>and initial vertical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noProof="0" dirty="0" smtClean="0"/>
                  <a:t> </a:t>
                </a:r>
                <a:r>
                  <a:rPr lang="en-US" i="1" noProof="0" dirty="0" smtClean="0"/>
                  <a:t> </a:t>
                </a:r>
                <a:r>
                  <a:rPr lang="en-US" noProof="0" dirty="0" smtClean="0"/>
                  <a:t>amongst</a:t>
                </a:r>
                <a:r>
                  <a:rPr lang="en-US" i="1" noProof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noProof="0" dirty="0" smtClean="0"/>
                  <a:t> material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d>
                      <m:d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0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noProof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the volume of the column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noProof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(VII)</a:t>
            </a:r>
            <a:endParaRPr lang="en-US" b="1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9" y="1825624"/>
            <a:ext cx="8167059" cy="44251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62220" y="2557485"/>
            <a:ext cx="2487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3: Model configuration and model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pure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loading</a:t>
            </a:r>
            <a:r>
              <a:rPr lang="fr-FR" dirty="0" smtClean="0"/>
              <a:t>. Pure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boundary</a:t>
            </a:r>
            <a:r>
              <a:rPr lang="fr-FR" dirty="0" smtClean="0"/>
              <a:t> conditions are </a:t>
            </a:r>
            <a:r>
              <a:rPr lang="fr-FR" dirty="0" err="1" smtClean="0"/>
              <a:t>enforced</a:t>
            </a:r>
            <a:r>
              <a:rPr lang="fr-FR" dirty="0" smtClean="0"/>
              <a:t> normal to the </a:t>
            </a:r>
            <a:r>
              <a:rPr lang="fr-FR" dirty="0" err="1" smtClean="0"/>
              <a:t>boundary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the </a:t>
            </a:r>
            <a:r>
              <a:rPr lang="fr-FR" dirty="0" err="1" smtClean="0"/>
              <a:t>tangential</a:t>
            </a:r>
            <a:r>
              <a:rPr lang="fr-FR" dirty="0" smtClean="0"/>
              <a:t> component </a:t>
            </a:r>
            <a:r>
              <a:rPr lang="fr-FR" dirty="0" err="1" smtClean="0"/>
              <a:t>is</a:t>
            </a:r>
            <a:r>
              <a:rPr lang="fr-FR" dirty="0" smtClean="0"/>
              <a:t> free (free-slip). This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shearbands</a:t>
            </a:r>
            <a:r>
              <a:rPr lang="fr-FR" dirty="0" smtClean="0"/>
              <a:t> to </a:t>
            </a:r>
            <a:r>
              <a:rPr lang="fr-FR" dirty="0" err="1" smtClean="0"/>
              <a:t>reflect</a:t>
            </a:r>
            <a:r>
              <a:rPr lang="fr-FR" dirty="0" smtClean="0"/>
              <a:t> at the </a:t>
            </a:r>
            <a:r>
              <a:rPr lang="fr-FR" dirty="0" err="1" smtClean="0"/>
              <a:t>boundaries</a:t>
            </a:r>
            <a:r>
              <a:rPr lang="fr-FR" dirty="0" smtClean="0"/>
              <a:t> of the </a:t>
            </a:r>
            <a:r>
              <a:rPr lang="fr-FR" dirty="0" err="1" smtClean="0"/>
              <a:t>domain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3" y="3035200"/>
            <a:ext cx="5150694" cy="2639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Results (I)</a:t>
            </a:r>
            <a:endParaRPr lang="en-US" b="1" noProof="0" dirty="0"/>
          </a:p>
        </p:txBody>
      </p:sp>
      <p:sp>
        <p:nvSpPr>
          <p:cNvPr id="6" name="ZoneTexte 5"/>
          <p:cNvSpPr txBox="1"/>
          <p:nvPr/>
        </p:nvSpPr>
        <p:spPr>
          <a:xfrm>
            <a:off x="828007" y="5679784"/>
            <a:ext cx="1031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4: </a:t>
            </a:r>
            <a:r>
              <a:rPr lang="fr-FR" b="1" dirty="0" smtClean="0"/>
              <a:t>(A)</a:t>
            </a:r>
            <a:r>
              <a:rPr lang="fr-FR" dirty="0" smtClean="0"/>
              <a:t> Respective </a:t>
            </a:r>
            <a:r>
              <a:rPr lang="fr-FR" dirty="0" err="1" smtClean="0"/>
              <a:t>runtimes</a:t>
            </a:r>
            <a:r>
              <a:rPr lang="fr-FR" dirty="0" smtClean="0"/>
              <a:t> of </a:t>
            </a:r>
            <a:r>
              <a:rPr lang="fr-FR" dirty="0" err="1" smtClean="0"/>
              <a:t>different</a:t>
            </a:r>
            <a:r>
              <a:rPr lang="fr-FR" dirty="0" smtClean="0"/>
              <a:t> solution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element</a:t>
            </a:r>
            <a:r>
              <a:rPr lang="fr-FR" dirty="0" smtClean="0"/>
              <a:t> and the </a:t>
            </a:r>
            <a:r>
              <a:rPr lang="fr-FR" dirty="0" err="1" smtClean="0"/>
              <a:t>run</a:t>
            </a:r>
            <a:r>
              <a:rPr lang="fr-FR" dirty="0" smtClean="0"/>
              <a:t> time of the MATLAB </a:t>
            </a:r>
            <a:r>
              <a:rPr lang="fr-FR" dirty="0" err="1" smtClean="0"/>
              <a:t>implementation</a:t>
            </a:r>
            <a:r>
              <a:rPr lang="fr-FR" dirty="0" smtClean="0"/>
              <a:t> AMPLE (GIMPM variant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utilized</a:t>
            </a:r>
            <a:r>
              <a:rPr lang="fr-FR" dirty="0" smtClean="0"/>
              <a:t> by </a:t>
            </a:r>
            <a:r>
              <a:rPr lang="fr-FR" dirty="0" err="1" smtClean="0"/>
              <a:t>Coombs</a:t>
            </a:r>
            <a:r>
              <a:rPr lang="fr-FR" dirty="0" smtClean="0"/>
              <a:t> </a:t>
            </a:r>
            <a:r>
              <a:rPr lang="fr-FR" dirty="0" err="1" smtClean="0"/>
              <a:t>etal</a:t>
            </a:r>
            <a:r>
              <a:rPr lang="fr-FR" dirty="0" smtClean="0"/>
              <a:t>, 2020) and, </a:t>
            </a:r>
            <a:r>
              <a:rPr lang="fr-FR" b="1" dirty="0" smtClean="0"/>
              <a:t>(B)</a:t>
            </a:r>
            <a:r>
              <a:rPr lang="fr-FR" dirty="0" smtClean="0"/>
              <a:t> the </a:t>
            </a:r>
            <a:r>
              <a:rPr lang="fr-FR" dirty="0" err="1" smtClean="0"/>
              <a:t>normalized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respect to the </a:t>
            </a:r>
            <a:r>
              <a:rPr lang="fr-FR" dirty="0" err="1" smtClean="0"/>
              <a:t>analytical</a:t>
            </a:r>
            <a:r>
              <a:rPr lang="fr-FR" dirty="0" smtClean="0"/>
              <a:t> solution of the vertical Cauchy stress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5"/>
              <p:cNvSpPr txBox="1">
                <a:spLocks/>
              </p:cNvSpPr>
              <p:nvPr/>
            </p:nvSpPr>
            <p:spPr>
              <a:xfrm>
                <a:off x="838200" y="1825625"/>
                <a:ext cx="10515600" cy="1238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Linear and quasi-</a:t>
                </a:r>
                <a:r>
                  <a:rPr lang="fr-FR" dirty="0" err="1" smtClean="0"/>
                  <a:t>quadratic</a:t>
                </a:r>
                <a:r>
                  <a:rPr lang="fr-FR" dirty="0" smtClean="0"/>
                  <a:t> convergence (</a:t>
                </a:r>
                <a:r>
                  <a:rPr lang="fr-FR" dirty="0" err="1" smtClean="0"/>
                  <a:t>implicit</a:t>
                </a:r>
                <a:r>
                  <a:rPr lang="fr-FR" dirty="0" smtClean="0"/>
                  <a:t> CPDI2q)</a:t>
                </a:r>
              </a:p>
              <a:p>
                <a:r>
                  <a:rPr lang="fr-FR" dirty="0" err="1" smtClean="0"/>
                  <a:t>Error</a:t>
                </a:r>
                <a:r>
                  <a:rPr lang="fr-FR" dirty="0" smtClean="0"/>
                  <a:t> saturation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 smtClean="0"/>
                  <a:t> (explicit CPDI2q), e.g., could not resolve quasi-static solution (explicit integration and dynamic formulation, as mentioned by </a:t>
                </a:r>
                <a:r>
                  <a:rPr lang="en-US" dirty="0" err="1" smtClean="0"/>
                  <a:t>Bardenhagen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etal</a:t>
                </a:r>
                <a:r>
                  <a:rPr lang="en-US" dirty="0" smtClean="0"/>
                  <a:t>, 2004)</a:t>
                </a:r>
              </a:p>
              <a:p>
                <a:r>
                  <a:rPr lang="en-US" dirty="0" smtClean="0"/>
                  <a:t>Consistent computational gain between quasi-static and dynamic solver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F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Espace réservé du conten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238209"/>
              </a:xfrm>
              <a:prstGeom prst="rect">
                <a:avLst/>
              </a:prstGeom>
              <a:blipFill>
                <a:blip r:embed="rId5"/>
                <a:stretch>
                  <a:fillRect l="-522" t="-8824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62" y="3037297"/>
            <a:ext cx="5150694" cy="2639350"/>
          </a:xfrm>
        </p:spPr>
      </p:pic>
    </p:spTree>
    <p:extLst>
      <p:ext uri="{BB962C8B-B14F-4D97-AF65-F5344CB8AC3E}">
        <p14:creationId xmlns:p14="http://schemas.microsoft.com/office/powerpoint/2010/main" val="7809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Results (II)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 dirty="0" smtClean="0"/>
              <a:t>From this validation test phase, we report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The </a:t>
            </a:r>
            <a:r>
              <a:rPr lang="en-US" b="1" noProof="0" dirty="0" smtClean="0"/>
              <a:t>CPDI2q implicit solver</a:t>
            </a:r>
            <a:r>
              <a:rPr lang="en-US" noProof="0" dirty="0" smtClean="0"/>
              <a:t> implemented in MATLAB is </a:t>
            </a:r>
            <a:r>
              <a:rPr lang="en-US" b="1" noProof="0" dirty="0" smtClean="0"/>
              <a:t>fast</a:t>
            </a:r>
            <a:r>
              <a:rPr lang="en-US" noProof="0" dirty="0" smtClean="0"/>
              <a:t>, an order of magnitude for a high number of elements (</a:t>
            </a:r>
            <a:r>
              <a:rPr lang="en-US" i="1" noProof="0" dirty="0" smtClean="0"/>
              <a:t>1/h&gt;</a:t>
            </a:r>
            <a:r>
              <a:rPr lang="en-US" noProof="0" dirty="0" smtClean="0"/>
              <a:t>50)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It is also </a:t>
            </a:r>
            <a:r>
              <a:rPr lang="en-US" b="1" noProof="0" dirty="0" smtClean="0"/>
              <a:t>efficient</a:t>
            </a:r>
            <a:r>
              <a:rPr lang="en-US" noProof="0" dirty="0" smtClean="0"/>
              <a:t>, delivering convergent results (for the quasi-static implicit formulation) for the elastic compression test. 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The </a:t>
            </a:r>
            <a:r>
              <a:rPr lang="en-US" b="1" noProof="0" dirty="0" smtClean="0"/>
              <a:t>CPDI2q explicit solver </a:t>
            </a:r>
            <a:r>
              <a:rPr lang="en-US" noProof="0" dirty="0" smtClean="0"/>
              <a:t>suffers from error saturation and a large number of iterations to resolve quasi-static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Its efficiency is therefore relative to the nature of the problem. We performed additional benchmarks (dynamic case such as the collision of two elastic disks) and observe a significant speed-up when compared to an actual solver written in a Julia language (</a:t>
            </a:r>
            <a:r>
              <a:rPr lang="en-US" noProof="0" dirty="0" err="1" smtClean="0"/>
              <a:t>Sinaie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, 2017), at least 20 times faster and at worst 3-4 times faster.</a:t>
            </a:r>
          </a:p>
          <a:p>
            <a:pPr marL="0" indent="0">
              <a:buNone/>
            </a:pPr>
            <a:r>
              <a:rPr lang="en-US" noProof="0" dirty="0" smtClean="0">
                <a:sym typeface="Wingdings" panose="05000000000000000000" pitchFamily="2" charset="2"/>
              </a:rPr>
              <a:t>		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58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Results (III)</a:t>
            </a:r>
            <a:endParaRPr lang="en-US" b="1" noProof="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0" y="1690685"/>
            <a:ext cx="3821876" cy="399864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78" y="1690684"/>
            <a:ext cx="3821876" cy="3998645"/>
          </a:xfrm>
          <a:prstGeom prst="rect">
            <a:avLst/>
          </a:prstGeom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4743966" y="1690684"/>
            <a:ext cx="2659310" cy="4970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Explicit and </a:t>
            </a:r>
            <a:r>
              <a:rPr lang="fr-FR" dirty="0" err="1" smtClean="0"/>
              <a:t>implicit</a:t>
            </a:r>
            <a:r>
              <a:rPr lang="fr-FR" dirty="0" smtClean="0"/>
              <a:t> (non-</a:t>
            </a:r>
            <a:r>
              <a:rPr lang="fr-FR" dirty="0" err="1" smtClean="0"/>
              <a:t>converged</a:t>
            </a:r>
            <a:r>
              <a:rPr lang="fr-FR" dirty="0" smtClean="0"/>
              <a:t>) solutions of the pure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in </a:t>
            </a:r>
            <a:r>
              <a:rPr lang="fr-FR" dirty="0" err="1" smtClean="0"/>
              <a:t>Duretz</a:t>
            </a:r>
            <a:r>
              <a:rPr lang="fr-FR" dirty="0" smtClean="0"/>
              <a:t> </a:t>
            </a:r>
            <a:r>
              <a:rPr lang="fr-FR" dirty="0" err="1" smtClean="0"/>
              <a:t>etal</a:t>
            </a:r>
            <a:r>
              <a:rPr lang="fr-FR" dirty="0" smtClean="0"/>
              <a:t>. (2018)</a:t>
            </a:r>
            <a:endParaRPr lang="fr-FR" dirty="0">
              <a:ea typeface="Cambria Math" panose="02040503050406030204" pitchFamily="18" charset="0"/>
            </a:endParaRPr>
          </a:p>
          <a:p>
            <a:pPr algn="just"/>
            <a:r>
              <a:rPr lang="fr-FR" dirty="0" err="1" smtClean="0">
                <a:ea typeface="Cambria Math" panose="02040503050406030204" pitchFamily="18" charset="0"/>
              </a:rPr>
              <a:t>Differences</a:t>
            </a:r>
            <a:r>
              <a:rPr lang="fr-FR" dirty="0" smtClean="0">
                <a:ea typeface="Cambria Math" panose="02040503050406030204" pitchFamily="18" charset="0"/>
              </a:rPr>
              <a:t> </a:t>
            </a:r>
            <a:r>
              <a:rPr lang="fr-FR" dirty="0" err="1" smtClean="0">
                <a:ea typeface="Cambria Math" panose="02040503050406030204" pitchFamily="18" charset="0"/>
              </a:rPr>
              <a:t>between</a:t>
            </a:r>
            <a:r>
              <a:rPr lang="fr-FR" dirty="0" smtClean="0">
                <a:ea typeface="Cambria Math" panose="02040503050406030204" pitchFamily="18" charset="0"/>
              </a:rPr>
              <a:t> the </a:t>
            </a:r>
            <a:r>
              <a:rPr lang="fr-FR" dirty="0" err="1" smtClean="0">
                <a:ea typeface="Cambria Math" panose="02040503050406030204" pitchFamily="18" charset="0"/>
              </a:rPr>
              <a:t>two</a:t>
            </a:r>
            <a:r>
              <a:rPr lang="fr-FR" dirty="0" smtClean="0">
                <a:ea typeface="Cambria Math" panose="02040503050406030204" pitchFamily="18" charset="0"/>
              </a:rPr>
              <a:t> formulation are </a:t>
            </a:r>
            <a:r>
              <a:rPr lang="fr-FR" dirty="0" err="1" smtClean="0">
                <a:ea typeface="Cambria Math" panose="02040503050406030204" pitchFamily="18" charset="0"/>
              </a:rPr>
              <a:t>noticed</a:t>
            </a:r>
            <a:r>
              <a:rPr lang="fr-FR" dirty="0">
                <a:ea typeface="Cambria Math" panose="02040503050406030204" pitchFamily="18" charset="0"/>
              </a:rPr>
              <a:t> </a:t>
            </a:r>
            <a:r>
              <a:rPr lang="fr-FR" dirty="0" smtClean="0">
                <a:ea typeface="Cambria Math" panose="02040503050406030204" pitchFamily="18" charset="0"/>
              </a:rPr>
              <a:t>(pressure </a:t>
            </a:r>
            <a:r>
              <a:rPr lang="fr-FR" dirty="0" err="1" smtClean="0">
                <a:ea typeface="Cambria Math" panose="02040503050406030204" pitchFamily="18" charset="0"/>
              </a:rPr>
              <a:t>field</a:t>
            </a:r>
            <a:r>
              <a:rPr lang="fr-FR" dirty="0" smtClean="0">
                <a:ea typeface="Cambria Math" panose="02040503050406030204" pitchFamily="18" charset="0"/>
              </a:rPr>
              <a:t> and magnitude of the second invariant of the plastic </a:t>
            </a:r>
            <a:r>
              <a:rPr lang="fr-FR" dirty="0" err="1" smtClean="0">
                <a:ea typeface="Cambria Math" panose="02040503050406030204" pitchFamily="18" charset="0"/>
              </a:rPr>
              <a:t>strain</a:t>
            </a:r>
            <a:endParaRPr lang="fr-FR" dirty="0" smtClean="0">
              <a:ea typeface="Cambria Math" panose="02040503050406030204" pitchFamily="18" charset="0"/>
            </a:endParaRPr>
          </a:p>
          <a:p>
            <a:pPr algn="just"/>
            <a:r>
              <a:rPr lang="fr-FR" dirty="0" err="1" smtClean="0">
                <a:ea typeface="Cambria Math" panose="02040503050406030204" pitchFamily="18" charset="0"/>
              </a:rPr>
              <a:t>Localization</a:t>
            </a:r>
            <a:r>
              <a:rPr lang="fr-FR" dirty="0" smtClean="0">
                <a:ea typeface="Cambria Math" panose="02040503050406030204" pitchFamily="18" charset="0"/>
              </a:rPr>
              <a:t> </a:t>
            </a:r>
            <a:r>
              <a:rPr lang="fr-FR" dirty="0" err="1" smtClean="0">
                <a:ea typeface="Cambria Math" panose="02040503050406030204" pitchFamily="18" charset="0"/>
              </a:rPr>
              <a:t>is</a:t>
            </a:r>
            <a:r>
              <a:rPr lang="fr-FR" dirty="0" smtClean="0">
                <a:ea typeface="Cambria Math" panose="02040503050406030204" pitchFamily="18" charset="0"/>
              </a:rPr>
              <a:t> </a:t>
            </a:r>
            <a:r>
              <a:rPr lang="fr-FR" dirty="0" err="1" smtClean="0">
                <a:ea typeface="Cambria Math" panose="02040503050406030204" pitchFamily="18" charset="0"/>
              </a:rPr>
              <a:t>delayed</a:t>
            </a:r>
            <a:r>
              <a:rPr lang="fr-FR" dirty="0" smtClean="0">
                <a:ea typeface="Cambria Math" panose="02040503050406030204" pitchFamily="18" charset="0"/>
              </a:rPr>
              <a:t> (</a:t>
            </a:r>
            <a:r>
              <a:rPr lang="fr-FR" dirty="0" err="1" smtClean="0">
                <a:ea typeface="Cambria Math" panose="02040503050406030204" pitchFamily="18" charset="0"/>
              </a:rPr>
              <a:t>twice</a:t>
            </a:r>
            <a:r>
              <a:rPr lang="fr-FR" dirty="0" smtClean="0">
                <a:ea typeface="Cambria Math" panose="02040503050406030204" pitchFamily="18" charset="0"/>
              </a:rPr>
              <a:t> for the explicit </a:t>
            </a:r>
            <a:r>
              <a:rPr lang="fr-FR" dirty="0" err="1" smtClean="0">
                <a:ea typeface="Cambria Math" panose="02040503050406030204" pitchFamily="18" charset="0"/>
              </a:rPr>
              <a:t>solver</a:t>
            </a:r>
            <a:r>
              <a:rPr lang="fr-FR" dirty="0" smtClean="0">
                <a:ea typeface="Cambria Math" panose="02040503050406030204" pitchFamily="18" charset="0"/>
              </a:rPr>
              <a:t>) </a:t>
            </a:r>
            <a:r>
              <a:rPr lang="fr-FR" dirty="0" err="1" smtClean="0">
                <a:ea typeface="Cambria Math" panose="02040503050406030204" pitchFamily="18" charset="0"/>
              </a:rPr>
              <a:t>between</a:t>
            </a:r>
            <a:r>
              <a:rPr lang="fr-FR" dirty="0" smtClean="0">
                <a:ea typeface="Cambria Math" panose="02040503050406030204" pitchFamily="18" charset="0"/>
              </a:rPr>
              <a:t> the </a:t>
            </a:r>
            <a:r>
              <a:rPr lang="fr-FR" dirty="0" err="1" smtClean="0">
                <a:ea typeface="Cambria Math" panose="02040503050406030204" pitchFamily="18" charset="0"/>
              </a:rPr>
              <a:t>two</a:t>
            </a:r>
            <a:r>
              <a:rPr lang="fr-FR" dirty="0" smtClean="0">
                <a:ea typeface="Cambria Math" panose="02040503050406030204" pitchFamily="18" charset="0"/>
              </a:rPr>
              <a:t> solutions</a:t>
            </a:r>
          </a:p>
          <a:p>
            <a:pPr algn="just"/>
            <a:r>
              <a:rPr lang="fr-FR" dirty="0" err="1" smtClean="0">
                <a:ea typeface="Cambria Math" panose="02040503050406030204" pitchFamily="18" charset="0"/>
              </a:rPr>
              <a:t>Localization</a:t>
            </a:r>
            <a:r>
              <a:rPr lang="fr-FR" dirty="0" smtClean="0">
                <a:ea typeface="Cambria Math" panose="02040503050406030204" pitchFamily="18" charset="0"/>
              </a:rPr>
              <a:t> </a:t>
            </a:r>
            <a:r>
              <a:rPr lang="fr-FR" dirty="0" err="1" smtClean="0">
                <a:ea typeface="Cambria Math" panose="02040503050406030204" pitchFamily="18" charset="0"/>
              </a:rPr>
              <a:t>is</a:t>
            </a:r>
            <a:r>
              <a:rPr lang="fr-FR" dirty="0" smtClean="0">
                <a:ea typeface="Cambria Math" panose="02040503050406030204" pitchFamily="18" charset="0"/>
              </a:rPr>
              <a:t> more diffuse for the </a:t>
            </a:r>
            <a:r>
              <a:rPr lang="fr-FR" dirty="0" err="1" smtClean="0">
                <a:ea typeface="Cambria Math" panose="02040503050406030204" pitchFamily="18" charset="0"/>
              </a:rPr>
              <a:t>implicit</a:t>
            </a:r>
            <a:r>
              <a:rPr lang="fr-FR" dirty="0" smtClean="0">
                <a:ea typeface="Cambria Math" panose="02040503050406030204" pitchFamily="18" charset="0"/>
              </a:rPr>
              <a:t> </a:t>
            </a:r>
            <a:r>
              <a:rPr lang="fr-FR" dirty="0" err="1" smtClean="0">
                <a:ea typeface="Cambria Math" panose="02040503050406030204" pitchFamily="18" charset="0"/>
              </a:rPr>
              <a:t>solver</a:t>
            </a:r>
            <a:r>
              <a:rPr lang="fr-FR" dirty="0" smtClean="0">
                <a:ea typeface="Cambria Math" panose="02040503050406030204" pitchFamily="18" charset="0"/>
              </a:rPr>
              <a:t> (non-</a:t>
            </a:r>
            <a:r>
              <a:rPr lang="fr-FR" dirty="0" err="1" smtClean="0">
                <a:ea typeface="Cambria Math" panose="02040503050406030204" pitchFamily="18" charset="0"/>
              </a:rPr>
              <a:t>converged</a:t>
            </a:r>
            <a:r>
              <a:rPr lang="fr-FR" dirty="0" smtClean="0">
                <a:ea typeface="Cambria Math" panose="02040503050406030204" pitchFamily="18" charset="0"/>
              </a:rPr>
              <a:t> solution) </a:t>
            </a:r>
            <a:r>
              <a:rPr lang="fr-FR" dirty="0" err="1" smtClean="0">
                <a:ea typeface="Cambria Math" panose="02040503050406030204" pitchFamily="18" charset="0"/>
              </a:rPr>
              <a:t>compared</a:t>
            </a:r>
            <a:r>
              <a:rPr lang="fr-FR" dirty="0" smtClean="0">
                <a:ea typeface="Cambria Math" panose="02040503050406030204" pitchFamily="18" charset="0"/>
              </a:rPr>
              <a:t> to the explicit solution</a:t>
            </a:r>
          </a:p>
          <a:p>
            <a:pPr algn="just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922090" y="5679784"/>
            <a:ext cx="382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5a: explicit solution of the pure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. The </a:t>
            </a:r>
            <a:r>
              <a:rPr lang="fr-FR" dirty="0" err="1" smtClean="0"/>
              <a:t>run</a:t>
            </a:r>
            <a:r>
              <a:rPr lang="fr-FR" dirty="0" smtClean="0"/>
              <a:t> 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approx</a:t>
            </a:r>
            <a:r>
              <a:rPr lang="fr-FR" dirty="0" smtClean="0"/>
              <a:t> 1216 s.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554278" y="5689329"/>
            <a:ext cx="382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5b: </a:t>
            </a:r>
            <a:r>
              <a:rPr lang="fr-FR" dirty="0" err="1" smtClean="0"/>
              <a:t>implicit</a:t>
            </a:r>
            <a:r>
              <a:rPr lang="fr-FR" dirty="0" smtClean="0"/>
              <a:t> (non-</a:t>
            </a:r>
            <a:r>
              <a:rPr lang="fr-FR" dirty="0" err="1" smtClean="0"/>
              <a:t>converged</a:t>
            </a:r>
            <a:r>
              <a:rPr lang="fr-FR" dirty="0" smtClean="0"/>
              <a:t>) solution of the pure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. The </a:t>
            </a:r>
            <a:r>
              <a:rPr lang="fr-FR" dirty="0" err="1" smtClean="0"/>
              <a:t>run</a:t>
            </a:r>
            <a:r>
              <a:rPr lang="fr-FR" dirty="0"/>
              <a:t> </a:t>
            </a:r>
            <a:r>
              <a:rPr lang="fr-FR" dirty="0" smtClean="0"/>
              <a:t>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approx</a:t>
            </a:r>
            <a:r>
              <a:rPr lang="fr-FR" dirty="0" smtClean="0"/>
              <a:t>. 109 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Results (IV)</a:t>
            </a:r>
            <a:endParaRPr lang="en-US" b="1" noProof="0" dirty="0"/>
          </a:p>
        </p:txBody>
      </p:sp>
      <p:sp>
        <p:nvSpPr>
          <p:cNvPr id="8" name="ZoneTexte 7"/>
          <p:cNvSpPr txBox="1"/>
          <p:nvPr/>
        </p:nvSpPr>
        <p:spPr>
          <a:xfrm>
            <a:off x="415272" y="5451186"/>
            <a:ext cx="113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6: </a:t>
            </a:r>
            <a:r>
              <a:rPr lang="fr-FR" dirty="0" err="1" smtClean="0"/>
              <a:t>Implicit</a:t>
            </a:r>
            <a:r>
              <a:rPr lang="fr-FR" dirty="0" smtClean="0"/>
              <a:t> solution (non-</a:t>
            </a:r>
            <a:r>
              <a:rPr lang="fr-FR" dirty="0" err="1" smtClean="0"/>
              <a:t>converged</a:t>
            </a:r>
            <a:r>
              <a:rPr lang="fr-FR" dirty="0" smtClean="0"/>
              <a:t>) for 50x25, 100x50 and 200x100 </a:t>
            </a:r>
            <a:r>
              <a:rPr lang="fr-FR" dirty="0" err="1" smtClean="0"/>
              <a:t>elements</a:t>
            </a:r>
            <a:r>
              <a:rPr lang="fr-FR" dirty="0" smtClean="0"/>
              <a:t>. The </a:t>
            </a:r>
            <a:r>
              <a:rPr lang="fr-FR" dirty="0" err="1" smtClean="0"/>
              <a:t>run</a:t>
            </a:r>
            <a:r>
              <a:rPr lang="fr-FR" dirty="0" smtClean="0"/>
              <a:t> 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respectively</a:t>
            </a:r>
            <a:r>
              <a:rPr lang="fr-FR" dirty="0" smtClean="0"/>
              <a:t> 109 s, 495 s and 1356 s.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2" y="1455320"/>
            <a:ext cx="3821876" cy="39986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8" y="1454162"/>
            <a:ext cx="3821876" cy="3998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05" y="1452541"/>
            <a:ext cx="3821876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Results (V)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noProof="0" dirty="0" smtClean="0"/>
              <a:t>The </a:t>
            </a:r>
            <a:r>
              <a:rPr lang="en-US" noProof="0" dirty="0" err="1" smtClean="0"/>
              <a:t>shearbanding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behaviour</a:t>
            </a:r>
            <a:r>
              <a:rPr lang="en-US" noProof="0" dirty="0" smtClean="0"/>
              <a:t> obtained by the </a:t>
            </a:r>
            <a:r>
              <a:rPr lang="en-US" noProof="0" dirty="0" err="1" smtClean="0"/>
              <a:t>sMPM</a:t>
            </a:r>
            <a:r>
              <a:rPr lang="en-US" noProof="0" dirty="0" smtClean="0"/>
              <a:t> implicit solver is close to what was reported by </a:t>
            </a:r>
            <a:r>
              <a:rPr lang="en-US" noProof="0" dirty="0" err="1" smtClean="0"/>
              <a:t>Duretz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 (2018), i.e.,</a:t>
            </a:r>
          </a:p>
          <a:p>
            <a:pPr lvl="1"/>
            <a:r>
              <a:rPr lang="en-US" noProof="0" dirty="0" err="1" smtClean="0"/>
              <a:t>Shearbands</a:t>
            </a:r>
            <a:r>
              <a:rPr lang="en-US" noProof="0" dirty="0" smtClean="0"/>
              <a:t> are orienting approx. 35° away from the compressive stress</a:t>
            </a:r>
          </a:p>
          <a:p>
            <a:pPr lvl="1"/>
            <a:r>
              <a:rPr lang="en-US" noProof="0" dirty="0" smtClean="0"/>
              <a:t>They are reflecting on the boundaries due to the tangential free-slip conditions</a:t>
            </a:r>
          </a:p>
          <a:p>
            <a:pPr lvl="1"/>
            <a:r>
              <a:rPr lang="en-US" noProof="0" dirty="0" smtClean="0"/>
              <a:t>A pressure drop progressively develops within the </a:t>
            </a:r>
            <a:r>
              <a:rPr lang="en-US" noProof="0" dirty="0" err="1" smtClean="0"/>
              <a:t>shearbands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Non-convergent solutions are accepted since a huge amount of iterations would be needed to resolve equilibrium</a:t>
            </a:r>
          </a:p>
          <a:p>
            <a:pPr marL="0" indent="0">
              <a:buNone/>
            </a:pPr>
            <a:r>
              <a:rPr lang="en-US" noProof="0" dirty="0" smtClean="0">
                <a:sym typeface="Wingdings" panose="05000000000000000000" pitchFamily="2" charset="2"/>
              </a:rPr>
              <a:t>Both explicit and implicit solvers result in similar pressure fields and plastic deformations, but</a:t>
            </a:r>
          </a:p>
          <a:p>
            <a:pPr lvl="1"/>
            <a:r>
              <a:rPr lang="en-US" noProof="0" dirty="0" smtClean="0">
                <a:sym typeface="Wingdings" panose="05000000000000000000" pitchFamily="2" charset="2"/>
              </a:rPr>
              <a:t>The explicit solver </a:t>
            </a:r>
            <a:r>
              <a:rPr lang="en-US" b="1" noProof="0" dirty="0" smtClean="0">
                <a:sym typeface="Wingdings" panose="05000000000000000000" pitchFamily="2" charset="2"/>
              </a:rPr>
              <a:t>requires a dramatically high number of iteration, a sufficiently small time step and really tiny incremental displacement</a:t>
            </a:r>
            <a:r>
              <a:rPr lang="en-US" noProof="0" dirty="0" smtClean="0">
                <a:sym typeface="Wingdings" panose="05000000000000000000" pitchFamily="2" charset="2"/>
              </a:rPr>
              <a:t> (ad minima a hundred times smaller than for the implicit solver) per time step to resolve proper </a:t>
            </a:r>
            <a:r>
              <a:rPr lang="en-US" noProof="0" dirty="0" err="1" smtClean="0">
                <a:sym typeface="Wingdings" panose="05000000000000000000" pitchFamily="2" charset="2"/>
              </a:rPr>
              <a:t>shearbands</a:t>
            </a:r>
            <a:endParaRPr lang="en-US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noProof="0" dirty="0" smtClean="0">
                <a:sym typeface="Wingdings" panose="05000000000000000000" pitchFamily="2" charset="2"/>
              </a:rPr>
              <a:t>However, we report a delay regarding the amount of incremental displacement applied on the boundaries to trigger strain localizations</a:t>
            </a:r>
          </a:p>
          <a:p>
            <a:pPr lvl="1"/>
            <a:r>
              <a:rPr lang="en-US" noProof="0" dirty="0" smtClean="0">
                <a:sym typeface="Wingdings" panose="05000000000000000000" pitchFamily="2" charset="2"/>
              </a:rPr>
              <a:t>Such delay is even greater for the explicit solver</a:t>
            </a:r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24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Perspectives and concluding remarks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Both implicit and explicit formulation of MPM can model the pure shear problem described in </a:t>
            </a:r>
            <a:r>
              <a:rPr lang="en-US" noProof="0" dirty="0" err="1" smtClean="0"/>
              <a:t>Duretz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 (2018)</a:t>
            </a:r>
          </a:p>
          <a:p>
            <a:r>
              <a:rPr lang="en-US" noProof="0" dirty="0" smtClean="0"/>
              <a:t>The return mapping algorithm proposed by Simpson (2017) is able to correctly achieve the orientation of </a:t>
            </a:r>
            <a:r>
              <a:rPr lang="en-US" noProof="0" dirty="0" err="1" smtClean="0"/>
              <a:t>shearbands</a:t>
            </a:r>
            <a:r>
              <a:rPr lang="en-US" noProof="0" dirty="0" smtClean="0"/>
              <a:t> (when accepting non-converged solutions), but </a:t>
            </a:r>
          </a:p>
          <a:p>
            <a:pPr marL="457200" lvl="1" indent="0">
              <a:buNone/>
            </a:pPr>
            <a:r>
              <a:rPr lang="en-US" noProof="0" dirty="0" smtClean="0"/>
              <a:t>a consistent tangent operator for the implicit formulation would certainly help to achieve quadratic rate of convergence and therefore, an converged solution within a decent amount of time</a:t>
            </a:r>
          </a:p>
          <a:p>
            <a:r>
              <a:rPr lang="en-US" noProof="0" dirty="0" smtClean="0"/>
              <a:t>Further investigations are needed to understand </a:t>
            </a:r>
          </a:p>
          <a:p>
            <a:pPr marL="457200" lvl="1" indent="0">
              <a:buNone/>
            </a:pPr>
            <a:r>
              <a:rPr lang="en-US" noProof="0" dirty="0" err="1" smtClean="0"/>
              <a:t>i</a:t>
            </a:r>
            <a:r>
              <a:rPr lang="en-US" noProof="0" dirty="0" smtClean="0"/>
              <a:t>) the triggering delay between explicit and implicit formulation and, </a:t>
            </a:r>
          </a:p>
          <a:p>
            <a:pPr marL="457200" lvl="1" indent="0">
              <a:buNone/>
            </a:pPr>
            <a:r>
              <a:rPr lang="en-US" noProof="0" dirty="0" smtClean="0"/>
              <a:t>ii) the delay of the yielding onset with the results of </a:t>
            </a:r>
            <a:r>
              <a:rPr lang="en-US" noProof="0" dirty="0" err="1" smtClean="0"/>
              <a:t>Duretz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 (2018)</a:t>
            </a:r>
          </a:p>
          <a:p>
            <a:r>
              <a:rPr lang="en-US" noProof="0" dirty="0" smtClean="0"/>
              <a:t>Explicit formulation is able to resolve </a:t>
            </a:r>
            <a:r>
              <a:rPr lang="en-US" noProof="0" dirty="0" err="1" smtClean="0"/>
              <a:t>shearbanding</a:t>
            </a:r>
            <a:r>
              <a:rPr lang="en-US" noProof="0" dirty="0" smtClean="0"/>
              <a:t>, but at the expense of a huge amount of iteration</a:t>
            </a:r>
          </a:p>
          <a:p>
            <a:r>
              <a:rPr lang="en-US" noProof="0" dirty="0" smtClean="0"/>
              <a:t>An explicit implementation under C CUDA is the way forward to dispose of an efficient explicit solver</a:t>
            </a:r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9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References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D. </a:t>
            </a:r>
            <a:r>
              <a:rPr lang="en-US" noProof="0" dirty="0" err="1" smtClean="0"/>
              <a:t>Sulsky</a:t>
            </a:r>
            <a:r>
              <a:rPr lang="en-US" noProof="0" dirty="0" smtClean="0"/>
              <a:t>, Z. Chen, and H. L. Schreyer, Computer Methods in Applied Mechanics and Engineering 118, 179 (1994).</a:t>
            </a:r>
          </a:p>
          <a:p>
            <a:r>
              <a:rPr lang="en-US" noProof="0" dirty="0" smtClean="0"/>
              <a:t>J. E. </a:t>
            </a:r>
            <a:r>
              <a:rPr lang="en-US" noProof="0" dirty="0" err="1" smtClean="0"/>
              <a:t>Guilkey</a:t>
            </a:r>
            <a:r>
              <a:rPr lang="en-US" noProof="0" dirty="0" smtClean="0"/>
              <a:t> and J. A. Weiss, International Journal for Numerical Methods in Engineering (2003).</a:t>
            </a:r>
          </a:p>
          <a:p>
            <a:r>
              <a:rPr lang="en-US" noProof="0" dirty="0" smtClean="0"/>
              <a:t>S. G. </a:t>
            </a:r>
            <a:r>
              <a:rPr lang="en-US" noProof="0" dirty="0" err="1" smtClean="0"/>
              <a:t>Bardenhagen</a:t>
            </a:r>
            <a:r>
              <a:rPr lang="en-US" noProof="0" dirty="0" smtClean="0"/>
              <a:t> and E. M. </a:t>
            </a:r>
            <a:r>
              <a:rPr lang="en-US" noProof="0" dirty="0" err="1" smtClean="0"/>
              <a:t>Kober</a:t>
            </a:r>
            <a:r>
              <a:rPr lang="en-US" noProof="0" dirty="0" smtClean="0"/>
              <a:t>, Computer Modeling in Engineering and Science 5, 447 (2004).</a:t>
            </a:r>
          </a:p>
          <a:p>
            <a:r>
              <a:rPr lang="en-US" noProof="0" dirty="0" smtClean="0"/>
              <a:t>G. Simpson, Practical Finite Element Modelling in Earth Science using </a:t>
            </a:r>
            <a:r>
              <a:rPr lang="en-US" noProof="0" dirty="0" err="1" smtClean="0"/>
              <a:t>MatLab</a:t>
            </a:r>
            <a:r>
              <a:rPr lang="en-US" noProof="0" dirty="0" smtClean="0"/>
              <a:t> (Wiley, 2017).</a:t>
            </a:r>
          </a:p>
          <a:p>
            <a:r>
              <a:rPr lang="en-US" noProof="0" dirty="0" err="1" smtClean="0"/>
              <a:t>Duretz</a:t>
            </a:r>
            <a:r>
              <a:rPr lang="en-US" noProof="0" dirty="0" smtClean="0"/>
              <a:t>, T., </a:t>
            </a:r>
            <a:r>
              <a:rPr lang="en-US" noProof="0" dirty="0" err="1" smtClean="0"/>
              <a:t>Souche</a:t>
            </a:r>
            <a:r>
              <a:rPr lang="en-US" noProof="0" dirty="0" smtClean="0"/>
              <a:t>, A., de </a:t>
            </a:r>
            <a:r>
              <a:rPr lang="en-US" noProof="0" dirty="0" err="1" smtClean="0"/>
              <a:t>Borst</a:t>
            </a:r>
            <a:r>
              <a:rPr lang="en-US" noProof="0" dirty="0" smtClean="0"/>
              <a:t>, R., Le </a:t>
            </a:r>
            <a:r>
              <a:rPr lang="en-US" noProof="0" dirty="0" err="1" smtClean="0"/>
              <a:t>Pourhiet</a:t>
            </a:r>
            <a:r>
              <a:rPr lang="en-US" noProof="0" dirty="0" smtClean="0"/>
              <a:t>, L., Geochemistry, Geophysics, Geosystem (2018)</a:t>
            </a:r>
          </a:p>
          <a:p>
            <a:r>
              <a:rPr lang="en-US" noProof="0" dirty="0" smtClean="0"/>
              <a:t>W. M. Coombs, C. E. </a:t>
            </a:r>
            <a:r>
              <a:rPr lang="en-US" noProof="0" dirty="0" err="1" smtClean="0"/>
              <a:t>Augarde</a:t>
            </a:r>
            <a:r>
              <a:rPr lang="en-US" noProof="0" dirty="0" smtClean="0"/>
              <a:t>, A. J., Advance in Engineering Software (2020)</a:t>
            </a:r>
          </a:p>
          <a:p>
            <a:r>
              <a:rPr lang="en-US" noProof="0" dirty="0" smtClean="0"/>
              <a:t>K. J. Bathe, Finite element procedures (New Jersey: Prentice Hall, 1996)</a:t>
            </a:r>
          </a:p>
          <a:p>
            <a:r>
              <a:rPr lang="en-US" noProof="0" dirty="0" smtClean="0"/>
              <a:t>A. </a:t>
            </a:r>
            <a:r>
              <a:rPr lang="en-US" noProof="0" dirty="0" err="1" smtClean="0"/>
              <a:t>Sadeghirad</a:t>
            </a:r>
            <a:r>
              <a:rPr lang="en-US" noProof="0" dirty="0" smtClean="0"/>
              <a:t>, R. M. Brannon, and J. E. </a:t>
            </a:r>
            <a:r>
              <a:rPr lang="en-US" noProof="0" dirty="0" err="1" smtClean="0"/>
              <a:t>Guilkey</a:t>
            </a:r>
            <a:r>
              <a:rPr lang="en-US" noProof="0" dirty="0" smtClean="0"/>
              <a:t>, </a:t>
            </a:r>
            <a:r>
              <a:rPr lang="en-US" noProof="0" dirty="0" err="1" smtClean="0"/>
              <a:t>Internation</a:t>
            </a:r>
            <a:r>
              <a:rPr lang="en-US" noProof="0" dirty="0" smtClean="0"/>
              <a:t> Journal for Numerical Methods in Engineering (2013)</a:t>
            </a:r>
          </a:p>
          <a:p>
            <a:r>
              <a:rPr lang="en-US" noProof="0" dirty="0" smtClean="0"/>
              <a:t>S. </a:t>
            </a:r>
            <a:r>
              <a:rPr lang="en-US" noProof="0" dirty="0" err="1" smtClean="0"/>
              <a:t>Sinaie</a:t>
            </a:r>
            <a:r>
              <a:rPr lang="en-US" noProof="0" dirty="0" smtClean="0"/>
              <a:t>, V. P. Nguyen, C. T. Nguyen, S. </a:t>
            </a:r>
            <a:r>
              <a:rPr lang="en-US" noProof="0" dirty="0" err="1" smtClean="0"/>
              <a:t>Bordas</a:t>
            </a:r>
            <a:r>
              <a:rPr lang="en-US" noProof="0" dirty="0" smtClean="0"/>
              <a:t>. Advances in Engineering Software (2017)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0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Outlines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noProof="0" dirty="0" smtClean="0"/>
              <a:t>General introduction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noProof="0" dirty="0" smtClean="0"/>
              <a:t>The Material Point Method and its latest advancements (GIMPM and CPDI/CPDI2q)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 smtClean="0"/>
              <a:t>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noProof="0" dirty="0" smtClean="0"/>
              <a:t>Numerical implementation &amp; computational efficiency with MATLAB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 smtClean="0"/>
              <a:t>Perspectives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52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Overview of the Material Point Method (I)</a:t>
            </a:r>
            <a:endParaRPr lang="en-US" b="1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3990" y="1690686"/>
            <a:ext cx="7207045" cy="4731517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MPM (</a:t>
            </a:r>
            <a:r>
              <a:rPr lang="en-US" noProof="0" dirty="0" err="1" smtClean="0"/>
              <a:t>Sulsky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, 1994) can be regarded as a FEM in which integration points (e.g., material points) are allowed to move (</a:t>
            </a:r>
            <a:r>
              <a:rPr lang="en-US" noProof="0" dirty="0" err="1" smtClean="0"/>
              <a:t>Guilkey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, 2003).</a:t>
            </a:r>
          </a:p>
          <a:p>
            <a:r>
              <a:rPr lang="en-US" noProof="0" dirty="0" smtClean="0"/>
              <a:t>A computational phase is given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noProof="0" dirty="0" smtClean="0"/>
              <a:t>Mapping phase (</a:t>
            </a:r>
            <a:r>
              <a:rPr lang="en-US" b="1" noProof="0" dirty="0" smtClean="0"/>
              <a:t>A.</a:t>
            </a:r>
            <a:r>
              <a:rPr lang="en-US" noProof="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noProof="0" dirty="0" smtClean="0"/>
              <a:t>Nodal solution (</a:t>
            </a:r>
            <a:r>
              <a:rPr lang="en-US" b="1" noProof="0" dirty="0" smtClean="0"/>
              <a:t>B.</a:t>
            </a:r>
            <a:r>
              <a:rPr lang="en-US" noProof="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noProof="0" dirty="0" smtClean="0"/>
              <a:t>Projection of nodal solution to the material points (</a:t>
            </a:r>
            <a:r>
              <a:rPr lang="en-US" b="1" noProof="0" dirty="0" smtClean="0"/>
              <a:t>C.</a:t>
            </a:r>
            <a:r>
              <a:rPr lang="en-US" noProof="0" dirty="0" smtClean="0"/>
              <a:t>) </a:t>
            </a:r>
          </a:p>
          <a:p>
            <a:r>
              <a:rPr lang="en-US" noProof="0" dirty="0" smtClean="0"/>
              <a:t>The background mesh is reset at every steps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noProof="0" dirty="0" smtClean="0">
                <a:sym typeface="Wingdings" panose="05000000000000000000" pitchFamily="2" charset="2"/>
              </a:rPr>
              <a:t>Avoids excessive mesh distortions</a:t>
            </a:r>
          </a:p>
          <a:p>
            <a:r>
              <a:rPr lang="en-US" noProof="0" dirty="0" smtClean="0">
                <a:sym typeface="Wingdings" panose="05000000000000000000" pitchFamily="2" charset="2"/>
              </a:rPr>
              <a:t>We select the </a:t>
            </a:r>
            <a:r>
              <a:rPr lang="en-US" b="1" noProof="0" dirty="0" smtClean="0">
                <a:sym typeface="Wingdings" panose="05000000000000000000" pitchFamily="2" charset="2"/>
              </a:rPr>
              <a:t>G</a:t>
            </a:r>
            <a:r>
              <a:rPr lang="en-US" noProof="0" dirty="0" smtClean="0">
                <a:sym typeface="Wingdings" panose="05000000000000000000" pitchFamily="2" charset="2"/>
              </a:rPr>
              <a:t>eneralized</a:t>
            </a:r>
            <a:r>
              <a:rPr lang="en-US" b="1" noProof="0" dirty="0" smtClean="0">
                <a:sym typeface="Wingdings" panose="05000000000000000000" pitchFamily="2" charset="2"/>
              </a:rPr>
              <a:t> I</a:t>
            </a:r>
            <a:r>
              <a:rPr lang="en-US" noProof="0" dirty="0" smtClean="0">
                <a:sym typeface="Wingdings" panose="05000000000000000000" pitchFamily="2" charset="2"/>
              </a:rPr>
              <a:t>nterpolation</a:t>
            </a:r>
            <a:r>
              <a:rPr lang="en-US" b="1" noProof="0" dirty="0" smtClean="0">
                <a:sym typeface="Wingdings" panose="05000000000000000000" pitchFamily="2" charset="2"/>
              </a:rPr>
              <a:t> M</a:t>
            </a:r>
            <a:r>
              <a:rPr lang="en-US" noProof="0" dirty="0" smtClean="0">
                <a:sym typeface="Wingdings" panose="05000000000000000000" pitchFamily="2" charset="2"/>
              </a:rPr>
              <a:t>aterial</a:t>
            </a:r>
            <a:r>
              <a:rPr lang="en-US" b="1" noProof="0" dirty="0" smtClean="0">
                <a:sym typeface="Wingdings" panose="05000000000000000000" pitchFamily="2" charset="2"/>
              </a:rPr>
              <a:t> P</a:t>
            </a:r>
            <a:r>
              <a:rPr lang="en-US" noProof="0" dirty="0" smtClean="0">
                <a:sym typeface="Wingdings" panose="05000000000000000000" pitchFamily="2" charset="2"/>
              </a:rPr>
              <a:t>oint</a:t>
            </a:r>
            <a:r>
              <a:rPr lang="en-US" b="1" noProof="0" dirty="0" smtClean="0">
                <a:sym typeface="Wingdings" panose="05000000000000000000" pitchFamily="2" charset="2"/>
              </a:rPr>
              <a:t> M</a:t>
            </a:r>
            <a:r>
              <a:rPr lang="en-US" noProof="0" dirty="0" smtClean="0">
                <a:sym typeface="Wingdings" panose="05000000000000000000" pitchFamily="2" charset="2"/>
              </a:rPr>
              <a:t>ethod (GIMPM, </a:t>
            </a:r>
            <a:r>
              <a:rPr lang="en-US" noProof="0" dirty="0" err="1" smtClean="0">
                <a:sym typeface="Wingdings" panose="05000000000000000000" pitchFamily="2" charset="2"/>
              </a:rPr>
              <a:t>Bardenhagen</a:t>
            </a:r>
            <a:r>
              <a:rPr lang="en-US" noProof="0" dirty="0" smtClean="0">
                <a:sym typeface="Wingdings" panose="05000000000000000000" pitchFamily="2" charset="2"/>
              </a:rPr>
              <a:t> </a:t>
            </a:r>
            <a:r>
              <a:rPr lang="en-US" noProof="0" dirty="0" err="1" smtClean="0">
                <a:sym typeface="Wingdings" panose="05000000000000000000" pitchFamily="2" charset="2"/>
              </a:rPr>
              <a:t>etal</a:t>
            </a:r>
            <a:r>
              <a:rPr lang="en-US" noProof="0" dirty="0" smtClean="0">
                <a:sym typeface="Wingdings" panose="05000000000000000000" pitchFamily="2" charset="2"/>
              </a:rPr>
              <a:t>, 2004)</a:t>
            </a:r>
            <a:r>
              <a:rPr lang="en-US" b="1" noProof="0" dirty="0" smtClean="0">
                <a:sym typeface="Wingdings" panose="05000000000000000000" pitchFamily="2" charset="2"/>
              </a:rPr>
              <a:t> </a:t>
            </a:r>
            <a:r>
              <a:rPr lang="en-US" noProof="0" dirty="0" smtClean="0">
                <a:sym typeface="Wingdings" panose="05000000000000000000" pitchFamily="2" charset="2"/>
              </a:rPr>
              <a:t> and the </a:t>
            </a:r>
            <a:r>
              <a:rPr lang="en-US" b="1" noProof="0" dirty="0" err="1" smtClean="0">
                <a:sym typeface="Wingdings" panose="05000000000000000000" pitchFamily="2" charset="2"/>
              </a:rPr>
              <a:t>C</a:t>
            </a:r>
            <a:r>
              <a:rPr lang="en-US" noProof="0" dirty="0" err="1" smtClean="0">
                <a:sym typeface="Wingdings" panose="05000000000000000000" pitchFamily="2" charset="2"/>
              </a:rPr>
              <a:t>onvected</a:t>
            </a:r>
            <a:r>
              <a:rPr lang="en-US" noProof="0" dirty="0" smtClean="0">
                <a:sym typeface="Wingdings" panose="05000000000000000000" pitchFamily="2" charset="2"/>
              </a:rPr>
              <a:t> </a:t>
            </a:r>
            <a:r>
              <a:rPr lang="en-US" b="1" noProof="0" dirty="0" smtClean="0">
                <a:sym typeface="Wingdings" panose="05000000000000000000" pitchFamily="2" charset="2"/>
              </a:rPr>
              <a:t>P</a:t>
            </a:r>
            <a:r>
              <a:rPr lang="en-US" noProof="0" dirty="0" smtClean="0">
                <a:sym typeface="Wingdings" panose="05000000000000000000" pitchFamily="2" charset="2"/>
              </a:rPr>
              <a:t>article </a:t>
            </a:r>
            <a:r>
              <a:rPr lang="en-US" b="1" noProof="0" dirty="0" smtClean="0">
                <a:sym typeface="Wingdings" panose="05000000000000000000" pitchFamily="2" charset="2"/>
              </a:rPr>
              <a:t>D</a:t>
            </a:r>
            <a:r>
              <a:rPr lang="en-US" noProof="0" dirty="0" smtClean="0">
                <a:sym typeface="Wingdings" panose="05000000000000000000" pitchFamily="2" charset="2"/>
              </a:rPr>
              <a:t>omain </a:t>
            </a:r>
            <a:r>
              <a:rPr lang="en-US" b="1" noProof="0" dirty="0" smtClean="0">
                <a:sym typeface="Wingdings" panose="05000000000000000000" pitchFamily="2" charset="2"/>
              </a:rPr>
              <a:t>I</a:t>
            </a:r>
            <a:r>
              <a:rPr lang="en-US" noProof="0" dirty="0" smtClean="0">
                <a:sym typeface="Wingdings" panose="05000000000000000000" pitchFamily="2" charset="2"/>
              </a:rPr>
              <a:t>nterpolation (CPDI, </a:t>
            </a:r>
            <a:r>
              <a:rPr lang="en-US" noProof="0" dirty="0" err="1" smtClean="0">
                <a:sym typeface="Wingdings" panose="05000000000000000000" pitchFamily="2" charset="2"/>
              </a:rPr>
              <a:t>Sadeghirad</a:t>
            </a:r>
            <a:r>
              <a:rPr lang="en-US" noProof="0" dirty="0" smtClean="0">
                <a:sym typeface="Wingdings" panose="05000000000000000000" pitchFamily="2" charset="2"/>
              </a:rPr>
              <a:t> </a:t>
            </a:r>
            <a:r>
              <a:rPr lang="en-US" noProof="0" dirty="0" err="1" smtClean="0">
                <a:sym typeface="Wingdings" panose="05000000000000000000" pitchFamily="2" charset="2"/>
              </a:rPr>
              <a:t>etal</a:t>
            </a:r>
            <a:r>
              <a:rPr lang="en-US" noProof="0" dirty="0" smtClean="0">
                <a:sym typeface="Wingdings" panose="05000000000000000000" pitchFamily="2" charset="2"/>
              </a:rPr>
              <a:t>, 2013) </a:t>
            </a:r>
            <a:r>
              <a:rPr lang="en-US" b="1" noProof="0" dirty="0" smtClean="0">
                <a:sym typeface="Wingdings" panose="05000000000000000000" pitchFamily="2" charset="2"/>
              </a:rPr>
              <a:t>variants</a:t>
            </a:r>
            <a:endParaRPr lang="en-US" b="1" noProof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5" y="1540489"/>
            <a:ext cx="3796224" cy="4881716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4395018" y="1690687"/>
            <a:ext cx="0" cy="473151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Overview of the Material Point Method (II)</a:t>
            </a:r>
            <a:endParaRPr lang="en-US" noProof="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62" y="1690688"/>
            <a:ext cx="9180871" cy="3450136"/>
          </a:xfrm>
        </p:spPr>
      </p:pic>
      <p:sp>
        <p:nvSpPr>
          <p:cNvPr id="5" name="ZoneTexte 4"/>
          <p:cNvSpPr txBox="1"/>
          <p:nvPr/>
        </p:nvSpPr>
        <p:spPr>
          <a:xfrm>
            <a:off x="1332268" y="5140824"/>
            <a:ext cx="952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Figure 1: </a:t>
            </a:r>
            <a:r>
              <a:rPr lang="fr-FR" dirty="0" err="1" smtClean="0"/>
              <a:t>material</a:t>
            </a:r>
            <a:r>
              <a:rPr lang="fr-FR" dirty="0" smtClean="0"/>
              <a:t> point to </a:t>
            </a:r>
            <a:r>
              <a:rPr lang="fr-FR" dirty="0" err="1" smtClean="0"/>
              <a:t>element</a:t>
            </a:r>
            <a:r>
              <a:rPr lang="fr-FR" dirty="0" smtClean="0"/>
              <a:t> </a:t>
            </a:r>
            <a:r>
              <a:rPr lang="fr-FR" dirty="0" smtClean="0">
                <a:latin typeface="Courrier"/>
              </a:rPr>
              <a:t>p2e</a:t>
            </a:r>
            <a:r>
              <a:rPr lang="fr-FR" dirty="0" smtClean="0"/>
              <a:t> </a:t>
            </a:r>
            <a:r>
              <a:rPr lang="fr-FR" dirty="0" err="1" smtClean="0"/>
              <a:t>connectivity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for a) standard MPM, b) GIMPM and c) CPDI2q. </a:t>
            </a:r>
            <a:r>
              <a:rPr lang="fr-FR" dirty="0" err="1" smtClean="0"/>
              <a:t>Whereas</a:t>
            </a:r>
            <a:r>
              <a:rPr lang="fr-FR" dirty="0" smtClean="0"/>
              <a:t> for </a:t>
            </a:r>
            <a:r>
              <a:rPr lang="fr-FR" dirty="0" err="1" smtClean="0"/>
              <a:t>sMPM</a:t>
            </a:r>
            <a:r>
              <a:rPr lang="fr-FR" dirty="0" smtClean="0"/>
              <a:t> and GIMPM the </a:t>
            </a:r>
            <a:r>
              <a:rPr lang="fr-FR" dirty="0" err="1" smtClean="0"/>
              <a:t>connectivity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point’s</a:t>
            </a:r>
            <a:r>
              <a:rPr lang="fr-FR" dirty="0" smtClean="0"/>
              <a:t> </a:t>
            </a:r>
            <a:r>
              <a:rPr lang="fr-FR" dirty="0" err="1" smtClean="0"/>
              <a:t>coordinates</a:t>
            </a:r>
            <a:r>
              <a:rPr lang="fr-FR" dirty="0" smtClean="0"/>
              <a:t>, the CPDI2q uses the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point’s</a:t>
            </a:r>
            <a:r>
              <a:rPr lang="fr-FR" dirty="0" smtClean="0"/>
              <a:t> corners. Associated </a:t>
            </a:r>
            <a:r>
              <a:rPr lang="fr-FR" dirty="0" err="1" smtClean="0"/>
              <a:t>nodes</a:t>
            </a:r>
            <a:r>
              <a:rPr lang="fr-FR" dirty="0" smtClean="0"/>
              <a:t> of a </a:t>
            </a:r>
            <a:r>
              <a:rPr lang="fr-FR" dirty="0" err="1" smtClean="0"/>
              <a:t>material</a:t>
            </a:r>
            <a:r>
              <a:rPr lang="fr-FR" dirty="0" smtClean="0"/>
              <a:t> point are </a:t>
            </a:r>
            <a:r>
              <a:rPr lang="fr-FR" dirty="0" err="1" smtClean="0"/>
              <a:t>denoted</a:t>
            </a:r>
            <a:r>
              <a:rPr lang="fr-FR" dirty="0" smtClean="0"/>
              <a:t> by </a:t>
            </a:r>
            <a:r>
              <a:rPr lang="fr-FR" dirty="0" err="1" smtClean="0"/>
              <a:t>filled</a:t>
            </a:r>
            <a:r>
              <a:rPr lang="fr-FR" dirty="0" smtClean="0"/>
              <a:t> </a:t>
            </a:r>
            <a:r>
              <a:rPr lang="fr-FR" dirty="0" err="1" smtClean="0"/>
              <a:t>blue</a:t>
            </a:r>
            <a:r>
              <a:rPr lang="fr-FR" dirty="0" smtClean="0"/>
              <a:t> squares. The </a:t>
            </a:r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are </a:t>
            </a:r>
            <a:r>
              <a:rPr lang="fr-FR" dirty="0" err="1" smtClean="0"/>
              <a:t>said</a:t>
            </a:r>
            <a:r>
              <a:rPr lang="fr-FR" dirty="0" smtClean="0"/>
              <a:t> « inactive » </a:t>
            </a:r>
            <a:r>
              <a:rPr lang="fr-FR" dirty="0" err="1" smtClean="0"/>
              <a:t>with</a:t>
            </a:r>
            <a:r>
              <a:rPr lang="fr-FR" dirty="0" smtClean="0"/>
              <a:t> respect to the </a:t>
            </a:r>
            <a:r>
              <a:rPr lang="fr-FR" dirty="0" err="1" smtClean="0"/>
              <a:t>material</a:t>
            </a:r>
            <a:r>
              <a:rPr lang="fr-FR" dirty="0" smtClean="0"/>
              <a:t>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Overview of the Material Point Method (III)</a:t>
            </a:r>
            <a:endParaRPr lang="en-US" b="1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1" y="1690686"/>
            <a:ext cx="10515600" cy="4731517"/>
          </a:xfrm>
        </p:spPr>
        <p:txBody>
          <a:bodyPr>
            <a:normAutofit lnSpcReduction="10000"/>
          </a:bodyPr>
          <a:lstStyle/>
          <a:p>
            <a:r>
              <a:rPr lang="en-US" noProof="0" dirty="0" smtClean="0"/>
              <a:t>The </a:t>
            </a:r>
            <a:r>
              <a:rPr lang="en-US" b="1" noProof="0" dirty="0" err="1" smtClean="0"/>
              <a:t>sMPM</a:t>
            </a:r>
            <a:r>
              <a:rPr lang="en-US" noProof="0" dirty="0" smtClean="0"/>
              <a:t> variant suffers from the cell-crossing error, i.e., once a material point enters a new element, the sharp discontinuity of the gradient of the shape function introduces stress oscillations in internal force vector.</a:t>
            </a:r>
          </a:p>
          <a:p>
            <a:r>
              <a:rPr lang="en-US" noProof="0" dirty="0" smtClean="0"/>
              <a:t>The </a:t>
            </a:r>
            <a:r>
              <a:rPr lang="en-US" b="1" noProof="0" dirty="0" smtClean="0"/>
              <a:t>GIMPM/CPDI2q</a:t>
            </a:r>
            <a:r>
              <a:rPr lang="en-US" noProof="0" dirty="0" smtClean="0"/>
              <a:t> partially cure this problem by using either extended shape functions that overlap </a:t>
            </a:r>
            <a:r>
              <a:rPr lang="en-US" noProof="0" dirty="0" err="1" smtClean="0"/>
              <a:t>neihboring</a:t>
            </a:r>
            <a:r>
              <a:rPr lang="en-US" noProof="0" dirty="0" smtClean="0"/>
              <a:t> elements (</a:t>
            </a:r>
            <a:r>
              <a:rPr lang="en-US" b="1" noProof="0" dirty="0" smtClean="0"/>
              <a:t>GIMPM</a:t>
            </a:r>
            <a:r>
              <a:rPr lang="en-US" noProof="0" dirty="0" smtClean="0"/>
              <a:t>) or interpolate shape functions at the corner’s locations of material point’s domain (quadrilateral domains in </a:t>
            </a:r>
            <a:r>
              <a:rPr lang="en-US" b="1" noProof="0" dirty="0" smtClean="0"/>
              <a:t>CPDI2q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Using this advanced MPM variants allows to overcome the large stress oscillations of </a:t>
            </a:r>
            <a:r>
              <a:rPr lang="en-US" noProof="0" dirty="0" err="1" smtClean="0"/>
              <a:t>sMPM</a:t>
            </a:r>
            <a:r>
              <a:rPr lang="en-US" noProof="0" dirty="0" smtClean="0"/>
              <a:t> (e.g., better solution of the pressure field)</a:t>
            </a:r>
          </a:p>
          <a:p>
            <a:r>
              <a:rPr lang="en-US" noProof="0" dirty="0" err="1" smtClean="0"/>
              <a:t>sMPM</a:t>
            </a:r>
            <a:r>
              <a:rPr lang="en-US" noProof="0" dirty="0" smtClean="0"/>
              <a:t> is well-adapted to problems in which material points do not cross their enclosing element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04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(I)</a:t>
            </a:r>
            <a:endParaRPr lang="en-US" b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360742" cy="4566097"/>
          </a:xfrm>
        </p:spPr>
        <p:txBody>
          <a:bodyPr/>
          <a:lstStyle/>
          <a:p>
            <a:pPr algn="just"/>
            <a:r>
              <a:rPr lang="en-US" noProof="0" dirty="0" smtClean="0"/>
              <a:t>We implemented , in MATLAB,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US" noProof="0" dirty="0" smtClean="0"/>
              <a:t>an explicit GIMPM/CPDI2q dynamic solver with a MUSL scheme and,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US" noProof="0" dirty="0" smtClean="0"/>
              <a:t>an implicit </a:t>
            </a:r>
            <a:r>
              <a:rPr lang="en-US" noProof="0" dirty="0" err="1" smtClean="0"/>
              <a:t>sMPM</a:t>
            </a:r>
            <a:r>
              <a:rPr lang="en-US" noProof="0" dirty="0" smtClean="0"/>
              <a:t>/CPDI2q quasi-static solver.</a:t>
            </a:r>
          </a:p>
          <a:p>
            <a:pPr algn="just"/>
            <a:r>
              <a:rPr lang="en-US" noProof="0" dirty="0" smtClean="0"/>
              <a:t>We first demonstrate the computational efficiency of both formulations (explicit / implicit) throughout a benchmark based on a classical case amongst the MPM community: the vertical elastic compression of a one element wide column subject to its self </a:t>
            </a:r>
            <a:r>
              <a:rPr lang="en-US" noProof="0" dirty="0" err="1" smtClean="0"/>
              <a:t>weigt</a:t>
            </a:r>
            <a:r>
              <a:rPr lang="en-US" noProof="0" dirty="0" smtClean="0"/>
              <a:t> (Coombs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, 2020)</a:t>
            </a:r>
          </a:p>
          <a:p>
            <a:pPr algn="just"/>
            <a:r>
              <a:rPr lang="en-US" noProof="0" dirty="0" smtClean="0"/>
              <a:t>We further compare both formulation to the case study of an elastoplastic domain under pure shear loading (</a:t>
            </a:r>
            <a:r>
              <a:rPr lang="en-US" noProof="0" dirty="0" err="1" smtClean="0"/>
              <a:t>Duretz</a:t>
            </a:r>
            <a:r>
              <a:rPr lang="en-US" noProof="0" dirty="0" smtClean="0"/>
              <a:t> </a:t>
            </a:r>
            <a:r>
              <a:rPr lang="en-US" noProof="0" dirty="0" err="1" smtClean="0"/>
              <a:t>etal</a:t>
            </a:r>
            <a:r>
              <a:rPr lang="en-US" noProof="0" dirty="0" smtClean="0"/>
              <a:t>, 2018)</a:t>
            </a:r>
          </a:p>
          <a:p>
            <a:pPr algn="just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745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(II)</a:t>
            </a:r>
            <a:endParaRPr lang="en-US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noProof="0" dirty="0" smtClean="0"/>
                  <a:t>Linear elastic stress-strain constitutive relation under the small strain theory is considered in this work.  In addition, </a:t>
                </a:r>
                <a:r>
                  <a:rPr lang="en-US" noProof="0" dirty="0" err="1" smtClean="0"/>
                  <a:t>Jaumann</a:t>
                </a:r>
                <a:r>
                  <a:rPr lang="en-US" noProof="0" dirty="0" smtClean="0"/>
                  <a:t> stress-rate is implemented to ensure objectivity of the stress measure when large rotation effect cannot be neglected, </a:t>
                </a:r>
                <a:r>
                  <a:rPr lang="en-US" noProof="0" dirty="0" err="1" smtClean="0"/>
                  <a:t>i</a:t>
                </a:r>
                <a:r>
                  <a:rPr lang="en-US" noProof="0" dirty="0" smtClean="0"/>
                  <a:t> .e., </a:t>
                </a:r>
              </a:p>
              <a:p>
                <a:pPr marL="0" indent="0" algn="just">
                  <a:buNone/>
                </a:pPr>
                <a:endParaRPr lang="en-US" noProof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b="0" i="0" noProof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noProof="0" smtClean="0">
                          <a:latin typeface="Cambria Math" panose="02040503050406030204" pitchFamily="18" charset="0"/>
                        </a:rPr>
                        <m:t>𝐃</m:t>
                      </m:r>
                      <m:acc>
                        <m:accPr>
                          <m:chr m:val="̇"/>
                          <m:ctrlPr>
                            <a:rPr lang="en-US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acc>
                    </m:oMath>
                  </m:oMathPara>
                </a14:m>
                <a:endParaRPr lang="en-US" b="1" noProof="0" dirty="0" smtClean="0"/>
              </a:p>
              <a:p>
                <a:pPr marL="0" indent="0">
                  <a:buNone/>
                </a:pPr>
                <a:r>
                  <a:rPr lang="en-US" noProof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noProof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noProof="0" dirty="0" smtClean="0"/>
                  <a:t> is the isotropic elastic matrix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noProof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r>
                  <a:rPr lang="en-US" noProof="0" dirty="0" smtClean="0"/>
                  <a:t> is the </a:t>
                </a:r>
                <a:r>
                  <a:rPr lang="en-US" noProof="0" dirty="0" err="1" smtClean="0"/>
                  <a:t>Jaumann</a:t>
                </a:r>
                <a:r>
                  <a:rPr lang="en-US" noProof="0" dirty="0" smtClean="0"/>
                  <a:t> stress rate defined as (Bathe, 1996):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</m:sSup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  <m:r>
                        <a:rPr lang="en-US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acc>
                        <m:accPr>
                          <m:chr m:val="̇"/>
                          <m:ctrlPr>
                            <a:rPr lang="en-US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b="1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 noProof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noProof="0" dirty="0" smtClean="0"/>
              </a:p>
              <a:p>
                <a:pPr algn="just"/>
                <a:endParaRPr lang="en-US" noProof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  <a:blipFill>
                <a:blip r:embed="rId3"/>
                <a:stretch>
                  <a:fillRect l="-1116" t="-2133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(III)</a:t>
            </a:r>
            <a:endParaRPr lang="en-US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noProof="0" dirty="0" smtClean="0"/>
                  <a:t>Plastic deformation is modeled with a Mohr-</a:t>
                </a:r>
                <a:r>
                  <a:rPr lang="en-US" noProof="0" dirty="0" err="1" smtClean="0"/>
                  <a:t>Couloumb</a:t>
                </a:r>
                <a:r>
                  <a:rPr lang="en-US" noProof="0" dirty="0" smtClean="0"/>
                  <a:t> law (Simpson, 2017), unlike </a:t>
                </a:r>
                <a:r>
                  <a:rPr lang="en-US" noProof="0" dirty="0" err="1" smtClean="0"/>
                  <a:t>Duretz</a:t>
                </a:r>
                <a:r>
                  <a:rPr lang="en-US" noProof="0" dirty="0" smtClean="0"/>
                  <a:t> </a:t>
                </a:r>
                <a:r>
                  <a:rPr lang="en-US" noProof="0" dirty="0" err="1" smtClean="0"/>
                  <a:t>etal</a:t>
                </a:r>
                <a:r>
                  <a:rPr lang="en-US" noProof="0" dirty="0" smtClean="0"/>
                  <a:t> (2018) who selected a Drucker-Prager model. </a:t>
                </a:r>
              </a:p>
              <a:p>
                <a:pPr marL="0" indent="0" algn="just">
                  <a:buNone/>
                </a:pPr>
                <a:r>
                  <a:rPr lang="en-US" noProof="0" dirty="0" smtClean="0"/>
                  <a:t>The yield function is given by</a:t>
                </a:r>
              </a:p>
              <a:p>
                <a:pPr marL="0" indent="0" algn="just">
                  <a:buNone/>
                </a:pPr>
                <a:endParaRPr lang="en-US" noProof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unc>
                        <m:func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noProof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noProof="0" dirty="0" smtClean="0"/>
              </a:p>
              <a:p>
                <a:pPr marL="0" indent="0">
                  <a:buNone/>
                </a:pPr>
                <a:r>
                  <a:rPr lang="en-US" noProof="0" dirty="0" smtClean="0"/>
                  <a:t>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noProof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noProof="0" dirty="0" smtClean="0">
                    <a:ea typeface="Cambria Math" panose="02040503050406030204" pitchFamily="18" charset="0"/>
                  </a:rPr>
                  <a:t>     and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noProof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en-US" i="1" noProof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noProof="0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  <m:sup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noProof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noProof="0" dirty="0" smtClean="0"/>
              </a:p>
              <a:p>
                <a:pPr algn="just"/>
                <a:endParaRPr lang="en-US" noProof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  <a:blipFill>
                <a:blip r:embed="rId3"/>
                <a:stretch>
                  <a:fillRect l="-1116" t="-2133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1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Numerical implementation in MATLAB (IV)</a:t>
            </a:r>
            <a:endParaRPr lang="en-US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noProof="0" dirty="0" smtClean="0"/>
                  <a:t>The simple algorithm to return stresses to the yield surface read: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b="0" noProof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noProof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i="1" noProof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noProof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noProof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noProof="0" dirty="0" smtClean="0"/>
                  <a:t>Where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noProof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noProof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noProof="0" dirty="0" smtClean="0"/>
              </a:p>
              <a:p>
                <a:pPr algn="just"/>
                <a:endParaRPr lang="en-US" noProof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4"/>
                <a:ext cx="10923639" cy="4566097"/>
              </a:xfrm>
              <a:blipFill>
                <a:blip r:embed="rId3"/>
                <a:stretch>
                  <a:fillRect l="-1116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1641</Words>
  <Application>Microsoft Office PowerPoint</Application>
  <PresentationFormat>Grand écran</PresentationFormat>
  <Paragraphs>128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Courrier</vt:lpstr>
      <vt:lpstr>Wingdings</vt:lpstr>
      <vt:lpstr>Thème Office</vt:lpstr>
      <vt:lpstr>Fast and efficient MPM solver for strain localization problems  Antoine Guerin, Emmanuel Wyser, Yury Podladchikov, Michel Jaboyedoff </vt:lpstr>
      <vt:lpstr>Outlines</vt:lpstr>
      <vt:lpstr>Overview of the Material Point Method (I)</vt:lpstr>
      <vt:lpstr>Overview of the Material Point Method (II)</vt:lpstr>
      <vt:lpstr>Overview of the Material Point Method (III)</vt:lpstr>
      <vt:lpstr>Numerical implementation in MATLAB (I)</vt:lpstr>
      <vt:lpstr>Numerical implementation in MATLAB (II)</vt:lpstr>
      <vt:lpstr>Numerical implementation in MATLAB (III)</vt:lpstr>
      <vt:lpstr>Numerical implementation in MATLAB (IV)</vt:lpstr>
      <vt:lpstr>Numerical implementation in MATLAB (V)</vt:lpstr>
      <vt:lpstr>Numerical implementation in MATLAB (VI)</vt:lpstr>
      <vt:lpstr>Numerical implementation in MATLAB (VII)</vt:lpstr>
      <vt:lpstr>Results (I)</vt:lpstr>
      <vt:lpstr>Results (II)</vt:lpstr>
      <vt:lpstr>Results (III)</vt:lpstr>
      <vt:lpstr>Results (IV)</vt:lpstr>
      <vt:lpstr>Results (V)</vt:lpstr>
      <vt:lpstr>Perspectives and concluding remarks</vt:lpstr>
      <vt:lpstr>References</vt:lpstr>
    </vt:vector>
  </TitlesOfParts>
  <Company>UNIL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115</cp:revision>
  <dcterms:created xsi:type="dcterms:W3CDTF">2020-04-21T14:38:22Z</dcterms:created>
  <dcterms:modified xsi:type="dcterms:W3CDTF">2020-05-01T16:50:39Z</dcterms:modified>
</cp:coreProperties>
</file>