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1" r:id="rId2"/>
    <p:sldId id="344" r:id="rId3"/>
    <p:sldId id="339" r:id="rId4"/>
    <p:sldId id="340" r:id="rId5"/>
    <p:sldId id="324" r:id="rId6"/>
    <p:sldId id="347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Basler" initials="DB" lastIdx="1" clrIdx="0">
    <p:extLst>
      <p:ext uri="{19B8F6BF-5375-455C-9EA6-DF929625EA0E}">
        <p15:presenceInfo xmlns:p15="http://schemas.microsoft.com/office/powerpoint/2012/main" userId="47fc9966d96f69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5688" autoAdjust="0"/>
  </p:normalViewPr>
  <p:slideViewPr>
    <p:cSldViewPr snapToGrid="0">
      <p:cViewPr>
        <p:scale>
          <a:sx n="90" d="100"/>
          <a:sy n="90" d="100"/>
        </p:scale>
        <p:origin x="42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705CB-D769-4230-BA6F-8599943DAB9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913B-CF51-4D51-9FAE-B5D51711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6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3F58C-2061-43DB-B5E8-50DC10215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54E8-C142-40EC-96FD-3D3792A44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8AD1D-2B1A-4027-AE21-F2F54CCE9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FB18C-E2A1-4242-9ACC-A8B72F67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7E35-A2B9-4CCC-BF33-7E2DEFBB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338CF-7D59-4194-898C-C23C3F14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E582-7C5D-4ABF-82B9-05EA18A4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B9559-6934-4106-8E75-CA4D99BE9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E68A0-2F4B-445B-A57D-DBEA4BDD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51287-F5EB-483E-A0EC-9FA9E359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1CEBF-A89D-4C82-B16B-7C12AAA8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EFF50-0F96-46BF-940A-67157B89C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C239A-3C87-4A9B-987F-112EBEB57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CE833-610A-416B-B42B-68F522FB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AE97-B3D8-4E5E-BC6E-139140290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1249-75FC-456A-B389-8CA8E69C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12FB-16BF-4885-9459-7782E6A4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A0D17-5090-42DF-B98D-FF2214C59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C620-7F84-47DC-B99A-DC897053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881B-8597-4E63-AA8C-D0BE0B1C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5F209-1582-48D4-A2B1-510DA4AA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8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9A81-836D-4AFA-9C99-B1677928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02563-0D8B-4636-A4EE-03F89F502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5AFEC-7BC8-4E26-9713-A88C8B58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BB826-9ACB-454F-A6B5-1D82EF92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6F68E-0E52-454E-AA6B-9B6A3000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6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23FF-39AE-4F34-95ED-60383DD5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5CFCC-DF1B-4285-B59D-AFF840AD6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3BC10-C0B0-4D6F-99CE-EE82F6807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24C26-6774-4EA7-866B-F8FBC7E5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6F04E-9827-42FD-8CED-D360816F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8D52F-CE73-4BCC-9A21-50BC355B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43640-F788-4D79-ADD0-024CA382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3B76E-1021-4899-9A13-B9820D79A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CEA74-A60E-4021-96E3-075BBA23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D7FDF-2C8A-46FB-98B5-772EBCE6D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E59A9F-6F5C-4624-8D7A-15FFB5AB7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76D1F-8B4F-4F19-A993-D5DB35917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32203-5ED6-46F1-B5A8-F371B07F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9FC8E-442C-424A-9AFE-2213FDA3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EAAF-9EED-4796-B774-C49A70A0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FABBB-7A34-45BF-8A09-FEC7DA71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57288-B071-4CC7-9501-1F3AD041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60BD4-99C0-4E1A-8005-E71A6DAA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7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F6ABF-A570-484D-976E-D560DD06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899FF-9041-4048-9865-681AC472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57E86-2676-4966-B90E-DDF8E322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4DCE-332C-4FC0-A6CB-2EA30BB4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E527-1D41-4E30-95DD-578146E6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20016-F878-4338-9CB7-AC252BDF4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8D20B-B02D-4417-BA26-C15C1B67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E3902-13EE-4550-9129-D2DD9C38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54A52-B5A0-4977-BDA2-A7902B0F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7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4F5C-4DBC-490D-BE69-445244A7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66D7E7-A285-4A7D-AF36-8BACE9485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4C879-C487-42C3-8ABD-C088553BA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1C79-D7B3-44E0-91B8-20A7FB34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37CAA-407E-4E6B-9E5C-EEFF6F58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B4FC7-A7F5-4E93-96A5-22BECD4F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0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674BD-F703-486A-9EAE-DA8F168B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E1BD6-1F31-4990-AB37-EA707947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ABB3C-0CE4-4C06-A050-318D55230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A25F-8818-42C4-A53E-9F84F39163A8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C5A4-6710-4D00-ABB7-10882EA31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9214-8214-406A-8D25-3EADEAB3E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1629D-0A89-4FCF-9D08-26E72DEE3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7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hyperlink" Target="http://mi.eng.cam.ac.uk/projects/seg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E12D11F-F5D6-4128-BC81-105CAE4F04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19FBA-85D6-4B8F-943E-6EB847D75785}"/>
              </a:ext>
            </a:extLst>
          </p:cNvPr>
          <p:cNvGrpSpPr/>
          <p:nvPr/>
        </p:nvGrpSpPr>
        <p:grpSpPr>
          <a:xfrm>
            <a:off x="22258" y="1214844"/>
            <a:ext cx="12169742" cy="3219984"/>
            <a:chOff x="-1433248" y="1391341"/>
            <a:chExt cx="22880934" cy="6054053"/>
          </a:xfrm>
        </p:grpSpPr>
        <p:pic>
          <p:nvPicPr>
            <p:cNvPr id="11" name="Picture 10" descr="A car driving on a highway&#10;&#10;Description automatically generated">
              <a:extLst>
                <a:ext uri="{FF2B5EF4-FFF2-40B4-BE49-F238E27FC236}">
                  <a16:creationId xmlns:a16="http://schemas.microsoft.com/office/drawing/2014/main" id="{02FB2A9B-29B4-453A-8516-05170374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3248" y="1429781"/>
              <a:ext cx="4572001" cy="3428999"/>
            </a:xfrm>
            <a:prstGeom prst="rect">
              <a:avLst/>
            </a:prstGeom>
          </p:spPr>
        </p:pic>
        <p:pic>
          <p:nvPicPr>
            <p:cNvPr id="12" name="Picture 11" descr="A view of a road&#10;&#10;Description automatically generated">
              <a:extLst>
                <a:ext uri="{FF2B5EF4-FFF2-40B4-BE49-F238E27FC236}">
                  <a16:creationId xmlns:a16="http://schemas.microsoft.com/office/drawing/2014/main" id="{E113AD53-1E40-410B-B566-B4FA6F26C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574" y="1429781"/>
              <a:ext cx="4572001" cy="3428999"/>
            </a:xfrm>
            <a:prstGeom prst="rect">
              <a:avLst/>
            </a:prstGeom>
          </p:spPr>
        </p:pic>
        <p:pic>
          <p:nvPicPr>
            <p:cNvPr id="14" name="Picture 13" descr="A picture containing way, scene, road, outdoor&#10;&#10;Description automatically generated">
              <a:extLst>
                <a:ext uri="{FF2B5EF4-FFF2-40B4-BE49-F238E27FC236}">
                  <a16:creationId xmlns:a16="http://schemas.microsoft.com/office/drawing/2014/main" id="{A81AD95E-3012-4B02-9F06-E2A50741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173" y="1419295"/>
              <a:ext cx="4572001" cy="3429001"/>
            </a:xfrm>
            <a:prstGeom prst="rect">
              <a:avLst/>
            </a:prstGeom>
          </p:spPr>
        </p:pic>
        <p:pic>
          <p:nvPicPr>
            <p:cNvPr id="16" name="Picture 15" descr="A car driving on a highway&#10;&#10;Description automatically generated">
              <a:extLst>
                <a:ext uri="{FF2B5EF4-FFF2-40B4-BE49-F238E27FC236}">
                  <a16:creationId xmlns:a16="http://schemas.microsoft.com/office/drawing/2014/main" id="{4F3F5912-86F3-4C72-8FF8-9063AD490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542" y="1428382"/>
              <a:ext cx="4571999" cy="3428999"/>
            </a:xfrm>
            <a:prstGeom prst="rect">
              <a:avLst/>
            </a:prstGeom>
          </p:spPr>
        </p:pic>
        <p:pic>
          <p:nvPicPr>
            <p:cNvPr id="17" name="Picture 16" descr="A sign on the side of a road&#10;&#10;Description automatically generated">
              <a:extLst>
                <a:ext uri="{FF2B5EF4-FFF2-40B4-BE49-F238E27FC236}">
                  <a16:creationId xmlns:a16="http://schemas.microsoft.com/office/drawing/2014/main" id="{AC6885DF-2E62-4004-8A07-C11FB610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3124" y="1391341"/>
              <a:ext cx="4571999" cy="3428999"/>
            </a:xfrm>
            <a:prstGeom prst="rect">
              <a:avLst/>
            </a:prstGeom>
          </p:spPr>
        </p:pic>
        <p:pic>
          <p:nvPicPr>
            <p:cNvPr id="18" name="Picture 17" descr="A view of a road&#10;&#10;Description automatically generated">
              <a:extLst>
                <a:ext uri="{FF2B5EF4-FFF2-40B4-BE49-F238E27FC236}">
                  <a16:creationId xmlns:a16="http://schemas.microsoft.com/office/drawing/2014/main" id="{DE89B374-D38A-4A8A-A6BB-E702CDC0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28" y="4005910"/>
              <a:ext cx="4571999" cy="3429001"/>
            </a:xfrm>
            <a:prstGeom prst="rect">
              <a:avLst/>
            </a:prstGeom>
          </p:spPr>
        </p:pic>
        <p:pic>
          <p:nvPicPr>
            <p:cNvPr id="19" name="Picture 18" descr="A view of a road&#10;&#10;Description automatically generated">
              <a:extLst>
                <a:ext uri="{FF2B5EF4-FFF2-40B4-BE49-F238E27FC236}">
                  <a16:creationId xmlns:a16="http://schemas.microsoft.com/office/drawing/2014/main" id="{B8B085F7-116E-4A55-A3F7-E51DAECEE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3690" y="4016393"/>
              <a:ext cx="4571997" cy="3429001"/>
            </a:xfrm>
            <a:prstGeom prst="rect">
              <a:avLst/>
            </a:prstGeom>
          </p:spPr>
        </p:pic>
        <p:pic>
          <p:nvPicPr>
            <p:cNvPr id="20" name="Picture 19" descr="A sign on the side of a road&#10;&#10;Description automatically generated">
              <a:extLst>
                <a:ext uri="{FF2B5EF4-FFF2-40B4-BE49-F238E27FC236}">
                  <a16:creationId xmlns:a16="http://schemas.microsoft.com/office/drawing/2014/main" id="{BB90902E-0F4D-423B-B327-CA275E2C2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5688" y="4005909"/>
              <a:ext cx="4571998" cy="3429000"/>
            </a:xfrm>
            <a:prstGeom prst="rect">
              <a:avLst/>
            </a:prstGeom>
          </p:spPr>
        </p:pic>
        <p:pic>
          <p:nvPicPr>
            <p:cNvPr id="21" name="Picture 20" descr="A picture containing scene, way, sky, outdoor&#10;&#10;Description automatically generated">
              <a:extLst>
                <a:ext uri="{FF2B5EF4-FFF2-40B4-BE49-F238E27FC236}">
                  <a16:creationId xmlns:a16="http://schemas.microsoft.com/office/drawing/2014/main" id="{6B19D2AB-EEE0-4ED8-B6FA-7FB68B3A6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3246" y="4016391"/>
              <a:ext cx="4571997" cy="3429001"/>
            </a:xfrm>
            <a:prstGeom prst="rect">
              <a:avLst/>
            </a:prstGeom>
          </p:spPr>
        </p:pic>
        <p:pic>
          <p:nvPicPr>
            <p:cNvPr id="22" name="Picture 21" descr="A view of a road&#10;&#10;Description automatically generated">
              <a:extLst>
                <a:ext uri="{FF2B5EF4-FFF2-40B4-BE49-F238E27FC236}">
                  <a16:creationId xmlns:a16="http://schemas.microsoft.com/office/drawing/2014/main" id="{53CD4038-3610-4355-AFC9-CC02B6356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691" y="4009495"/>
              <a:ext cx="4571999" cy="34289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DCD4CF-D092-4B72-807F-462AFEF2D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2697" y="0"/>
            <a:ext cx="12762411" cy="1178520"/>
          </a:xfrm>
          <a:solidFill>
            <a:schemeClr val="bg1">
              <a:lumMod val="85000"/>
              <a:alpha val="65000"/>
            </a:schemeClr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r>
              <a:rPr lang="en-US" sz="32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PhenoCar</a:t>
            </a: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  Phenology of thousands of roadside trees along an</a:t>
            </a:r>
            <a:b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environmental gradient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5C184-34FF-4794-9849-522D5DB15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378" y="4719125"/>
            <a:ext cx="9966959" cy="1319723"/>
          </a:xfrm>
          <a:solidFill>
            <a:schemeClr val="bg1">
              <a:alpha val="88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br>
              <a:rPr lang="en-US" sz="1050" u="sng" dirty="0"/>
            </a:br>
            <a:r>
              <a:rPr lang="en-US" dirty="0"/>
              <a:t>David Basler and Andrew D. Richardson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150367-33FA-4656-BACD-A02FB0F5BCF3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EGU General Assembly 2020, Online presentation May 8, 2020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C9A34EC-93B7-4191-B58E-2388AC459C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60" y="5410075"/>
            <a:ext cx="1600013" cy="401603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77C4549-958F-46DB-9CB6-F92FE8FBC8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65" y="5393394"/>
            <a:ext cx="568083" cy="403299"/>
          </a:xfrm>
          <a:prstGeom prst="rect">
            <a:avLst/>
          </a:prstGeom>
        </p:spPr>
      </p:pic>
      <p:sp>
        <p:nvSpPr>
          <p:cNvPr id="5" name="AutoShape 2" descr="Universität Basel">
            <a:extLst>
              <a:ext uri="{FF2B5EF4-FFF2-40B4-BE49-F238E27FC236}">
                <a16:creationId xmlns:a16="http://schemas.microsoft.com/office/drawing/2014/main" id="{03369F2D-95F1-4271-8F0F-B263FE4F3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8BDB0AF4-CB42-40BE-B634-4E224B9C14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6"/>
          <a:stretch>
            <a:fillRect/>
          </a:stretch>
        </p:blipFill>
        <p:spPr>
          <a:xfrm>
            <a:off x="4872638" y="5362010"/>
            <a:ext cx="1312966" cy="47151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60ECFA-4EE1-430A-A832-29B92D0D1383}"/>
              </a:ext>
            </a:extLst>
          </p:cNvPr>
          <p:cNvCxnSpPr>
            <a:cxnSpLocks/>
          </p:cNvCxnSpPr>
          <p:nvPr/>
        </p:nvCxnSpPr>
        <p:spPr>
          <a:xfrm>
            <a:off x="156754" y="600891"/>
            <a:ext cx="11861075" cy="0"/>
          </a:xfrm>
          <a:prstGeom prst="line">
            <a:avLst/>
          </a:prstGeom>
          <a:ln w="44450">
            <a:solidFill>
              <a:schemeClr val="bg1">
                <a:alpha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0D019FB5-505F-4716-93B2-96688840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6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3CFA2-DF1D-4B90-B0B6-B9D1992B89E1}"/>
              </a:ext>
            </a:extLst>
          </p:cNvPr>
          <p:cNvGrpSpPr/>
          <p:nvPr/>
        </p:nvGrpSpPr>
        <p:grpSpPr>
          <a:xfrm>
            <a:off x="5372956" y="1177362"/>
            <a:ext cx="6771767" cy="4231860"/>
            <a:chOff x="2945738" y="175844"/>
            <a:chExt cx="6466977" cy="4041389"/>
          </a:xfrm>
        </p:grpSpPr>
        <p:pic>
          <p:nvPicPr>
            <p:cNvPr id="52" name="Content Placeholder 68" descr="A close up of a map&#10;&#10;Description automatically generated">
              <a:extLst>
                <a:ext uri="{FF2B5EF4-FFF2-40B4-BE49-F238E27FC236}">
                  <a16:creationId xmlns:a16="http://schemas.microsoft.com/office/drawing/2014/main" id="{ABB48519-5E80-4EF8-8FDE-3D139D8C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31" b="54878"/>
            <a:stretch/>
          </p:blipFill>
          <p:spPr>
            <a:xfrm>
              <a:off x="2945738" y="175844"/>
              <a:ext cx="6466977" cy="338550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3448FA-2B53-4662-A953-D60CDC9592FA}"/>
                </a:ext>
              </a:extLst>
            </p:cNvPr>
            <p:cNvGrpSpPr/>
            <p:nvPr/>
          </p:nvGrpSpPr>
          <p:grpSpPr>
            <a:xfrm>
              <a:off x="3676827" y="1647080"/>
              <a:ext cx="1273952" cy="1034305"/>
              <a:chOff x="9268975" y="2556337"/>
              <a:chExt cx="1273952" cy="103430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07EA21-8DAA-456C-BF0B-799E68CAACB4}"/>
                  </a:ext>
                </a:extLst>
              </p:cNvPr>
              <p:cNvSpPr/>
              <p:nvPr/>
            </p:nvSpPr>
            <p:spPr>
              <a:xfrm>
                <a:off x="9268975" y="2569031"/>
                <a:ext cx="1273952" cy="714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E6E0DF3-6718-4D63-9D76-B662867F80C4}"/>
                  </a:ext>
                </a:extLst>
              </p:cNvPr>
              <p:cNvGrpSpPr/>
              <p:nvPr/>
            </p:nvGrpSpPr>
            <p:grpSpPr>
              <a:xfrm>
                <a:off x="9380899" y="2556337"/>
                <a:ext cx="1034305" cy="1034305"/>
                <a:chOff x="2905125" y="1762125"/>
                <a:chExt cx="3333750" cy="3333750"/>
              </a:xfrm>
            </p:grpSpPr>
            <p:pic>
              <p:nvPicPr>
                <p:cNvPr id="9" name="Picture 2">
                  <a:extLst>
                    <a:ext uri="{FF2B5EF4-FFF2-40B4-BE49-F238E27FC236}">
                      <a16:creationId xmlns:a16="http://schemas.microsoft.com/office/drawing/2014/main" id="{78ED2F2A-34F2-4573-9190-A5668D55E8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5125" y="1762125"/>
                  <a:ext cx="3333750" cy="3333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CE898CF-EC68-457F-935D-F40E8CCD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36572" y="2560321"/>
                  <a:ext cx="984068" cy="69668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2" name="Content Placeholder 68" descr="A close up of a map&#10;&#10;Description automatically generated">
              <a:extLst>
                <a:ext uri="{FF2B5EF4-FFF2-40B4-BE49-F238E27FC236}">
                  <a16:creationId xmlns:a16="http://schemas.microsoft.com/office/drawing/2014/main" id="{6D5BC3F7-4C4B-417B-B741-EB5396DC8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91880" r="3483" b="-915"/>
            <a:stretch/>
          </p:blipFill>
          <p:spPr>
            <a:xfrm>
              <a:off x="2945738" y="3539226"/>
              <a:ext cx="6466977" cy="678007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89281BF6-17CE-4F79-81E2-D36370268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/>
          <a:stretch/>
        </p:blipFill>
        <p:spPr bwMode="auto">
          <a:xfrm>
            <a:off x="3411781" y="1762743"/>
            <a:ext cx="1684458" cy="28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9189BE-A024-4E27-AF29-731A532B0BDD}"/>
              </a:ext>
            </a:extLst>
          </p:cNvPr>
          <p:cNvSpPr txBox="1"/>
          <p:nvPr/>
        </p:nvSpPr>
        <p:spPr>
          <a:xfrm>
            <a:off x="6873510" y="5567814"/>
            <a:ext cx="512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 or a </a:t>
            </a:r>
            <a:r>
              <a:rPr lang="en-US" dirty="0" err="1">
                <a:solidFill>
                  <a:schemeClr val="bg1"/>
                </a:solidFill>
              </a:rPr>
              <a:t>PhenoCam</a:t>
            </a:r>
            <a:r>
              <a:rPr lang="en-US" dirty="0">
                <a:solidFill>
                  <a:schemeClr val="bg1"/>
                </a:solidFill>
              </a:rPr>
              <a:t> at every meter along a 96 km transect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8BA32-A357-4369-8D09-352447F43A43}"/>
              </a:ext>
            </a:extLst>
          </p:cNvPr>
          <p:cNvSpPr txBox="1"/>
          <p:nvPr/>
        </p:nvSpPr>
        <p:spPr>
          <a:xfrm>
            <a:off x="7660319" y="5844813"/>
            <a:ext cx="626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(although with less temporal resolution)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CC4546-0CEB-45B0-863C-35EC484929B1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A53A6"/>
                </a:solidFill>
                <a:latin typeface="verdana" panose="020B0604030504040204" pitchFamily="34" charset="0"/>
              </a:rPr>
              <a:t>D.Basler</a:t>
            </a:r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                                                                           EGU General Assembly 2020, Online presentation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66A4FE-DEF4-48F5-8B0B-E600A95D7BA6}"/>
              </a:ext>
            </a:extLst>
          </p:cNvPr>
          <p:cNvSpPr/>
          <p:nvPr/>
        </p:nvSpPr>
        <p:spPr>
          <a:xfrm>
            <a:off x="9560" y="96211"/>
            <a:ext cx="731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Car-mounted </a:t>
            </a:r>
            <a:r>
              <a:rPr lang="en-US" sz="2400" dirty="0" err="1">
                <a:solidFill>
                  <a:schemeClr val="bg1"/>
                </a:solidFill>
              </a:rPr>
              <a:t>PhenoCam</a:t>
            </a:r>
            <a:r>
              <a:rPr lang="en-US" sz="2400" dirty="0">
                <a:solidFill>
                  <a:schemeClr val="bg1"/>
                </a:solidFill>
              </a:rPr>
              <a:t> (‘</a:t>
            </a:r>
            <a:r>
              <a:rPr lang="en-US" sz="2400" dirty="0" err="1">
                <a:solidFill>
                  <a:schemeClr val="bg1"/>
                </a:solidFill>
              </a:rPr>
              <a:t>PhenoCar</a:t>
            </a:r>
            <a:r>
              <a:rPr lang="en-US" sz="2400" dirty="0">
                <a:solidFill>
                  <a:schemeClr val="bg1"/>
                </a:solidFill>
              </a:rPr>
              <a:t>’) to track vegetation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09977-4D4B-4FA9-B1E1-C792DAB2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07" y="3795243"/>
            <a:ext cx="2514600" cy="18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900BB-F3A1-4682-943B-F61A92D17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97" b="35119"/>
          <a:stretch/>
        </p:blipFill>
        <p:spPr>
          <a:xfrm>
            <a:off x="179679" y="1142451"/>
            <a:ext cx="2652676" cy="17714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8CD9EE-1136-40EF-B015-FC17DA688A65}"/>
              </a:ext>
            </a:extLst>
          </p:cNvPr>
          <p:cNvCxnSpPr/>
          <p:nvPr/>
        </p:nvCxnSpPr>
        <p:spPr>
          <a:xfrm>
            <a:off x="2961924" y="2016489"/>
            <a:ext cx="316010" cy="370355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0B88F7-5C60-4582-8323-52D5CA4BCB80}"/>
              </a:ext>
            </a:extLst>
          </p:cNvPr>
          <p:cNvCxnSpPr>
            <a:cxnSpLocks/>
          </p:cNvCxnSpPr>
          <p:nvPr/>
        </p:nvCxnSpPr>
        <p:spPr>
          <a:xfrm flipV="1">
            <a:off x="2916614" y="4003348"/>
            <a:ext cx="378419" cy="465771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24E867-B1AB-4861-A8BC-3A7CA632620B}"/>
              </a:ext>
            </a:extLst>
          </p:cNvPr>
          <p:cNvSpPr txBox="1"/>
          <p:nvPr/>
        </p:nvSpPr>
        <p:spPr>
          <a:xfrm>
            <a:off x="115398" y="5671233"/>
            <a:ext cx="4307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PhenoCam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Automated Stationary high-frequency observations</a:t>
            </a:r>
          </a:p>
          <a:p>
            <a:r>
              <a:rPr lang="en-US" sz="1400" dirty="0">
                <a:solidFill>
                  <a:schemeClr val="bg1"/>
                </a:solidFill>
              </a:rPr>
              <a:t>Vegetation index based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FD71C-871D-4F36-AB17-AFFB84A13365}"/>
              </a:ext>
            </a:extLst>
          </p:cNvPr>
          <p:cNvSpPr/>
          <p:nvPr/>
        </p:nvSpPr>
        <p:spPr>
          <a:xfrm>
            <a:off x="90954" y="2913895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Human observer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Mobile, low-frequency, highly accurate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direct observations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A719D3A-6893-44FA-9AE5-5BAA11F5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28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1632" y="-23581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29BF89-A16C-4088-8486-4D2EB7DF01C9}"/>
              </a:ext>
            </a:extLst>
          </p:cNvPr>
          <p:cNvSpPr/>
          <p:nvPr/>
        </p:nvSpPr>
        <p:spPr>
          <a:xfrm>
            <a:off x="1626204" y="4630813"/>
            <a:ext cx="92480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BBBBBB"/>
                </a:solidFill>
                <a:latin typeface="Lato"/>
              </a:rPr>
              <a:t>Frame segmentation and vegetation mask generation using  </a:t>
            </a:r>
            <a:r>
              <a:rPr lang="en-US" dirty="0" err="1">
                <a:solidFill>
                  <a:srgbClr val="BBBBBB"/>
                </a:solidFill>
                <a:latin typeface="Lato"/>
              </a:rPr>
              <a:t>SegNet</a:t>
            </a:r>
            <a:endParaRPr lang="en-US" dirty="0">
              <a:solidFill>
                <a:srgbClr val="BBBBBB"/>
              </a:solidFill>
              <a:latin typeface="Lato"/>
            </a:endParaRPr>
          </a:p>
          <a:p>
            <a:pPr fontAlgn="base"/>
            <a:endParaRPr lang="en-US" sz="1600" dirty="0">
              <a:solidFill>
                <a:srgbClr val="BBBBBB"/>
              </a:solidFill>
              <a:latin typeface="Lato"/>
            </a:endParaRPr>
          </a:p>
          <a:p>
            <a:pPr fontAlgn="base"/>
            <a:r>
              <a:rPr lang="en-US" sz="1600" dirty="0">
                <a:solidFill>
                  <a:srgbClr val="BBBBBB"/>
                </a:solidFill>
                <a:latin typeface="Lato"/>
              </a:rPr>
              <a:t>(A Deep Convolutional Encoder-Decoder Architecture for Robust Semantic Pixel-Wise Labelling)</a:t>
            </a:r>
          </a:p>
          <a:p>
            <a:pPr fontAlgn="base"/>
            <a:endParaRPr lang="en-US" sz="1600" dirty="0">
              <a:solidFill>
                <a:srgbClr val="BBBBBB"/>
              </a:solidFill>
              <a:latin typeface="Lato"/>
            </a:endParaRPr>
          </a:p>
          <a:p>
            <a:pPr fontAlgn="base"/>
            <a:r>
              <a:rPr lang="en-US" sz="1600" dirty="0">
                <a:hlinkClick r:id="rId4"/>
              </a:rPr>
              <a:t>http://mi.eng.cam.ac.uk/projects/segnet/</a:t>
            </a:r>
            <a:endParaRPr lang="en-US" sz="1600" dirty="0"/>
          </a:p>
          <a:p>
            <a:pPr fontAlgn="base"/>
            <a:endParaRPr lang="en-US" sz="1600" dirty="0"/>
          </a:p>
          <a:p>
            <a:pPr fontAlgn="base"/>
            <a:r>
              <a:rPr lang="en-US" dirty="0">
                <a:solidFill>
                  <a:srgbClr val="BBBBBB"/>
                </a:solidFill>
                <a:latin typeface="Lato"/>
              </a:rPr>
              <a:t>Vegetation status using GCC (green chromatic coordinate)</a:t>
            </a:r>
          </a:p>
        </p:txBody>
      </p:sp>
      <p:pic>
        <p:nvPicPr>
          <p:cNvPr id="4" name="Media1-1">
            <a:hlinkClick r:id="" action="ppaction://media"/>
            <a:extLst>
              <a:ext uri="{FF2B5EF4-FFF2-40B4-BE49-F238E27FC236}">
                <a16:creationId xmlns:a16="http://schemas.microsoft.com/office/drawing/2014/main" id="{CA4931DA-EAAB-43B3-B571-319F04671D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079" y="733545"/>
            <a:ext cx="9248065" cy="3853595"/>
          </a:xfr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61DE738-DE73-4AF4-A467-5CDCE78E1565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A53A6"/>
                </a:solidFill>
                <a:latin typeface="verdana" panose="020B0604030504040204" pitchFamily="34" charset="0"/>
              </a:rPr>
              <a:t>D.Basler</a:t>
            </a:r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                                                                           EGU General Assembly 2020, Online presentation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992C89-022C-423E-8262-17937A1CCE19}"/>
              </a:ext>
            </a:extLst>
          </p:cNvPr>
          <p:cNvSpPr/>
          <p:nvPr/>
        </p:nvSpPr>
        <p:spPr>
          <a:xfrm>
            <a:off x="41722" y="342"/>
            <a:ext cx="3189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Extraction of Vegetation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2DFE3-6FF3-4655-89F6-28503FC74586}"/>
              </a:ext>
            </a:extLst>
          </p:cNvPr>
          <p:cNvSpPr/>
          <p:nvPr/>
        </p:nvSpPr>
        <p:spPr>
          <a:xfrm>
            <a:off x="1678079" y="733544"/>
            <a:ext cx="9248065" cy="338125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769F1C6-1C64-418E-BFD5-3D7C227F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F748B-8CBE-472F-88B7-403CA3603FFA}"/>
              </a:ext>
            </a:extLst>
          </p:cNvPr>
          <p:cNvSpPr/>
          <p:nvPr/>
        </p:nvSpPr>
        <p:spPr>
          <a:xfrm>
            <a:off x="22928" y="-25184"/>
            <a:ext cx="622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Spatiotemporal processing: Sequence Alignment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215415-35FC-4694-8D4C-71BA384C0A14}"/>
              </a:ext>
            </a:extLst>
          </p:cNvPr>
          <p:cNvSpPr/>
          <p:nvPr/>
        </p:nvSpPr>
        <p:spPr>
          <a:xfrm>
            <a:off x="8126080" y="252273"/>
            <a:ext cx="3901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>
                <a:solidFill>
                  <a:srgbClr val="BBBBBB"/>
                </a:solidFill>
                <a:latin typeface="Lato"/>
              </a:rPr>
              <a:t>GPS and feature-based slice matching to extract frame correspondence between videos </a:t>
            </a:r>
          </a:p>
          <a:p>
            <a:pPr algn="ctr" fontAlgn="base"/>
            <a:r>
              <a:rPr lang="en-US" dirty="0">
                <a:solidFill>
                  <a:srgbClr val="BBBBBB"/>
                </a:solidFill>
                <a:latin typeface="Lato"/>
              </a:rPr>
              <a:t>(sampling to ~ 1 m / line)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77BF8F-94C4-4B89-95AB-B4FC803B8622}"/>
              </a:ext>
            </a:extLst>
          </p:cNvPr>
          <p:cNvGrpSpPr/>
          <p:nvPr/>
        </p:nvGrpSpPr>
        <p:grpSpPr>
          <a:xfrm>
            <a:off x="5623230" y="358741"/>
            <a:ext cx="2342229" cy="2031325"/>
            <a:chOff x="3432744" y="170119"/>
            <a:chExt cx="2056568" cy="17835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0C43051-E520-453F-8117-39D6D754C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357" y="282247"/>
              <a:ext cx="1650955" cy="123821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6307DDB-2C5D-43D1-A956-FF11BA3E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7759" y="405624"/>
              <a:ext cx="1650955" cy="123821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EAE8D22-8A63-423D-A486-EEC530EE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201" y="559484"/>
              <a:ext cx="1650955" cy="12382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6220D5-B182-4BB3-9A6A-C7535244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744" y="715485"/>
              <a:ext cx="1650955" cy="1238216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3052F13-C0E7-4ED7-90A3-F076DC2A47B9}"/>
                </a:ext>
              </a:extLst>
            </p:cNvPr>
            <p:cNvCxnSpPr>
              <a:cxnSpLocks/>
            </p:cNvCxnSpPr>
            <p:nvPr/>
          </p:nvCxnSpPr>
          <p:spPr>
            <a:xfrm>
              <a:off x="3834425" y="715485"/>
              <a:ext cx="0" cy="6191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DA59CD5-11C8-431C-BFCE-A3E692B27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4427" y="170119"/>
              <a:ext cx="514285" cy="537885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9263D2-9538-4772-A7B5-87CA2E347B71}"/>
              </a:ext>
            </a:extLst>
          </p:cNvPr>
          <p:cNvGrpSpPr/>
          <p:nvPr/>
        </p:nvGrpSpPr>
        <p:grpSpPr>
          <a:xfrm>
            <a:off x="164592" y="743937"/>
            <a:ext cx="11169156" cy="5727423"/>
            <a:chOff x="1615132" y="1583423"/>
            <a:chExt cx="8800806" cy="4512958"/>
          </a:xfrm>
          <a:solidFill>
            <a:schemeClr val="bg1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8CAB52-30D6-4366-95AB-F01D7C014BE7}"/>
                </a:ext>
              </a:extLst>
            </p:cNvPr>
            <p:cNvGrpSpPr/>
            <p:nvPr/>
          </p:nvGrpSpPr>
          <p:grpSpPr>
            <a:xfrm>
              <a:off x="1615132" y="1583423"/>
              <a:ext cx="8800806" cy="4512958"/>
              <a:chOff x="1615132" y="1583423"/>
              <a:chExt cx="8800806" cy="4512958"/>
            </a:xfrm>
            <a:grpFill/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53695D1-30CE-444A-A00B-606B18FEA540}"/>
                  </a:ext>
                </a:extLst>
              </p:cNvPr>
              <p:cNvGrpSpPr/>
              <p:nvPr/>
            </p:nvGrpSpPr>
            <p:grpSpPr>
              <a:xfrm>
                <a:off x="1615132" y="1583423"/>
                <a:ext cx="2993433" cy="4512958"/>
                <a:chOff x="232573" y="453190"/>
                <a:chExt cx="2795541" cy="4250614"/>
              </a:xfrm>
              <a:grpFill/>
            </p:grpSpPr>
            <p:pic>
              <p:nvPicPr>
                <p:cNvPr id="11" name="Picture 10" descr="A picture containing window, indoor&#10;&#10;Description automatically generated">
                  <a:extLst>
                    <a:ext uri="{FF2B5EF4-FFF2-40B4-BE49-F238E27FC236}">
                      <a16:creationId xmlns:a16="http://schemas.microsoft.com/office/drawing/2014/main" id="{7241D363-0CA6-4355-9645-B0621E932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2" y="453190"/>
                  <a:ext cx="2445952" cy="3902517"/>
                </a:xfrm>
                <a:prstGeom prst="rect">
                  <a:avLst/>
                </a:prstGeom>
                <a:grpFill/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431401A-5683-4FC1-814B-350E8494845E}"/>
                    </a:ext>
                  </a:extLst>
                </p:cNvPr>
                <p:cNvSpPr txBox="1"/>
                <p:nvPr/>
              </p:nvSpPr>
              <p:spPr>
                <a:xfrm>
                  <a:off x="1410840" y="4447590"/>
                  <a:ext cx="575790" cy="2562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>
                          <a:lumMod val="95000"/>
                        </a:schemeClr>
                      </a:solidFill>
                    </a:rPr>
                    <a:t>1000m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73ED61B-0920-4499-9F4E-83D6AB584A5D}"/>
                    </a:ext>
                  </a:extLst>
                </p:cNvPr>
                <p:cNvSpPr txBox="1"/>
                <p:nvPr/>
              </p:nvSpPr>
              <p:spPr>
                <a:xfrm rot="16200000">
                  <a:off x="95930" y="844257"/>
                  <a:ext cx="527330" cy="254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spring</a:t>
                  </a: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97E5F71-0C17-4C72-AC9C-F94404ED78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596" y="1254369"/>
                  <a:ext cx="0" cy="1147139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59B28D1-7AC9-4585-9C6E-24CBE32C7E59}"/>
                    </a:ext>
                  </a:extLst>
                </p:cNvPr>
                <p:cNvSpPr txBox="1"/>
                <p:nvPr/>
              </p:nvSpPr>
              <p:spPr>
                <a:xfrm rot="16200000">
                  <a:off x="84239" y="3542064"/>
                  <a:ext cx="566181" cy="2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spring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AF7EAF5-3374-4DFA-8EE9-B67E9C0EE04D}"/>
                    </a:ext>
                  </a:extLst>
                </p:cNvPr>
                <p:cNvSpPr txBox="1"/>
                <p:nvPr/>
              </p:nvSpPr>
              <p:spPr>
                <a:xfrm rot="16200000">
                  <a:off x="85808" y="2309583"/>
                  <a:ext cx="566181" cy="2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fall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2D4E8734-573A-4035-985F-9D410480E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329" y="2702899"/>
                  <a:ext cx="0" cy="683096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8D75DA1E-A0C8-45FA-90C7-1A3E9CDDA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811" y="3931331"/>
                  <a:ext cx="10518" cy="424376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DF36430C-5671-4100-A107-E68D22BDB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162" y="4439565"/>
                  <a:ext cx="2445952" cy="0"/>
                </a:xfrm>
                <a:prstGeom prst="straightConnector1">
                  <a:avLst/>
                </a:prstGeom>
                <a:grpFill/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B8EF4136-94AC-473D-861E-26B885A4AE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44" y="453190"/>
                  <a:ext cx="0" cy="287758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7E0FA65-EBF2-4030-91FE-83E45CAE9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730" t="262" r="45400" b="-262"/>
              <a:stretch/>
            </p:blipFill>
            <p:spPr>
              <a:xfrm>
                <a:off x="4945405" y="2787536"/>
                <a:ext cx="5470533" cy="2897060"/>
              </a:xfrm>
              <a:prstGeom prst="rect">
                <a:avLst/>
              </a:prstGeom>
              <a:grpFill/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184512C-B605-47BB-92D2-A6CE16CD5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5628" y="2787537"/>
                <a:ext cx="0" cy="2897061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5D742F7-A00A-4FC8-BB07-DEB716E9F719}"/>
                </a:ext>
              </a:extLst>
            </p:cNvPr>
            <p:cNvSpPr/>
            <p:nvPr/>
          </p:nvSpPr>
          <p:spPr>
            <a:xfrm>
              <a:off x="3083914" y="2863184"/>
              <a:ext cx="343315" cy="233117"/>
            </a:xfrm>
            <a:prstGeom prst="rect">
              <a:avLst/>
            </a:prstGeom>
            <a:noFill/>
            <a:ln w="47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2B625C5-4595-4CF5-8F98-B96FAEB3AB15}"/>
                </a:ext>
              </a:extLst>
            </p:cNvPr>
            <p:cNvCxnSpPr/>
            <p:nvPr/>
          </p:nvCxnSpPr>
          <p:spPr>
            <a:xfrm flipV="1">
              <a:off x="3448494" y="2796051"/>
              <a:ext cx="1496911" cy="67132"/>
            </a:xfrm>
            <a:prstGeom prst="line">
              <a:avLst/>
            </a:prstGeom>
            <a:grpFill/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8975E03-6F57-4B03-823B-8175655EBC8C}"/>
                </a:ext>
              </a:extLst>
            </p:cNvPr>
            <p:cNvCxnSpPr>
              <a:cxnSpLocks/>
            </p:cNvCxnSpPr>
            <p:nvPr/>
          </p:nvCxnSpPr>
          <p:spPr>
            <a:xfrm>
              <a:off x="3427228" y="3098651"/>
              <a:ext cx="1518176" cy="2587740"/>
            </a:xfrm>
            <a:prstGeom prst="line">
              <a:avLst/>
            </a:prstGeom>
            <a:grpFill/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A15B6E7-A52D-4B10-9FE2-62471C3EE83E}"/>
              </a:ext>
            </a:extLst>
          </p:cNvPr>
          <p:cNvSpPr txBox="1"/>
          <p:nvPr/>
        </p:nvSpPr>
        <p:spPr>
          <a:xfrm>
            <a:off x="6608434" y="7477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7904D71-53A5-431D-8250-17958AF2C5F4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A53A6"/>
                </a:solidFill>
                <a:latin typeface="verdana" panose="020B0604030504040204" pitchFamily="34" charset="0"/>
              </a:rPr>
              <a:t>D.Basler</a:t>
            </a:r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                                                                           EGU General Assembly 2020, Online presentation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2095C165-C6B8-43B5-8E54-0660FEFF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6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3F7688-63EC-4CE2-A380-A494860B4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2F3EAE-BCE1-4ECF-B173-3423C2D7EE21}"/>
              </a:ext>
            </a:extLst>
          </p:cNvPr>
          <p:cNvGrpSpPr/>
          <p:nvPr/>
        </p:nvGrpSpPr>
        <p:grpSpPr>
          <a:xfrm>
            <a:off x="1885760" y="614384"/>
            <a:ext cx="8420479" cy="5594919"/>
            <a:chOff x="1523999" y="484627"/>
            <a:chExt cx="9144002" cy="60756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359557-D8A4-45D8-B81F-0CFBFDF71A75}"/>
                </a:ext>
              </a:extLst>
            </p:cNvPr>
            <p:cNvSpPr/>
            <p:nvPr/>
          </p:nvSpPr>
          <p:spPr>
            <a:xfrm>
              <a:off x="1523999" y="484627"/>
              <a:ext cx="9144001" cy="1610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D1009D-90EE-4403-BB98-DADD91028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755932"/>
              <a:ext cx="9144000" cy="4804353"/>
            </a:xfrm>
            <a:prstGeom prst="rect">
              <a:avLst/>
            </a:prstGeom>
          </p:spPr>
        </p:pic>
        <p:pic>
          <p:nvPicPr>
            <p:cNvPr id="31" name="Content Placeholder 68" descr="A close up of a map&#10;&#10;Description automatically generated">
              <a:extLst>
                <a:ext uri="{FF2B5EF4-FFF2-40B4-BE49-F238E27FC236}">
                  <a16:creationId xmlns:a16="http://schemas.microsoft.com/office/drawing/2014/main" id="{18A58C53-7E29-4AF7-B489-245CA99B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5" t="3104" r="4231" b="78641"/>
            <a:stretch/>
          </p:blipFill>
          <p:spPr>
            <a:xfrm>
              <a:off x="2031650" y="611433"/>
              <a:ext cx="4064351" cy="1144498"/>
            </a:xfrm>
            <a:prstGeom prst="rect">
              <a:avLst/>
            </a:prstGeom>
          </p:spPr>
        </p:pic>
        <p:pic>
          <p:nvPicPr>
            <p:cNvPr id="37" name="Content Placeholder 68" descr="A close up of a map&#10;&#10;Description automatically generated">
              <a:extLst>
                <a:ext uri="{FF2B5EF4-FFF2-40B4-BE49-F238E27FC236}">
                  <a16:creationId xmlns:a16="http://schemas.microsoft.com/office/drawing/2014/main" id="{24922966-2172-4255-91C5-3EB2892A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5" t="3104" r="4231" b="78641"/>
            <a:stretch/>
          </p:blipFill>
          <p:spPr>
            <a:xfrm>
              <a:off x="6603650" y="611433"/>
              <a:ext cx="4064351" cy="114449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A01B8C-9BAF-4718-884E-628F10FD77FD}"/>
              </a:ext>
            </a:extLst>
          </p:cNvPr>
          <p:cNvSpPr txBox="1"/>
          <p:nvPr/>
        </p:nvSpPr>
        <p:spPr>
          <a:xfrm>
            <a:off x="0" y="41461"/>
            <a:ext cx="500900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Phenological transitions along transect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DCF5E-65F6-48E5-B3C4-AF566C3EC6E4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A53A6"/>
                </a:solidFill>
                <a:latin typeface="verdana" panose="020B0604030504040204" pitchFamily="34" charset="0"/>
              </a:rPr>
              <a:t>D.Basler</a:t>
            </a:r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                                                                           EGU General Assembly 2020, Online presentation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C56A114-2922-4ACF-893D-2B860593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50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3F7688-63EC-4CE2-A380-A494860B4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E0935-72E4-4920-971D-FC1E2E198C43}"/>
              </a:ext>
            </a:extLst>
          </p:cNvPr>
          <p:cNvSpPr txBox="1"/>
          <p:nvPr/>
        </p:nvSpPr>
        <p:spPr>
          <a:xfrm>
            <a:off x="6046839" y="2449541"/>
            <a:ext cx="1108308" cy="32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 d/100m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EF3A5-D583-43FA-B9DB-7090ACEB1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55147" y="1955556"/>
            <a:ext cx="3970179" cy="41719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5C15E2-7B3E-474B-B1E9-63FA1616852B}"/>
              </a:ext>
            </a:extLst>
          </p:cNvPr>
          <p:cNvSpPr/>
          <p:nvPr/>
        </p:nvSpPr>
        <p:spPr>
          <a:xfrm>
            <a:off x="7155147" y="589131"/>
            <a:ext cx="3970179" cy="1398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68" descr="A close up of a map&#10;&#10;Description automatically generated">
            <a:extLst>
              <a:ext uri="{FF2B5EF4-FFF2-40B4-BE49-F238E27FC236}">
                <a16:creationId xmlns:a16="http://schemas.microsoft.com/office/drawing/2014/main" id="{FB0BF772-FCE5-474F-B1F8-4CE08E897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3104" r="4231" b="78641"/>
          <a:stretch/>
        </p:blipFill>
        <p:spPr>
          <a:xfrm>
            <a:off x="7510913" y="712690"/>
            <a:ext cx="3529352" cy="9938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58D955-40FB-4FB5-9D76-D6F360953882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3A53A6"/>
                </a:solidFill>
                <a:latin typeface="verdana" panose="020B0604030504040204" pitchFamily="34" charset="0"/>
              </a:rPr>
              <a:t>D.Basler</a:t>
            </a:r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                                                                           EGU General Assembly 2020, Online presentation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BD244-AAA7-44AA-9716-E62C2BA14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3" y="778549"/>
            <a:ext cx="6051211" cy="499429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8F2AEE8-B93D-47ED-8F2F-ADB5C588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28" y="6364554"/>
            <a:ext cx="477472" cy="1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0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0EECA5-49ED-491D-A3C1-202B0805C272}"/>
              </a:ext>
            </a:extLst>
          </p:cNvPr>
          <p:cNvSpPr/>
          <p:nvPr/>
        </p:nvSpPr>
        <p:spPr>
          <a:xfrm>
            <a:off x="0" y="0"/>
            <a:ext cx="12192000" cy="5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44220-4BB7-4090-8A73-A1510A1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30" y="244103"/>
            <a:ext cx="1669047" cy="424732"/>
          </a:xfr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349E5-53AC-4E4B-8119-92CCE0D6B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" y="1087021"/>
            <a:ext cx="11456126" cy="4351891"/>
          </a:xfrm>
          <a:noFill/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Near-surface remote sensing using moving cameras are efficient methods for the collection of high-resolution, individual tree phenology data</a:t>
            </a:r>
          </a:p>
          <a:p>
            <a:r>
              <a:rPr lang="en-US" sz="2400" dirty="0">
                <a:solidFill>
                  <a:schemeClr val="bg1"/>
                </a:solidFill>
              </a:rPr>
              <a:t>Simultaneous collection of additional vegetation parameters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Aligns well with other remote sensed phenology metrics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Great potential to train and use machine-learning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Requires high-resolution complementary data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Data collection and analysis still semi-automated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E752C-8DAA-45A2-A446-79B79D6F315A}"/>
              </a:ext>
            </a:extLst>
          </p:cNvPr>
          <p:cNvSpPr txBox="1"/>
          <p:nvPr/>
        </p:nvSpPr>
        <p:spPr>
          <a:xfrm>
            <a:off x="2599116" y="4791413"/>
            <a:ext cx="6691257" cy="523220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Contact: david.basler@unibas.ch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646CC3-DA5B-4F40-95E4-A4AC16DE2E1D}"/>
              </a:ext>
            </a:extLst>
          </p:cNvPr>
          <p:cNvGrpSpPr/>
          <p:nvPr/>
        </p:nvGrpSpPr>
        <p:grpSpPr>
          <a:xfrm>
            <a:off x="546530" y="5555554"/>
            <a:ext cx="11098939" cy="881801"/>
            <a:chOff x="294815" y="4929912"/>
            <a:chExt cx="11098939" cy="8818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3905E8-35ED-4F34-B06E-D3447CF8DAC2}"/>
                </a:ext>
              </a:extLst>
            </p:cNvPr>
            <p:cNvSpPr txBox="1"/>
            <p:nvPr/>
          </p:nvSpPr>
          <p:spPr>
            <a:xfrm>
              <a:off x="294815" y="4929912"/>
              <a:ext cx="5503184" cy="338554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This research was funded by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039765-ADE0-4B92-9DCD-B6AD40D34B7D}"/>
                </a:ext>
              </a:extLst>
            </p:cNvPr>
            <p:cNvSpPr/>
            <p:nvPr/>
          </p:nvSpPr>
          <p:spPr>
            <a:xfrm>
              <a:off x="7975511" y="5317413"/>
              <a:ext cx="34182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Swiss National Science Foundation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2E9F65-DC48-4FD3-8FE2-481D7E0FF649}"/>
                </a:ext>
              </a:extLst>
            </p:cNvPr>
            <p:cNvSpPr/>
            <p:nvPr/>
          </p:nvSpPr>
          <p:spPr>
            <a:xfrm>
              <a:off x="798246" y="5349093"/>
              <a:ext cx="40749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Harvard Forest Charles Bullard Fellowship</a:t>
              </a:r>
            </a:p>
          </p:txBody>
        </p:sp>
        <p:pic>
          <p:nvPicPr>
            <p:cNvPr id="21" name="Picture 4" descr="Image result for Harvard Forest">
              <a:extLst>
                <a:ext uri="{FF2B5EF4-FFF2-40B4-BE49-F238E27FC236}">
                  <a16:creationId xmlns:a16="http://schemas.microsoft.com/office/drawing/2014/main" id="{A69C18FF-9B28-42B2-9320-A3F4E43E6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15" y="5308282"/>
              <a:ext cx="503431" cy="50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Marc Gruber appointed to the National Research Council of the SNSF ...">
              <a:extLst>
                <a:ext uri="{FF2B5EF4-FFF2-40B4-BE49-F238E27FC236}">
                  <a16:creationId xmlns:a16="http://schemas.microsoft.com/office/drawing/2014/main" id="{2073601E-684A-40AD-98A2-ECCFEB63C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876" y="5242850"/>
              <a:ext cx="943432" cy="53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A84A6-E327-476D-ADA6-481A9F296FB6}"/>
              </a:ext>
            </a:extLst>
          </p:cNvPr>
          <p:cNvSpPr/>
          <p:nvPr/>
        </p:nvSpPr>
        <p:spPr>
          <a:xfrm>
            <a:off x="0" y="6551393"/>
            <a:ext cx="1219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53A6"/>
                </a:solidFill>
                <a:latin typeface="verdana" panose="020B0604030504040204" pitchFamily="34" charset="0"/>
              </a:rPr>
              <a:t>EGU General Assembly 2020, Online presentation May 8, 2020</a:t>
            </a:r>
          </a:p>
        </p:txBody>
      </p:sp>
    </p:spTree>
    <p:extLst>
      <p:ext uri="{BB962C8B-B14F-4D97-AF65-F5344CB8AC3E}">
        <p14:creationId xmlns:p14="http://schemas.microsoft.com/office/powerpoint/2010/main" val="364983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301</Words>
  <Application>Microsoft Office PowerPoint</Application>
  <PresentationFormat>Widescreen</PresentationFormat>
  <Paragraphs>48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verdana</vt:lpstr>
      <vt:lpstr>Office Theme</vt:lpstr>
      <vt:lpstr>PhenoCar:  Phenology of thousands of roadside trees along an environmental gradient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Basler</dc:creator>
  <cp:lastModifiedBy>David Basler</cp:lastModifiedBy>
  <cp:revision>24</cp:revision>
  <dcterms:created xsi:type="dcterms:W3CDTF">2020-05-06T22:31:34Z</dcterms:created>
  <dcterms:modified xsi:type="dcterms:W3CDTF">2020-05-07T14:07:39Z</dcterms:modified>
</cp:coreProperties>
</file>