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6" r:id="rId2"/>
    <p:sldId id="396" r:id="rId3"/>
    <p:sldId id="414" r:id="rId4"/>
    <p:sldId id="423" r:id="rId5"/>
    <p:sldId id="410" r:id="rId6"/>
    <p:sldId id="424" r:id="rId7"/>
    <p:sldId id="361" r:id="rId8"/>
    <p:sldId id="415" r:id="rId9"/>
    <p:sldId id="417" r:id="rId10"/>
    <p:sldId id="422" r:id="rId11"/>
    <p:sldId id="425" r:id="rId12"/>
    <p:sldId id="368" r:id="rId1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94629" autoAdjust="0"/>
  </p:normalViewPr>
  <p:slideViewPr>
    <p:cSldViewPr>
      <p:cViewPr>
        <p:scale>
          <a:sx n="89" d="100"/>
          <a:sy n="89" d="100"/>
        </p:scale>
        <p:origin x="-720" y="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Safaa\Desktop\min%20and%20max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dirty="0"/>
              <a:t>Annual discharge </a:t>
            </a:r>
            <a:r>
              <a:rPr lang="en-GB" dirty="0" smtClean="0"/>
              <a:t>m3/s</a:t>
            </a:r>
            <a:r>
              <a:rPr lang="en-GB" baseline="0" dirty="0" smtClean="0"/>
              <a:t> (</a:t>
            </a:r>
            <a:r>
              <a:rPr lang="en-GB" dirty="0" smtClean="0"/>
              <a:t>1994-1999)</a:t>
            </a:r>
            <a:endParaRPr lang="en-GB" dirty="0"/>
          </a:p>
        </c:rich>
      </c:tx>
      <c:layout>
        <c:manualLayout>
          <c:xMode val="edge"/>
          <c:yMode val="edge"/>
          <c:x val="4.4672897486397224E-2"/>
          <c:y val="3.333333333333333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ورقة1!$D$30</c:f>
              <c:strCache>
                <c:ptCount val="1"/>
                <c:pt idx="0">
                  <c:v>obsevations-HYBAM</c:v>
                </c:pt>
              </c:strCache>
            </c:strRef>
          </c:tx>
          <c:invertIfNegative val="0"/>
          <c:cat>
            <c:strRef>
              <c:f>ورقة1!$C$31:$C$37</c:f>
              <c:strCache>
                <c:ptCount val="7"/>
                <c:pt idx="0">
                  <c:v>Tabating </c:v>
                </c:pt>
                <c:pt idx="1">
                  <c:v>Nazarath </c:v>
                </c:pt>
                <c:pt idx="2">
                  <c:v>MANACAPURU</c:v>
                </c:pt>
                <c:pt idx="3">
                  <c:v>FAZENDAVISTAALEGRE</c:v>
                </c:pt>
                <c:pt idx="4">
                  <c:v>PORTOVELHO_MONTANTE</c:v>
                </c:pt>
                <c:pt idx="5">
                  <c:v>Itaituba </c:v>
                </c:pt>
                <c:pt idx="6">
                  <c:v>OBIDOS_PORTO</c:v>
                </c:pt>
              </c:strCache>
            </c:strRef>
          </c:cat>
          <c:val>
            <c:numRef>
              <c:f>ورقة1!$D$31:$D$37</c:f>
              <c:numCache>
                <c:formatCode>0.00E+00</c:formatCode>
                <c:ptCount val="7"/>
                <c:pt idx="0">
                  <c:v>36519.3617021276</c:v>
                </c:pt>
                <c:pt idx="1">
                  <c:v>36034.078947368398</c:v>
                </c:pt>
                <c:pt idx="2">
                  <c:v>106533.602941176</c:v>
                </c:pt>
                <c:pt idx="3">
                  <c:v>26613.728744939199</c:v>
                </c:pt>
                <c:pt idx="4">
                  <c:v>18369.825174825099</c:v>
                </c:pt>
                <c:pt idx="5">
                  <c:v>11228.1508620689</c:v>
                </c:pt>
                <c:pt idx="6">
                  <c:v>177236.86832740199</c:v>
                </c:pt>
              </c:numCache>
            </c:numRef>
          </c:val>
        </c:ser>
        <c:ser>
          <c:idx val="1"/>
          <c:order val="1"/>
          <c:tx>
            <c:strRef>
              <c:f>ورقة1!$E$30</c:f>
              <c:strCache>
                <c:ptCount val="1"/>
                <c:pt idx="0">
                  <c:v>model</c:v>
                </c:pt>
              </c:strCache>
            </c:strRef>
          </c:tx>
          <c:invertIfNegative val="0"/>
          <c:cat>
            <c:strRef>
              <c:f>ورقة1!$C$31:$C$37</c:f>
              <c:strCache>
                <c:ptCount val="7"/>
                <c:pt idx="0">
                  <c:v>Tabating </c:v>
                </c:pt>
                <c:pt idx="1">
                  <c:v>Nazarath </c:v>
                </c:pt>
                <c:pt idx="2">
                  <c:v>MANACAPURU</c:v>
                </c:pt>
                <c:pt idx="3">
                  <c:v>FAZENDAVISTAALEGRE</c:v>
                </c:pt>
                <c:pt idx="4">
                  <c:v>PORTOVELHO_MONTANTE</c:v>
                </c:pt>
                <c:pt idx="5">
                  <c:v>Itaituba </c:v>
                </c:pt>
                <c:pt idx="6">
                  <c:v>OBIDOS_PORTO</c:v>
                </c:pt>
              </c:strCache>
            </c:strRef>
          </c:cat>
          <c:val>
            <c:numRef>
              <c:f>ورقة1!$E$31:$E$37</c:f>
              <c:numCache>
                <c:formatCode>0.00E+00</c:formatCode>
                <c:ptCount val="7"/>
                <c:pt idx="0">
                  <c:v>15501</c:v>
                </c:pt>
                <c:pt idx="1">
                  <c:v>15468</c:v>
                </c:pt>
                <c:pt idx="2">
                  <c:v>74950</c:v>
                </c:pt>
                <c:pt idx="3">
                  <c:v>33209</c:v>
                </c:pt>
                <c:pt idx="4">
                  <c:v>139737</c:v>
                </c:pt>
                <c:pt idx="5">
                  <c:v>8235</c:v>
                </c:pt>
                <c:pt idx="6">
                  <c:v>139737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023552"/>
        <c:axId val="214918272"/>
      </c:barChart>
      <c:catAx>
        <c:axId val="214023552"/>
        <c:scaling>
          <c:orientation val="minMax"/>
        </c:scaling>
        <c:delete val="0"/>
        <c:axPos val="b"/>
        <c:majorTickMark val="out"/>
        <c:minorTickMark val="none"/>
        <c:tickLblPos val="nextTo"/>
        <c:crossAx val="214918272"/>
        <c:crosses val="autoZero"/>
        <c:auto val="1"/>
        <c:lblAlgn val="ctr"/>
        <c:lblOffset val="100"/>
        <c:noMultiLvlLbl val="0"/>
      </c:catAx>
      <c:valAx>
        <c:axId val="214918272"/>
        <c:scaling>
          <c:logBase val="10"/>
          <c:orientation val="minMax"/>
        </c:scaling>
        <c:delete val="0"/>
        <c:axPos val="l"/>
        <c:majorGridlines/>
        <c:numFmt formatCode="0.00E+00" sourceLinked="1"/>
        <c:majorTickMark val="out"/>
        <c:minorTickMark val="none"/>
        <c:tickLblPos val="nextTo"/>
        <c:crossAx val="21402355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dirty="0" smtClean="0"/>
              <a:t>Annual sediment </a:t>
            </a:r>
            <a:r>
              <a:rPr lang="en-GB" dirty="0"/>
              <a:t>f</a:t>
            </a:r>
            <a:r>
              <a:rPr lang="en-GB" dirty="0" smtClean="0"/>
              <a:t>lux </a:t>
            </a:r>
            <a:r>
              <a:rPr lang="en-GB" dirty="0"/>
              <a:t>k</a:t>
            </a:r>
            <a:r>
              <a:rPr lang="en-GB" dirty="0" smtClean="0"/>
              <a:t>g/year </a:t>
            </a:r>
            <a:r>
              <a:rPr lang="en-GB" dirty="0"/>
              <a:t>(1994 -</a:t>
            </a:r>
            <a:r>
              <a:rPr lang="en-GB" dirty="0" smtClean="0"/>
              <a:t>1999)</a:t>
            </a:r>
            <a:endParaRPr lang="en-GB" dirty="0"/>
          </a:p>
        </c:rich>
      </c:tx>
      <c:layout>
        <c:manualLayout>
          <c:xMode val="edge"/>
          <c:yMode val="edge"/>
          <c:x val="6.3601355802243908E-2"/>
          <c:y val="2.941176470588235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ورقة3!$E$2</c:f>
              <c:strCache>
                <c:ptCount val="1"/>
                <c:pt idx="0">
                  <c:v>obsevations-HYBAM</c:v>
                </c:pt>
              </c:strCache>
            </c:strRef>
          </c:tx>
          <c:invertIfNegative val="0"/>
          <c:cat>
            <c:strRef>
              <c:f>ورقة3!$D$3:$D$9</c:f>
              <c:strCache>
                <c:ptCount val="7"/>
                <c:pt idx="0">
                  <c:v>Tabating </c:v>
                </c:pt>
                <c:pt idx="1">
                  <c:v>Nazarath </c:v>
                </c:pt>
                <c:pt idx="2">
                  <c:v>MANACAPURU</c:v>
                </c:pt>
                <c:pt idx="3">
                  <c:v>FAZENDAVISTAALEGRE</c:v>
                </c:pt>
                <c:pt idx="4">
                  <c:v>PORTOVELHO_MONTANTE</c:v>
                </c:pt>
                <c:pt idx="5">
                  <c:v>Itaituba </c:v>
                </c:pt>
                <c:pt idx="6">
                  <c:v>OBIDOS_PORTO</c:v>
                </c:pt>
              </c:strCache>
            </c:strRef>
          </c:cat>
          <c:val>
            <c:numRef>
              <c:f>ورقة3!$E$3:$E$9</c:f>
              <c:numCache>
                <c:formatCode>0.00E+00</c:formatCode>
                <c:ptCount val="7"/>
                <c:pt idx="0">
                  <c:v>259849532826.16</c:v>
                </c:pt>
                <c:pt idx="1">
                  <c:v>277410561225.82001</c:v>
                </c:pt>
                <c:pt idx="2">
                  <c:v>290013217545.198</c:v>
                </c:pt>
                <c:pt idx="3">
                  <c:v>204257655098.67999</c:v>
                </c:pt>
                <c:pt idx="4">
                  <c:v>265925815482.58701</c:v>
                </c:pt>
                <c:pt idx="5">
                  <c:v>2054426190.2746501</c:v>
                </c:pt>
                <c:pt idx="6">
                  <c:v>336334781217.14001</c:v>
                </c:pt>
              </c:numCache>
            </c:numRef>
          </c:val>
        </c:ser>
        <c:ser>
          <c:idx val="1"/>
          <c:order val="1"/>
          <c:tx>
            <c:strRef>
              <c:f>ورقة3!$F$2</c:f>
              <c:strCache>
                <c:ptCount val="1"/>
                <c:pt idx="0">
                  <c:v>model</c:v>
                </c:pt>
              </c:strCache>
            </c:strRef>
          </c:tx>
          <c:invertIfNegative val="0"/>
          <c:cat>
            <c:strRef>
              <c:f>ورقة3!$D$3:$D$9</c:f>
              <c:strCache>
                <c:ptCount val="7"/>
                <c:pt idx="0">
                  <c:v>Tabating </c:v>
                </c:pt>
                <c:pt idx="1">
                  <c:v>Nazarath </c:v>
                </c:pt>
                <c:pt idx="2">
                  <c:v>MANACAPURU</c:v>
                </c:pt>
                <c:pt idx="3">
                  <c:v>FAZENDAVISTAALEGRE</c:v>
                </c:pt>
                <c:pt idx="4">
                  <c:v>PORTOVELHO_MONTANTE</c:v>
                </c:pt>
                <c:pt idx="5">
                  <c:v>Itaituba </c:v>
                </c:pt>
                <c:pt idx="6">
                  <c:v>OBIDOS_PORTO</c:v>
                </c:pt>
              </c:strCache>
            </c:strRef>
          </c:cat>
          <c:val>
            <c:numRef>
              <c:f>ورقة3!$F$3:$F$9</c:f>
              <c:numCache>
                <c:formatCode>0.00E+00</c:formatCode>
                <c:ptCount val="7"/>
                <c:pt idx="0">
                  <c:v>393190998016</c:v>
                </c:pt>
                <c:pt idx="1">
                  <c:v>397902512128</c:v>
                </c:pt>
                <c:pt idx="2">
                  <c:v>226289451008</c:v>
                </c:pt>
                <c:pt idx="3">
                  <c:v>611881451520</c:v>
                </c:pt>
                <c:pt idx="4">
                  <c:v>727811096576</c:v>
                </c:pt>
                <c:pt idx="5">
                  <c:v>19795396608</c:v>
                </c:pt>
                <c:pt idx="6">
                  <c:v>747728994304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15247104"/>
        <c:axId val="215257088"/>
      </c:barChart>
      <c:catAx>
        <c:axId val="215247104"/>
        <c:scaling>
          <c:orientation val="minMax"/>
        </c:scaling>
        <c:delete val="0"/>
        <c:axPos val="b"/>
        <c:majorTickMark val="none"/>
        <c:minorTickMark val="none"/>
        <c:tickLblPos val="nextTo"/>
        <c:crossAx val="215257088"/>
        <c:crosses val="autoZero"/>
        <c:auto val="1"/>
        <c:lblAlgn val="ctr"/>
        <c:lblOffset val="100"/>
        <c:noMultiLvlLbl val="0"/>
      </c:catAx>
      <c:valAx>
        <c:axId val="215257088"/>
        <c:scaling>
          <c:logBase val="10"/>
          <c:orientation val="minMax"/>
        </c:scaling>
        <c:delete val="0"/>
        <c:axPos val="l"/>
        <c:majorGridlines/>
        <c:numFmt formatCode="0.00E+00" sourceLinked="1"/>
        <c:majorTickMark val="none"/>
        <c:minorTickMark val="none"/>
        <c:tickLblPos val="nextTo"/>
        <c:spPr>
          <a:ln w="9525">
            <a:noFill/>
          </a:ln>
        </c:spPr>
        <c:crossAx val="21524710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0.83871</cdr:x>
      <cdr:y>0.03333</cdr:y>
    </cdr:from>
    <cdr:to>
      <cdr:x>0.94624</cdr:x>
      <cdr:y>0.13333</cdr:y>
    </cdr:to>
    <cdr:sp macro="" textlink="">
      <cdr:nvSpPr>
        <cdr:cNvPr id="3" name="مستطيل 1"/>
        <cdr:cNvSpPr/>
      </cdr:nvSpPr>
      <cdr:spPr>
        <a:xfrm xmlns:a="http://schemas.openxmlformats.org/drawingml/2006/main">
          <a:off x="5943601" y="76200"/>
          <a:ext cx="761999" cy="228600"/>
        </a:xfrm>
        <a:prstGeom xmlns:a="http://schemas.openxmlformats.org/drawingml/2006/main" prst="rect">
          <a:avLst/>
        </a:prstGeom>
        <a:ln xmlns:a="http://schemas.openxmlformats.org/drawingml/2006/main" w="3175">
          <a:solidFill>
            <a:srgbClr val="0070C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dirty="0"/>
            <a:t>r=0.58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0.8665</cdr:x>
      <cdr:y>0.02941</cdr:y>
    </cdr:from>
    <cdr:to>
      <cdr:x>0.96966</cdr:x>
      <cdr:y>0.11765</cdr:y>
    </cdr:to>
    <cdr:sp macro="" textlink="">
      <cdr:nvSpPr>
        <cdr:cNvPr id="2" name="مستطيل 1"/>
        <cdr:cNvSpPr/>
      </cdr:nvSpPr>
      <cdr:spPr>
        <a:xfrm xmlns:a="http://schemas.openxmlformats.org/drawingml/2006/main">
          <a:off x="6400800" y="76200"/>
          <a:ext cx="762022" cy="228600"/>
        </a:xfrm>
        <a:prstGeom xmlns:a="http://schemas.openxmlformats.org/drawingml/2006/main" prst="rect">
          <a:avLst/>
        </a:prstGeom>
        <a:ln xmlns:a="http://schemas.openxmlformats.org/drawingml/2006/main" w="3175">
          <a:solidFill>
            <a:srgbClr val="0070C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r=0.66</a:t>
          </a:r>
          <a:endParaRPr lang="en-U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B613B-56E5-40C1-9C9D-D075B91C01C3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BE72C-8B7B-4244-957D-C619529DE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54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E72C-8B7B-4244-957D-C619529DE2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3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the map for the stations and delete the names. Add the validation graph for the model and observations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BE72C-8B7B-4244-957D-C619529DE2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90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E72C-8B7B-4244-957D-C619529DE2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79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scenarios (2011-2100)</a:t>
            </a:r>
            <a:endParaRPr lang="en-GB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E72C-8B7B-4244-957D-C619529DE2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16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this photos at the beginning to show what I want to do?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BE72C-8B7B-4244-957D-C619529DE2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24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 noChangeAspect="1"/>
          </p:cNvSpPr>
          <p:nvPr>
            <p:ph type="ctrTitle"/>
          </p:nvPr>
        </p:nvSpPr>
        <p:spPr>
          <a:xfrm>
            <a:off x="3229200" y="4647600"/>
            <a:ext cx="5382000" cy="1677600"/>
          </a:xfrm>
          <a:solidFill>
            <a:schemeClr val="bg2"/>
          </a:solidFill>
        </p:spPr>
        <p:txBody>
          <a:bodyPr anchor="b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39496" indent="-457200">
              <a:buClrTx/>
              <a:buFont typeface="Arial" pitchFamily="34" charset="0"/>
              <a:buChar char="•"/>
              <a:defRPr sz="2400"/>
            </a:lvl1pPr>
            <a:lvl2pPr marL="640080" indent="-237744">
              <a:buFont typeface="Wingdings" pitchFamily="2" charset="2"/>
              <a:buChar char="§"/>
              <a:defRPr sz="2400"/>
            </a:lvl2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zonder boo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61788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. geen boog geen na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Rechthoek 3"/>
          <p:cNvSpPr/>
          <p:nvPr userDrawn="1"/>
        </p:nvSpPr>
        <p:spPr>
          <a:xfrm>
            <a:off x="5220072" y="6597352"/>
            <a:ext cx="3888432" cy="2606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0204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2000" y="1144800"/>
            <a:ext cx="7124400" cy="540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31640" y="1789896"/>
            <a:ext cx="3657600" cy="466344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076056" y="1789896"/>
            <a:ext cx="3657600" cy="466344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67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itel 4"/>
          <p:cNvSpPr>
            <a:spLocks noGrp="1"/>
          </p:cNvSpPr>
          <p:nvPr>
            <p:ph type="title"/>
          </p:nvPr>
        </p:nvSpPr>
        <p:spPr>
          <a:xfrm>
            <a:off x="1332000" y="685800"/>
            <a:ext cx="7431000" cy="5400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kumimoji="0" lang="nl-NL" dirty="0"/>
              <a:t>Klik om de stijl te bewerken</a:t>
            </a:r>
            <a:endParaRPr kumimoji="0" lang="en-US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idx="1"/>
          </p:nvPr>
        </p:nvSpPr>
        <p:spPr>
          <a:xfrm>
            <a:off x="1332000" y="1447800"/>
            <a:ext cx="7431000" cy="46146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eaLnBrk="1" latinLnBrk="0" hangingPunct="1"/>
            <a:r>
              <a:rPr kumimoji="0" lang="nl-NL" dirty="0"/>
              <a:t>Klik om de modelstijlen te bewerken</a:t>
            </a:r>
          </a:p>
          <a:p>
            <a:pPr lvl="1" eaLnBrk="1" latinLnBrk="0" hangingPunct="1"/>
            <a:r>
              <a:rPr kumimoji="0" lang="nl-NL" dirty="0"/>
              <a:t>Tweede niveau</a:t>
            </a:r>
          </a:p>
          <a:p>
            <a:pPr lvl="2" eaLnBrk="1" latinLnBrk="0" hangingPunct="1"/>
            <a:r>
              <a:rPr kumimoji="0" lang="nl-NL" dirty="0"/>
              <a:t>Derde niveau</a:t>
            </a:r>
          </a:p>
          <a:p>
            <a:pPr lvl="3" eaLnBrk="1" latinLnBrk="0" hangingPunct="1"/>
            <a:r>
              <a:rPr kumimoji="0" lang="nl-NL" dirty="0"/>
              <a:t>Vierde niveau</a:t>
            </a:r>
          </a:p>
          <a:p>
            <a:pPr lvl="4" eaLnBrk="1" latinLnBrk="0" hangingPunct="1"/>
            <a:r>
              <a:rPr kumimoji="0" lang="nl-NL" dirty="0"/>
              <a:t>Vijfde niveau</a:t>
            </a:r>
            <a:endParaRPr kumimoji="0" lang="en-US" dirty="0"/>
          </a:p>
        </p:txBody>
      </p:sp>
      <p:sp>
        <p:nvSpPr>
          <p:cNvPr id="2" name="Tekstvak 1"/>
          <p:cNvSpPr txBox="1"/>
          <p:nvPr/>
        </p:nvSpPr>
        <p:spPr>
          <a:xfrm>
            <a:off x="5184576" y="6567738"/>
            <a:ext cx="3959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Faculty of Geosciences</a:t>
            </a:r>
            <a:endParaRPr lang="nl-NL" sz="12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4" r:id="rId5"/>
    <p:sldLayoutId id="2147483667" r:id="rId6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b="1" kern="1200" baseline="0">
          <a:solidFill>
            <a:schemeClr val="tx2">
              <a:satMod val="13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357188" indent="-276225" algn="l" rtl="0" eaLnBrk="1" latinLnBrk="0" hangingPunct="1">
        <a:lnSpc>
          <a:spcPct val="100000"/>
        </a:lnSpc>
        <a:spcBef>
          <a:spcPts val="600"/>
        </a:spcBef>
        <a:buClrTx/>
        <a:buSzPct val="100000"/>
        <a:buFont typeface="Arial" pitchFamily="34" charset="0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71463" algn="l" rtl="0" eaLnBrk="1" latinLnBrk="0" hangingPunct="1">
        <a:lnSpc>
          <a:spcPct val="100000"/>
        </a:lnSpc>
        <a:spcBef>
          <a:spcPts val="550"/>
        </a:spcBef>
        <a:buClrTx/>
        <a:buSzPct val="70000"/>
        <a:buFont typeface="Wingdings" pitchFamily="2" charset="2"/>
        <a:buChar char="§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Tx/>
        <a:buFont typeface="Arial" pitchFamily="34" charset="0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Tx/>
        <a:buFont typeface="Arial" pitchFamily="34" charset="0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Tx/>
        <a:buFont typeface="Arial" pitchFamily="34" charset="0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6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6.png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hyperlink" Target="https://www.hydrol-earth-syst-sci.net/19/823/2015/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hyperlink" Target="https://hybam.obs-mip.fr/data/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6.png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9B3E2960-0289-4000-900E-215BD6282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90600"/>
            <a:ext cx="8731876" cy="556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647600"/>
            <a:ext cx="8305800" cy="1677000"/>
          </a:xfrm>
        </p:spPr>
        <p:txBody>
          <a:bodyPr anchor="t"/>
          <a:lstStyle/>
          <a:p>
            <a:r>
              <a:rPr lang="en-US" sz="2800" dirty="0"/>
              <a:t>Changing Sediment Yield of the Amazon</a:t>
            </a:r>
            <a:br>
              <a:rPr lang="en-US" sz="2800" dirty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sz="1600" b="0" dirty="0"/>
              <a:t>Safaa Naffaa  Rens van Beek , Frances  Dunn  &amp; Steven M. de Jong</a:t>
            </a:r>
            <a:br>
              <a:rPr lang="en-US" sz="1600" b="0" dirty="0"/>
            </a:br>
            <a:r>
              <a:rPr lang="en-US" sz="1600" b="0" dirty="0"/>
              <a:t>                                                       </a:t>
            </a:r>
            <a:br>
              <a:rPr lang="en-US" sz="1600" b="0" dirty="0"/>
            </a:br>
            <a:endParaRPr lang="en-US" sz="1600" b="0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5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44"/>
    </mc:Choice>
    <mc:Fallback xmlns="">
      <p:transition spd="slow" advTm="13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Conclusion:</a:t>
            </a:r>
            <a:endParaRPr lang="en-GB" dirty="0">
              <a:solidFill>
                <a:srgbClr val="00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used 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PCRGLOB-SET and PCRGLOB-WB for estimation of sediment yield.</a:t>
            </a:r>
            <a:r>
              <a:rPr lang="en-GB" dirty="0">
                <a:latin typeface="Calibri" pitchFamily="34" charset="0"/>
                <a:cs typeface="Calibri" pitchFamily="34" charset="0"/>
              </a:rPr>
              <a:t> </a:t>
            </a:r>
            <a:endParaRPr lang="en-GB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en-GB" dirty="0">
                <a:latin typeface="Calibri" pitchFamily="34" charset="0"/>
                <a:cs typeface="Calibri" pitchFamily="34" charset="0"/>
              </a:rPr>
              <a:t>model is not calibrated but applied directly using data from global 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datasets</a:t>
            </a:r>
          </a:p>
          <a:p>
            <a:pPr>
              <a:buFont typeface="Wingdings" pitchFamily="2" charset="2"/>
              <a:buChar char="q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Comparing the Model output with observations yields  a coefficient </a:t>
            </a:r>
            <a:r>
              <a:rPr lang="en-GB" dirty="0">
                <a:latin typeface="Calibri" pitchFamily="34" charset="0"/>
                <a:cs typeface="Calibri" pitchFamily="34" charset="0"/>
              </a:rPr>
              <a:t>of correlation of r=0.5, r=0.6 for discharge and sediment flux respectively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buFont typeface="Wingdings" pitchFamily="2" charset="2"/>
              <a:buChar char="q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next step, applying 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climate change, 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land 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use  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scenarios to the model to estimate their impacts on sediment flux in the Amazon and its variability at the Suriname coast. </a:t>
            </a:r>
            <a:endParaRPr lang="en-GB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q"/>
            </a:pPr>
            <a:endParaRPr lang="en-GB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q"/>
            </a:pPr>
            <a:endParaRPr lang="en-GB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q"/>
            </a:pPr>
            <a:endParaRPr lang="en-GB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5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4"/>
    </mc:Choice>
    <mc:Fallback xmlns="">
      <p:transition spd="slow" advTm="5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References:</a:t>
            </a:r>
            <a:endParaRPr lang="en-GB" dirty="0">
              <a:solidFill>
                <a:srgbClr val="00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1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Christiane </a:t>
            </a:r>
            <a:r>
              <a:rPr lang="en-GB" sz="1600" dirty="0" err="1">
                <a:latin typeface="Calibri" pitchFamily="34" charset="0"/>
                <a:cs typeface="Calibri" pitchFamily="34" charset="0"/>
              </a:rPr>
              <a:t>Zarfl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, Alexander E. </a:t>
            </a:r>
            <a:r>
              <a:rPr lang="en-GB" sz="1600" dirty="0" err="1">
                <a:latin typeface="Calibri" pitchFamily="34" charset="0"/>
                <a:cs typeface="Calibri" pitchFamily="34" charset="0"/>
              </a:rPr>
              <a:t>Lumsdon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, J </a:t>
            </a:r>
            <a:r>
              <a:rPr lang="en-GB" sz="1600" dirty="0" err="1">
                <a:latin typeface="Calibri" pitchFamily="34" charset="0"/>
                <a:cs typeface="Calibri" pitchFamily="34" charset="0"/>
              </a:rPr>
              <a:t>urgen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1600" dirty="0" err="1">
                <a:latin typeface="Calibri" pitchFamily="34" charset="0"/>
                <a:cs typeface="Calibri" pitchFamily="34" charset="0"/>
              </a:rPr>
              <a:t>Berlekamp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, Laura Ty-decks, and </a:t>
            </a:r>
            <a:r>
              <a:rPr lang="en-GB" sz="1600" dirty="0" err="1">
                <a:latin typeface="Calibri" pitchFamily="34" charset="0"/>
                <a:cs typeface="Calibri" pitchFamily="34" charset="0"/>
              </a:rPr>
              <a:t>Klement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1600" dirty="0" err="1">
                <a:latin typeface="Calibri" pitchFamily="34" charset="0"/>
                <a:cs typeface="Calibri" pitchFamily="34" charset="0"/>
              </a:rPr>
              <a:t>Tockner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. “A global boom in hydropower dam con-</a:t>
            </a:r>
            <a:r>
              <a:rPr lang="en-GB" sz="1600" dirty="0" err="1">
                <a:latin typeface="Calibri" pitchFamily="34" charset="0"/>
                <a:cs typeface="Calibri" pitchFamily="34" charset="0"/>
              </a:rPr>
              <a:t>struction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”. In: Aquatic Sciences77.1 (2015), pp. 161–170.issn: 1420-9055.doi:10.1007/s00027-014-0377-0.url:https://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doi.org/10.1007/s00027-014-0377-0</a:t>
            </a:r>
          </a:p>
          <a:p>
            <a:pPr>
              <a:buFont typeface="Wingdings" pitchFamily="2" charset="2"/>
              <a:buChar char="q"/>
            </a:pPr>
            <a:r>
              <a:rPr lang="en-GB" sz="1600" dirty="0" err="1" smtClean="0">
                <a:latin typeface="Calibri" pitchFamily="34" charset="0"/>
                <a:cs typeface="Calibri" pitchFamily="34" charset="0"/>
              </a:rPr>
              <a:t>Jannis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Hoch. “PCR-GLOBSET - Development and verification of a </a:t>
            </a:r>
            <a:r>
              <a:rPr lang="en-GB" sz="1600" dirty="0" err="1">
                <a:latin typeface="Calibri" pitchFamily="34" charset="0"/>
                <a:cs typeface="Calibri" pitchFamily="34" charset="0"/>
              </a:rPr>
              <a:t>globalsediment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 supply model”. MA thesis. University of </a:t>
            </a:r>
            <a:r>
              <a:rPr lang="en-GB" sz="1600" dirty="0" err="1">
                <a:latin typeface="Calibri" pitchFamily="34" charset="0"/>
                <a:cs typeface="Calibri" pitchFamily="34" charset="0"/>
              </a:rPr>
              <a:t>Twente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, Nov. 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2014</a:t>
            </a:r>
          </a:p>
          <a:p>
            <a:pPr>
              <a:buFont typeface="Wingdings" pitchFamily="2" charset="2"/>
              <a:buChar char="q"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L 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Van </a:t>
            </a:r>
            <a:r>
              <a:rPr lang="en-GB" sz="1600" dirty="0" err="1">
                <a:latin typeface="Calibri" pitchFamily="34" charset="0"/>
                <a:cs typeface="Calibri" pitchFamily="34" charset="0"/>
              </a:rPr>
              <a:t>beek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 and M. F. </a:t>
            </a:r>
            <a:r>
              <a:rPr lang="en-GB" sz="1600" dirty="0" err="1">
                <a:latin typeface="Calibri" pitchFamily="34" charset="0"/>
                <a:cs typeface="Calibri" pitchFamily="34" charset="0"/>
              </a:rPr>
              <a:t>Bierkens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. “The global hydrological model </a:t>
            </a:r>
            <a:r>
              <a:rPr lang="en-GB" sz="1600" dirty="0" err="1">
                <a:latin typeface="Calibri" pitchFamily="34" charset="0"/>
                <a:cs typeface="Calibri" pitchFamily="34" charset="0"/>
              </a:rPr>
              <a:t>pcr-globwb:conceptualization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, parameterization and verification. Utrecht </a:t>
            </a:r>
            <a:r>
              <a:rPr lang="en-GB" sz="1600" dirty="0" err="1">
                <a:latin typeface="Calibri" pitchFamily="34" charset="0"/>
                <a:cs typeface="Calibri" pitchFamily="34" charset="0"/>
              </a:rPr>
              <a:t>Uni-versity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”. </a:t>
            </a:r>
            <a:r>
              <a:rPr lang="en-GB" sz="1600" dirty="0" err="1">
                <a:latin typeface="Calibri" pitchFamily="34" charset="0"/>
                <a:cs typeface="Calibri" pitchFamily="34" charset="0"/>
              </a:rPr>
              <a:t>In:International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 Association of Hydrological Sciences(2009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).</a:t>
            </a:r>
          </a:p>
          <a:p>
            <a:pPr marL="82296" indent="0">
              <a:buNone/>
            </a:pP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2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"/>
    </mc:Choice>
    <mc:Fallback xmlns="">
      <p:transition spd="slow" advTm="1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view of a lush green field&#10;&#10;Description automatically generated">
            <a:extLst>
              <a:ext uri="{FF2B5EF4-FFF2-40B4-BE49-F238E27FC236}">
                <a16:creationId xmlns="" xmlns:a16="http://schemas.microsoft.com/office/drawing/2014/main" id="{966BBE30-DDCE-4A80-815F-06323BEEF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22043"/>
            <a:ext cx="8001000" cy="56139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2DA88F3-819A-4EC3-95E5-02C94560AE54}"/>
              </a:ext>
            </a:extLst>
          </p:cNvPr>
          <p:cNvSpPr txBox="1"/>
          <p:nvPr/>
        </p:nvSpPr>
        <p:spPr>
          <a:xfrm>
            <a:off x="2437472" y="622043"/>
            <a:ext cx="518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Thank you for your attention</a:t>
            </a: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6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8"/>
    </mc:Choice>
    <mc:Fallback xmlns="">
      <p:transition spd="slow" advTm="13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DDC1DD0-8055-4806-9C60-ADD8EF992B0D}"/>
              </a:ext>
            </a:extLst>
          </p:cNvPr>
          <p:cNvSpPr txBox="1"/>
          <p:nvPr/>
        </p:nvSpPr>
        <p:spPr>
          <a:xfrm>
            <a:off x="382788" y="816888"/>
            <a:ext cx="8371208" cy="4801314"/>
          </a:xfrm>
          <a:prstGeom prst="rect">
            <a:avLst/>
          </a:prstGeom>
          <a:noFill/>
          <a:ln w="22225">
            <a:solidFill>
              <a:srgbClr val="00B000"/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Objective: </a:t>
            </a:r>
            <a:r>
              <a: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-GB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o assess the impacts of future changes including climate and land use changes at the rate of sediment supply </a:t>
            </a:r>
            <a:r>
              <a:rPr lang="en-GB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of the Amazon </a:t>
            </a:r>
            <a:r>
              <a:rPr lang="en-GB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River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and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its variability for the Surinam coast</a:t>
            </a:r>
            <a:endParaRPr lang="en-GB" dirty="0">
              <a:solidFill>
                <a:srgbClr val="00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  <a:p>
            <a:endParaRPr lang="en-GB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endParaRPr lang="en-GB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endParaRPr lang="en-GB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just"/>
            <a:endParaRPr lang="en-GB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just"/>
            <a:endParaRPr lang="en-GB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just"/>
            <a:endParaRPr lang="en-GB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endParaRPr lang="en-GB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endParaRPr lang="nl-NL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nl-NL" dirty="0">
                <a:solidFill>
                  <a:srgbClr val="000000"/>
                </a:solidFill>
              </a:rPr>
              <a:t>	</a:t>
            </a:r>
          </a:p>
          <a:p>
            <a:endParaRPr lang="nl-NL" dirty="0">
              <a:solidFill>
                <a:srgbClr val="000000"/>
              </a:solidFill>
            </a:endParaRPr>
          </a:p>
          <a:p>
            <a:endParaRPr lang="nl-NL" dirty="0">
              <a:solidFill>
                <a:srgbClr val="000000"/>
              </a:solidFill>
            </a:endParaRPr>
          </a:p>
          <a:p>
            <a:endParaRPr lang="nl-NL" dirty="0">
              <a:solidFill>
                <a:srgbClr val="000000"/>
              </a:solidFill>
            </a:endParaRPr>
          </a:p>
          <a:p>
            <a:endParaRPr lang="nl-NL" dirty="0">
              <a:solidFill>
                <a:srgbClr val="000000"/>
              </a:solidFill>
            </a:endParaRPr>
          </a:p>
          <a:p>
            <a:r>
              <a:rPr lang="nl-NL" dirty="0">
                <a:solidFill>
                  <a:srgbClr val="000000"/>
                </a:solidFill>
              </a:rPr>
              <a:t>      </a:t>
            </a:r>
          </a:p>
        </p:txBody>
      </p:sp>
      <p:sp>
        <p:nvSpPr>
          <p:cNvPr id="6" name="AutoShape 2" descr="Home">
            <a:extLst>
              <a:ext uri="{FF2B5EF4-FFF2-40B4-BE49-F238E27FC236}">
                <a16:creationId xmlns="" xmlns:a16="http://schemas.microsoft.com/office/drawing/2014/main" id="{73A2FC47-A296-4550-9375-F5FB6D7360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5601484" y="2133600"/>
            <a:ext cx="2270098" cy="44123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50" i="1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GB" sz="850" i="1" dirty="0" smtClean="0">
                <a:solidFill>
                  <a:srgbClr val="000000"/>
                </a:solidFill>
                <a:ea typeface="Times New Roman"/>
                <a:cs typeface="Times New Roman"/>
              </a:rPr>
              <a:t>              </a:t>
            </a:r>
            <a:r>
              <a:rPr lang="en-GB" sz="1300" i="1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Climate </a:t>
            </a:r>
            <a:r>
              <a:rPr lang="en-GB" sz="1300" i="1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change </a:t>
            </a:r>
            <a:endParaRPr lang="en-GB" sz="1300" dirty="0">
              <a:solidFill>
                <a:srgbClr val="00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680583" y="4648200"/>
            <a:ext cx="4267199" cy="56662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600" i="1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   Sediment yield and transport in  Amazon river</a:t>
            </a:r>
            <a:endParaRPr lang="en-GB" sz="1600" dirty="0">
              <a:solidFill>
                <a:srgbClr val="00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3299582" y="2163095"/>
            <a:ext cx="1219200" cy="3515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hangingPunct="0"/>
            <a:r>
              <a:rPr lang="en-GB" sz="1300" i="1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Deforestation</a:t>
            </a:r>
            <a:endParaRPr lang="en-GB" sz="1300" dirty="0">
              <a:solidFill>
                <a:srgbClr val="00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7113557" y="2835368"/>
            <a:ext cx="1558123" cy="44123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300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    stream discharge</a:t>
            </a:r>
            <a:endParaRPr lang="en-GB" sz="1300" dirty="0">
              <a:solidFill>
                <a:srgbClr val="00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4862305" y="2834682"/>
            <a:ext cx="2057400" cy="44123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300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        weathering of rocks and detachment rate of soil</a:t>
            </a:r>
            <a:endParaRPr lang="en-GB" sz="1300" dirty="0">
              <a:solidFill>
                <a:srgbClr val="00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</p:txBody>
      </p:sp>
      <p:cxnSp>
        <p:nvCxnSpPr>
          <p:cNvPr id="24" name="رابط كسهم مستقيم 23"/>
          <p:cNvCxnSpPr>
            <a:stCxn id="8" idx="2"/>
          </p:cNvCxnSpPr>
          <p:nvPr/>
        </p:nvCxnSpPr>
        <p:spPr>
          <a:xfrm>
            <a:off x="6736533" y="2574830"/>
            <a:ext cx="754049" cy="26053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رابط كسهم مستقيم 25"/>
          <p:cNvCxnSpPr>
            <a:stCxn id="8" idx="2"/>
          </p:cNvCxnSpPr>
          <p:nvPr/>
        </p:nvCxnSpPr>
        <p:spPr>
          <a:xfrm flipH="1">
            <a:off x="6042782" y="2574830"/>
            <a:ext cx="693751" cy="26053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سهم للأسفل 26"/>
          <p:cNvSpPr/>
          <p:nvPr/>
        </p:nvSpPr>
        <p:spPr>
          <a:xfrm>
            <a:off x="6667500" y="3245935"/>
            <a:ext cx="723900" cy="1371600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en-GB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3343902" y="2834682"/>
            <a:ext cx="1251080" cy="4419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hangingPunct="0"/>
            <a:r>
              <a:rPr lang="en-GB" sz="1300" i="1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Accelerate soil erosion</a:t>
            </a:r>
            <a:endParaRPr lang="en-GB" sz="1300" dirty="0">
              <a:solidFill>
                <a:srgbClr val="00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</p:txBody>
      </p:sp>
      <p:cxnSp>
        <p:nvCxnSpPr>
          <p:cNvPr id="30" name="رابط كسهم مستقيم 29"/>
          <p:cNvCxnSpPr/>
          <p:nvPr/>
        </p:nvCxnSpPr>
        <p:spPr>
          <a:xfrm>
            <a:off x="3909182" y="2514600"/>
            <a:ext cx="0" cy="3207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سهم للأسفل 30"/>
          <p:cNvSpPr/>
          <p:nvPr/>
        </p:nvSpPr>
        <p:spPr>
          <a:xfrm>
            <a:off x="3680582" y="3276600"/>
            <a:ext cx="685800" cy="1371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76" y="1685670"/>
            <a:ext cx="2580399" cy="188108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3" name="مستطيل 2"/>
          <p:cNvSpPr/>
          <p:nvPr/>
        </p:nvSpPr>
        <p:spPr>
          <a:xfrm>
            <a:off x="457200" y="1676400"/>
            <a:ext cx="1704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Dry season 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23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82" y="3619948"/>
            <a:ext cx="2607293" cy="177960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4" name="مستطيل 3"/>
          <p:cNvSpPr/>
          <p:nvPr/>
        </p:nvSpPr>
        <p:spPr>
          <a:xfrm>
            <a:off x="463179" y="3619948"/>
            <a:ext cx="1975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Rainy season 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48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6466"/>
    </mc:Choice>
    <mc:Fallback xmlns="">
      <p:transition advClick="0" advTm="36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4" grpId="0" animBg="1"/>
      <p:bldP spid="19" grpId="0" animBg="1"/>
      <p:bldP spid="20" grpId="0" animBg="1"/>
      <p:bldP spid="27" grpId="0" animBg="1"/>
      <p:bldP spid="29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7124400" cy="540000"/>
          </a:xfrm>
        </p:spPr>
        <p:txBody>
          <a:bodyPr/>
          <a:lstStyle/>
          <a:p>
            <a:pPr marL="357188" indent="-276225">
              <a:spcBef>
                <a:spcPts val="600"/>
              </a:spcBef>
              <a:buSzPct val="100000"/>
            </a:pPr>
            <a:r>
              <a:rPr lang="en-US" sz="4000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Methods</a:t>
            </a:r>
            <a:endParaRPr lang="en-GB" sz="4000" dirty="0">
              <a:solidFill>
                <a:srgbClr val="00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62400" cy="4663440"/>
          </a:xfrm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PCRGLOB_SET</a:t>
            </a:r>
            <a:r>
              <a:rPr lang="en-GB" sz="1000" baseline="900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1</a:t>
            </a:r>
            <a:r>
              <a:rPr lang="ar-SY" sz="16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endParaRPr lang="ar-SY" sz="1600" baseline="90000" dirty="0" smtClean="0">
              <a:solidFill>
                <a:srgbClr val="00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sz="28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 Assess the local sediment supply </a:t>
            </a:r>
          </a:p>
          <a:p>
            <a:pPr>
              <a:buFont typeface="Wingdings" pitchFamily="2" charset="2"/>
              <a:buChar char="q"/>
            </a:pPr>
            <a:r>
              <a:rPr lang="en-GB" sz="28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GB" sz="2800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Include the effects of land cover changes 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419600" y="1295400"/>
            <a:ext cx="4648200" cy="5142696"/>
          </a:xfrm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PCRGLOB-WB</a:t>
            </a:r>
            <a:r>
              <a:rPr lang="ar-SY" sz="1000" baseline="900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2</a:t>
            </a:r>
            <a:endParaRPr lang="en-US" sz="1000" baseline="90000" dirty="0" smtClean="0">
              <a:solidFill>
                <a:srgbClr val="00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sz="28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 Add the trapping efficiency of the reservoirs.</a:t>
            </a:r>
          </a:p>
          <a:p>
            <a:pPr>
              <a:buFont typeface="Wingdings" pitchFamily="2" charset="2"/>
              <a:buChar char="q"/>
            </a:pPr>
            <a:r>
              <a:rPr lang="en-GB" sz="28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GB" sz="2800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Simulate the hydrological response under climate change and land use change</a:t>
            </a:r>
            <a:endParaRPr lang="en-US" sz="2800" dirty="0">
              <a:solidFill>
                <a:srgbClr val="00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  <a:p>
            <a:pPr>
              <a:buNone/>
            </a:pPr>
            <a:endParaRPr lang="en-US" sz="2800" dirty="0">
              <a:solidFill>
                <a:srgbClr val="00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  <a:p>
            <a:pPr marL="80963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462630"/>
            <a:ext cx="1828800" cy="203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304800" y="5892845"/>
            <a:ext cx="6858000" cy="609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050" baseline="40000" dirty="0" smtClean="0">
                <a:latin typeface="Calibri" pitchFamily="34" charset="0"/>
                <a:cs typeface="Calibri" pitchFamily="34" charset="0"/>
                <a:hlinkClick r:id="rId6"/>
              </a:rPr>
              <a:t>1</a:t>
            </a:r>
            <a:r>
              <a:rPr lang="en-GB" sz="1200" dirty="0" smtClean="0">
                <a:latin typeface="Calibri" pitchFamily="34" charset="0"/>
                <a:cs typeface="Calibri" pitchFamily="34" charset="0"/>
                <a:hlinkClick r:id="rId6"/>
              </a:rPr>
              <a:t>https</a:t>
            </a:r>
            <a:r>
              <a:rPr lang="en-GB" sz="1200" dirty="0">
                <a:latin typeface="Calibri" pitchFamily="34" charset="0"/>
                <a:cs typeface="Calibri" pitchFamily="34" charset="0"/>
                <a:hlinkClick r:id="rId6"/>
              </a:rPr>
              <a:t>://</a:t>
            </a:r>
            <a:r>
              <a:rPr lang="en-GB" sz="1200" dirty="0" smtClean="0">
                <a:latin typeface="Calibri" pitchFamily="34" charset="0"/>
                <a:cs typeface="Calibri" pitchFamily="34" charset="0"/>
                <a:hlinkClick r:id="rId6"/>
              </a:rPr>
              <a:t>essay.utwente.nl/66330/</a:t>
            </a:r>
          </a:p>
          <a:p>
            <a:r>
              <a:rPr lang="en-GB" sz="1050" baseline="40000" dirty="0" smtClean="0">
                <a:latin typeface="Calibri" pitchFamily="34" charset="0"/>
                <a:cs typeface="Calibri" pitchFamily="34" charset="0"/>
                <a:hlinkClick r:id="rId6"/>
              </a:rPr>
              <a:t>2</a:t>
            </a:r>
            <a:r>
              <a:rPr lang="en-GB" sz="1200" dirty="0" smtClean="0">
                <a:hlinkClick r:id="rId6"/>
              </a:rPr>
              <a:t>https</a:t>
            </a:r>
            <a:r>
              <a:rPr lang="en-GB" sz="1200" dirty="0">
                <a:hlinkClick r:id="rId6"/>
              </a:rPr>
              <a:t>://</a:t>
            </a:r>
            <a:r>
              <a:rPr lang="en-GB" sz="1200" dirty="0">
                <a:latin typeface="Calibri" pitchFamily="34" charset="0"/>
                <a:cs typeface="Calibri" pitchFamily="34" charset="0"/>
                <a:hlinkClick r:id="rId6"/>
              </a:rPr>
              <a:t>www.hydrol-earth-syst-sci.net/19/823/2015</a:t>
            </a:r>
            <a:r>
              <a:rPr lang="en-GB" sz="1200" dirty="0">
                <a:hlinkClick r:id="rId6"/>
              </a:rPr>
              <a:t>/</a:t>
            </a:r>
            <a:endParaRPr lang="en-GB" sz="1200" dirty="0"/>
          </a:p>
        </p:txBody>
      </p:sp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3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98"/>
    </mc:Choice>
    <mc:Fallback xmlns="">
      <p:transition spd="slow" advTm="35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Sediment Transport - Model RESULTS</a:t>
            </a:r>
            <a:endParaRPr lang="en-GB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C:\Users\Safaa\Desktop\sediment_transport_map copy.tiff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384" y="3581400"/>
            <a:ext cx="4462616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faa\Desktop\soil_map copy.ti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4419600" cy="30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8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60"/>
    </mc:Choice>
    <mc:Fallback xmlns="">
      <p:transition spd="slow" advTm="32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7090F3-1C86-4BF5-95A8-40CF1A858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  <a:buSzPct val="100000"/>
            </a:pPr>
            <a:r>
              <a:rPr lang="en-US" sz="36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Validation of the model </a:t>
            </a:r>
            <a:endParaRPr lang="nl-NL" sz="3600" dirty="0">
              <a:solidFill>
                <a:srgbClr val="00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F75A695-59FB-4A7C-8A62-1FC8FB62E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610600" cy="5029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Seven stations along the Amazon river have been defined based on the observation 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data(OS-Hybam</a:t>
            </a:r>
            <a:r>
              <a:rPr lang="en-US" sz="1200" baseline="560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3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)</a:t>
            </a:r>
            <a:endParaRPr lang="en-US" sz="2800" dirty="0">
              <a:solidFill>
                <a:srgbClr val="00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  <a:p>
            <a:pPr marL="82296" indent="0">
              <a:buNone/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   </a:t>
            </a:r>
            <a:endParaRPr lang="nl-NL" sz="2800" dirty="0">
              <a:solidFill>
                <a:srgbClr val="00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="" xmlns:a16="http://schemas.microsoft.com/office/drawing/2014/main" id="{954C19FC-2F50-4FF3-A685-EF62DEB0E9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09800"/>
            <a:ext cx="6324600" cy="43368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685800" y="6324600"/>
            <a:ext cx="8077200" cy="222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SY" sz="1050" baseline="40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GB" sz="1200" dirty="0">
                <a:latin typeface="Calibri" pitchFamily="34" charset="0"/>
                <a:cs typeface="Calibri" pitchFamily="34" charset="0"/>
                <a:hlinkClick r:id="rId6"/>
              </a:rPr>
              <a:t>https://hybam.obs-mip.fr/data</a:t>
            </a:r>
            <a:r>
              <a:rPr lang="en-GB" sz="1200" dirty="0">
                <a:hlinkClick r:id="rId6"/>
              </a:rPr>
              <a:t>/</a:t>
            </a:r>
            <a:endParaRPr lang="en-GB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2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0"/>
    </mc:Choice>
    <mc:Fallback xmlns="">
      <p:transition spd="slow" advTm="27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Validation of the model </a:t>
            </a:r>
            <a:endParaRPr lang="en-GB" dirty="0"/>
          </a:p>
        </p:txBody>
      </p:sp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9261971"/>
              </p:ext>
            </p:extLst>
          </p:nvPr>
        </p:nvGraphicFramePr>
        <p:xfrm>
          <a:off x="1295400" y="1447800"/>
          <a:ext cx="7086601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مخطط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5373599"/>
              </p:ext>
            </p:extLst>
          </p:nvPr>
        </p:nvGraphicFramePr>
        <p:xfrm>
          <a:off x="1371600" y="3657600"/>
          <a:ext cx="7386918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4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87"/>
    </mc:Choice>
    <mc:Fallback xmlns="">
      <p:transition spd="slow" advTm="97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AF6AE5F-8FA8-4032-B913-1D46443C3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376" y="1737607"/>
            <a:ext cx="2313564" cy="4575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8077200" cy="488666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		 </a:t>
            </a:r>
            <a:r>
              <a:rPr lang="en-US" sz="3100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Changing precipitation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-9258" y="685800"/>
            <a:ext cx="91532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      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Climate change scenarios</a:t>
            </a:r>
            <a:endParaRPr lang="nl-NL" sz="3600" b="1" dirty="0">
              <a:solidFill>
                <a:srgbClr val="00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</p:txBody>
      </p:sp>
      <p:pic>
        <p:nvPicPr>
          <p:cNvPr id="5" name="Picture 4" descr="A picture containing map, text&#10;&#10;Description automatically generated">
            <a:extLst>
              <a:ext uri="{FF2B5EF4-FFF2-40B4-BE49-F238E27FC236}">
                <a16:creationId xmlns="" xmlns:a16="http://schemas.microsoft.com/office/drawing/2014/main" id="{A2484E6C-2FDD-4A29-A762-46CD14B01D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409" y="1760837"/>
            <a:ext cx="2313563" cy="4575285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="" xmlns:a16="http://schemas.microsoft.com/office/drawing/2014/main" id="{18B39EAB-87E7-4C48-A8F7-699800F1A4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40" y="1802497"/>
            <a:ext cx="2313563" cy="4510395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="" xmlns:a16="http://schemas.microsoft.com/office/drawing/2014/main" id="{0D5AFDBE-2188-4DA4-A9F3-951BCD84DE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20" y="1747337"/>
            <a:ext cx="2209799" cy="4575283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74"/>
    </mc:Choice>
    <mc:Fallback xmlns="">
      <p:transition spd="slow" advTm="32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924800" cy="685800"/>
          </a:xfrm>
        </p:spPr>
        <p:txBody>
          <a:bodyPr/>
          <a:lstStyle/>
          <a:p>
            <a:r>
              <a:rPr lang="en-US" sz="3600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Deforestation scenarios- IMAGE</a:t>
            </a:r>
            <a:endParaRPr lang="en-GB" sz="3600" dirty="0">
              <a:solidFill>
                <a:srgbClr val="00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3144" y="1295400"/>
            <a:ext cx="8458200" cy="4614600"/>
          </a:xfrm>
        </p:spPr>
        <p:txBody>
          <a:bodyPr/>
          <a:lstStyle/>
          <a:p>
            <a:pPr marL="82296" indent="0">
              <a:buNone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Future scenarios (IMAGE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scenarios- Vegetation</a:t>
            </a:r>
            <a:r>
              <a:rPr lang="nl-NL" sz="20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fraction 2011-2100 )</a:t>
            </a:r>
          </a:p>
          <a:p>
            <a:pPr marL="82296" indent="0">
              <a:buNone/>
            </a:pPr>
            <a:endParaRPr lang="nl-NL" sz="2000" dirty="0">
              <a:solidFill>
                <a:srgbClr val="00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  <a:p>
            <a:endParaRPr lang="en-GB" dirty="0"/>
          </a:p>
        </p:txBody>
      </p:sp>
      <p:sp>
        <p:nvSpPr>
          <p:cNvPr id="5" name="مستطيل 4"/>
          <p:cNvSpPr/>
          <p:nvPr/>
        </p:nvSpPr>
        <p:spPr>
          <a:xfrm>
            <a:off x="562984" y="1740946"/>
            <a:ext cx="4299472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Sediment delivery ratio </a:t>
            </a:r>
            <a:r>
              <a:rPr lang="nl-NL" dirty="0" smtClean="0"/>
              <a:t>ton/month</a:t>
            </a:r>
            <a:endParaRPr lang="en-GB" dirty="0"/>
          </a:p>
        </p:txBody>
      </p:sp>
      <p:pic>
        <p:nvPicPr>
          <p:cNvPr id="2053" name="Picture 5" descr="C:\Users\Safaa\Desktop\delivery_ratio_month8. copy.ti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4176656" cy="295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faa\Desktop\delivery_ratio_ 94.tif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14601"/>
            <a:ext cx="3962271" cy="293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4934174" y="1740946"/>
            <a:ext cx="4209826" cy="5109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Sediment delivery ratio </a:t>
            </a:r>
            <a:r>
              <a:rPr lang="nl-NL" dirty="0" smtClean="0"/>
              <a:t>ton/year</a:t>
            </a:r>
            <a:endParaRPr lang="en-GB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4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63987">
        <p:cut/>
      </p:transition>
    </mc:Choice>
    <mc:Fallback xmlns="">
      <p:transition advTm="63987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="" xmlns:a16="http://schemas.microsoft.com/office/drawing/2014/main" id="{2E37EC2C-E235-4D8A-9578-9ED65738F4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05000"/>
            <a:ext cx="6464497" cy="3896688"/>
          </a:xfr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Future Dam Projection:</a:t>
            </a:r>
            <a:br>
              <a:rPr lang="en-US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</a:b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2C03655-10B7-4BB3-9A75-0800F08457B0}"/>
              </a:ext>
            </a:extLst>
          </p:cNvPr>
          <p:cNvSpPr/>
          <p:nvPr/>
        </p:nvSpPr>
        <p:spPr>
          <a:xfrm>
            <a:off x="457200" y="6096000"/>
            <a:ext cx="85344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source: </a:t>
            </a:r>
            <a:r>
              <a:rPr lang="nl-NL" sz="1200" dirty="0" err="1"/>
              <a:t>Zarfl</a:t>
            </a:r>
            <a:r>
              <a:rPr lang="nl-NL" sz="1200" dirty="0"/>
              <a:t>, C.</a:t>
            </a:r>
            <a:r>
              <a:rPr lang="nl-NL" sz="1200" i="1" dirty="0"/>
              <a:t>et al.2015.</a:t>
            </a:r>
            <a:r>
              <a:rPr lang="nl-NL" sz="1200" dirty="0"/>
              <a:t> A </a:t>
            </a:r>
            <a:r>
              <a:rPr lang="en-US" sz="1200" dirty="0"/>
              <a:t>global</a:t>
            </a:r>
            <a:r>
              <a:rPr lang="nl-NL" sz="1200" dirty="0"/>
              <a:t> boom in </a:t>
            </a:r>
            <a:r>
              <a:rPr lang="en-US" sz="1200" dirty="0"/>
              <a:t>hydropower</a:t>
            </a:r>
            <a:r>
              <a:rPr lang="nl-NL" sz="1200" dirty="0"/>
              <a:t> dam </a:t>
            </a:r>
            <a:r>
              <a:rPr lang="en-US" sz="1200" dirty="0"/>
              <a:t>construction</a:t>
            </a:r>
          </a:p>
        </p:txBody>
      </p:sp>
      <p:pic>
        <p:nvPicPr>
          <p:cNvPr id="1026" name="Picture 2" descr="C:\Users\Safaa\Desktop\sediment_transport_map copy copy.ti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04" y="1787562"/>
            <a:ext cx="4218454" cy="305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4936304" y="1224579"/>
            <a:ext cx="4055296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Trapped sediment in reservoirs (1994-1999)</a:t>
            </a:r>
            <a:endParaRPr lang="en-GB" dirty="0"/>
          </a:p>
        </p:txBody>
      </p:sp>
      <p:sp>
        <p:nvSpPr>
          <p:cNvPr id="4" name="مستطيل 3"/>
          <p:cNvSpPr/>
          <p:nvPr/>
        </p:nvSpPr>
        <p:spPr>
          <a:xfrm>
            <a:off x="609600" y="1295400"/>
            <a:ext cx="4114800" cy="4625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Future dam projection</a:t>
            </a:r>
            <a:endParaRPr lang="en-GB" dirty="0"/>
          </a:p>
        </p:txBody>
      </p:sp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5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85"/>
    </mc:Choice>
    <mc:Fallback xmlns="">
      <p:transition spd="slow" advTm="35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tion_Geosciences">
  <a:themeElements>
    <a:clrScheme name="Copernicus">
      <a:dk1>
        <a:srgbClr val="000000"/>
      </a:dk1>
      <a:lt1>
        <a:srgbClr val="FFFFFF"/>
      </a:lt1>
      <a:dk2>
        <a:srgbClr val="3F3F3F"/>
      </a:dk2>
      <a:lt2>
        <a:srgbClr val="118F40"/>
      </a:lt2>
      <a:accent1>
        <a:srgbClr val="118F40"/>
      </a:accent1>
      <a:accent2>
        <a:srgbClr val="5F247D"/>
      </a:accent2>
      <a:accent3>
        <a:srgbClr val="A10065"/>
      </a:accent3>
      <a:accent4>
        <a:srgbClr val="DC931A"/>
      </a:accent4>
      <a:accent5>
        <a:srgbClr val="CCCE1E"/>
      </a:accent5>
      <a:accent6>
        <a:srgbClr val="5DB4E5"/>
      </a:accent6>
      <a:hlink>
        <a:srgbClr val="0000FF"/>
      </a:hlink>
      <a:folHlink>
        <a:srgbClr val="800080"/>
      </a:folHlink>
    </a:clrScheme>
    <a:fontScheme name="UU 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Zonnewend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1128</TotalTime>
  <Words>443</Words>
  <Application>Microsoft Office PowerPoint</Application>
  <PresentationFormat>عرض على الشاشة (3:4)‏</PresentationFormat>
  <Paragraphs>74</Paragraphs>
  <Slides>12</Slides>
  <Notes>5</Notes>
  <HiddenSlides>0</HiddenSlides>
  <MMClips>12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3" baseType="lpstr">
      <vt:lpstr>Presentation_Geosciences</vt:lpstr>
      <vt:lpstr>Changing Sediment Yield of the Amazon  Safaa Naffaa  Rens van Beek , Frances  Dunn  &amp; Steven M. de Jong                                                         </vt:lpstr>
      <vt:lpstr>عرض تقديمي في PowerPoint</vt:lpstr>
      <vt:lpstr>Methods</vt:lpstr>
      <vt:lpstr>Sediment Transport - Model RESULTS</vt:lpstr>
      <vt:lpstr>Validation of the model </vt:lpstr>
      <vt:lpstr>Validation of the model </vt:lpstr>
      <vt:lpstr>   Changing precipitation</vt:lpstr>
      <vt:lpstr>Deforestation scenarios- IMAGE</vt:lpstr>
      <vt:lpstr> Future Dam Projection: </vt:lpstr>
      <vt:lpstr>Conclusion:</vt:lpstr>
      <vt:lpstr>References:</vt:lpstr>
      <vt:lpstr>عرض تقديمي في PowerPoint</vt:lpstr>
    </vt:vector>
  </TitlesOfParts>
  <Company>Utrecht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Wagner-Cremer, F.</dc:creator>
  <cp:lastModifiedBy>Safaa</cp:lastModifiedBy>
  <cp:revision>319</cp:revision>
  <dcterms:created xsi:type="dcterms:W3CDTF">2018-01-11T12:06:59Z</dcterms:created>
  <dcterms:modified xsi:type="dcterms:W3CDTF">2020-05-08T11:28:44Z</dcterms:modified>
</cp:coreProperties>
</file>