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8" r:id="rId3"/>
    <p:sldId id="259" r:id="rId4"/>
    <p:sldId id="260" r:id="rId5"/>
    <p:sldId id="264" r:id="rId6"/>
    <p:sldId id="265" r:id="rId7"/>
    <p:sldId id="261" r:id="rId8"/>
    <p:sldId id="266" r:id="rId9"/>
    <p:sldId id="262" r:id="rId10"/>
    <p:sldId id="263" r:id="rId11"/>
    <p:sldId id="269" r:id="rId12"/>
    <p:sldId id="273" r:id="rId13"/>
    <p:sldId id="270" r:id="rId14"/>
    <p:sldId id="271" r:id="rId15"/>
    <p:sldId id="272" r:id="rId16"/>
    <p:sldId id="267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1"/>
  </p:normalViewPr>
  <p:slideViewPr>
    <p:cSldViewPr snapToGrid="0" snapToObjects="1">
      <p:cViewPr varScale="1">
        <p:scale>
          <a:sx n="120" d="100"/>
          <a:sy n="120" d="100"/>
        </p:scale>
        <p:origin x="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88C69-50CE-4603-A325-DB674F32B812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D83DD-44C2-4C69-BA06-67A1BB7AF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C6328-1858-444E-BE8B-6A5693BEADFD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0B634-633E-4A5D-95E1-1D7817312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41258-019E-406F-9202-73F01BD3BE3C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B4A78-0704-4669-9506-3AD4CCA59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1BB8E-884E-48FD-8C84-5A9E3FEBE37E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83317-A38F-4978-B0EA-232F41921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07F64-9FDB-4D94-B10D-7366B36242B1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8AD17-BA01-47DF-B96E-3D8135491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C4852-5508-4D9F-80B0-AF0F218329BC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F6696-D7C0-4322-A60D-EDED499C2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E5890-2FB5-4A33-92FA-F80587E89D3D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12750-2E81-4898-9603-407C02A73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F17BD-0C9F-4B27-8389-C5A4E8A02B4B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3468F-C691-472E-BFBE-80DB1E65A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79240-2035-40FC-94E5-D13F42560523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9A19D-2804-4454-94BC-19807B549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8C65C-836D-4DCC-9A98-B012B2D19F1A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49C27-0AD8-432D-AA67-39E080892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1AB78-9A44-4B5D-98EE-56BA2B8E6D61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E3AF4-048A-46BD-9B5E-BAE742F74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70282C-8D1A-4C97-A446-3395F21B5453}" type="datetimeFigureOut">
              <a:rPr lang="ru-RU"/>
              <a:pPr>
                <a:defRPr/>
              </a:pPr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931BCF-2B0B-4E7F-85C1-4E7C8BAFC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EC71-3831-5947-A13B-516CC9E50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Change in Mt. Elbrus </a:t>
            </a:r>
            <a:r>
              <a:rPr lang="en-GB" dirty="0" err="1"/>
              <a:t>nival</a:t>
            </a:r>
            <a:r>
              <a:rPr lang="en-GB" dirty="0"/>
              <a:t>-glacial system in the last century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CBC8B-8D0A-2F49-9E77-C6E01A188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2436056"/>
          </a:xfrm>
        </p:spPr>
        <p:txBody>
          <a:bodyPr/>
          <a:lstStyle/>
          <a:p>
            <a:r>
              <a:rPr lang="en-GB" sz="2000" dirty="0"/>
              <a:t>Sergey Sokratov , Yuri </a:t>
            </a:r>
            <a:r>
              <a:rPr lang="en-GB" sz="2000" dirty="0" err="1"/>
              <a:t>Seliverstov</a:t>
            </a:r>
            <a:r>
              <a:rPr lang="en-GB" sz="2000" dirty="0"/>
              <a:t> , </a:t>
            </a:r>
            <a:r>
              <a:rPr lang="en-GB" sz="2000" dirty="0" err="1"/>
              <a:t>Alla</a:t>
            </a:r>
            <a:r>
              <a:rPr lang="en-GB" sz="2000" dirty="0"/>
              <a:t> </a:t>
            </a:r>
            <a:r>
              <a:rPr lang="en-GB" sz="2000" dirty="0" err="1"/>
              <a:t>Turchaniniva</a:t>
            </a:r>
            <a:r>
              <a:rPr lang="en-GB" sz="2000" dirty="0"/>
              <a:t> , Evgenii </a:t>
            </a:r>
            <a:r>
              <a:rPr lang="en-GB" sz="2000" dirty="0" err="1"/>
              <a:t>Kharkovets</a:t>
            </a:r>
            <a:r>
              <a:rPr lang="en-GB" sz="2000" dirty="0"/>
              <a:t> , </a:t>
            </a:r>
            <a:r>
              <a:rPr lang="en-GB" sz="2000" dirty="0" err="1"/>
              <a:t>Heitor</a:t>
            </a:r>
            <a:r>
              <a:rPr lang="en-GB" sz="2000" dirty="0"/>
              <a:t> Evangelista da Silva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Lomonosov Moscow State University, Faculty of Geography, Moscow, Russian Federation</a:t>
            </a:r>
          </a:p>
          <a:p>
            <a:r>
              <a:rPr lang="pt-BR" sz="2000" dirty="0"/>
              <a:t>Universidade do Estado do Rio de Janeiro</a:t>
            </a:r>
            <a:r>
              <a:rPr lang="en-GB" sz="2000" dirty="0"/>
              <a:t> / LARAMG, Rio de Janeiro, Brazil</a:t>
            </a:r>
            <a:endParaRPr lang="en-RU" sz="2000" dirty="0"/>
          </a:p>
        </p:txBody>
      </p:sp>
    </p:spTree>
    <p:extLst>
      <p:ext uri="{BB962C8B-B14F-4D97-AF65-F5344CB8AC3E}">
        <p14:creationId xmlns:p14="http://schemas.microsoft.com/office/powerpoint/2010/main" val="1522023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" y="125782"/>
            <a:ext cx="8729330" cy="1143000"/>
          </a:xfrm>
        </p:spPr>
        <p:txBody>
          <a:bodyPr>
            <a:normAutofit/>
          </a:bodyPr>
          <a:lstStyle/>
          <a:p>
            <a:r>
              <a:rPr lang="en-RU" sz="2400" dirty="0"/>
              <a:t>The change in the surface elevation</a:t>
            </a:r>
            <a:br>
              <a:rPr lang="en-RU" sz="2400" dirty="0"/>
            </a:br>
            <a:r>
              <a:rPr lang="en-RU" sz="2400" dirty="0"/>
              <a:t>between 1997 and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42461-D615-FC49-A486-5132F440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62" y="1161915"/>
            <a:ext cx="7476490" cy="52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2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" y="125782"/>
            <a:ext cx="8729330" cy="1143000"/>
          </a:xfrm>
        </p:spPr>
        <p:txBody>
          <a:bodyPr>
            <a:normAutofit/>
          </a:bodyPr>
          <a:lstStyle/>
          <a:p>
            <a:r>
              <a:rPr lang="en-RU" sz="2400" dirty="0"/>
              <a:t>Schematic comparison 1997-2019 with the latest</a:t>
            </a:r>
            <a:br>
              <a:rPr lang="en-RU" sz="2400" dirty="0"/>
            </a:br>
            <a:r>
              <a:rPr lang="en-RU" sz="2400" i="1" dirty="0"/>
              <a:t>Kutuzov et al., </a:t>
            </a:r>
            <a:r>
              <a:rPr lang="en-GB" sz="2400" i="1" dirty="0"/>
              <a:t>Front. Earth Sci. 7:153</a:t>
            </a:r>
            <a:endParaRPr lang="en-R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42461-D615-FC49-A486-5132F440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62" y="1161915"/>
            <a:ext cx="7476490" cy="5289550"/>
          </a:xfrm>
          <a:prstGeom prst="rect">
            <a:avLst/>
          </a:prstGeom>
        </p:spPr>
      </p:pic>
      <p:pic>
        <p:nvPicPr>
          <p:cNvPr id="5" name="Picture 1" descr="page7image18121536">
            <a:extLst>
              <a:ext uri="{FF2B5EF4-FFF2-40B4-BE49-F238E27FC236}">
                <a16:creationId xmlns:a16="http://schemas.microsoft.com/office/drawing/2014/main" id="{C218B4FB-0EE0-2348-AE4D-2E78A973C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6" r="53722"/>
          <a:stretch/>
        </p:blipFill>
        <p:spPr bwMode="auto">
          <a:xfrm>
            <a:off x="129780" y="1184988"/>
            <a:ext cx="3122715" cy="25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968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" y="125782"/>
            <a:ext cx="872933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The glaciers separation</a:t>
            </a:r>
            <a:endParaRPr lang="en-R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9555B-4AEE-BC4F-90BC-E714AE0D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3" y="1353842"/>
            <a:ext cx="8733834" cy="47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" y="125782"/>
            <a:ext cx="872933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The glaciers and glacier basins boundaries, 1957</a:t>
            </a:r>
            <a:endParaRPr lang="en-RU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75FAC-BAF9-304D-980C-169382C4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5" y="1109470"/>
            <a:ext cx="7476490" cy="52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" y="125782"/>
            <a:ext cx="872933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The glaciers and glacier basins boundaries, 1957</a:t>
            </a:r>
            <a:endParaRPr lang="en-R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CFBC2-04DF-B141-BEE0-5B34D5306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5" y="1109470"/>
            <a:ext cx="7476490" cy="52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59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" y="125782"/>
            <a:ext cx="872933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The glaciers and glacier basins boundaries, 1957</a:t>
            </a:r>
            <a:endParaRPr lang="en-RU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708D0-F3C4-DD4F-8E46-1987642BE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5" y="1109470"/>
            <a:ext cx="7476490" cy="52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What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FE4C4-973E-C343-BD25-D53D5ED67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RU" dirty="0"/>
              <a:t>Surface elevation data collected and is under evaluation for 1979 and 1987</a:t>
            </a:r>
          </a:p>
          <a:p>
            <a:r>
              <a:rPr lang="en-RU" dirty="0"/>
              <a:t>The data on elevation/aspect of slop/slope angle for each ”pixel” in each ”year” to be related to their changes</a:t>
            </a:r>
          </a:p>
          <a:p>
            <a:r>
              <a:rPr lang="en-RU" dirty="0"/>
              <a:t>The core from lake with known age to be used as a reference for other cores</a:t>
            </a:r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80647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Why Elbrus?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FE4C4-973E-C343-BD25-D53D5ED67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RU" dirty="0"/>
              <a:t>Climate record without melt distortion in Eurasia</a:t>
            </a:r>
          </a:p>
          <a:p>
            <a:r>
              <a:rPr lang="en-RU" dirty="0"/>
              <a:t>Long-term (since 18th century) observations of different resolution and accuracy</a:t>
            </a:r>
          </a:p>
          <a:p>
            <a:r>
              <a:rPr lang="en-RU" dirty="0"/>
              <a:t>Site of especially extensive investigations since IGY 1957/58 with detailed maps</a:t>
            </a:r>
          </a:p>
          <a:p>
            <a:r>
              <a:rPr lang="en-RU" dirty="0"/>
              <a:t>New detailed data during the last 15 years, including drilling, echo-sounding and mapping</a:t>
            </a:r>
          </a:p>
          <a:p>
            <a:r>
              <a:rPr lang="en-RU" dirty="0"/>
              <a:t>Contradictions in published results of existent data analysis</a:t>
            </a:r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56499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снег, земл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D8BB42E-16C7-1E42-9E04-CB27CEDD1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2" y="1845564"/>
            <a:ext cx="8437175" cy="4737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84AC9-D0C5-744E-9B91-018BB3F7B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Campaign of 2017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8E522-F498-0840-BF93-EF81A0530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12" y="1164788"/>
            <a:ext cx="8229600" cy="3049675"/>
          </a:xfrm>
        </p:spPr>
        <p:txBody>
          <a:bodyPr/>
          <a:lstStyle/>
          <a:p>
            <a:r>
              <a:rPr lang="en-RU" dirty="0"/>
              <a:t>Lakes sediments cores</a:t>
            </a:r>
          </a:p>
          <a:p>
            <a:r>
              <a:rPr lang="en-RU" dirty="0"/>
              <a:t>Mapping from ground (South slope) and with UAV (the edges of South Slope glaciers)</a:t>
            </a:r>
          </a:p>
          <a:p>
            <a:r>
              <a:rPr lang="en-GB" dirty="0" err="1"/>
              <a:t>Pléiades</a:t>
            </a:r>
            <a:r>
              <a:rPr lang="en-GB" dirty="0"/>
              <a:t> stereo image of the same time</a:t>
            </a:r>
          </a:p>
          <a:p>
            <a:r>
              <a:rPr lang="en-GB" dirty="0"/>
              <a:t>Recalculation of previous cartographic material (1957, 1997) – just finished</a:t>
            </a:r>
            <a:endParaRPr lang="en-RU" dirty="0"/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75594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Lakes sediments</a:t>
            </a:r>
          </a:p>
        </p:txBody>
      </p:sp>
      <p:pic>
        <p:nvPicPr>
          <p:cNvPr id="6" name="Imagem 14">
            <a:extLst>
              <a:ext uri="{FF2B5EF4-FFF2-40B4-BE49-F238E27FC236}">
                <a16:creationId xmlns:a16="http://schemas.microsoft.com/office/drawing/2014/main" id="{D53B2DD3-49F5-AC48-B98E-ED43A36B0AFD}"/>
              </a:ext>
            </a:extLst>
          </p:cNvPr>
          <p:cNvPicPr/>
          <p:nvPr/>
        </p:nvPicPr>
        <p:blipFill>
          <a:blip r:embed="rId2"/>
          <a:srcRect r="23809" b="14266"/>
          <a:stretch>
            <a:fillRect/>
          </a:stretch>
        </p:blipFill>
        <p:spPr>
          <a:xfrm>
            <a:off x="336619" y="1980345"/>
            <a:ext cx="5017135" cy="4236720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CDA7D006-061D-8541-9022-EFD60D82C445}"/>
              </a:ext>
            </a:extLst>
          </p:cNvPr>
          <p:cNvPicPr/>
          <p:nvPr/>
        </p:nvPicPr>
        <p:blipFill rotWithShape="1">
          <a:blip r:embed="rId3" cstate="print"/>
          <a:srcRect l="32159" t="3000" r="35301" b="69766"/>
          <a:stretch/>
        </p:blipFill>
        <p:spPr bwMode="auto">
          <a:xfrm>
            <a:off x="4572000" y="1344710"/>
            <a:ext cx="4247515" cy="2753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21273-0A78-B446-9F8B-74AC8B3F0990}"/>
              </a:ext>
            </a:extLst>
          </p:cNvPr>
          <p:cNvSpPr txBox="1"/>
          <p:nvPr/>
        </p:nvSpPr>
        <p:spPr>
          <a:xfrm>
            <a:off x="6260123" y="4943789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dirty="0"/>
              <a:t>The lake formed close to 1957</a:t>
            </a:r>
          </a:p>
        </p:txBody>
      </p:sp>
    </p:spTree>
    <p:extLst>
      <p:ext uri="{BB962C8B-B14F-4D97-AF65-F5344CB8AC3E}">
        <p14:creationId xmlns:p14="http://schemas.microsoft.com/office/powerpoint/2010/main" val="1255278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Lakes sediments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21273-0A78-B446-9F8B-74AC8B3F0990}"/>
              </a:ext>
            </a:extLst>
          </p:cNvPr>
          <p:cNvSpPr txBox="1"/>
          <p:nvPr/>
        </p:nvSpPr>
        <p:spPr>
          <a:xfrm>
            <a:off x="6260123" y="4943789"/>
            <a:ext cx="195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dirty="0"/>
              <a:t>The lake formed close to 1957</a:t>
            </a:r>
          </a:p>
        </p:txBody>
      </p:sp>
      <p:pic>
        <p:nvPicPr>
          <p:cNvPr id="1025" name="Picture 1" descr="page4image18198096">
            <a:extLst>
              <a:ext uri="{FF2B5EF4-FFF2-40B4-BE49-F238E27FC236}">
                <a16:creationId xmlns:a16="http://schemas.microsoft.com/office/drawing/2014/main" id="{3E24C7D0-9F69-D64B-961B-455EEB2E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9" y="1485921"/>
            <a:ext cx="8573881" cy="309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69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Lakes sediments</a:t>
            </a:r>
          </a:p>
        </p:txBody>
      </p:sp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6181705-5A9E-D945-BE46-9B54A8C55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7" y="1251928"/>
            <a:ext cx="3225800" cy="2514600"/>
          </a:xfrm>
          <a:prstGeom prst="rect">
            <a:avLst/>
          </a:prstGeom>
        </p:spPr>
      </p:pic>
      <p:pic>
        <p:nvPicPr>
          <p:cNvPr id="6" name="Рисунок 6" descr="Изображение выглядит как внешний, фотография, снег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DAA5BFA9-1BC5-8C4E-9BD5-997D6B45C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77" y="1251928"/>
            <a:ext cx="3225800" cy="2514600"/>
          </a:xfrm>
          <a:prstGeom prst="rect">
            <a:avLst/>
          </a:prstGeom>
        </p:spPr>
      </p:pic>
      <p:pic>
        <p:nvPicPr>
          <p:cNvPr id="7" name="Рисунок 8" descr="Изображение выглядит как птица&#10;&#10;Автоматически созданное описание">
            <a:extLst>
              <a:ext uri="{FF2B5EF4-FFF2-40B4-BE49-F238E27FC236}">
                <a16:creationId xmlns:a16="http://schemas.microsoft.com/office/drawing/2014/main" id="{C424368A-FD58-F041-A40A-49A1A6F50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77" y="4068762"/>
            <a:ext cx="3225800" cy="2514600"/>
          </a:xfrm>
          <a:prstGeom prst="rect">
            <a:avLst/>
          </a:prstGeom>
        </p:spPr>
      </p:pic>
      <p:pic>
        <p:nvPicPr>
          <p:cNvPr id="9" name="Рисунок 2" descr="Изображение выглядит как фотография, старый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36B45588-FA54-EF47-873A-BB1BE33C7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7" y="4068762"/>
            <a:ext cx="3225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07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Lakes sediments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21273-0A78-B446-9F8B-74AC8B3F0990}"/>
              </a:ext>
            </a:extLst>
          </p:cNvPr>
          <p:cNvSpPr txBox="1"/>
          <p:nvPr/>
        </p:nvSpPr>
        <p:spPr>
          <a:xfrm>
            <a:off x="6196327" y="5250141"/>
            <a:ext cx="1959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dirty="0"/>
              <a:t>The lake of unknown age – bottom of former glacier?</a:t>
            </a:r>
          </a:p>
        </p:txBody>
      </p:sp>
      <p:pic>
        <p:nvPicPr>
          <p:cNvPr id="9" name="Imagem 890">
            <a:extLst>
              <a:ext uri="{FF2B5EF4-FFF2-40B4-BE49-F238E27FC236}">
                <a16:creationId xmlns:a16="http://schemas.microsoft.com/office/drawing/2014/main" id="{A219735B-B0A9-1544-8B95-B13AD2641F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74" y="1284693"/>
            <a:ext cx="2863850" cy="161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891">
            <a:extLst>
              <a:ext uri="{FF2B5EF4-FFF2-40B4-BE49-F238E27FC236}">
                <a16:creationId xmlns:a16="http://schemas.microsoft.com/office/drawing/2014/main" id="{B5939523-F12C-B641-A652-2E6D8E28ACD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74" y="3160308"/>
            <a:ext cx="2851150" cy="160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2">
            <a:extLst>
              <a:ext uri="{FF2B5EF4-FFF2-40B4-BE49-F238E27FC236}">
                <a16:creationId xmlns:a16="http://schemas.microsoft.com/office/drawing/2014/main" id="{26202CC0-DE49-844E-8270-A977667358A9}"/>
              </a:ext>
            </a:extLst>
          </p:cNvPr>
          <p:cNvPicPr/>
          <p:nvPr/>
        </p:nvPicPr>
        <p:blipFill>
          <a:blip r:embed="rId4" cstate="print"/>
          <a:srcRect l="56189"/>
          <a:stretch>
            <a:fillRect/>
          </a:stretch>
        </p:blipFill>
        <p:spPr>
          <a:xfrm>
            <a:off x="256466" y="1284693"/>
            <a:ext cx="4485655" cy="52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02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" y="125782"/>
            <a:ext cx="8729330" cy="1143000"/>
          </a:xfrm>
        </p:spPr>
        <p:txBody>
          <a:bodyPr>
            <a:normAutofit/>
          </a:bodyPr>
          <a:lstStyle/>
          <a:p>
            <a:r>
              <a:rPr lang="en-RU" sz="2400" dirty="0"/>
              <a:t>Glaciers retreat</a:t>
            </a:r>
          </a:p>
        </p:txBody>
      </p:sp>
      <p:sp>
        <p:nvSpPr>
          <p:cNvPr id="5" name="Retângulo 1">
            <a:extLst>
              <a:ext uri="{FF2B5EF4-FFF2-40B4-BE49-F238E27FC236}">
                <a16:creationId xmlns:a16="http://schemas.microsoft.com/office/drawing/2014/main" id="{E0617C62-356B-2D45-81F7-291F99AA8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932" y="1430797"/>
            <a:ext cx="3580165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Retreat lines survey</a:t>
            </a:r>
            <a:r>
              <a:rPr lang="ru-RU" altLang="pt-BR" sz="1700" dirty="0">
                <a:latin typeface="+mn-lt"/>
                <a:cs typeface="Times New Roman" panose="02020603050405020304" pitchFamily="18" charset="0"/>
              </a:rPr>
              <a:t>:</a:t>
            </a:r>
            <a:endParaRPr lang="en-US" altLang="pt-BR" sz="17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1887	Topographic map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1957	Topographic map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1971	Corona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1987	Aerial photography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1997	Aerial photography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2007	Cartosat-1 (IRS P5)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2015	Pleiades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2017	Sentinel-2/</a:t>
            </a:r>
            <a:r>
              <a:rPr lang="en-US" altLang="pt-BR" sz="17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UAV</a:t>
            </a:r>
            <a:r>
              <a:rPr lang="en-US" altLang="pt-BR" sz="1700" dirty="0">
                <a:latin typeface="+mn-lt"/>
                <a:cs typeface="Times New Roman" panose="02020603050405020304" pitchFamily="18" charset="0"/>
              </a:rPr>
              <a:t> survey</a:t>
            </a:r>
            <a:endParaRPr lang="ru-RU" altLang="pt-BR" sz="17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6" name="Agrupar 40">
            <a:extLst>
              <a:ext uri="{FF2B5EF4-FFF2-40B4-BE49-F238E27FC236}">
                <a16:creationId xmlns:a16="http://schemas.microsoft.com/office/drawing/2014/main" id="{8DB033D7-2729-D743-9490-E8BE5840B50B}"/>
              </a:ext>
            </a:extLst>
          </p:cNvPr>
          <p:cNvGrpSpPr>
            <a:grpSpLocks noChangeAspect="1"/>
          </p:cNvGrpSpPr>
          <p:nvPr/>
        </p:nvGrpSpPr>
        <p:grpSpPr>
          <a:xfrm>
            <a:off x="474903" y="1458581"/>
            <a:ext cx="4097097" cy="4838081"/>
            <a:chOff x="4857750" y="1143000"/>
            <a:chExt cx="4086225" cy="5180013"/>
          </a:xfrm>
        </p:grpSpPr>
        <p:pic>
          <p:nvPicPr>
            <p:cNvPr id="7" name="Рисунок 7">
              <a:extLst>
                <a:ext uri="{FF2B5EF4-FFF2-40B4-BE49-F238E27FC236}">
                  <a16:creationId xmlns:a16="http://schemas.microsoft.com/office/drawing/2014/main" id="{4E83D9AE-BEFB-EC45-82DA-50D507C9E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57750" y="1143000"/>
              <a:ext cx="4086225" cy="518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Elipse 42">
              <a:extLst>
                <a:ext uri="{FF2B5EF4-FFF2-40B4-BE49-F238E27FC236}">
                  <a16:creationId xmlns:a16="http://schemas.microsoft.com/office/drawing/2014/main" id="{8A50DE11-60A6-0745-9A18-745B999202E3}"/>
                </a:ext>
              </a:extLst>
            </p:cNvPr>
            <p:cNvSpPr/>
            <p:nvPr/>
          </p:nvSpPr>
          <p:spPr bwMode="auto">
            <a:xfrm>
              <a:off x="6421438" y="4227513"/>
              <a:ext cx="539750" cy="503237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28225CB-8D7E-174A-A869-DB914FCF3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092" y="4039636"/>
            <a:ext cx="3770005" cy="2257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8C5149-7571-AF42-BD82-88CF4C0C53FB}"/>
              </a:ext>
            </a:extLst>
          </p:cNvPr>
          <p:cNvSpPr txBox="1"/>
          <p:nvPr/>
        </p:nvSpPr>
        <p:spPr>
          <a:xfrm>
            <a:off x="5904808" y="4154820"/>
            <a:ext cx="175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19.09.2009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00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77F7-0FA4-1547-AE2C-30463C64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" y="125782"/>
            <a:ext cx="8729330" cy="1143000"/>
          </a:xfrm>
        </p:spPr>
        <p:txBody>
          <a:bodyPr>
            <a:normAutofit/>
          </a:bodyPr>
          <a:lstStyle/>
          <a:p>
            <a:r>
              <a:rPr lang="en-RU" sz="2400" dirty="0"/>
              <a:t>The change in the surface elevation</a:t>
            </a:r>
            <a:br>
              <a:rPr lang="en-RU" sz="2400" dirty="0"/>
            </a:br>
            <a:r>
              <a:rPr lang="en-RU" sz="2400" dirty="0"/>
              <a:t>between 1957 and 1997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AEFA0-A7E2-3941-A3CC-79140B84F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62" y="1161915"/>
            <a:ext cx="7476490" cy="52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83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108</TotalTime>
  <Words>353</Words>
  <Application>Microsoft Macintosh PowerPoint</Application>
  <PresentationFormat>On-screen Show (4:3)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Default Theme</vt:lpstr>
      <vt:lpstr>Change in Mt. Elbrus nival-glacial system in the last century</vt:lpstr>
      <vt:lpstr>Why Elbrus?</vt:lpstr>
      <vt:lpstr>Campaign of 2017 </vt:lpstr>
      <vt:lpstr>Lakes sediments</vt:lpstr>
      <vt:lpstr>Lakes sediments</vt:lpstr>
      <vt:lpstr>Lakes sediments</vt:lpstr>
      <vt:lpstr>Lakes sediments</vt:lpstr>
      <vt:lpstr>Glaciers retreat</vt:lpstr>
      <vt:lpstr>The change in the surface elevation between 1957 and 1997</vt:lpstr>
      <vt:lpstr>The change in the surface elevation between 1997 and 2017</vt:lpstr>
      <vt:lpstr>Schematic comparison 1997-2019 with the latest Kutuzov et al., Front. Earth Sci. 7:153</vt:lpstr>
      <vt:lpstr>The glaciers separation</vt:lpstr>
      <vt:lpstr>The glaciers and glacier basins boundaries, 1957</vt:lpstr>
      <vt:lpstr>The glaciers and glacier basins boundaries, 1957</vt:lpstr>
      <vt:lpstr>The glaciers and glacier basins boundaries, 1957</vt:lpstr>
      <vt:lpstr>What now?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Sokratov</dc:creator>
  <cp:lastModifiedBy>Sergey Sokratov</cp:lastModifiedBy>
  <cp:revision>19</cp:revision>
  <dcterms:created xsi:type="dcterms:W3CDTF">2020-05-01T09:07:14Z</dcterms:created>
  <dcterms:modified xsi:type="dcterms:W3CDTF">2020-05-01T14:00:24Z</dcterms:modified>
</cp:coreProperties>
</file>