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9" r:id="rId3"/>
    <p:sldId id="286" r:id="rId4"/>
    <p:sldId id="288" r:id="rId5"/>
    <p:sldId id="291" r:id="rId6"/>
    <p:sldId id="292" r:id="rId7"/>
    <p:sldId id="294" r:id="rId8"/>
    <p:sldId id="295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87227" autoAdjust="0"/>
  </p:normalViewPr>
  <p:slideViewPr>
    <p:cSldViewPr snapToGrid="0">
      <p:cViewPr varScale="1">
        <p:scale>
          <a:sx n="55" d="100"/>
          <a:sy n="55" d="100"/>
        </p:scale>
        <p:origin x="110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AF96B-E602-4E57-9BBC-AB4175EECA08}" type="datetimeFigureOut">
              <a:rPr lang="en-NL" smtClean="0"/>
              <a:t>01/05/2020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8ABBD-9D59-4C7B-B0CC-F90CAD3DD1C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124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418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273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998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708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307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701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+mj-lt"/>
              <a:buNone/>
            </a:pPr>
            <a:r>
              <a:rPr lang="nl-NL" sz="24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720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8ABBD-9D59-4C7B-B0CC-F90CAD3DD1C8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052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E7B4-8A30-45BE-850A-A3A361BE4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3F66-79FE-467A-92A9-EB15532CE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BAE1-BB65-4EEC-A2B3-D0897D7F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44F2-DCEA-4B32-9116-2596CB4398C4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8CE43-9614-4333-912D-4F1FAE9A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79A39-6F0A-4CFB-9269-FF7D6B27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1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7533-16D7-4B93-AFB4-41C2E41A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F4E90-A246-46DA-9F2B-BF7C71321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935C0-B0AE-4640-8290-B786A18A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FC9D-7CE8-453C-B9EC-51DAD9F409B3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66B4-632F-423E-B2DA-0DB1D014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AC26-9F3A-4D6F-9BEA-6D2D3673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5D0F3-3052-43D7-846F-52BDD82CB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F2E2B-2E96-47DB-A6B6-2CF19C028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3F27-460A-45BF-AB41-1823BE6E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5F51-1CB9-4B8D-BB53-360319DFAE06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0EB7B-D24F-497F-9110-147687DA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C4AAC-0DE9-4AC1-B5FD-961C5DAE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65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1AF9-32E3-4D92-95E8-8AFB21AC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FA11-2516-44D1-B530-3D45A386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01284-9BF5-4A09-8BEC-88DCCF4A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08922-579A-4374-B020-794DDDBEE8F8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E38E5-D0F9-4B71-A954-DA53F7F3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B042C-ACC1-4D84-A09D-4BADAB9F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41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814D-98A8-41DB-A49D-B57CFD56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A4F4B-1560-4498-BEBE-7ADE4D5A6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5AA49-E053-4C1A-8799-D6523511A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00C1-3804-4947-B385-103AE0EF86C2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2828A-F9B2-43A9-BD52-94302A03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52E5D-C7B9-4AE3-8034-95DDB02D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6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1CBF8-528F-4B18-9700-C7C0CFB3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B4CD-015F-486B-A9DC-4ECE57D78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4B5B6-EEF7-4F3F-9EAC-42C346A2E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3C475-05D0-419F-8E01-7144F47C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D3BF-51B8-41DC-B780-FA9744066F76}" type="datetime1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79D6C-7CCA-4309-80B6-85858C0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89212-BD91-48F0-9B80-22989284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79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B59CD-9E69-4E68-A7AF-44825B56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206B4-F8D3-4700-A379-2602990EE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81781-8B15-4F22-BAC2-694491189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7B45A-05D9-4790-99B0-97F87489D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3464D-BDBD-4EC8-B0AD-2DF688559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5694C-A8C3-46C8-B9D3-363DA0AA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D001-B074-45A0-A7CD-AE22A3FB6F30}" type="datetime1">
              <a:rPr lang="nl-NL" smtClean="0"/>
              <a:t>1-5-2020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796C5-C506-4C20-A888-3C34F2ED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74B52-83C1-45BE-9114-FD322960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32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4F85-919C-4929-9A44-E5EE482E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87DC-B1C7-4642-9A35-3163FE06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7D83A-FF27-4453-9E4E-418526A0D396}" type="datetime1">
              <a:rPr lang="nl-NL" smtClean="0"/>
              <a:t>1-5-2020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CC34-E127-449B-A6D1-199E652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33BB6-A043-4223-952F-16FEE265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74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FBFCA-16AF-43CF-AA53-E093C738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D1C2-466C-40F0-9CCA-CA3679E280C6}" type="datetime1">
              <a:rPr lang="nl-NL" smtClean="0"/>
              <a:t>1-5-2020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91249-5DB0-438E-ACA4-8A99320E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63820-BFA0-448A-BFCD-8CC5DF4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85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D91CC-814A-474F-9819-C9523010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3C0EF-38C7-47FA-AA40-53DAE0BF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59277-6F55-4679-A3C5-87E8C19D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C8C67-9D65-4336-83B0-EC1A6EE7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85C99-B4F2-41C1-8121-B0BD00B45D59}" type="datetime1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427BF-842A-4FEA-AF8D-2543D64A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998A9-8B6F-482B-A376-E16DD84F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87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9912-FE13-40B0-B1FD-0ABC6629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DFD20-5DE5-4A66-825F-4D2C38F46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D3B88-1386-4AAF-8310-91703AC7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55B50-3505-4AA0-B0B9-E4A55FE7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C1D0-B166-4B7E-A877-92BD58C711D3}" type="datetime1">
              <a:rPr lang="nl-NL" smtClean="0"/>
              <a:t>1-5-2020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BEA2E-D630-4387-9D52-A0164110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87626-BCEF-4846-97B3-C0CE0DBE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37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E9AA4-ABAC-4FD4-A186-B2BB4384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FC390-C5C7-4F40-AF65-105B37994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424C-F39C-4FA2-9E16-FEEEB8536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B4C2-CDF9-4393-AEE7-29172EEF1653}" type="datetime1">
              <a:rPr lang="nl-NL" smtClean="0"/>
              <a:t>1-5-2020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26654-BE4B-4B27-909A-C5CF39DD8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AC81A-7F31-4366-96F0-ACD0ADF41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E88D-3765-4B9C-9135-CCE3E480BF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39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311F85-732B-4CE9-B484-28A7D625B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6790" y="55991"/>
            <a:ext cx="6008976" cy="267588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000" spc="100" dirty="0">
                <a:solidFill>
                  <a:srgbClr val="0C2A6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scenarios of competition for water between energy, food and nature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10BD7-5FC2-4239-9273-F05030503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6"/>
          <a:stretch/>
        </p:blipFill>
        <p:spPr>
          <a:xfrm>
            <a:off x="-227384" y="-126884"/>
            <a:ext cx="5987844" cy="69879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9A648-37B2-4177-9E66-94F88546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1</a:t>
            </a:fld>
            <a:endParaRPr lang="nl-NL" dirty="0"/>
          </a:p>
        </p:txBody>
      </p:sp>
      <p:sp>
        <p:nvSpPr>
          <p:cNvPr id="13" name="Tekstvak 6">
            <a:extLst>
              <a:ext uri="{FF2B5EF4-FFF2-40B4-BE49-F238E27FC236}">
                <a16:creationId xmlns:a16="http://schemas.microsoft.com/office/drawing/2014/main" id="{B10C48B9-4DE1-4A2E-AEBE-4A5360A73F2A}"/>
              </a:ext>
            </a:extLst>
          </p:cNvPr>
          <p:cNvSpPr txBox="1"/>
          <p:nvPr/>
        </p:nvSpPr>
        <p:spPr>
          <a:xfrm>
            <a:off x="7387803" y="3223343"/>
            <a:ext cx="310644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/>
              <a:t>Lotte de Vos</a:t>
            </a:r>
            <a:r>
              <a:rPr lang="nl-NL" sz="2400" baseline="30000" dirty="0"/>
              <a:t>1,2</a:t>
            </a:r>
            <a:endParaRPr lang="nl-NL" sz="2400" dirty="0"/>
          </a:p>
          <a:p>
            <a:pPr>
              <a:lnSpc>
                <a:spcPct val="150000"/>
              </a:lnSpc>
            </a:pPr>
            <a:endParaRPr lang="nl-N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51044-8199-402D-8D08-F861F54913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18161" r="15875" b="11035"/>
          <a:stretch/>
        </p:blipFill>
        <p:spPr>
          <a:xfrm>
            <a:off x="6080234" y="3476298"/>
            <a:ext cx="1200168" cy="1579707"/>
          </a:xfrm>
          <a:prstGeom prst="rect">
            <a:avLst/>
          </a:prstGeom>
          <a:ln>
            <a:noFill/>
          </a:ln>
        </p:spPr>
      </p:pic>
      <p:sp>
        <p:nvSpPr>
          <p:cNvPr id="14" name="Tekstvak 6">
            <a:extLst>
              <a:ext uri="{FF2B5EF4-FFF2-40B4-BE49-F238E27FC236}">
                <a16:creationId xmlns:a16="http://schemas.microsoft.com/office/drawing/2014/main" id="{E2258756-3F37-46AD-90F8-D6E45375F1FF}"/>
              </a:ext>
            </a:extLst>
          </p:cNvPr>
          <p:cNvSpPr txBox="1"/>
          <p:nvPr/>
        </p:nvSpPr>
        <p:spPr>
          <a:xfrm>
            <a:off x="7387803" y="3806935"/>
            <a:ext cx="4838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In </a:t>
            </a:r>
            <a:r>
              <a:rPr lang="nl-NL" sz="2000" dirty="0" err="1"/>
              <a:t>collaboration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: Hester Biemans</a:t>
            </a:r>
            <a:r>
              <a:rPr lang="nl-NL" sz="2000" baseline="30000" dirty="0"/>
              <a:t>2</a:t>
            </a:r>
            <a:r>
              <a:rPr lang="nl-NL" sz="2000" dirty="0"/>
              <a:t>, Jonathan Doelman</a:t>
            </a:r>
            <a:r>
              <a:rPr lang="nl-NL" sz="2000" baseline="30000" dirty="0"/>
              <a:t>1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Elke Stehfest</a:t>
            </a:r>
            <a:r>
              <a:rPr lang="nl-NL" sz="2000" baseline="30000" dirty="0"/>
              <a:t>1</a:t>
            </a:r>
            <a:endParaRPr lang="nl-NL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E5F94-A01E-4664-9DA5-CAC7722EEC59}"/>
              </a:ext>
            </a:extLst>
          </p:cNvPr>
          <p:cNvSpPr txBox="1"/>
          <p:nvPr/>
        </p:nvSpPr>
        <p:spPr>
          <a:xfrm>
            <a:off x="6096000" y="578594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1</a:t>
            </a:r>
            <a:r>
              <a:rPr lang="en-US" sz="1500" dirty="0"/>
              <a:t>PBL Netherlands Environmental Assessment Agency</a:t>
            </a:r>
          </a:p>
          <a:p>
            <a:r>
              <a:rPr lang="en-US" sz="1500" baseline="30000" dirty="0"/>
              <a:t>2</a:t>
            </a:r>
            <a:r>
              <a:rPr lang="en-US" sz="1500" dirty="0"/>
              <a:t>Wageningen Environmental Research</a:t>
            </a:r>
            <a:endParaRPr lang="nl-NL" sz="1500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327D7FA-50FF-424C-88D3-00D1549B4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03F71-A93B-459A-8A87-561202FAF0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2"/>
    </mc:Choice>
    <mc:Fallback>
      <p:transition spd="slow" advTm="1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F255-0365-46C2-B121-FEF3FE80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3"/>
            <a:ext cx="10515600" cy="1325563"/>
          </a:xfrm>
        </p:spPr>
        <p:txBody>
          <a:bodyPr/>
          <a:lstStyle/>
          <a:p>
            <a:r>
              <a:rPr lang="en-US" dirty="0"/>
              <a:t>IMAGE-LPJmL framework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en-US" dirty="0"/>
              <a:t>Integrated Model to Assess the Global Environment</a:t>
            </a:r>
          </a:p>
          <a:p>
            <a:r>
              <a:rPr lang="en-US" dirty="0"/>
              <a:t>Global response strategies</a:t>
            </a:r>
          </a:p>
          <a:p>
            <a:r>
              <a:rPr lang="en-US" dirty="0"/>
              <a:t>Effects of different scenarios on</a:t>
            </a:r>
          </a:p>
          <a:p>
            <a:pPr lvl="1"/>
            <a:r>
              <a:rPr lang="en-GB" sz="2800" dirty="0"/>
              <a:t>Land use</a:t>
            </a:r>
          </a:p>
          <a:p>
            <a:pPr lvl="1"/>
            <a:r>
              <a:rPr lang="en-GB" sz="2800" dirty="0"/>
              <a:t>Energy</a:t>
            </a:r>
          </a:p>
          <a:p>
            <a:pPr lvl="1"/>
            <a:r>
              <a:rPr lang="en-GB" sz="2800" dirty="0"/>
              <a:t>Water availability</a:t>
            </a:r>
          </a:p>
          <a:p>
            <a:pPr lvl="1"/>
            <a:r>
              <a:rPr lang="en-GB" sz="2800" dirty="0"/>
              <a:t>Biodiversity</a:t>
            </a:r>
          </a:p>
          <a:p>
            <a:pPr lvl="1"/>
            <a:r>
              <a:rPr lang="en-GB" sz="2800" dirty="0"/>
              <a:t>Nutrients</a:t>
            </a:r>
            <a:endParaRPr lang="nl-NL" sz="2800" dirty="0"/>
          </a:p>
          <a:p>
            <a:pPr lvl="1"/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2</a:t>
            </a:fld>
            <a:endParaRPr lang="nl-NL"/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A0A1A202-068D-433F-88B1-DD564987E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96E108-7E82-4050-A2F6-465D57ADF6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1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6"/>
    </mc:Choice>
    <mc:Fallback>
      <p:transition spd="slow" advTm="1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F255-0365-46C2-B121-FEF3FE80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3"/>
            <a:ext cx="10515600" cy="1325563"/>
          </a:xfrm>
        </p:spPr>
        <p:txBody>
          <a:bodyPr/>
          <a:lstStyle/>
          <a:p>
            <a:r>
              <a:rPr lang="en-US" dirty="0"/>
              <a:t>IMAGE-LPJmL framework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en-US" dirty="0"/>
              <a:t>Integrated Model to Assess the Global Environment</a:t>
            </a:r>
          </a:p>
          <a:p>
            <a:r>
              <a:rPr lang="en-US" dirty="0"/>
              <a:t>Global response strategies</a:t>
            </a:r>
          </a:p>
          <a:p>
            <a:r>
              <a:rPr lang="en-US" dirty="0"/>
              <a:t>Effects of different scenarios on</a:t>
            </a:r>
          </a:p>
          <a:p>
            <a:pPr lvl="1"/>
            <a:r>
              <a:rPr lang="en-GB" sz="2800" dirty="0">
                <a:solidFill>
                  <a:schemeClr val="bg2">
                    <a:lumMod val="90000"/>
                  </a:schemeClr>
                </a:solidFill>
              </a:rPr>
              <a:t>Land use</a:t>
            </a:r>
          </a:p>
          <a:p>
            <a:pPr lvl="1"/>
            <a:r>
              <a:rPr lang="en-GB" sz="2800" dirty="0">
                <a:solidFill>
                  <a:schemeClr val="bg2">
                    <a:lumMod val="90000"/>
                  </a:schemeClr>
                </a:solidFill>
              </a:rPr>
              <a:t>Energy</a:t>
            </a:r>
          </a:p>
          <a:p>
            <a:pPr lvl="1"/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Water availability</a:t>
            </a:r>
          </a:p>
          <a:p>
            <a:pPr lvl="1"/>
            <a:r>
              <a:rPr lang="en-GB" sz="2800" dirty="0">
                <a:solidFill>
                  <a:schemeClr val="bg2">
                    <a:lumMod val="90000"/>
                  </a:schemeClr>
                </a:solidFill>
              </a:rPr>
              <a:t>Biodiversity</a:t>
            </a:r>
          </a:p>
          <a:p>
            <a:pPr lvl="1"/>
            <a:r>
              <a:rPr lang="en-GB" sz="2800" dirty="0">
                <a:solidFill>
                  <a:schemeClr val="bg2">
                    <a:lumMod val="90000"/>
                  </a:schemeClr>
                </a:solidFill>
              </a:rPr>
              <a:t>Nutrients</a:t>
            </a:r>
            <a:endParaRPr lang="nl-NL" sz="2800" dirty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3</a:t>
            </a:fld>
            <a:endParaRPr lang="nl-NL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28A38D4A-9DEB-49C5-8E62-41EF3BF8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7A238-D0CB-4638-9F17-8E3F0089B2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6"/>
    </mc:Choice>
    <mc:Fallback>
      <p:transition spd="slow"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F255-0365-46C2-B121-FEF3FE80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3"/>
            <a:ext cx="10515600" cy="1325563"/>
          </a:xfrm>
        </p:spPr>
        <p:txBody>
          <a:bodyPr/>
          <a:lstStyle/>
          <a:p>
            <a:r>
              <a:rPr lang="en-US" dirty="0"/>
              <a:t>Nexus water-food-energy-nature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4</a:t>
            </a:fld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6C5550-7ECF-4BCE-9F2B-1CC4AC1D9A3E}"/>
              </a:ext>
            </a:extLst>
          </p:cNvPr>
          <p:cNvSpPr/>
          <p:nvPr/>
        </p:nvSpPr>
        <p:spPr>
          <a:xfrm>
            <a:off x="3619500" y="3563484"/>
            <a:ext cx="2588418" cy="2469476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A7CD6D-EF0E-4A03-83C0-C8D740CCCE6C}"/>
              </a:ext>
            </a:extLst>
          </p:cNvPr>
          <p:cNvSpPr/>
          <p:nvPr/>
        </p:nvSpPr>
        <p:spPr>
          <a:xfrm>
            <a:off x="4501753" y="1906586"/>
            <a:ext cx="2721767" cy="2596697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A9437A-4E55-4C6E-B20C-D6B0CCE26D5A}"/>
              </a:ext>
            </a:extLst>
          </p:cNvPr>
          <p:cNvSpPr/>
          <p:nvPr/>
        </p:nvSpPr>
        <p:spPr>
          <a:xfrm>
            <a:off x="5641181" y="3508149"/>
            <a:ext cx="2588418" cy="2469476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B01EA-50DC-4ABE-A3BA-26CAE7225C66}"/>
              </a:ext>
            </a:extLst>
          </p:cNvPr>
          <p:cNvSpPr txBox="1"/>
          <p:nvPr/>
        </p:nvSpPr>
        <p:spPr>
          <a:xfrm>
            <a:off x="6519812" y="4601709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9FE5E7-FC10-43CD-A8A3-482665B089AE}"/>
              </a:ext>
            </a:extLst>
          </p:cNvPr>
          <p:cNvSpPr txBox="1"/>
          <p:nvPr/>
        </p:nvSpPr>
        <p:spPr>
          <a:xfrm>
            <a:off x="4257029" y="4595262"/>
            <a:ext cx="65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12C89-B442-4E74-9389-25D77AD1B60F}"/>
              </a:ext>
            </a:extLst>
          </p:cNvPr>
          <p:cNvSpPr txBox="1"/>
          <p:nvPr/>
        </p:nvSpPr>
        <p:spPr>
          <a:xfrm>
            <a:off x="5349060" y="2786045"/>
            <a:ext cx="83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</a:t>
            </a:r>
            <a:endParaRPr lang="nl-NL" dirty="0"/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4FD14934-41B3-4CD6-A795-F5DA88C50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D77D2-042F-42C9-BCFC-36108B20EC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8"/>
    </mc:Choice>
    <mc:Fallback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F255-0365-46C2-B121-FEF3FE80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3"/>
            <a:ext cx="10515600" cy="1325563"/>
          </a:xfrm>
        </p:spPr>
        <p:txBody>
          <a:bodyPr/>
          <a:lstStyle/>
          <a:p>
            <a:r>
              <a:rPr lang="en-US" dirty="0"/>
              <a:t>Nexus water-food-energy-nature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5</a:t>
            </a:fld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6C5550-7ECF-4BCE-9F2B-1CC4AC1D9A3E}"/>
              </a:ext>
            </a:extLst>
          </p:cNvPr>
          <p:cNvSpPr/>
          <p:nvPr/>
        </p:nvSpPr>
        <p:spPr>
          <a:xfrm>
            <a:off x="3619500" y="3563484"/>
            <a:ext cx="2588418" cy="2469476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A7CD6D-EF0E-4A03-83C0-C8D740CCCE6C}"/>
              </a:ext>
            </a:extLst>
          </p:cNvPr>
          <p:cNvSpPr/>
          <p:nvPr/>
        </p:nvSpPr>
        <p:spPr>
          <a:xfrm>
            <a:off x="4501753" y="1906586"/>
            <a:ext cx="2721767" cy="2596697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A9437A-4E55-4C6E-B20C-D6B0CCE26D5A}"/>
              </a:ext>
            </a:extLst>
          </p:cNvPr>
          <p:cNvSpPr/>
          <p:nvPr/>
        </p:nvSpPr>
        <p:spPr>
          <a:xfrm>
            <a:off x="5641181" y="3508149"/>
            <a:ext cx="2588414" cy="2469472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12C89-B442-4E74-9389-25D77AD1B60F}"/>
              </a:ext>
            </a:extLst>
          </p:cNvPr>
          <p:cNvSpPr txBox="1"/>
          <p:nvPr/>
        </p:nvSpPr>
        <p:spPr>
          <a:xfrm>
            <a:off x="3976268" y="4613555"/>
            <a:ext cx="166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demand for irrigation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5B52B-E2ED-4B6B-91C6-FC1CC0EAF817}"/>
              </a:ext>
            </a:extLst>
          </p:cNvPr>
          <p:cNvSpPr txBox="1"/>
          <p:nvPr/>
        </p:nvSpPr>
        <p:spPr>
          <a:xfrm>
            <a:off x="4808724" y="2721766"/>
            <a:ext cx="203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Environmental flow requirements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ABCBB-8168-41A4-93EA-22189CEC106E}"/>
              </a:ext>
            </a:extLst>
          </p:cNvPr>
          <p:cNvSpPr txBox="1"/>
          <p:nvPr/>
        </p:nvSpPr>
        <p:spPr>
          <a:xfrm>
            <a:off x="6088437" y="4378664"/>
            <a:ext cx="20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demand for industries, households and electricity</a:t>
            </a:r>
            <a:endParaRPr lang="nl-NL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43CDC5-9CDA-441A-B628-160511FF233B}"/>
              </a:ext>
            </a:extLst>
          </p:cNvPr>
          <p:cNvCxnSpPr>
            <a:cxnSpLocks/>
          </p:cNvCxnSpPr>
          <p:nvPr/>
        </p:nvCxnSpPr>
        <p:spPr>
          <a:xfrm flipV="1">
            <a:off x="7123362" y="2374900"/>
            <a:ext cx="572838" cy="35956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EDA29A-FBC1-49E2-ADD7-72BE49D7A2D7}"/>
              </a:ext>
            </a:extLst>
          </p:cNvPr>
          <p:cNvCxnSpPr>
            <a:cxnSpLocks/>
          </p:cNvCxnSpPr>
          <p:nvPr/>
        </p:nvCxnSpPr>
        <p:spPr>
          <a:xfrm>
            <a:off x="7691437" y="2374900"/>
            <a:ext cx="47148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F6DA952-0FC3-427B-8E49-859D6A7427FA}"/>
              </a:ext>
            </a:extLst>
          </p:cNvPr>
          <p:cNvSpPr txBox="1"/>
          <p:nvPr/>
        </p:nvSpPr>
        <p:spPr>
          <a:xfrm>
            <a:off x="8162924" y="1919286"/>
            <a:ext cx="3345447" cy="92333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LPJmL</a:t>
            </a:r>
          </a:p>
          <a:p>
            <a:r>
              <a:rPr lang="en-US" dirty="0"/>
              <a:t>Variable monthly flow method as developed in Pastor et al. (2014)</a:t>
            </a:r>
            <a:endParaRPr lang="nl-NL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A69C87-853A-4E30-B6C5-837E6C99998D}"/>
              </a:ext>
            </a:extLst>
          </p:cNvPr>
          <p:cNvCxnSpPr>
            <a:cxnSpLocks/>
          </p:cNvCxnSpPr>
          <p:nvPr/>
        </p:nvCxnSpPr>
        <p:spPr>
          <a:xfrm>
            <a:off x="8028152" y="5420185"/>
            <a:ext cx="47148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E01424-2D36-451D-94C9-28CBA970F237}"/>
              </a:ext>
            </a:extLst>
          </p:cNvPr>
          <p:cNvSpPr txBox="1"/>
          <p:nvPr/>
        </p:nvSpPr>
        <p:spPr>
          <a:xfrm>
            <a:off x="8482248" y="5193895"/>
            <a:ext cx="886775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  <a:endParaRPr lang="nl-NL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28CB4B-F83C-44B6-8999-CF4834BB1A49}"/>
              </a:ext>
            </a:extLst>
          </p:cNvPr>
          <p:cNvCxnSpPr>
            <a:cxnSpLocks/>
          </p:cNvCxnSpPr>
          <p:nvPr/>
        </p:nvCxnSpPr>
        <p:spPr>
          <a:xfrm>
            <a:off x="3321275" y="5420478"/>
            <a:ext cx="471487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0E7E9EC-969A-4385-9234-79981F37DAC4}"/>
              </a:ext>
            </a:extLst>
          </p:cNvPr>
          <p:cNvSpPr txBox="1"/>
          <p:nvPr/>
        </p:nvSpPr>
        <p:spPr>
          <a:xfrm>
            <a:off x="2527841" y="5177548"/>
            <a:ext cx="798327" cy="369332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LPJmL</a:t>
            </a:r>
            <a:endParaRPr lang="nl-NL" dirty="0"/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5FE4F129-446E-41DE-BDF3-03D36F223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6B413A-AE90-46F1-9E08-1632502960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8"/>
    </mc:Choice>
    <mc:Fallback>
      <p:transition spd="slow" advTm="4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6</a:t>
            </a:fld>
            <a:endParaRPr lang="nl-NL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61A937-E7F8-4B5F-85B3-2F16F4C1B2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24653" r="27129" b="26959"/>
          <a:stretch/>
        </p:blipFill>
        <p:spPr>
          <a:xfrm>
            <a:off x="838200" y="1750249"/>
            <a:ext cx="9315468" cy="46890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462AEB-054D-4EEA-9410-D3D14E414B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0" r="14678" b="4916"/>
          <a:stretch/>
        </p:blipFill>
        <p:spPr>
          <a:xfrm>
            <a:off x="10225672" y="295192"/>
            <a:ext cx="1083223" cy="652087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E7E293-1011-42EC-9B12-715CDB51DF14}"/>
              </a:ext>
            </a:extLst>
          </p:cNvPr>
          <p:cNvSpPr txBox="1">
            <a:spLocks/>
          </p:cNvSpPr>
          <p:nvPr/>
        </p:nvSpPr>
        <p:spPr>
          <a:xfrm>
            <a:off x="838200" y="5810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Nexus water-food-energy-nature</a:t>
            </a:r>
            <a:endParaRPr lang="nl-NL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6BEEA3CB-8B66-4BAF-A62C-4F907BE4C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A66DC4C0-FF03-4917-A6A3-8772154CF9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27326" r="33467" b="67273"/>
          <a:stretch/>
        </p:blipFill>
        <p:spPr>
          <a:xfrm>
            <a:off x="2340204" y="2021429"/>
            <a:ext cx="6743909" cy="494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618FA-E655-457D-89D1-A11D1CB157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0"/>
    </mc:Choice>
    <mc:Fallback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7</a:t>
            </a:fld>
            <a:endParaRPr lang="nl-NL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462AEB-054D-4EEA-9410-D3D14E414B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0" t="7701" r="14678" b="4916"/>
          <a:stretch/>
        </p:blipFill>
        <p:spPr>
          <a:xfrm>
            <a:off x="767202" y="1561797"/>
            <a:ext cx="866645" cy="4794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69753-DB3E-443D-97D5-A34A2D54A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12565" r="31215" b="10625"/>
          <a:stretch/>
        </p:blipFill>
        <p:spPr>
          <a:xfrm>
            <a:off x="1633847" y="2670038"/>
            <a:ext cx="3200400" cy="3342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475BD2-FE9E-48A7-B075-AE88A1FF657F}"/>
              </a:ext>
            </a:extLst>
          </p:cNvPr>
          <p:cNvSpPr txBox="1">
            <a:spLocks/>
          </p:cNvSpPr>
          <p:nvPr/>
        </p:nvSpPr>
        <p:spPr>
          <a:xfrm>
            <a:off x="838200" y="5810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Nexus water-food-energy-nature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3CEEF-79BB-450A-B6A7-7DBAC15D0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5" y="2130150"/>
            <a:ext cx="4765422" cy="42262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17E476C-C2EF-4818-AD97-E32524C46205}"/>
              </a:ext>
            </a:extLst>
          </p:cNvPr>
          <p:cNvSpPr/>
          <p:nvPr/>
        </p:nvSpPr>
        <p:spPr>
          <a:xfrm>
            <a:off x="1876097" y="3026979"/>
            <a:ext cx="1529255" cy="1529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06C6AD-352D-4994-B3BA-5643F3D8DE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9" t="25736" r="34753" b="66994"/>
          <a:stretch/>
        </p:blipFill>
        <p:spPr>
          <a:xfrm>
            <a:off x="1586549" y="1626911"/>
            <a:ext cx="7551407" cy="809625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33996C5-6442-499C-A296-CAACDD9F7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5326AC81-FD32-45F5-B078-F4E69AF3C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27326" r="33467" b="67273"/>
          <a:stretch/>
        </p:blipFill>
        <p:spPr>
          <a:xfrm>
            <a:off x="1529441" y="1827509"/>
            <a:ext cx="8311120" cy="609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2E2E1D-274D-41AB-9943-2193F5B76E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0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7"/>
    </mc:Choice>
    <mc:Fallback>
      <p:transition spd="slow" advTm="5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100F-031F-4E38-A4A8-8D98E596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marL="457200" lvl="1" indent="0">
              <a:buNone/>
            </a:pPr>
            <a:endParaRPr lang="nl-NL" sz="2800" dirty="0"/>
          </a:p>
          <a:p>
            <a:pPr lvl="1"/>
            <a:endParaRPr lang="nl-NL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40FDE9-22F8-46F2-A208-B06F76A79900}"/>
              </a:ext>
            </a:extLst>
          </p:cNvPr>
          <p:cNvGrpSpPr/>
          <p:nvPr/>
        </p:nvGrpSpPr>
        <p:grpSpPr>
          <a:xfrm>
            <a:off x="3871912" y="-28004"/>
            <a:ext cx="4448175" cy="809625"/>
            <a:chOff x="2876550" y="-42975"/>
            <a:chExt cx="4448175" cy="809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6BFA8-F070-4DDE-A842-ABCB7E8D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7275" y="-42975"/>
              <a:ext cx="2457450" cy="8096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12C843-75CD-42B3-84A6-26B6A34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6550" y="80849"/>
              <a:ext cx="1990725" cy="561975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8B419-16F5-4854-A8C5-03ED398A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E88D-3765-4B9C-9135-CCE3E480BFAA}" type="slidenum">
              <a:rPr lang="nl-NL" smtClean="0"/>
              <a:t>8</a:t>
            </a:fld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475BD2-FE9E-48A7-B075-AE88A1FF657F}"/>
              </a:ext>
            </a:extLst>
          </p:cNvPr>
          <p:cNvSpPr txBox="1">
            <a:spLocks/>
          </p:cNvSpPr>
          <p:nvPr/>
        </p:nvSpPr>
        <p:spPr>
          <a:xfrm>
            <a:off x="604837" y="979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</a:t>
            </a:r>
            <a:endParaRPr lang="nl-NL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0C8311-2810-4935-AE6C-150212B0FEE7}"/>
              </a:ext>
            </a:extLst>
          </p:cNvPr>
          <p:cNvSpPr txBox="1">
            <a:spLocks/>
          </p:cNvSpPr>
          <p:nvPr/>
        </p:nvSpPr>
        <p:spPr>
          <a:xfrm>
            <a:off x="452437" y="2503774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nl-NL" sz="2800" dirty="0"/>
              <a:t>For </a:t>
            </a:r>
            <a:r>
              <a:rPr lang="nl-NL" sz="2800" dirty="0" err="1"/>
              <a:t>any</a:t>
            </a:r>
            <a:r>
              <a:rPr lang="nl-NL" sz="2800" dirty="0"/>
              <a:t> </a:t>
            </a:r>
            <a:r>
              <a:rPr lang="nl-NL" sz="2800" dirty="0" err="1"/>
              <a:t>questions</a:t>
            </a:r>
            <a:r>
              <a:rPr lang="nl-NL" sz="2800" dirty="0"/>
              <a:t>/</a:t>
            </a:r>
            <a:r>
              <a:rPr lang="nl-NL" sz="2800" dirty="0" err="1"/>
              <a:t>suggestions</a:t>
            </a:r>
            <a:r>
              <a:rPr lang="nl-NL" sz="2800" dirty="0"/>
              <a:t>, </a:t>
            </a:r>
            <a:r>
              <a:rPr lang="nl-NL" sz="2800" dirty="0" err="1"/>
              <a:t>please</a:t>
            </a:r>
            <a:r>
              <a:rPr lang="nl-NL" sz="2800" dirty="0"/>
              <a:t> </a:t>
            </a:r>
            <a:r>
              <a:rPr lang="nl-NL" sz="2800" dirty="0" err="1"/>
              <a:t>reach</a:t>
            </a:r>
            <a:r>
              <a:rPr lang="nl-NL" sz="2800" dirty="0"/>
              <a:t> out </a:t>
            </a:r>
            <a:r>
              <a:rPr lang="nl-NL" sz="2800" dirty="0" err="1"/>
              <a:t>to</a:t>
            </a:r>
            <a:r>
              <a:rPr lang="nl-NL" sz="2800" dirty="0"/>
              <a:t>:</a:t>
            </a:r>
          </a:p>
          <a:p>
            <a:pPr marL="457200" lvl="1" indent="0" algn="ctr">
              <a:buNone/>
            </a:pPr>
            <a:endParaRPr lang="nl-NL" sz="2800" dirty="0"/>
          </a:p>
          <a:p>
            <a:pPr marL="457200" lvl="1" indent="0" algn="ctr">
              <a:buNone/>
            </a:pPr>
            <a:r>
              <a:rPr lang="nl-NL" sz="2800" dirty="0"/>
              <a:t>Lotte.deVos@pbl.nl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nl-NL" sz="2800" dirty="0"/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nl-NL" sz="2800" dirty="0"/>
          </a:p>
          <a:p>
            <a:pPr lvl="1" algn="ctr"/>
            <a:endParaRPr lang="nl-NL" sz="2800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483E26A7-9FBC-4E24-B83C-E26A30C71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1052B-44A9-4D2F-9EAA-9D0656A11D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25" r="12294"/>
          <a:stretch/>
        </p:blipFill>
        <p:spPr>
          <a:xfrm>
            <a:off x="11533825" y="0"/>
            <a:ext cx="658174" cy="2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3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6"/>
    </mc:Choice>
    <mc:Fallback>
      <p:transition spd="slow" advTm="1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163</Words>
  <Application>Microsoft Office PowerPoint</Application>
  <PresentationFormat>Widescreen</PresentationFormat>
  <Paragraphs>77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Global scenarios of competition for water between energy, food and nature</vt:lpstr>
      <vt:lpstr>IMAGE-LPJmL framework</vt:lpstr>
      <vt:lpstr>IMAGE-LPJmL framework</vt:lpstr>
      <vt:lpstr>Nexus water-food-energy-nature</vt:lpstr>
      <vt:lpstr>Nexus water-food-energy-nature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Vos, de Lotte</dc:creator>
  <cp:lastModifiedBy>Vos, de Lotte</cp:lastModifiedBy>
  <cp:revision>116</cp:revision>
  <dcterms:created xsi:type="dcterms:W3CDTF">2019-11-11T16:27:56Z</dcterms:created>
  <dcterms:modified xsi:type="dcterms:W3CDTF">2020-05-01T16:07:13Z</dcterms:modified>
</cp:coreProperties>
</file>