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5" r:id="rId1"/>
  </p:sldMasterIdLst>
  <p:notesMasterIdLst>
    <p:notesMasterId r:id="rId20"/>
  </p:notesMasterIdLst>
  <p:sldIdLst>
    <p:sldId id="258" r:id="rId2"/>
    <p:sldId id="260" r:id="rId3"/>
    <p:sldId id="259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B2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AA3EE-12E7-4AB3-872B-490974BCD26E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BBC0A-3AC1-4A10-8242-8A735360F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10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C5DF-07C0-4D98-BF58-58AFE223B847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123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EDFC3-049F-42C8-B5F0-2B58198B2862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229213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EDFC3-049F-42C8-B5F0-2B58198B2862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113413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EDFC3-049F-42C8-B5F0-2B58198B2862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9758852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EDFC3-049F-42C8-B5F0-2B58198B2862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870722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EDFC3-049F-42C8-B5F0-2B58198B2862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217158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EDFC3-049F-42C8-B5F0-2B58198B2862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34705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EDFC3-049F-42C8-B5F0-2B58198B2862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528266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EDFC3-049F-42C8-B5F0-2B58198B2862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427584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EDFC3-049F-42C8-B5F0-2B58198B2862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832006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B696-FA2F-4EB8-9B87-37CD9748D1AE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50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EDFC3-049F-42C8-B5F0-2B58198B2862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093396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EDFC3-049F-42C8-B5F0-2B58198B2862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585234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4078-35AD-4EC4-9D87-44653A483833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809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EB32-E557-46A2-B369-AF3EFC1D7BBF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047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EDFC3-049F-42C8-B5F0-2B58198B2862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75277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2DEC-D915-47B5-97B3-0E00B49795C3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810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F4EDFC3-049F-42C8-B5F0-2B58198B2862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78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  <p:sldLayoutId id="2147484011" r:id="rId16"/>
    <p:sldLayoutId id="2147484012" r:id="rId17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0.PNG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5600" y="161812"/>
            <a:ext cx="10742834" cy="1234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>
                <a:solidFill>
                  <a:srgbClr val="C00000"/>
                </a:solidFill>
              </a:rPr>
              <a:t>The role of coastal wetlands in reducing back bay flooding:  New Jersey Back Bays case study</a:t>
            </a:r>
            <a:endParaRPr lang="en-US" sz="35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027" y="138710"/>
            <a:ext cx="1108669" cy="12114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6109804"/>
            <a:ext cx="2274452" cy="8192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59858" y="6599629"/>
            <a:ext cx="9538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European Geophysical Union                       Vienna, Austria                   8 May 2020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082" y="2495653"/>
            <a:ext cx="5110932" cy="369278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6921" y="2247860"/>
            <a:ext cx="202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United States</a:t>
            </a:r>
            <a:endParaRPr lang="en-US" sz="2400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631414" y="2165435"/>
            <a:ext cx="4521939" cy="2170366"/>
            <a:chOff x="710445" y="1630109"/>
            <a:chExt cx="4521939" cy="217036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445" y="1630109"/>
              <a:ext cx="3242354" cy="2035725"/>
            </a:xfrm>
            <a:prstGeom prst="rect">
              <a:avLst/>
            </a:prstGeom>
          </p:spPr>
        </p:pic>
        <p:sp>
          <p:nvSpPr>
            <p:cNvPr id="15" name="5-Point Star 14"/>
            <p:cNvSpPr/>
            <p:nvPr/>
          </p:nvSpPr>
          <p:spPr>
            <a:xfrm>
              <a:off x="3467100" y="2314575"/>
              <a:ext cx="161925" cy="200025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Elbow Connector 16"/>
            <p:cNvCxnSpPr/>
            <p:nvPr/>
          </p:nvCxnSpPr>
          <p:spPr>
            <a:xfrm>
              <a:off x="3705225" y="2414587"/>
              <a:ext cx="1527159" cy="1385888"/>
            </a:xfrm>
            <a:prstGeom prst="bentConnector3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552382" y="1399408"/>
            <a:ext cx="9587667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ct val="107000"/>
              </a:lnSpc>
            </a:pPr>
            <a:r>
              <a:rPr lang="en-US" b="1" dirty="0">
                <a:solidFill>
                  <a:prstClr val="black"/>
                </a:solidFill>
                <a:latin typeface="Trebuchet MS" panose="020B0603020202020204"/>
                <a:ea typeface="Calibri" panose="020F0502020204030204" pitchFamily="34" charset="0"/>
                <a:cs typeface="Times New Roman" panose="02020603050405020304" pitchFamily="18" charset="0"/>
              </a:rPr>
              <a:t>Gregory Slusarczyk and Mary </a:t>
            </a:r>
            <a:r>
              <a:rPr lang="en-US" b="1" dirty="0">
                <a:solidFill>
                  <a:prstClr val="black"/>
                </a:solidFill>
                <a:latin typeface="Trebuchet MS" panose="020B0603020202020204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b="1" dirty="0">
                <a:solidFill>
                  <a:prstClr val="black"/>
                </a:solidFill>
                <a:latin typeface="Trebuchet MS" panose="020B0603020202020204"/>
                <a:ea typeface="Calibri" panose="020F0502020204030204" pitchFamily="34" charset="0"/>
                <a:cs typeface="Times New Roman" panose="02020603050405020304" pitchFamily="18" charset="0"/>
              </a:rPr>
              <a:t>Cialone</a:t>
            </a:r>
            <a:r>
              <a:rPr lang="en-US" b="1" dirty="0">
                <a:solidFill>
                  <a:prstClr val="black"/>
                </a:solidFill>
                <a:latin typeface="Trebuchet MS" panose="020B060302020202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Trebuchet MS" panose="020B060302020202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457200">
              <a:lnSpc>
                <a:spcPct val="107000"/>
              </a:lnSpc>
            </a:pPr>
            <a:r>
              <a:rPr lang="en-US" b="1" dirty="0">
                <a:solidFill>
                  <a:prstClr val="black"/>
                </a:solidFill>
                <a:latin typeface="Trebuchet MS" panose="020B0603020202020204"/>
                <a:ea typeface="Calibri" panose="020F0502020204030204" pitchFamily="34" charset="0"/>
                <a:cs typeface="Times New Roman" panose="02020603050405020304" pitchFamily="18" charset="0"/>
              </a:rPr>
              <a:t>US </a:t>
            </a:r>
            <a:r>
              <a:rPr lang="en-US" b="1" dirty="0">
                <a:solidFill>
                  <a:prstClr val="black"/>
                </a:solidFill>
                <a:latin typeface="Trebuchet MS" panose="020B0603020202020204"/>
                <a:ea typeface="Calibri" panose="020F0502020204030204" pitchFamily="34" charset="0"/>
                <a:cs typeface="Times New Roman" panose="02020603050405020304" pitchFamily="18" charset="0"/>
              </a:rPr>
              <a:t>Army Corps of Engineers (USACE) Engineer Research &amp; Development </a:t>
            </a:r>
            <a:r>
              <a:rPr lang="en-US" b="1" dirty="0">
                <a:solidFill>
                  <a:prstClr val="black"/>
                </a:solidFill>
                <a:latin typeface="Trebuchet MS" panose="020B0603020202020204"/>
                <a:ea typeface="Calibri" panose="020F0502020204030204" pitchFamily="34" charset="0"/>
                <a:cs typeface="Times New Roman" panose="02020603050405020304" pitchFamily="18" charset="0"/>
              </a:rPr>
              <a:t>Center (ERDC)</a:t>
            </a:r>
            <a:endParaRPr lang="en-US" b="1" dirty="0">
              <a:solidFill>
                <a:prstClr val="black"/>
              </a:solidFill>
              <a:latin typeface="Trebuchet MS" panose="020B06030202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6796" y="5491460"/>
            <a:ext cx="1666875" cy="1280160"/>
            <a:chOff x="26796" y="5491460"/>
            <a:chExt cx="1666875" cy="12801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921" y="5491460"/>
              <a:ext cx="946066" cy="810915"/>
            </a:xfrm>
            <a:prstGeom prst="rect">
              <a:avLst/>
            </a:prstGeom>
            <a:solidFill>
              <a:srgbClr val="7EB2DF">
                <a:alpha val="52000"/>
              </a:srgbClr>
            </a:solidFill>
          </p:spPr>
        </p:pic>
        <p:sp>
          <p:nvSpPr>
            <p:cNvPr id="20" name="TextBox 19"/>
            <p:cNvSpPr txBox="1"/>
            <p:nvPr/>
          </p:nvSpPr>
          <p:spPr>
            <a:xfrm>
              <a:off x="26796" y="6248400"/>
              <a:ext cx="1666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US Army Corps</a:t>
              </a:r>
            </a:p>
            <a:p>
              <a:r>
                <a:rPr lang="en-US" sz="1400" b="1" dirty="0" smtClean="0"/>
                <a:t>Of Engineers ®</a:t>
              </a:r>
              <a:endParaRPr lang="en-US" sz="1400" b="1" dirty="0"/>
            </a:p>
          </p:txBody>
        </p:sp>
      </p:grp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31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81"/>
    </mc:Choice>
    <mc:Fallback>
      <p:transition spd="slow" advTm="17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4" t="6493" r="25152" b="5422"/>
          <a:stretch/>
        </p:blipFill>
        <p:spPr>
          <a:xfrm>
            <a:off x="1524001" y="0"/>
            <a:ext cx="3758887" cy="42170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3704" y="4646784"/>
            <a:ext cx="3716770" cy="1649513"/>
          </a:xfrm>
        </p:spPr>
        <p:txBody>
          <a:bodyPr>
            <a:noAutofit/>
          </a:bodyPr>
          <a:lstStyle/>
          <a:p>
            <a:r>
              <a:rPr lang="en-US" sz="3600" b="1" dirty="0"/>
              <a:t>Storm 350 </a:t>
            </a:r>
            <a:br>
              <a:rPr lang="en-US" sz="3600" b="1" dirty="0"/>
            </a:br>
            <a:r>
              <a:rPr lang="en-US" sz="3600" b="1" dirty="0" smtClean="0"/>
              <a:t>Scenario 2 Holgate 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924" y="7417"/>
            <a:ext cx="3690977" cy="35929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288" y="3592946"/>
            <a:ext cx="5613270" cy="32603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02934" y="3535654"/>
            <a:ext cx="35059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Zoom of Difference (Config8-North)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6581" y="0"/>
            <a:ext cx="26756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Difference (Config8-North)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76785" y="11470"/>
            <a:ext cx="26958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Maximum Surge Envelope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6623" y="596996"/>
            <a:ext cx="587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(m)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72627" y="4217026"/>
            <a:ext cx="587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(m)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2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11"/>
    </mc:Choice>
    <mc:Fallback>
      <p:transition spd="slow" advTm="9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5998" y="365759"/>
            <a:ext cx="6356321" cy="656166"/>
          </a:xfrm>
        </p:spPr>
        <p:txBody>
          <a:bodyPr>
            <a:noAutofit/>
          </a:bodyPr>
          <a:lstStyle/>
          <a:p>
            <a:r>
              <a:rPr lang="en-US" sz="3600" b="1" dirty="0"/>
              <a:t>Storm 350 </a:t>
            </a:r>
            <a:r>
              <a:rPr lang="en-US" sz="3600" b="1" dirty="0" smtClean="0"/>
              <a:t>– scenario 2 near </a:t>
            </a:r>
            <a:r>
              <a:rPr lang="en-US" sz="3600" b="1" dirty="0"/>
              <a:t>Holgate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05940" y="6139533"/>
            <a:ext cx="8123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 and Config8 time-series map showing point 33, 73, and 61 and the time-series for these 3 points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" r="6645"/>
          <a:stretch/>
        </p:blipFill>
        <p:spPr>
          <a:xfrm>
            <a:off x="1601186" y="926131"/>
            <a:ext cx="4476340" cy="24717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" r="6978"/>
          <a:stretch/>
        </p:blipFill>
        <p:spPr>
          <a:xfrm>
            <a:off x="1560454" y="3503000"/>
            <a:ext cx="4517073" cy="2636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" r="6227"/>
          <a:stretch/>
        </p:blipFill>
        <p:spPr>
          <a:xfrm>
            <a:off x="6194160" y="3503000"/>
            <a:ext cx="4534531" cy="2636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159" y="926130"/>
            <a:ext cx="4534531" cy="2487913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00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06"/>
    </mc:Choice>
    <mc:Fallback>
      <p:transition spd="slow" advTm="8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0" t="6689" r="24748" b="5810"/>
          <a:stretch/>
        </p:blipFill>
        <p:spPr>
          <a:xfrm>
            <a:off x="1524001" y="1"/>
            <a:ext cx="3664083" cy="39699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4069" y="4524953"/>
            <a:ext cx="4090128" cy="1684258"/>
          </a:xfrm>
        </p:spPr>
        <p:txBody>
          <a:bodyPr>
            <a:noAutofit/>
          </a:bodyPr>
          <a:lstStyle/>
          <a:p>
            <a:r>
              <a:rPr lang="en-US" sz="3600" b="1" dirty="0"/>
              <a:t>Storm </a:t>
            </a:r>
            <a:r>
              <a:rPr lang="en-US" sz="3600" b="1" dirty="0" smtClean="0"/>
              <a:t>636</a:t>
            </a:r>
            <a:br>
              <a:rPr lang="en-US" sz="3600" b="1" dirty="0" smtClean="0"/>
            </a:br>
            <a:r>
              <a:rPr lang="en-US" sz="3600" b="1" dirty="0" smtClean="0"/>
              <a:t>scenario 2</a:t>
            </a:r>
            <a:r>
              <a:rPr lang="en-US" sz="3600" b="1" dirty="0" smtClean="0"/>
              <a:t> </a:t>
            </a:r>
            <a:r>
              <a:rPr lang="en-US" sz="3600" b="1" dirty="0"/>
              <a:t>Holgate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591" y="22993"/>
            <a:ext cx="3379625" cy="3320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326" y="3343565"/>
            <a:ext cx="5699675" cy="35144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7535402" y="23388"/>
            <a:ext cx="27058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Difference (Config8-North)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59110" y="3239612"/>
            <a:ext cx="35059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Zoom of Difference (Config8-North)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85159" y="23388"/>
            <a:ext cx="266398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Maximum Surge Envelope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47331" y="536036"/>
            <a:ext cx="587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(m)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66162" y="4061326"/>
            <a:ext cx="587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(m)</a:t>
            </a: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42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73"/>
    </mc:Choice>
    <mc:Fallback>
      <p:transition spd="slow" advTm="8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4352" y="362840"/>
            <a:ext cx="5730631" cy="656166"/>
          </a:xfrm>
        </p:spPr>
        <p:txBody>
          <a:bodyPr>
            <a:noAutofit/>
          </a:bodyPr>
          <a:lstStyle/>
          <a:p>
            <a:r>
              <a:rPr lang="en-US" sz="3600" b="1" dirty="0"/>
              <a:t>Storm 636 </a:t>
            </a:r>
            <a:r>
              <a:rPr lang="en-US" sz="3600" b="1" dirty="0" smtClean="0"/>
              <a:t>– scenario 2 near </a:t>
            </a:r>
            <a:r>
              <a:rPr lang="en-US" sz="3600" b="1" dirty="0"/>
              <a:t>Holgate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6199425"/>
            <a:ext cx="8130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 and Config8 time-series map showing point 33, 73, and 61 and the time-series for these 3 points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0" r="7090"/>
          <a:stretch/>
        </p:blipFill>
        <p:spPr>
          <a:xfrm>
            <a:off x="1524000" y="892542"/>
            <a:ext cx="4514356" cy="2641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" r="6714"/>
          <a:stretch/>
        </p:blipFill>
        <p:spPr>
          <a:xfrm>
            <a:off x="1524000" y="3598984"/>
            <a:ext cx="4514356" cy="2600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r="6777"/>
          <a:stretch/>
        </p:blipFill>
        <p:spPr>
          <a:xfrm>
            <a:off x="6161522" y="3598984"/>
            <a:ext cx="4472680" cy="25976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522" y="904758"/>
            <a:ext cx="4472680" cy="264122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58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0"/>
    </mc:Choice>
    <mc:Fallback>
      <p:transition spd="slow" advTm="4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59" y="4257840"/>
            <a:ext cx="4580709" cy="2116833"/>
          </a:xfrm>
        </p:spPr>
        <p:txBody>
          <a:bodyPr>
            <a:noAutofit/>
          </a:bodyPr>
          <a:lstStyle/>
          <a:p>
            <a:r>
              <a:rPr lang="en-US" sz="3600" b="1" dirty="0"/>
              <a:t>Storm </a:t>
            </a:r>
            <a:r>
              <a:rPr lang="en-US" sz="3600" b="1" dirty="0" smtClean="0"/>
              <a:t>350</a:t>
            </a:r>
            <a:br>
              <a:rPr lang="en-US" sz="3600" b="1" dirty="0" smtClean="0"/>
            </a:br>
            <a:r>
              <a:rPr lang="en-US" sz="3600" b="1" dirty="0" smtClean="0"/>
              <a:t>scenario 2</a:t>
            </a:r>
            <a:r>
              <a:rPr lang="en-US" sz="3600" b="1" dirty="0" smtClean="0"/>
              <a:t> 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>Great Egg Harbor </a:t>
            </a:r>
          </a:p>
        </p:txBody>
      </p:sp>
      <p:sp>
        <p:nvSpPr>
          <p:cNvPr id="3" name="Rectangle 2"/>
          <p:cNvSpPr/>
          <p:nvPr/>
        </p:nvSpPr>
        <p:spPr>
          <a:xfrm>
            <a:off x="2825751" y="1232931"/>
            <a:ext cx="2100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(Config8-BaseNorth)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472" y="-11069"/>
            <a:ext cx="3923145" cy="3818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2" t="6688" r="24647" b="6590"/>
          <a:stretch/>
        </p:blipFill>
        <p:spPr>
          <a:xfrm>
            <a:off x="1524001" y="0"/>
            <a:ext cx="3673455" cy="39166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33422" y="0"/>
            <a:ext cx="267539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Difference (Config8-North)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"/>
          <a:stretch/>
        </p:blipFill>
        <p:spPr>
          <a:xfrm>
            <a:off x="4549141" y="3881464"/>
            <a:ext cx="6479710" cy="29965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3368" y="3826841"/>
            <a:ext cx="3603048" cy="4938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73742" y="22860"/>
            <a:ext cx="267539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Maximum Surge Envelope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81323" y="512407"/>
            <a:ext cx="587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(m)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67622" y="4483813"/>
            <a:ext cx="587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(m)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86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3"/>
    </mc:Choice>
    <mc:Fallback>
      <p:transition spd="slow" advTm="5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0287" y="285480"/>
            <a:ext cx="7197669" cy="656166"/>
          </a:xfrm>
        </p:spPr>
        <p:txBody>
          <a:bodyPr>
            <a:noAutofit/>
          </a:bodyPr>
          <a:lstStyle/>
          <a:p>
            <a:r>
              <a:rPr lang="en-US" sz="3600" b="1" dirty="0"/>
              <a:t>Storm 350 </a:t>
            </a:r>
            <a:r>
              <a:rPr lang="en-US" sz="3600" b="1" dirty="0" smtClean="0"/>
              <a:t>– scenario 2</a:t>
            </a:r>
            <a:br>
              <a:rPr lang="en-US" sz="3600" b="1" dirty="0" smtClean="0"/>
            </a:br>
            <a:r>
              <a:rPr lang="en-US" sz="3600" b="1" dirty="0" smtClean="0"/>
              <a:t>near </a:t>
            </a:r>
            <a:r>
              <a:rPr lang="en-US" sz="3600" b="1" dirty="0"/>
              <a:t>Great Egg Harbor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1855" y="6205525"/>
            <a:ext cx="8543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 and Config8 time-series map showing point 111, 117, and 49 and the time-series for these points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r="6985"/>
          <a:stretch/>
        </p:blipFill>
        <p:spPr>
          <a:xfrm>
            <a:off x="1524001" y="781199"/>
            <a:ext cx="4568731" cy="26625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" r="6262"/>
          <a:stretch/>
        </p:blipFill>
        <p:spPr>
          <a:xfrm>
            <a:off x="1612521" y="3611419"/>
            <a:ext cx="4480211" cy="25941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" r="7153"/>
          <a:stretch/>
        </p:blipFill>
        <p:spPr>
          <a:xfrm>
            <a:off x="6229122" y="3605573"/>
            <a:ext cx="4437176" cy="2599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122" y="781198"/>
            <a:ext cx="4437176" cy="266258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57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5"/>
    </mc:Choice>
    <mc:Fallback>
      <p:transition spd="slow" advTm="3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0" t="6883" r="24848" b="5031"/>
          <a:stretch/>
        </p:blipFill>
        <p:spPr>
          <a:xfrm>
            <a:off x="1524001" y="0"/>
            <a:ext cx="3537526" cy="3955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44153"/>
            <a:ext cx="4514611" cy="2135321"/>
          </a:xfrm>
        </p:spPr>
        <p:txBody>
          <a:bodyPr>
            <a:noAutofit/>
          </a:bodyPr>
          <a:lstStyle/>
          <a:p>
            <a:r>
              <a:rPr lang="en-US" sz="3600" b="1" dirty="0"/>
              <a:t>Storm </a:t>
            </a:r>
            <a:r>
              <a:rPr lang="en-US" sz="3600" b="1" dirty="0" smtClean="0"/>
              <a:t>636</a:t>
            </a:r>
            <a:br>
              <a:rPr lang="en-US" sz="3600" b="1" dirty="0" smtClean="0"/>
            </a:br>
            <a:r>
              <a:rPr lang="en-US" sz="3600" b="1" dirty="0" smtClean="0"/>
              <a:t>scenario 2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>Great Egg Harbor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420" y="0"/>
            <a:ext cx="3827780" cy="3760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96"/>
          <a:stretch/>
        </p:blipFill>
        <p:spPr>
          <a:xfrm>
            <a:off x="4514610" y="3752134"/>
            <a:ext cx="6153390" cy="3108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7151" y="4251155"/>
            <a:ext cx="640135" cy="4999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7646" y="667296"/>
            <a:ext cx="640135" cy="4999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6256" y="3736660"/>
            <a:ext cx="3603048" cy="49381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99001" y="9114"/>
            <a:ext cx="267539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Difference (Config8-North)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64412" y="0"/>
            <a:ext cx="267539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Maximum Surge Envelope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17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9"/>
    </mc:Choice>
    <mc:Fallback>
      <p:transition spd="slow" advTm="4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56128" y="325565"/>
            <a:ext cx="7148948" cy="656166"/>
          </a:xfrm>
        </p:spPr>
        <p:txBody>
          <a:bodyPr>
            <a:noAutofit/>
          </a:bodyPr>
          <a:lstStyle/>
          <a:p>
            <a:r>
              <a:rPr lang="en-US" sz="3600" b="1" dirty="0"/>
              <a:t>Storm 636 </a:t>
            </a:r>
            <a:r>
              <a:rPr lang="en-US" sz="3600" b="1" dirty="0" smtClean="0"/>
              <a:t>– scenario 2</a:t>
            </a:r>
            <a:br>
              <a:rPr lang="en-US" sz="3600" b="1" dirty="0" smtClean="0"/>
            </a:br>
            <a:r>
              <a:rPr lang="en-US" sz="3600" b="1" dirty="0" smtClean="0"/>
              <a:t>near </a:t>
            </a:r>
            <a:r>
              <a:rPr lang="en-US" sz="3600" b="1" dirty="0"/>
              <a:t>Great Egg Harbor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2619" y="6136722"/>
            <a:ext cx="8746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 and Config8 time-series map showing point 111, 117, and 49 and the time-series for these points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" r="6200"/>
          <a:stretch/>
        </p:blipFill>
        <p:spPr>
          <a:xfrm>
            <a:off x="1460038" y="981732"/>
            <a:ext cx="4384645" cy="2528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" r="6786"/>
          <a:stretch/>
        </p:blipFill>
        <p:spPr>
          <a:xfrm>
            <a:off x="1537801" y="3631545"/>
            <a:ext cx="4306882" cy="2505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r="6574"/>
          <a:stretch/>
        </p:blipFill>
        <p:spPr>
          <a:xfrm>
            <a:off x="6032830" y="3631545"/>
            <a:ext cx="4308478" cy="25051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830" y="981731"/>
            <a:ext cx="4308478" cy="252851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3"/>
    </mc:Choice>
    <mc:Fallback>
      <p:transition spd="slow" advTm="3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Most of the area of interest experienced storm surge reduction by 10-30 cm due to NNBF measures</a:t>
            </a:r>
          </a:p>
          <a:p>
            <a:pPr lvl="1"/>
            <a:r>
              <a:rPr lang="en-US" dirty="0" smtClean="0"/>
              <a:t>The reduction occurred over long period of time (~10 </a:t>
            </a:r>
            <a:r>
              <a:rPr lang="en-US" dirty="0" err="1" smtClean="0"/>
              <a:t>hrs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Some areas (Holgate) experienced water level increase due to north-to-south wind direction (Storm 636)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21304" y="796875"/>
            <a:ext cx="2369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Summary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57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1"/>
    </mc:Choice>
    <mc:Fallback>
      <p:transition spd="slow" advTm="2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smtClean="0"/>
              <a:t>The goal </a:t>
            </a:r>
            <a:r>
              <a:rPr lang="en-US" dirty="0" smtClean="0"/>
              <a:t>of the project was to determine effectiveness of large-scale </a:t>
            </a:r>
            <a:r>
              <a:rPr lang="en-US" dirty="0"/>
              <a:t>Natural and Nature Based </a:t>
            </a:r>
            <a:r>
              <a:rPr lang="en-US" dirty="0" smtClean="0"/>
              <a:t>Features (NNBF) </a:t>
            </a:r>
            <a:r>
              <a:rPr lang="en-US" dirty="0"/>
              <a:t>measures for reducing storm surge water levels in portions of </a:t>
            </a:r>
            <a:r>
              <a:rPr lang="en-US" dirty="0" smtClean="0"/>
              <a:t>New Jersey Back Bay (NJBB) </a:t>
            </a:r>
            <a:r>
              <a:rPr lang="en-US" dirty="0"/>
              <a:t>domain</a:t>
            </a:r>
          </a:p>
          <a:p>
            <a:r>
              <a:rPr lang="en-US" b="1" dirty="0" smtClean="0"/>
              <a:t>The Approach </a:t>
            </a:r>
            <a:r>
              <a:rPr lang="en-US" dirty="0" smtClean="0"/>
              <a:t>was to numerically simulate the Designed </a:t>
            </a:r>
            <a:r>
              <a:rPr lang="en-US" dirty="0"/>
              <a:t>large-scale NNBF concepts</a:t>
            </a:r>
            <a:r>
              <a:rPr lang="en-US" dirty="0" smtClean="0"/>
              <a:t> with use of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coupled </a:t>
            </a:r>
            <a:r>
              <a:rPr lang="en-US" dirty="0" smtClean="0">
                <a:ea typeface="Times New Roman" panose="02020603050405020304" pitchFamily="18" charset="0"/>
              </a:rPr>
              <a:t>Two-dimensional</a:t>
            </a:r>
            <a:r>
              <a:rPr lang="en-US" dirty="0">
                <a:ea typeface="Times New Roman" panose="02020603050405020304" pitchFamily="18" charset="0"/>
              </a:rPr>
              <a:t>, depth averaged </a:t>
            </a:r>
            <a:r>
              <a:rPr lang="en-US" b="1" dirty="0">
                <a:solidFill>
                  <a:srgbClr val="FF0000"/>
                </a:solidFill>
                <a:ea typeface="Times New Roman" panose="02020603050405020304" pitchFamily="18" charset="0"/>
              </a:rPr>
              <a:t>ADCIRC</a:t>
            </a:r>
            <a:r>
              <a:rPr lang="en-US" dirty="0">
                <a:ea typeface="Times New Roman" panose="02020603050405020304" pitchFamily="18" charset="0"/>
              </a:rPr>
              <a:t> hydrodynamic </a:t>
            </a:r>
            <a:r>
              <a:rPr lang="en-US" dirty="0" smtClean="0">
                <a:ea typeface="Times New Roman" panose="02020603050405020304" pitchFamily="18" charset="0"/>
              </a:rPr>
              <a:t>model and </a:t>
            </a:r>
            <a:r>
              <a:rPr lang="en-US" dirty="0"/>
              <a:t>Steady-State Spectral Wave </a:t>
            </a:r>
            <a:r>
              <a:rPr lang="en-US" dirty="0" smtClean="0"/>
              <a:t>Model </a:t>
            </a:r>
            <a:r>
              <a:rPr lang="en-US" b="1" dirty="0">
                <a:solidFill>
                  <a:srgbClr val="FF0000"/>
                </a:solidFill>
                <a:ea typeface="Times New Roman" panose="02020603050405020304" pitchFamily="18" charset="0"/>
              </a:rPr>
              <a:t>STWAVE</a:t>
            </a:r>
            <a:r>
              <a:rPr lang="en-US" dirty="0" smtClean="0">
                <a:ea typeface="Times New Roman" panose="02020603050405020304" pitchFamily="18" charset="0"/>
              </a:rPr>
              <a:t>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Standalone  </a:t>
            </a:r>
            <a:r>
              <a:rPr lang="en-US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ADCIRC</a:t>
            </a:r>
            <a:r>
              <a:rPr lang="en-US" dirty="0" smtClean="0">
                <a:ea typeface="Times New Roman" panose="02020603050405020304" pitchFamily="18" charset="0"/>
              </a:rPr>
              <a:t> model</a:t>
            </a:r>
          </a:p>
          <a:p>
            <a:pPr marL="0" indent="0">
              <a:buNone/>
            </a:pPr>
            <a:r>
              <a:rPr lang="en-US" sz="2100" dirty="0"/>
              <a:t>forcing from synthetic tropical cyclone </a:t>
            </a:r>
            <a:r>
              <a:rPr lang="en-US" sz="2100" dirty="0"/>
              <a:t>events </a:t>
            </a:r>
            <a:r>
              <a:rPr lang="en-US" sz="2100" dirty="0"/>
              <a:t>generated jointly by </a:t>
            </a:r>
            <a:r>
              <a:rPr lang="en-US" sz="2100" dirty="0" err="1"/>
              <a:t>OceanWeather</a:t>
            </a:r>
            <a:r>
              <a:rPr lang="en-US" sz="2100" dirty="0"/>
              <a:t> Inc. </a:t>
            </a:r>
            <a:r>
              <a:rPr lang="en-US" sz="2100" dirty="0"/>
              <a:t>(OWI)/ERDC as part of the North Atlantic COAST COMPRIHENSIVE STUDY </a:t>
            </a:r>
            <a:r>
              <a:rPr lang="en-US" sz="2100" dirty="0"/>
              <a:t>(NACCS</a:t>
            </a:r>
            <a:r>
              <a:rPr lang="en-US" sz="2100" dirty="0" smtClean="0"/>
              <a:t>)</a:t>
            </a:r>
          </a:p>
          <a:p>
            <a:pPr marL="0" indent="0">
              <a:buNone/>
            </a:pPr>
            <a:r>
              <a:rPr lang="en-US" sz="2100" dirty="0"/>
              <a:t>Simulations did NOT include the effects of tides</a:t>
            </a:r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endParaRPr lang="en-US" dirty="0"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>
              <a:ea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endParaRPr lang="en-US" dirty="0"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9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97"/>
    </mc:Choice>
    <mc:Fallback>
      <p:transition spd="slow" advTm="26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3426" y="409575"/>
            <a:ext cx="5248900" cy="1596177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Modeling scenario 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(Configuration 5: Brigantine area)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1" y="104775"/>
            <a:ext cx="5115358" cy="66198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46385" y="2421019"/>
            <a:ext cx="55225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Coupled ADCIRC </a:t>
            </a:r>
            <a:r>
              <a:rPr lang="en-US" sz="2400" dirty="0" smtClean="0"/>
              <a:t>and </a:t>
            </a:r>
            <a:r>
              <a:rPr lang="en-US" sz="2400" dirty="0" smtClean="0"/>
              <a:t>STWAVE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Configuration 5: grid with NNBF measures (with-project-conditions)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Configuration 3</a:t>
            </a:r>
            <a:r>
              <a:rPr lang="en-US" sz="2400" dirty="0"/>
              <a:t>: grid </a:t>
            </a:r>
            <a:r>
              <a:rPr lang="en-US" sz="2400" dirty="0" smtClean="0"/>
              <a:t>without </a:t>
            </a:r>
            <a:r>
              <a:rPr lang="en-US" sz="2400" dirty="0"/>
              <a:t>NNBF </a:t>
            </a:r>
            <a:r>
              <a:rPr lang="en-US" sz="2400" dirty="0" smtClean="0"/>
              <a:t>measures </a:t>
            </a:r>
            <a:r>
              <a:rPr lang="en-US" sz="2400" dirty="0"/>
              <a:t>(</a:t>
            </a:r>
            <a:r>
              <a:rPr lang="en-US" sz="2400" dirty="0" smtClean="0"/>
              <a:t>without-project-conditions)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Storm s</a:t>
            </a:r>
            <a:r>
              <a:rPr lang="en-US" sz="2400" dirty="0" smtClean="0"/>
              <a:t>urge </a:t>
            </a:r>
            <a:r>
              <a:rPr lang="en-US" sz="2400" dirty="0" smtClean="0"/>
              <a:t>barriers at Great Egg Inlet and Absecon </a:t>
            </a:r>
            <a:r>
              <a:rPr lang="en-US" sz="2400" dirty="0" smtClean="0"/>
              <a:t>I</a:t>
            </a:r>
            <a:r>
              <a:rPr lang="en-US" sz="2400" dirty="0" smtClean="0"/>
              <a:t>nlet (Configuration 5 &amp; 3)</a:t>
            </a:r>
            <a:endParaRPr lang="en-US" sz="24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11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26"/>
    </mc:Choice>
    <mc:Fallback>
      <p:transition spd="slow" advTm="20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5" y="183917"/>
            <a:ext cx="5063265" cy="65590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86697" y="3463461"/>
            <a:ext cx="61308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ADCIRC </a:t>
            </a:r>
            <a:r>
              <a:rPr lang="en-US" sz="2400" dirty="0" smtClean="0"/>
              <a:t>standalone </a:t>
            </a:r>
            <a:r>
              <a:rPr lang="en-US" sz="2400" dirty="0" smtClean="0"/>
              <a:t>(no waves) 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Configuration </a:t>
            </a:r>
            <a:r>
              <a:rPr lang="en-US" sz="2400" dirty="0" smtClean="0"/>
              <a:t>8: </a:t>
            </a:r>
            <a:r>
              <a:rPr lang="en-US" sz="2400" dirty="0"/>
              <a:t>grid with NNBF measures (with-project-conditions)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North: </a:t>
            </a:r>
            <a:r>
              <a:rPr lang="en-US" sz="2400" dirty="0"/>
              <a:t>grid without NNBF measures (without-project-conditions</a:t>
            </a:r>
            <a:r>
              <a:rPr lang="en-US" sz="2400" dirty="0" smtClean="0"/>
              <a:t>)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Storm surge barriers at </a:t>
            </a:r>
            <a:r>
              <a:rPr lang="en-US" sz="2400" dirty="0" smtClean="0"/>
              <a:t>Manasquan Inlet </a:t>
            </a:r>
            <a:r>
              <a:rPr lang="en-US" sz="2400" dirty="0"/>
              <a:t>and </a:t>
            </a:r>
            <a:r>
              <a:rPr lang="en-US" sz="2400" dirty="0" smtClean="0"/>
              <a:t>Barnegat Inlet (Configuration 8 &amp; North)</a:t>
            </a:r>
            <a:endParaRPr lang="en-US" sz="24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94811" y="409575"/>
            <a:ext cx="6191795" cy="255357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Modeling scenario 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(Configuration 8: </a:t>
            </a:r>
            <a:br>
              <a:rPr lang="en-US" dirty="0" smtClean="0"/>
            </a:br>
            <a:r>
              <a:rPr lang="en-US" dirty="0" smtClean="0"/>
              <a:t>Holgate </a:t>
            </a:r>
            <a:r>
              <a:rPr lang="en-US" dirty="0"/>
              <a:t>and Great Egg Harbor </a:t>
            </a:r>
            <a:r>
              <a:rPr lang="en-US" dirty="0" smtClean="0"/>
              <a:t>areas)</a:t>
            </a:r>
            <a:endParaRPr lang="en-US" dirty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56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47"/>
    </mc:Choice>
    <mc:Fallback>
      <p:transition spd="slow" advTm="18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11" y="1108180"/>
            <a:ext cx="4240494" cy="1596177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Selected Storms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15542" y="4220936"/>
            <a:ext cx="7576458" cy="26370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</a:rPr>
              <a:t>Ten synthetic tropical storms from </a:t>
            </a:r>
            <a:r>
              <a:rPr lang="en-US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NACCS 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</a:rPr>
              <a:t>selected to minimally cover the range of </a:t>
            </a:r>
          </a:p>
          <a:p>
            <a:pPr marL="342900" indent="-342900"/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</a:rPr>
              <a:t>	Storm size</a:t>
            </a:r>
          </a:p>
          <a:p>
            <a:pPr marL="342900" indent="-342900"/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</a:rPr>
              <a:t>	Direction</a:t>
            </a:r>
          </a:p>
          <a:p>
            <a:pPr marL="342900" indent="-342900"/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</a:rPr>
              <a:t>	Intensity </a:t>
            </a:r>
          </a:p>
          <a:p>
            <a:pPr marL="0" indent="0">
              <a:buNone/>
            </a:pP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</a:rPr>
              <a:t>for the NJ coastal region and demonstrate the varying surge response in this region  </a:t>
            </a:r>
          </a:p>
          <a:p>
            <a:pPr marL="0" indent="0">
              <a:buNone/>
            </a:pPr>
            <a:endParaRPr lang="en-US" dirty="0" smtClean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6852" r="9496" b="3931"/>
          <a:stretch/>
        </p:blipFill>
        <p:spPr>
          <a:xfrm>
            <a:off x="4537166" y="0"/>
            <a:ext cx="7593874" cy="4220936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502071"/>
              </p:ext>
            </p:extLst>
          </p:nvPr>
        </p:nvGraphicFramePr>
        <p:xfrm>
          <a:off x="1" y="3213464"/>
          <a:ext cx="4615541" cy="3644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8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3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97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412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NJBB Storms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Landfall Angle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</a:t>
                      </a:r>
                      <a:r>
                        <a:rPr lang="en-US" sz="1400" dirty="0" err="1">
                          <a:effectLst/>
                        </a:rPr>
                        <a:t>deg</a:t>
                      </a:r>
                      <a:r>
                        <a:rPr lang="en-US" sz="1400" dirty="0">
                          <a:effectLst/>
                        </a:rPr>
                        <a:t> N)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Central Pressure Deficit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</a:t>
                      </a:r>
                      <a:r>
                        <a:rPr lang="en-US" sz="1400" dirty="0" err="1">
                          <a:effectLst/>
                        </a:rPr>
                        <a:t>hPa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Rmax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(km)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Forward Speed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(km/</a:t>
                      </a:r>
                      <a:r>
                        <a:rPr lang="en-US" sz="1400" dirty="0" err="1">
                          <a:effectLst/>
                        </a:rPr>
                        <a:t>hr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3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-40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3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-60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3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3=350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-60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3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-60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3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-20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3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-20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3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3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3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9=636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03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45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65"/>
    </mc:Choice>
    <mc:Fallback>
      <p:transition spd="slow" advTm="24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9303" y="4496363"/>
            <a:ext cx="3829281" cy="1843477"/>
          </a:xfrm>
        </p:spPr>
        <p:txBody>
          <a:bodyPr>
            <a:normAutofit/>
          </a:bodyPr>
          <a:lstStyle/>
          <a:p>
            <a:r>
              <a:rPr lang="en-US" sz="3600" b="1" dirty="0"/>
              <a:t>Storm </a:t>
            </a:r>
            <a:r>
              <a:rPr lang="en-US" sz="3600" b="1" dirty="0" smtClean="0"/>
              <a:t>350</a:t>
            </a:r>
            <a:br>
              <a:rPr lang="en-US" sz="3600" b="1" dirty="0" smtClean="0"/>
            </a:br>
            <a:r>
              <a:rPr lang="en-US" sz="3600" b="1" dirty="0" smtClean="0"/>
              <a:t>Scenario 1</a:t>
            </a:r>
            <a:br>
              <a:rPr lang="en-US" sz="3600" b="1" dirty="0" smtClean="0"/>
            </a:br>
            <a:r>
              <a:rPr lang="en-US" sz="3600" b="1" dirty="0" smtClean="0"/>
              <a:t>Brigantine</a:t>
            </a:r>
            <a:r>
              <a:rPr lang="en-US" sz="3600" b="1" dirty="0" smtClean="0"/>
              <a:t> 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96" y="63334"/>
            <a:ext cx="3823803" cy="36155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2" t="6688" r="24443" b="4642"/>
          <a:stretch/>
        </p:blipFill>
        <p:spPr>
          <a:xfrm>
            <a:off x="1558101" y="0"/>
            <a:ext cx="3651209" cy="3990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26" y="3737528"/>
            <a:ext cx="6228174" cy="31204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869467" y="24978"/>
            <a:ext cx="261029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Maximum Surge Envelope</a:t>
            </a:r>
            <a:endParaRPr lang="en-US" strike="sngStrike" dirty="0"/>
          </a:p>
        </p:txBody>
      </p:sp>
      <p:sp>
        <p:nvSpPr>
          <p:cNvPr id="7" name="TextBox 6"/>
          <p:cNvSpPr txBox="1"/>
          <p:nvPr/>
        </p:nvSpPr>
        <p:spPr>
          <a:xfrm>
            <a:off x="7201158" y="69838"/>
            <a:ext cx="286794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Difference (Config5-Config3)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68723" y="3745836"/>
            <a:ext cx="377038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Zoom of Difference (Config5-Config3)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44413" y="772724"/>
            <a:ext cx="587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(m)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42310" y="4311697"/>
            <a:ext cx="587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(m)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43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77"/>
    </mc:Choice>
    <mc:Fallback>
      <p:transition spd="slow" advTm="14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30868" y="364899"/>
            <a:ext cx="6072439" cy="656166"/>
          </a:xfrm>
        </p:spPr>
        <p:txBody>
          <a:bodyPr>
            <a:noAutofit/>
          </a:bodyPr>
          <a:lstStyle/>
          <a:p>
            <a:r>
              <a:rPr lang="en-US" sz="3600" b="1" dirty="0"/>
              <a:t>Storm 350 </a:t>
            </a:r>
            <a:r>
              <a:rPr lang="en-US" sz="3600" b="1" dirty="0" smtClean="0"/>
              <a:t> - Scenario 1 brigantine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810327" y="6226958"/>
            <a:ext cx="8100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 and Config5 time-series map showing point 49, 50, and 59 and the time-series for these 3 points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" r="6781"/>
          <a:stretch/>
        </p:blipFill>
        <p:spPr>
          <a:xfrm>
            <a:off x="1337690" y="1003649"/>
            <a:ext cx="4529398" cy="2558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9" r="6283"/>
          <a:stretch/>
        </p:blipFill>
        <p:spPr>
          <a:xfrm>
            <a:off x="1337690" y="3675017"/>
            <a:ext cx="4529398" cy="25124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8" r="6654"/>
          <a:stretch/>
        </p:blipFill>
        <p:spPr>
          <a:xfrm>
            <a:off x="6009372" y="3675016"/>
            <a:ext cx="4557028" cy="25124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6"/>
          <a:stretch/>
        </p:blipFill>
        <p:spPr>
          <a:xfrm>
            <a:off x="6009372" y="1021065"/>
            <a:ext cx="4557029" cy="2523384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61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91"/>
    </mc:Choice>
    <mc:Fallback>
      <p:transition spd="slow" advTm="10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3" t="6686" r="24950" b="5811"/>
          <a:stretch/>
        </p:blipFill>
        <p:spPr>
          <a:xfrm>
            <a:off x="1524001" y="1"/>
            <a:ext cx="3680460" cy="3925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475"/>
            <a:ext cx="3880446" cy="3632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980" y="3772046"/>
            <a:ext cx="5886020" cy="30859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14017" y="591250"/>
            <a:ext cx="587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(m)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39290" y="4397774"/>
            <a:ext cx="587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(m)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60906" y="27096"/>
            <a:ext cx="286794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Difference (Config5-Config3)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26431" y="3797023"/>
            <a:ext cx="392712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Zoom of Difference (Config5-Config3)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87681" y="4232366"/>
            <a:ext cx="3840810" cy="2002971"/>
          </a:xfrm>
        </p:spPr>
        <p:txBody>
          <a:bodyPr>
            <a:normAutofit/>
          </a:bodyPr>
          <a:lstStyle/>
          <a:p>
            <a:r>
              <a:rPr lang="en-US" sz="3600" b="1" dirty="0"/>
              <a:t>Storm </a:t>
            </a:r>
            <a:r>
              <a:rPr lang="en-US" sz="3600" b="1" dirty="0" smtClean="0"/>
              <a:t>636</a:t>
            </a:r>
            <a:br>
              <a:rPr lang="en-US" sz="3600" b="1" dirty="0" smtClean="0"/>
            </a:br>
            <a:r>
              <a:rPr lang="en-US" sz="3600" b="1" dirty="0" smtClean="0"/>
              <a:t>Scenario 1</a:t>
            </a:r>
            <a:br>
              <a:rPr lang="en-US" sz="3600" b="1" dirty="0" smtClean="0"/>
            </a:br>
            <a:r>
              <a:rPr lang="en-US" sz="3600" b="1" dirty="0" smtClean="0"/>
              <a:t>brigantine</a:t>
            </a:r>
            <a:endParaRPr lang="en-US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869164" y="27096"/>
            <a:ext cx="26362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Maximum Surge Envelope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66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02"/>
    </mc:Choice>
    <mc:Fallback>
      <p:transition spd="slow" advTm="14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7435" y="296817"/>
            <a:ext cx="5730922" cy="656166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Storm </a:t>
            </a:r>
            <a:r>
              <a:rPr lang="en-US" sz="3600" b="1" dirty="0" smtClean="0"/>
              <a:t>636 – Scenario 1 </a:t>
            </a:r>
            <a:br>
              <a:rPr lang="en-US" sz="3600" b="1" dirty="0" smtClean="0"/>
            </a:br>
            <a:r>
              <a:rPr lang="en-US" sz="3600" b="1" dirty="0" smtClean="0"/>
              <a:t>Brigantine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813560" y="6262256"/>
            <a:ext cx="8087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 and Config5 Time series map showing point 49, 50, and 59 and the time-series for these 3 points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 r="6762"/>
          <a:stretch/>
        </p:blipFill>
        <p:spPr>
          <a:xfrm>
            <a:off x="1609746" y="902003"/>
            <a:ext cx="4477019" cy="26187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" r="6368"/>
          <a:stretch/>
        </p:blipFill>
        <p:spPr>
          <a:xfrm>
            <a:off x="1611128" y="3568116"/>
            <a:ext cx="4475637" cy="2603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" r="6638"/>
          <a:stretch/>
        </p:blipFill>
        <p:spPr>
          <a:xfrm>
            <a:off x="6167756" y="3568115"/>
            <a:ext cx="4455750" cy="26041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8"/>
          <a:stretch/>
        </p:blipFill>
        <p:spPr>
          <a:xfrm>
            <a:off x="6242896" y="1000357"/>
            <a:ext cx="4270586" cy="247781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94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1"/>
    </mc:Choice>
    <mc:Fallback>
      <p:transition spd="slow" advTm="8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1268</TotalTime>
  <Words>743</Words>
  <Application>Microsoft Office PowerPoint</Application>
  <PresentationFormat>Widescreen</PresentationFormat>
  <Paragraphs>143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Times New Roman</vt:lpstr>
      <vt:lpstr>Trebuchet MS</vt:lpstr>
      <vt:lpstr>Tw Cen MT</vt:lpstr>
      <vt:lpstr>Droplet</vt:lpstr>
      <vt:lpstr>PowerPoint Presentation</vt:lpstr>
      <vt:lpstr>Overview</vt:lpstr>
      <vt:lpstr>Modeling scenario 1 (Configuration 5: Brigantine area)</vt:lpstr>
      <vt:lpstr>Modeling scenario 2 (Configuration 8:  Holgate and Great Egg Harbor areas)</vt:lpstr>
      <vt:lpstr>Selected Storms </vt:lpstr>
      <vt:lpstr>Storm 350 Scenario 1 Brigantine </vt:lpstr>
      <vt:lpstr>Storm 350  - Scenario 1 brigantine</vt:lpstr>
      <vt:lpstr>Storm 636 Scenario 1 brigantine</vt:lpstr>
      <vt:lpstr>Storm 636 – Scenario 1  Brigantine</vt:lpstr>
      <vt:lpstr>Storm 350  Scenario 2 Holgate </vt:lpstr>
      <vt:lpstr>Storm 350 – scenario 2 near Holgate</vt:lpstr>
      <vt:lpstr>Storm 636 scenario 2 Holgate </vt:lpstr>
      <vt:lpstr>Storm 636 – scenario 2 near Holgate </vt:lpstr>
      <vt:lpstr>Storm 350 scenario 2  Great Egg Harbor </vt:lpstr>
      <vt:lpstr>Storm 350 – scenario 2 near Great Egg Harbor</vt:lpstr>
      <vt:lpstr>Storm 636 scenario 2 Great Egg Harbor </vt:lpstr>
      <vt:lpstr>Storm 636 – scenario 2 near Great Egg Harbor</vt:lpstr>
      <vt:lpstr>PowerPoint Presentation</vt:lpstr>
    </vt:vector>
  </TitlesOfParts>
  <Company>US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Slusarczyk, Gregory ERDC-RDE-CHL-MS CIV</dc:creator>
  <cp:lastModifiedBy>Slusarczyk, Gregory ERDC-RDE-CHL-MS CIV</cp:lastModifiedBy>
  <cp:revision>34</cp:revision>
  <dcterms:created xsi:type="dcterms:W3CDTF">2020-05-03T17:17:57Z</dcterms:created>
  <dcterms:modified xsi:type="dcterms:W3CDTF">2020-05-04T14:26:27Z</dcterms:modified>
</cp:coreProperties>
</file>