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02" r:id="rId2"/>
    <p:sldId id="312" r:id="rId3"/>
    <p:sldId id="314" r:id="rId4"/>
    <p:sldId id="316" r:id="rId5"/>
    <p:sldId id="318" r:id="rId6"/>
    <p:sldId id="326" r:id="rId7"/>
    <p:sldId id="332" r:id="rId8"/>
    <p:sldId id="319" r:id="rId9"/>
    <p:sldId id="317" r:id="rId10"/>
    <p:sldId id="345" r:id="rId11"/>
    <p:sldId id="338" r:id="rId12"/>
    <p:sldId id="340" r:id="rId13"/>
    <p:sldId id="327" r:id="rId14"/>
    <p:sldId id="341" r:id="rId15"/>
    <p:sldId id="342" r:id="rId16"/>
    <p:sldId id="346" r:id="rId17"/>
    <p:sldId id="343" r:id="rId18"/>
    <p:sldId id="330" r:id="rId19"/>
    <p:sldId id="344" r:id="rId20"/>
    <p:sldId id="306" r:id="rId21"/>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jun Zuo" initials="LZ" lastIdx="6" clrIdx="0">
    <p:extLst>
      <p:ext uri="{19B8F6BF-5375-455C-9EA6-DF929625EA0E}">
        <p15:presenceInfo xmlns:p15="http://schemas.microsoft.com/office/powerpoint/2012/main" userId="Lijun Zu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1E8FF"/>
    <a:srgbClr val="B7FFDB"/>
    <a:srgbClr val="C9FFE4"/>
    <a:srgbClr val="E8DDFB"/>
    <a:srgbClr val="FFE1E1"/>
    <a:srgbClr val="C2E49C"/>
    <a:srgbClr val="FFD1D1"/>
    <a:srgbClr val="D9C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79397" autoAdjust="0"/>
  </p:normalViewPr>
  <p:slideViewPr>
    <p:cSldViewPr>
      <p:cViewPr varScale="1">
        <p:scale>
          <a:sx n="31" d="100"/>
          <a:sy n="31" d="100"/>
        </p:scale>
        <p:origin x="64" y="36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E:\szx\&#24352;&#23478;&#21475;&#19977;&#21313;&#24180;&#27700;&#27975;&#22320;&#35770;&#25991;\&#25991;&#20013;&#22270;&#34920;.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E:\szx\&#24352;&#23478;&#21475;&#19977;&#21313;&#24180;&#27700;&#27975;&#22320;&#35770;&#25991;\&#25991;&#20013;&#22270;&#34920;.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file:///E:\szx\&#24352;&#23478;&#21475;&#19977;&#21313;&#24180;&#27700;&#27975;&#22320;&#35770;&#25991;\&#25991;&#20013;&#22270;&#34920;.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file:///E:\szx\&#24352;&#23478;&#21475;&#19977;&#21313;&#24180;&#27700;&#27975;&#22320;&#35770;&#25991;\&#25991;&#20013;&#22270;&#34920;.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file:///E:\szx\&#24352;&#23478;&#21475;&#19977;&#21313;&#24180;&#27700;&#27975;&#22320;&#35770;&#25991;\&#25991;&#20013;&#22270;&#34920;.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file:///E:\szx\&#24352;&#23478;&#21475;&#19977;&#21313;&#24180;&#27700;&#27975;&#22320;&#35770;&#25991;\&#25991;&#20013;&#22270;&#349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szx\&#24352;&#23478;&#21475;&#19977;&#21313;&#24180;&#27700;&#27975;&#22320;&#35770;&#25991;\&#25991;&#20013;&#22270;&#349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szx\&#24352;&#23478;&#21475;&#19977;&#21313;&#24180;&#27700;&#27975;&#22320;&#35770;&#25991;\&#25991;&#20013;&#22270;&#3492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oleObject" Target="file:///E:\szx\&#24352;&#23478;&#21475;&#19977;&#21313;&#24180;&#27700;&#27975;&#22320;&#35770;&#25991;\&#25991;&#20013;&#22270;&#34920;.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E:\szx\&#24352;&#23478;&#21475;&#19977;&#21313;&#24180;&#27700;&#27975;&#22320;&#35770;&#25991;\&#25991;&#20013;&#22270;&#34920;.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E:\szx\&#24352;&#23478;&#21475;&#19977;&#21313;&#24180;&#27700;&#27975;&#22320;&#35770;&#25991;\&#25991;&#20013;&#22270;&#34920;.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E:\szx\&#24352;&#23478;&#21475;&#19977;&#21313;&#24180;&#27700;&#27975;&#22320;&#35770;&#25991;\&#25991;&#20013;&#22270;&#34920;.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E:\szx\&#24352;&#23478;&#21475;&#19977;&#21313;&#24180;&#27700;&#27975;&#22320;&#35770;&#25991;\&#25991;&#20013;&#22270;&#34920;.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dirty="0"/>
              <a:t>NDVI&gt;0.7 Cumulative percentage of occurrences</a:t>
            </a:r>
            <a:endParaRPr lang="zh-CN"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ndard"/>
        <c:varyColors val="0"/>
        <c:ser>
          <c:idx val="0"/>
          <c:order val="0"/>
          <c:tx>
            <c:v>坝上水浇</c:v>
          </c:tx>
          <c:spPr>
            <a:ln w="28575" cap="rnd">
              <a:solidFill>
                <a:schemeClr val="accent2"/>
              </a:solidFill>
              <a:round/>
            </a:ln>
            <a:effectLst/>
          </c:spPr>
          <c:marker>
            <c:symbol val="circle"/>
            <c:size val="5"/>
            <c:spPr>
              <a:solidFill>
                <a:schemeClr val="accent1"/>
              </a:solidFill>
              <a:ln w="9525">
                <a:solidFill>
                  <a:schemeClr val="accent2"/>
                </a:solidFill>
              </a:ln>
              <a:effectLst/>
            </c:spPr>
          </c:marker>
          <c:cat>
            <c:numRef>
              <c:f>特征值选取!$A$28:$A$34</c:f>
              <c:numCache>
                <c:formatCode>General</c:formatCode>
                <c:ptCount val="7"/>
                <c:pt idx="0">
                  <c:v>0</c:v>
                </c:pt>
                <c:pt idx="1">
                  <c:v>1</c:v>
                </c:pt>
                <c:pt idx="2">
                  <c:v>2</c:v>
                </c:pt>
                <c:pt idx="3">
                  <c:v>3</c:v>
                </c:pt>
                <c:pt idx="4">
                  <c:v>4</c:v>
                </c:pt>
                <c:pt idx="5">
                  <c:v>5</c:v>
                </c:pt>
                <c:pt idx="6">
                  <c:v>6</c:v>
                </c:pt>
              </c:numCache>
            </c:numRef>
          </c:cat>
          <c:val>
            <c:numRef>
              <c:f>特征值选取!$C$4:$C$10</c:f>
              <c:numCache>
                <c:formatCode>0.00%</c:formatCode>
                <c:ptCount val="7"/>
                <c:pt idx="0">
                  <c:v>9.4827586206896547E-2</c:v>
                </c:pt>
                <c:pt idx="1">
                  <c:v>0.23275862068965517</c:v>
                </c:pt>
                <c:pt idx="2">
                  <c:v>0.39655172413793105</c:v>
                </c:pt>
                <c:pt idx="3">
                  <c:v>0.61206896551724133</c:v>
                </c:pt>
                <c:pt idx="4">
                  <c:v>0.91379310344827591</c:v>
                </c:pt>
                <c:pt idx="5">
                  <c:v>0.97413793103448276</c:v>
                </c:pt>
                <c:pt idx="6">
                  <c:v>1</c:v>
                </c:pt>
              </c:numCache>
            </c:numRef>
          </c:val>
          <c:smooth val="0"/>
          <c:extLst>
            <c:ext xmlns:c16="http://schemas.microsoft.com/office/drawing/2014/chart" uri="{C3380CC4-5D6E-409C-BE32-E72D297353CC}">
              <c16:uniqueId val="{00000000-FD96-4C74-B118-2198C1ECC6A8}"/>
            </c:ext>
          </c:extLst>
        </c:ser>
        <c:ser>
          <c:idx val="1"/>
          <c:order val="1"/>
          <c:tx>
            <c:v>坝上旱地</c:v>
          </c:tx>
          <c:spPr>
            <a:ln w="28575" cap="rnd">
              <a:solidFill>
                <a:srgbClr val="FF0000"/>
              </a:solidFill>
              <a:round/>
            </a:ln>
            <a:effectLst/>
          </c:spPr>
          <c:marker>
            <c:symbol val="circle"/>
            <c:size val="5"/>
            <c:spPr>
              <a:solidFill>
                <a:schemeClr val="accent2"/>
              </a:solidFill>
              <a:ln w="9525">
                <a:solidFill>
                  <a:srgbClr val="FF0000"/>
                </a:solidFill>
              </a:ln>
              <a:effectLst/>
            </c:spPr>
          </c:marker>
          <c:cat>
            <c:numRef>
              <c:f>特征值选取!$A$28:$A$34</c:f>
              <c:numCache>
                <c:formatCode>General</c:formatCode>
                <c:ptCount val="7"/>
                <c:pt idx="0">
                  <c:v>0</c:v>
                </c:pt>
                <c:pt idx="1">
                  <c:v>1</c:v>
                </c:pt>
                <c:pt idx="2">
                  <c:v>2</c:v>
                </c:pt>
                <c:pt idx="3">
                  <c:v>3</c:v>
                </c:pt>
                <c:pt idx="4">
                  <c:v>4</c:v>
                </c:pt>
                <c:pt idx="5">
                  <c:v>5</c:v>
                </c:pt>
                <c:pt idx="6">
                  <c:v>6</c:v>
                </c:pt>
              </c:numCache>
            </c:numRef>
          </c:cat>
          <c:val>
            <c:numRef>
              <c:f>特征值选取!$F$4:$F$10</c:f>
              <c:numCache>
                <c:formatCode>0.00%</c:formatCode>
                <c:ptCount val="7"/>
                <c:pt idx="0">
                  <c:v>0.40157480314960631</c:v>
                </c:pt>
                <c:pt idx="1">
                  <c:v>0.71653543307086609</c:v>
                </c:pt>
                <c:pt idx="2">
                  <c:v>0.80314960629921262</c:v>
                </c:pt>
                <c:pt idx="3">
                  <c:v>0.92913385826771655</c:v>
                </c:pt>
                <c:pt idx="4">
                  <c:v>0.98425196850393704</c:v>
                </c:pt>
                <c:pt idx="5">
                  <c:v>1</c:v>
                </c:pt>
                <c:pt idx="6">
                  <c:v>1</c:v>
                </c:pt>
              </c:numCache>
            </c:numRef>
          </c:val>
          <c:smooth val="0"/>
          <c:extLst>
            <c:ext xmlns:c16="http://schemas.microsoft.com/office/drawing/2014/chart" uri="{C3380CC4-5D6E-409C-BE32-E72D297353CC}">
              <c16:uniqueId val="{00000001-FD96-4C74-B118-2198C1ECC6A8}"/>
            </c:ext>
          </c:extLst>
        </c:ser>
        <c:dLbls>
          <c:showLegendKey val="0"/>
          <c:showVal val="0"/>
          <c:showCatName val="0"/>
          <c:showSerName val="0"/>
          <c:showPercent val="0"/>
          <c:showBubbleSize val="0"/>
        </c:dLbls>
        <c:marker val="1"/>
        <c:smooth val="0"/>
        <c:axId val="628363760"/>
        <c:axId val="628370320"/>
      </c:lineChart>
      <c:catAx>
        <c:axId val="62836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28370320"/>
        <c:crosses val="autoZero"/>
        <c:auto val="1"/>
        <c:lblAlgn val="ctr"/>
        <c:lblOffset val="100"/>
        <c:noMultiLvlLbl val="0"/>
      </c:catAx>
      <c:valAx>
        <c:axId val="62837032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28363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sz="1400" b="0" i="0" baseline="0" dirty="0">
                <a:effectLst/>
              </a:rPr>
              <a:t>Scatter diagram of irrigated farmland </a:t>
            </a:r>
          </a:p>
          <a:p>
            <a:pPr>
              <a:defRPr/>
            </a:pPr>
            <a:r>
              <a:rPr lang="en-US" altLang="zh-CN" sz="1400" b="0" i="0" baseline="0" dirty="0">
                <a:effectLst/>
              </a:rPr>
              <a:t>proportion in the sub-area 2015</a:t>
            </a:r>
            <a:endParaRPr lang="zh-CN" altLang="zh-CN" sz="14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0.11376159230096236"/>
          <c:y val="0.18039370078740158"/>
          <c:w val="0.81525918635170602"/>
          <c:h val="0.71220691163604555"/>
        </c:manualLayout>
      </c:layout>
      <c:scatterChart>
        <c:scatterStyle val="lineMarker"/>
        <c:varyColors val="0"/>
        <c:ser>
          <c:idx val="0"/>
          <c:order val="0"/>
          <c:spPr>
            <a:ln w="25400" cap="rnd">
              <a:noFill/>
              <a:round/>
            </a:ln>
            <a:effectLst/>
          </c:spPr>
          <c:marker>
            <c:symbol val="circle"/>
            <c:size val="5"/>
            <c:spPr>
              <a:solidFill>
                <a:srgbClr val="FF0000"/>
              </a:solidFill>
              <a:ln w="9525">
                <a:noFill/>
              </a:ln>
              <a:effectLst/>
            </c:spPr>
          </c:marker>
          <c:xVal>
            <c:numRef>
              <c:f>'2015分类精度'!$E$12:$E$25</c:f>
              <c:numCache>
                <c:formatCode>General</c:formatCode>
                <c:ptCount val="14"/>
                <c:pt idx="0" formatCode="0.00000_);[Red]\(0.00000\)">
                  <c:v>0.33412553423632324</c:v>
                </c:pt>
                <c:pt idx="1">
                  <c:v>0.16744905703215823</c:v>
                </c:pt>
                <c:pt idx="2">
                  <c:v>0.20591091891800983</c:v>
                </c:pt>
                <c:pt idx="3">
                  <c:v>0.29088103532003723</c:v>
                </c:pt>
                <c:pt idx="4">
                  <c:v>4.7938518985466812E-2</c:v>
                </c:pt>
                <c:pt idx="5">
                  <c:v>2.0589319361628104E-2</c:v>
                </c:pt>
                <c:pt idx="6">
                  <c:v>0.13751072163030786</c:v>
                </c:pt>
                <c:pt idx="7">
                  <c:v>0.12406502216664772</c:v>
                </c:pt>
                <c:pt idx="8">
                  <c:v>0.10928587913923823</c:v>
                </c:pt>
                <c:pt idx="9">
                  <c:v>0.1141959552326723</c:v>
                </c:pt>
                <c:pt idx="10">
                  <c:v>0.15430191422006814</c:v>
                </c:pt>
                <c:pt idx="11">
                  <c:v>3.7734282692791277E-2</c:v>
                </c:pt>
                <c:pt idx="12">
                  <c:v>0.1243250970544366</c:v>
                </c:pt>
                <c:pt idx="13">
                  <c:v>0.12961891278362803</c:v>
                </c:pt>
              </c:numCache>
            </c:numRef>
          </c:xVal>
          <c:yVal>
            <c:numRef>
              <c:f>'2015分类精度'!$F$12:$F$25</c:f>
              <c:numCache>
                <c:formatCode>General</c:formatCode>
                <c:ptCount val="14"/>
                <c:pt idx="0">
                  <c:v>0.30425552446202836</c:v>
                </c:pt>
                <c:pt idx="1">
                  <c:v>0.19675769564797838</c:v>
                </c:pt>
                <c:pt idx="2">
                  <c:v>0.25629643925504197</c:v>
                </c:pt>
                <c:pt idx="3">
                  <c:v>0.24269034063495126</c:v>
                </c:pt>
                <c:pt idx="4">
                  <c:v>1.8099779521099316E-2</c:v>
                </c:pt>
                <c:pt idx="5">
                  <c:v>2.5073065682202734E-2</c:v>
                </c:pt>
                <c:pt idx="6">
                  <c:v>0.13367174280879865</c:v>
                </c:pt>
                <c:pt idx="7">
                  <c:v>9.5011023945034107E-2</c:v>
                </c:pt>
                <c:pt idx="8">
                  <c:v>0.15520689124750039</c:v>
                </c:pt>
                <c:pt idx="9">
                  <c:v>0.16212890324565452</c:v>
                </c:pt>
                <c:pt idx="10">
                  <c:v>0.11803312310926524</c:v>
                </c:pt>
                <c:pt idx="11">
                  <c:v>6.6348766856381067E-2</c:v>
                </c:pt>
                <c:pt idx="12">
                  <c:v>0.11562323745064862</c:v>
                </c:pt>
                <c:pt idx="13">
                  <c:v>0.11080346613341537</c:v>
                </c:pt>
              </c:numCache>
            </c:numRef>
          </c:yVal>
          <c:smooth val="0"/>
          <c:extLst>
            <c:ext xmlns:c16="http://schemas.microsoft.com/office/drawing/2014/chart" uri="{C3380CC4-5D6E-409C-BE32-E72D297353CC}">
              <c16:uniqueId val="{00000000-E104-4873-BBC0-250DCE9A0CF7}"/>
            </c:ext>
          </c:extLst>
        </c:ser>
        <c:ser>
          <c:idx val="1"/>
          <c:order val="1"/>
          <c:spPr>
            <a:ln w="25400" cap="rnd">
              <a:noFill/>
              <a:round/>
            </a:ln>
            <a:effectLst/>
          </c:spPr>
          <c:marker>
            <c:symbol val="circle"/>
            <c:size val="5"/>
            <c:spPr>
              <a:solidFill>
                <a:schemeClr val="accent2"/>
              </a:solidFill>
              <a:ln w="9525">
                <a:solidFill>
                  <a:schemeClr val="accent2"/>
                </a:solidFill>
              </a:ln>
              <a:effectLst/>
            </c:spPr>
          </c:marker>
          <c:xVal>
            <c:strRef>
              <c:f>'2015分类精度'!$E$10</c:f>
              <c:strCache>
                <c:ptCount val="1"/>
                <c:pt idx="0">
                  <c:v>各县灌溉农田占分区总灌溉农田比</c:v>
                </c:pt>
              </c:strCache>
            </c:strRef>
          </c:xVal>
          <c:yVal>
            <c:numRef>
              <c:f>'2015分类精度'!$F$10</c:f>
              <c:numCache>
                <c:formatCode>General</c:formatCode>
                <c:ptCount val="1"/>
              </c:numCache>
            </c:numRef>
          </c:yVal>
          <c:smooth val="0"/>
          <c:extLst>
            <c:ext xmlns:c16="http://schemas.microsoft.com/office/drawing/2014/chart" uri="{C3380CC4-5D6E-409C-BE32-E72D297353CC}">
              <c16:uniqueId val="{00000001-E104-4873-BBC0-250DCE9A0CF7}"/>
            </c:ext>
          </c:extLst>
        </c:ser>
        <c:dLbls>
          <c:showLegendKey val="0"/>
          <c:showVal val="0"/>
          <c:showCatName val="0"/>
          <c:showSerName val="0"/>
          <c:showPercent val="0"/>
          <c:showBubbleSize val="0"/>
        </c:dLbls>
        <c:axId val="618642704"/>
        <c:axId val="618645328"/>
      </c:scatterChart>
      <c:valAx>
        <c:axId val="618642704"/>
        <c:scaling>
          <c:orientation val="minMax"/>
          <c:max val="0.35000000000000003"/>
        </c:scaling>
        <c:delete val="0"/>
        <c:axPos val="b"/>
        <c:majorGridlines>
          <c:spPr>
            <a:ln w="9525" cap="flat" cmpd="sng" algn="ctr">
              <a:solidFill>
                <a:schemeClr val="tx1">
                  <a:lumMod val="15000"/>
                  <a:lumOff val="85000"/>
                </a:schemeClr>
              </a:solidFill>
              <a:round/>
            </a:ln>
            <a:effectLst/>
          </c:spPr>
        </c:majorGridlines>
        <c:numFmt formatCode="#,##0.00_);[Red]\(#,##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18645328"/>
        <c:crosses val="autoZero"/>
        <c:crossBetween val="midCat"/>
      </c:valAx>
      <c:valAx>
        <c:axId val="618645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18642704"/>
        <c:crosses val="autoZero"/>
        <c:crossBetween val="midCat"/>
      </c:valAx>
      <c:spPr>
        <a:noFill/>
        <a:ln>
          <a:solidFill>
            <a:schemeClr val="accent1">
              <a:alpha val="99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zh-C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sz="1400" b="0" i="0" baseline="0" dirty="0">
                <a:effectLst/>
              </a:rPr>
              <a:t>Scatter diagram of irrigated farmland </a:t>
            </a:r>
            <a:endParaRPr lang="zh-CN" altLang="zh-CN" sz="1400" dirty="0">
              <a:effectLst/>
            </a:endParaRPr>
          </a:p>
          <a:p>
            <a:pPr>
              <a:defRPr/>
            </a:pPr>
            <a:r>
              <a:rPr lang="en-US" altLang="zh-CN" sz="1400" b="0" i="0" baseline="0" dirty="0">
                <a:effectLst/>
              </a:rPr>
              <a:t>proportion in the sub-area 2000</a:t>
            </a:r>
            <a:endParaRPr lang="zh-CN" altLang="zh-CN" sz="1400" dirty="0">
              <a:effectLst/>
            </a:endParaRPr>
          </a:p>
        </c:rich>
      </c:tx>
      <c:layout>
        <c:manualLayout>
          <c:xMode val="edge"/>
          <c:yMode val="edge"/>
          <c:x val="0.20851870078740162"/>
          <c:y val="1.399698385203608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0.11376159230096236"/>
          <c:y val="0.18039370078740158"/>
          <c:w val="0.81525918635170602"/>
          <c:h val="0.71220691163604555"/>
        </c:manualLayout>
      </c:layout>
      <c:scatterChart>
        <c:scatterStyle val="lineMarker"/>
        <c:varyColors val="0"/>
        <c:ser>
          <c:idx val="0"/>
          <c:order val="0"/>
          <c:spPr>
            <a:ln w="25400" cap="rnd">
              <a:noFill/>
              <a:round/>
            </a:ln>
            <a:effectLst/>
          </c:spPr>
          <c:marker>
            <c:symbol val="circle"/>
            <c:size val="5"/>
            <c:spPr>
              <a:solidFill>
                <a:srgbClr val="FF0000"/>
              </a:solidFill>
              <a:ln w="9525">
                <a:noFill/>
              </a:ln>
              <a:effectLst/>
            </c:spPr>
          </c:marker>
          <c:xVal>
            <c:numRef>
              <c:f>'2015分类精度'!$E$32:$E$45</c:f>
              <c:numCache>
                <c:formatCode>General</c:formatCode>
                <c:ptCount val="14"/>
                <c:pt idx="0">
                  <c:v>0.16590078586435653</c:v>
                </c:pt>
                <c:pt idx="1">
                  <c:v>0.30692994832101345</c:v>
                </c:pt>
                <c:pt idx="2">
                  <c:v>0.17806133424742274</c:v>
                </c:pt>
                <c:pt idx="3">
                  <c:v>0.34910793205273977</c:v>
                </c:pt>
                <c:pt idx="4">
                  <c:v>6.2609486864840316E-2</c:v>
                </c:pt>
                <c:pt idx="5">
                  <c:v>1.9988761602296047E-2</c:v>
                </c:pt>
                <c:pt idx="6">
                  <c:v>0.12442297570763616</c:v>
                </c:pt>
                <c:pt idx="7">
                  <c:v>0.13501823431865956</c:v>
                </c:pt>
                <c:pt idx="8">
                  <c:v>0.10924123658381041</c:v>
                </c:pt>
                <c:pt idx="9">
                  <c:v>7.6712947457588873E-2</c:v>
                </c:pt>
                <c:pt idx="10">
                  <c:v>0.14147040741589076</c:v>
                </c:pt>
                <c:pt idx="11">
                  <c:v>4.0546706360499188E-2</c:v>
                </c:pt>
                <c:pt idx="12">
                  <c:v>0.14924583230511138</c:v>
                </c:pt>
                <c:pt idx="13">
                  <c:v>0.1407434112966395</c:v>
                </c:pt>
              </c:numCache>
            </c:numRef>
          </c:xVal>
          <c:yVal>
            <c:numRef>
              <c:f>'2015分类精度'!$F$32:$F$45</c:f>
              <c:numCache>
                <c:formatCode>General</c:formatCode>
                <c:ptCount val="14"/>
                <c:pt idx="0">
                  <c:v>0.26262537081508686</c:v>
                </c:pt>
                <c:pt idx="1">
                  <c:v>0.2028358525215426</c:v>
                </c:pt>
                <c:pt idx="2">
                  <c:v>0.19247068795027547</c:v>
                </c:pt>
                <c:pt idx="3">
                  <c:v>0.34206808871309508</c:v>
                </c:pt>
                <c:pt idx="4">
                  <c:v>5.9832201483106348E-2</c:v>
                </c:pt>
                <c:pt idx="5">
                  <c:v>2.4805775528395097E-2</c:v>
                </c:pt>
                <c:pt idx="6">
                  <c:v>9.8334505061851082E-2</c:v>
                </c:pt>
                <c:pt idx="7">
                  <c:v>9.1193610682291509E-2</c:v>
                </c:pt>
                <c:pt idx="8">
                  <c:v>0.1056895192129117</c:v>
                </c:pt>
                <c:pt idx="9">
                  <c:v>0.13179071935888806</c:v>
                </c:pt>
                <c:pt idx="10">
                  <c:v>0.17230753312117172</c:v>
                </c:pt>
                <c:pt idx="11">
                  <c:v>4.6265929627086498E-2</c:v>
                </c:pt>
                <c:pt idx="12">
                  <c:v>0.12441964622496487</c:v>
                </c:pt>
                <c:pt idx="13">
                  <c:v>0.14536055987776625</c:v>
                </c:pt>
              </c:numCache>
            </c:numRef>
          </c:yVal>
          <c:smooth val="0"/>
          <c:extLst>
            <c:ext xmlns:c16="http://schemas.microsoft.com/office/drawing/2014/chart" uri="{C3380CC4-5D6E-409C-BE32-E72D297353CC}">
              <c16:uniqueId val="{00000000-5D02-4390-9130-573A978731C4}"/>
            </c:ext>
          </c:extLst>
        </c:ser>
        <c:ser>
          <c:idx val="1"/>
          <c:order val="1"/>
          <c:spPr>
            <a:ln w="25400" cap="rnd">
              <a:noFill/>
              <a:round/>
            </a:ln>
            <a:effectLst/>
          </c:spPr>
          <c:marker>
            <c:symbol val="circle"/>
            <c:size val="5"/>
            <c:spPr>
              <a:solidFill>
                <a:schemeClr val="accent2"/>
              </a:solidFill>
              <a:ln w="9525">
                <a:solidFill>
                  <a:schemeClr val="accent2"/>
                </a:solidFill>
              </a:ln>
              <a:effectLst/>
            </c:spPr>
          </c:marker>
          <c:xVal>
            <c:strRef>
              <c:f>'2015分类精度'!$E$9</c:f>
              <c:strCache>
                <c:ptCount val="1"/>
                <c:pt idx="0">
                  <c:v>各县灌溉农田占分区总灌溉农田比</c:v>
                </c:pt>
              </c:strCache>
            </c:strRef>
          </c:xVal>
          <c:yVal>
            <c:numRef>
              <c:f>'2015分类精度'!$F$9</c:f>
              <c:numCache>
                <c:formatCode>General</c:formatCode>
                <c:ptCount val="1"/>
              </c:numCache>
            </c:numRef>
          </c:yVal>
          <c:smooth val="0"/>
          <c:extLst>
            <c:ext xmlns:c16="http://schemas.microsoft.com/office/drawing/2014/chart" uri="{C3380CC4-5D6E-409C-BE32-E72D297353CC}">
              <c16:uniqueId val="{00000001-5D02-4390-9130-573A978731C4}"/>
            </c:ext>
          </c:extLst>
        </c:ser>
        <c:dLbls>
          <c:showLegendKey val="0"/>
          <c:showVal val="0"/>
          <c:showCatName val="0"/>
          <c:showSerName val="0"/>
          <c:showPercent val="0"/>
          <c:showBubbleSize val="0"/>
        </c:dLbls>
        <c:axId val="618642704"/>
        <c:axId val="618645328"/>
      </c:scatterChart>
      <c:valAx>
        <c:axId val="618642704"/>
        <c:scaling>
          <c:orientation val="minMax"/>
          <c:max val="0.4"/>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18645328"/>
        <c:crosses val="autoZero"/>
        <c:crossBetween val="midCat"/>
      </c:valAx>
      <c:valAx>
        <c:axId val="618645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18642704"/>
        <c:crosses val="autoZero"/>
        <c:crossBetween val="midCat"/>
      </c:valAx>
      <c:spPr>
        <a:noFill/>
        <a:ln>
          <a:solidFill>
            <a:schemeClr val="accent1">
              <a:alpha val="99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sz="1400" b="0" i="0" baseline="0" dirty="0">
                <a:effectLst/>
              </a:rPr>
              <a:t>Scatter diagram of irrigated farmland</a:t>
            </a:r>
            <a:endParaRPr lang="zh-CN" altLang="zh-CN" sz="1400" dirty="0">
              <a:effectLst/>
            </a:endParaRPr>
          </a:p>
          <a:p>
            <a:pPr>
              <a:defRPr/>
            </a:pPr>
            <a:r>
              <a:rPr lang="en-US" altLang="zh-CN" sz="1400" b="0" i="0" baseline="0" dirty="0">
                <a:effectLst/>
              </a:rPr>
              <a:t> proportion in the country 2000</a:t>
            </a:r>
            <a:endParaRPr lang="zh-CN" altLang="zh-CN" sz="14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8.2639107611548551E-2"/>
          <c:y val="0.21851851851851853"/>
          <c:w val="0.86734011373578301"/>
          <c:h val="0.65657407407407409"/>
        </c:manualLayout>
      </c:layout>
      <c:scatterChart>
        <c:scatterStyle val="lineMarker"/>
        <c:varyColors val="0"/>
        <c:ser>
          <c:idx val="0"/>
          <c:order val="0"/>
          <c:spPr>
            <a:ln w="25400" cap="rnd">
              <a:noFill/>
              <a:round/>
            </a:ln>
            <a:effectLst/>
          </c:spPr>
          <c:marker>
            <c:symbol val="circle"/>
            <c:size val="5"/>
            <c:spPr>
              <a:solidFill>
                <a:srgbClr val="FF0000"/>
              </a:solidFill>
              <a:ln w="9525">
                <a:noFill/>
              </a:ln>
              <a:effectLst/>
            </c:spPr>
          </c:marker>
          <c:xVal>
            <c:numRef>
              <c:f>'2015分类精度'!$B$32:$B$45</c:f>
              <c:numCache>
                <c:formatCode>General</c:formatCode>
                <c:ptCount val="14"/>
                <c:pt idx="0" formatCode="0.00000_);[Red]\(0.00000\)">
                  <c:v>6.235082380698323E-2</c:v>
                </c:pt>
                <c:pt idx="1">
                  <c:v>9.9604553448217698E-2</c:v>
                </c:pt>
                <c:pt idx="2">
                  <c:v>9.5756725704751286E-2</c:v>
                </c:pt>
                <c:pt idx="3">
                  <c:v>9.1282059928953843E-2</c:v>
                </c:pt>
                <c:pt idx="4">
                  <c:v>0.11006274524844241</c:v>
                </c:pt>
                <c:pt idx="5">
                  <c:v>8.0360176690541421E-2</c:v>
                </c:pt>
                <c:pt idx="6">
                  <c:v>0.39249861222308602</c:v>
                </c:pt>
                <c:pt idx="7">
                  <c:v>0.50125572245429151</c:v>
                </c:pt>
                <c:pt idx="8">
                  <c:v>0.53840308513386026</c:v>
                </c:pt>
                <c:pt idx="9">
                  <c:v>0.19674396510799774</c:v>
                </c:pt>
                <c:pt idx="10">
                  <c:v>0.26263691136551254</c:v>
                </c:pt>
                <c:pt idx="11">
                  <c:v>0.3878722799472108</c:v>
                </c:pt>
                <c:pt idx="12">
                  <c:v>0.481158695270752</c:v>
                </c:pt>
                <c:pt idx="13">
                  <c:v>0.37922178662993067</c:v>
                </c:pt>
              </c:numCache>
            </c:numRef>
          </c:xVal>
          <c:yVal>
            <c:numRef>
              <c:f>'2015分类精度'!$C$32:$C$45</c:f>
              <c:numCache>
                <c:formatCode>General</c:formatCode>
                <c:ptCount val="14"/>
                <c:pt idx="0">
                  <c:v>0.13959097862914957</c:v>
                </c:pt>
                <c:pt idx="1">
                  <c:v>9.7704326820845636E-2</c:v>
                </c:pt>
                <c:pt idx="2">
                  <c:v>0.14146658014276445</c:v>
                </c:pt>
                <c:pt idx="3">
                  <c:v>0.13661495063469675</c:v>
                </c:pt>
                <c:pt idx="4">
                  <c:v>0.21990071284765259</c:v>
                </c:pt>
                <c:pt idx="5">
                  <c:v>0.18660653163129706</c:v>
                </c:pt>
                <c:pt idx="6">
                  <c:v>0.43253043253043255</c:v>
                </c:pt>
                <c:pt idx="7">
                  <c:v>0.52783888458559258</c:v>
                </c:pt>
                <c:pt idx="8">
                  <c:v>0.66375310966180323</c:v>
                </c:pt>
                <c:pt idx="9">
                  <c:v>0.41555548053877056</c:v>
                </c:pt>
                <c:pt idx="10">
                  <c:v>0.33993008986936735</c:v>
                </c:pt>
                <c:pt idx="11">
                  <c:v>0.4715478203939113</c:v>
                </c:pt>
                <c:pt idx="12">
                  <c:v>0.5432130503879592</c:v>
                </c:pt>
                <c:pt idx="13">
                  <c:v>0.50999136085339747</c:v>
                </c:pt>
              </c:numCache>
            </c:numRef>
          </c:yVal>
          <c:smooth val="0"/>
          <c:extLst>
            <c:ext xmlns:c16="http://schemas.microsoft.com/office/drawing/2014/chart" uri="{C3380CC4-5D6E-409C-BE32-E72D297353CC}">
              <c16:uniqueId val="{00000000-D0DC-45BB-AB0E-ECADB967EDB4}"/>
            </c:ext>
          </c:extLst>
        </c:ser>
        <c:dLbls>
          <c:showLegendKey val="0"/>
          <c:showVal val="0"/>
          <c:showCatName val="0"/>
          <c:showSerName val="0"/>
          <c:showPercent val="0"/>
          <c:showBubbleSize val="0"/>
        </c:dLbls>
        <c:axId val="628339488"/>
        <c:axId val="628334896"/>
      </c:scatterChart>
      <c:valAx>
        <c:axId val="628339488"/>
        <c:scaling>
          <c:orientation val="minMax"/>
          <c:max val="0.70000000000000007"/>
        </c:scaling>
        <c:delete val="0"/>
        <c:axPos val="b"/>
        <c:majorGridlines>
          <c:spPr>
            <a:ln w="9525" cap="flat" cmpd="sng" algn="ctr">
              <a:solidFill>
                <a:schemeClr val="tx1">
                  <a:lumMod val="15000"/>
                  <a:lumOff val="85000"/>
                </a:schemeClr>
              </a:solidFill>
              <a:round/>
            </a:ln>
            <a:effectLst/>
          </c:spPr>
        </c:majorGridlines>
        <c:numFmt formatCode="#,##0.00_);[Red]\(#,##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28334896"/>
        <c:crosses val="autoZero"/>
        <c:crossBetween val="midCat"/>
      </c:valAx>
      <c:valAx>
        <c:axId val="628334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2833948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sz="1400" b="0" i="0" baseline="0" dirty="0">
                <a:effectLst/>
              </a:rPr>
              <a:t>Scatter diagram of irrigated farmland </a:t>
            </a:r>
            <a:endParaRPr lang="zh-CN" altLang="zh-CN" sz="1400" dirty="0">
              <a:effectLst/>
            </a:endParaRPr>
          </a:p>
          <a:p>
            <a:pPr>
              <a:defRPr/>
            </a:pPr>
            <a:r>
              <a:rPr lang="en-US" altLang="zh-CN" sz="1400" b="0" i="0" baseline="0" dirty="0">
                <a:effectLst/>
              </a:rPr>
              <a:t>proportion in the sub-area 1987</a:t>
            </a:r>
            <a:endParaRPr lang="zh-CN" altLang="zh-CN" sz="1400" dirty="0">
              <a:effectLst/>
            </a:endParaRPr>
          </a:p>
        </c:rich>
      </c:tx>
      <c:layout>
        <c:manualLayout>
          <c:xMode val="edge"/>
          <c:yMode val="edge"/>
          <c:x val="0.20996885650487718"/>
          <c:y val="4.8987426046344417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0.11376159230096236"/>
          <c:y val="0.18039370078740158"/>
          <c:w val="0.81525918635170602"/>
          <c:h val="0.71220691163604555"/>
        </c:manualLayout>
      </c:layout>
      <c:scatterChart>
        <c:scatterStyle val="lineMarker"/>
        <c:varyColors val="0"/>
        <c:ser>
          <c:idx val="0"/>
          <c:order val="0"/>
          <c:spPr>
            <a:ln w="25400" cap="rnd">
              <a:noFill/>
              <a:round/>
            </a:ln>
            <a:effectLst/>
          </c:spPr>
          <c:marker>
            <c:symbol val="circle"/>
            <c:size val="5"/>
            <c:spPr>
              <a:solidFill>
                <a:srgbClr val="FF0000"/>
              </a:solidFill>
              <a:ln w="9525">
                <a:noFill/>
              </a:ln>
              <a:effectLst/>
            </c:spPr>
          </c:marker>
          <c:xVal>
            <c:numRef>
              <c:f>'2015分类精度'!$E$52:$E$65</c:f>
              <c:numCache>
                <c:formatCode>General</c:formatCode>
                <c:ptCount val="14"/>
                <c:pt idx="0" formatCode="0.00000_);[Red]\(0.00000\)">
                  <c:v>0.29270816421432527</c:v>
                </c:pt>
                <c:pt idx="1">
                  <c:v>0.12357840523609498</c:v>
                </c:pt>
                <c:pt idx="2">
                  <c:v>4.8024499462871933E-2</c:v>
                </c:pt>
                <c:pt idx="3">
                  <c:v>0.53568893125367767</c:v>
                </c:pt>
                <c:pt idx="4">
                  <c:v>2.3991085489174273E-2</c:v>
                </c:pt>
                <c:pt idx="5">
                  <c:v>1.8018365224480172E-2</c:v>
                </c:pt>
                <c:pt idx="6">
                  <c:v>0.14789436641479167</c:v>
                </c:pt>
                <c:pt idx="7">
                  <c:v>8.7218070299835485E-2</c:v>
                </c:pt>
                <c:pt idx="8">
                  <c:v>0.11198900766049766</c:v>
                </c:pt>
                <c:pt idx="9">
                  <c:v>0.14638828377169469</c:v>
                </c:pt>
                <c:pt idx="10">
                  <c:v>0.14523978683798131</c:v>
                </c:pt>
                <c:pt idx="11">
                  <c:v>4.8866919126536693E-2</c:v>
                </c:pt>
                <c:pt idx="12">
                  <c:v>0.12786588020811165</c:v>
                </c:pt>
                <c:pt idx="13">
                  <c:v>0.14252823484273291</c:v>
                </c:pt>
              </c:numCache>
            </c:numRef>
          </c:xVal>
          <c:yVal>
            <c:numRef>
              <c:f>'2015分类精度'!$F$52:$F$65</c:f>
              <c:numCache>
                <c:formatCode>General</c:formatCode>
                <c:ptCount val="14"/>
                <c:pt idx="0">
                  <c:v>0.24826376010433499</c:v>
                </c:pt>
                <c:pt idx="1">
                  <c:v>0.13123903867476222</c:v>
                </c:pt>
                <c:pt idx="2">
                  <c:v>0.26293241625690489</c:v>
                </c:pt>
                <c:pt idx="3">
                  <c:v>0.35756472010843959</c:v>
                </c:pt>
                <c:pt idx="4">
                  <c:v>5.4081574527754632E-2</c:v>
                </c:pt>
                <c:pt idx="5">
                  <c:v>1.7531117378187216E-2</c:v>
                </c:pt>
                <c:pt idx="6">
                  <c:v>0.11603862258120992</c:v>
                </c:pt>
                <c:pt idx="7">
                  <c:v>0.10622632373996625</c:v>
                </c:pt>
                <c:pt idx="8">
                  <c:v>0.12380016520599631</c:v>
                </c:pt>
                <c:pt idx="9">
                  <c:v>0.11761229315008863</c:v>
                </c:pt>
                <c:pt idx="10">
                  <c:v>0.15486769774906328</c:v>
                </c:pt>
                <c:pt idx="11">
                  <c:v>5.7834173576619234E-2</c:v>
                </c:pt>
                <c:pt idx="12">
                  <c:v>0.10471673930285184</c:v>
                </c:pt>
                <c:pt idx="13">
                  <c:v>0.14729129283826262</c:v>
                </c:pt>
              </c:numCache>
            </c:numRef>
          </c:yVal>
          <c:smooth val="0"/>
          <c:extLst>
            <c:ext xmlns:c16="http://schemas.microsoft.com/office/drawing/2014/chart" uri="{C3380CC4-5D6E-409C-BE32-E72D297353CC}">
              <c16:uniqueId val="{00000000-099C-4E6F-B094-82D087AEBC0D}"/>
            </c:ext>
          </c:extLst>
        </c:ser>
        <c:ser>
          <c:idx val="1"/>
          <c:order val="1"/>
          <c:spPr>
            <a:ln w="25400" cap="rnd">
              <a:noFill/>
              <a:round/>
            </a:ln>
            <a:effectLst/>
          </c:spPr>
          <c:marker>
            <c:symbol val="circle"/>
            <c:size val="5"/>
            <c:spPr>
              <a:solidFill>
                <a:schemeClr val="accent2"/>
              </a:solidFill>
              <a:ln w="9525">
                <a:solidFill>
                  <a:schemeClr val="accent2"/>
                </a:solidFill>
              </a:ln>
              <a:effectLst/>
            </c:spPr>
          </c:marker>
          <c:xVal>
            <c:strRef>
              <c:f>'2015分类精度'!$E$9</c:f>
              <c:strCache>
                <c:ptCount val="1"/>
                <c:pt idx="0">
                  <c:v>各县灌溉农田占分区总灌溉农田比</c:v>
                </c:pt>
              </c:strCache>
            </c:strRef>
          </c:xVal>
          <c:yVal>
            <c:numRef>
              <c:f>'2015分类精度'!$F$9</c:f>
              <c:numCache>
                <c:formatCode>General</c:formatCode>
                <c:ptCount val="1"/>
              </c:numCache>
            </c:numRef>
          </c:yVal>
          <c:smooth val="0"/>
          <c:extLst>
            <c:ext xmlns:c16="http://schemas.microsoft.com/office/drawing/2014/chart" uri="{C3380CC4-5D6E-409C-BE32-E72D297353CC}">
              <c16:uniqueId val="{00000001-099C-4E6F-B094-82D087AEBC0D}"/>
            </c:ext>
          </c:extLst>
        </c:ser>
        <c:dLbls>
          <c:showLegendKey val="0"/>
          <c:showVal val="0"/>
          <c:showCatName val="0"/>
          <c:showSerName val="0"/>
          <c:showPercent val="0"/>
          <c:showBubbleSize val="0"/>
        </c:dLbls>
        <c:axId val="618642704"/>
        <c:axId val="618645328"/>
      </c:scatterChart>
      <c:valAx>
        <c:axId val="618642704"/>
        <c:scaling>
          <c:orientation val="minMax"/>
          <c:max val="0.60000000000000009"/>
        </c:scaling>
        <c:delete val="0"/>
        <c:axPos val="b"/>
        <c:majorGridlines>
          <c:spPr>
            <a:ln w="9525" cap="flat" cmpd="sng" algn="ctr">
              <a:solidFill>
                <a:schemeClr val="tx1">
                  <a:lumMod val="15000"/>
                  <a:lumOff val="85000"/>
                </a:schemeClr>
              </a:solidFill>
              <a:round/>
            </a:ln>
            <a:effectLst/>
          </c:spPr>
        </c:majorGridlines>
        <c:numFmt formatCode="#,##0.00_);[Red]\(#,##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18645328"/>
        <c:crosses val="autoZero"/>
        <c:crossBetween val="midCat"/>
      </c:valAx>
      <c:valAx>
        <c:axId val="618645328"/>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18642704"/>
        <c:crosses val="autoZero"/>
        <c:crossBetween val="midCat"/>
      </c:valAx>
      <c:spPr>
        <a:noFill/>
        <a:ln>
          <a:solidFill>
            <a:schemeClr val="accent1">
              <a:alpha val="99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zh-CN"/>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sz="1400" b="0" i="0" baseline="0" dirty="0">
                <a:effectLst/>
              </a:rPr>
              <a:t>Scatter diagram of irrigated farmland</a:t>
            </a:r>
            <a:endParaRPr lang="zh-CN" altLang="zh-CN" sz="1400" dirty="0">
              <a:effectLst/>
            </a:endParaRPr>
          </a:p>
          <a:p>
            <a:pPr>
              <a:defRPr/>
            </a:pPr>
            <a:r>
              <a:rPr lang="en-US" altLang="zh-CN" sz="1400" b="0" i="0" baseline="0" dirty="0">
                <a:effectLst/>
              </a:rPr>
              <a:t> proportion in the country 1987</a:t>
            </a:r>
            <a:endParaRPr lang="zh-CN" altLang="zh-CN" sz="14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lineMarker"/>
        <c:varyColors val="0"/>
        <c:ser>
          <c:idx val="0"/>
          <c:order val="0"/>
          <c:spPr>
            <a:ln w="25400" cap="rnd">
              <a:noFill/>
              <a:round/>
            </a:ln>
            <a:effectLst/>
          </c:spPr>
          <c:marker>
            <c:symbol val="circle"/>
            <c:size val="5"/>
            <c:spPr>
              <a:solidFill>
                <a:srgbClr val="FF0000"/>
              </a:solidFill>
              <a:ln w="9525">
                <a:noFill/>
              </a:ln>
              <a:effectLst/>
            </c:spPr>
          </c:marker>
          <c:xVal>
            <c:numRef>
              <c:f>'2015分类精度'!$B$52:$B$65</c:f>
              <c:numCache>
                <c:formatCode>0.00000_);[Red]\(0.00000\)</c:formatCode>
                <c:ptCount val="14"/>
                <c:pt idx="0">
                  <c:v>2.8979348831680251E-2</c:v>
                </c:pt>
                <c:pt idx="1">
                  <c:v>1.0365483209430357E-2</c:v>
                </c:pt>
                <c:pt idx="2">
                  <c:v>6.6581279659998467E-3</c:v>
                </c:pt>
                <c:pt idx="3">
                  <c:v>3.6002376270983356E-2</c:v>
                </c:pt>
                <c:pt idx="4" formatCode="General">
                  <c:v>4.2236485852636375E-2</c:v>
                </c:pt>
                <c:pt idx="5" formatCode="General">
                  <c:v>7.1504568365898205E-2</c:v>
                </c:pt>
                <c:pt idx="6" formatCode="General">
                  <c:v>0.45850749370113342</c:v>
                </c:pt>
                <c:pt idx="7" formatCode="General">
                  <c:v>0.31892366174604631</c:v>
                </c:pt>
                <c:pt idx="8" formatCode="General">
                  <c:v>0.53958078678701216</c:v>
                </c:pt>
                <c:pt idx="9" formatCode="General">
                  <c:v>0.36811855088012513</c:v>
                </c:pt>
                <c:pt idx="10" formatCode="General">
                  <c:v>0.26533276109353859</c:v>
                </c:pt>
                <c:pt idx="11" formatCode="General">
                  <c:v>0.44780831467597787</c:v>
                </c:pt>
                <c:pt idx="12" formatCode="General">
                  <c:v>0.40597417991535345</c:v>
                </c:pt>
                <c:pt idx="13" formatCode="General">
                  <c:v>0.37686776796523191</c:v>
                </c:pt>
              </c:numCache>
            </c:numRef>
          </c:xVal>
          <c:yVal>
            <c:numRef>
              <c:f>'2015分类精度'!$C$52:$C$65</c:f>
              <c:numCache>
                <c:formatCode>General</c:formatCode>
                <c:ptCount val="14"/>
                <c:pt idx="0">
                  <c:v>3.6164211047634641E-2</c:v>
                </c:pt>
                <c:pt idx="1">
                  <c:v>1.910934571850573E-2</c:v>
                </c:pt>
                <c:pt idx="2">
                  <c:v>5.7643735817841671E-2</c:v>
                </c:pt>
                <c:pt idx="3">
                  <c:v>4.245612007225362E-2</c:v>
                </c:pt>
                <c:pt idx="4">
                  <c:v>0.16429578867126454</c:v>
                </c:pt>
                <c:pt idx="5">
                  <c:v>0.11012481857017102</c:v>
                </c:pt>
                <c:pt idx="6">
                  <c:v>0.42465533889728757</c:v>
                </c:pt>
                <c:pt idx="7">
                  <c:v>0.47892388201052682</c:v>
                </c:pt>
                <c:pt idx="8">
                  <c:v>0.64235216315838406</c:v>
                </c:pt>
                <c:pt idx="9">
                  <c:v>0.3037894129072492</c:v>
                </c:pt>
                <c:pt idx="10">
                  <c:v>0.25240682424641436</c:v>
                </c:pt>
                <c:pt idx="11">
                  <c:v>0.48190769470513262</c:v>
                </c:pt>
                <c:pt idx="12">
                  <c:v>0.3768189470474137</c:v>
                </c:pt>
                <c:pt idx="13">
                  <c:v>0.42443045067464125</c:v>
                </c:pt>
              </c:numCache>
            </c:numRef>
          </c:yVal>
          <c:smooth val="0"/>
          <c:extLst>
            <c:ext xmlns:c16="http://schemas.microsoft.com/office/drawing/2014/chart" uri="{C3380CC4-5D6E-409C-BE32-E72D297353CC}">
              <c16:uniqueId val="{00000000-77FB-428E-974E-D30CBB814C32}"/>
            </c:ext>
          </c:extLst>
        </c:ser>
        <c:dLbls>
          <c:showLegendKey val="0"/>
          <c:showVal val="0"/>
          <c:showCatName val="0"/>
          <c:showSerName val="0"/>
          <c:showPercent val="0"/>
          <c:showBubbleSize val="0"/>
        </c:dLbls>
        <c:axId val="628339488"/>
        <c:axId val="628334896"/>
      </c:scatterChart>
      <c:valAx>
        <c:axId val="628339488"/>
        <c:scaling>
          <c:orientation val="minMax"/>
          <c:max val="0.70000000000000007"/>
        </c:scaling>
        <c:delete val="0"/>
        <c:axPos val="b"/>
        <c:majorGridlines>
          <c:spPr>
            <a:ln w="9525" cap="flat" cmpd="sng" algn="ctr">
              <a:solidFill>
                <a:schemeClr val="tx1">
                  <a:lumMod val="15000"/>
                  <a:lumOff val="85000"/>
                </a:schemeClr>
              </a:solidFill>
              <a:round/>
            </a:ln>
            <a:effectLst/>
          </c:spPr>
        </c:majorGridlines>
        <c:numFmt formatCode="#,##0.00_);[Red]\(#,##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28334896"/>
        <c:crosses val="autoZero"/>
        <c:crossBetween val="midCat"/>
      </c:valAx>
      <c:valAx>
        <c:axId val="628334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2833948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dirty="0"/>
              <a:t>NDVI&gt;0.65 </a:t>
            </a:r>
            <a:r>
              <a:rPr lang="en-US" altLang="zh-CN" sz="1400" b="0" i="0" u="none" strike="noStrike" baseline="0" dirty="0">
                <a:effectLst/>
              </a:rPr>
              <a:t>Cumulative percentage of occurrences</a:t>
            </a:r>
            <a:endParaRPr lang="zh-CN"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ndard"/>
        <c:varyColors val="0"/>
        <c:ser>
          <c:idx val="0"/>
          <c:order val="0"/>
          <c:spPr>
            <a:ln w="28575" cap="rnd">
              <a:solidFill>
                <a:schemeClr val="accent2"/>
              </a:solidFill>
              <a:round/>
            </a:ln>
            <a:effectLst/>
          </c:spPr>
          <c:marker>
            <c:symbol val="circle"/>
            <c:size val="5"/>
            <c:spPr>
              <a:solidFill>
                <a:schemeClr val="accent1"/>
              </a:solidFill>
              <a:ln w="9525">
                <a:solidFill>
                  <a:schemeClr val="accent2"/>
                </a:solidFill>
              </a:ln>
              <a:effectLst/>
            </c:spPr>
          </c:marker>
          <c:cat>
            <c:numRef>
              <c:f>特征值选取!$A$16:$A$22</c:f>
              <c:numCache>
                <c:formatCode>General</c:formatCode>
                <c:ptCount val="7"/>
                <c:pt idx="0">
                  <c:v>0</c:v>
                </c:pt>
                <c:pt idx="1">
                  <c:v>1</c:v>
                </c:pt>
                <c:pt idx="2">
                  <c:v>2</c:v>
                </c:pt>
                <c:pt idx="3">
                  <c:v>3</c:v>
                </c:pt>
                <c:pt idx="4">
                  <c:v>4</c:v>
                </c:pt>
                <c:pt idx="5">
                  <c:v>5</c:v>
                </c:pt>
                <c:pt idx="6">
                  <c:v>6</c:v>
                </c:pt>
              </c:numCache>
            </c:numRef>
          </c:cat>
          <c:val>
            <c:numRef>
              <c:f>特征值选取!$C$16:$C$22</c:f>
              <c:numCache>
                <c:formatCode>0.00%</c:formatCode>
                <c:ptCount val="7"/>
                <c:pt idx="0">
                  <c:v>6.8965517241379309E-2</c:v>
                </c:pt>
                <c:pt idx="1">
                  <c:v>0.16379310344827586</c:v>
                </c:pt>
                <c:pt idx="2">
                  <c:v>0.31034482758620691</c:v>
                </c:pt>
                <c:pt idx="3">
                  <c:v>0.51724137931034486</c:v>
                </c:pt>
                <c:pt idx="4">
                  <c:v>0.78448275862068961</c:v>
                </c:pt>
                <c:pt idx="5">
                  <c:v>0.93965517241379315</c:v>
                </c:pt>
                <c:pt idx="6">
                  <c:v>1</c:v>
                </c:pt>
              </c:numCache>
            </c:numRef>
          </c:val>
          <c:smooth val="0"/>
          <c:extLst>
            <c:ext xmlns:c16="http://schemas.microsoft.com/office/drawing/2014/chart" uri="{C3380CC4-5D6E-409C-BE32-E72D297353CC}">
              <c16:uniqueId val="{00000000-4715-47BF-8992-260E5C860E53}"/>
            </c:ext>
          </c:extLst>
        </c:ser>
        <c:ser>
          <c:idx val="1"/>
          <c:order val="1"/>
          <c:spPr>
            <a:ln w="28575" cap="rnd">
              <a:solidFill>
                <a:srgbClr val="FF0000"/>
              </a:solidFill>
              <a:round/>
            </a:ln>
            <a:effectLst/>
          </c:spPr>
          <c:marker>
            <c:symbol val="circle"/>
            <c:size val="5"/>
            <c:spPr>
              <a:solidFill>
                <a:schemeClr val="accent2"/>
              </a:solidFill>
              <a:ln w="9525">
                <a:solidFill>
                  <a:srgbClr val="FF0000"/>
                </a:solidFill>
              </a:ln>
              <a:effectLst/>
            </c:spPr>
          </c:marker>
          <c:cat>
            <c:numRef>
              <c:f>特征值选取!$A$16:$A$22</c:f>
              <c:numCache>
                <c:formatCode>General</c:formatCode>
                <c:ptCount val="7"/>
                <c:pt idx="0">
                  <c:v>0</c:v>
                </c:pt>
                <c:pt idx="1">
                  <c:v>1</c:v>
                </c:pt>
                <c:pt idx="2">
                  <c:v>2</c:v>
                </c:pt>
                <c:pt idx="3">
                  <c:v>3</c:v>
                </c:pt>
                <c:pt idx="4">
                  <c:v>4</c:v>
                </c:pt>
                <c:pt idx="5">
                  <c:v>5</c:v>
                </c:pt>
                <c:pt idx="6">
                  <c:v>6</c:v>
                </c:pt>
              </c:numCache>
            </c:numRef>
          </c:cat>
          <c:val>
            <c:numRef>
              <c:f>特征值选取!$F$16:$F$22</c:f>
              <c:numCache>
                <c:formatCode>0.00%</c:formatCode>
                <c:ptCount val="7"/>
                <c:pt idx="0">
                  <c:v>0.2125984251968504</c:v>
                </c:pt>
                <c:pt idx="1">
                  <c:v>0.55905511811023623</c:v>
                </c:pt>
                <c:pt idx="2">
                  <c:v>0.76377952755905509</c:v>
                </c:pt>
                <c:pt idx="3">
                  <c:v>0.87401574803149606</c:v>
                </c:pt>
                <c:pt idx="4">
                  <c:v>0.94488188976377951</c:v>
                </c:pt>
                <c:pt idx="5">
                  <c:v>1</c:v>
                </c:pt>
                <c:pt idx="6">
                  <c:v>1</c:v>
                </c:pt>
              </c:numCache>
            </c:numRef>
          </c:val>
          <c:smooth val="0"/>
          <c:extLst>
            <c:ext xmlns:c16="http://schemas.microsoft.com/office/drawing/2014/chart" uri="{C3380CC4-5D6E-409C-BE32-E72D297353CC}">
              <c16:uniqueId val="{00000001-4715-47BF-8992-260E5C860E53}"/>
            </c:ext>
          </c:extLst>
        </c:ser>
        <c:dLbls>
          <c:showLegendKey val="0"/>
          <c:showVal val="0"/>
          <c:showCatName val="0"/>
          <c:showSerName val="0"/>
          <c:showPercent val="0"/>
          <c:showBubbleSize val="0"/>
        </c:dLbls>
        <c:marker val="1"/>
        <c:smooth val="0"/>
        <c:axId val="628363760"/>
        <c:axId val="628370320"/>
      </c:lineChart>
      <c:catAx>
        <c:axId val="62836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28370320"/>
        <c:crosses val="autoZero"/>
        <c:auto val="1"/>
        <c:lblAlgn val="ctr"/>
        <c:lblOffset val="100"/>
        <c:noMultiLvlLbl val="0"/>
      </c:catAx>
      <c:valAx>
        <c:axId val="628370320"/>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628363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dirty="0"/>
              <a:t>NDWI&gt;0 </a:t>
            </a:r>
            <a:r>
              <a:rPr lang="en-US" altLang="zh-CN" sz="1400" b="0" i="0" u="none" strike="noStrike" baseline="0" dirty="0">
                <a:effectLst/>
              </a:rPr>
              <a:t>Cumulative percentage of occurrences</a:t>
            </a:r>
            <a:endParaRPr lang="zh-CN"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ndard"/>
        <c:varyColors val="0"/>
        <c:ser>
          <c:idx val="0"/>
          <c:order val="0"/>
          <c:spPr>
            <a:ln w="28575" cap="rnd">
              <a:solidFill>
                <a:schemeClr val="accent2"/>
              </a:solidFill>
              <a:round/>
            </a:ln>
            <a:effectLst/>
          </c:spPr>
          <c:marker>
            <c:symbol val="circle"/>
            <c:size val="5"/>
            <c:spPr>
              <a:solidFill>
                <a:schemeClr val="accent1"/>
              </a:solidFill>
              <a:ln w="9525">
                <a:solidFill>
                  <a:schemeClr val="accent2"/>
                </a:solidFill>
              </a:ln>
              <a:effectLst/>
            </c:spPr>
          </c:marker>
          <c:cat>
            <c:numRef>
              <c:f>特征值选取!$A$28:$A$34</c:f>
              <c:numCache>
                <c:formatCode>General</c:formatCode>
                <c:ptCount val="7"/>
                <c:pt idx="0">
                  <c:v>0</c:v>
                </c:pt>
                <c:pt idx="1">
                  <c:v>1</c:v>
                </c:pt>
                <c:pt idx="2">
                  <c:v>2</c:v>
                </c:pt>
                <c:pt idx="3">
                  <c:v>3</c:v>
                </c:pt>
                <c:pt idx="4">
                  <c:v>4</c:v>
                </c:pt>
                <c:pt idx="5">
                  <c:v>5</c:v>
                </c:pt>
                <c:pt idx="6">
                  <c:v>6</c:v>
                </c:pt>
              </c:numCache>
            </c:numRef>
          </c:cat>
          <c:val>
            <c:numRef>
              <c:f>特征值选取!$C$28:$C$34</c:f>
              <c:numCache>
                <c:formatCode>0.00%</c:formatCode>
                <c:ptCount val="7"/>
                <c:pt idx="0">
                  <c:v>6.0344827586206899E-2</c:v>
                </c:pt>
                <c:pt idx="1">
                  <c:v>0.16379310344827586</c:v>
                </c:pt>
                <c:pt idx="2">
                  <c:v>0.35344827586206895</c:v>
                </c:pt>
                <c:pt idx="3">
                  <c:v>0.59482758620689657</c:v>
                </c:pt>
                <c:pt idx="4">
                  <c:v>0.75862068965517238</c:v>
                </c:pt>
                <c:pt idx="5">
                  <c:v>0.96551724137931039</c:v>
                </c:pt>
                <c:pt idx="6">
                  <c:v>1</c:v>
                </c:pt>
              </c:numCache>
            </c:numRef>
          </c:val>
          <c:smooth val="0"/>
          <c:extLst>
            <c:ext xmlns:c16="http://schemas.microsoft.com/office/drawing/2014/chart" uri="{C3380CC4-5D6E-409C-BE32-E72D297353CC}">
              <c16:uniqueId val="{00000000-388A-4E02-9FCD-B94CDD9E38D6}"/>
            </c:ext>
          </c:extLst>
        </c:ser>
        <c:ser>
          <c:idx val="1"/>
          <c:order val="1"/>
          <c:spPr>
            <a:ln w="28575" cap="rnd">
              <a:solidFill>
                <a:srgbClr val="FF0000"/>
              </a:solidFill>
              <a:round/>
            </a:ln>
            <a:effectLst/>
          </c:spPr>
          <c:marker>
            <c:symbol val="circle"/>
            <c:size val="5"/>
            <c:spPr>
              <a:solidFill>
                <a:schemeClr val="accent2"/>
              </a:solidFill>
              <a:ln w="9525">
                <a:solidFill>
                  <a:srgbClr val="FF0000"/>
                </a:solidFill>
              </a:ln>
              <a:effectLst/>
            </c:spPr>
          </c:marker>
          <c:cat>
            <c:numRef>
              <c:f>特征值选取!$A$28:$A$34</c:f>
              <c:numCache>
                <c:formatCode>General</c:formatCode>
                <c:ptCount val="7"/>
                <c:pt idx="0">
                  <c:v>0</c:v>
                </c:pt>
                <c:pt idx="1">
                  <c:v>1</c:v>
                </c:pt>
                <c:pt idx="2">
                  <c:v>2</c:v>
                </c:pt>
                <c:pt idx="3">
                  <c:v>3</c:v>
                </c:pt>
                <c:pt idx="4">
                  <c:v>4</c:v>
                </c:pt>
                <c:pt idx="5">
                  <c:v>5</c:v>
                </c:pt>
                <c:pt idx="6">
                  <c:v>6</c:v>
                </c:pt>
              </c:numCache>
            </c:numRef>
          </c:cat>
          <c:val>
            <c:numRef>
              <c:f>特征值选取!$F$28:$F$34</c:f>
              <c:numCache>
                <c:formatCode>0.00%</c:formatCode>
                <c:ptCount val="7"/>
                <c:pt idx="0">
                  <c:v>0.32283464566929132</c:v>
                </c:pt>
                <c:pt idx="1">
                  <c:v>0.59842519685039375</c:v>
                </c:pt>
                <c:pt idx="2">
                  <c:v>0.80314960629921262</c:v>
                </c:pt>
                <c:pt idx="3">
                  <c:v>0.93700787401574803</c:v>
                </c:pt>
                <c:pt idx="4">
                  <c:v>0.96062992125984248</c:v>
                </c:pt>
                <c:pt idx="5">
                  <c:v>0.99212598425196852</c:v>
                </c:pt>
                <c:pt idx="6">
                  <c:v>1</c:v>
                </c:pt>
              </c:numCache>
            </c:numRef>
          </c:val>
          <c:smooth val="0"/>
          <c:extLst>
            <c:ext xmlns:c16="http://schemas.microsoft.com/office/drawing/2014/chart" uri="{C3380CC4-5D6E-409C-BE32-E72D297353CC}">
              <c16:uniqueId val="{00000001-388A-4E02-9FCD-B94CDD9E38D6}"/>
            </c:ext>
          </c:extLst>
        </c:ser>
        <c:dLbls>
          <c:showLegendKey val="0"/>
          <c:showVal val="0"/>
          <c:showCatName val="0"/>
          <c:showSerName val="0"/>
          <c:showPercent val="0"/>
          <c:showBubbleSize val="0"/>
        </c:dLbls>
        <c:marker val="1"/>
        <c:smooth val="0"/>
        <c:axId val="628363760"/>
        <c:axId val="628370320"/>
      </c:lineChart>
      <c:catAx>
        <c:axId val="62836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28370320"/>
        <c:crosses val="autoZero"/>
        <c:auto val="1"/>
        <c:lblAlgn val="ctr"/>
        <c:lblOffset val="100"/>
        <c:noMultiLvlLbl val="0"/>
      </c:catAx>
      <c:valAx>
        <c:axId val="628370320"/>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628363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dirty="0"/>
              <a:t>NDWI&gt;0.2 </a:t>
            </a:r>
            <a:r>
              <a:rPr lang="en-US" altLang="zh-CN" sz="1400" b="0" i="0" u="none" strike="noStrike" baseline="0" dirty="0">
                <a:effectLst/>
              </a:rPr>
              <a:t>Cumulative percentage of occurrences</a:t>
            </a:r>
            <a:endParaRPr lang="zh-CN"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ndard"/>
        <c:varyColors val="0"/>
        <c:ser>
          <c:idx val="0"/>
          <c:order val="0"/>
          <c:spPr>
            <a:ln w="28575" cap="rnd">
              <a:solidFill>
                <a:schemeClr val="accent2"/>
              </a:solidFill>
              <a:round/>
            </a:ln>
            <a:effectLst/>
          </c:spPr>
          <c:marker>
            <c:symbol val="circle"/>
            <c:size val="5"/>
            <c:spPr>
              <a:solidFill>
                <a:schemeClr val="accent1"/>
              </a:solidFill>
              <a:ln w="9525">
                <a:solidFill>
                  <a:schemeClr val="accent2"/>
                </a:solidFill>
              </a:ln>
              <a:effectLst/>
            </c:spPr>
          </c:marker>
          <c:cat>
            <c:numRef>
              <c:f>特征值选取!$A$40:$A$44</c:f>
              <c:numCache>
                <c:formatCode>General</c:formatCode>
                <c:ptCount val="5"/>
                <c:pt idx="0">
                  <c:v>0</c:v>
                </c:pt>
                <c:pt idx="1">
                  <c:v>1</c:v>
                </c:pt>
                <c:pt idx="2">
                  <c:v>2</c:v>
                </c:pt>
                <c:pt idx="3">
                  <c:v>3</c:v>
                </c:pt>
                <c:pt idx="4">
                  <c:v>4</c:v>
                </c:pt>
              </c:numCache>
            </c:numRef>
          </c:cat>
          <c:val>
            <c:numRef>
              <c:f>特征值选取!$C$40:$C$44</c:f>
              <c:numCache>
                <c:formatCode>0.00%</c:formatCode>
                <c:ptCount val="5"/>
                <c:pt idx="0">
                  <c:v>0.19827586206896552</c:v>
                </c:pt>
                <c:pt idx="1">
                  <c:v>0.56896551724137934</c:v>
                </c:pt>
                <c:pt idx="2">
                  <c:v>0.87931034482758619</c:v>
                </c:pt>
                <c:pt idx="3">
                  <c:v>0.97413793103448276</c:v>
                </c:pt>
                <c:pt idx="4">
                  <c:v>1</c:v>
                </c:pt>
              </c:numCache>
            </c:numRef>
          </c:val>
          <c:smooth val="0"/>
          <c:extLst>
            <c:ext xmlns:c16="http://schemas.microsoft.com/office/drawing/2014/chart" uri="{C3380CC4-5D6E-409C-BE32-E72D297353CC}">
              <c16:uniqueId val="{00000000-95D6-4E6D-9A22-503B8EC9261F}"/>
            </c:ext>
          </c:extLst>
        </c:ser>
        <c:ser>
          <c:idx val="1"/>
          <c:order val="1"/>
          <c:spPr>
            <a:ln w="28575" cap="rnd">
              <a:solidFill>
                <a:srgbClr val="FF0000"/>
              </a:solidFill>
              <a:round/>
            </a:ln>
            <a:effectLst/>
          </c:spPr>
          <c:marker>
            <c:symbol val="circle"/>
            <c:size val="5"/>
            <c:spPr>
              <a:solidFill>
                <a:schemeClr val="accent2"/>
              </a:solidFill>
              <a:ln w="9525">
                <a:solidFill>
                  <a:srgbClr val="FF0000"/>
                </a:solidFill>
              </a:ln>
              <a:effectLst/>
            </c:spPr>
          </c:marker>
          <c:cat>
            <c:numRef>
              <c:f>特征值选取!$A$40:$A$44</c:f>
              <c:numCache>
                <c:formatCode>General</c:formatCode>
                <c:ptCount val="5"/>
                <c:pt idx="0">
                  <c:v>0</c:v>
                </c:pt>
                <c:pt idx="1">
                  <c:v>1</c:v>
                </c:pt>
                <c:pt idx="2">
                  <c:v>2</c:v>
                </c:pt>
                <c:pt idx="3">
                  <c:v>3</c:v>
                </c:pt>
                <c:pt idx="4">
                  <c:v>4</c:v>
                </c:pt>
              </c:numCache>
            </c:numRef>
          </c:cat>
          <c:val>
            <c:numRef>
              <c:f>特征值选取!$F$40:$F$44</c:f>
              <c:numCache>
                <c:formatCode>0.00%</c:formatCode>
                <c:ptCount val="5"/>
                <c:pt idx="0">
                  <c:v>0.86614173228346458</c:v>
                </c:pt>
                <c:pt idx="1">
                  <c:v>0.96850393700787396</c:v>
                </c:pt>
                <c:pt idx="2">
                  <c:v>0.99212598425196852</c:v>
                </c:pt>
                <c:pt idx="3">
                  <c:v>1</c:v>
                </c:pt>
                <c:pt idx="4">
                  <c:v>1</c:v>
                </c:pt>
              </c:numCache>
            </c:numRef>
          </c:val>
          <c:smooth val="0"/>
          <c:extLst>
            <c:ext xmlns:c16="http://schemas.microsoft.com/office/drawing/2014/chart" uri="{C3380CC4-5D6E-409C-BE32-E72D297353CC}">
              <c16:uniqueId val="{00000001-95D6-4E6D-9A22-503B8EC9261F}"/>
            </c:ext>
          </c:extLst>
        </c:ser>
        <c:dLbls>
          <c:showLegendKey val="0"/>
          <c:showVal val="0"/>
          <c:showCatName val="0"/>
          <c:showSerName val="0"/>
          <c:showPercent val="0"/>
          <c:showBubbleSize val="0"/>
        </c:dLbls>
        <c:marker val="1"/>
        <c:smooth val="0"/>
        <c:axId val="628363760"/>
        <c:axId val="628370320"/>
      </c:lineChart>
      <c:catAx>
        <c:axId val="62836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28370320"/>
        <c:crosses val="autoZero"/>
        <c:auto val="1"/>
        <c:lblAlgn val="ctr"/>
        <c:lblOffset val="100"/>
        <c:noMultiLvlLbl val="0"/>
      </c:catAx>
      <c:valAx>
        <c:axId val="628370320"/>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628363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dirty="0"/>
              <a:t>NDVI&gt;0.7 </a:t>
            </a:r>
            <a:r>
              <a:rPr lang="en-US" altLang="zh-CN" sz="1400" b="0" i="0" u="none" strike="noStrike" baseline="0" dirty="0">
                <a:effectLst/>
              </a:rPr>
              <a:t>Cumulative percentage of occurrences</a:t>
            </a:r>
            <a:endParaRPr lang="zh-CN" altLang="en-US" dirty="0"/>
          </a:p>
        </c:rich>
      </c:tx>
      <c:overlay val="0"/>
      <c:spPr>
        <a:noFill/>
        <a:ln>
          <a:noFill/>
        </a:ln>
        <a:effectLst/>
      </c:spPr>
    </c:title>
    <c:autoTitleDeleted val="0"/>
    <c:plotArea>
      <c:layout/>
      <c:lineChart>
        <c:grouping val="standard"/>
        <c:varyColors val="0"/>
        <c:ser>
          <c:idx val="2"/>
          <c:order val="0"/>
          <c:cat>
            <c:numRef>
              <c:f>特征值选取!$B$50:$B$57</c:f>
              <c:numCache>
                <c:formatCode>General</c:formatCode>
                <c:ptCount val="8"/>
                <c:pt idx="0">
                  <c:v>0</c:v>
                </c:pt>
                <c:pt idx="1">
                  <c:v>1</c:v>
                </c:pt>
                <c:pt idx="2">
                  <c:v>2</c:v>
                </c:pt>
                <c:pt idx="3">
                  <c:v>3</c:v>
                </c:pt>
                <c:pt idx="4">
                  <c:v>4</c:v>
                </c:pt>
                <c:pt idx="5">
                  <c:v>5</c:v>
                </c:pt>
                <c:pt idx="6">
                  <c:v>6</c:v>
                </c:pt>
                <c:pt idx="7">
                  <c:v>7</c:v>
                </c:pt>
              </c:numCache>
            </c:numRef>
          </c:cat>
          <c:val>
            <c:numRef>
              <c:f>特征值选取!$G$50:$G$57</c:f>
              <c:numCache>
                <c:formatCode>0.00%</c:formatCode>
                <c:ptCount val="8"/>
                <c:pt idx="0">
                  <c:v>2.3699999999999999E-2</c:v>
                </c:pt>
                <c:pt idx="1">
                  <c:v>8.9020771513353122E-2</c:v>
                </c:pt>
                <c:pt idx="2">
                  <c:v>0.14540059347181009</c:v>
                </c:pt>
                <c:pt idx="3">
                  <c:v>0.20474777448071216</c:v>
                </c:pt>
                <c:pt idx="4">
                  <c:v>0.58160237388724034</c:v>
                </c:pt>
                <c:pt idx="5">
                  <c:v>0.80712166172106825</c:v>
                </c:pt>
                <c:pt idx="6">
                  <c:v>0.9970326409495549</c:v>
                </c:pt>
                <c:pt idx="7">
                  <c:v>1</c:v>
                </c:pt>
              </c:numCache>
            </c:numRef>
          </c:val>
          <c:smooth val="0"/>
          <c:extLst>
            <c:ext xmlns:c16="http://schemas.microsoft.com/office/drawing/2014/chart" uri="{C3380CC4-5D6E-409C-BE32-E72D297353CC}">
              <c16:uniqueId val="{00000000-C7B7-4EF7-888F-0E1DAD1BB05A}"/>
            </c:ext>
          </c:extLst>
        </c:ser>
        <c:ser>
          <c:idx val="3"/>
          <c:order val="1"/>
          <c:cat>
            <c:numRef>
              <c:f>特征值选取!$B$50:$B$57</c:f>
              <c:numCache>
                <c:formatCode>General</c:formatCode>
                <c:ptCount val="8"/>
                <c:pt idx="0">
                  <c:v>0</c:v>
                </c:pt>
                <c:pt idx="1">
                  <c:v>1</c:v>
                </c:pt>
                <c:pt idx="2">
                  <c:v>2</c:v>
                </c:pt>
                <c:pt idx="3">
                  <c:v>3</c:v>
                </c:pt>
                <c:pt idx="4">
                  <c:v>4</c:v>
                </c:pt>
                <c:pt idx="5">
                  <c:v>5</c:v>
                </c:pt>
                <c:pt idx="6">
                  <c:v>6</c:v>
                </c:pt>
                <c:pt idx="7">
                  <c:v>7</c:v>
                </c:pt>
              </c:numCache>
            </c:numRef>
          </c:cat>
          <c:val>
            <c:numRef>
              <c:f>特征值选取!$D$50:$D$57</c:f>
              <c:numCache>
                <c:formatCode>0.00%</c:formatCode>
                <c:ptCount val="8"/>
                <c:pt idx="0">
                  <c:v>0.20810000000000001</c:v>
                </c:pt>
                <c:pt idx="1">
                  <c:v>0.50584795321637432</c:v>
                </c:pt>
                <c:pt idx="2">
                  <c:v>0.65789473684210531</c:v>
                </c:pt>
                <c:pt idx="3">
                  <c:v>0.74269005847953218</c:v>
                </c:pt>
                <c:pt idx="4">
                  <c:v>0.92105263157894735</c:v>
                </c:pt>
                <c:pt idx="5">
                  <c:v>0.96783625730994149</c:v>
                </c:pt>
                <c:pt idx="6">
                  <c:v>0.99707602339181289</c:v>
                </c:pt>
                <c:pt idx="7">
                  <c:v>1</c:v>
                </c:pt>
              </c:numCache>
            </c:numRef>
          </c:val>
          <c:smooth val="0"/>
          <c:extLst>
            <c:ext xmlns:c16="http://schemas.microsoft.com/office/drawing/2014/chart" uri="{C3380CC4-5D6E-409C-BE32-E72D297353CC}">
              <c16:uniqueId val="{00000001-C7B7-4EF7-888F-0E1DAD1BB05A}"/>
            </c:ext>
          </c:extLst>
        </c:ser>
        <c:ser>
          <c:idx val="0"/>
          <c:order val="2"/>
          <c:spPr>
            <a:ln w="28575" cap="rnd">
              <a:solidFill>
                <a:schemeClr val="accent2"/>
              </a:solidFill>
              <a:round/>
            </a:ln>
            <a:effectLst/>
          </c:spPr>
          <c:marker>
            <c:symbol val="circle"/>
            <c:size val="5"/>
            <c:spPr>
              <a:solidFill>
                <a:schemeClr val="accent1"/>
              </a:solidFill>
              <a:ln w="9525">
                <a:solidFill>
                  <a:schemeClr val="accent2"/>
                </a:solidFill>
              </a:ln>
              <a:effectLst/>
            </c:spPr>
          </c:marker>
          <c:cat>
            <c:numRef>
              <c:f>特征值选取!$B$50:$B$57</c:f>
              <c:numCache>
                <c:formatCode>General</c:formatCode>
                <c:ptCount val="8"/>
                <c:pt idx="0">
                  <c:v>0</c:v>
                </c:pt>
                <c:pt idx="1">
                  <c:v>1</c:v>
                </c:pt>
                <c:pt idx="2">
                  <c:v>2</c:v>
                </c:pt>
                <c:pt idx="3">
                  <c:v>3</c:v>
                </c:pt>
                <c:pt idx="4">
                  <c:v>4</c:v>
                </c:pt>
                <c:pt idx="5">
                  <c:v>5</c:v>
                </c:pt>
                <c:pt idx="6">
                  <c:v>6</c:v>
                </c:pt>
                <c:pt idx="7">
                  <c:v>7</c:v>
                </c:pt>
              </c:numCache>
            </c:numRef>
          </c:cat>
          <c:val>
            <c:numRef>
              <c:f>特征值选取!$G$50:$G$57</c:f>
              <c:numCache>
                <c:formatCode>0.00%</c:formatCode>
                <c:ptCount val="8"/>
                <c:pt idx="0">
                  <c:v>2.3699999999999999E-2</c:v>
                </c:pt>
                <c:pt idx="1">
                  <c:v>8.9020771513353122E-2</c:v>
                </c:pt>
                <c:pt idx="2">
                  <c:v>0.14540059347181009</c:v>
                </c:pt>
                <c:pt idx="3">
                  <c:v>0.20474777448071216</c:v>
                </c:pt>
                <c:pt idx="4">
                  <c:v>0.58160237388724034</c:v>
                </c:pt>
                <c:pt idx="5">
                  <c:v>0.80712166172106825</c:v>
                </c:pt>
                <c:pt idx="6">
                  <c:v>0.9970326409495549</c:v>
                </c:pt>
                <c:pt idx="7">
                  <c:v>1</c:v>
                </c:pt>
              </c:numCache>
            </c:numRef>
          </c:val>
          <c:smooth val="0"/>
          <c:extLst>
            <c:ext xmlns:c16="http://schemas.microsoft.com/office/drawing/2014/chart" uri="{C3380CC4-5D6E-409C-BE32-E72D297353CC}">
              <c16:uniqueId val="{00000002-C7B7-4EF7-888F-0E1DAD1BB05A}"/>
            </c:ext>
          </c:extLst>
        </c:ser>
        <c:ser>
          <c:idx val="1"/>
          <c:order val="3"/>
          <c:spPr>
            <a:ln w="28575" cap="rnd">
              <a:solidFill>
                <a:srgbClr val="FF0000"/>
              </a:solidFill>
              <a:round/>
            </a:ln>
            <a:effectLst/>
          </c:spPr>
          <c:marker>
            <c:symbol val="circle"/>
            <c:size val="5"/>
            <c:spPr>
              <a:solidFill>
                <a:schemeClr val="accent2"/>
              </a:solidFill>
              <a:ln w="9525">
                <a:solidFill>
                  <a:srgbClr val="FF0000"/>
                </a:solidFill>
              </a:ln>
              <a:effectLst/>
            </c:spPr>
          </c:marker>
          <c:cat>
            <c:numRef>
              <c:f>特征值选取!$B$50:$B$57</c:f>
              <c:numCache>
                <c:formatCode>General</c:formatCode>
                <c:ptCount val="8"/>
                <c:pt idx="0">
                  <c:v>0</c:v>
                </c:pt>
                <c:pt idx="1">
                  <c:v>1</c:v>
                </c:pt>
                <c:pt idx="2">
                  <c:v>2</c:v>
                </c:pt>
                <c:pt idx="3">
                  <c:v>3</c:v>
                </c:pt>
                <c:pt idx="4">
                  <c:v>4</c:v>
                </c:pt>
                <c:pt idx="5">
                  <c:v>5</c:v>
                </c:pt>
                <c:pt idx="6">
                  <c:v>6</c:v>
                </c:pt>
                <c:pt idx="7">
                  <c:v>7</c:v>
                </c:pt>
              </c:numCache>
            </c:numRef>
          </c:cat>
          <c:val>
            <c:numRef>
              <c:f>特征值选取!$D$50:$D$57</c:f>
              <c:numCache>
                <c:formatCode>0.00%</c:formatCode>
                <c:ptCount val="8"/>
                <c:pt idx="0">
                  <c:v>0.20810000000000001</c:v>
                </c:pt>
                <c:pt idx="1">
                  <c:v>0.50584795321637432</c:v>
                </c:pt>
                <c:pt idx="2">
                  <c:v>0.65789473684210531</c:v>
                </c:pt>
                <c:pt idx="3">
                  <c:v>0.74269005847953218</c:v>
                </c:pt>
                <c:pt idx="4">
                  <c:v>0.92105263157894735</c:v>
                </c:pt>
                <c:pt idx="5">
                  <c:v>0.96783625730994149</c:v>
                </c:pt>
                <c:pt idx="6">
                  <c:v>0.99707602339181289</c:v>
                </c:pt>
                <c:pt idx="7">
                  <c:v>1</c:v>
                </c:pt>
              </c:numCache>
            </c:numRef>
          </c:val>
          <c:smooth val="0"/>
          <c:extLst>
            <c:ext xmlns:c16="http://schemas.microsoft.com/office/drawing/2014/chart" uri="{C3380CC4-5D6E-409C-BE32-E72D297353CC}">
              <c16:uniqueId val="{00000003-C7B7-4EF7-888F-0E1DAD1BB05A}"/>
            </c:ext>
          </c:extLst>
        </c:ser>
        <c:dLbls>
          <c:showLegendKey val="0"/>
          <c:showVal val="0"/>
          <c:showCatName val="0"/>
          <c:showSerName val="0"/>
          <c:showPercent val="0"/>
          <c:showBubbleSize val="0"/>
        </c:dLbls>
        <c:marker val="1"/>
        <c:smooth val="0"/>
        <c:axId val="628363760"/>
        <c:axId val="628370320"/>
      </c:lineChart>
      <c:catAx>
        <c:axId val="62836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28370320"/>
        <c:crosses val="autoZero"/>
        <c:auto val="1"/>
        <c:lblAlgn val="ctr"/>
        <c:lblOffset val="100"/>
        <c:noMultiLvlLbl val="0"/>
      </c:catAx>
      <c:valAx>
        <c:axId val="62837032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28363760"/>
        <c:crosses val="autoZero"/>
        <c:crossBetween val="between"/>
      </c:valAx>
    </c:plotArea>
    <c:plotVisOnly val="1"/>
    <c:dispBlanksAs val="gap"/>
    <c:showDLblsOverMax val="0"/>
    <c:extLst/>
  </c:chart>
  <c:txPr>
    <a:bodyPr/>
    <a:lstStyle/>
    <a:p>
      <a:pPr>
        <a:defRPr/>
      </a:pPr>
      <a:endParaRPr lang="zh-CN"/>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dirty="0"/>
              <a:t>NDVI&gt;0.6 </a:t>
            </a:r>
            <a:r>
              <a:rPr lang="en-US" altLang="zh-CN" sz="1400" b="0" i="0" u="none" strike="noStrike" baseline="0" dirty="0">
                <a:effectLst/>
              </a:rPr>
              <a:t>Cumulative percentage of occurrences</a:t>
            </a:r>
            <a:endParaRPr lang="zh-CN"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ndard"/>
        <c:varyColors val="0"/>
        <c:ser>
          <c:idx val="0"/>
          <c:order val="0"/>
          <c:spPr>
            <a:ln w="28575" cap="rnd">
              <a:solidFill>
                <a:schemeClr val="accent2"/>
              </a:solidFill>
              <a:round/>
            </a:ln>
            <a:effectLst/>
          </c:spPr>
          <c:marker>
            <c:symbol val="circle"/>
            <c:size val="5"/>
            <c:spPr>
              <a:solidFill>
                <a:schemeClr val="accent1"/>
              </a:solidFill>
              <a:ln w="9525">
                <a:solidFill>
                  <a:schemeClr val="accent2"/>
                </a:solidFill>
              </a:ln>
              <a:effectLst/>
            </c:spPr>
          </c:marker>
          <c:cat>
            <c:numRef>
              <c:f>特征值选取!$B$62:$B$69</c:f>
              <c:numCache>
                <c:formatCode>General</c:formatCode>
                <c:ptCount val="8"/>
                <c:pt idx="0">
                  <c:v>0</c:v>
                </c:pt>
                <c:pt idx="1">
                  <c:v>1</c:v>
                </c:pt>
                <c:pt idx="2">
                  <c:v>2</c:v>
                </c:pt>
                <c:pt idx="3">
                  <c:v>3</c:v>
                </c:pt>
                <c:pt idx="4">
                  <c:v>4</c:v>
                </c:pt>
                <c:pt idx="5">
                  <c:v>5</c:v>
                </c:pt>
                <c:pt idx="6">
                  <c:v>6</c:v>
                </c:pt>
                <c:pt idx="7">
                  <c:v>7</c:v>
                </c:pt>
              </c:numCache>
            </c:numRef>
          </c:cat>
          <c:val>
            <c:numRef>
              <c:f>特征值选取!$G$62:$G$69</c:f>
              <c:numCache>
                <c:formatCode>0.00%</c:formatCode>
                <c:ptCount val="8"/>
                <c:pt idx="0">
                  <c:v>3.2000000000000002E-3</c:v>
                </c:pt>
                <c:pt idx="1">
                  <c:v>1.7804154302670624E-2</c:v>
                </c:pt>
                <c:pt idx="2">
                  <c:v>4.7477744807121663E-2</c:v>
                </c:pt>
                <c:pt idx="3">
                  <c:v>7.418397626112759E-2</c:v>
                </c:pt>
                <c:pt idx="4">
                  <c:v>0.23442136498516319</c:v>
                </c:pt>
                <c:pt idx="5">
                  <c:v>0.44807121661721067</c:v>
                </c:pt>
                <c:pt idx="6">
                  <c:v>0.98219584569732943</c:v>
                </c:pt>
                <c:pt idx="7">
                  <c:v>1</c:v>
                </c:pt>
              </c:numCache>
            </c:numRef>
          </c:val>
          <c:smooth val="0"/>
          <c:extLst>
            <c:ext xmlns:c16="http://schemas.microsoft.com/office/drawing/2014/chart" uri="{C3380CC4-5D6E-409C-BE32-E72D297353CC}">
              <c16:uniqueId val="{00000000-0492-4625-82B9-E7A63DCC7CB3}"/>
            </c:ext>
          </c:extLst>
        </c:ser>
        <c:ser>
          <c:idx val="1"/>
          <c:order val="1"/>
          <c:spPr>
            <a:ln w="28575" cap="rnd">
              <a:solidFill>
                <a:srgbClr val="FF0000"/>
              </a:solidFill>
              <a:round/>
            </a:ln>
            <a:effectLst/>
          </c:spPr>
          <c:marker>
            <c:symbol val="circle"/>
            <c:size val="5"/>
            <c:spPr>
              <a:solidFill>
                <a:schemeClr val="accent2"/>
              </a:solidFill>
              <a:ln w="9525">
                <a:solidFill>
                  <a:srgbClr val="FF0000"/>
                </a:solidFill>
              </a:ln>
              <a:effectLst/>
            </c:spPr>
          </c:marker>
          <c:cat>
            <c:numRef>
              <c:f>特征值选取!$B$62:$B$69</c:f>
              <c:numCache>
                <c:formatCode>General</c:formatCode>
                <c:ptCount val="8"/>
                <c:pt idx="0">
                  <c:v>0</c:v>
                </c:pt>
                <c:pt idx="1">
                  <c:v>1</c:v>
                </c:pt>
                <c:pt idx="2">
                  <c:v>2</c:v>
                </c:pt>
                <c:pt idx="3">
                  <c:v>3</c:v>
                </c:pt>
                <c:pt idx="4">
                  <c:v>4</c:v>
                </c:pt>
                <c:pt idx="5">
                  <c:v>5</c:v>
                </c:pt>
                <c:pt idx="6">
                  <c:v>6</c:v>
                </c:pt>
                <c:pt idx="7">
                  <c:v>7</c:v>
                </c:pt>
              </c:numCache>
            </c:numRef>
          </c:cat>
          <c:val>
            <c:numRef>
              <c:f>特征值选取!$D$62:$D$69</c:f>
              <c:numCache>
                <c:formatCode>0.00%</c:formatCode>
                <c:ptCount val="8"/>
                <c:pt idx="0">
                  <c:v>9.8799999999999999E-2</c:v>
                </c:pt>
                <c:pt idx="1">
                  <c:v>0.24269005847953215</c:v>
                </c:pt>
                <c:pt idx="2">
                  <c:v>0.35672514619883039</c:v>
                </c:pt>
                <c:pt idx="3">
                  <c:v>0.45614035087719296</c:v>
                </c:pt>
                <c:pt idx="4">
                  <c:v>0.79239766081871343</c:v>
                </c:pt>
                <c:pt idx="5">
                  <c:v>0.85672514619883045</c:v>
                </c:pt>
                <c:pt idx="6">
                  <c:v>0.99415204678362568</c:v>
                </c:pt>
                <c:pt idx="7">
                  <c:v>1</c:v>
                </c:pt>
              </c:numCache>
            </c:numRef>
          </c:val>
          <c:smooth val="0"/>
          <c:extLst>
            <c:ext xmlns:c16="http://schemas.microsoft.com/office/drawing/2014/chart" uri="{C3380CC4-5D6E-409C-BE32-E72D297353CC}">
              <c16:uniqueId val="{00000001-0492-4625-82B9-E7A63DCC7CB3}"/>
            </c:ext>
          </c:extLst>
        </c:ser>
        <c:dLbls>
          <c:showLegendKey val="0"/>
          <c:showVal val="0"/>
          <c:showCatName val="0"/>
          <c:showSerName val="0"/>
          <c:showPercent val="0"/>
          <c:showBubbleSize val="0"/>
        </c:dLbls>
        <c:marker val="1"/>
        <c:smooth val="0"/>
        <c:axId val="628363760"/>
        <c:axId val="628370320"/>
      </c:lineChart>
      <c:catAx>
        <c:axId val="62836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28370320"/>
        <c:crosses val="autoZero"/>
        <c:auto val="1"/>
        <c:lblAlgn val="ctr"/>
        <c:lblOffset val="100"/>
        <c:noMultiLvlLbl val="0"/>
      </c:catAx>
      <c:valAx>
        <c:axId val="628370320"/>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628363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dirty="0"/>
              <a:t>NDWI&gt;0.2 </a:t>
            </a:r>
            <a:r>
              <a:rPr lang="en-US" altLang="zh-CN" sz="1400" b="0" i="0" u="none" strike="noStrike" baseline="0" dirty="0">
                <a:effectLst/>
              </a:rPr>
              <a:t>Cumulative percentage of occurrences</a:t>
            </a:r>
            <a:endParaRPr lang="zh-CN"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ndard"/>
        <c:varyColors val="0"/>
        <c:ser>
          <c:idx val="0"/>
          <c:order val="0"/>
          <c:spPr>
            <a:ln w="28575" cap="rnd">
              <a:solidFill>
                <a:schemeClr val="accent2"/>
              </a:solidFill>
              <a:round/>
            </a:ln>
            <a:effectLst/>
          </c:spPr>
          <c:marker>
            <c:symbol val="circle"/>
            <c:size val="5"/>
            <c:spPr>
              <a:solidFill>
                <a:schemeClr val="accent1"/>
              </a:solidFill>
              <a:ln w="9525">
                <a:solidFill>
                  <a:schemeClr val="accent2"/>
                </a:solidFill>
              </a:ln>
              <a:effectLst/>
            </c:spPr>
          </c:marker>
          <c:cat>
            <c:numRef>
              <c:f>特征值选取!$B$74:$B$80</c:f>
              <c:numCache>
                <c:formatCode>General</c:formatCode>
                <c:ptCount val="7"/>
                <c:pt idx="0">
                  <c:v>0</c:v>
                </c:pt>
                <c:pt idx="1">
                  <c:v>1</c:v>
                </c:pt>
                <c:pt idx="2">
                  <c:v>2</c:v>
                </c:pt>
                <c:pt idx="3">
                  <c:v>3</c:v>
                </c:pt>
                <c:pt idx="4">
                  <c:v>4</c:v>
                </c:pt>
                <c:pt idx="5">
                  <c:v>5</c:v>
                </c:pt>
                <c:pt idx="6">
                  <c:v>6</c:v>
                </c:pt>
              </c:numCache>
            </c:numRef>
          </c:cat>
          <c:val>
            <c:numRef>
              <c:f>特征值选取!$G$74:$G$80</c:f>
              <c:numCache>
                <c:formatCode>0.00%</c:formatCode>
                <c:ptCount val="7"/>
                <c:pt idx="0">
                  <c:v>6.3899999999999998E-2</c:v>
                </c:pt>
                <c:pt idx="1">
                  <c:v>0.10979228486646884</c:v>
                </c:pt>
                <c:pt idx="2">
                  <c:v>0.15727002967359049</c:v>
                </c:pt>
                <c:pt idx="3">
                  <c:v>0.42433234421364985</c:v>
                </c:pt>
                <c:pt idx="4">
                  <c:v>0.95845697329376855</c:v>
                </c:pt>
                <c:pt idx="5">
                  <c:v>0.98813056379821962</c:v>
                </c:pt>
                <c:pt idx="6">
                  <c:v>1</c:v>
                </c:pt>
              </c:numCache>
            </c:numRef>
          </c:val>
          <c:smooth val="0"/>
          <c:extLst>
            <c:ext xmlns:c16="http://schemas.microsoft.com/office/drawing/2014/chart" uri="{C3380CC4-5D6E-409C-BE32-E72D297353CC}">
              <c16:uniqueId val="{00000000-32FA-4B0A-BB39-F5F568A8E291}"/>
            </c:ext>
          </c:extLst>
        </c:ser>
        <c:ser>
          <c:idx val="1"/>
          <c:order val="1"/>
          <c:spPr>
            <a:ln w="28575" cap="rnd">
              <a:solidFill>
                <a:srgbClr val="FF0000"/>
              </a:solidFill>
              <a:round/>
            </a:ln>
            <a:effectLst/>
          </c:spPr>
          <c:marker>
            <c:symbol val="circle"/>
            <c:size val="5"/>
            <c:spPr>
              <a:solidFill>
                <a:schemeClr val="accent2"/>
              </a:solidFill>
              <a:ln w="9525">
                <a:solidFill>
                  <a:srgbClr val="FF0000"/>
                </a:solidFill>
              </a:ln>
              <a:effectLst/>
            </c:spPr>
          </c:marker>
          <c:cat>
            <c:numRef>
              <c:f>特征值选取!$B$74:$B$80</c:f>
              <c:numCache>
                <c:formatCode>General</c:formatCode>
                <c:ptCount val="7"/>
                <c:pt idx="0">
                  <c:v>0</c:v>
                </c:pt>
                <c:pt idx="1">
                  <c:v>1</c:v>
                </c:pt>
                <c:pt idx="2">
                  <c:v>2</c:v>
                </c:pt>
                <c:pt idx="3">
                  <c:v>3</c:v>
                </c:pt>
                <c:pt idx="4">
                  <c:v>4</c:v>
                </c:pt>
                <c:pt idx="5">
                  <c:v>5</c:v>
                </c:pt>
                <c:pt idx="6">
                  <c:v>6</c:v>
                </c:pt>
              </c:numCache>
            </c:numRef>
          </c:cat>
          <c:val>
            <c:numRef>
              <c:f>特征值选取!$D$74:$D$80</c:f>
              <c:numCache>
                <c:formatCode>0.00%</c:formatCode>
                <c:ptCount val="7"/>
                <c:pt idx="0">
                  <c:v>0.19700000000000001</c:v>
                </c:pt>
                <c:pt idx="1">
                  <c:v>0.44152046783625731</c:v>
                </c:pt>
                <c:pt idx="2">
                  <c:v>0.66959064327485385</c:v>
                </c:pt>
                <c:pt idx="3">
                  <c:v>0.94152046783625731</c:v>
                </c:pt>
                <c:pt idx="4">
                  <c:v>0.97660818713450293</c:v>
                </c:pt>
                <c:pt idx="5">
                  <c:v>0.99415204678362568</c:v>
                </c:pt>
                <c:pt idx="6">
                  <c:v>1</c:v>
                </c:pt>
              </c:numCache>
            </c:numRef>
          </c:val>
          <c:smooth val="0"/>
          <c:extLst>
            <c:ext xmlns:c16="http://schemas.microsoft.com/office/drawing/2014/chart" uri="{C3380CC4-5D6E-409C-BE32-E72D297353CC}">
              <c16:uniqueId val="{00000001-32FA-4B0A-BB39-F5F568A8E291}"/>
            </c:ext>
          </c:extLst>
        </c:ser>
        <c:dLbls>
          <c:showLegendKey val="0"/>
          <c:showVal val="0"/>
          <c:showCatName val="0"/>
          <c:showSerName val="0"/>
          <c:showPercent val="0"/>
          <c:showBubbleSize val="0"/>
        </c:dLbls>
        <c:marker val="1"/>
        <c:smooth val="0"/>
        <c:axId val="628363760"/>
        <c:axId val="628370320"/>
      </c:lineChart>
      <c:catAx>
        <c:axId val="62836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28370320"/>
        <c:crosses val="autoZero"/>
        <c:auto val="1"/>
        <c:lblAlgn val="ctr"/>
        <c:lblOffset val="100"/>
        <c:noMultiLvlLbl val="0"/>
      </c:catAx>
      <c:valAx>
        <c:axId val="628370320"/>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628363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altLang="zh-CN" sz="1100" b="0" i="0" u="none" strike="noStrike" baseline="0" dirty="0">
                <a:effectLst/>
              </a:rPr>
              <a:t>June to July </a:t>
            </a:r>
            <a:r>
              <a:rPr lang="en-US" altLang="zh-CN" sz="1100" dirty="0"/>
              <a:t>NDWI&gt;0.2 </a:t>
            </a:r>
            <a:r>
              <a:rPr lang="en-US" altLang="zh-CN" sz="1100" b="0" i="0" u="none" strike="noStrike" baseline="0" dirty="0">
                <a:effectLst/>
              </a:rPr>
              <a:t>Cumulative percentage of occurrences</a:t>
            </a:r>
            <a:endParaRPr lang="zh-CN" altLang="en-US" sz="1100" dirty="0"/>
          </a:p>
        </c:rich>
      </c:tx>
      <c:layout>
        <c:manualLayout>
          <c:xMode val="edge"/>
          <c:yMode val="edge"/>
          <c:x val="0.12948620640782435"/>
          <c:y val="5.3344462645022551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0.11039839495755141"/>
          <c:y val="0.267807769389517"/>
          <c:w val="0.85169737446036187"/>
          <c:h val="0.58976877268380878"/>
        </c:manualLayout>
      </c:layout>
      <c:lineChart>
        <c:grouping val="standard"/>
        <c:varyColors val="0"/>
        <c:ser>
          <c:idx val="0"/>
          <c:order val="0"/>
          <c:spPr>
            <a:ln w="28575" cap="rnd">
              <a:solidFill>
                <a:schemeClr val="accent2"/>
              </a:solidFill>
              <a:round/>
            </a:ln>
            <a:effectLst/>
          </c:spPr>
          <c:marker>
            <c:symbol val="circle"/>
            <c:size val="5"/>
            <c:spPr>
              <a:solidFill>
                <a:schemeClr val="accent1"/>
              </a:solidFill>
              <a:ln w="9525">
                <a:solidFill>
                  <a:schemeClr val="accent2"/>
                </a:solidFill>
              </a:ln>
              <a:effectLst/>
            </c:spPr>
          </c:marker>
          <c:cat>
            <c:numRef>
              <c:f>特征值选取!$B$85:$B$87</c:f>
              <c:numCache>
                <c:formatCode>General</c:formatCode>
                <c:ptCount val="3"/>
                <c:pt idx="0">
                  <c:v>0</c:v>
                </c:pt>
                <c:pt idx="1">
                  <c:v>1</c:v>
                </c:pt>
                <c:pt idx="2">
                  <c:v>2</c:v>
                </c:pt>
              </c:numCache>
            </c:numRef>
          </c:cat>
          <c:val>
            <c:numRef>
              <c:f>特征值选取!$G$85:$G$87</c:f>
              <c:numCache>
                <c:formatCode>0.00%</c:formatCode>
                <c:ptCount val="3"/>
                <c:pt idx="0">
                  <c:v>0.16320474777448071</c:v>
                </c:pt>
                <c:pt idx="1">
                  <c:v>0.65281899109792285</c:v>
                </c:pt>
                <c:pt idx="2">
                  <c:v>1</c:v>
                </c:pt>
              </c:numCache>
            </c:numRef>
          </c:val>
          <c:smooth val="0"/>
          <c:extLst>
            <c:ext xmlns:c16="http://schemas.microsoft.com/office/drawing/2014/chart" uri="{C3380CC4-5D6E-409C-BE32-E72D297353CC}">
              <c16:uniqueId val="{00000000-4EB6-4ECA-B8E9-726C958F446B}"/>
            </c:ext>
          </c:extLst>
        </c:ser>
        <c:ser>
          <c:idx val="1"/>
          <c:order val="1"/>
          <c:spPr>
            <a:ln w="28575" cap="rnd">
              <a:solidFill>
                <a:srgbClr val="FF0000"/>
              </a:solidFill>
              <a:round/>
            </a:ln>
            <a:effectLst/>
          </c:spPr>
          <c:marker>
            <c:symbol val="circle"/>
            <c:size val="5"/>
            <c:spPr>
              <a:solidFill>
                <a:schemeClr val="accent2"/>
              </a:solidFill>
              <a:ln w="9525">
                <a:solidFill>
                  <a:srgbClr val="FF0000"/>
                </a:solidFill>
              </a:ln>
              <a:effectLst/>
            </c:spPr>
          </c:marker>
          <c:cat>
            <c:numRef>
              <c:f>特征值选取!$B$85:$B$87</c:f>
              <c:numCache>
                <c:formatCode>General</c:formatCode>
                <c:ptCount val="3"/>
                <c:pt idx="0">
                  <c:v>0</c:v>
                </c:pt>
                <c:pt idx="1">
                  <c:v>1</c:v>
                </c:pt>
                <c:pt idx="2">
                  <c:v>2</c:v>
                </c:pt>
              </c:numCache>
            </c:numRef>
          </c:cat>
          <c:val>
            <c:numRef>
              <c:f>特征值选取!$D$85:$D$87</c:f>
              <c:numCache>
                <c:formatCode>0.00%</c:formatCode>
                <c:ptCount val="3"/>
                <c:pt idx="0">
                  <c:v>0.72222222222222221</c:v>
                </c:pt>
                <c:pt idx="1">
                  <c:v>0.90935672514619881</c:v>
                </c:pt>
                <c:pt idx="2">
                  <c:v>1</c:v>
                </c:pt>
              </c:numCache>
            </c:numRef>
          </c:val>
          <c:smooth val="0"/>
          <c:extLst>
            <c:ext xmlns:c16="http://schemas.microsoft.com/office/drawing/2014/chart" uri="{C3380CC4-5D6E-409C-BE32-E72D297353CC}">
              <c16:uniqueId val="{00000001-4EB6-4ECA-B8E9-726C958F446B}"/>
            </c:ext>
          </c:extLst>
        </c:ser>
        <c:dLbls>
          <c:showLegendKey val="0"/>
          <c:showVal val="0"/>
          <c:showCatName val="0"/>
          <c:showSerName val="0"/>
          <c:showPercent val="0"/>
          <c:showBubbleSize val="0"/>
        </c:dLbls>
        <c:marker val="1"/>
        <c:smooth val="0"/>
        <c:axId val="628363760"/>
        <c:axId val="628370320"/>
      </c:lineChart>
      <c:catAx>
        <c:axId val="62836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28370320"/>
        <c:crosses val="autoZero"/>
        <c:auto val="1"/>
        <c:lblAlgn val="ctr"/>
        <c:lblOffset val="100"/>
        <c:noMultiLvlLbl val="0"/>
      </c:catAx>
      <c:valAx>
        <c:axId val="628370320"/>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628363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sz="1400" b="0" i="0" u="none" strike="noStrike" kern="1200" spc="0" baseline="0" dirty="0">
                <a:solidFill>
                  <a:srgbClr val="000000">
                    <a:lumMod val="65000"/>
                    <a:lumOff val="35000"/>
                  </a:srgbClr>
                </a:solidFill>
                <a:effectLst/>
                <a:latin typeface="+mn-lt"/>
                <a:ea typeface="+mn-ea"/>
                <a:cs typeface="+mn-cs"/>
              </a:rPr>
              <a:t>Scatter diagram of irrigated </a:t>
            </a:r>
            <a:r>
              <a:rPr lang="en-US" altLang="zh-CN" sz="1400" b="0" i="0" u="none" strike="noStrike" baseline="0" dirty="0">
                <a:effectLst/>
              </a:rPr>
              <a:t>farmland</a:t>
            </a:r>
          </a:p>
          <a:p>
            <a:pPr>
              <a:defRPr/>
            </a:pPr>
            <a:r>
              <a:rPr lang="en-US" altLang="zh-CN" sz="1400" b="0" i="0" u="none" strike="noStrike" baseline="0" dirty="0">
                <a:effectLst/>
              </a:rPr>
              <a:t> proportion in the country 2015</a:t>
            </a:r>
            <a:endParaRPr lang="zh-CN" altLang="en-US" dirty="0"/>
          </a:p>
        </c:rich>
      </c:tx>
      <c:layout>
        <c:manualLayout>
          <c:xMode val="edge"/>
          <c:yMode val="edge"/>
          <c:x val="0.18996739665354329"/>
          <c:y val="5.092592592592592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lineMarker"/>
        <c:varyColors val="0"/>
        <c:ser>
          <c:idx val="0"/>
          <c:order val="0"/>
          <c:spPr>
            <a:ln w="19050" cap="rnd">
              <a:noFill/>
              <a:round/>
            </a:ln>
            <a:effectLst/>
          </c:spPr>
          <c:marker>
            <c:symbol val="circle"/>
            <c:size val="5"/>
            <c:spPr>
              <a:solidFill>
                <a:srgbClr val="FF0000"/>
              </a:solidFill>
              <a:ln w="9525">
                <a:noFill/>
              </a:ln>
              <a:effectLst/>
            </c:spPr>
          </c:marker>
          <c:xVal>
            <c:numRef>
              <c:f>'2015分类精度'!$B$12:$B$25</c:f>
              <c:numCache>
                <c:formatCode>General</c:formatCode>
                <c:ptCount val="14"/>
                <c:pt idx="0" formatCode="0.00000_);[Red]\(0.00000\)">
                  <c:v>0.14147105004557367</c:v>
                </c:pt>
                <c:pt idx="1">
                  <c:v>6.0333374236288796E-2</c:v>
                </c:pt>
                <c:pt idx="2">
                  <c:v>0.12587954067895721</c:v>
                </c:pt>
                <c:pt idx="3">
                  <c:v>8.5623399001289305E-2</c:v>
                </c:pt>
                <c:pt idx="4">
                  <c:v>8.0746952537390851E-2</c:v>
                </c:pt>
                <c:pt idx="5">
                  <c:v>7.9419979431140833E-2</c:v>
                </c:pt>
                <c:pt idx="6">
                  <c:v>0.4204278686504539</c:v>
                </c:pt>
                <c:pt idx="7">
                  <c:v>0.44617631646430522</c:v>
                </c:pt>
                <c:pt idx="8">
                  <c:v>0.52984510041334387</c:v>
                </c:pt>
                <c:pt idx="9">
                  <c:v>0.281654624915889</c:v>
                </c:pt>
                <c:pt idx="10">
                  <c:v>0.27486394559910265</c:v>
                </c:pt>
                <c:pt idx="11">
                  <c:v>0.36360045540091546</c:v>
                </c:pt>
                <c:pt idx="12">
                  <c:v>0.38679306956052989</c:v>
                </c:pt>
                <c:pt idx="13">
                  <c:v>0.33841774627999949</c:v>
                </c:pt>
              </c:numCache>
            </c:numRef>
          </c:xVal>
          <c:yVal>
            <c:numRef>
              <c:f>'2015分类精度'!$C$12:$C$25</c:f>
              <c:numCache>
                <c:formatCode>General</c:formatCode>
                <c:ptCount val="14"/>
                <c:pt idx="0">
                  <c:v>0.1596374867095337</c:v>
                </c:pt>
                <c:pt idx="1">
                  <c:v>0.10655866213744447</c:v>
                </c:pt>
                <c:pt idx="2">
                  <c:v>0.26888034014982792</c:v>
                </c:pt>
                <c:pt idx="3">
                  <c:v>9.97184885611197E-2</c:v>
                </c:pt>
                <c:pt idx="4">
                  <c:v>3.9729881823297696E-2</c:v>
                </c:pt>
                <c:pt idx="5">
                  <c:v>0.1401547721410146</c:v>
                </c:pt>
                <c:pt idx="6">
                  <c:v>0.38041733547351525</c:v>
                </c:pt>
                <c:pt idx="7">
                  <c:v>0.55296926290659509</c:v>
                </c:pt>
                <c:pt idx="8">
                  <c:v>0.60370961308336657</c:v>
                </c:pt>
                <c:pt idx="9">
                  <c:v>0.30618766340660403</c:v>
                </c:pt>
                <c:pt idx="10">
                  <c:v>0.18246670894102726</c:v>
                </c:pt>
                <c:pt idx="11">
                  <c:v>0.58979033728350039</c:v>
                </c:pt>
                <c:pt idx="12">
                  <c:v>0.49246560384363397</c:v>
                </c:pt>
                <c:pt idx="13">
                  <c:v>0.25498525073746314</c:v>
                </c:pt>
              </c:numCache>
            </c:numRef>
          </c:yVal>
          <c:smooth val="0"/>
          <c:extLst>
            <c:ext xmlns:c16="http://schemas.microsoft.com/office/drawing/2014/chart" uri="{C3380CC4-5D6E-409C-BE32-E72D297353CC}">
              <c16:uniqueId val="{00000000-8FCB-4BBA-AC15-4E5DA694E4E4}"/>
            </c:ext>
          </c:extLst>
        </c:ser>
        <c:dLbls>
          <c:showLegendKey val="0"/>
          <c:showVal val="0"/>
          <c:showCatName val="0"/>
          <c:showSerName val="0"/>
          <c:showPercent val="0"/>
          <c:showBubbleSize val="0"/>
        </c:dLbls>
        <c:axId val="628339488"/>
        <c:axId val="628334896"/>
      </c:scatterChart>
      <c:valAx>
        <c:axId val="628339488"/>
        <c:scaling>
          <c:orientation val="minMax"/>
          <c:max val="0.70000000000000007"/>
        </c:scaling>
        <c:delete val="0"/>
        <c:axPos val="b"/>
        <c:majorGridlines>
          <c:spPr>
            <a:ln w="9525" cap="flat" cmpd="sng" algn="ctr">
              <a:solidFill>
                <a:schemeClr val="tx1">
                  <a:lumMod val="15000"/>
                  <a:lumOff val="85000"/>
                </a:schemeClr>
              </a:solidFill>
              <a:round/>
            </a:ln>
            <a:effectLst/>
          </c:spPr>
        </c:majorGridlines>
        <c:numFmt formatCode="#,##0.00_);[Red]\(#,##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28334896"/>
        <c:crosses val="autoZero"/>
        <c:crossBetween val="midCat"/>
      </c:valAx>
      <c:valAx>
        <c:axId val="628334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2833948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image" Target="../media/image6.jpg"/><Relationship Id="rId4" Type="http://schemas.openxmlformats.org/officeDocument/2006/relationships/image" Target="../media/image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image" Target="../media/image6.jpg"/><Relationship Id="rId4" Type="http://schemas.openxmlformats.org/officeDocument/2006/relationships/image" Target="../media/image9.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313F4E-1069-4798-B3BB-CFFD70BFC149}" type="doc">
      <dgm:prSet loTypeId="urn:microsoft.com/office/officeart/2008/layout/TitlePictureLineup" loCatId="picture" qsTypeId="urn:microsoft.com/office/officeart/2005/8/quickstyle/simple1" qsCatId="simple" csTypeId="urn:microsoft.com/office/officeart/2005/8/colors/colorful4" csCatId="colorful" phldr="1"/>
      <dgm:spPr/>
      <dgm:t>
        <a:bodyPr/>
        <a:lstStyle/>
        <a:p>
          <a:endParaRPr lang="zh-CN" altLang="en-US"/>
        </a:p>
      </dgm:t>
    </dgm:pt>
    <dgm:pt modelId="{BB3E496D-B643-48D5-B87B-C1A7D60BF05B}">
      <dgm:prSet custT="1"/>
      <dgm:spPr>
        <a:solidFill>
          <a:srgbClr val="D1E8FF"/>
        </a:solidFill>
      </dgm:spPr>
      <dgm:t>
        <a:bodyPr/>
        <a:lstStyle/>
        <a:p>
          <a:pPr rtl="0"/>
          <a:r>
            <a:rPr lang="en-US" altLang="zh-CN" sz="1800" dirty="0">
              <a:solidFill>
                <a:schemeClr val="accent4"/>
              </a:solidFill>
            </a:rPr>
            <a:t>Crucial to ensuring national food security</a:t>
          </a:r>
          <a:endParaRPr lang="zh-CN" altLang="en-US" sz="1800" b="1" dirty="0">
            <a:solidFill>
              <a:schemeClr val="accent4"/>
            </a:solidFill>
            <a:latin typeface="微软雅黑" pitchFamily="34" charset="-122"/>
            <a:ea typeface="微软雅黑" pitchFamily="34" charset="-122"/>
          </a:endParaRPr>
        </a:p>
      </dgm:t>
    </dgm:pt>
    <dgm:pt modelId="{09A94D9A-38C3-4962-85AD-0673FF7503A7}" type="parTrans" cxnId="{6CD43AE4-0B1F-406A-A6D9-98AA96EAE819}">
      <dgm:prSet/>
      <dgm:spPr/>
      <dgm:t>
        <a:bodyPr/>
        <a:lstStyle/>
        <a:p>
          <a:endParaRPr lang="zh-CN" altLang="en-US" sz="2400" b="1">
            <a:solidFill>
              <a:schemeClr val="accent4"/>
            </a:solidFill>
            <a:latin typeface="微软雅黑" pitchFamily="34" charset="-122"/>
            <a:ea typeface="微软雅黑" pitchFamily="34" charset="-122"/>
          </a:endParaRPr>
        </a:p>
      </dgm:t>
    </dgm:pt>
    <dgm:pt modelId="{237BFD96-3D7A-4F29-A4EE-1167DD60E201}" type="sibTrans" cxnId="{6CD43AE4-0B1F-406A-A6D9-98AA96EAE819}">
      <dgm:prSet/>
      <dgm:spPr/>
      <dgm:t>
        <a:bodyPr/>
        <a:lstStyle/>
        <a:p>
          <a:endParaRPr lang="zh-CN" altLang="en-US" sz="2400" b="1">
            <a:solidFill>
              <a:schemeClr val="accent4"/>
            </a:solidFill>
            <a:latin typeface="微软雅黑" pitchFamily="34" charset="-122"/>
            <a:ea typeface="微软雅黑" pitchFamily="34" charset="-122"/>
          </a:endParaRPr>
        </a:p>
      </dgm:t>
    </dgm:pt>
    <dgm:pt modelId="{AFC35139-9025-4D43-BB0D-55D4093C67E4}">
      <dgm:prSet custT="1"/>
      <dgm:spPr>
        <a:solidFill>
          <a:srgbClr val="C9FFE4"/>
        </a:solidFill>
      </dgm:spPr>
      <dgm:t>
        <a:bodyPr/>
        <a:lstStyle/>
        <a:p>
          <a:pPr rtl="0"/>
          <a:r>
            <a:rPr lang="en-US" altLang="zh-CN" sz="1800" dirty="0">
              <a:solidFill>
                <a:schemeClr val="accent4"/>
              </a:solidFill>
            </a:rPr>
            <a:t>Significance to water resources sustainable</a:t>
          </a:r>
          <a:endParaRPr lang="zh-CN" altLang="en-US" sz="1800" b="1" dirty="0">
            <a:solidFill>
              <a:schemeClr val="accent4"/>
            </a:solidFill>
            <a:latin typeface="微软雅黑" pitchFamily="34" charset="-122"/>
            <a:ea typeface="微软雅黑" pitchFamily="34" charset="-122"/>
          </a:endParaRPr>
        </a:p>
      </dgm:t>
    </dgm:pt>
    <dgm:pt modelId="{1B28AC3A-9ECD-4B85-973F-099E49BFDA42}" type="parTrans" cxnId="{3B51A057-9A9D-40A9-BED0-E15E5C9A5824}">
      <dgm:prSet/>
      <dgm:spPr/>
      <dgm:t>
        <a:bodyPr/>
        <a:lstStyle/>
        <a:p>
          <a:endParaRPr lang="zh-CN" altLang="en-US" sz="2400" b="1">
            <a:solidFill>
              <a:schemeClr val="accent4"/>
            </a:solidFill>
            <a:latin typeface="微软雅黑" pitchFamily="34" charset="-122"/>
            <a:ea typeface="微软雅黑" pitchFamily="34" charset="-122"/>
          </a:endParaRPr>
        </a:p>
      </dgm:t>
    </dgm:pt>
    <dgm:pt modelId="{FA0ABFEC-2B36-487D-9B40-0FF51C788DF4}" type="sibTrans" cxnId="{3B51A057-9A9D-40A9-BED0-E15E5C9A5824}">
      <dgm:prSet/>
      <dgm:spPr/>
      <dgm:t>
        <a:bodyPr/>
        <a:lstStyle/>
        <a:p>
          <a:endParaRPr lang="zh-CN" altLang="en-US" sz="2400" b="1">
            <a:solidFill>
              <a:schemeClr val="accent4"/>
            </a:solidFill>
            <a:latin typeface="微软雅黑" pitchFamily="34" charset="-122"/>
            <a:ea typeface="微软雅黑" pitchFamily="34" charset="-122"/>
          </a:endParaRPr>
        </a:p>
      </dgm:t>
    </dgm:pt>
    <dgm:pt modelId="{D3B6EC86-94BD-462C-A47E-393DD153BD28}">
      <dgm:prSet custT="1"/>
      <dgm:spPr/>
      <dgm:t>
        <a:bodyPr/>
        <a:lstStyle/>
        <a:p>
          <a:pPr rtl="0">
            <a:lnSpc>
              <a:spcPct val="100000"/>
            </a:lnSpc>
          </a:pPr>
          <a:r>
            <a:rPr lang="en-US" altLang="en-US" sz="1600" b="1" dirty="0">
              <a:solidFill>
                <a:schemeClr val="accent4"/>
              </a:solidFill>
              <a:latin typeface="+mn-lt"/>
              <a:ea typeface="微软雅黑" pitchFamily="34" charset="-122"/>
            </a:rPr>
            <a:t>The area of arable land is limited</a:t>
          </a:r>
          <a:endParaRPr lang="zh-CN" altLang="en-US" sz="1600" b="1" dirty="0">
            <a:solidFill>
              <a:schemeClr val="accent4"/>
            </a:solidFill>
            <a:latin typeface="+mn-lt"/>
            <a:ea typeface="微软雅黑" pitchFamily="34" charset="-122"/>
          </a:endParaRPr>
        </a:p>
      </dgm:t>
    </dgm:pt>
    <dgm:pt modelId="{708A48A3-3168-4155-AB8C-D79A5315994A}" type="parTrans" cxnId="{45BB4030-8968-41FD-9346-8B60D59A9D70}">
      <dgm:prSet/>
      <dgm:spPr/>
      <dgm:t>
        <a:bodyPr/>
        <a:lstStyle/>
        <a:p>
          <a:endParaRPr lang="zh-CN" altLang="en-US" sz="2000">
            <a:solidFill>
              <a:schemeClr val="accent4"/>
            </a:solidFill>
          </a:endParaRPr>
        </a:p>
      </dgm:t>
    </dgm:pt>
    <dgm:pt modelId="{4704A105-B472-4A3D-A5A7-DC87452C4012}" type="sibTrans" cxnId="{45BB4030-8968-41FD-9346-8B60D59A9D70}">
      <dgm:prSet/>
      <dgm:spPr/>
      <dgm:t>
        <a:bodyPr/>
        <a:lstStyle/>
        <a:p>
          <a:endParaRPr lang="zh-CN" altLang="en-US" sz="2000">
            <a:solidFill>
              <a:schemeClr val="accent4"/>
            </a:solidFill>
          </a:endParaRPr>
        </a:p>
      </dgm:t>
    </dgm:pt>
    <dgm:pt modelId="{8268D6AA-832D-41CA-8DA7-12845D3781BD}">
      <dgm:prSet custT="1"/>
      <dgm:spPr/>
      <dgm:t>
        <a:bodyPr/>
        <a:lstStyle/>
        <a:p>
          <a:pPr rtl="0">
            <a:lnSpc>
              <a:spcPct val="100000"/>
            </a:lnSpc>
          </a:pPr>
          <a:r>
            <a:rPr lang="en-US" altLang="zh-CN" sz="1600" b="1" dirty="0">
              <a:latin typeface="+mn-lt"/>
            </a:rPr>
            <a:t>Irrigated land yields more than twice as </a:t>
          </a:r>
          <a:r>
            <a:rPr lang="en-US" altLang="zh-CN" sz="1600" b="1" dirty="0" err="1">
              <a:latin typeface="+mn-lt"/>
            </a:rPr>
            <a:t>as</a:t>
          </a:r>
          <a:r>
            <a:rPr lang="en-US" altLang="zh-CN" sz="1600" b="1" dirty="0">
              <a:latin typeface="+mn-lt"/>
            </a:rPr>
            <a:t> rainfed croplands</a:t>
          </a:r>
          <a:endParaRPr lang="zh-CN" altLang="en-US" sz="1600" b="1" dirty="0">
            <a:solidFill>
              <a:schemeClr val="accent4"/>
            </a:solidFill>
            <a:latin typeface="+mn-lt"/>
            <a:ea typeface="微软雅黑" pitchFamily="34" charset="-122"/>
          </a:endParaRPr>
        </a:p>
      </dgm:t>
    </dgm:pt>
    <dgm:pt modelId="{BD391E87-127F-4106-85C1-E30775EDB036}" type="parTrans" cxnId="{4AE4F6BC-84B0-4A06-9678-398BF5FF986D}">
      <dgm:prSet/>
      <dgm:spPr/>
      <dgm:t>
        <a:bodyPr/>
        <a:lstStyle/>
        <a:p>
          <a:endParaRPr lang="zh-CN" altLang="en-US" sz="2000">
            <a:solidFill>
              <a:schemeClr val="accent4"/>
            </a:solidFill>
          </a:endParaRPr>
        </a:p>
      </dgm:t>
    </dgm:pt>
    <dgm:pt modelId="{460667D0-9E93-4C4C-B299-33EDC2D9B384}" type="sibTrans" cxnId="{4AE4F6BC-84B0-4A06-9678-398BF5FF986D}">
      <dgm:prSet/>
      <dgm:spPr/>
      <dgm:t>
        <a:bodyPr/>
        <a:lstStyle/>
        <a:p>
          <a:endParaRPr lang="zh-CN" altLang="en-US" sz="2000">
            <a:solidFill>
              <a:schemeClr val="accent4"/>
            </a:solidFill>
          </a:endParaRPr>
        </a:p>
      </dgm:t>
    </dgm:pt>
    <dgm:pt modelId="{FC04DF93-606D-446E-AA78-A370185EACA0}">
      <dgm:prSet custT="1"/>
      <dgm:spPr/>
      <dgm:t>
        <a:bodyPr/>
        <a:lstStyle/>
        <a:p>
          <a:pPr rtl="0">
            <a:lnSpc>
              <a:spcPct val="100000"/>
            </a:lnSpc>
          </a:pPr>
          <a:r>
            <a:rPr lang="en-US" altLang="zh-CN" sz="1600" b="1" dirty="0">
              <a:latin typeface="+mn-lt"/>
            </a:rPr>
            <a:t>Population explosion</a:t>
          </a:r>
          <a:endParaRPr lang="zh-CN" altLang="en-US" sz="1600" b="1" dirty="0">
            <a:solidFill>
              <a:schemeClr val="accent4"/>
            </a:solidFill>
            <a:latin typeface="+mn-lt"/>
            <a:ea typeface="微软雅黑" pitchFamily="34" charset="-122"/>
          </a:endParaRPr>
        </a:p>
      </dgm:t>
    </dgm:pt>
    <dgm:pt modelId="{930C66A4-9998-4389-B500-D036B3CD3FD5}" type="parTrans" cxnId="{682C368A-D5B9-4EE3-9505-65973901A8FB}">
      <dgm:prSet/>
      <dgm:spPr/>
      <dgm:t>
        <a:bodyPr/>
        <a:lstStyle/>
        <a:p>
          <a:endParaRPr lang="zh-CN" altLang="en-US" sz="2000">
            <a:solidFill>
              <a:schemeClr val="accent4"/>
            </a:solidFill>
          </a:endParaRPr>
        </a:p>
      </dgm:t>
    </dgm:pt>
    <dgm:pt modelId="{6E700F56-8FC0-413E-AB1E-A09AFA479E3C}" type="sibTrans" cxnId="{682C368A-D5B9-4EE3-9505-65973901A8FB}">
      <dgm:prSet/>
      <dgm:spPr/>
      <dgm:t>
        <a:bodyPr/>
        <a:lstStyle/>
        <a:p>
          <a:endParaRPr lang="zh-CN" altLang="en-US" sz="2000">
            <a:solidFill>
              <a:schemeClr val="accent4"/>
            </a:solidFill>
          </a:endParaRPr>
        </a:p>
      </dgm:t>
    </dgm:pt>
    <dgm:pt modelId="{3BD6B28B-E2D4-444C-8667-5B8A51ACC26F}">
      <dgm:prSet custT="1"/>
      <dgm:spPr/>
      <dgm:t>
        <a:bodyPr/>
        <a:lstStyle/>
        <a:p>
          <a:pPr rtl="0"/>
          <a:r>
            <a:rPr lang="en-US" altLang="en-US" sz="1600" b="1" dirty="0">
              <a:solidFill>
                <a:schemeClr val="accent4"/>
              </a:solidFill>
            </a:rPr>
            <a:t>Water resources are scarce and unevenly distributed</a:t>
          </a:r>
          <a:endParaRPr lang="zh-CN" altLang="en-US" sz="1600" b="1" dirty="0">
            <a:solidFill>
              <a:schemeClr val="accent4"/>
            </a:solidFill>
            <a:latin typeface="微软雅黑" pitchFamily="34" charset="-122"/>
            <a:ea typeface="微软雅黑" pitchFamily="34" charset="-122"/>
          </a:endParaRPr>
        </a:p>
      </dgm:t>
    </dgm:pt>
    <dgm:pt modelId="{7328B504-222F-4330-8FDE-9B3C3204CD1D}" type="parTrans" cxnId="{6E268479-0C13-45D9-B15E-7E781BC77445}">
      <dgm:prSet/>
      <dgm:spPr/>
      <dgm:t>
        <a:bodyPr/>
        <a:lstStyle/>
        <a:p>
          <a:endParaRPr lang="zh-CN" altLang="en-US" sz="2000">
            <a:solidFill>
              <a:schemeClr val="accent4"/>
            </a:solidFill>
          </a:endParaRPr>
        </a:p>
      </dgm:t>
    </dgm:pt>
    <dgm:pt modelId="{91366BB1-4600-414C-A035-F5D11807DAB8}" type="sibTrans" cxnId="{6E268479-0C13-45D9-B15E-7E781BC77445}">
      <dgm:prSet/>
      <dgm:spPr/>
      <dgm:t>
        <a:bodyPr/>
        <a:lstStyle/>
        <a:p>
          <a:endParaRPr lang="zh-CN" altLang="en-US" sz="2000">
            <a:solidFill>
              <a:schemeClr val="accent4"/>
            </a:solidFill>
          </a:endParaRPr>
        </a:p>
      </dgm:t>
    </dgm:pt>
    <dgm:pt modelId="{80FB71AD-20BB-49E1-B223-2BB9AC37DFC2}">
      <dgm:prSet custT="1"/>
      <dgm:spPr/>
      <dgm:t>
        <a:bodyPr/>
        <a:lstStyle/>
        <a:p>
          <a:pPr rtl="0"/>
          <a:r>
            <a:rPr lang="en-US" altLang="zh-CN" sz="1600" b="1" dirty="0"/>
            <a:t>Water consumption is huge in irrigated land </a:t>
          </a:r>
          <a:endParaRPr lang="zh-CN" altLang="en-US" sz="1600" b="1" dirty="0">
            <a:solidFill>
              <a:schemeClr val="accent4"/>
            </a:solidFill>
            <a:latin typeface="微软雅黑" pitchFamily="34" charset="-122"/>
            <a:ea typeface="微软雅黑" pitchFamily="34" charset="-122"/>
          </a:endParaRPr>
        </a:p>
      </dgm:t>
    </dgm:pt>
    <dgm:pt modelId="{759B2E0D-A3A3-4F14-8F64-664E84AD56DD}" type="parTrans" cxnId="{D9329065-0EC8-4501-9FCA-21480EF813CA}">
      <dgm:prSet/>
      <dgm:spPr/>
      <dgm:t>
        <a:bodyPr/>
        <a:lstStyle/>
        <a:p>
          <a:endParaRPr lang="zh-CN" altLang="en-US" sz="2000">
            <a:solidFill>
              <a:schemeClr val="accent4"/>
            </a:solidFill>
          </a:endParaRPr>
        </a:p>
      </dgm:t>
    </dgm:pt>
    <dgm:pt modelId="{E5EF2DEB-CF1F-4C7F-A14E-1B44964E71BE}" type="sibTrans" cxnId="{D9329065-0EC8-4501-9FCA-21480EF813CA}">
      <dgm:prSet/>
      <dgm:spPr/>
      <dgm:t>
        <a:bodyPr/>
        <a:lstStyle/>
        <a:p>
          <a:endParaRPr lang="zh-CN" altLang="en-US" sz="2000">
            <a:solidFill>
              <a:schemeClr val="accent4"/>
            </a:solidFill>
          </a:endParaRPr>
        </a:p>
      </dgm:t>
    </dgm:pt>
    <dgm:pt modelId="{8758E1B5-98C6-4DF4-B61C-D182F837C7EC}">
      <dgm:prSet custT="1"/>
      <dgm:spPr/>
      <dgm:t>
        <a:bodyPr/>
        <a:lstStyle/>
        <a:p>
          <a:pPr rtl="0"/>
          <a:endParaRPr lang="zh-CN" altLang="en-US" sz="1600" b="1" dirty="0">
            <a:solidFill>
              <a:schemeClr val="accent4"/>
            </a:solidFill>
            <a:latin typeface="微软雅黑" pitchFamily="34" charset="-122"/>
            <a:ea typeface="微软雅黑" pitchFamily="34" charset="-122"/>
          </a:endParaRPr>
        </a:p>
      </dgm:t>
    </dgm:pt>
    <dgm:pt modelId="{AD71D19A-2A74-424E-B934-8679B467D7ED}" type="parTrans" cxnId="{E555D64F-7F74-498A-9EAC-E93A84949311}">
      <dgm:prSet/>
      <dgm:spPr/>
      <dgm:t>
        <a:bodyPr/>
        <a:lstStyle/>
        <a:p>
          <a:endParaRPr lang="zh-CN" altLang="en-US" sz="2000">
            <a:solidFill>
              <a:schemeClr val="accent4"/>
            </a:solidFill>
          </a:endParaRPr>
        </a:p>
      </dgm:t>
    </dgm:pt>
    <dgm:pt modelId="{D3C49922-625E-4FC0-A972-8407E60254B2}" type="sibTrans" cxnId="{E555D64F-7F74-498A-9EAC-E93A84949311}">
      <dgm:prSet/>
      <dgm:spPr/>
      <dgm:t>
        <a:bodyPr/>
        <a:lstStyle/>
        <a:p>
          <a:endParaRPr lang="zh-CN" altLang="en-US" sz="2000">
            <a:solidFill>
              <a:schemeClr val="accent4"/>
            </a:solidFill>
          </a:endParaRPr>
        </a:p>
      </dgm:t>
    </dgm:pt>
    <dgm:pt modelId="{BD702D0D-58D5-44E9-A120-80DEA7F2EF20}">
      <dgm:prSet custT="1"/>
      <dgm:spPr/>
      <dgm:t>
        <a:bodyPr/>
        <a:lstStyle/>
        <a:p>
          <a:pPr rtl="0"/>
          <a:r>
            <a:rPr lang="en-US" altLang="zh-CN" sz="1600" b="1" dirty="0">
              <a:latin typeface="+mn-lt"/>
              <a:ea typeface="+mn-ea"/>
            </a:rPr>
            <a:t>Cleary the structure of irrigated and rainfed croplands</a:t>
          </a:r>
          <a:endParaRPr lang="zh-CN" altLang="en-US" sz="1600" b="1" dirty="0">
            <a:solidFill>
              <a:schemeClr val="accent4"/>
            </a:solidFill>
            <a:latin typeface="+mn-lt"/>
            <a:ea typeface="+mn-ea"/>
          </a:endParaRPr>
        </a:p>
      </dgm:t>
    </dgm:pt>
    <dgm:pt modelId="{F513718C-A053-4025-897F-85180FC59D92}" type="parTrans" cxnId="{E153D879-68A4-4C22-8FBC-4717C07E0FAC}">
      <dgm:prSet/>
      <dgm:spPr/>
      <dgm:t>
        <a:bodyPr/>
        <a:lstStyle/>
        <a:p>
          <a:endParaRPr lang="zh-CN" altLang="en-US" sz="2000">
            <a:solidFill>
              <a:schemeClr val="accent4"/>
            </a:solidFill>
          </a:endParaRPr>
        </a:p>
      </dgm:t>
    </dgm:pt>
    <dgm:pt modelId="{991CBEA4-9F72-43D1-BC7A-FDF314BD0782}" type="sibTrans" cxnId="{E153D879-68A4-4C22-8FBC-4717C07E0FAC}">
      <dgm:prSet/>
      <dgm:spPr/>
      <dgm:t>
        <a:bodyPr/>
        <a:lstStyle/>
        <a:p>
          <a:endParaRPr lang="zh-CN" altLang="en-US" sz="2000">
            <a:solidFill>
              <a:schemeClr val="accent4"/>
            </a:solidFill>
          </a:endParaRPr>
        </a:p>
      </dgm:t>
    </dgm:pt>
    <dgm:pt modelId="{F696AAC0-BC1F-482E-8192-5DC114E8EF3C}">
      <dgm:prSet custT="1"/>
      <dgm:spPr>
        <a:solidFill>
          <a:srgbClr val="FFE1E1"/>
        </a:solidFill>
        <a:ln>
          <a:solidFill>
            <a:schemeClr val="bg2"/>
          </a:solidFill>
        </a:ln>
      </dgm:spPr>
      <dgm:t>
        <a:bodyPr/>
        <a:lstStyle/>
        <a:p>
          <a:r>
            <a:rPr lang="en-US" altLang="zh-CN" sz="1800" dirty="0">
              <a:solidFill>
                <a:schemeClr val="accent4"/>
              </a:solidFill>
            </a:rPr>
            <a:t>Assist agricultural policy making</a:t>
          </a:r>
          <a:endParaRPr lang="zh-CN" altLang="en-US" sz="1800" b="1" dirty="0">
            <a:solidFill>
              <a:schemeClr val="accent4"/>
            </a:solidFill>
            <a:latin typeface="微软雅黑" pitchFamily="34" charset="-122"/>
            <a:ea typeface="微软雅黑" pitchFamily="34" charset="-122"/>
          </a:endParaRPr>
        </a:p>
      </dgm:t>
    </dgm:pt>
    <dgm:pt modelId="{B64E1BDD-C004-4143-BA66-D881629A76E3}" type="parTrans" cxnId="{F3554633-E703-4EB3-9195-4B80793CD295}">
      <dgm:prSet/>
      <dgm:spPr/>
      <dgm:t>
        <a:bodyPr/>
        <a:lstStyle/>
        <a:p>
          <a:endParaRPr lang="zh-CN" altLang="en-US" sz="2000">
            <a:solidFill>
              <a:schemeClr val="accent4"/>
            </a:solidFill>
          </a:endParaRPr>
        </a:p>
      </dgm:t>
    </dgm:pt>
    <dgm:pt modelId="{6284FD59-F207-4793-A8B9-4B1B34BD6978}" type="sibTrans" cxnId="{F3554633-E703-4EB3-9195-4B80793CD295}">
      <dgm:prSet/>
      <dgm:spPr/>
      <dgm:t>
        <a:bodyPr/>
        <a:lstStyle/>
        <a:p>
          <a:endParaRPr lang="zh-CN" altLang="en-US" sz="2000">
            <a:solidFill>
              <a:schemeClr val="accent4"/>
            </a:solidFill>
          </a:endParaRPr>
        </a:p>
      </dgm:t>
    </dgm:pt>
    <dgm:pt modelId="{C744149F-067A-4B40-B6CD-B1850A267395}">
      <dgm:prSet custT="1"/>
      <dgm:spPr>
        <a:solidFill>
          <a:srgbClr val="E8DDFB"/>
        </a:solidFill>
      </dgm:spPr>
      <dgm:t>
        <a:bodyPr/>
        <a:lstStyle/>
        <a:p>
          <a:pPr rtl="0"/>
          <a:r>
            <a:rPr lang="en-US" altLang="zh-CN" sz="1800" dirty="0">
              <a:solidFill>
                <a:schemeClr val="accent4"/>
              </a:solidFill>
            </a:rPr>
            <a:t>Formulate Ecological protection policies according to local conditions</a:t>
          </a:r>
          <a:endParaRPr lang="zh-CN" altLang="en-US" sz="1800" b="1" dirty="0">
            <a:solidFill>
              <a:schemeClr val="accent4"/>
            </a:solidFill>
            <a:latin typeface="微软雅黑" pitchFamily="34" charset="-122"/>
            <a:ea typeface="微软雅黑" pitchFamily="34" charset="-122"/>
          </a:endParaRPr>
        </a:p>
      </dgm:t>
    </dgm:pt>
    <dgm:pt modelId="{A542622D-014E-459D-94EA-4C60D9035C73}" type="sibTrans" cxnId="{56C30BF8-CE8E-4380-819A-589A339B48D3}">
      <dgm:prSet/>
      <dgm:spPr/>
      <dgm:t>
        <a:bodyPr/>
        <a:lstStyle/>
        <a:p>
          <a:endParaRPr lang="zh-CN" altLang="en-US" sz="2400" b="1">
            <a:solidFill>
              <a:schemeClr val="accent4"/>
            </a:solidFill>
            <a:latin typeface="微软雅黑" pitchFamily="34" charset="-122"/>
            <a:ea typeface="微软雅黑" pitchFamily="34" charset="-122"/>
          </a:endParaRPr>
        </a:p>
      </dgm:t>
    </dgm:pt>
    <dgm:pt modelId="{1A7B4E8C-066F-4532-9CA0-170820524CA5}" type="parTrans" cxnId="{56C30BF8-CE8E-4380-819A-589A339B48D3}">
      <dgm:prSet/>
      <dgm:spPr/>
      <dgm:t>
        <a:bodyPr/>
        <a:lstStyle/>
        <a:p>
          <a:endParaRPr lang="zh-CN" altLang="en-US" sz="2400" b="1">
            <a:solidFill>
              <a:schemeClr val="accent4"/>
            </a:solidFill>
            <a:latin typeface="微软雅黑" pitchFamily="34" charset="-122"/>
            <a:ea typeface="微软雅黑" pitchFamily="34" charset="-122"/>
          </a:endParaRPr>
        </a:p>
      </dgm:t>
    </dgm:pt>
    <dgm:pt modelId="{F31A826F-FFE9-4DBA-A5B9-C61741C7E712}">
      <dgm:prSet custT="1">
        <dgm:style>
          <a:lnRef idx="2">
            <a:schemeClr val="accent3"/>
          </a:lnRef>
          <a:fillRef idx="1">
            <a:schemeClr val="lt1"/>
          </a:fillRef>
          <a:effectRef idx="0">
            <a:schemeClr val="accent3"/>
          </a:effectRef>
          <a:fontRef idx="minor">
            <a:schemeClr val="dk1"/>
          </a:fontRef>
        </dgm:style>
      </dgm:prSet>
      <dgm:spPr/>
      <dgm:t>
        <a:bodyPr/>
        <a:lstStyle/>
        <a:p>
          <a:pPr>
            <a:lnSpc>
              <a:spcPct val="100000"/>
            </a:lnSpc>
          </a:pPr>
          <a:r>
            <a:rPr lang="en-US" altLang="zh-CN" sz="1600" b="1" dirty="0">
              <a:latin typeface="+mn-lt"/>
              <a:ea typeface="+mn-ea"/>
            </a:rPr>
            <a:t>Irrigated land was fertilized more than rainfed croplands</a:t>
          </a:r>
          <a:endParaRPr lang="zh-CN" altLang="en-US" sz="1600" b="1" dirty="0">
            <a:solidFill>
              <a:schemeClr val="accent4"/>
            </a:solidFill>
            <a:latin typeface="+mn-lt"/>
            <a:ea typeface="+mn-ea"/>
          </a:endParaRPr>
        </a:p>
      </dgm:t>
    </dgm:pt>
    <dgm:pt modelId="{722A2FAC-47A0-4A4A-BA0C-2B11410BCC52}" type="sibTrans" cxnId="{9FD8BD3B-FB84-4DBB-B227-06E9769ED764}">
      <dgm:prSet/>
      <dgm:spPr/>
      <dgm:t>
        <a:bodyPr/>
        <a:lstStyle/>
        <a:p>
          <a:endParaRPr lang="zh-CN" altLang="en-US"/>
        </a:p>
      </dgm:t>
    </dgm:pt>
    <dgm:pt modelId="{4AA55283-8ABE-47BB-9C9E-D364E4ED6C12}" type="parTrans" cxnId="{9FD8BD3B-FB84-4DBB-B227-06E9769ED764}">
      <dgm:prSet/>
      <dgm:spPr/>
      <dgm:t>
        <a:bodyPr/>
        <a:lstStyle/>
        <a:p>
          <a:endParaRPr lang="zh-CN" altLang="en-US"/>
        </a:p>
      </dgm:t>
    </dgm:pt>
    <dgm:pt modelId="{8CE17649-2503-4DAC-A27C-36FAB73653C1}">
      <dgm:prSet custT="1">
        <dgm:style>
          <a:lnRef idx="2">
            <a:schemeClr val="accent3"/>
          </a:lnRef>
          <a:fillRef idx="1">
            <a:schemeClr val="lt1"/>
          </a:fillRef>
          <a:effectRef idx="0">
            <a:schemeClr val="accent3"/>
          </a:effectRef>
          <a:fontRef idx="minor">
            <a:schemeClr val="dk1"/>
          </a:fontRef>
        </dgm:style>
      </dgm:prSet>
      <dgm:spPr/>
      <dgm:t>
        <a:bodyPr/>
        <a:lstStyle/>
        <a:p>
          <a:pPr>
            <a:lnSpc>
              <a:spcPct val="100000"/>
            </a:lnSpc>
          </a:pPr>
          <a:r>
            <a:rPr lang="en-US" altLang="zh-CN" sz="1600" b="1" dirty="0">
              <a:latin typeface="+mn-lt"/>
              <a:ea typeface="+mn-ea"/>
            </a:rPr>
            <a:t>As fertilizer is applied with water, pollutants are easy to spread</a:t>
          </a:r>
          <a:endParaRPr lang="zh-CN" altLang="en-US" sz="1600" b="1" dirty="0">
            <a:solidFill>
              <a:schemeClr val="accent4"/>
            </a:solidFill>
            <a:latin typeface="+mn-lt"/>
            <a:ea typeface="+mn-ea"/>
          </a:endParaRPr>
        </a:p>
      </dgm:t>
    </dgm:pt>
    <dgm:pt modelId="{7A3B163E-2656-416D-8D72-DC1C377598D4}" type="sibTrans" cxnId="{BA8D1248-1B3B-4CFF-83A8-141D7B2178EE}">
      <dgm:prSet/>
      <dgm:spPr/>
      <dgm:t>
        <a:bodyPr/>
        <a:lstStyle/>
        <a:p>
          <a:endParaRPr lang="zh-CN" altLang="en-US"/>
        </a:p>
      </dgm:t>
    </dgm:pt>
    <dgm:pt modelId="{272A5065-C9D5-4B9F-A0C6-34A0B59C21D8}" type="parTrans" cxnId="{BA8D1248-1B3B-4CFF-83A8-141D7B2178EE}">
      <dgm:prSet/>
      <dgm:spPr/>
      <dgm:t>
        <a:bodyPr/>
        <a:lstStyle/>
        <a:p>
          <a:endParaRPr lang="zh-CN" altLang="en-US"/>
        </a:p>
      </dgm:t>
    </dgm:pt>
    <dgm:pt modelId="{C96200BC-6507-44A0-A673-B45B759FF0B1}">
      <dgm:prSet custT="1">
        <dgm:style>
          <a:lnRef idx="2">
            <a:schemeClr val="accent3"/>
          </a:lnRef>
          <a:fillRef idx="1">
            <a:schemeClr val="lt1"/>
          </a:fillRef>
          <a:effectRef idx="0">
            <a:schemeClr val="accent3"/>
          </a:effectRef>
          <a:fontRef idx="minor">
            <a:schemeClr val="dk1"/>
          </a:fontRef>
        </dgm:style>
      </dgm:prSet>
      <dgm:spPr/>
      <dgm:t>
        <a:bodyPr/>
        <a:lstStyle/>
        <a:p>
          <a:pPr>
            <a:lnSpc>
              <a:spcPct val="100000"/>
            </a:lnSpc>
          </a:pPr>
          <a:r>
            <a:rPr lang="fr-FR" altLang="en-US" sz="1600" b="1" dirty="0">
              <a:solidFill>
                <a:schemeClr val="accent4"/>
              </a:solidFill>
              <a:latin typeface="+mn-lt"/>
              <a:ea typeface="+mn-ea"/>
            </a:rPr>
            <a:t>Irrigation erosion aggravates soil erosion</a:t>
          </a:r>
          <a:endParaRPr lang="zh-CN" altLang="en-US" sz="1600" b="1" dirty="0">
            <a:solidFill>
              <a:schemeClr val="accent4"/>
            </a:solidFill>
            <a:latin typeface="+mn-lt"/>
            <a:ea typeface="+mn-ea"/>
          </a:endParaRPr>
        </a:p>
      </dgm:t>
    </dgm:pt>
    <dgm:pt modelId="{12850938-A596-4BC8-95AF-473E6CCEB291}" type="sibTrans" cxnId="{85633DDD-BC57-4985-B27A-F2A42B382B94}">
      <dgm:prSet/>
      <dgm:spPr/>
      <dgm:t>
        <a:bodyPr/>
        <a:lstStyle/>
        <a:p>
          <a:endParaRPr lang="zh-CN" altLang="en-US"/>
        </a:p>
      </dgm:t>
    </dgm:pt>
    <dgm:pt modelId="{2B994130-B509-4F34-A19D-5FB24029C747}" type="parTrans" cxnId="{85633DDD-BC57-4985-B27A-F2A42B382B94}">
      <dgm:prSet/>
      <dgm:spPr/>
      <dgm:t>
        <a:bodyPr/>
        <a:lstStyle/>
        <a:p>
          <a:endParaRPr lang="zh-CN" altLang="en-US"/>
        </a:p>
      </dgm:t>
    </dgm:pt>
    <dgm:pt modelId="{6854E975-8E79-4F5B-9F7D-A79CC0BEA3B9}">
      <dgm:prSet custT="1"/>
      <dgm:spPr/>
      <dgm:t>
        <a:bodyPr/>
        <a:lstStyle/>
        <a:p>
          <a:pPr rtl="0"/>
          <a:r>
            <a:rPr lang="en-US" altLang="zh-CN" sz="1600" b="1" dirty="0">
              <a:latin typeface="+mn-lt"/>
              <a:ea typeface="+mn-ea"/>
            </a:rPr>
            <a:t>Cleary the </a:t>
          </a:r>
          <a:r>
            <a:rPr lang="en-US" altLang="en-US" sz="1600" b="1" dirty="0">
              <a:solidFill>
                <a:schemeClr val="accent4"/>
              </a:solidFill>
              <a:latin typeface="+mn-lt"/>
              <a:ea typeface="+mn-ea"/>
            </a:rPr>
            <a:t> spatial and temporal distribution of cultivated land types</a:t>
          </a:r>
          <a:endParaRPr lang="zh-CN" altLang="en-US" sz="1600" b="1" dirty="0">
            <a:solidFill>
              <a:schemeClr val="accent4"/>
            </a:solidFill>
            <a:latin typeface="+mn-lt"/>
            <a:ea typeface="+mn-ea"/>
          </a:endParaRPr>
        </a:p>
      </dgm:t>
    </dgm:pt>
    <dgm:pt modelId="{C6DF6E5C-BE5D-4CCA-B7FB-7656EE50DD5D}" type="sibTrans" cxnId="{D78F4E8D-A8CF-4634-BBC3-2667B6317BB4}">
      <dgm:prSet/>
      <dgm:spPr/>
      <dgm:t>
        <a:bodyPr/>
        <a:lstStyle/>
        <a:p>
          <a:endParaRPr lang="zh-CN" altLang="en-US"/>
        </a:p>
      </dgm:t>
    </dgm:pt>
    <dgm:pt modelId="{28564503-DC28-4DE1-8CFD-8CCEC99D4E15}" type="parTrans" cxnId="{D78F4E8D-A8CF-4634-BBC3-2667B6317BB4}">
      <dgm:prSet/>
      <dgm:spPr/>
      <dgm:t>
        <a:bodyPr/>
        <a:lstStyle/>
        <a:p>
          <a:endParaRPr lang="zh-CN" altLang="en-US"/>
        </a:p>
      </dgm:t>
    </dgm:pt>
    <dgm:pt modelId="{4DED077A-7F39-4ED2-9B0D-9F5981D5B68F}" type="pres">
      <dgm:prSet presAssocID="{C3313F4E-1069-4798-B3BB-CFFD70BFC149}" presName="Name0" presStyleCnt="0">
        <dgm:presLayoutVars>
          <dgm:dir/>
        </dgm:presLayoutVars>
      </dgm:prSet>
      <dgm:spPr/>
    </dgm:pt>
    <dgm:pt modelId="{D6366AD3-8767-417C-8878-12E5612F4C85}" type="pres">
      <dgm:prSet presAssocID="{BB3E496D-B643-48D5-B87B-C1A7D60BF05B}" presName="composite" presStyleCnt="0"/>
      <dgm:spPr/>
    </dgm:pt>
    <dgm:pt modelId="{FCC90F3C-6E3E-456E-89DE-D619A65C5868}" type="pres">
      <dgm:prSet presAssocID="{BB3E496D-B643-48D5-B87B-C1A7D60BF05B}" presName="Accent" presStyleLbl="alignAcc1" presStyleIdx="0" presStyleCnt="4" custLinFactX="300000" custLinFactNeighborX="318966" custLinFactNeighborY="1344"/>
      <dgm:spPr/>
    </dgm:pt>
    <dgm:pt modelId="{D3BBDD2B-1F9E-4279-AFAC-6C4DCCE157EF}" type="pres">
      <dgm:prSet presAssocID="{BB3E496D-B643-48D5-B87B-C1A7D60BF05B}" presName="Image" presStyleLbl="node1" presStyleIdx="0" presStyleCnt="4" custScaleX="109344" custLinFactNeighborX="11692" custLinFactNeighborY="4859"/>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FB276DE2-55AC-4F63-B91D-B8CAAC91F1BD}" type="pres">
      <dgm:prSet presAssocID="{BB3E496D-B643-48D5-B87B-C1A7D60BF05B}" presName="Child" presStyleLbl="revTx" presStyleIdx="0" presStyleCnt="4" custScaleX="111082" custScaleY="106566" custLinFactNeighborX="14058" custLinFactNeighborY="8912">
        <dgm:presLayoutVars>
          <dgm:bulletEnabled val="1"/>
        </dgm:presLayoutVars>
      </dgm:prSet>
      <dgm:spPr/>
    </dgm:pt>
    <dgm:pt modelId="{A547B361-D4E9-4BF7-B141-51CA9E508B31}" type="pres">
      <dgm:prSet presAssocID="{BB3E496D-B643-48D5-B87B-C1A7D60BF05B}" presName="Parent" presStyleLbl="alignNode1" presStyleIdx="0" presStyleCnt="4" custScaleX="106944" custScaleY="298409" custLinFactNeighborX="13700" custLinFactNeighborY="-49866">
        <dgm:presLayoutVars>
          <dgm:bulletEnabled val="1"/>
        </dgm:presLayoutVars>
      </dgm:prSet>
      <dgm:spPr/>
    </dgm:pt>
    <dgm:pt modelId="{F1EBD06B-530B-40D4-AFB4-169F88075E91}" type="pres">
      <dgm:prSet presAssocID="{237BFD96-3D7A-4F29-A4EE-1167DD60E201}" presName="sibTrans" presStyleCnt="0"/>
      <dgm:spPr/>
    </dgm:pt>
    <dgm:pt modelId="{DFE042A1-63F9-4FF1-99A5-580B92681CBF}" type="pres">
      <dgm:prSet presAssocID="{AFC35139-9025-4D43-BB0D-55D4093C67E4}" presName="composite" presStyleCnt="0"/>
      <dgm:spPr/>
    </dgm:pt>
    <dgm:pt modelId="{2138B06D-7CE9-4239-A130-53971706B212}" type="pres">
      <dgm:prSet presAssocID="{AFC35139-9025-4D43-BB0D-55D4093C67E4}" presName="Accent" presStyleLbl="alignAcc1" presStyleIdx="1" presStyleCnt="4" custLinFactX="-100000" custLinFactNeighborX="-171255" custLinFactNeighborY="1344"/>
      <dgm:spPr/>
    </dgm:pt>
    <dgm:pt modelId="{AEE28724-FEEC-4894-9475-93328E314DD6}" type="pres">
      <dgm:prSet presAssocID="{AFC35139-9025-4D43-BB0D-55D4093C67E4}" presName="Image" presStyleLbl="node1" presStyleIdx="1" presStyleCnt="4" custScaleX="126152" custLinFactNeighborX="6222" custLinFactNeighborY="4859"/>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A34A99B7-1F15-4021-B9C6-FD6B6592F1E6}" type="pres">
      <dgm:prSet presAssocID="{AFC35139-9025-4D43-BB0D-55D4093C67E4}" presName="Child" presStyleLbl="revTx" presStyleIdx="1" presStyleCnt="4" custScaleX="120728" custScaleY="106224" custLinFactNeighborX="7397" custLinFactNeighborY="8912">
        <dgm:presLayoutVars>
          <dgm:bulletEnabled val="1"/>
        </dgm:presLayoutVars>
      </dgm:prSet>
      <dgm:spPr/>
    </dgm:pt>
    <dgm:pt modelId="{86FA148E-EDEF-4C55-9530-80F2BE03EE01}" type="pres">
      <dgm:prSet presAssocID="{AFC35139-9025-4D43-BB0D-55D4093C67E4}" presName="Parent" presStyleLbl="alignNode1" presStyleIdx="1" presStyleCnt="4" custScaleX="119459" custScaleY="298409" custLinFactNeighborX="5247" custLinFactNeighborY="-49866">
        <dgm:presLayoutVars>
          <dgm:bulletEnabled val="1"/>
        </dgm:presLayoutVars>
      </dgm:prSet>
      <dgm:spPr/>
    </dgm:pt>
    <dgm:pt modelId="{28F9DE5C-4454-40C1-9855-FC16CFE1DA5E}" type="pres">
      <dgm:prSet presAssocID="{FA0ABFEC-2B36-487D-9B40-0FF51C788DF4}" presName="sibTrans" presStyleCnt="0"/>
      <dgm:spPr/>
    </dgm:pt>
    <dgm:pt modelId="{19EE1987-2893-442C-B662-552AEF7A4E00}" type="pres">
      <dgm:prSet presAssocID="{C744149F-067A-4B40-B6CD-B1850A267395}" presName="composite" presStyleCnt="0"/>
      <dgm:spPr/>
    </dgm:pt>
    <dgm:pt modelId="{C83A7B80-3E63-4123-8E81-03DB6872F435}" type="pres">
      <dgm:prSet presAssocID="{C744149F-067A-4B40-B6CD-B1850A267395}" presName="Accent" presStyleLbl="alignAcc1" presStyleIdx="2" presStyleCnt="4" custLinFactX="-100000" custLinFactNeighborX="-136882" custLinFactNeighborY="1344"/>
      <dgm:spPr/>
    </dgm:pt>
    <dgm:pt modelId="{6F369410-0BCB-418B-B619-DAF067877EB3}" type="pres">
      <dgm:prSet presAssocID="{C744149F-067A-4B40-B6CD-B1850A267395}" presName="Image" presStyleLbl="node1" presStyleIdx="2" presStyleCnt="4" custScaleX="117818" custLinFactNeighborX="1526" custLinFactNeighborY="5349"/>
      <dgm:spPr>
        <a:blipFill rotWithShape="1">
          <a:blip xmlns:r="http://schemas.openxmlformats.org/officeDocument/2006/relationships" r:embed="rId3"/>
          <a:srcRect/>
          <a:stretch>
            <a:fillRect l="-4000" r="-4000"/>
          </a:stretch>
        </a:blipFill>
      </dgm:spPr>
    </dgm:pt>
    <dgm:pt modelId="{63464677-162A-4C39-BCB6-947D2E5B4606}" type="pres">
      <dgm:prSet presAssocID="{C744149F-067A-4B40-B6CD-B1850A267395}" presName="Child" presStyleLbl="revTx" presStyleIdx="2" presStyleCnt="4" custScaleX="112439" custScaleY="117641" custLinFactNeighborX="-649" custLinFactNeighborY="18488">
        <dgm:presLayoutVars>
          <dgm:bulletEnabled val="1"/>
        </dgm:presLayoutVars>
      </dgm:prSet>
      <dgm:spPr/>
    </dgm:pt>
    <dgm:pt modelId="{EF9E8BBE-884F-4003-84B3-58B318BA3301}" type="pres">
      <dgm:prSet presAssocID="{C744149F-067A-4B40-B6CD-B1850A267395}" presName="Parent" presStyleLbl="alignNode1" presStyleIdx="2" presStyleCnt="4" custScaleX="113110" custScaleY="298409" custLinFactNeighborX="2985" custLinFactNeighborY="-49866">
        <dgm:presLayoutVars>
          <dgm:bulletEnabled val="1"/>
        </dgm:presLayoutVars>
      </dgm:prSet>
      <dgm:spPr/>
    </dgm:pt>
    <dgm:pt modelId="{C71E617A-2383-41D2-B18B-E41CE2371574}" type="pres">
      <dgm:prSet presAssocID="{A542622D-014E-459D-94EA-4C60D9035C73}" presName="sibTrans" presStyleCnt="0"/>
      <dgm:spPr/>
    </dgm:pt>
    <dgm:pt modelId="{3AB9D16F-9534-41F2-BFEE-323FA96170F3}" type="pres">
      <dgm:prSet presAssocID="{F696AAC0-BC1F-482E-8192-5DC114E8EF3C}" presName="composite" presStyleCnt="0"/>
      <dgm:spPr/>
    </dgm:pt>
    <dgm:pt modelId="{75CCC715-EBCB-49E3-800F-48BBEA007732}" type="pres">
      <dgm:prSet presAssocID="{F696AAC0-BC1F-482E-8192-5DC114E8EF3C}" presName="Accent" presStyleLbl="alignAcc1" presStyleIdx="3" presStyleCnt="4" custLinFactX="-429470" custLinFactNeighborX="-500000" custLinFactNeighborY="1344"/>
      <dgm:spPr/>
    </dgm:pt>
    <dgm:pt modelId="{6D04C846-A793-404F-B6F9-CC5EF0261B3A}" type="pres">
      <dgm:prSet presAssocID="{F696AAC0-BC1F-482E-8192-5DC114E8EF3C}" presName="Image" presStyleLbl="node1" presStyleIdx="3" presStyleCnt="4" custScaleX="113410" custLinFactNeighborX="-14086" custLinFactNeighborY="4859"/>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2C52DB75-9913-40AC-810C-9644F16AA1C1}" type="pres">
      <dgm:prSet presAssocID="{F696AAC0-BC1F-482E-8192-5DC114E8EF3C}" presName="Child" presStyleLbl="revTx" presStyleIdx="3" presStyleCnt="4" custScaleX="111544" custScaleY="108137" custLinFactNeighborX="-15019" custLinFactNeighborY="8912">
        <dgm:presLayoutVars>
          <dgm:bulletEnabled val="1"/>
        </dgm:presLayoutVars>
      </dgm:prSet>
      <dgm:spPr/>
    </dgm:pt>
    <dgm:pt modelId="{29EEA074-662E-46C3-9666-56D547C1C91D}" type="pres">
      <dgm:prSet presAssocID="{F696AAC0-BC1F-482E-8192-5DC114E8EF3C}" presName="Parent" presStyleLbl="alignNode1" presStyleIdx="3" presStyleCnt="4" custScaleX="110048" custScaleY="298409" custLinFactNeighborX="-10335" custLinFactNeighborY="-48429">
        <dgm:presLayoutVars>
          <dgm:bulletEnabled val="1"/>
        </dgm:presLayoutVars>
      </dgm:prSet>
      <dgm:spPr/>
    </dgm:pt>
  </dgm:ptLst>
  <dgm:cxnLst>
    <dgm:cxn modelId="{B409C203-9F95-4BE2-BA5E-54BA8C3BDED7}" type="presOf" srcId="{BD702D0D-58D5-44E9-A120-80DEA7F2EF20}" destId="{2C52DB75-9913-40AC-810C-9644F16AA1C1}" srcOrd="0" destOrd="0" presId="urn:microsoft.com/office/officeart/2008/layout/TitlePictureLineup"/>
    <dgm:cxn modelId="{83414E07-EEE9-41F7-87BD-B1AB348F40AB}" type="presOf" srcId="{80FB71AD-20BB-49E1-B223-2BB9AC37DFC2}" destId="{A34A99B7-1F15-4021-B9C6-FD6B6592F1E6}" srcOrd="0" destOrd="1" presId="urn:microsoft.com/office/officeart/2008/layout/TitlePictureLineup"/>
    <dgm:cxn modelId="{0B258F19-3A8C-43AC-AF8E-1C6C5C2B7486}" type="presOf" srcId="{AFC35139-9025-4D43-BB0D-55D4093C67E4}" destId="{86FA148E-EDEF-4C55-9530-80F2BE03EE01}" srcOrd="0" destOrd="0" presId="urn:microsoft.com/office/officeart/2008/layout/TitlePictureLineup"/>
    <dgm:cxn modelId="{20919728-4B63-479E-A76C-FDF44691D540}" type="presOf" srcId="{F696AAC0-BC1F-482E-8192-5DC114E8EF3C}" destId="{29EEA074-662E-46C3-9666-56D547C1C91D}" srcOrd="0" destOrd="0" presId="urn:microsoft.com/office/officeart/2008/layout/TitlePictureLineup"/>
    <dgm:cxn modelId="{45BB4030-8968-41FD-9346-8B60D59A9D70}" srcId="{BB3E496D-B643-48D5-B87B-C1A7D60BF05B}" destId="{D3B6EC86-94BD-462C-A47E-393DD153BD28}" srcOrd="0" destOrd="0" parTransId="{708A48A3-3168-4155-AB8C-D79A5315994A}" sibTransId="{4704A105-B472-4A3D-A5A7-DC87452C4012}"/>
    <dgm:cxn modelId="{F3554633-E703-4EB3-9195-4B80793CD295}" srcId="{C3313F4E-1069-4798-B3BB-CFFD70BFC149}" destId="{F696AAC0-BC1F-482E-8192-5DC114E8EF3C}" srcOrd="3" destOrd="0" parTransId="{B64E1BDD-C004-4143-BA66-D881629A76E3}" sibTransId="{6284FD59-F207-4793-A8B9-4B1B34BD6978}"/>
    <dgm:cxn modelId="{9FD8BD3B-FB84-4DBB-B227-06E9769ED764}" srcId="{C744149F-067A-4B40-B6CD-B1850A267395}" destId="{F31A826F-FFE9-4DBA-A5B9-C61741C7E712}" srcOrd="0" destOrd="0" parTransId="{4AA55283-8ABE-47BB-9C9E-D364E4ED6C12}" sibTransId="{722A2FAC-47A0-4A4A-BA0C-2B11410BCC52}"/>
    <dgm:cxn modelId="{FE787A42-08B1-4D95-8688-9EFB9F1558C8}" type="presOf" srcId="{C3313F4E-1069-4798-B3BB-CFFD70BFC149}" destId="{4DED077A-7F39-4ED2-9B0D-9F5981D5B68F}" srcOrd="0" destOrd="0" presId="urn:microsoft.com/office/officeart/2008/layout/TitlePictureLineup"/>
    <dgm:cxn modelId="{D9329065-0EC8-4501-9FCA-21480EF813CA}" srcId="{AFC35139-9025-4D43-BB0D-55D4093C67E4}" destId="{80FB71AD-20BB-49E1-B223-2BB9AC37DFC2}" srcOrd="1" destOrd="0" parTransId="{759B2E0D-A3A3-4F14-8F64-664E84AD56DD}" sibTransId="{E5EF2DEB-CF1F-4C7F-A14E-1B44964E71BE}"/>
    <dgm:cxn modelId="{BA8D1248-1B3B-4CFF-83A8-141D7B2178EE}" srcId="{C744149F-067A-4B40-B6CD-B1850A267395}" destId="{8CE17649-2503-4DAC-A27C-36FAB73653C1}" srcOrd="1" destOrd="0" parTransId="{272A5065-C9D5-4B9F-A0C6-34A0B59C21D8}" sibTransId="{7A3B163E-2656-416D-8D72-DC1C377598D4}"/>
    <dgm:cxn modelId="{31721F6F-FD73-4B43-B7F0-E717727BD8A2}" type="presOf" srcId="{6854E975-8E79-4F5B-9F7D-A79CC0BEA3B9}" destId="{2C52DB75-9913-40AC-810C-9644F16AA1C1}" srcOrd="0" destOrd="1" presId="urn:microsoft.com/office/officeart/2008/layout/TitlePictureLineup"/>
    <dgm:cxn modelId="{E5EDAB6F-987C-4335-AE25-5C58E24D0328}" type="presOf" srcId="{C744149F-067A-4B40-B6CD-B1850A267395}" destId="{EF9E8BBE-884F-4003-84B3-58B318BA3301}" srcOrd="0" destOrd="0" presId="urn:microsoft.com/office/officeart/2008/layout/TitlePictureLineup"/>
    <dgm:cxn modelId="{E555D64F-7F74-498A-9EAC-E93A84949311}" srcId="{AFC35139-9025-4D43-BB0D-55D4093C67E4}" destId="{8758E1B5-98C6-4DF4-B61C-D182F837C7EC}" srcOrd="2" destOrd="0" parTransId="{AD71D19A-2A74-424E-B934-8679B467D7ED}" sibTransId="{D3C49922-625E-4FC0-A972-8407E60254B2}"/>
    <dgm:cxn modelId="{3B51A057-9A9D-40A9-BED0-E15E5C9A5824}" srcId="{C3313F4E-1069-4798-B3BB-CFFD70BFC149}" destId="{AFC35139-9025-4D43-BB0D-55D4093C67E4}" srcOrd="1" destOrd="0" parTransId="{1B28AC3A-9ECD-4B85-973F-099E49BFDA42}" sibTransId="{FA0ABFEC-2B36-487D-9B40-0FF51C788DF4}"/>
    <dgm:cxn modelId="{44792F58-3EA9-4377-82BD-4170D404CE46}" type="presOf" srcId="{F31A826F-FFE9-4DBA-A5B9-C61741C7E712}" destId="{63464677-162A-4C39-BCB6-947D2E5B4606}" srcOrd="0" destOrd="0" presId="urn:microsoft.com/office/officeart/2008/layout/TitlePictureLineup"/>
    <dgm:cxn modelId="{6E268479-0C13-45D9-B15E-7E781BC77445}" srcId="{AFC35139-9025-4D43-BB0D-55D4093C67E4}" destId="{3BD6B28B-E2D4-444C-8667-5B8A51ACC26F}" srcOrd="0" destOrd="0" parTransId="{7328B504-222F-4330-8FDE-9B3C3204CD1D}" sibTransId="{91366BB1-4600-414C-A035-F5D11807DAB8}"/>
    <dgm:cxn modelId="{E153D879-68A4-4C22-8FBC-4717C07E0FAC}" srcId="{F696AAC0-BC1F-482E-8192-5DC114E8EF3C}" destId="{BD702D0D-58D5-44E9-A120-80DEA7F2EF20}" srcOrd="0" destOrd="0" parTransId="{F513718C-A053-4025-897F-85180FC59D92}" sibTransId="{991CBEA4-9F72-43D1-BC7A-FDF314BD0782}"/>
    <dgm:cxn modelId="{B3805C88-62BF-4ACF-B810-03F42E785785}" type="presOf" srcId="{8758E1B5-98C6-4DF4-B61C-D182F837C7EC}" destId="{A34A99B7-1F15-4021-B9C6-FD6B6592F1E6}" srcOrd="0" destOrd="2" presId="urn:microsoft.com/office/officeart/2008/layout/TitlePictureLineup"/>
    <dgm:cxn modelId="{682C368A-D5B9-4EE3-9505-65973901A8FB}" srcId="{BB3E496D-B643-48D5-B87B-C1A7D60BF05B}" destId="{FC04DF93-606D-446E-AA78-A370185EACA0}" srcOrd="1" destOrd="0" parTransId="{930C66A4-9998-4389-B500-D036B3CD3FD5}" sibTransId="{6E700F56-8FC0-413E-AB1E-A09AFA479E3C}"/>
    <dgm:cxn modelId="{D78F4E8D-A8CF-4634-BBC3-2667B6317BB4}" srcId="{F696AAC0-BC1F-482E-8192-5DC114E8EF3C}" destId="{6854E975-8E79-4F5B-9F7D-A79CC0BEA3B9}" srcOrd="1" destOrd="0" parTransId="{28564503-DC28-4DE1-8CFD-8CCEC99D4E15}" sibTransId="{C6DF6E5C-BE5D-4CCA-B7FB-7656EE50DD5D}"/>
    <dgm:cxn modelId="{71F103A2-5F86-43B2-9874-44C4B3275D37}" type="presOf" srcId="{8CE17649-2503-4DAC-A27C-36FAB73653C1}" destId="{63464677-162A-4C39-BCB6-947D2E5B4606}" srcOrd="0" destOrd="1" presId="urn:microsoft.com/office/officeart/2008/layout/TitlePictureLineup"/>
    <dgm:cxn modelId="{922E2DA3-9E5A-458E-AAD1-67E22A8735F7}" type="presOf" srcId="{FC04DF93-606D-446E-AA78-A370185EACA0}" destId="{FB276DE2-55AC-4F63-B91D-B8CAAC91F1BD}" srcOrd="0" destOrd="1" presId="urn:microsoft.com/office/officeart/2008/layout/TitlePictureLineup"/>
    <dgm:cxn modelId="{7BC86DA8-4D7C-484A-9DF9-89559E047461}" type="presOf" srcId="{C96200BC-6507-44A0-A673-B45B759FF0B1}" destId="{63464677-162A-4C39-BCB6-947D2E5B4606}" srcOrd="0" destOrd="2" presId="urn:microsoft.com/office/officeart/2008/layout/TitlePictureLineup"/>
    <dgm:cxn modelId="{4AE4F6BC-84B0-4A06-9678-398BF5FF986D}" srcId="{BB3E496D-B643-48D5-B87B-C1A7D60BF05B}" destId="{8268D6AA-832D-41CA-8DA7-12845D3781BD}" srcOrd="2" destOrd="0" parTransId="{BD391E87-127F-4106-85C1-E30775EDB036}" sibTransId="{460667D0-9E93-4C4C-B299-33EDC2D9B384}"/>
    <dgm:cxn modelId="{665465D0-791E-4718-BADC-8C89DC7EB29B}" type="presOf" srcId="{8268D6AA-832D-41CA-8DA7-12845D3781BD}" destId="{FB276DE2-55AC-4F63-B91D-B8CAAC91F1BD}" srcOrd="0" destOrd="2" presId="urn:microsoft.com/office/officeart/2008/layout/TitlePictureLineup"/>
    <dgm:cxn modelId="{85633DDD-BC57-4985-B27A-F2A42B382B94}" srcId="{C744149F-067A-4B40-B6CD-B1850A267395}" destId="{C96200BC-6507-44A0-A673-B45B759FF0B1}" srcOrd="2" destOrd="0" parTransId="{2B994130-B509-4F34-A19D-5FB24029C747}" sibTransId="{12850938-A596-4BC8-95AF-473E6CCEB291}"/>
    <dgm:cxn modelId="{6CD43AE4-0B1F-406A-A6D9-98AA96EAE819}" srcId="{C3313F4E-1069-4798-B3BB-CFFD70BFC149}" destId="{BB3E496D-B643-48D5-B87B-C1A7D60BF05B}" srcOrd="0" destOrd="0" parTransId="{09A94D9A-38C3-4962-85AD-0673FF7503A7}" sibTransId="{237BFD96-3D7A-4F29-A4EE-1167DD60E201}"/>
    <dgm:cxn modelId="{56C30BF8-CE8E-4380-819A-589A339B48D3}" srcId="{C3313F4E-1069-4798-B3BB-CFFD70BFC149}" destId="{C744149F-067A-4B40-B6CD-B1850A267395}" srcOrd="2" destOrd="0" parTransId="{1A7B4E8C-066F-4532-9CA0-170820524CA5}" sibTransId="{A542622D-014E-459D-94EA-4C60D9035C73}"/>
    <dgm:cxn modelId="{128B89F9-BB0E-443F-A72C-01AE9466933C}" type="presOf" srcId="{BB3E496D-B643-48D5-B87B-C1A7D60BF05B}" destId="{A547B361-D4E9-4BF7-B141-51CA9E508B31}" srcOrd="0" destOrd="0" presId="urn:microsoft.com/office/officeart/2008/layout/TitlePictureLineup"/>
    <dgm:cxn modelId="{57EB4FFB-6D5D-483A-AABE-C683F6F0360C}" type="presOf" srcId="{3BD6B28B-E2D4-444C-8667-5B8A51ACC26F}" destId="{A34A99B7-1F15-4021-B9C6-FD6B6592F1E6}" srcOrd="0" destOrd="0" presId="urn:microsoft.com/office/officeart/2008/layout/TitlePictureLineup"/>
    <dgm:cxn modelId="{692257FB-6462-4839-9D50-882A7FA857D8}" type="presOf" srcId="{D3B6EC86-94BD-462C-A47E-393DD153BD28}" destId="{FB276DE2-55AC-4F63-B91D-B8CAAC91F1BD}" srcOrd="0" destOrd="0" presId="urn:microsoft.com/office/officeart/2008/layout/TitlePictureLineup"/>
    <dgm:cxn modelId="{C33DF8AA-2B15-4C9A-81CC-DA5DD92C2370}" type="presParOf" srcId="{4DED077A-7F39-4ED2-9B0D-9F5981D5B68F}" destId="{D6366AD3-8767-417C-8878-12E5612F4C85}" srcOrd="0" destOrd="0" presId="urn:microsoft.com/office/officeart/2008/layout/TitlePictureLineup"/>
    <dgm:cxn modelId="{7E59E86C-8D25-4213-9D1F-E0035F9F5D9D}" type="presParOf" srcId="{D6366AD3-8767-417C-8878-12E5612F4C85}" destId="{FCC90F3C-6E3E-456E-89DE-D619A65C5868}" srcOrd="0" destOrd="0" presId="urn:microsoft.com/office/officeart/2008/layout/TitlePictureLineup"/>
    <dgm:cxn modelId="{680041EA-F924-4540-B951-C3AF495BB5C8}" type="presParOf" srcId="{D6366AD3-8767-417C-8878-12E5612F4C85}" destId="{D3BBDD2B-1F9E-4279-AFAC-6C4DCCE157EF}" srcOrd="1" destOrd="0" presId="urn:microsoft.com/office/officeart/2008/layout/TitlePictureLineup"/>
    <dgm:cxn modelId="{5589F7D6-0F25-4ED9-8D0F-B12F718B81BB}" type="presParOf" srcId="{D6366AD3-8767-417C-8878-12E5612F4C85}" destId="{FB276DE2-55AC-4F63-B91D-B8CAAC91F1BD}" srcOrd="2" destOrd="0" presId="urn:microsoft.com/office/officeart/2008/layout/TitlePictureLineup"/>
    <dgm:cxn modelId="{8CCE48A9-4A8E-4B95-A6C2-EBF40B7B1917}" type="presParOf" srcId="{D6366AD3-8767-417C-8878-12E5612F4C85}" destId="{A547B361-D4E9-4BF7-B141-51CA9E508B31}" srcOrd="3" destOrd="0" presId="urn:microsoft.com/office/officeart/2008/layout/TitlePictureLineup"/>
    <dgm:cxn modelId="{7A60BE6C-02A8-4ADB-A209-783A0EE80272}" type="presParOf" srcId="{4DED077A-7F39-4ED2-9B0D-9F5981D5B68F}" destId="{F1EBD06B-530B-40D4-AFB4-169F88075E91}" srcOrd="1" destOrd="0" presId="urn:microsoft.com/office/officeart/2008/layout/TitlePictureLineup"/>
    <dgm:cxn modelId="{13CABBE2-F92C-4B7B-B2F1-44F4A0141FB2}" type="presParOf" srcId="{4DED077A-7F39-4ED2-9B0D-9F5981D5B68F}" destId="{DFE042A1-63F9-4FF1-99A5-580B92681CBF}" srcOrd="2" destOrd="0" presId="urn:microsoft.com/office/officeart/2008/layout/TitlePictureLineup"/>
    <dgm:cxn modelId="{1F24B8A8-20EF-45BA-8F49-137983DB3DF7}" type="presParOf" srcId="{DFE042A1-63F9-4FF1-99A5-580B92681CBF}" destId="{2138B06D-7CE9-4239-A130-53971706B212}" srcOrd="0" destOrd="0" presId="urn:microsoft.com/office/officeart/2008/layout/TitlePictureLineup"/>
    <dgm:cxn modelId="{55D1EC0E-A2C7-4765-8D30-D5E20DF08175}" type="presParOf" srcId="{DFE042A1-63F9-4FF1-99A5-580B92681CBF}" destId="{AEE28724-FEEC-4894-9475-93328E314DD6}" srcOrd="1" destOrd="0" presId="urn:microsoft.com/office/officeart/2008/layout/TitlePictureLineup"/>
    <dgm:cxn modelId="{9C3103E7-25A3-49BE-A6A1-0EC246ABC574}" type="presParOf" srcId="{DFE042A1-63F9-4FF1-99A5-580B92681CBF}" destId="{A34A99B7-1F15-4021-B9C6-FD6B6592F1E6}" srcOrd="2" destOrd="0" presId="urn:microsoft.com/office/officeart/2008/layout/TitlePictureLineup"/>
    <dgm:cxn modelId="{3E3EA503-F9F4-4C99-9E4C-7F3F00962CCD}" type="presParOf" srcId="{DFE042A1-63F9-4FF1-99A5-580B92681CBF}" destId="{86FA148E-EDEF-4C55-9530-80F2BE03EE01}" srcOrd="3" destOrd="0" presId="urn:microsoft.com/office/officeart/2008/layout/TitlePictureLineup"/>
    <dgm:cxn modelId="{D0AF9AF7-8B37-4BA8-ABCE-0E0A187D1719}" type="presParOf" srcId="{4DED077A-7F39-4ED2-9B0D-9F5981D5B68F}" destId="{28F9DE5C-4454-40C1-9855-FC16CFE1DA5E}" srcOrd="3" destOrd="0" presId="urn:microsoft.com/office/officeart/2008/layout/TitlePictureLineup"/>
    <dgm:cxn modelId="{32CFF085-7AB8-40EF-937B-65CF0B36AF04}" type="presParOf" srcId="{4DED077A-7F39-4ED2-9B0D-9F5981D5B68F}" destId="{19EE1987-2893-442C-B662-552AEF7A4E00}" srcOrd="4" destOrd="0" presId="urn:microsoft.com/office/officeart/2008/layout/TitlePictureLineup"/>
    <dgm:cxn modelId="{DA697E47-9CC3-4AE6-9498-2405A2CEA838}" type="presParOf" srcId="{19EE1987-2893-442C-B662-552AEF7A4E00}" destId="{C83A7B80-3E63-4123-8E81-03DB6872F435}" srcOrd="0" destOrd="0" presId="urn:microsoft.com/office/officeart/2008/layout/TitlePictureLineup"/>
    <dgm:cxn modelId="{9EBF8DBC-6173-454B-8FD0-344EE168956E}" type="presParOf" srcId="{19EE1987-2893-442C-B662-552AEF7A4E00}" destId="{6F369410-0BCB-418B-B619-DAF067877EB3}" srcOrd="1" destOrd="0" presId="urn:microsoft.com/office/officeart/2008/layout/TitlePictureLineup"/>
    <dgm:cxn modelId="{710A6C2D-B5A5-4DDF-BA7B-374E0304F481}" type="presParOf" srcId="{19EE1987-2893-442C-B662-552AEF7A4E00}" destId="{63464677-162A-4C39-BCB6-947D2E5B4606}" srcOrd="2" destOrd="0" presId="urn:microsoft.com/office/officeart/2008/layout/TitlePictureLineup"/>
    <dgm:cxn modelId="{2C01A1A5-011C-4A83-B53F-B5CF21E3AA78}" type="presParOf" srcId="{19EE1987-2893-442C-B662-552AEF7A4E00}" destId="{EF9E8BBE-884F-4003-84B3-58B318BA3301}" srcOrd="3" destOrd="0" presId="urn:microsoft.com/office/officeart/2008/layout/TitlePictureLineup"/>
    <dgm:cxn modelId="{1AA97111-D728-4569-B705-61CF04C88770}" type="presParOf" srcId="{4DED077A-7F39-4ED2-9B0D-9F5981D5B68F}" destId="{C71E617A-2383-41D2-B18B-E41CE2371574}" srcOrd="5" destOrd="0" presId="urn:microsoft.com/office/officeart/2008/layout/TitlePictureLineup"/>
    <dgm:cxn modelId="{1A3A5158-B381-441A-8E43-D44966874C51}" type="presParOf" srcId="{4DED077A-7F39-4ED2-9B0D-9F5981D5B68F}" destId="{3AB9D16F-9534-41F2-BFEE-323FA96170F3}" srcOrd="6" destOrd="0" presId="urn:microsoft.com/office/officeart/2008/layout/TitlePictureLineup"/>
    <dgm:cxn modelId="{68BB38BB-C7BB-4736-81B3-8E3FBB1A9F25}" type="presParOf" srcId="{3AB9D16F-9534-41F2-BFEE-323FA96170F3}" destId="{75CCC715-EBCB-49E3-800F-48BBEA007732}" srcOrd="0" destOrd="0" presId="urn:microsoft.com/office/officeart/2008/layout/TitlePictureLineup"/>
    <dgm:cxn modelId="{A9CD3E3C-415C-4987-A3BE-902BC14383A0}" type="presParOf" srcId="{3AB9D16F-9534-41F2-BFEE-323FA96170F3}" destId="{6D04C846-A793-404F-B6F9-CC5EF0261B3A}" srcOrd="1" destOrd="0" presId="urn:microsoft.com/office/officeart/2008/layout/TitlePictureLineup"/>
    <dgm:cxn modelId="{47FBA296-C93F-42F8-9887-D5F3B3EEFD2A}" type="presParOf" srcId="{3AB9D16F-9534-41F2-BFEE-323FA96170F3}" destId="{2C52DB75-9913-40AC-810C-9644F16AA1C1}" srcOrd="2" destOrd="0" presId="urn:microsoft.com/office/officeart/2008/layout/TitlePictureLineup"/>
    <dgm:cxn modelId="{54C3D0F5-55C0-4D7E-95B6-42CE1F111D41}" type="presParOf" srcId="{3AB9D16F-9534-41F2-BFEE-323FA96170F3}" destId="{29EEA074-662E-46C3-9666-56D547C1C91D}"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474ACE-1B4B-46D0-B0CD-274B0572FE37}"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zh-CN" altLang="en-US"/>
        </a:p>
      </dgm:t>
    </dgm:pt>
    <dgm:pt modelId="{5EB91C40-EF22-4A71-BA45-1DECC7D420DF}">
      <dgm:prSet custT="1"/>
      <dgm:spPr>
        <a:solidFill>
          <a:srgbClr val="D1E8FF"/>
        </a:solidFill>
        <a:ln>
          <a:solidFill>
            <a:srgbClr val="D1E8FF"/>
          </a:solidFill>
        </a:ln>
      </dgm:spPr>
      <dgm:t>
        <a:bodyPr/>
        <a:lstStyle/>
        <a:p>
          <a:pPr rtl="0"/>
          <a:r>
            <a:rPr lang="en-US" altLang="zh-CN" sz="1800" b="1" dirty="0">
              <a:solidFill>
                <a:schemeClr val="accent4"/>
              </a:solidFill>
            </a:rPr>
            <a:t> Irrigation farmland has increased dramatically</a:t>
          </a:r>
          <a:endParaRPr lang="zh-CN" altLang="en-US" sz="1800" b="1" dirty="0">
            <a:solidFill>
              <a:schemeClr val="accent4"/>
            </a:solidFill>
            <a:latin typeface="微软雅黑" pitchFamily="34" charset="-122"/>
            <a:ea typeface="微软雅黑" pitchFamily="34" charset="-122"/>
          </a:endParaRPr>
        </a:p>
      </dgm:t>
    </dgm:pt>
    <dgm:pt modelId="{E84C12E5-DA0E-48F3-A875-FC81317A37AA}" type="parTrans" cxnId="{4E64CAE1-E488-4772-B16B-85CF10AEABE9}">
      <dgm:prSet/>
      <dgm:spPr/>
      <dgm:t>
        <a:bodyPr/>
        <a:lstStyle/>
        <a:p>
          <a:endParaRPr lang="zh-CN" altLang="en-US" sz="1800" b="1">
            <a:solidFill>
              <a:schemeClr val="accent4"/>
            </a:solidFill>
            <a:latin typeface="微软雅黑" pitchFamily="34" charset="-122"/>
            <a:ea typeface="微软雅黑" pitchFamily="34" charset="-122"/>
          </a:endParaRPr>
        </a:p>
      </dgm:t>
    </dgm:pt>
    <dgm:pt modelId="{62F65BBA-62AB-4A30-9B96-52AADDE720FA}" type="sibTrans" cxnId="{4E64CAE1-E488-4772-B16B-85CF10AEABE9}">
      <dgm:prSet/>
      <dgm:spPr/>
      <dgm:t>
        <a:bodyPr/>
        <a:lstStyle/>
        <a:p>
          <a:endParaRPr lang="zh-CN" altLang="en-US" sz="1800" b="1">
            <a:solidFill>
              <a:schemeClr val="accent4"/>
            </a:solidFill>
            <a:latin typeface="微软雅黑" pitchFamily="34" charset="-122"/>
            <a:ea typeface="微软雅黑" pitchFamily="34" charset="-122"/>
          </a:endParaRPr>
        </a:p>
      </dgm:t>
    </dgm:pt>
    <dgm:pt modelId="{1066AE98-1A3A-400D-8F0C-D8850C54E3C2}">
      <dgm:prSet custT="1"/>
      <dgm:spPr>
        <a:solidFill>
          <a:srgbClr val="C2E49C"/>
        </a:solidFill>
      </dgm:spPr>
      <dgm:t>
        <a:bodyPr/>
        <a:lstStyle/>
        <a:p>
          <a:pPr rtl="0"/>
          <a:r>
            <a:rPr lang="en-US" altLang="zh-CN" sz="1800" b="1" dirty="0">
              <a:solidFill>
                <a:schemeClr val="accent4"/>
              </a:solidFill>
            </a:rPr>
            <a:t>Water shortage intensifies</a:t>
          </a:r>
          <a:endParaRPr lang="zh-CN" altLang="en-US" sz="1800" b="1" dirty="0">
            <a:solidFill>
              <a:schemeClr val="accent4"/>
            </a:solidFill>
            <a:latin typeface="微软雅黑" pitchFamily="34" charset="-122"/>
            <a:ea typeface="微软雅黑" pitchFamily="34" charset="-122"/>
          </a:endParaRPr>
        </a:p>
      </dgm:t>
    </dgm:pt>
    <dgm:pt modelId="{4591633B-9218-4F57-9537-CF84AAE5F9E7}" type="parTrans" cxnId="{560AB9CE-F24C-4371-99ED-952B4AE7FD20}">
      <dgm:prSet/>
      <dgm:spPr/>
      <dgm:t>
        <a:bodyPr/>
        <a:lstStyle/>
        <a:p>
          <a:endParaRPr lang="zh-CN" altLang="en-US" sz="1800" b="1">
            <a:solidFill>
              <a:schemeClr val="accent4"/>
            </a:solidFill>
            <a:latin typeface="微软雅黑" pitchFamily="34" charset="-122"/>
            <a:ea typeface="微软雅黑" pitchFamily="34" charset="-122"/>
          </a:endParaRPr>
        </a:p>
      </dgm:t>
    </dgm:pt>
    <dgm:pt modelId="{B48C5C85-4628-43CF-8623-B17451485F3B}" type="sibTrans" cxnId="{560AB9CE-F24C-4371-99ED-952B4AE7FD20}">
      <dgm:prSet/>
      <dgm:spPr/>
      <dgm:t>
        <a:bodyPr/>
        <a:lstStyle/>
        <a:p>
          <a:endParaRPr lang="zh-CN" altLang="en-US" sz="1800" b="1">
            <a:solidFill>
              <a:schemeClr val="accent4"/>
            </a:solidFill>
            <a:latin typeface="微软雅黑" pitchFamily="34" charset="-122"/>
            <a:ea typeface="微软雅黑" pitchFamily="34" charset="-122"/>
          </a:endParaRPr>
        </a:p>
      </dgm:t>
    </dgm:pt>
    <dgm:pt modelId="{6B22CE9B-0829-439D-82C9-4F4E2CF281DD}">
      <dgm:prSet custT="1"/>
      <dgm:spPr>
        <a:solidFill>
          <a:srgbClr val="FFE1E1"/>
        </a:solidFill>
      </dgm:spPr>
      <dgm:t>
        <a:bodyPr/>
        <a:lstStyle/>
        <a:p>
          <a:r>
            <a:rPr lang="en-US" altLang="en-US" sz="1800" b="1" kern="1200" dirty="0">
              <a:solidFill>
                <a:srgbClr val="000000"/>
              </a:solidFill>
              <a:latin typeface="Arial"/>
              <a:ea typeface="宋体"/>
              <a:cs typeface="+mn-cs"/>
            </a:rPr>
            <a:t>The return of irrigation to drought has been encouraged</a:t>
          </a:r>
          <a:endParaRPr lang="zh-CN" altLang="en-US" sz="1800" b="1" kern="1200" dirty="0">
            <a:solidFill>
              <a:srgbClr val="000000"/>
            </a:solidFill>
            <a:latin typeface="Arial"/>
            <a:ea typeface="宋体"/>
            <a:cs typeface="+mn-cs"/>
          </a:endParaRPr>
        </a:p>
      </dgm:t>
    </dgm:pt>
    <dgm:pt modelId="{4ACBCFC3-2FBD-45E8-9DD7-7A09871960B5}" type="parTrans" cxnId="{C44758D6-94EB-46DD-87ED-50A5999E7F58}">
      <dgm:prSet/>
      <dgm:spPr/>
      <dgm:t>
        <a:bodyPr/>
        <a:lstStyle/>
        <a:p>
          <a:endParaRPr lang="zh-CN" altLang="en-US" sz="1800" b="1">
            <a:solidFill>
              <a:schemeClr val="accent4"/>
            </a:solidFill>
            <a:latin typeface="微软雅黑" pitchFamily="34" charset="-122"/>
            <a:ea typeface="微软雅黑" pitchFamily="34" charset="-122"/>
          </a:endParaRPr>
        </a:p>
      </dgm:t>
    </dgm:pt>
    <dgm:pt modelId="{59FFE01E-60CA-4D75-8080-8B4162B6602C}" type="sibTrans" cxnId="{C44758D6-94EB-46DD-87ED-50A5999E7F58}">
      <dgm:prSet/>
      <dgm:spPr/>
      <dgm:t>
        <a:bodyPr/>
        <a:lstStyle/>
        <a:p>
          <a:endParaRPr lang="zh-CN" altLang="en-US" sz="1800" b="1">
            <a:solidFill>
              <a:schemeClr val="accent4"/>
            </a:solidFill>
            <a:latin typeface="微软雅黑" pitchFamily="34" charset="-122"/>
            <a:ea typeface="微软雅黑" pitchFamily="34" charset="-122"/>
          </a:endParaRPr>
        </a:p>
      </dgm:t>
    </dgm:pt>
    <dgm:pt modelId="{53D1B878-5B36-4FE1-85E4-F5F7E2BFA848}" type="pres">
      <dgm:prSet presAssocID="{B5474ACE-1B4B-46D0-B0CD-274B0572FE37}" presName="Name0" presStyleCnt="0">
        <dgm:presLayoutVars>
          <dgm:chMax val="7"/>
          <dgm:chPref val="7"/>
          <dgm:dir/>
        </dgm:presLayoutVars>
      </dgm:prSet>
      <dgm:spPr/>
    </dgm:pt>
    <dgm:pt modelId="{82951F29-F005-4353-8CC7-8B5B023E4BB4}" type="pres">
      <dgm:prSet presAssocID="{B5474ACE-1B4B-46D0-B0CD-274B0572FE37}" presName="Name1" presStyleCnt="0"/>
      <dgm:spPr/>
    </dgm:pt>
    <dgm:pt modelId="{1919B706-63B5-485C-B2D1-818D9EEE2541}" type="pres">
      <dgm:prSet presAssocID="{B5474ACE-1B4B-46D0-B0CD-274B0572FE37}" presName="cycle" presStyleCnt="0"/>
      <dgm:spPr/>
    </dgm:pt>
    <dgm:pt modelId="{0511F6F8-9CA7-4B2B-8DD5-C47CD9389652}" type="pres">
      <dgm:prSet presAssocID="{B5474ACE-1B4B-46D0-B0CD-274B0572FE37}" presName="srcNode" presStyleLbl="node1" presStyleIdx="0" presStyleCnt="3"/>
      <dgm:spPr/>
    </dgm:pt>
    <dgm:pt modelId="{49F01A5A-D4E2-476B-B670-481ABA4DF94F}" type="pres">
      <dgm:prSet presAssocID="{B5474ACE-1B4B-46D0-B0CD-274B0572FE37}" presName="conn" presStyleLbl="parChTrans1D2" presStyleIdx="0" presStyleCnt="1"/>
      <dgm:spPr/>
    </dgm:pt>
    <dgm:pt modelId="{E9286781-174E-4654-82C9-18BBF22A121E}" type="pres">
      <dgm:prSet presAssocID="{B5474ACE-1B4B-46D0-B0CD-274B0572FE37}" presName="extraNode" presStyleLbl="node1" presStyleIdx="0" presStyleCnt="3"/>
      <dgm:spPr/>
    </dgm:pt>
    <dgm:pt modelId="{E7A6DD0D-F0CA-44B0-9299-0EECBB0749A9}" type="pres">
      <dgm:prSet presAssocID="{B5474ACE-1B4B-46D0-B0CD-274B0572FE37}" presName="dstNode" presStyleLbl="node1" presStyleIdx="0" presStyleCnt="3"/>
      <dgm:spPr/>
    </dgm:pt>
    <dgm:pt modelId="{894BF777-7999-4523-A70D-F4FF95A59B2C}" type="pres">
      <dgm:prSet presAssocID="{5EB91C40-EF22-4A71-BA45-1DECC7D420DF}" presName="text_1" presStyleLbl="node1" presStyleIdx="0" presStyleCnt="3" custScaleX="99905" custScaleY="151832" custLinFactNeighborX="-1290" custLinFactNeighborY="-21326">
        <dgm:presLayoutVars>
          <dgm:bulletEnabled val="1"/>
        </dgm:presLayoutVars>
      </dgm:prSet>
      <dgm:spPr/>
    </dgm:pt>
    <dgm:pt modelId="{A455934C-3BA9-428F-B4E3-4FC036086DF6}" type="pres">
      <dgm:prSet presAssocID="{5EB91C40-EF22-4A71-BA45-1DECC7D420DF}" presName="accent_1" presStyleCnt="0"/>
      <dgm:spPr/>
    </dgm:pt>
    <dgm:pt modelId="{DDC52856-C199-448B-BC2D-52A3997078E4}" type="pres">
      <dgm:prSet presAssocID="{5EB91C40-EF22-4A71-BA45-1DECC7D420DF}" presName="accentRepeatNode" presStyleLbl="solidFgAcc1" presStyleIdx="0" presStyleCnt="3"/>
      <dgm:spPr/>
    </dgm:pt>
    <dgm:pt modelId="{203FD4DB-74EF-4828-A1D3-FAE7AAFFAD4C}" type="pres">
      <dgm:prSet presAssocID="{1066AE98-1A3A-400D-8F0C-D8850C54E3C2}" presName="text_2" presStyleLbl="node1" presStyleIdx="1" presStyleCnt="3" custScaleY="148975">
        <dgm:presLayoutVars>
          <dgm:bulletEnabled val="1"/>
        </dgm:presLayoutVars>
      </dgm:prSet>
      <dgm:spPr/>
    </dgm:pt>
    <dgm:pt modelId="{F0BBCAB2-B93A-4E47-B522-D49418B10303}" type="pres">
      <dgm:prSet presAssocID="{1066AE98-1A3A-400D-8F0C-D8850C54E3C2}" presName="accent_2" presStyleCnt="0"/>
      <dgm:spPr/>
    </dgm:pt>
    <dgm:pt modelId="{CE3B860C-FDDD-4CF9-9A23-05AA3AFF2963}" type="pres">
      <dgm:prSet presAssocID="{1066AE98-1A3A-400D-8F0C-D8850C54E3C2}" presName="accentRepeatNode" presStyleLbl="solidFgAcc1" presStyleIdx="1" presStyleCnt="3"/>
      <dgm:spPr>
        <a:solidFill>
          <a:schemeClr val="bg1"/>
        </a:solidFill>
        <a:ln>
          <a:solidFill>
            <a:srgbClr val="337D4C"/>
          </a:solidFill>
        </a:ln>
      </dgm:spPr>
    </dgm:pt>
    <dgm:pt modelId="{8B2F23E1-F5D0-433B-8467-25FB36FD722B}" type="pres">
      <dgm:prSet presAssocID="{6B22CE9B-0829-439D-82C9-4F4E2CF281DD}" presName="text_3" presStyleLbl="node1" presStyleIdx="2" presStyleCnt="3" custScaleY="153837" custLinFactNeighborX="3310" custLinFactNeighborY="18185">
        <dgm:presLayoutVars>
          <dgm:bulletEnabled val="1"/>
        </dgm:presLayoutVars>
      </dgm:prSet>
      <dgm:spPr/>
    </dgm:pt>
    <dgm:pt modelId="{4B6708EE-3708-4EA5-8DB6-A2A20C57A6EC}" type="pres">
      <dgm:prSet presAssocID="{6B22CE9B-0829-439D-82C9-4F4E2CF281DD}" presName="accent_3" presStyleCnt="0"/>
      <dgm:spPr/>
    </dgm:pt>
    <dgm:pt modelId="{174180DF-2269-4464-B3C3-3652B4F22037}" type="pres">
      <dgm:prSet presAssocID="{6B22CE9B-0829-439D-82C9-4F4E2CF281DD}" presName="accentRepeatNode" presStyleLbl="solidFgAcc1" presStyleIdx="2" presStyleCnt="3"/>
      <dgm:spPr>
        <a:ln>
          <a:solidFill>
            <a:srgbClr val="CC9900"/>
          </a:solidFill>
        </a:ln>
      </dgm:spPr>
    </dgm:pt>
  </dgm:ptLst>
  <dgm:cxnLst>
    <dgm:cxn modelId="{80971F35-14B0-E446-809F-E316B0679CDC}" type="presOf" srcId="{B5474ACE-1B4B-46D0-B0CD-274B0572FE37}" destId="{53D1B878-5B36-4FE1-85E4-F5F7E2BFA848}" srcOrd="0" destOrd="0" presId="urn:microsoft.com/office/officeart/2008/layout/VerticalCurvedList"/>
    <dgm:cxn modelId="{21858862-F805-3846-8B7A-1621E29CC38F}" type="presOf" srcId="{62F65BBA-62AB-4A30-9B96-52AADDE720FA}" destId="{49F01A5A-D4E2-476B-B670-481ABA4DF94F}" srcOrd="0" destOrd="0" presId="urn:microsoft.com/office/officeart/2008/layout/VerticalCurvedList"/>
    <dgm:cxn modelId="{D7EB275A-2AE8-EF4F-B6A6-F5E5AC0F33E9}" type="presOf" srcId="{1066AE98-1A3A-400D-8F0C-D8850C54E3C2}" destId="{203FD4DB-74EF-4828-A1D3-FAE7AAFFAD4C}" srcOrd="0" destOrd="0" presId="urn:microsoft.com/office/officeart/2008/layout/VerticalCurvedList"/>
    <dgm:cxn modelId="{0A0A7E88-7637-864E-B866-D1FC6C9F6136}" type="presOf" srcId="{5EB91C40-EF22-4A71-BA45-1DECC7D420DF}" destId="{894BF777-7999-4523-A70D-F4FF95A59B2C}" srcOrd="0" destOrd="0" presId="urn:microsoft.com/office/officeart/2008/layout/VerticalCurvedList"/>
    <dgm:cxn modelId="{7AB3F1A7-664F-1A4E-B235-A7C2642E8873}" type="presOf" srcId="{6B22CE9B-0829-439D-82C9-4F4E2CF281DD}" destId="{8B2F23E1-F5D0-433B-8467-25FB36FD722B}" srcOrd="0" destOrd="0" presId="urn:microsoft.com/office/officeart/2008/layout/VerticalCurvedList"/>
    <dgm:cxn modelId="{560AB9CE-F24C-4371-99ED-952B4AE7FD20}" srcId="{B5474ACE-1B4B-46D0-B0CD-274B0572FE37}" destId="{1066AE98-1A3A-400D-8F0C-D8850C54E3C2}" srcOrd="1" destOrd="0" parTransId="{4591633B-9218-4F57-9537-CF84AAE5F9E7}" sibTransId="{B48C5C85-4628-43CF-8623-B17451485F3B}"/>
    <dgm:cxn modelId="{C44758D6-94EB-46DD-87ED-50A5999E7F58}" srcId="{B5474ACE-1B4B-46D0-B0CD-274B0572FE37}" destId="{6B22CE9B-0829-439D-82C9-4F4E2CF281DD}" srcOrd="2" destOrd="0" parTransId="{4ACBCFC3-2FBD-45E8-9DD7-7A09871960B5}" sibTransId="{59FFE01E-60CA-4D75-8080-8B4162B6602C}"/>
    <dgm:cxn modelId="{4E64CAE1-E488-4772-B16B-85CF10AEABE9}" srcId="{B5474ACE-1B4B-46D0-B0CD-274B0572FE37}" destId="{5EB91C40-EF22-4A71-BA45-1DECC7D420DF}" srcOrd="0" destOrd="0" parTransId="{E84C12E5-DA0E-48F3-A875-FC81317A37AA}" sibTransId="{62F65BBA-62AB-4A30-9B96-52AADDE720FA}"/>
    <dgm:cxn modelId="{816BEB7E-3A10-9746-BF35-157FBB885686}" type="presParOf" srcId="{53D1B878-5B36-4FE1-85E4-F5F7E2BFA848}" destId="{82951F29-F005-4353-8CC7-8B5B023E4BB4}" srcOrd="0" destOrd="0" presId="urn:microsoft.com/office/officeart/2008/layout/VerticalCurvedList"/>
    <dgm:cxn modelId="{0E9BB0DB-E955-5A4F-8696-5515598FFB49}" type="presParOf" srcId="{82951F29-F005-4353-8CC7-8B5B023E4BB4}" destId="{1919B706-63B5-485C-B2D1-818D9EEE2541}" srcOrd="0" destOrd="0" presId="urn:microsoft.com/office/officeart/2008/layout/VerticalCurvedList"/>
    <dgm:cxn modelId="{38526FA6-C090-E047-AC1F-CDEFC87D3B86}" type="presParOf" srcId="{1919B706-63B5-485C-B2D1-818D9EEE2541}" destId="{0511F6F8-9CA7-4B2B-8DD5-C47CD9389652}" srcOrd="0" destOrd="0" presId="urn:microsoft.com/office/officeart/2008/layout/VerticalCurvedList"/>
    <dgm:cxn modelId="{D96C5E6C-D42F-894D-ADF5-1A3C0BD9AAF9}" type="presParOf" srcId="{1919B706-63B5-485C-B2D1-818D9EEE2541}" destId="{49F01A5A-D4E2-476B-B670-481ABA4DF94F}" srcOrd="1" destOrd="0" presId="urn:microsoft.com/office/officeart/2008/layout/VerticalCurvedList"/>
    <dgm:cxn modelId="{CFB76FBD-39F4-3F45-8CB4-022B3DEBD8A2}" type="presParOf" srcId="{1919B706-63B5-485C-B2D1-818D9EEE2541}" destId="{E9286781-174E-4654-82C9-18BBF22A121E}" srcOrd="2" destOrd="0" presId="urn:microsoft.com/office/officeart/2008/layout/VerticalCurvedList"/>
    <dgm:cxn modelId="{24AF123E-8D25-4C47-B77E-A1903EACD40B}" type="presParOf" srcId="{1919B706-63B5-485C-B2D1-818D9EEE2541}" destId="{E7A6DD0D-F0CA-44B0-9299-0EECBB0749A9}" srcOrd="3" destOrd="0" presId="urn:microsoft.com/office/officeart/2008/layout/VerticalCurvedList"/>
    <dgm:cxn modelId="{F170C37D-03B2-7F4C-8F6B-FD5214C3391E}" type="presParOf" srcId="{82951F29-F005-4353-8CC7-8B5B023E4BB4}" destId="{894BF777-7999-4523-A70D-F4FF95A59B2C}" srcOrd="1" destOrd="0" presId="urn:microsoft.com/office/officeart/2008/layout/VerticalCurvedList"/>
    <dgm:cxn modelId="{FA73531F-6797-B541-961C-5E03158FDFF7}" type="presParOf" srcId="{82951F29-F005-4353-8CC7-8B5B023E4BB4}" destId="{A455934C-3BA9-428F-B4E3-4FC036086DF6}" srcOrd="2" destOrd="0" presId="urn:microsoft.com/office/officeart/2008/layout/VerticalCurvedList"/>
    <dgm:cxn modelId="{F66735AF-B440-C047-A394-EE6C27D85449}" type="presParOf" srcId="{A455934C-3BA9-428F-B4E3-4FC036086DF6}" destId="{DDC52856-C199-448B-BC2D-52A3997078E4}" srcOrd="0" destOrd="0" presId="urn:microsoft.com/office/officeart/2008/layout/VerticalCurvedList"/>
    <dgm:cxn modelId="{AA76366B-25AC-844F-9442-C8404D425ECF}" type="presParOf" srcId="{82951F29-F005-4353-8CC7-8B5B023E4BB4}" destId="{203FD4DB-74EF-4828-A1D3-FAE7AAFFAD4C}" srcOrd="3" destOrd="0" presId="urn:microsoft.com/office/officeart/2008/layout/VerticalCurvedList"/>
    <dgm:cxn modelId="{54F0252B-C2E6-CB45-9C66-8FE392B39111}" type="presParOf" srcId="{82951F29-F005-4353-8CC7-8B5B023E4BB4}" destId="{F0BBCAB2-B93A-4E47-B522-D49418B10303}" srcOrd="4" destOrd="0" presId="urn:microsoft.com/office/officeart/2008/layout/VerticalCurvedList"/>
    <dgm:cxn modelId="{6FFB942A-D092-B74D-BCD2-B4277104BE86}" type="presParOf" srcId="{F0BBCAB2-B93A-4E47-B522-D49418B10303}" destId="{CE3B860C-FDDD-4CF9-9A23-05AA3AFF2963}" srcOrd="0" destOrd="0" presId="urn:microsoft.com/office/officeart/2008/layout/VerticalCurvedList"/>
    <dgm:cxn modelId="{00B1A5F0-5D6B-6C4A-8BF0-96985EC28EF3}" type="presParOf" srcId="{82951F29-F005-4353-8CC7-8B5B023E4BB4}" destId="{8B2F23E1-F5D0-433B-8467-25FB36FD722B}" srcOrd="5" destOrd="0" presId="urn:microsoft.com/office/officeart/2008/layout/VerticalCurvedList"/>
    <dgm:cxn modelId="{41875537-EEBE-5A48-8C05-EE61E7FE0E6D}" type="presParOf" srcId="{82951F29-F005-4353-8CC7-8B5B023E4BB4}" destId="{4B6708EE-3708-4EA5-8DB6-A2A20C57A6EC}" srcOrd="6" destOrd="0" presId="urn:microsoft.com/office/officeart/2008/layout/VerticalCurvedList"/>
    <dgm:cxn modelId="{2AC9BE3F-5A6F-D641-8CBE-00D79E681327}" type="presParOf" srcId="{4B6708EE-3708-4EA5-8DB6-A2A20C57A6EC}" destId="{174180DF-2269-4464-B3C3-3652B4F2203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514370-1B10-4D7D-B56E-B5F8A679C70F}" type="doc">
      <dgm:prSet loTypeId="urn:microsoft.com/office/officeart/2005/8/layout/cycle3" loCatId="cycle" qsTypeId="urn:microsoft.com/office/officeart/2005/8/quickstyle/simple4" qsCatId="simple" csTypeId="urn:microsoft.com/office/officeart/2005/8/colors/colorful5" csCatId="colorful" phldr="1"/>
      <dgm:spPr/>
      <dgm:t>
        <a:bodyPr/>
        <a:lstStyle/>
        <a:p>
          <a:endParaRPr lang="zh-CN" altLang="en-US"/>
        </a:p>
      </dgm:t>
    </dgm:pt>
    <dgm:pt modelId="{3B7A77F1-3440-4178-92E3-EB015FF2D249}">
      <dgm:prSet phldrT="[文本]" custT="1"/>
      <dgm:spPr/>
      <dgm:t>
        <a:bodyPr/>
        <a:lstStyle/>
        <a:p>
          <a:r>
            <a:rPr lang="en-US" altLang="en-US" sz="1800" b="1" dirty="0">
              <a:solidFill>
                <a:schemeClr val="tx1"/>
              </a:solidFill>
              <a:latin typeface="微软雅黑" panose="020B0503020204020204" pitchFamily="34" charset="-122"/>
              <a:ea typeface="微软雅黑" panose="020B0503020204020204" pitchFamily="34" charset="-122"/>
            </a:rPr>
            <a:t>Extraction accuracy</a:t>
          </a:r>
          <a:endParaRPr lang="zh-CN" altLang="en-US" sz="1800" b="1" dirty="0">
            <a:latin typeface="微软雅黑" panose="020B0503020204020204" pitchFamily="34" charset="-122"/>
            <a:ea typeface="微软雅黑" panose="020B0503020204020204" pitchFamily="34" charset="-122"/>
          </a:endParaRPr>
        </a:p>
      </dgm:t>
    </dgm:pt>
    <dgm:pt modelId="{1D1E919B-267E-46E2-9460-1044EB8E177C}" type="parTrans" cxnId="{B6E16689-0DF7-454B-9470-C1D5D7EBCA41}">
      <dgm:prSet/>
      <dgm:spPr/>
      <dgm:t>
        <a:bodyPr/>
        <a:lstStyle/>
        <a:p>
          <a:endParaRPr lang="zh-CN" altLang="en-US"/>
        </a:p>
      </dgm:t>
    </dgm:pt>
    <dgm:pt modelId="{B0388232-973A-4762-A015-A9D54F2638DA}" type="sibTrans" cxnId="{B6E16689-0DF7-454B-9470-C1D5D7EBCA41}">
      <dgm:prSet/>
      <dgm:spPr/>
      <dgm:t>
        <a:bodyPr/>
        <a:lstStyle/>
        <a:p>
          <a:endParaRPr lang="zh-CN" altLang="en-US"/>
        </a:p>
      </dgm:t>
    </dgm:pt>
    <dgm:pt modelId="{2A6D6FBB-CD4F-455F-A235-52D00B402B2F}">
      <dgm:prSet phldrT="[文本]" custT="1"/>
      <dgm:spPr/>
      <dgm:t>
        <a:bodyPr/>
        <a:lstStyle/>
        <a:p>
          <a:r>
            <a:rPr lang="en-US" altLang="en-US" sz="1800" b="1" dirty="0">
              <a:solidFill>
                <a:schemeClr val="tx1"/>
              </a:solidFill>
              <a:latin typeface="微软雅黑" panose="020B0503020204020204" pitchFamily="34" charset="-122"/>
              <a:ea typeface="微软雅黑" panose="020B0503020204020204" pitchFamily="34" charset="-122"/>
            </a:rPr>
            <a:t>Spatial and temporal changes analysis</a:t>
          </a:r>
          <a:endParaRPr lang="zh-CN" altLang="en-US" sz="1800" b="1" dirty="0">
            <a:solidFill>
              <a:schemeClr val="tx1"/>
            </a:solidFill>
            <a:latin typeface="微软雅黑" panose="020B0503020204020204" pitchFamily="34" charset="-122"/>
            <a:ea typeface="微软雅黑" panose="020B0503020204020204" pitchFamily="34" charset="-122"/>
          </a:endParaRPr>
        </a:p>
      </dgm:t>
    </dgm:pt>
    <dgm:pt modelId="{C01B7565-856E-4491-8BAE-3078F333BE9B}" type="parTrans" cxnId="{F9181059-A1CB-4416-8B0C-18E4AEDDE8DE}">
      <dgm:prSet/>
      <dgm:spPr/>
      <dgm:t>
        <a:bodyPr/>
        <a:lstStyle/>
        <a:p>
          <a:endParaRPr lang="zh-CN" altLang="en-US"/>
        </a:p>
      </dgm:t>
    </dgm:pt>
    <dgm:pt modelId="{9E157E17-1F69-4C24-90F6-DF8C7FD59C48}" type="sibTrans" cxnId="{F9181059-A1CB-4416-8B0C-18E4AEDDE8DE}">
      <dgm:prSet/>
      <dgm:spPr/>
      <dgm:t>
        <a:bodyPr/>
        <a:lstStyle/>
        <a:p>
          <a:endParaRPr lang="zh-CN" altLang="en-US"/>
        </a:p>
      </dgm:t>
    </dgm:pt>
    <dgm:pt modelId="{8793CF9B-C455-4A72-8B53-996BB867797A}">
      <dgm:prSet phldrT="[文本]" custT="1"/>
      <dgm:spPr/>
      <dgm:t>
        <a:bodyPr/>
        <a:lstStyle/>
        <a:p>
          <a:r>
            <a:rPr lang="en-US" altLang="en-US" sz="1800" b="1" dirty="0">
              <a:latin typeface="微软雅黑" panose="020B0503020204020204" pitchFamily="34" charset="-122"/>
              <a:ea typeface="微软雅黑" panose="020B0503020204020204" pitchFamily="34" charset="-122"/>
            </a:rPr>
            <a:t>Feature selection</a:t>
          </a:r>
          <a:endParaRPr lang="zh-CN" altLang="en-US" sz="1800" b="1" dirty="0">
            <a:latin typeface="微软雅黑" panose="020B0503020204020204" pitchFamily="34" charset="-122"/>
            <a:ea typeface="微软雅黑" panose="020B0503020204020204" pitchFamily="34" charset="-122"/>
          </a:endParaRPr>
        </a:p>
      </dgm:t>
    </dgm:pt>
    <dgm:pt modelId="{20E3FDEA-EC73-4581-AB03-98B5A22903EE}" type="parTrans" cxnId="{9051B26F-A7D6-4D39-A729-49156F07B82B}">
      <dgm:prSet/>
      <dgm:spPr/>
      <dgm:t>
        <a:bodyPr/>
        <a:lstStyle/>
        <a:p>
          <a:endParaRPr lang="zh-CN" altLang="en-US"/>
        </a:p>
      </dgm:t>
    </dgm:pt>
    <dgm:pt modelId="{FEC546E1-EA2B-4360-95A0-7873226EAD0A}" type="sibTrans" cxnId="{9051B26F-A7D6-4D39-A729-49156F07B82B}">
      <dgm:prSet/>
      <dgm:spPr/>
      <dgm:t>
        <a:bodyPr/>
        <a:lstStyle/>
        <a:p>
          <a:endParaRPr lang="zh-CN" altLang="en-US"/>
        </a:p>
      </dgm:t>
    </dgm:pt>
    <dgm:pt modelId="{F0DB2610-F59A-4FE9-A6E5-0FB6D6BB9925}">
      <dgm:prSet phldrT="[文本]" custT="1"/>
      <dgm:spPr/>
      <dgm:t>
        <a:bodyPr/>
        <a:lstStyle/>
        <a:p>
          <a:r>
            <a:rPr lang="en-US" altLang="en-US" sz="1800" b="1" dirty="0">
              <a:latin typeface="微软雅黑" panose="020B0503020204020204" pitchFamily="34" charset="-122"/>
              <a:ea typeface="微软雅黑" panose="020B0503020204020204" pitchFamily="34" charset="-122"/>
            </a:rPr>
            <a:t>Division</a:t>
          </a:r>
          <a:endParaRPr lang="zh-CN" altLang="en-US" sz="1800" b="1" dirty="0">
            <a:latin typeface="微软雅黑" panose="020B0503020204020204" pitchFamily="34" charset="-122"/>
            <a:ea typeface="微软雅黑" panose="020B0503020204020204" pitchFamily="34" charset="-122"/>
          </a:endParaRPr>
        </a:p>
      </dgm:t>
    </dgm:pt>
    <dgm:pt modelId="{4F45998D-E898-4AEF-81C8-7C69820F321B}" type="parTrans" cxnId="{9D273EC0-FDBA-4C7E-B53C-87EB7C903428}">
      <dgm:prSet/>
      <dgm:spPr/>
      <dgm:t>
        <a:bodyPr/>
        <a:lstStyle/>
        <a:p>
          <a:endParaRPr lang="zh-CN" altLang="en-US"/>
        </a:p>
      </dgm:t>
    </dgm:pt>
    <dgm:pt modelId="{A20C7624-FE3B-4A91-9E13-419A0175E7BD}" type="sibTrans" cxnId="{9D273EC0-FDBA-4C7E-B53C-87EB7C903428}">
      <dgm:prSet/>
      <dgm:spPr/>
      <dgm:t>
        <a:bodyPr/>
        <a:lstStyle/>
        <a:p>
          <a:endParaRPr lang="zh-CN" altLang="en-US"/>
        </a:p>
      </dgm:t>
    </dgm:pt>
    <dgm:pt modelId="{ED5D332F-3013-4145-A7E6-EEB656398500}">
      <dgm:prSet phldrT="[文本]" custT="1"/>
      <dgm:spPr>
        <a:solidFill>
          <a:srgbClr val="00B0F0"/>
        </a:solidFill>
      </dgm:spPr>
      <dgm:t>
        <a:bodyPr/>
        <a:lstStyle/>
        <a:p>
          <a:r>
            <a:rPr lang="en-US" altLang="en-US" sz="2000" b="1" dirty="0">
              <a:latin typeface="微软雅黑" panose="020B0503020204020204" pitchFamily="34" charset="-122"/>
              <a:ea typeface="微软雅黑" panose="020B0503020204020204" pitchFamily="34" charset="-122"/>
            </a:rPr>
            <a:t>Discussion</a:t>
          </a:r>
          <a:endParaRPr lang="zh-CN" altLang="en-US" sz="2000" b="1" dirty="0">
            <a:latin typeface="微软雅黑" panose="020B0503020204020204" pitchFamily="34" charset="-122"/>
            <a:ea typeface="微软雅黑" panose="020B0503020204020204" pitchFamily="34" charset="-122"/>
          </a:endParaRPr>
        </a:p>
      </dgm:t>
    </dgm:pt>
    <dgm:pt modelId="{9FA77A5B-2649-4D96-9580-13651DD47DD4}" type="sibTrans" cxnId="{AB5B4FB7-E6B2-457B-BDF8-70C296407A8E}">
      <dgm:prSet/>
      <dgm:spPr>
        <a:solidFill>
          <a:srgbClr val="A2C327"/>
        </a:solidFill>
      </dgm:spPr>
      <dgm:t>
        <a:bodyPr/>
        <a:lstStyle/>
        <a:p>
          <a:endParaRPr lang="zh-CN" altLang="en-US"/>
        </a:p>
      </dgm:t>
    </dgm:pt>
    <dgm:pt modelId="{9E93F3CA-B699-4AE5-84F0-50D0D00F6D0E}" type="parTrans" cxnId="{AB5B4FB7-E6B2-457B-BDF8-70C296407A8E}">
      <dgm:prSet/>
      <dgm:spPr/>
      <dgm:t>
        <a:bodyPr/>
        <a:lstStyle/>
        <a:p>
          <a:endParaRPr lang="zh-CN" altLang="en-US"/>
        </a:p>
      </dgm:t>
    </dgm:pt>
    <dgm:pt modelId="{D1971A93-66A4-4491-9FE0-3FAADDCA3A37}" type="pres">
      <dgm:prSet presAssocID="{3D514370-1B10-4D7D-B56E-B5F8A679C70F}" presName="Name0" presStyleCnt="0">
        <dgm:presLayoutVars>
          <dgm:dir/>
          <dgm:resizeHandles val="exact"/>
        </dgm:presLayoutVars>
      </dgm:prSet>
      <dgm:spPr/>
    </dgm:pt>
    <dgm:pt modelId="{F4EE52E5-962B-4CA3-831C-1DDA5FFE8949}" type="pres">
      <dgm:prSet presAssocID="{3D514370-1B10-4D7D-B56E-B5F8A679C70F}" presName="cycle" presStyleCnt="0"/>
      <dgm:spPr/>
    </dgm:pt>
    <dgm:pt modelId="{F6E89172-9E0B-4FC7-B301-BF3030AF11FF}" type="pres">
      <dgm:prSet presAssocID="{ED5D332F-3013-4145-A7E6-EEB656398500}" presName="nodeFirstNode" presStyleLbl="node1" presStyleIdx="0" presStyleCnt="5">
        <dgm:presLayoutVars>
          <dgm:bulletEnabled val="1"/>
        </dgm:presLayoutVars>
      </dgm:prSet>
      <dgm:spPr/>
    </dgm:pt>
    <dgm:pt modelId="{DEF1714E-84F3-4A4C-B8AB-C7897A2537E4}" type="pres">
      <dgm:prSet presAssocID="{9FA77A5B-2649-4D96-9580-13651DD47DD4}" presName="sibTransFirstNode" presStyleLbl="bgShp" presStyleIdx="0" presStyleCnt="1"/>
      <dgm:spPr/>
    </dgm:pt>
    <dgm:pt modelId="{638C9286-4D65-41B5-92F8-3FAB813E4BC9}" type="pres">
      <dgm:prSet presAssocID="{3B7A77F1-3440-4178-92E3-EB015FF2D249}" presName="nodeFollowingNodes" presStyleLbl="node1" presStyleIdx="1" presStyleCnt="5" custScaleX="141270" custRadScaleRad="94519" custRadScaleInc="-7302">
        <dgm:presLayoutVars>
          <dgm:bulletEnabled val="1"/>
        </dgm:presLayoutVars>
      </dgm:prSet>
      <dgm:spPr/>
    </dgm:pt>
    <dgm:pt modelId="{0E1D8CC5-CAA3-46F9-93B4-1B981C3BED49}" type="pres">
      <dgm:prSet presAssocID="{2A6D6FBB-CD4F-455F-A235-52D00B402B2F}" presName="nodeFollowingNodes" presStyleLbl="node1" presStyleIdx="2" presStyleCnt="5" custScaleX="139519" custScaleY="115947" custRadScaleRad="105240" custRadScaleInc="-28012">
        <dgm:presLayoutVars>
          <dgm:bulletEnabled val="1"/>
        </dgm:presLayoutVars>
      </dgm:prSet>
      <dgm:spPr/>
    </dgm:pt>
    <dgm:pt modelId="{3D3E6AA5-5A8D-4BDE-A6E6-9FB95011BEB8}" type="pres">
      <dgm:prSet presAssocID="{8793CF9B-C455-4A72-8B53-996BB867797A}" presName="nodeFollowingNodes" presStyleLbl="node1" presStyleIdx="3" presStyleCnt="5" custScaleX="129553" custRadScaleRad="100781" custRadScaleInc="33027">
        <dgm:presLayoutVars>
          <dgm:bulletEnabled val="1"/>
        </dgm:presLayoutVars>
      </dgm:prSet>
      <dgm:spPr/>
    </dgm:pt>
    <dgm:pt modelId="{AD62F083-1510-4EEF-8F0F-DEFDE6228321}" type="pres">
      <dgm:prSet presAssocID="{F0DB2610-F59A-4FE9-A6E5-0FB6D6BB9925}" presName="nodeFollowingNodes" presStyleLbl="node1" presStyleIdx="4" presStyleCnt="5" custScaleX="124621">
        <dgm:presLayoutVars>
          <dgm:bulletEnabled val="1"/>
        </dgm:presLayoutVars>
      </dgm:prSet>
      <dgm:spPr/>
    </dgm:pt>
  </dgm:ptLst>
  <dgm:cxnLst>
    <dgm:cxn modelId="{AD152F03-D3C9-4FC4-BDFD-69FD8F4F01E6}" type="presOf" srcId="{F0DB2610-F59A-4FE9-A6E5-0FB6D6BB9925}" destId="{AD62F083-1510-4EEF-8F0F-DEFDE6228321}" srcOrd="0" destOrd="0" presId="urn:microsoft.com/office/officeart/2005/8/layout/cycle3"/>
    <dgm:cxn modelId="{E84BBD05-D3F6-464B-9EF1-E5E5ADB5EED3}" type="presOf" srcId="{2A6D6FBB-CD4F-455F-A235-52D00B402B2F}" destId="{0E1D8CC5-CAA3-46F9-93B4-1B981C3BED49}" srcOrd="0" destOrd="0" presId="urn:microsoft.com/office/officeart/2005/8/layout/cycle3"/>
    <dgm:cxn modelId="{17576F47-E313-40EC-8992-F88A15C9AB4E}" type="presOf" srcId="{3D514370-1B10-4D7D-B56E-B5F8A679C70F}" destId="{D1971A93-66A4-4491-9FE0-3FAADDCA3A37}" srcOrd="0" destOrd="0" presId="urn:microsoft.com/office/officeart/2005/8/layout/cycle3"/>
    <dgm:cxn modelId="{92E3AF69-C285-4CA1-9995-A3430A502463}" type="presOf" srcId="{3B7A77F1-3440-4178-92E3-EB015FF2D249}" destId="{638C9286-4D65-41B5-92F8-3FAB813E4BC9}" srcOrd="0" destOrd="0" presId="urn:microsoft.com/office/officeart/2005/8/layout/cycle3"/>
    <dgm:cxn modelId="{B843E64C-49D2-486C-B44B-D22B1CBDCEAB}" type="presOf" srcId="{9FA77A5B-2649-4D96-9580-13651DD47DD4}" destId="{DEF1714E-84F3-4A4C-B8AB-C7897A2537E4}" srcOrd="0" destOrd="0" presId="urn:microsoft.com/office/officeart/2005/8/layout/cycle3"/>
    <dgm:cxn modelId="{9051B26F-A7D6-4D39-A729-49156F07B82B}" srcId="{3D514370-1B10-4D7D-B56E-B5F8A679C70F}" destId="{8793CF9B-C455-4A72-8B53-996BB867797A}" srcOrd="3" destOrd="0" parTransId="{20E3FDEA-EC73-4581-AB03-98B5A22903EE}" sibTransId="{FEC546E1-EA2B-4360-95A0-7873226EAD0A}"/>
    <dgm:cxn modelId="{601A4173-BBB7-43E2-81B8-2E8DB169571B}" type="presOf" srcId="{ED5D332F-3013-4145-A7E6-EEB656398500}" destId="{F6E89172-9E0B-4FC7-B301-BF3030AF11FF}" srcOrd="0" destOrd="0" presId="urn:microsoft.com/office/officeart/2005/8/layout/cycle3"/>
    <dgm:cxn modelId="{F9181059-A1CB-4416-8B0C-18E4AEDDE8DE}" srcId="{3D514370-1B10-4D7D-B56E-B5F8A679C70F}" destId="{2A6D6FBB-CD4F-455F-A235-52D00B402B2F}" srcOrd="2" destOrd="0" parTransId="{C01B7565-856E-4491-8BAE-3078F333BE9B}" sibTransId="{9E157E17-1F69-4C24-90F6-DF8C7FD59C48}"/>
    <dgm:cxn modelId="{B6E16689-0DF7-454B-9470-C1D5D7EBCA41}" srcId="{3D514370-1B10-4D7D-B56E-B5F8A679C70F}" destId="{3B7A77F1-3440-4178-92E3-EB015FF2D249}" srcOrd="1" destOrd="0" parTransId="{1D1E919B-267E-46E2-9460-1044EB8E177C}" sibTransId="{B0388232-973A-4762-A015-A9D54F2638DA}"/>
    <dgm:cxn modelId="{33EAB88D-4C74-4F97-833D-B491BF89087F}" type="presOf" srcId="{8793CF9B-C455-4A72-8B53-996BB867797A}" destId="{3D3E6AA5-5A8D-4BDE-A6E6-9FB95011BEB8}" srcOrd="0" destOrd="0" presId="urn:microsoft.com/office/officeart/2005/8/layout/cycle3"/>
    <dgm:cxn modelId="{AB5B4FB7-E6B2-457B-BDF8-70C296407A8E}" srcId="{3D514370-1B10-4D7D-B56E-B5F8A679C70F}" destId="{ED5D332F-3013-4145-A7E6-EEB656398500}" srcOrd="0" destOrd="0" parTransId="{9E93F3CA-B699-4AE5-84F0-50D0D00F6D0E}" sibTransId="{9FA77A5B-2649-4D96-9580-13651DD47DD4}"/>
    <dgm:cxn modelId="{9D273EC0-FDBA-4C7E-B53C-87EB7C903428}" srcId="{3D514370-1B10-4D7D-B56E-B5F8A679C70F}" destId="{F0DB2610-F59A-4FE9-A6E5-0FB6D6BB9925}" srcOrd="4" destOrd="0" parTransId="{4F45998D-E898-4AEF-81C8-7C69820F321B}" sibTransId="{A20C7624-FE3B-4A91-9E13-419A0175E7BD}"/>
    <dgm:cxn modelId="{16E1C5BE-B59E-49D0-AA32-49DB05136307}" type="presParOf" srcId="{D1971A93-66A4-4491-9FE0-3FAADDCA3A37}" destId="{F4EE52E5-962B-4CA3-831C-1DDA5FFE8949}" srcOrd="0" destOrd="0" presId="urn:microsoft.com/office/officeart/2005/8/layout/cycle3"/>
    <dgm:cxn modelId="{0543F2D4-ED5D-46E2-8C00-4C7C4CC3853C}" type="presParOf" srcId="{F4EE52E5-962B-4CA3-831C-1DDA5FFE8949}" destId="{F6E89172-9E0B-4FC7-B301-BF3030AF11FF}" srcOrd="0" destOrd="0" presId="urn:microsoft.com/office/officeart/2005/8/layout/cycle3"/>
    <dgm:cxn modelId="{61182945-D39C-4EEB-B644-2E782732F3E6}" type="presParOf" srcId="{F4EE52E5-962B-4CA3-831C-1DDA5FFE8949}" destId="{DEF1714E-84F3-4A4C-B8AB-C7897A2537E4}" srcOrd="1" destOrd="0" presId="urn:microsoft.com/office/officeart/2005/8/layout/cycle3"/>
    <dgm:cxn modelId="{DE11AA54-6A5D-4724-98EC-183628DE47A9}" type="presParOf" srcId="{F4EE52E5-962B-4CA3-831C-1DDA5FFE8949}" destId="{638C9286-4D65-41B5-92F8-3FAB813E4BC9}" srcOrd="2" destOrd="0" presId="urn:microsoft.com/office/officeart/2005/8/layout/cycle3"/>
    <dgm:cxn modelId="{B102C1EE-D150-4454-8A61-2102A709BB9D}" type="presParOf" srcId="{F4EE52E5-962B-4CA3-831C-1DDA5FFE8949}" destId="{0E1D8CC5-CAA3-46F9-93B4-1B981C3BED49}" srcOrd="3" destOrd="0" presId="urn:microsoft.com/office/officeart/2005/8/layout/cycle3"/>
    <dgm:cxn modelId="{1BA5D2FC-9114-4480-9317-A251D0B639DF}" type="presParOf" srcId="{F4EE52E5-962B-4CA3-831C-1DDA5FFE8949}" destId="{3D3E6AA5-5A8D-4BDE-A6E6-9FB95011BEB8}" srcOrd="4" destOrd="0" presId="urn:microsoft.com/office/officeart/2005/8/layout/cycle3"/>
    <dgm:cxn modelId="{CFBA4A2D-4A38-4F28-A2B6-2D240773C3A0}" type="presParOf" srcId="{F4EE52E5-962B-4CA3-831C-1DDA5FFE8949}" destId="{AD62F083-1510-4EEF-8F0F-DEFDE6228321}"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90F3C-6E3E-456E-89DE-D619A65C5868}">
      <dsp:nvSpPr>
        <dsp:cNvPr id="0" name=""/>
        <dsp:cNvSpPr/>
      </dsp:nvSpPr>
      <dsp:spPr>
        <a:xfrm>
          <a:off x="305752" y="1162958"/>
          <a:ext cx="0" cy="3963707"/>
        </a:xfrm>
        <a:prstGeom prst="line">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BBDD2B-1F9E-4279-AFAC-6C4DCCE157EF}">
      <dsp:nvSpPr>
        <dsp:cNvPr id="0" name=""/>
        <dsp:cNvSpPr/>
      </dsp:nvSpPr>
      <dsp:spPr>
        <a:xfrm>
          <a:off x="339373" y="1328478"/>
          <a:ext cx="2279483" cy="178366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276DE2-55AC-4F63-B91D-B8CAAC91F1BD}">
      <dsp:nvSpPr>
        <dsp:cNvPr id="0" name=""/>
        <dsp:cNvSpPr/>
      </dsp:nvSpPr>
      <dsp:spPr>
        <a:xfrm>
          <a:off x="370580" y="3140755"/>
          <a:ext cx="2315715" cy="2182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171450" lvl="1" indent="-171450" algn="l" defTabSz="711200" rtl="0">
            <a:lnSpc>
              <a:spcPct val="100000"/>
            </a:lnSpc>
            <a:spcBef>
              <a:spcPct val="0"/>
            </a:spcBef>
            <a:spcAft>
              <a:spcPct val="15000"/>
            </a:spcAft>
            <a:buChar char="•"/>
          </a:pPr>
          <a:r>
            <a:rPr lang="en-US" altLang="en-US" sz="1600" b="1" kern="1200" dirty="0">
              <a:solidFill>
                <a:schemeClr val="accent4"/>
              </a:solidFill>
              <a:latin typeface="+mn-lt"/>
              <a:ea typeface="微软雅黑" pitchFamily="34" charset="-122"/>
            </a:rPr>
            <a:t>The area of arable land is limited</a:t>
          </a:r>
          <a:endParaRPr lang="zh-CN" altLang="en-US" sz="1600" b="1" kern="1200" dirty="0">
            <a:solidFill>
              <a:schemeClr val="accent4"/>
            </a:solidFill>
            <a:latin typeface="+mn-lt"/>
            <a:ea typeface="微软雅黑" pitchFamily="34" charset="-122"/>
          </a:endParaRPr>
        </a:p>
        <a:p>
          <a:pPr marL="171450" lvl="1" indent="-171450" algn="l" defTabSz="711200" rtl="0">
            <a:lnSpc>
              <a:spcPct val="100000"/>
            </a:lnSpc>
            <a:spcBef>
              <a:spcPct val="0"/>
            </a:spcBef>
            <a:spcAft>
              <a:spcPct val="15000"/>
            </a:spcAft>
            <a:buChar char="•"/>
          </a:pPr>
          <a:r>
            <a:rPr lang="en-US" altLang="zh-CN" sz="1600" b="1" kern="1200" dirty="0">
              <a:latin typeface="+mn-lt"/>
            </a:rPr>
            <a:t>Population explosion</a:t>
          </a:r>
          <a:endParaRPr lang="zh-CN" altLang="en-US" sz="1600" b="1" kern="1200" dirty="0">
            <a:solidFill>
              <a:schemeClr val="accent4"/>
            </a:solidFill>
            <a:latin typeface="+mn-lt"/>
            <a:ea typeface="微软雅黑" pitchFamily="34" charset="-122"/>
          </a:endParaRPr>
        </a:p>
        <a:p>
          <a:pPr marL="171450" lvl="1" indent="-171450" algn="l" defTabSz="711200" rtl="0">
            <a:lnSpc>
              <a:spcPct val="100000"/>
            </a:lnSpc>
            <a:spcBef>
              <a:spcPct val="0"/>
            </a:spcBef>
            <a:spcAft>
              <a:spcPct val="15000"/>
            </a:spcAft>
            <a:buChar char="•"/>
          </a:pPr>
          <a:r>
            <a:rPr lang="en-US" altLang="zh-CN" sz="1600" b="1" kern="1200" dirty="0">
              <a:latin typeface="+mn-lt"/>
            </a:rPr>
            <a:t>Irrigated land yields more than twice as </a:t>
          </a:r>
          <a:r>
            <a:rPr lang="en-US" altLang="zh-CN" sz="1600" b="1" kern="1200" dirty="0" err="1">
              <a:latin typeface="+mn-lt"/>
            </a:rPr>
            <a:t>as</a:t>
          </a:r>
          <a:r>
            <a:rPr lang="en-US" altLang="zh-CN" sz="1600" b="1" kern="1200" dirty="0">
              <a:latin typeface="+mn-lt"/>
            </a:rPr>
            <a:t> rainfed croplands</a:t>
          </a:r>
          <a:endParaRPr lang="zh-CN" altLang="en-US" sz="1600" b="1" kern="1200" dirty="0">
            <a:solidFill>
              <a:schemeClr val="accent4"/>
            </a:solidFill>
            <a:latin typeface="+mn-lt"/>
            <a:ea typeface="微软雅黑" pitchFamily="34" charset="-122"/>
          </a:endParaRPr>
        </a:p>
      </dsp:txBody>
      <dsp:txXfrm>
        <a:off x="370580" y="3140755"/>
        <a:ext cx="2315715" cy="2182381"/>
      </dsp:txXfrm>
    </dsp:sp>
    <dsp:sp modelId="{A547B361-D4E9-4BF7-B141-51CA9E508B31}">
      <dsp:nvSpPr>
        <dsp:cNvPr id="0" name=""/>
        <dsp:cNvSpPr/>
      </dsp:nvSpPr>
      <dsp:spPr>
        <a:xfrm>
          <a:off x="308151" y="12750"/>
          <a:ext cx="2354970" cy="1314228"/>
        </a:xfrm>
        <a:prstGeom prst="rect">
          <a:avLst/>
        </a:prstGeom>
        <a:solidFill>
          <a:srgbClr val="D1E8FF"/>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rtl="0">
            <a:lnSpc>
              <a:spcPct val="90000"/>
            </a:lnSpc>
            <a:spcBef>
              <a:spcPct val="0"/>
            </a:spcBef>
            <a:spcAft>
              <a:spcPct val="35000"/>
            </a:spcAft>
            <a:buNone/>
          </a:pPr>
          <a:r>
            <a:rPr lang="en-US" altLang="zh-CN" sz="1800" kern="1200" dirty="0">
              <a:solidFill>
                <a:schemeClr val="accent4"/>
              </a:solidFill>
            </a:rPr>
            <a:t>Crucial to ensuring national food security</a:t>
          </a:r>
          <a:endParaRPr lang="zh-CN" altLang="en-US" sz="1800" b="1" kern="1200" dirty="0">
            <a:solidFill>
              <a:schemeClr val="accent4"/>
            </a:solidFill>
            <a:latin typeface="微软雅黑" pitchFamily="34" charset="-122"/>
            <a:ea typeface="微软雅黑" pitchFamily="34" charset="-122"/>
          </a:endParaRPr>
        </a:p>
      </dsp:txBody>
      <dsp:txXfrm>
        <a:off x="308151" y="12750"/>
        <a:ext cx="2354970" cy="1314228"/>
      </dsp:txXfrm>
    </dsp:sp>
    <dsp:sp modelId="{2138B06D-7CE9-4239-A130-53971706B212}">
      <dsp:nvSpPr>
        <dsp:cNvPr id="0" name=""/>
        <dsp:cNvSpPr/>
      </dsp:nvSpPr>
      <dsp:spPr>
        <a:xfrm>
          <a:off x="2968485" y="1162958"/>
          <a:ext cx="0" cy="3963707"/>
        </a:xfrm>
        <a:prstGeom prst="line">
          <a:avLst/>
        </a:prstGeom>
        <a:solidFill>
          <a:schemeClr val="lt1">
            <a:alpha val="90000"/>
            <a:hueOff val="0"/>
            <a:satOff val="0"/>
            <a:lumOff val="0"/>
            <a:alphaOff val="0"/>
          </a:schemeClr>
        </a:solidFill>
        <a:ln w="25400" cap="flat" cmpd="sng" algn="ctr">
          <a:solidFill>
            <a:schemeClr val="accent4">
              <a:hueOff val="3714325"/>
              <a:satOff val="13208"/>
              <a:lumOff val="29869"/>
              <a:alphaOff val="0"/>
            </a:schemeClr>
          </a:solidFill>
          <a:prstDash val="solid"/>
        </a:ln>
        <a:effectLst/>
      </dsp:spPr>
      <dsp:style>
        <a:lnRef idx="2">
          <a:scrgbClr r="0" g="0" b="0"/>
        </a:lnRef>
        <a:fillRef idx="1">
          <a:scrgbClr r="0" g="0" b="0"/>
        </a:fillRef>
        <a:effectRef idx="0">
          <a:scrgbClr r="0" g="0" b="0"/>
        </a:effectRef>
        <a:fontRef idx="minor"/>
      </dsp:style>
    </dsp:sp>
    <dsp:sp modelId="{AEE28724-FEEC-4894-9475-93328E314DD6}">
      <dsp:nvSpPr>
        <dsp:cNvPr id="0" name=""/>
        <dsp:cNvSpPr/>
      </dsp:nvSpPr>
      <dsp:spPr>
        <a:xfrm>
          <a:off x="3033355" y="1328478"/>
          <a:ext cx="2629878" cy="178366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4A99B7-1F15-4021-B9C6-FD6B6592F1E6}">
      <dsp:nvSpPr>
        <dsp:cNvPr id="0" name=""/>
        <dsp:cNvSpPr/>
      </dsp:nvSpPr>
      <dsp:spPr>
        <a:xfrm>
          <a:off x="3114387" y="3144257"/>
          <a:ext cx="2516804" cy="2175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171450" lvl="1" indent="-171450" algn="l" defTabSz="711200" rtl="0">
            <a:lnSpc>
              <a:spcPct val="90000"/>
            </a:lnSpc>
            <a:spcBef>
              <a:spcPct val="0"/>
            </a:spcBef>
            <a:spcAft>
              <a:spcPct val="15000"/>
            </a:spcAft>
            <a:buChar char="•"/>
          </a:pPr>
          <a:r>
            <a:rPr lang="en-US" altLang="en-US" sz="1600" b="1" kern="1200" dirty="0">
              <a:solidFill>
                <a:schemeClr val="accent4"/>
              </a:solidFill>
            </a:rPr>
            <a:t>Water resources are scarce and unevenly distributed</a:t>
          </a:r>
          <a:endParaRPr lang="zh-CN" altLang="en-US" sz="1600" b="1" kern="1200" dirty="0">
            <a:solidFill>
              <a:schemeClr val="accent4"/>
            </a:solidFill>
            <a:latin typeface="微软雅黑" pitchFamily="34" charset="-122"/>
            <a:ea typeface="微软雅黑" pitchFamily="34" charset="-122"/>
          </a:endParaRPr>
        </a:p>
        <a:p>
          <a:pPr marL="171450" lvl="1" indent="-171450" algn="l" defTabSz="711200" rtl="0">
            <a:lnSpc>
              <a:spcPct val="90000"/>
            </a:lnSpc>
            <a:spcBef>
              <a:spcPct val="0"/>
            </a:spcBef>
            <a:spcAft>
              <a:spcPct val="15000"/>
            </a:spcAft>
            <a:buChar char="•"/>
          </a:pPr>
          <a:r>
            <a:rPr lang="en-US" altLang="zh-CN" sz="1600" b="1" kern="1200" dirty="0"/>
            <a:t>Water consumption is huge in irrigated land </a:t>
          </a:r>
          <a:endParaRPr lang="zh-CN" altLang="en-US" sz="1600" b="1" kern="1200" dirty="0">
            <a:solidFill>
              <a:schemeClr val="accent4"/>
            </a:solidFill>
            <a:latin typeface="微软雅黑" pitchFamily="34" charset="-122"/>
            <a:ea typeface="微软雅黑" pitchFamily="34" charset="-122"/>
          </a:endParaRPr>
        </a:p>
        <a:p>
          <a:pPr marL="171450" lvl="1" indent="-171450" algn="l" defTabSz="711200" rtl="0">
            <a:lnSpc>
              <a:spcPct val="90000"/>
            </a:lnSpc>
            <a:spcBef>
              <a:spcPct val="0"/>
            </a:spcBef>
            <a:spcAft>
              <a:spcPct val="15000"/>
            </a:spcAft>
            <a:buChar char="•"/>
          </a:pPr>
          <a:endParaRPr lang="zh-CN" altLang="en-US" sz="1600" b="1" kern="1200" dirty="0">
            <a:solidFill>
              <a:schemeClr val="accent4"/>
            </a:solidFill>
            <a:latin typeface="微软雅黑" pitchFamily="34" charset="-122"/>
            <a:ea typeface="微软雅黑" pitchFamily="34" charset="-122"/>
          </a:endParaRPr>
        </a:p>
      </dsp:txBody>
      <dsp:txXfrm>
        <a:off x="3114387" y="3144257"/>
        <a:ext cx="2516804" cy="2175377"/>
      </dsp:txXfrm>
    </dsp:sp>
    <dsp:sp modelId="{86FA148E-EDEF-4C55-9530-80F2BE03EE01}">
      <dsp:nvSpPr>
        <dsp:cNvPr id="0" name=""/>
        <dsp:cNvSpPr/>
      </dsp:nvSpPr>
      <dsp:spPr>
        <a:xfrm>
          <a:off x="2967429" y="12750"/>
          <a:ext cx="2630558" cy="1314228"/>
        </a:xfrm>
        <a:prstGeom prst="rect">
          <a:avLst/>
        </a:prstGeom>
        <a:solidFill>
          <a:srgbClr val="C9FFE4"/>
        </a:solidFill>
        <a:ln w="25400" cap="flat" cmpd="sng" algn="ctr">
          <a:solidFill>
            <a:schemeClr val="accent4">
              <a:hueOff val="3714325"/>
              <a:satOff val="13208"/>
              <a:lumOff val="298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rtl="0">
            <a:lnSpc>
              <a:spcPct val="90000"/>
            </a:lnSpc>
            <a:spcBef>
              <a:spcPct val="0"/>
            </a:spcBef>
            <a:spcAft>
              <a:spcPct val="35000"/>
            </a:spcAft>
            <a:buNone/>
          </a:pPr>
          <a:r>
            <a:rPr lang="en-US" altLang="zh-CN" sz="1800" kern="1200" dirty="0">
              <a:solidFill>
                <a:schemeClr val="accent4"/>
              </a:solidFill>
            </a:rPr>
            <a:t>Significance to water resources sustainable</a:t>
          </a:r>
          <a:endParaRPr lang="zh-CN" altLang="en-US" sz="1800" b="1" kern="1200" dirty="0">
            <a:solidFill>
              <a:schemeClr val="accent4"/>
            </a:solidFill>
            <a:latin typeface="微软雅黑" pitchFamily="34" charset="-122"/>
            <a:ea typeface="微软雅黑" pitchFamily="34" charset="-122"/>
          </a:endParaRPr>
        </a:p>
      </dsp:txBody>
      <dsp:txXfrm>
        <a:off x="2967429" y="12750"/>
        <a:ext cx="2630558" cy="1314228"/>
      </dsp:txXfrm>
    </dsp:sp>
    <dsp:sp modelId="{C83A7B80-3E63-4123-8E81-03DB6872F435}">
      <dsp:nvSpPr>
        <dsp:cNvPr id="0" name=""/>
        <dsp:cNvSpPr/>
      </dsp:nvSpPr>
      <dsp:spPr>
        <a:xfrm>
          <a:off x="6051248" y="1162958"/>
          <a:ext cx="0" cy="3963707"/>
        </a:xfrm>
        <a:prstGeom prst="line">
          <a:avLst/>
        </a:prstGeom>
        <a:solidFill>
          <a:schemeClr val="lt1">
            <a:alpha val="90000"/>
            <a:hueOff val="0"/>
            <a:satOff val="0"/>
            <a:lumOff val="0"/>
            <a:alphaOff val="0"/>
          </a:schemeClr>
        </a:solidFill>
        <a:ln w="25400" cap="flat" cmpd="sng" algn="ctr">
          <a:solidFill>
            <a:schemeClr val="accent4">
              <a:hueOff val="7428649"/>
              <a:satOff val="26416"/>
              <a:lumOff val="59739"/>
              <a:alphaOff val="0"/>
            </a:schemeClr>
          </a:solidFill>
          <a:prstDash val="solid"/>
        </a:ln>
        <a:effectLst/>
      </dsp:spPr>
      <dsp:style>
        <a:lnRef idx="2">
          <a:scrgbClr r="0" g="0" b="0"/>
        </a:lnRef>
        <a:fillRef idx="1">
          <a:scrgbClr r="0" g="0" b="0"/>
        </a:fillRef>
        <a:effectRef idx="0">
          <a:scrgbClr r="0" g="0" b="0"/>
        </a:effectRef>
        <a:fontRef idx="minor"/>
      </dsp:style>
    </dsp:sp>
    <dsp:sp modelId="{6F369410-0BCB-418B-B619-DAF067877EB3}">
      <dsp:nvSpPr>
        <dsp:cNvPr id="0" name=""/>
        <dsp:cNvSpPr/>
      </dsp:nvSpPr>
      <dsp:spPr>
        <a:xfrm>
          <a:off x="6092716" y="1337218"/>
          <a:ext cx="2456140" cy="1783668"/>
        </a:xfrm>
        <a:prstGeom prst="rect">
          <a:avLst/>
        </a:prstGeom>
        <a:blipFill rotWithShape="1">
          <a:blip xmlns:r="http://schemas.openxmlformats.org/officeDocument/2006/relationships" r:embed="rId3"/>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464677-162A-4C39-BCB6-947D2E5B4606}">
      <dsp:nvSpPr>
        <dsp:cNvPr id="0" name=""/>
        <dsp:cNvSpPr/>
      </dsp:nvSpPr>
      <dsp:spPr>
        <a:xfrm>
          <a:off x="6103442" y="3077208"/>
          <a:ext cx="2344004" cy="2409188"/>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0640" tIns="40640" rIns="40640" bIns="40640" numCol="1" spcCol="1270" anchor="t" anchorCtr="0">
          <a:noAutofit/>
        </a:bodyPr>
        <a:lstStyle/>
        <a:p>
          <a:pPr marL="171450" lvl="1" indent="-171450" algn="l" defTabSz="711200">
            <a:lnSpc>
              <a:spcPct val="100000"/>
            </a:lnSpc>
            <a:spcBef>
              <a:spcPct val="0"/>
            </a:spcBef>
            <a:spcAft>
              <a:spcPct val="15000"/>
            </a:spcAft>
            <a:buChar char="•"/>
          </a:pPr>
          <a:r>
            <a:rPr lang="en-US" altLang="zh-CN" sz="1600" b="1" kern="1200" dirty="0">
              <a:latin typeface="+mn-lt"/>
              <a:ea typeface="+mn-ea"/>
            </a:rPr>
            <a:t>Irrigated land was fertilized more than rainfed croplands</a:t>
          </a:r>
          <a:endParaRPr lang="zh-CN" altLang="en-US" sz="1600" b="1" kern="1200" dirty="0">
            <a:solidFill>
              <a:schemeClr val="accent4"/>
            </a:solidFill>
            <a:latin typeface="+mn-lt"/>
            <a:ea typeface="+mn-ea"/>
          </a:endParaRPr>
        </a:p>
        <a:p>
          <a:pPr marL="171450" lvl="1" indent="-171450" algn="l" defTabSz="711200">
            <a:lnSpc>
              <a:spcPct val="100000"/>
            </a:lnSpc>
            <a:spcBef>
              <a:spcPct val="0"/>
            </a:spcBef>
            <a:spcAft>
              <a:spcPct val="15000"/>
            </a:spcAft>
            <a:buChar char="•"/>
          </a:pPr>
          <a:r>
            <a:rPr lang="en-US" altLang="zh-CN" sz="1600" b="1" kern="1200" dirty="0">
              <a:latin typeface="+mn-lt"/>
              <a:ea typeface="+mn-ea"/>
            </a:rPr>
            <a:t>As fertilizer is applied with water, pollutants are easy to spread</a:t>
          </a:r>
          <a:endParaRPr lang="zh-CN" altLang="en-US" sz="1600" b="1" kern="1200" dirty="0">
            <a:solidFill>
              <a:schemeClr val="accent4"/>
            </a:solidFill>
            <a:latin typeface="+mn-lt"/>
            <a:ea typeface="+mn-ea"/>
          </a:endParaRPr>
        </a:p>
        <a:p>
          <a:pPr marL="171450" lvl="1" indent="-171450" algn="l" defTabSz="711200">
            <a:lnSpc>
              <a:spcPct val="100000"/>
            </a:lnSpc>
            <a:spcBef>
              <a:spcPct val="0"/>
            </a:spcBef>
            <a:spcAft>
              <a:spcPct val="15000"/>
            </a:spcAft>
            <a:buChar char="•"/>
          </a:pPr>
          <a:r>
            <a:rPr lang="fr-FR" altLang="en-US" sz="1600" b="1" kern="1200" dirty="0">
              <a:solidFill>
                <a:schemeClr val="accent4"/>
              </a:solidFill>
              <a:latin typeface="+mn-lt"/>
              <a:ea typeface="+mn-ea"/>
            </a:rPr>
            <a:t>Irrigation erosion aggravates soil erosion</a:t>
          </a:r>
          <a:endParaRPr lang="zh-CN" altLang="en-US" sz="1600" b="1" kern="1200" dirty="0">
            <a:solidFill>
              <a:schemeClr val="accent4"/>
            </a:solidFill>
            <a:latin typeface="+mn-lt"/>
            <a:ea typeface="+mn-ea"/>
          </a:endParaRPr>
        </a:p>
      </dsp:txBody>
      <dsp:txXfrm>
        <a:off x="6103442" y="3077208"/>
        <a:ext cx="2344004" cy="2409188"/>
      </dsp:txXfrm>
    </dsp:sp>
    <dsp:sp modelId="{EF9E8BBE-884F-4003-84B3-58B318BA3301}">
      <dsp:nvSpPr>
        <dsp:cNvPr id="0" name=""/>
        <dsp:cNvSpPr/>
      </dsp:nvSpPr>
      <dsp:spPr>
        <a:xfrm>
          <a:off x="6057912" y="12750"/>
          <a:ext cx="2490749" cy="1314228"/>
        </a:xfrm>
        <a:prstGeom prst="rect">
          <a:avLst/>
        </a:prstGeom>
        <a:solidFill>
          <a:srgbClr val="E8DDFB"/>
        </a:solidFill>
        <a:ln w="25400" cap="flat" cmpd="sng" algn="ctr">
          <a:solidFill>
            <a:schemeClr val="accent4">
              <a:hueOff val="7428649"/>
              <a:satOff val="26416"/>
              <a:lumOff val="597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rtl="0">
            <a:lnSpc>
              <a:spcPct val="90000"/>
            </a:lnSpc>
            <a:spcBef>
              <a:spcPct val="0"/>
            </a:spcBef>
            <a:spcAft>
              <a:spcPct val="35000"/>
            </a:spcAft>
            <a:buNone/>
          </a:pPr>
          <a:r>
            <a:rPr lang="en-US" altLang="zh-CN" sz="1800" kern="1200" dirty="0">
              <a:solidFill>
                <a:schemeClr val="accent4"/>
              </a:solidFill>
            </a:rPr>
            <a:t>Formulate Ecological protection policies according to local conditions</a:t>
          </a:r>
          <a:endParaRPr lang="zh-CN" altLang="en-US" sz="1800" b="1" kern="1200" dirty="0">
            <a:solidFill>
              <a:schemeClr val="accent4"/>
            </a:solidFill>
            <a:latin typeface="微软雅黑" pitchFamily="34" charset="-122"/>
            <a:ea typeface="微软雅黑" pitchFamily="34" charset="-122"/>
          </a:endParaRPr>
        </a:p>
      </dsp:txBody>
      <dsp:txXfrm>
        <a:off x="6057912" y="12750"/>
        <a:ext cx="2490749" cy="1314228"/>
      </dsp:txXfrm>
    </dsp:sp>
    <dsp:sp modelId="{75CCC715-EBCB-49E3-800F-48BBEA007732}">
      <dsp:nvSpPr>
        <dsp:cNvPr id="0" name=""/>
        <dsp:cNvSpPr/>
      </dsp:nvSpPr>
      <dsp:spPr>
        <a:xfrm>
          <a:off x="8751724" y="1162958"/>
          <a:ext cx="0" cy="3963707"/>
        </a:xfrm>
        <a:prstGeom prst="line">
          <a:avLst/>
        </a:prstGeom>
        <a:solidFill>
          <a:schemeClr val="lt1">
            <a:alpha val="90000"/>
            <a:hueOff val="0"/>
            <a:satOff val="0"/>
            <a:lumOff val="0"/>
            <a:alphaOff val="0"/>
          </a:schemeClr>
        </a:solidFill>
        <a:ln w="25400" cap="flat" cmpd="sng" algn="ctr">
          <a:solidFill>
            <a:schemeClr val="accent4">
              <a:hueOff val="11142974"/>
              <a:satOff val="39624"/>
              <a:lumOff val="89608"/>
              <a:alphaOff val="0"/>
            </a:schemeClr>
          </a:solidFill>
          <a:prstDash val="solid"/>
        </a:ln>
        <a:effectLst/>
      </dsp:spPr>
      <dsp:style>
        <a:lnRef idx="2">
          <a:scrgbClr r="0" g="0" b="0"/>
        </a:lnRef>
        <a:fillRef idx="1">
          <a:scrgbClr r="0" g="0" b="0"/>
        </a:fillRef>
        <a:effectRef idx="0">
          <a:scrgbClr r="0" g="0" b="0"/>
        </a:effectRef>
        <a:fontRef idx="minor"/>
      </dsp:style>
    </dsp:sp>
    <dsp:sp modelId="{6D04C846-A793-404F-B6F9-CC5EF0261B3A}">
      <dsp:nvSpPr>
        <dsp:cNvPr id="0" name=""/>
        <dsp:cNvSpPr/>
      </dsp:nvSpPr>
      <dsp:spPr>
        <a:xfrm>
          <a:off x="8763008" y="1328478"/>
          <a:ext cx="2364246" cy="178366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52DB75-9913-40AC-810C-9644F16AA1C1}">
      <dsp:nvSpPr>
        <dsp:cNvPr id="0" name=""/>
        <dsp:cNvSpPr/>
      </dsp:nvSpPr>
      <dsp:spPr>
        <a:xfrm>
          <a:off x="8763008" y="3124669"/>
          <a:ext cx="2325346" cy="2214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171450" lvl="1" indent="-171450" algn="l" defTabSz="711200" rtl="0">
            <a:lnSpc>
              <a:spcPct val="90000"/>
            </a:lnSpc>
            <a:spcBef>
              <a:spcPct val="0"/>
            </a:spcBef>
            <a:spcAft>
              <a:spcPct val="15000"/>
            </a:spcAft>
            <a:buChar char="•"/>
          </a:pPr>
          <a:r>
            <a:rPr lang="en-US" altLang="zh-CN" sz="1600" b="1" kern="1200" dirty="0">
              <a:latin typeface="+mn-lt"/>
              <a:ea typeface="+mn-ea"/>
            </a:rPr>
            <a:t>Cleary the structure of irrigated and rainfed croplands</a:t>
          </a:r>
          <a:endParaRPr lang="zh-CN" altLang="en-US" sz="1600" b="1" kern="1200" dirty="0">
            <a:solidFill>
              <a:schemeClr val="accent4"/>
            </a:solidFill>
            <a:latin typeface="+mn-lt"/>
            <a:ea typeface="+mn-ea"/>
          </a:endParaRPr>
        </a:p>
        <a:p>
          <a:pPr marL="171450" lvl="1" indent="-171450" algn="l" defTabSz="711200" rtl="0">
            <a:lnSpc>
              <a:spcPct val="90000"/>
            </a:lnSpc>
            <a:spcBef>
              <a:spcPct val="0"/>
            </a:spcBef>
            <a:spcAft>
              <a:spcPct val="15000"/>
            </a:spcAft>
            <a:buChar char="•"/>
          </a:pPr>
          <a:r>
            <a:rPr lang="en-US" altLang="zh-CN" sz="1600" b="1" kern="1200" dirty="0">
              <a:latin typeface="+mn-lt"/>
              <a:ea typeface="+mn-ea"/>
            </a:rPr>
            <a:t>Cleary the </a:t>
          </a:r>
          <a:r>
            <a:rPr lang="en-US" altLang="en-US" sz="1600" b="1" kern="1200" dirty="0">
              <a:solidFill>
                <a:schemeClr val="accent4"/>
              </a:solidFill>
              <a:latin typeface="+mn-lt"/>
              <a:ea typeface="+mn-ea"/>
            </a:rPr>
            <a:t> spatial and temporal distribution of cultivated land types</a:t>
          </a:r>
          <a:endParaRPr lang="zh-CN" altLang="en-US" sz="1600" b="1" kern="1200" dirty="0">
            <a:solidFill>
              <a:schemeClr val="accent4"/>
            </a:solidFill>
            <a:latin typeface="+mn-lt"/>
            <a:ea typeface="+mn-ea"/>
          </a:endParaRPr>
        </a:p>
      </dsp:txBody>
      <dsp:txXfrm>
        <a:off x="8763008" y="3124669"/>
        <a:ext cx="2325346" cy="2214554"/>
      </dsp:txXfrm>
    </dsp:sp>
    <dsp:sp modelId="{29EEA074-662E-46C3-9666-56D547C1C91D}">
      <dsp:nvSpPr>
        <dsp:cNvPr id="0" name=""/>
        <dsp:cNvSpPr/>
      </dsp:nvSpPr>
      <dsp:spPr>
        <a:xfrm>
          <a:off x="8748118" y="19079"/>
          <a:ext cx="2423322" cy="1314228"/>
        </a:xfrm>
        <a:prstGeom prst="rect">
          <a:avLst/>
        </a:prstGeom>
        <a:solidFill>
          <a:srgbClr val="FFE1E1"/>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solidFill>
                <a:schemeClr val="accent4"/>
              </a:solidFill>
            </a:rPr>
            <a:t>Assist agricultural policy making</a:t>
          </a:r>
          <a:endParaRPr lang="zh-CN" altLang="en-US" sz="1800" b="1" kern="1200" dirty="0">
            <a:solidFill>
              <a:schemeClr val="accent4"/>
            </a:solidFill>
            <a:latin typeface="微软雅黑" pitchFamily="34" charset="-122"/>
            <a:ea typeface="微软雅黑" pitchFamily="34" charset="-122"/>
          </a:endParaRPr>
        </a:p>
      </dsp:txBody>
      <dsp:txXfrm>
        <a:off x="8748118" y="19079"/>
        <a:ext cx="2423322" cy="13142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01A5A-D4E2-476B-B670-481ABA4DF94F}">
      <dsp:nvSpPr>
        <dsp:cNvPr id="0" name=""/>
        <dsp:cNvSpPr/>
      </dsp:nvSpPr>
      <dsp:spPr>
        <a:xfrm>
          <a:off x="-4680586" y="-296093"/>
          <a:ext cx="5575275" cy="5575275"/>
        </a:xfrm>
        <a:prstGeom prst="blockArc">
          <a:avLst>
            <a:gd name="adj1" fmla="val 18900000"/>
            <a:gd name="adj2" fmla="val 2700000"/>
            <a:gd name="adj3" fmla="val 387"/>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4BF777-7999-4523-A70D-F4FF95A59B2C}">
      <dsp:nvSpPr>
        <dsp:cNvPr id="0" name=""/>
        <dsp:cNvSpPr/>
      </dsp:nvSpPr>
      <dsp:spPr>
        <a:xfrm>
          <a:off x="542105" y="444264"/>
          <a:ext cx="2677841" cy="1257240"/>
        </a:xfrm>
        <a:prstGeom prst="rect">
          <a:avLst/>
        </a:prstGeom>
        <a:solidFill>
          <a:srgbClr val="D1E8FF"/>
        </a:solidFill>
        <a:ln w="25400" cap="flat" cmpd="sng" algn="ctr">
          <a:solidFill>
            <a:srgbClr val="D1E8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7262" tIns="45720" rIns="45720" bIns="45720" numCol="1" spcCol="1270" anchor="ctr" anchorCtr="0">
          <a:noAutofit/>
        </a:bodyPr>
        <a:lstStyle/>
        <a:p>
          <a:pPr marL="0" lvl="0" indent="0" algn="l" defTabSz="800100" rtl="0">
            <a:lnSpc>
              <a:spcPct val="90000"/>
            </a:lnSpc>
            <a:spcBef>
              <a:spcPct val="0"/>
            </a:spcBef>
            <a:spcAft>
              <a:spcPct val="35000"/>
            </a:spcAft>
            <a:buNone/>
          </a:pPr>
          <a:r>
            <a:rPr lang="en-US" altLang="zh-CN" sz="1800" b="1" kern="1200" dirty="0">
              <a:solidFill>
                <a:schemeClr val="accent4"/>
              </a:solidFill>
            </a:rPr>
            <a:t> Irrigation farmland has increased dramatically</a:t>
          </a:r>
          <a:endParaRPr lang="zh-CN" altLang="en-US" sz="1800" b="1" kern="1200" dirty="0">
            <a:solidFill>
              <a:schemeClr val="accent4"/>
            </a:solidFill>
            <a:latin typeface="微软雅黑" pitchFamily="34" charset="-122"/>
            <a:ea typeface="微软雅黑" pitchFamily="34" charset="-122"/>
          </a:endParaRPr>
        </a:p>
      </dsp:txBody>
      <dsp:txXfrm>
        <a:off x="542105" y="444264"/>
        <a:ext cx="2677841" cy="1257240"/>
      </dsp:txXfrm>
    </dsp:sp>
    <dsp:sp modelId="{DDC52856-C199-448B-BC2D-52A3997078E4}">
      <dsp:nvSpPr>
        <dsp:cNvPr id="0" name=""/>
        <dsp:cNvSpPr/>
      </dsp:nvSpPr>
      <dsp:spPr>
        <a:xfrm>
          <a:off x="57879" y="731944"/>
          <a:ext cx="1035058" cy="103505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3FD4DB-74EF-4828-A1D3-FAE7AAFFAD4C}">
      <dsp:nvSpPr>
        <dsp:cNvPr id="0" name=""/>
        <dsp:cNvSpPr/>
      </dsp:nvSpPr>
      <dsp:spPr>
        <a:xfrm>
          <a:off x="876404" y="1874752"/>
          <a:ext cx="2379393" cy="1233583"/>
        </a:xfrm>
        <a:prstGeom prst="rect">
          <a:avLst/>
        </a:prstGeom>
        <a:solidFill>
          <a:srgbClr val="C2E49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7262" tIns="45720" rIns="45720" bIns="45720" numCol="1" spcCol="1270" anchor="ctr" anchorCtr="0">
          <a:noAutofit/>
        </a:bodyPr>
        <a:lstStyle/>
        <a:p>
          <a:pPr marL="0" lvl="0" indent="0" algn="l" defTabSz="800100" rtl="0">
            <a:lnSpc>
              <a:spcPct val="90000"/>
            </a:lnSpc>
            <a:spcBef>
              <a:spcPct val="0"/>
            </a:spcBef>
            <a:spcAft>
              <a:spcPct val="35000"/>
            </a:spcAft>
            <a:buNone/>
          </a:pPr>
          <a:r>
            <a:rPr lang="en-US" altLang="zh-CN" sz="1800" b="1" kern="1200" dirty="0">
              <a:solidFill>
                <a:schemeClr val="accent4"/>
              </a:solidFill>
            </a:rPr>
            <a:t>Water shortage intensifies</a:t>
          </a:r>
          <a:endParaRPr lang="zh-CN" altLang="en-US" sz="1800" b="1" kern="1200" dirty="0">
            <a:solidFill>
              <a:schemeClr val="accent4"/>
            </a:solidFill>
            <a:latin typeface="微软雅黑" pitchFamily="34" charset="-122"/>
            <a:ea typeface="微软雅黑" pitchFamily="34" charset="-122"/>
          </a:endParaRPr>
        </a:p>
      </dsp:txBody>
      <dsp:txXfrm>
        <a:off x="876404" y="1874752"/>
        <a:ext cx="2379393" cy="1233583"/>
      </dsp:txXfrm>
    </dsp:sp>
    <dsp:sp modelId="{CE3B860C-FDDD-4CF9-9A23-05AA3AFF2963}">
      <dsp:nvSpPr>
        <dsp:cNvPr id="0" name=""/>
        <dsp:cNvSpPr/>
      </dsp:nvSpPr>
      <dsp:spPr>
        <a:xfrm>
          <a:off x="358874" y="1974015"/>
          <a:ext cx="1035058" cy="1035058"/>
        </a:xfrm>
        <a:prstGeom prst="ellipse">
          <a:avLst/>
        </a:prstGeom>
        <a:solidFill>
          <a:schemeClr val="bg1"/>
        </a:solidFill>
        <a:ln w="25400" cap="flat" cmpd="sng" algn="ctr">
          <a:solidFill>
            <a:srgbClr val="337D4C"/>
          </a:solidFill>
          <a:prstDash val="solid"/>
        </a:ln>
        <a:effectLst/>
      </dsp:spPr>
      <dsp:style>
        <a:lnRef idx="2">
          <a:scrgbClr r="0" g="0" b="0"/>
        </a:lnRef>
        <a:fillRef idx="1">
          <a:scrgbClr r="0" g="0" b="0"/>
        </a:fillRef>
        <a:effectRef idx="0">
          <a:scrgbClr r="0" g="0" b="0"/>
        </a:effectRef>
        <a:fontRef idx="minor"/>
      </dsp:style>
    </dsp:sp>
    <dsp:sp modelId="{8B2F23E1-F5D0-433B-8467-25FB36FD722B}">
      <dsp:nvSpPr>
        <dsp:cNvPr id="0" name=""/>
        <dsp:cNvSpPr/>
      </dsp:nvSpPr>
      <dsp:spPr>
        <a:xfrm>
          <a:off x="631799" y="3247274"/>
          <a:ext cx="2680388" cy="1273842"/>
        </a:xfrm>
        <a:prstGeom prst="rect">
          <a:avLst/>
        </a:prstGeom>
        <a:solidFill>
          <a:srgbClr val="FFE1E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7262" tIns="45720" rIns="45720" bIns="45720" numCol="1" spcCol="1270" anchor="ctr" anchorCtr="0">
          <a:noAutofit/>
        </a:bodyPr>
        <a:lstStyle/>
        <a:p>
          <a:pPr marL="0" lvl="0" indent="0" algn="l" defTabSz="800100">
            <a:lnSpc>
              <a:spcPct val="90000"/>
            </a:lnSpc>
            <a:spcBef>
              <a:spcPct val="0"/>
            </a:spcBef>
            <a:spcAft>
              <a:spcPct val="35000"/>
            </a:spcAft>
            <a:buNone/>
          </a:pPr>
          <a:r>
            <a:rPr lang="en-US" altLang="en-US" sz="1800" b="1" kern="1200" dirty="0">
              <a:solidFill>
                <a:srgbClr val="000000"/>
              </a:solidFill>
              <a:latin typeface="Arial"/>
              <a:ea typeface="宋体"/>
              <a:cs typeface="+mn-cs"/>
            </a:rPr>
            <a:t>The return of irrigation to drought has been encouraged</a:t>
          </a:r>
          <a:endParaRPr lang="zh-CN" altLang="en-US" sz="1800" b="1" kern="1200" dirty="0">
            <a:solidFill>
              <a:srgbClr val="000000"/>
            </a:solidFill>
            <a:latin typeface="Arial"/>
            <a:ea typeface="宋体"/>
            <a:cs typeface="+mn-cs"/>
          </a:endParaRPr>
        </a:p>
      </dsp:txBody>
      <dsp:txXfrm>
        <a:off x="631799" y="3247274"/>
        <a:ext cx="2680388" cy="1273842"/>
      </dsp:txXfrm>
    </dsp:sp>
    <dsp:sp modelId="{174180DF-2269-4464-B3C3-3652B4F22037}">
      <dsp:nvSpPr>
        <dsp:cNvPr id="0" name=""/>
        <dsp:cNvSpPr/>
      </dsp:nvSpPr>
      <dsp:spPr>
        <a:xfrm>
          <a:off x="57879" y="3216085"/>
          <a:ext cx="1035058" cy="1035058"/>
        </a:xfrm>
        <a:prstGeom prst="ellipse">
          <a:avLst/>
        </a:prstGeom>
        <a:solidFill>
          <a:schemeClr val="lt1">
            <a:hueOff val="0"/>
            <a:satOff val="0"/>
            <a:lumOff val="0"/>
            <a:alphaOff val="0"/>
          </a:schemeClr>
        </a:solidFill>
        <a:ln w="25400" cap="flat" cmpd="sng" algn="ctr">
          <a:solidFill>
            <a:srgbClr val="CC9900"/>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1714E-84F3-4A4C-B8AB-C7897A2537E4}">
      <dsp:nvSpPr>
        <dsp:cNvPr id="0" name=""/>
        <dsp:cNvSpPr/>
      </dsp:nvSpPr>
      <dsp:spPr>
        <a:xfrm>
          <a:off x="669428" y="-49642"/>
          <a:ext cx="3517209" cy="3517209"/>
        </a:xfrm>
        <a:prstGeom prst="circularArrow">
          <a:avLst>
            <a:gd name="adj1" fmla="val 5544"/>
            <a:gd name="adj2" fmla="val 330680"/>
            <a:gd name="adj3" fmla="val 13854869"/>
            <a:gd name="adj4" fmla="val 17338104"/>
            <a:gd name="adj5" fmla="val 5757"/>
          </a:avLst>
        </a:prstGeom>
        <a:solidFill>
          <a:srgbClr val="A2C327"/>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6E89172-9E0B-4FC7-B301-BF3030AF11FF}">
      <dsp:nvSpPr>
        <dsp:cNvPr id="0" name=""/>
        <dsp:cNvSpPr/>
      </dsp:nvSpPr>
      <dsp:spPr>
        <a:xfrm>
          <a:off x="1632751" y="-30590"/>
          <a:ext cx="1590562" cy="795281"/>
        </a:xfrm>
        <a:prstGeom prst="roundRect">
          <a:avLst/>
        </a:prstGeom>
        <a:solidFill>
          <a:srgbClr val="00B0F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en-US" sz="2000" b="1" kern="1200" dirty="0">
              <a:latin typeface="微软雅黑" panose="020B0503020204020204" pitchFamily="34" charset="-122"/>
              <a:ea typeface="微软雅黑" panose="020B0503020204020204" pitchFamily="34" charset="-122"/>
            </a:rPr>
            <a:t>Discussion</a:t>
          </a:r>
          <a:endParaRPr lang="zh-CN" altLang="en-US" sz="2000" b="1" kern="1200" dirty="0">
            <a:latin typeface="微软雅黑" panose="020B0503020204020204" pitchFamily="34" charset="-122"/>
            <a:ea typeface="微软雅黑" panose="020B0503020204020204" pitchFamily="34" charset="-122"/>
          </a:endParaRPr>
        </a:p>
      </dsp:txBody>
      <dsp:txXfrm>
        <a:off x="1671573" y="8232"/>
        <a:ext cx="1512918" cy="717637"/>
      </dsp:txXfrm>
    </dsp:sp>
    <dsp:sp modelId="{638C9286-4D65-41B5-92F8-3FAB813E4BC9}">
      <dsp:nvSpPr>
        <dsp:cNvPr id="0" name=""/>
        <dsp:cNvSpPr/>
      </dsp:nvSpPr>
      <dsp:spPr>
        <a:xfrm>
          <a:off x="2615415" y="929484"/>
          <a:ext cx="2246987" cy="795281"/>
        </a:xfrm>
        <a:prstGeom prst="roundRect">
          <a:avLst/>
        </a:prstGeom>
        <a:gradFill rotWithShape="0">
          <a:gsLst>
            <a:gs pos="0">
              <a:schemeClr val="accent5">
                <a:hueOff val="814257"/>
                <a:satOff val="2799"/>
                <a:lumOff val="-13432"/>
                <a:alphaOff val="0"/>
                <a:shade val="51000"/>
                <a:satMod val="130000"/>
              </a:schemeClr>
            </a:gs>
            <a:gs pos="80000">
              <a:schemeClr val="accent5">
                <a:hueOff val="814257"/>
                <a:satOff val="2799"/>
                <a:lumOff val="-13432"/>
                <a:alphaOff val="0"/>
                <a:shade val="93000"/>
                <a:satMod val="130000"/>
              </a:schemeClr>
            </a:gs>
            <a:gs pos="100000">
              <a:schemeClr val="accent5">
                <a:hueOff val="814257"/>
                <a:satOff val="2799"/>
                <a:lumOff val="-1343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b="1" kern="1200" dirty="0">
              <a:solidFill>
                <a:schemeClr val="tx1"/>
              </a:solidFill>
              <a:latin typeface="微软雅黑" panose="020B0503020204020204" pitchFamily="34" charset="-122"/>
              <a:ea typeface="微软雅黑" panose="020B0503020204020204" pitchFamily="34" charset="-122"/>
            </a:rPr>
            <a:t>Extraction accuracy</a:t>
          </a:r>
          <a:endParaRPr lang="zh-CN" altLang="en-US" sz="1800" b="1" kern="1200" dirty="0">
            <a:latin typeface="微软雅黑" panose="020B0503020204020204" pitchFamily="34" charset="-122"/>
            <a:ea typeface="微软雅黑" panose="020B0503020204020204" pitchFamily="34" charset="-122"/>
          </a:endParaRPr>
        </a:p>
      </dsp:txBody>
      <dsp:txXfrm>
        <a:off x="2654237" y="968306"/>
        <a:ext cx="2169343" cy="717637"/>
      </dsp:txXfrm>
    </dsp:sp>
    <dsp:sp modelId="{0E1D8CC5-CAA3-46F9-93B4-1B981C3BED49}">
      <dsp:nvSpPr>
        <dsp:cNvPr id="0" name=""/>
        <dsp:cNvSpPr/>
      </dsp:nvSpPr>
      <dsp:spPr>
        <a:xfrm>
          <a:off x="2575882" y="2360057"/>
          <a:ext cx="2219137" cy="922104"/>
        </a:xfrm>
        <a:prstGeom prst="roundRect">
          <a:avLst/>
        </a:prstGeom>
        <a:gradFill rotWithShape="0">
          <a:gsLst>
            <a:gs pos="0">
              <a:schemeClr val="accent5">
                <a:hueOff val="1628513"/>
                <a:satOff val="5598"/>
                <a:lumOff val="-26863"/>
                <a:alphaOff val="0"/>
                <a:shade val="51000"/>
                <a:satMod val="130000"/>
              </a:schemeClr>
            </a:gs>
            <a:gs pos="80000">
              <a:schemeClr val="accent5">
                <a:hueOff val="1628513"/>
                <a:satOff val="5598"/>
                <a:lumOff val="-26863"/>
                <a:alphaOff val="0"/>
                <a:shade val="93000"/>
                <a:satMod val="130000"/>
              </a:schemeClr>
            </a:gs>
            <a:gs pos="100000">
              <a:schemeClr val="accent5">
                <a:hueOff val="1628513"/>
                <a:satOff val="5598"/>
                <a:lumOff val="-2686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b="1" kern="1200" dirty="0">
              <a:solidFill>
                <a:schemeClr val="tx1"/>
              </a:solidFill>
              <a:latin typeface="微软雅黑" panose="020B0503020204020204" pitchFamily="34" charset="-122"/>
              <a:ea typeface="微软雅黑" panose="020B0503020204020204" pitchFamily="34" charset="-122"/>
            </a:rPr>
            <a:t>Spatial and temporal changes analysis</a:t>
          </a:r>
          <a:endParaRPr lang="zh-CN" altLang="en-US" sz="1800" b="1" kern="1200" dirty="0">
            <a:solidFill>
              <a:schemeClr val="tx1"/>
            </a:solidFill>
            <a:latin typeface="微软雅黑" panose="020B0503020204020204" pitchFamily="34" charset="-122"/>
            <a:ea typeface="微软雅黑" panose="020B0503020204020204" pitchFamily="34" charset="-122"/>
          </a:endParaRPr>
        </a:p>
      </dsp:txBody>
      <dsp:txXfrm>
        <a:off x="2620895" y="2405070"/>
        <a:ext cx="2129111" cy="832078"/>
      </dsp:txXfrm>
    </dsp:sp>
    <dsp:sp modelId="{3D3E6AA5-5A8D-4BDE-A6E6-9FB95011BEB8}">
      <dsp:nvSpPr>
        <dsp:cNvPr id="0" name=""/>
        <dsp:cNvSpPr/>
      </dsp:nvSpPr>
      <dsp:spPr>
        <a:xfrm>
          <a:off x="147275" y="2318571"/>
          <a:ext cx="2060621" cy="795281"/>
        </a:xfrm>
        <a:prstGeom prst="roundRect">
          <a:avLst/>
        </a:prstGeom>
        <a:gradFill rotWithShape="0">
          <a:gsLst>
            <a:gs pos="0">
              <a:schemeClr val="accent5">
                <a:hueOff val="2442770"/>
                <a:satOff val="8397"/>
                <a:lumOff val="-40295"/>
                <a:alphaOff val="0"/>
                <a:shade val="51000"/>
                <a:satMod val="130000"/>
              </a:schemeClr>
            </a:gs>
            <a:gs pos="80000">
              <a:schemeClr val="accent5">
                <a:hueOff val="2442770"/>
                <a:satOff val="8397"/>
                <a:lumOff val="-40295"/>
                <a:alphaOff val="0"/>
                <a:shade val="93000"/>
                <a:satMod val="130000"/>
              </a:schemeClr>
            </a:gs>
            <a:gs pos="100000">
              <a:schemeClr val="accent5">
                <a:hueOff val="2442770"/>
                <a:satOff val="8397"/>
                <a:lumOff val="-4029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b="1" kern="1200" dirty="0">
              <a:latin typeface="微软雅黑" panose="020B0503020204020204" pitchFamily="34" charset="-122"/>
              <a:ea typeface="微软雅黑" panose="020B0503020204020204" pitchFamily="34" charset="-122"/>
            </a:rPr>
            <a:t>Feature selection</a:t>
          </a:r>
          <a:endParaRPr lang="zh-CN" altLang="en-US" sz="1800" b="1" kern="1200" dirty="0">
            <a:latin typeface="微软雅黑" panose="020B0503020204020204" pitchFamily="34" charset="-122"/>
            <a:ea typeface="微软雅黑" panose="020B0503020204020204" pitchFamily="34" charset="-122"/>
          </a:endParaRPr>
        </a:p>
      </dsp:txBody>
      <dsp:txXfrm>
        <a:off x="186097" y="2357393"/>
        <a:ext cx="1982977" cy="717637"/>
      </dsp:txXfrm>
    </dsp:sp>
    <dsp:sp modelId="{AD62F083-1510-4EEF-8F0F-DEFDE6228321}">
      <dsp:nvSpPr>
        <dsp:cNvPr id="0" name=""/>
        <dsp:cNvSpPr/>
      </dsp:nvSpPr>
      <dsp:spPr>
        <a:xfrm>
          <a:off x="10478" y="1005798"/>
          <a:ext cx="1982175" cy="795281"/>
        </a:xfrm>
        <a:prstGeom prst="roundRect">
          <a:avLst/>
        </a:prstGeom>
        <a:gradFill rotWithShape="0">
          <a:gsLst>
            <a:gs pos="0">
              <a:schemeClr val="accent5">
                <a:hueOff val="3257026"/>
                <a:satOff val="11196"/>
                <a:lumOff val="-53726"/>
                <a:alphaOff val="0"/>
                <a:shade val="51000"/>
                <a:satMod val="130000"/>
              </a:schemeClr>
            </a:gs>
            <a:gs pos="80000">
              <a:schemeClr val="accent5">
                <a:hueOff val="3257026"/>
                <a:satOff val="11196"/>
                <a:lumOff val="-53726"/>
                <a:alphaOff val="0"/>
                <a:shade val="93000"/>
                <a:satMod val="130000"/>
              </a:schemeClr>
            </a:gs>
            <a:gs pos="100000">
              <a:schemeClr val="accent5">
                <a:hueOff val="3257026"/>
                <a:satOff val="11196"/>
                <a:lumOff val="-5372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b="1" kern="1200" dirty="0">
              <a:latin typeface="微软雅黑" panose="020B0503020204020204" pitchFamily="34" charset="-122"/>
              <a:ea typeface="微软雅黑" panose="020B0503020204020204" pitchFamily="34" charset="-122"/>
            </a:rPr>
            <a:t>Division</a:t>
          </a:r>
          <a:endParaRPr lang="zh-CN" altLang="en-US" sz="1800" b="1" kern="1200" dirty="0">
            <a:latin typeface="微软雅黑" panose="020B0503020204020204" pitchFamily="34" charset="-122"/>
            <a:ea typeface="微软雅黑" panose="020B0503020204020204" pitchFamily="34" charset="-122"/>
          </a:endParaRPr>
        </a:p>
      </dsp:txBody>
      <dsp:txXfrm>
        <a:off x="49300" y="1044620"/>
        <a:ext cx="1904531" cy="717637"/>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2C9A154A-104B-43B2-8A15-ADD031AF4A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a:extLst>
              <a:ext uri="{FF2B5EF4-FFF2-40B4-BE49-F238E27FC236}">
                <a16:creationId xmlns:a16="http://schemas.microsoft.com/office/drawing/2014/main" id="{974792C4-EF31-49FD-92EA-F2D911D46BD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091CD56C-063B-4964-9E94-C0CA7D14E93B}" type="datetimeFigureOut">
              <a:rPr lang="zh-CN" altLang="en-US"/>
              <a:pPr>
                <a:defRPr/>
              </a:pPr>
              <a:t>2020/5/4</a:t>
            </a:fld>
            <a:endParaRPr lang="zh-CN" altLang="en-US"/>
          </a:p>
        </p:txBody>
      </p:sp>
      <p:sp>
        <p:nvSpPr>
          <p:cNvPr id="4" name="幻灯片图像占位符 3">
            <a:extLst>
              <a:ext uri="{FF2B5EF4-FFF2-40B4-BE49-F238E27FC236}">
                <a16:creationId xmlns:a16="http://schemas.microsoft.com/office/drawing/2014/main" id="{A0D61898-DB2A-4F85-AE1B-5AF90659A4F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3CE8A233-E2FD-41AB-9252-924F36EAEC6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二级</a:t>
            </a:r>
          </a:p>
          <a:p>
            <a:pPr lvl="2"/>
            <a:r>
              <a:rPr lang="zh-CN" altLang="en-US" noProof="0"/>
              <a:t>三级</a:t>
            </a:r>
          </a:p>
          <a:p>
            <a:pPr lvl="3"/>
            <a:r>
              <a:rPr lang="zh-CN" altLang="en-US" noProof="0"/>
              <a:t>四级</a:t>
            </a:r>
          </a:p>
          <a:p>
            <a:pPr lvl="4"/>
            <a:r>
              <a:rPr lang="zh-CN" altLang="en-US" noProof="0"/>
              <a:t>五级</a:t>
            </a:r>
          </a:p>
        </p:txBody>
      </p:sp>
      <p:sp>
        <p:nvSpPr>
          <p:cNvPr id="6" name="页脚占位符 5">
            <a:extLst>
              <a:ext uri="{FF2B5EF4-FFF2-40B4-BE49-F238E27FC236}">
                <a16:creationId xmlns:a16="http://schemas.microsoft.com/office/drawing/2014/main" id="{F9A1DF9D-123F-4FB4-84A0-29F85DCCF88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a:extLst>
              <a:ext uri="{FF2B5EF4-FFF2-40B4-BE49-F238E27FC236}">
                <a16:creationId xmlns:a16="http://schemas.microsoft.com/office/drawing/2014/main" id="{DFC72F8B-6DB8-489B-8363-7E88D0C7983B}"/>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0E291557-E618-4241-8F7E-5E9956C1715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E291557-E618-4241-8F7E-5E9956C1715F}" type="slidenum">
              <a:rPr lang="zh-CN" altLang="en-US" smtClean="0"/>
              <a:pPr>
                <a:defRPr/>
              </a:pPr>
              <a:t>2</a:t>
            </a:fld>
            <a:endParaRPr lang="zh-CN" altLang="en-US"/>
          </a:p>
        </p:txBody>
      </p:sp>
    </p:spTree>
    <p:extLst>
      <p:ext uri="{BB962C8B-B14F-4D97-AF65-F5344CB8AC3E}">
        <p14:creationId xmlns:p14="http://schemas.microsoft.com/office/powerpoint/2010/main" val="3249313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a:extLst>
              <a:ext uri="{FF2B5EF4-FFF2-40B4-BE49-F238E27FC236}">
                <a16:creationId xmlns:a16="http://schemas.microsoft.com/office/drawing/2014/main" id="{B74DCB63-3EA4-4BB1-ADD7-F0CF8C6205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备注占位符 2">
            <a:extLst>
              <a:ext uri="{FF2B5EF4-FFF2-40B4-BE49-F238E27FC236}">
                <a16:creationId xmlns:a16="http://schemas.microsoft.com/office/drawing/2014/main" id="{FE2F785E-EDF4-499F-AEE8-A09A69EA8B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a:t>It is proposed to employ difference methods in different districts because of multiple agricultural status.  According to the factors affecting the extraction of irrigated croplands information, the whole country will be divided into two districts, and then the suitable extraction method for each district will be studied. Finally, every region will be classification respectively with its own method, and the extraction results will be analyzed synthetically.</a:t>
            </a:r>
            <a:endParaRPr lang="zh-CN" altLang="zh-CN" dirty="0"/>
          </a:p>
          <a:p>
            <a:endParaRPr lang="zh-CN" altLang="en-US" dirty="0"/>
          </a:p>
        </p:txBody>
      </p:sp>
      <p:sp>
        <p:nvSpPr>
          <p:cNvPr id="20484" name="灯片编号占位符 3">
            <a:extLst>
              <a:ext uri="{FF2B5EF4-FFF2-40B4-BE49-F238E27FC236}">
                <a16:creationId xmlns:a16="http://schemas.microsoft.com/office/drawing/2014/main" id="{0E8B88A6-4EF1-429E-A879-15B4EA89EC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087858F-803C-4AE5-9D76-ADCEC6D32CC8}" type="slidenum">
              <a:rPr lang="zh-CN" altLang="en-US"/>
              <a:pPr/>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a:extLst>
              <a:ext uri="{FF2B5EF4-FFF2-40B4-BE49-F238E27FC236}">
                <a16:creationId xmlns:a16="http://schemas.microsoft.com/office/drawing/2014/main" id="{A4E743CB-8AC0-44CC-BA24-E9D0CA47F7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a:extLst>
              <a:ext uri="{FF2B5EF4-FFF2-40B4-BE49-F238E27FC236}">
                <a16:creationId xmlns:a16="http://schemas.microsoft.com/office/drawing/2014/main" id="{DFC0A2BA-C555-4AE3-93E9-5187E97569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zh-CN"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Therefore, the samples that meet this feature were used as training samples, to extract irrigated farmland from data of 2015 by automatic decision tree method. Meanwhile, the original samples were used to classify it in the same way.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a:solidFill>
                  <a:schemeClr val="tx1"/>
                </a:solidFill>
                <a:effectLst/>
                <a:latin typeface="+mn-lt"/>
                <a:ea typeface="+mn-ea"/>
                <a:cs typeface="+mn-cs"/>
              </a:rPr>
              <a:t>Both results of them have high precision, the overall accuracy and kappa coefficient are both in, vitrificated by confounding matrix using the same verification sample. However, compared to the results using original samples, classification results of decision tree generated by samples screened by eigenvalues are larger and more in line with the actual situation. The patches of original sample unscreened classification results were more broken with the phenomenon of pepper and salt. Therefore, the former is used as the results, and this method is used as the historical data classification method.</a:t>
            </a:r>
            <a:endParaRPr lang="zh-CN" altLang="zh-CN" sz="1200" kern="1200" dirty="0">
              <a:solidFill>
                <a:schemeClr val="tx1"/>
              </a:solidFill>
              <a:effectLst/>
              <a:latin typeface="+mn-lt"/>
              <a:ea typeface="+mn-ea"/>
              <a:cs typeface="+mn-cs"/>
            </a:endParaRPr>
          </a:p>
          <a:p>
            <a:endParaRPr lang="zh-CN" altLang="en-US" dirty="0"/>
          </a:p>
        </p:txBody>
      </p:sp>
      <p:sp>
        <p:nvSpPr>
          <p:cNvPr id="22532" name="灯片编号占位符 3">
            <a:extLst>
              <a:ext uri="{FF2B5EF4-FFF2-40B4-BE49-F238E27FC236}">
                <a16:creationId xmlns:a16="http://schemas.microsoft.com/office/drawing/2014/main" id="{56727C47-39BD-4F65-9B77-0FEEFAFFA7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25802C1-718E-48E0-999C-456D1B05E7D5}" type="slidenum">
              <a:rPr lang="zh-CN" altLang="en-US"/>
              <a:pPr/>
              <a:t>12</a:t>
            </a:fld>
            <a:endParaRPr lang="zh-CN" altLang="en-US"/>
          </a:p>
        </p:txBody>
      </p:sp>
    </p:spTree>
    <p:extLst>
      <p:ext uri="{BB962C8B-B14F-4D97-AF65-F5344CB8AC3E}">
        <p14:creationId xmlns:p14="http://schemas.microsoft.com/office/powerpoint/2010/main" val="1496399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id="{684C523C-C028-4D21-9BF2-25DC535E0F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a:extLst>
              <a:ext uri="{FF2B5EF4-FFF2-40B4-BE49-F238E27FC236}">
                <a16:creationId xmlns:a16="http://schemas.microsoft.com/office/drawing/2014/main" id="{B2A9B6A8-ACE5-41D4-8A88-38AED397E4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8676" name="灯片编号占位符 3">
            <a:extLst>
              <a:ext uri="{FF2B5EF4-FFF2-40B4-BE49-F238E27FC236}">
                <a16:creationId xmlns:a16="http://schemas.microsoft.com/office/drawing/2014/main" id="{0352D0E8-8195-40A1-AD14-DEC66F4FE7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55FD91F-A224-415C-AD7C-423A7A5EC951}" type="slidenum">
              <a:rPr lang="zh-CN" altLang="en-US"/>
              <a:pPr/>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a:extLst>
              <a:ext uri="{FF2B5EF4-FFF2-40B4-BE49-F238E27FC236}">
                <a16:creationId xmlns:a16="http://schemas.microsoft.com/office/drawing/2014/main" id="{A4E743CB-8AC0-44CC-BA24-E9D0CA47F7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a:extLst>
              <a:ext uri="{FF2B5EF4-FFF2-40B4-BE49-F238E27FC236}">
                <a16:creationId xmlns:a16="http://schemas.microsoft.com/office/drawing/2014/main" id="{DFC0A2BA-C555-4AE3-93E9-5187E97569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kern="1200" dirty="0">
                <a:solidFill>
                  <a:schemeClr val="tx1"/>
                </a:solidFill>
                <a:effectLst/>
                <a:latin typeface="+mn-lt"/>
                <a:ea typeface="+mn-ea"/>
                <a:cs typeface="+mn-cs"/>
              </a:rPr>
              <a:t>the verification results including confusion matrix in 2015 and the comparisons between statistical yearbook and classification results in 1987</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2000and 2015 shows that the classification method can achieve a high accuracy, especially in the historical years when there is a lack of field surveying samples, the real and reliable results can be obtained.</a:t>
            </a:r>
            <a:endParaRPr lang="zh-CN" altLang="en-US" dirty="0"/>
          </a:p>
        </p:txBody>
      </p:sp>
      <p:sp>
        <p:nvSpPr>
          <p:cNvPr id="22532" name="灯片编号占位符 3">
            <a:extLst>
              <a:ext uri="{FF2B5EF4-FFF2-40B4-BE49-F238E27FC236}">
                <a16:creationId xmlns:a16="http://schemas.microsoft.com/office/drawing/2014/main" id="{56727C47-39BD-4F65-9B77-0FEEFAFFA7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25802C1-718E-48E0-999C-456D1B05E7D5}" type="slidenum">
              <a:rPr lang="zh-CN" altLang="en-US"/>
              <a:pPr/>
              <a:t>14</a:t>
            </a:fld>
            <a:endParaRPr lang="zh-CN" altLang="en-US"/>
          </a:p>
        </p:txBody>
      </p:sp>
    </p:spTree>
    <p:extLst>
      <p:ext uri="{BB962C8B-B14F-4D97-AF65-F5344CB8AC3E}">
        <p14:creationId xmlns:p14="http://schemas.microsoft.com/office/powerpoint/2010/main" val="2234875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a:extLst>
              <a:ext uri="{FF2B5EF4-FFF2-40B4-BE49-F238E27FC236}">
                <a16:creationId xmlns:a16="http://schemas.microsoft.com/office/drawing/2014/main" id="{A4E743CB-8AC0-44CC-BA24-E9D0CA47F7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a:extLst>
              <a:ext uri="{FF2B5EF4-FFF2-40B4-BE49-F238E27FC236}">
                <a16:creationId xmlns:a16="http://schemas.microsoft.com/office/drawing/2014/main" id="{DFC0A2BA-C555-4AE3-93E9-5187E97569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kern="1200" dirty="0">
                <a:solidFill>
                  <a:schemeClr val="tx1"/>
                </a:solidFill>
                <a:effectLst/>
                <a:latin typeface="+mn-lt"/>
                <a:ea typeface="+mn-ea"/>
                <a:cs typeface="+mn-cs"/>
              </a:rPr>
              <a:t>The irrigated farmlands of Zhangjiakou are mainly distributed in the small intermontane basin in </a:t>
            </a:r>
            <a:r>
              <a:rPr lang="en-US" altLang="zh-CN" sz="1200" kern="1200" dirty="0" err="1">
                <a:solidFill>
                  <a:schemeClr val="tx1"/>
                </a:solidFill>
                <a:effectLst/>
                <a:latin typeface="+mn-lt"/>
                <a:ea typeface="+mn-ea"/>
                <a:cs typeface="+mn-cs"/>
              </a:rPr>
              <a:t>Baxia</a:t>
            </a:r>
            <a:r>
              <a:rPr lang="en-US" altLang="zh-CN" sz="1200" kern="1200" dirty="0">
                <a:solidFill>
                  <a:schemeClr val="tx1"/>
                </a:solidFill>
                <a:effectLst/>
                <a:latin typeface="+mn-lt"/>
                <a:ea typeface="+mn-ea"/>
                <a:cs typeface="+mn-cs"/>
              </a:rPr>
              <a:t>. There is very little irrigated farmland in </a:t>
            </a:r>
            <a:r>
              <a:rPr lang="en-US" altLang="zh-CN" sz="1200" kern="1200" dirty="0" err="1">
                <a:solidFill>
                  <a:schemeClr val="tx1"/>
                </a:solidFill>
                <a:effectLst/>
                <a:latin typeface="+mn-lt"/>
                <a:ea typeface="+mn-ea"/>
                <a:cs typeface="+mn-cs"/>
              </a:rPr>
              <a:t>Bashang</a:t>
            </a:r>
            <a:r>
              <a:rPr lang="en-US" altLang="zh-CN" sz="1200" kern="1200" dirty="0">
                <a:solidFill>
                  <a:schemeClr val="tx1"/>
                </a:solidFill>
                <a:effectLst/>
                <a:latin typeface="+mn-lt"/>
                <a:ea typeface="+mn-ea"/>
                <a:cs typeface="+mn-cs"/>
              </a:rPr>
              <a:t>, especially in 1987. </a:t>
            </a:r>
          </a:p>
          <a:p>
            <a:r>
              <a:rPr lang="en-US" altLang="zh-CN" sz="1200" kern="1200" dirty="0">
                <a:solidFill>
                  <a:schemeClr val="tx1"/>
                </a:solidFill>
                <a:effectLst/>
                <a:latin typeface="+mn-lt"/>
                <a:ea typeface="+mn-ea"/>
                <a:cs typeface="+mn-cs"/>
              </a:rPr>
              <a:t>On the whole, the irrigated croplands of </a:t>
            </a:r>
            <a:r>
              <a:rPr lang="en-US" altLang="zh-CN" sz="1200" kern="1200" dirty="0" err="1">
                <a:solidFill>
                  <a:schemeClr val="tx1"/>
                </a:solidFill>
                <a:effectLst/>
                <a:latin typeface="+mn-lt"/>
                <a:ea typeface="+mn-ea"/>
                <a:cs typeface="+mn-cs"/>
              </a:rPr>
              <a:t>Bashang</a:t>
            </a:r>
            <a:r>
              <a:rPr lang="en-US" altLang="zh-CN" sz="1200" kern="1200" dirty="0">
                <a:solidFill>
                  <a:schemeClr val="tx1"/>
                </a:solidFill>
                <a:effectLst/>
                <a:latin typeface="+mn-lt"/>
                <a:ea typeface="+mn-ea"/>
                <a:cs typeface="+mn-cs"/>
              </a:rPr>
              <a:t> without obvious spatial aggregation distributed relatively scattered and interlaced with the rainfed croplands. The irrigated farmlands of </a:t>
            </a:r>
            <a:r>
              <a:rPr lang="en-US" altLang="zh-CN" sz="1200" kern="1200" dirty="0" err="1">
                <a:solidFill>
                  <a:schemeClr val="tx1"/>
                </a:solidFill>
                <a:effectLst/>
                <a:latin typeface="+mn-lt"/>
                <a:ea typeface="+mn-ea"/>
                <a:cs typeface="+mn-cs"/>
              </a:rPr>
              <a:t>Baxia</a:t>
            </a:r>
            <a:r>
              <a:rPr lang="en-US" altLang="zh-CN" sz="1200" kern="1200" dirty="0">
                <a:solidFill>
                  <a:schemeClr val="tx1"/>
                </a:solidFill>
                <a:effectLst/>
                <a:latin typeface="+mn-lt"/>
                <a:ea typeface="+mn-ea"/>
                <a:cs typeface="+mn-cs"/>
              </a:rPr>
              <a:t> had very obvious spatial aggregation, mainly concentrated in </a:t>
            </a:r>
            <a:r>
              <a:rPr lang="en-US" altLang="zh-CN" sz="1200" kern="1200" dirty="0" err="1">
                <a:solidFill>
                  <a:schemeClr val="tx1"/>
                </a:solidFill>
                <a:effectLst/>
                <a:latin typeface="+mn-lt"/>
                <a:ea typeface="+mn-ea"/>
                <a:cs typeface="+mn-cs"/>
              </a:rPr>
              <a:t>Yanghe</a:t>
            </a:r>
            <a:r>
              <a:rPr lang="en-US" altLang="zh-CN" sz="1200" kern="1200" dirty="0">
                <a:solidFill>
                  <a:schemeClr val="tx1"/>
                </a:solidFill>
                <a:effectLst/>
                <a:latin typeface="+mn-lt"/>
                <a:ea typeface="+mn-ea"/>
                <a:cs typeface="+mn-cs"/>
              </a:rPr>
              <a:t> river basin and the vicinity of the </a:t>
            </a:r>
            <a:r>
              <a:rPr lang="en-US" altLang="zh-CN" sz="1200" kern="1200" dirty="0" err="1">
                <a:solidFill>
                  <a:schemeClr val="tx1"/>
                </a:solidFill>
                <a:effectLst/>
                <a:latin typeface="+mn-lt"/>
                <a:ea typeface="+mn-ea"/>
                <a:cs typeface="+mn-cs"/>
              </a:rPr>
              <a:t>Guanting</a:t>
            </a:r>
            <a:r>
              <a:rPr lang="en-US" altLang="zh-CN" sz="1200" kern="1200" dirty="0">
                <a:solidFill>
                  <a:schemeClr val="tx1"/>
                </a:solidFill>
                <a:effectLst/>
                <a:latin typeface="+mn-lt"/>
                <a:ea typeface="+mn-ea"/>
                <a:cs typeface="+mn-cs"/>
              </a:rPr>
              <a:t> reservoir in the central (concentrated in </a:t>
            </a:r>
            <a:r>
              <a:rPr lang="en-US" altLang="zh-CN" sz="1200" kern="1200" dirty="0" err="1">
                <a:solidFill>
                  <a:schemeClr val="tx1"/>
                </a:solidFill>
                <a:effectLst/>
                <a:latin typeface="+mn-lt"/>
                <a:ea typeface="+mn-ea"/>
                <a:cs typeface="+mn-cs"/>
              </a:rPr>
              <a:t>wanquan</a:t>
            </a:r>
            <a:r>
              <a:rPr lang="en-US" altLang="zh-CN"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huai</a:t>
            </a:r>
            <a:r>
              <a:rPr lang="en-US" altLang="zh-CN" sz="1200" kern="1200" dirty="0">
                <a:solidFill>
                  <a:schemeClr val="tx1"/>
                </a:solidFill>
                <a:effectLst/>
                <a:latin typeface="+mn-lt"/>
                <a:ea typeface="+mn-ea"/>
                <a:cs typeface="+mn-cs"/>
              </a:rPr>
              <a:t> 'an, </a:t>
            </a:r>
            <a:r>
              <a:rPr lang="en-US" altLang="zh-CN" sz="1200" kern="1200" dirty="0" err="1">
                <a:solidFill>
                  <a:schemeClr val="tx1"/>
                </a:solidFill>
                <a:effectLst/>
                <a:latin typeface="+mn-lt"/>
                <a:ea typeface="+mn-ea"/>
                <a:cs typeface="+mn-cs"/>
              </a:rPr>
              <a:t>zhangjiakou</a:t>
            </a:r>
            <a:r>
              <a:rPr lang="en-US" altLang="zh-CN"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xuanhua</a:t>
            </a:r>
            <a:r>
              <a:rPr lang="en-US" altLang="zh-CN"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zhuolu</a:t>
            </a:r>
            <a:r>
              <a:rPr lang="en-US" altLang="zh-CN" sz="1200" kern="1200" dirty="0">
                <a:solidFill>
                  <a:schemeClr val="tx1"/>
                </a:solidFill>
                <a:effectLst/>
                <a:latin typeface="+mn-lt"/>
                <a:ea typeface="+mn-ea"/>
                <a:cs typeface="+mn-cs"/>
              </a:rPr>
              <a:t> and </a:t>
            </a:r>
            <a:r>
              <a:rPr lang="en-US" altLang="zh-CN" sz="1200" kern="1200" dirty="0" err="1">
                <a:solidFill>
                  <a:schemeClr val="tx1"/>
                </a:solidFill>
                <a:effectLst/>
                <a:latin typeface="+mn-lt"/>
                <a:ea typeface="+mn-ea"/>
                <a:cs typeface="+mn-cs"/>
              </a:rPr>
              <a:t>huailai</a:t>
            </a:r>
            <a:r>
              <a:rPr lang="en-US" altLang="zh-CN" sz="1200" kern="1200" dirty="0">
                <a:solidFill>
                  <a:schemeClr val="tx1"/>
                </a:solidFill>
                <a:effectLst/>
                <a:latin typeface="+mn-lt"/>
                <a:ea typeface="+mn-ea"/>
                <a:cs typeface="+mn-cs"/>
              </a:rPr>
              <a:t>), showing a large area of contiguous distribution. In the low-lying flat areas In the southwest (</a:t>
            </a:r>
            <a:r>
              <a:rPr lang="en-US" altLang="zh-CN" sz="1200" kern="1200" dirty="0" err="1">
                <a:solidFill>
                  <a:schemeClr val="tx1"/>
                </a:solidFill>
                <a:effectLst/>
                <a:latin typeface="+mn-lt"/>
                <a:ea typeface="+mn-ea"/>
                <a:cs typeface="+mn-cs"/>
              </a:rPr>
              <a:t>yangyuan</a:t>
            </a:r>
            <a:r>
              <a:rPr lang="en-US" altLang="zh-CN"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yu</a:t>
            </a:r>
            <a:r>
              <a:rPr lang="en-US" altLang="zh-CN" sz="1200" kern="1200" dirty="0">
                <a:solidFill>
                  <a:schemeClr val="tx1"/>
                </a:solidFill>
                <a:effectLst/>
                <a:latin typeface="+mn-lt"/>
                <a:ea typeface="+mn-ea"/>
                <a:cs typeface="+mn-cs"/>
              </a:rPr>
              <a:t> county) were also distributed, while the mountain area in the northeast (chi </a:t>
            </a:r>
            <a:r>
              <a:rPr lang="en-US" altLang="zh-CN" sz="1200" kern="1200" dirty="0" err="1">
                <a:solidFill>
                  <a:schemeClr val="tx1"/>
                </a:solidFill>
                <a:effectLst/>
                <a:latin typeface="+mn-lt"/>
                <a:ea typeface="+mn-ea"/>
                <a:cs typeface="+mn-cs"/>
              </a:rPr>
              <a:t>cheng</a:t>
            </a:r>
            <a:r>
              <a:rPr lang="en-US" altLang="zh-CN"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chongli</a:t>
            </a:r>
            <a:r>
              <a:rPr lang="en-US" altLang="zh-CN" sz="1200" kern="1200" dirty="0">
                <a:solidFill>
                  <a:schemeClr val="tx1"/>
                </a:solidFill>
                <a:effectLst/>
                <a:latin typeface="+mn-lt"/>
                <a:ea typeface="+mn-ea"/>
                <a:cs typeface="+mn-cs"/>
              </a:rPr>
              <a:t>) was less distributed along the gully.</a:t>
            </a:r>
          </a:p>
          <a:p>
            <a:r>
              <a:rPr lang="en-US" altLang="zh-CN" sz="1200" kern="1200" dirty="0">
                <a:solidFill>
                  <a:schemeClr val="tx1"/>
                </a:solidFill>
                <a:effectLst/>
                <a:latin typeface="+mn-lt"/>
                <a:ea typeface="+mn-ea"/>
                <a:cs typeface="+mn-cs"/>
              </a:rPr>
              <a:t>The least irrigated area of </a:t>
            </a:r>
            <a:r>
              <a:rPr lang="en-US" altLang="zh-CN" sz="1200" kern="1200" dirty="0" err="1">
                <a:solidFill>
                  <a:schemeClr val="tx1"/>
                </a:solidFill>
                <a:effectLst/>
                <a:latin typeface="+mn-lt"/>
                <a:ea typeface="+mn-ea"/>
                <a:cs typeface="+mn-cs"/>
              </a:rPr>
              <a:t>Bashang</a:t>
            </a:r>
            <a:r>
              <a:rPr lang="en-US" altLang="zh-CN" sz="1200" kern="1200" dirty="0">
                <a:solidFill>
                  <a:schemeClr val="tx1"/>
                </a:solidFill>
                <a:effectLst/>
                <a:latin typeface="+mn-lt"/>
                <a:ea typeface="+mn-ea"/>
                <a:cs typeface="+mn-cs"/>
              </a:rPr>
              <a:t> is first period, only 18,207, accounting for only 2.14%, mainly concentrated in </a:t>
            </a:r>
            <a:r>
              <a:rPr lang="en-US" altLang="zh-CN" sz="1200" kern="1200" dirty="0" err="1">
                <a:solidFill>
                  <a:schemeClr val="tx1"/>
                </a:solidFill>
                <a:effectLst/>
                <a:latin typeface="+mn-lt"/>
                <a:ea typeface="+mn-ea"/>
                <a:cs typeface="+mn-cs"/>
              </a:rPr>
              <a:t>Zhangbei</a:t>
            </a:r>
            <a:r>
              <a:rPr lang="en-US" altLang="zh-CN" sz="1200" kern="1200" dirty="0">
                <a:solidFill>
                  <a:schemeClr val="tx1"/>
                </a:solidFill>
                <a:effectLst/>
                <a:latin typeface="+mn-lt"/>
                <a:ea typeface="+mn-ea"/>
                <a:cs typeface="+mn-cs"/>
              </a:rPr>
              <a:t>, whereas the data of </a:t>
            </a:r>
            <a:r>
              <a:rPr lang="en-US" altLang="zh-CN" sz="1200" kern="1200" dirty="0" err="1">
                <a:solidFill>
                  <a:schemeClr val="tx1"/>
                </a:solidFill>
                <a:effectLst/>
                <a:latin typeface="+mn-lt"/>
                <a:ea typeface="+mn-ea"/>
                <a:cs typeface="+mn-cs"/>
              </a:rPr>
              <a:t>Baxia</a:t>
            </a:r>
            <a:r>
              <a:rPr lang="en-US" altLang="zh-CN" sz="1200" kern="1200" dirty="0">
                <a:solidFill>
                  <a:schemeClr val="tx1"/>
                </a:solidFill>
                <a:effectLst/>
                <a:latin typeface="+mn-lt"/>
                <a:ea typeface="+mn-ea"/>
                <a:cs typeface="+mn-cs"/>
              </a:rPr>
              <a:t> in this period is close to the last two periods. </a:t>
            </a:r>
            <a:endParaRPr lang="zh-CN" altLang="en-US" dirty="0"/>
          </a:p>
        </p:txBody>
      </p:sp>
      <p:sp>
        <p:nvSpPr>
          <p:cNvPr id="22532" name="灯片编号占位符 3">
            <a:extLst>
              <a:ext uri="{FF2B5EF4-FFF2-40B4-BE49-F238E27FC236}">
                <a16:creationId xmlns:a16="http://schemas.microsoft.com/office/drawing/2014/main" id="{56727C47-39BD-4F65-9B77-0FEEFAFFA7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25802C1-718E-48E0-999C-456D1B05E7D5}" type="slidenum">
              <a:rPr lang="zh-CN" altLang="en-US"/>
              <a:pPr/>
              <a:t>15</a:t>
            </a:fld>
            <a:endParaRPr lang="zh-CN" altLang="en-US"/>
          </a:p>
        </p:txBody>
      </p:sp>
    </p:spTree>
    <p:extLst>
      <p:ext uri="{BB962C8B-B14F-4D97-AF65-F5344CB8AC3E}">
        <p14:creationId xmlns:p14="http://schemas.microsoft.com/office/powerpoint/2010/main" val="1945967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a:extLst>
              <a:ext uri="{FF2B5EF4-FFF2-40B4-BE49-F238E27FC236}">
                <a16:creationId xmlns:a16="http://schemas.microsoft.com/office/drawing/2014/main" id="{FF9603D4-24EC-421D-A9FC-CB7CC8A494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a:extLst>
              <a:ext uri="{FF2B5EF4-FFF2-40B4-BE49-F238E27FC236}">
                <a16:creationId xmlns:a16="http://schemas.microsoft.com/office/drawing/2014/main" id="{24E42292-D5B4-40DD-A2AF-F9E8A63319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5844" name="灯片编号占位符 3">
            <a:extLst>
              <a:ext uri="{FF2B5EF4-FFF2-40B4-BE49-F238E27FC236}">
                <a16:creationId xmlns:a16="http://schemas.microsoft.com/office/drawing/2014/main" id="{EDC38F7E-B70B-4A63-813A-4035B5548A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0264FFD-1650-408B-B03B-8697DD8EC808}" type="slidenum">
              <a:rPr lang="zh-CN" altLang="en-US"/>
              <a:pPr/>
              <a:t>16</a:t>
            </a:fld>
            <a:endParaRPr lang="zh-CN" altLang="en-US"/>
          </a:p>
        </p:txBody>
      </p:sp>
    </p:spTree>
    <p:extLst>
      <p:ext uri="{BB962C8B-B14F-4D97-AF65-F5344CB8AC3E}">
        <p14:creationId xmlns:p14="http://schemas.microsoft.com/office/powerpoint/2010/main" val="2318553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a:extLst>
              <a:ext uri="{FF2B5EF4-FFF2-40B4-BE49-F238E27FC236}">
                <a16:creationId xmlns:a16="http://schemas.microsoft.com/office/drawing/2014/main" id="{A4E743CB-8AC0-44CC-BA24-E9D0CA47F7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a:extLst>
              <a:ext uri="{FF2B5EF4-FFF2-40B4-BE49-F238E27FC236}">
                <a16:creationId xmlns:a16="http://schemas.microsoft.com/office/drawing/2014/main" id="{DFC0A2BA-C555-4AE3-93E9-5187E97569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kern="1200" dirty="0">
                <a:solidFill>
                  <a:schemeClr val="tx1"/>
                </a:solidFill>
                <a:effectLst/>
                <a:latin typeface="+mn-lt"/>
                <a:ea typeface="+mn-ea"/>
                <a:cs typeface="+mn-cs"/>
              </a:rPr>
              <a:t>From 1987 to 2000, the area of farmland in Zhangjiakou remained stable, but the rainfed croplands decreased by 61,029 hectares, while the irrigated land increased by 66,538 hectares. </a:t>
            </a:r>
          </a:p>
          <a:p>
            <a:r>
              <a:rPr lang="en-US" altLang="zh-CN" sz="1200" kern="1200" dirty="0">
                <a:solidFill>
                  <a:schemeClr val="tx1"/>
                </a:solidFill>
                <a:effectLst/>
                <a:latin typeface="+mn-lt"/>
                <a:ea typeface="+mn-ea"/>
                <a:cs typeface="+mn-cs"/>
              </a:rPr>
              <a:t>The rainfed croplands was mainly converted into irrigated farmland. This transformation was related to the vigorous development of water conservancy projects during this period. It was more obvious in the southwest of </a:t>
            </a:r>
            <a:r>
              <a:rPr lang="en-US" altLang="zh-CN" sz="1200" kern="1200" dirty="0" err="1">
                <a:solidFill>
                  <a:schemeClr val="tx1"/>
                </a:solidFill>
                <a:effectLst/>
                <a:latin typeface="+mn-lt"/>
                <a:ea typeface="+mn-ea"/>
                <a:cs typeface="+mn-cs"/>
              </a:rPr>
              <a:t>kangbao</a:t>
            </a:r>
            <a:r>
              <a:rPr lang="en-US" altLang="zh-CN" sz="1200" kern="1200" dirty="0">
                <a:solidFill>
                  <a:schemeClr val="tx1"/>
                </a:solidFill>
                <a:effectLst/>
                <a:latin typeface="+mn-lt"/>
                <a:ea typeface="+mn-ea"/>
                <a:cs typeface="+mn-cs"/>
              </a:rPr>
              <a:t>, the north of </a:t>
            </a:r>
            <a:r>
              <a:rPr lang="en-US" altLang="zh-CN" sz="1200" kern="1200" dirty="0" err="1">
                <a:solidFill>
                  <a:schemeClr val="tx1"/>
                </a:solidFill>
                <a:effectLst/>
                <a:latin typeface="+mn-lt"/>
                <a:ea typeface="+mn-ea"/>
                <a:cs typeface="+mn-cs"/>
              </a:rPr>
              <a:t>shangyi</a:t>
            </a:r>
            <a:r>
              <a:rPr lang="en-US" altLang="zh-CN" sz="1200" kern="1200" dirty="0">
                <a:solidFill>
                  <a:schemeClr val="tx1"/>
                </a:solidFill>
                <a:effectLst/>
                <a:latin typeface="+mn-lt"/>
                <a:ea typeface="+mn-ea"/>
                <a:cs typeface="+mn-cs"/>
              </a:rPr>
              <a:t> and the middle of </a:t>
            </a:r>
            <a:r>
              <a:rPr lang="en-US" altLang="zh-CN" sz="1200" kern="1200" dirty="0" err="1">
                <a:solidFill>
                  <a:schemeClr val="tx1"/>
                </a:solidFill>
                <a:effectLst/>
                <a:latin typeface="+mn-lt"/>
                <a:ea typeface="+mn-ea"/>
                <a:cs typeface="+mn-cs"/>
              </a:rPr>
              <a:t>guyuan</a:t>
            </a:r>
            <a:r>
              <a:rPr lang="en-US" altLang="zh-CN" sz="1200" kern="1200" dirty="0">
                <a:solidFill>
                  <a:schemeClr val="tx1"/>
                </a:solidFill>
                <a:effectLst/>
                <a:latin typeface="+mn-lt"/>
                <a:ea typeface="+mn-ea"/>
                <a:cs typeface="+mn-cs"/>
              </a:rPr>
              <a:t>. At the same time, the expansion of irrigated farmland mainly occurred near the original irrigated areas in </a:t>
            </a:r>
            <a:r>
              <a:rPr lang="en-US" altLang="zh-CN" sz="1200" kern="1200" dirty="0" err="1">
                <a:solidFill>
                  <a:schemeClr val="tx1"/>
                </a:solidFill>
                <a:effectLst/>
                <a:latin typeface="+mn-lt"/>
                <a:ea typeface="+mn-ea"/>
                <a:cs typeface="+mn-cs"/>
              </a:rPr>
              <a:t>Baxia</a:t>
            </a:r>
            <a:r>
              <a:rPr lang="en-US" altLang="zh-CN" sz="1200" kern="1200" dirty="0">
                <a:solidFill>
                  <a:schemeClr val="tx1"/>
                </a:solidFill>
                <a:effectLst/>
                <a:latin typeface="+mn-lt"/>
                <a:ea typeface="+mn-ea"/>
                <a:cs typeface="+mn-cs"/>
              </a:rPr>
              <a:t>. In addition, there were some expansion of irrigated farmland in the southwest ( </a:t>
            </a:r>
            <a:r>
              <a:rPr lang="en-US" altLang="zh-CN" sz="1200" kern="1200" dirty="0" err="1">
                <a:solidFill>
                  <a:schemeClr val="tx1"/>
                </a:solidFill>
                <a:effectLst/>
                <a:latin typeface="+mn-lt"/>
                <a:ea typeface="+mn-ea"/>
                <a:cs typeface="+mn-cs"/>
              </a:rPr>
              <a:t>chongli</a:t>
            </a:r>
            <a:r>
              <a:rPr lang="en-US" altLang="zh-CN" sz="1200" kern="1200" dirty="0">
                <a:solidFill>
                  <a:schemeClr val="tx1"/>
                </a:solidFill>
                <a:effectLst/>
                <a:latin typeface="+mn-lt"/>
                <a:ea typeface="+mn-ea"/>
                <a:cs typeface="+mn-cs"/>
              </a:rPr>
              <a:t> and </a:t>
            </a:r>
            <a:r>
              <a:rPr lang="en-US" altLang="zh-CN" sz="1200" kern="1200" dirty="0" err="1">
                <a:solidFill>
                  <a:schemeClr val="tx1"/>
                </a:solidFill>
                <a:effectLst/>
                <a:latin typeface="+mn-lt"/>
                <a:ea typeface="+mn-ea"/>
                <a:cs typeface="+mn-cs"/>
              </a:rPr>
              <a:t>yu</a:t>
            </a:r>
            <a:r>
              <a:rPr lang="en-US" altLang="zh-CN" sz="1200" kern="1200" dirty="0">
                <a:solidFill>
                  <a:schemeClr val="tx1"/>
                </a:solidFill>
                <a:effectLst/>
                <a:latin typeface="+mn-lt"/>
                <a:ea typeface="+mn-ea"/>
                <a:cs typeface="+mn-cs"/>
              </a:rPr>
              <a:t> county). </a:t>
            </a:r>
          </a:p>
          <a:p>
            <a:r>
              <a:rPr lang="en-US" altLang="zh-CN" sz="1200" kern="1200" dirty="0">
                <a:solidFill>
                  <a:schemeClr val="tx1"/>
                </a:solidFill>
                <a:effectLst/>
                <a:latin typeface="+mn-lt"/>
                <a:ea typeface="+mn-ea"/>
                <a:cs typeface="+mn-cs"/>
              </a:rPr>
              <a:t>From 2000 to 2015, rainfed croplands expended slightly, while irrigated farmland decreased. Irrigated farmland widely transformed into rainfed croplands </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mainly occurring in the northwest of </a:t>
            </a:r>
            <a:r>
              <a:rPr lang="en-US" altLang="zh-CN" sz="1200" kern="1200" dirty="0" err="1">
                <a:solidFill>
                  <a:schemeClr val="tx1"/>
                </a:solidFill>
                <a:effectLst/>
                <a:latin typeface="+mn-lt"/>
                <a:ea typeface="+mn-ea"/>
                <a:cs typeface="+mn-cs"/>
              </a:rPr>
              <a:t>Bashang</a:t>
            </a:r>
            <a:r>
              <a:rPr lang="zh-CN" altLang="zh-CN" sz="1200" kern="1200" dirty="0">
                <a:solidFill>
                  <a:schemeClr val="tx1"/>
                </a:solidFill>
                <a:effectLst/>
                <a:latin typeface="+mn-lt"/>
                <a:ea typeface="+mn-ea"/>
                <a:cs typeface="+mn-cs"/>
              </a:rPr>
              <a:t>，</a:t>
            </a:r>
            <a:r>
              <a:rPr lang="en-US" altLang="zh-CN" sz="1200" kern="1200" dirty="0" err="1">
                <a:solidFill>
                  <a:schemeClr val="tx1"/>
                </a:solidFill>
                <a:effectLst/>
                <a:latin typeface="+mn-lt"/>
                <a:ea typeface="+mn-ea"/>
                <a:cs typeface="+mn-cs"/>
              </a:rPr>
              <a:t>Guyuan</a:t>
            </a:r>
            <a:r>
              <a:rPr lang="en-US" altLang="zh-CN" sz="1200" kern="1200" dirty="0">
                <a:solidFill>
                  <a:schemeClr val="tx1"/>
                </a:solidFill>
                <a:effectLst/>
                <a:latin typeface="+mn-lt"/>
                <a:ea typeface="+mn-ea"/>
                <a:cs typeface="+mn-cs"/>
              </a:rPr>
              <a:t> as well as the mountainous area of </a:t>
            </a:r>
            <a:r>
              <a:rPr lang="en-US" altLang="zh-CN" sz="1200" kern="1200" dirty="0" err="1">
                <a:solidFill>
                  <a:schemeClr val="tx1"/>
                </a:solidFill>
                <a:effectLst/>
                <a:latin typeface="+mn-lt"/>
                <a:ea typeface="+mn-ea"/>
                <a:cs typeface="+mn-cs"/>
              </a:rPr>
              <a:t>Baxia</a:t>
            </a:r>
            <a:r>
              <a:rPr lang="en-US" altLang="zh-CN" sz="1200" kern="1200" dirty="0">
                <a:solidFill>
                  <a:schemeClr val="tx1"/>
                </a:solidFill>
                <a:effectLst/>
                <a:latin typeface="+mn-lt"/>
                <a:ea typeface="+mn-ea"/>
                <a:cs typeface="+mn-cs"/>
              </a:rPr>
              <a:t>. </a:t>
            </a:r>
          </a:p>
          <a:p>
            <a:r>
              <a:rPr lang="en-US" altLang="zh-CN" sz="1200" kern="1200" dirty="0">
                <a:solidFill>
                  <a:schemeClr val="tx1"/>
                </a:solidFill>
                <a:effectLst/>
                <a:latin typeface="+mn-lt"/>
                <a:ea typeface="+mn-ea"/>
                <a:cs typeface="+mn-cs"/>
              </a:rPr>
              <a:t>During this period, adverse effects of irrigated farmland were realized gradually by national and local governments, especially irrigation using groundwater pumped, and the policy of reducing irrigation and returning rainfed croplands were gradually implemented. </a:t>
            </a:r>
          </a:p>
          <a:p>
            <a:r>
              <a:rPr lang="en-US" altLang="zh-CN" sz="1200" kern="1200" dirty="0">
                <a:solidFill>
                  <a:schemeClr val="tx1"/>
                </a:solidFill>
                <a:effectLst/>
                <a:latin typeface="+mn-lt"/>
                <a:ea typeface="+mn-ea"/>
                <a:cs typeface="+mn-cs"/>
              </a:rPr>
              <a:t>On the whole, from 1987 to 2015, the total amount of cultivated land remained stable, among which the rainfed croplands decreased </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while irrigated farmland increased. In the former stage, the irrigated farmland increased sharply and the rainfed croplands decreased generally. During the whole study period, the conversion of rainfed croplands to irrigated farmland was 171862 hectares, and the conversion of irrigated farmland to rainfed croplands was 114207 hectares. </a:t>
            </a:r>
          </a:p>
          <a:p>
            <a:r>
              <a:rPr lang="en-US" altLang="zh-CN" sz="1200" kern="1200" dirty="0">
                <a:solidFill>
                  <a:schemeClr val="tx1"/>
                </a:solidFill>
                <a:effectLst/>
                <a:latin typeface="+mn-lt"/>
                <a:ea typeface="+mn-ea"/>
                <a:cs typeface="+mn-cs"/>
              </a:rPr>
              <a:t>Combined with the stability factor of rainfed croplands irrigation farmland at 86.13% and 59.75% separately, known irrigation farmland was poor stability, caused by the falling of ground water level, surface runoff reduction or irrigation facilities (well, channels, etc.) collapsing.</a:t>
            </a:r>
          </a:p>
          <a:p>
            <a:r>
              <a:rPr lang="en-US" altLang="zh-CN" sz="1200" kern="1200" dirty="0">
                <a:solidFill>
                  <a:schemeClr val="tx1"/>
                </a:solidFill>
                <a:effectLst/>
                <a:latin typeface="+mn-lt"/>
                <a:ea typeface="+mn-ea"/>
                <a:cs typeface="+mn-cs"/>
              </a:rPr>
              <a:t>Only in the vicinity of </a:t>
            </a:r>
            <a:r>
              <a:rPr lang="en-US" altLang="zh-CN" sz="1200" kern="1200" dirty="0" err="1">
                <a:solidFill>
                  <a:schemeClr val="tx1"/>
                </a:solidFill>
                <a:effectLst/>
                <a:latin typeface="+mn-lt"/>
                <a:ea typeface="+mn-ea"/>
                <a:cs typeface="+mn-cs"/>
              </a:rPr>
              <a:t>yanghe</a:t>
            </a:r>
            <a:r>
              <a:rPr lang="en-US" altLang="zh-CN"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guanting</a:t>
            </a:r>
            <a:r>
              <a:rPr lang="en-US" altLang="zh-CN" sz="1200" kern="1200" dirty="0">
                <a:solidFill>
                  <a:schemeClr val="tx1"/>
                </a:solidFill>
                <a:effectLst/>
                <a:latin typeface="+mn-lt"/>
                <a:ea typeface="+mn-ea"/>
                <a:cs typeface="+mn-cs"/>
              </a:rPr>
              <a:t> reservoir, irrigation farmland are in relatively stable state in the last 30 years, because its water is stable enough. However, the absolute value of the conversion from rainfed croplands to irrigated farmland and non-cultivated land was greater than the reverse, Since the low productivity of rainfed croplands, farmers' willingness to leaving the cropland for work, the national policy of returning farmland to forest, the construction of water conservancy, the development of productivity and local large-scale planting industry.</a:t>
            </a:r>
            <a:endParaRPr lang="zh-CN" altLang="en-US" dirty="0"/>
          </a:p>
        </p:txBody>
      </p:sp>
      <p:sp>
        <p:nvSpPr>
          <p:cNvPr id="22532" name="灯片编号占位符 3">
            <a:extLst>
              <a:ext uri="{FF2B5EF4-FFF2-40B4-BE49-F238E27FC236}">
                <a16:creationId xmlns:a16="http://schemas.microsoft.com/office/drawing/2014/main" id="{56727C47-39BD-4F65-9B77-0FEEFAFFA7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25802C1-718E-48E0-999C-456D1B05E7D5}" type="slidenum">
              <a:rPr lang="zh-CN" altLang="en-US"/>
              <a:pPr/>
              <a:t>17</a:t>
            </a:fld>
            <a:endParaRPr lang="zh-CN" altLang="en-US"/>
          </a:p>
        </p:txBody>
      </p:sp>
    </p:spTree>
    <p:extLst>
      <p:ext uri="{BB962C8B-B14F-4D97-AF65-F5344CB8AC3E}">
        <p14:creationId xmlns:p14="http://schemas.microsoft.com/office/powerpoint/2010/main" val="3251229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a:extLst>
              <a:ext uri="{FF2B5EF4-FFF2-40B4-BE49-F238E27FC236}">
                <a16:creationId xmlns:a16="http://schemas.microsoft.com/office/drawing/2014/main" id="{FF9603D4-24EC-421D-A9FC-CB7CC8A494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a:extLst>
              <a:ext uri="{FF2B5EF4-FFF2-40B4-BE49-F238E27FC236}">
                <a16:creationId xmlns:a16="http://schemas.microsoft.com/office/drawing/2014/main" id="{24E42292-D5B4-40DD-A2AF-F9E8A63319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5844" name="灯片编号占位符 3">
            <a:extLst>
              <a:ext uri="{FF2B5EF4-FFF2-40B4-BE49-F238E27FC236}">
                <a16:creationId xmlns:a16="http://schemas.microsoft.com/office/drawing/2014/main" id="{EDC38F7E-B70B-4A63-813A-4035B5548A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0264FFD-1650-408B-B03B-8697DD8EC808}" type="slidenum">
              <a:rPr lang="zh-CN" altLang="en-US"/>
              <a:pPr/>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a:extLst>
              <a:ext uri="{FF2B5EF4-FFF2-40B4-BE49-F238E27FC236}">
                <a16:creationId xmlns:a16="http://schemas.microsoft.com/office/drawing/2014/main" id="{A4E743CB-8AC0-44CC-BA24-E9D0CA47F7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a:extLst>
              <a:ext uri="{FF2B5EF4-FFF2-40B4-BE49-F238E27FC236}">
                <a16:creationId xmlns:a16="http://schemas.microsoft.com/office/drawing/2014/main" id="{DFC0A2BA-C555-4AE3-93E9-5187E97569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kern="1200" dirty="0">
                <a:solidFill>
                  <a:schemeClr val="tx1"/>
                </a:solidFill>
                <a:effectLst/>
                <a:latin typeface="+mn-lt"/>
                <a:ea typeface="+mn-ea"/>
                <a:cs typeface="+mn-cs"/>
              </a:rPr>
              <a:t>I have four points want to discuss with you.</a:t>
            </a:r>
          </a:p>
          <a:p>
            <a:r>
              <a:rPr lang="en-US" altLang="zh-CN" sz="1200" kern="1200" dirty="0">
                <a:solidFill>
                  <a:schemeClr val="tx1"/>
                </a:solidFill>
                <a:effectLst/>
                <a:latin typeface="+mn-lt"/>
                <a:ea typeface="+mn-ea"/>
                <a:cs typeface="+mn-cs"/>
              </a:rPr>
              <a:t>Now, the classification and extraction of large-scale irrigation areas are often improved by subarea extraction. The main dividing is according to the annual equal precipitation line. In consideration of the region climate, terrain, crop type and farming practice study area was divided into </a:t>
            </a:r>
            <a:r>
              <a:rPr lang="en-US" altLang="zh-CN" sz="1200" kern="1200" dirty="0" err="1">
                <a:solidFill>
                  <a:schemeClr val="tx1"/>
                </a:solidFill>
                <a:effectLst/>
                <a:latin typeface="+mn-lt"/>
                <a:ea typeface="+mn-ea"/>
                <a:cs typeface="+mn-cs"/>
              </a:rPr>
              <a:t>Bashang</a:t>
            </a:r>
            <a:r>
              <a:rPr lang="en-US" altLang="zh-CN" sz="1200" kern="1200" dirty="0">
                <a:solidFill>
                  <a:schemeClr val="tx1"/>
                </a:solidFill>
                <a:effectLst/>
                <a:latin typeface="+mn-lt"/>
                <a:ea typeface="+mn-ea"/>
                <a:cs typeface="+mn-cs"/>
              </a:rPr>
              <a:t> in Inner Mongolia plateau and </a:t>
            </a:r>
            <a:r>
              <a:rPr lang="en-US" altLang="zh-CN" sz="1200" kern="1200" dirty="0" err="1">
                <a:solidFill>
                  <a:schemeClr val="tx1"/>
                </a:solidFill>
                <a:effectLst/>
                <a:latin typeface="+mn-lt"/>
                <a:ea typeface="+mn-ea"/>
                <a:cs typeface="+mn-cs"/>
              </a:rPr>
              <a:t>Baxia</a:t>
            </a:r>
            <a:r>
              <a:rPr lang="en-US" altLang="zh-CN" sz="1200" kern="1200" dirty="0">
                <a:solidFill>
                  <a:schemeClr val="tx1"/>
                </a:solidFill>
                <a:effectLst/>
                <a:latin typeface="+mn-lt"/>
                <a:ea typeface="+mn-ea"/>
                <a:cs typeface="+mn-cs"/>
              </a:rPr>
              <a:t> in the north China plain. The results of classification verify that the region division in this paper is necessary and reasonable.</a:t>
            </a:r>
            <a:endParaRPr lang="zh-CN" altLang="zh-CN"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 this paper, according to the production season of local crops, and combined with the previous experience, the time series indexes of the annual growth season were tried to be used. In this study, considering the main restricting factor which is water, the NDVI and NDWI be test to reflect the crops growing. It is also found that the duration of the two indexes with relatively high values has a good distinction through the samples spectral analysis, which is consistent with the conclusion of other researches. The results of classification verification also proved that the time series curves of NDVI and NDWI in the growing season can distinguish irrigated and upland crops well in the region where water is the restriction factor of vegetation growth and achieve good classification results.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a:solidFill>
                  <a:schemeClr val="tx1"/>
                </a:solidFill>
                <a:effectLst/>
                <a:latin typeface="+mn-lt"/>
                <a:ea typeface="+mn-ea"/>
                <a:cs typeface="+mn-cs"/>
              </a:rPr>
              <a:t>The classification accuracy of this paper in 2015 is not as high as that of foreign similar studies. Compared with them, it may be partly due to the research scale and resolution (MODIS 250m).  Single crop types, higher agricultural intensification, large patches and concentrated distribution of irrigated farmland would be the reasons more importantly in their study area.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a:solidFill>
                  <a:schemeClr val="tx1"/>
                </a:solidFill>
                <a:effectLst/>
                <a:latin typeface="+mn-lt"/>
                <a:ea typeface="+mn-ea"/>
                <a:cs typeface="+mn-cs"/>
              </a:rPr>
              <a:t>There are also some deviations in the comparison with statistical yearbook data, mainly in </a:t>
            </a:r>
            <a:r>
              <a:rPr lang="en-US" altLang="zh-CN" sz="1200" kern="1200" dirty="0" err="1">
                <a:solidFill>
                  <a:schemeClr val="tx1"/>
                </a:solidFill>
                <a:effectLst/>
                <a:latin typeface="+mn-lt"/>
                <a:ea typeface="+mn-ea"/>
                <a:cs typeface="+mn-cs"/>
              </a:rPr>
              <a:t>Chicheng</a:t>
            </a:r>
            <a:r>
              <a:rPr lang="en-US" altLang="zh-CN"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Huai</a:t>
            </a:r>
            <a:r>
              <a:rPr lang="en-US" altLang="zh-CN" sz="1200" kern="1200" dirty="0">
                <a:solidFill>
                  <a:schemeClr val="tx1"/>
                </a:solidFill>
                <a:effectLst/>
                <a:latin typeface="+mn-lt"/>
                <a:ea typeface="+mn-ea"/>
                <a:cs typeface="+mn-cs"/>
              </a:rPr>
              <a:t> 'an, </a:t>
            </a:r>
            <a:r>
              <a:rPr lang="en-US" altLang="zh-CN" sz="1200" kern="1200" dirty="0" err="1">
                <a:solidFill>
                  <a:schemeClr val="tx1"/>
                </a:solidFill>
                <a:effectLst/>
                <a:latin typeface="+mn-lt"/>
                <a:ea typeface="+mn-ea"/>
                <a:cs typeface="+mn-cs"/>
              </a:rPr>
              <a:t>Yangyuan</a:t>
            </a:r>
            <a:r>
              <a:rPr lang="en-US" altLang="zh-CN" sz="1200" kern="1200" dirty="0">
                <a:solidFill>
                  <a:schemeClr val="tx1"/>
                </a:solidFill>
                <a:effectLst/>
                <a:latin typeface="+mn-lt"/>
                <a:ea typeface="+mn-ea"/>
                <a:cs typeface="+mn-cs"/>
              </a:rPr>
              <a:t> and </a:t>
            </a:r>
            <a:r>
              <a:rPr lang="en-US" altLang="zh-CN" sz="1200" kern="1200" dirty="0" err="1">
                <a:solidFill>
                  <a:schemeClr val="tx1"/>
                </a:solidFill>
                <a:effectLst/>
                <a:latin typeface="+mn-lt"/>
                <a:ea typeface="+mn-ea"/>
                <a:cs typeface="+mn-cs"/>
              </a:rPr>
              <a:t>Shangyi</a:t>
            </a:r>
            <a:r>
              <a:rPr lang="en-US" altLang="zh-CN" sz="1200" kern="1200" dirty="0">
                <a:solidFill>
                  <a:schemeClr val="tx1"/>
                </a:solidFill>
                <a:effectLst/>
                <a:latin typeface="+mn-lt"/>
                <a:ea typeface="+mn-ea"/>
                <a:cs typeface="+mn-cs"/>
              </a:rPr>
              <a:t>. May be due to the judging rules of irrigated croplands. The data of statistical yearbook was collected according to whether there is a condition of irrigation, whereas in this paper, according to whether to achieve adequate irrigation.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Irrigated farmland of </a:t>
            </a:r>
            <a:r>
              <a:rPr lang="en-US" altLang="zh-CN" sz="1200" kern="1200" dirty="0" err="1">
                <a:solidFill>
                  <a:schemeClr val="tx1"/>
                </a:solidFill>
                <a:effectLst/>
                <a:latin typeface="+mn-lt"/>
                <a:ea typeface="+mn-ea"/>
                <a:cs typeface="+mn-cs"/>
              </a:rPr>
              <a:t>Bashang</a:t>
            </a:r>
            <a:r>
              <a:rPr lang="en-US" altLang="zh-CN" sz="1200" kern="1200" dirty="0">
                <a:solidFill>
                  <a:schemeClr val="tx1"/>
                </a:solidFill>
                <a:effectLst/>
                <a:latin typeface="+mn-lt"/>
                <a:ea typeface="+mn-ea"/>
                <a:cs typeface="+mn-cs"/>
              </a:rPr>
              <a:t> increased sharply, while the irrigated farmland of </a:t>
            </a:r>
            <a:r>
              <a:rPr lang="en-US" altLang="zh-CN" sz="1200" kern="1200" dirty="0" err="1">
                <a:solidFill>
                  <a:schemeClr val="tx1"/>
                </a:solidFill>
                <a:effectLst/>
                <a:latin typeface="+mn-lt"/>
                <a:ea typeface="+mn-ea"/>
                <a:cs typeface="+mn-cs"/>
              </a:rPr>
              <a:t>Baxia</a:t>
            </a:r>
            <a:r>
              <a:rPr lang="en-US" altLang="zh-CN" sz="1200" kern="1200" dirty="0">
                <a:solidFill>
                  <a:schemeClr val="tx1"/>
                </a:solidFill>
                <a:effectLst/>
                <a:latin typeface="+mn-lt"/>
                <a:ea typeface="+mn-ea"/>
                <a:cs typeface="+mn-cs"/>
              </a:rPr>
              <a:t> decreased slightly, because vigorously developed large-scale vegetable planting for make money. </a:t>
            </a:r>
            <a:endParaRPr lang="zh-CN" altLang="en-US" dirty="0"/>
          </a:p>
          <a:p>
            <a:r>
              <a:rPr lang="en-US" altLang="zh-CN" dirty="0"/>
              <a:t>The local groundwater level was seriously reduced, and the ecological security was threatened. </a:t>
            </a:r>
          </a:p>
          <a:p>
            <a:r>
              <a:rPr lang="en-US" altLang="zh-CN" sz="1200" kern="1200" dirty="0">
                <a:solidFill>
                  <a:schemeClr val="tx1"/>
                </a:solidFill>
                <a:effectLst/>
                <a:latin typeface="+mn-lt"/>
                <a:ea typeface="+mn-ea"/>
                <a:cs typeface="+mn-cs"/>
              </a:rPr>
              <a:t>Recently, reverse the irrigation and return the drought has proposed by the local government, and certain results have achieved </a:t>
            </a:r>
            <a:r>
              <a:rPr lang="zh-CN" altLang="en-US" sz="1200" kern="1200" dirty="0">
                <a:solidFill>
                  <a:schemeClr val="tx1"/>
                </a:solidFill>
                <a:effectLst/>
                <a:latin typeface="+mn-lt"/>
                <a:ea typeface="+mn-ea"/>
                <a:cs typeface="+mn-cs"/>
              </a:rPr>
              <a:t>。</a:t>
            </a:r>
            <a:endParaRPr lang="zh-CN" altLang="en-US" dirty="0"/>
          </a:p>
        </p:txBody>
      </p:sp>
      <p:sp>
        <p:nvSpPr>
          <p:cNvPr id="22532" name="灯片编号占位符 3">
            <a:extLst>
              <a:ext uri="{FF2B5EF4-FFF2-40B4-BE49-F238E27FC236}">
                <a16:creationId xmlns:a16="http://schemas.microsoft.com/office/drawing/2014/main" id="{56727C47-39BD-4F65-9B77-0FEEFAFFA7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25802C1-718E-48E0-999C-456D1B05E7D5}" type="slidenum">
              <a:rPr lang="zh-CN" altLang="en-US"/>
              <a:pPr/>
              <a:t>19</a:t>
            </a:fld>
            <a:endParaRPr lang="zh-CN" altLang="en-US"/>
          </a:p>
        </p:txBody>
      </p:sp>
    </p:spTree>
    <p:extLst>
      <p:ext uri="{BB962C8B-B14F-4D97-AF65-F5344CB8AC3E}">
        <p14:creationId xmlns:p14="http://schemas.microsoft.com/office/powerpoint/2010/main" val="2934275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id="{3DE0621F-ED4D-4474-B4F0-2C5BEE0C87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备注占位符 2">
            <a:extLst>
              <a:ext uri="{FF2B5EF4-FFF2-40B4-BE49-F238E27FC236}">
                <a16:creationId xmlns:a16="http://schemas.microsoft.com/office/drawing/2014/main" id="{3CF727B2-9DBB-4DA7-9805-2D13EB3AA1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6148" name="灯片编号占位符 3">
            <a:extLst>
              <a:ext uri="{FF2B5EF4-FFF2-40B4-BE49-F238E27FC236}">
                <a16:creationId xmlns:a16="http://schemas.microsoft.com/office/drawing/2014/main" id="{82349557-2D62-40D5-B8AF-D6DF9B209C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DAAA39D-F21B-4F41-9651-18D4E1E690F7}" type="slidenum">
              <a:rPr lang="zh-CN" altLang="en-US"/>
              <a:pPr/>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7F3261B3-88E6-426A-9A2B-4C3F370816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a:extLst>
              <a:ext uri="{FF2B5EF4-FFF2-40B4-BE49-F238E27FC236}">
                <a16:creationId xmlns:a16="http://schemas.microsoft.com/office/drawing/2014/main" id="{631C9599-601A-427B-B03A-81679E82DF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a:t>The proportion of irrigated land and rainfed croplands affects the development of agriculture</a:t>
            </a:r>
          </a:p>
          <a:p>
            <a:pPr eaLnBrk="1" hangingPunct="1">
              <a:spcBef>
                <a:spcPct val="0"/>
              </a:spcBef>
            </a:pPr>
            <a:r>
              <a:rPr lang="en-US" altLang="zh-CN" dirty="0"/>
              <a:t>The spatial and temporal distribution of cultivated land types affects the prosperity and development of rural areas</a:t>
            </a:r>
          </a:p>
          <a:p>
            <a:pPr eaLnBrk="1" hangingPunct="1">
              <a:spcBef>
                <a:spcPct val="0"/>
              </a:spcBef>
            </a:pPr>
            <a:r>
              <a:rPr lang="en-US" altLang="zh-CN" dirty="0"/>
              <a:t>The quantity of irrigated land affects the living standard of farmers</a:t>
            </a:r>
          </a:p>
          <a:p>
            <a:pPr eaLnBrk="1" hangingPunct="1">
              <a:spcBef>
                <a:spcPct val="0"/>
              </a:spcBef>
            </a:pPr>
            <a:endParaRPr lang="en-US" altLang="zh-CN" dirty="0"/>
          </a:p>
          <a:p>
            <a:pPr eaLnBrk="1" hangingPunct="1">
              <a:spcBef>
                <a:spcPct val="0"/>
              </a:spcBef>
            </a:pPr>
            <a:r>
              <a:rPr lang="en-US" altLang="zh-CN" dirty="0"/>
              <a:t>Due to the lack of irrigated land and rainfed croplands spatial distribution data, there are few studies on the spatial and temporal distribution characteristics of them (</a:t>
            </a:r>
            <a:r>
              <a:rPr lang="en-US" altLang="zh-CN" dirty="0" err="1"/>
              <a:t>wu</a:t>
            </a:r>
            <a:r>
              <a:rPr lang="en-US" altLang="zh-CN" dirty="0"/>
              <a:t> </a:t>
            </a:r>
            <a:r>
              <a:rPr lang="en-US" altLang="zh-CN" dirty="0" err="1"/>
              <a:t>nannan</a:t>
            </a:r>
            <a:r>
              <a:rPr lang="en-US" altLang="zh-CN" dirty="0"/>
              <a:t> et al., 2014).However, the study of irrigated land and rainfed croplands spatial pattern and spatial distribution changes to get their change rule is beneficial to optimize the distribution pattern of irrigated farmland and rainfed croplands according to the local ecological environment characteristics, and balance the environmental benefits and economic benefits.</a:t>
            </a:r>
            <a:endParaRPr lang="zh-CN" altLang="en-US" dirty="0"/>
          </a:p>
        </p:txBody>
      </p:sp>
      <p:sp>
        <p:nvSpPr>
          <p:cNvPr id="8196" name="灯片编号占位符 3">
            <a:extLst>
              <a:ext uri="{FF2B5EF4-FFF2-40B4-BE49-F238E27FC236}">
                <a16:creationId xmlns:a16="http://schemas.microsoft.com/office/drawing/2014/main" id="{1C3C7BE7-7AF2-4159-89F1-CABD81522E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F383FAC-EB9F-49CD-A4D4-E8021C90FFD9}" type="slidenum">
              <a:rPr lang="zh-CN" altLang="en-US"/>
              <a:pPr/>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a:extLst>
              <a:ext uri="{FF2B5EF4-FFF2-40B4-BE49-F238E27FC236}">
                <a16:creationId xmlns:a16="http://schemas.microsoft.com/office/drawing/2014/main" id="{430C3A09-D600-4ED7-84E0-3E93B6E8E8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备注占位符 2">
            <a:extLst>
              <a:ext uri="{FF2B5EF4-FFF2-40B4-BE49-F238E27FC236}">
                <a16:creationId xmlns:a16="http://schemas.microsoft.com/office/drawing/2014/main" id="{B41EB1A6-321B-4794-A7E7-46AF8C56D1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a:t>It is the boundary zone of arid and semi-arid regions in Chin and the agricultural and animal husbandry staggered zone with fragile ecological environment. It includes paddy fields, irrigated farmland and rainfed croplands; large-scale agricultural contract producers and the traditional smallholder model of farmland; drip irrigation, sprinkler irrigation and flood irrigation and other irrigation methods; the mountain, plateau and plain. The crop variety is more miscellaneous. Vegetables, potatoes and canopy are mainly planted in </a:t>
            </a:r>
            <a:r>
              <a:rPr lang="en-US" altLang="zh-CN" dirty="0" err="1"/>
              <a:t>bashang</a:t>
            </a:r>
            <a:r>
              <a:rPr lang="en-US" altLang="zh-CN" dirty="0"/>
              <a:t> Large-scale irrigation farmland, while naked oats, flax, potatoes and green are always planted in rainfed croplands by traditional household farmers. </a:t>
            </a:r>
            <a:r>
              <a:rPr lang="en-US" altLang="zh-CN" dirty="0" err="1"/>
              <a:t>Baxia</a:t>
            </a:r>
            <a:r>
              <a:rPr lang="en-US" altLang="zh-CN" dirty="0"/>
              <a:t> raised corn widely, while sunflowers, orchard ,oilseed rape and vegetables are raised locally. It is more difficult to extract irrigated farmland by remote sensing image as the complex crop types, tillage methods and landforms in Zhangjiakou, while the region is more representative. Research on the extraction method of irrigated farmland in this region would be better extended to other regions.</a:t>
            </a:r>
          </a:p>
          <a:p>
            <a:r>
              <a:rPr lang="en-US" altLang="zh-CN" dirty="0"/>
              <a:t>Since 1985, Zhangjiakou</a:t>
            </a:r>
            <a:r>
              <a:rPr lang="zh-CN" altLang="zh-CN" dirty="0"/>
              <a:t>’</a:t>
            </a:r>
            <a:r>
              <a:rPr lang="en-US" altLang="zh-CN" dirty="0"/>
              <a:t>s irrigation farmland has increased by 45%, of which 78% is contributed by the arid and semi-arid ecological function zones of </a:t>
            </a:r>
            <a:r>
              <a:rPr lang="en-US" altLang="zh-CN" dirty="0" err="1"/>
              <a:t>Bashang</a:t>
            </a:r>
            <a:r>
              <a:rPr lang="en-US" altLang="zh-CN" dirty="0"/>
              <a:t> whose irrigation area has increased by 425% in the study period. At the same time, a surge in irrigation has led to water shortages since irrigation water accounts for 68 percent of the city's total, of which about two-thirds comes from groundwater. With the development of irrigation, the use of pesticide and fertilizer are increasing dramatically. Irrigation has caused more serious problems in fragile environment of Zhangjiakou. As a result, in recent years, the return of irrigation to drought has been encouraged, and some effects have been achieved. Therefore, from the late 1980s to 2015, irrigated farmland in this region experienced great changes, and the spatial and temporal pattern changes have a complex impact on the local economy and ecological security. Consequently, it is crucial to clarify the distribution and quantity of irrigated farmland and rainfed croplands in this region for local economic and environmental policies.</a:t>
            </a:r>
            <a:endParaRPr lang="zh-CN" altLang="zh-CN" dirty="0"/>
          </a:p>
          <a:p>
            <a:endParaRPr lang="zh-CN" altLang="en-US" dirty="0"/>
          </a:p>
        </p:txBody>
      </p:sp>
      <p:sp>
        <p:nvSpPr>
          <p:cNvPr id="10244" name="灯片编号占位符 3">
            <a:extLst>
              <a:ext uri="{FF2B5EF4-FFF2-40B4-BE49-F238E27FC236}">
                <a16:creationId xmlns:a16="http://schemas.microsoft.com/office/drawing/2014/main" id="{768BFED3-8AE7-4312-9B08-CA5206DCD6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B2DEEFC-009C-40E4-B957-479D2AABF593}" type="slidenum">
              <a:rPr lang="zh-CN" altLang="en-US"/>
              <a:pPr/>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a:extLst>
              <a:ext uri="{FF2B5EF4-FFF2-40B4-BE49-F238E27FC236}">
                <a16:creationId xmlns:a16="http://schemas.microsoft.com/office/drawing/2014/main" id="{A61B15E5-6EEE-43C1-BD28-80E4FBFDE1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备注占位符 2">
            <a:extLst>
              <a:ext uri="{FF2B5EF4-FFF2-40B4-BE49-F238E27FC236}">
                <a16:creationId xmlns:a16="http://schemas.microsoft.com/office/drawing/2014/main" id="{8A90A0FD-F9B1-4C35-B05B-7970C86350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6388" name="灯片编号占位符 3">
            <a:extLst>
              <a:ext uri="{FF2B5EF4-FFF2-40B4-BE49-F238E27FC236}">
                <a16:creationId xmlns:a16="http://schemas.microsoft.com/office/drawing/2014/main" id="{36019599-538D-4A08-983D-16ECE8DD2E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9B3B94A-8BC1-4A79-8536-72BE98053C30}" type="slidenum">
              <a:rPr lang="zh-CN" altLang="en-US"/>
              <a:pPr/>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id="{C5FF8CC3-C376-470F-AF2C-365A259242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a:extLst>
              <a:ext uri="{FF2B5EF4-FFF2-40B4-BE49-F238E27FC236}">
                <a16:creationId xmlns:a16="http://schemas.microsoft.com/office/drawing/2014/main" id="{0D2130AD-94D6-41EF-86D6-E27AB18C42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This study include four contents</a:t>
            </a:r>
            <a:r>
              <a:rPr lang="zh-CN" altLang="en-US" dirty="0"/>
              <a:t>：</a:t>
            </a:r>
            <a:r>
              <a:rPr lang="en-US" altLang="zh-CN" dirty="0"/>
              <a:t>data preparation, method study, classification of historical year and </a:t>
            </a:r>
            <a:r>
              <a:rPr lang="en-US" altLang="en-US" sz="1200" kern="1200" dirty="0">
                <a:solidFill>
                  <a:schemeClr val="tx1"/>
                </a:solidFill>
                <a:latin typeface="+mn-lt"/>
                <a:ea typeface="+mn-ea"/>
                <a:cs typeface="+mn-cs"/>
              </a:rPr>
              <a:t>spatial and temporal changes analysis.</a:t>
            </a:r>
            <a:endParaRPr lang="zh-CN" altLang="en-US" sz="1200" kern="1200" dirty="0">
              <a:solidFill>
                <a:schemeClr val="tx1"/>
              </a:solidFill>
              <a:latin typeface="+mn-lt"/>
              <a:ea typeface="+mn-ea"/>
              <a:cs typeface="+mn-cs"/>
            </a:endParaRPr>
          </a:p>
          <a:p>
            <a:endParaRPr lang="en-US" altLang="zh-CN" dirty="0"/>
          </a:p>
          <a:p>
            <a:r>
              <a:rPr lang="en-US" altLang="zh-CN" dirty="0"/>
              <a:t>It is proposed to employ difference methods in different districts because of multiple agricultural status.  According to the factors affecting the extraction of irrigated croplands information, the whole country will be divided into two districts, and then the suitable extraction method for each district will be studied. Finally, every region will be classification respectively with its own method, and the extraction results will be analyzed synthetically.</a:t>
            </a:r>
          </a:p>
          <a:p>
            <a:r>
              <a:rPr lang="en-US" altLang="zh-CN" dirty="0"/>
              <a:t>According to the training samples of each period, automatic decision trees were established on the synthesized data of each period. ART model is used to generate decision tree of regression tree automatically.</a:t>
            </a:r>
            <a:endParaRPr lang="zh-CN" altLang="zh-CN" dirty="0"/>
          </a:p>
          <a:p>
            <a:endParaRPr lang="zh-CN" altLang="en-US" dirty="0"/>
          </a:p>
        </p:txBody>
      </p:sp>
      <p:sp>
        <p:nvSpPr>
          <p:cNvPr id="18436" name="灯片编号占位符 3">
            <a:extLst>
              <a:ext uri="{FF2B5EF4-FFF2-40B4-BE49-F238E27FC236}">
                <a16:creationId xmlns:a16="http://schemas.microsoft.com/office/drawing/2014/main" id="{67E43376-34AA-4B10-B0CB-AA288DC77A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97A5159-3C84-49D5-B993-AD03A43FB60B}" type="slidenum">
              <a:rPr lang="zh-CN" altLang="en-US"/>
              <a:pPr/>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a:extLst>
              <a:ext uri="{FF2B5EF4-FFF2-40B4-BE49-F238E27FC236}">
                <a16:creationId xmlns:a16="http://schemas.microsoft.com/office/drawing/2014/main" id="{DE51813F-1770-42A2-867A-37125AD870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a:extLst>
              <a:ext uri="{FF2B5EF4-FFF2-40B4-BE49-F238E27FC236}">
                <a16:creationId xmlns:a16="http://schemas.microsoft.com/office/drawing/2014/main" id="{2EA2C3C7-CD03-423F-87ED-713A88F9F6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a:extLst>
              <a:ext uri="{FF2B5EF4-FFF2-40B4-BE49-F238E27FC236}">
                <a16:creationId xmlns:a16="http://schemas.microsoft.com/office/drawing/2014/main" id="{E64E82D6-E7A2-4D89-A884-E1E9776EA0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DF1C919-9455-4F97-B2D0-B35A4D299E67}" type="slidenum">
              <a:rPr lang="zh-CN" altLang="en-US"/>
              <a:pPr/>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a:extLst>
              <a:ext uri="{FF2B5EF4-FFF2-40B4-BE49-F238E27FC236}">
                <a16:creationId xmlns:a16="http://schemas.microsoft.com/office/drawing/2014/main" id="{EAA8DD9F-24E2-4953-9A74-C0DD96C53C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备注占位符 2">
            <a:extLst>
              <a:ext uri="{FF2B5EF4-FFF2-40B4-BE49-F238E27FC236}">
                <a16:creationId xmlns:a16="http://schemas.microsoft.com/office/drawing/2014/main" id="{29878F8D-B892-4955-8138-8B99ED1E87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zh-CN"/>
              <a:t> </a:t>
            </a:r>
            <a:r>
              <a:rPr lang="en-US" altLang="zh-CN"/>
              <a:t>The image data of growing season (from may to September)in 1987, 2000 and 2015 were specifically used for the extraction of irrigated farmland. The data in the same period of adjacent years will be used as the supplement when the data quality is not good.</a:t>
            </a:r>
            <a:endParaRPr lang="zh-CN" altLang="en-US"/>
          </a:p>
        </p:txBody>
      </p:sp>
      <p:sp>
        <p:nvSpPr>
          <p:cNvPr id="14340" name="灯片编号占位符 3">
            <a:extLst>
              <a:ext uri="{FF2B5EF4-FFF2-40B4-BE49-F238E27FC236}">
                <a16:creationId xmlns:a16="http://schemas.microsoft.com/office/drawing/2014/main" id="{CDE75DC4-43F4-40FE-AF8D-DF282AB74B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1F5B9D0-E9A2-403C-B309-5867BB2A503F}" type="slidenum">
              <a:rPr lang="zh-CN" altLang="en-US"/>
              <a:pPr/>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a:extLst>
              <a:ext uri="{FF2B5EF4-FFF2-40B4-BE49-F238E27FC236}">
                <a16:creationId xmlns:a16="http://schemas.microsoft.com/office/drawing/2014/main" id="{DE51813F-1770-42A2-867A-37125AD870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a:extLst>
              <a:ext uri="{FF2B5EF4-FFF2-40B4-BE49-F238E27FC236}">
                <a16:creationId xmlns:a16="http://schemas.microsoft.com/office/drawing/2014/main" id="{2EA2C3C7-CD03-423F-87ED-713A88F9F6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a:extLst>
              <a:ext uri="{FF2B5EF4-FFF2-40B4-BE49-F238E27FC236}">
                <a16:creationId xmlns:a16="http://schemas.microsoft.com/office/drawing/2014/main" id="{E64E82D6-E7A2-4D89-A884-E1E9776EA0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DF1C919-9455-4F97-B2D0-B35A4D299E67}" type="slidenum">
              <a:rPr lang="zh-CN" altLang="en-US"/>
              <a:pPr/>
              <a:t>10</a:t>
            </a:fld>
            <a:endParaRPr lang="zh-CN" altLang="en-US"/>
          </a:p>
        </p:txBody>
      </p:sp>
    </p:spTree>
    <p:extLst>
      <p:ext uri="{BB962C8B-B14F-4D97-AF65-F5344CB8AC3E}">
        <p14:creationId xmlns:p14="http://schemas.microsoft.com/office/powerpoint/2010/main" val="1666484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a:extLst>
              <a:ext uri="{FF2B5EF4-FFF2-40B4-BE49-F238E27FC236}">
                <a16:creationId xmlns:a16="http://schemas.microsoft.com/office/drawing/2014/main" id="{E17D15DC-74A7-4C03-90F0-42A807EE055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BABCF3BD-F331-4697-9529-CD1D4CB16C5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8C079738-3ED3-4FD2-B495-451A0BE49C33}"/>
              </a:ext>
            </a:extLst>
          </p:cNvPr>
          <p:cNvSpPr>
            <a:spLocks noGrp="1" noChangeArrowheads="1"/>
          </p:cNvSpPr>
          <p:nvPr>
            <p:ph type="sldNum" sz="quarter" idx="12"/>
          </p:nvPr>
        </p:nvSpPr>
        <p:spPr>
          <a:ln/>
        </p:spPr>
        <p:txBody>
          <a:bodyPr/>
          <a:lstStyle>
            <a:lvl1pPr>
              <a:defRPr/>
            </a:lvl1pPr>
          </a:lstStyle>
          <a:p>
            <a:pPr>
              <a:defRPr/>
            </a:pPr>
            <a:fld id="{7454B6B1-B6EE-4ED0-A11B-525B8EB89FD9}" type="slidenum">
              <a:rPr lang="en-US" altLang="zh-CN"/>
              <a:pPr>
                <a:defRPr/>
              </a:pPr>
              <a:t>‹#›</a:t>
            </a:fld>
            <a:endParaRPr lang="en-US" altLang="zh-CN"/>
          </a:p>
        </p:txBody>
      </p:sp>
    </p:spTree>
    <p:extLst>
      <p:ext uri="{BB962C8B-B14F-4D97-AF65-F5344CB8AC3E}">
        <p14:creationId xmlns:p14="http://schemas.microsoft.com/office/powerpoint/2010/main" val="1689140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FB2AF6B0-2E9E-478A-BF4A-0CAC3074AD6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B08ED308-A90C-4958-959F-4415F813E96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74F5D52F-880A-40E3-BCEB-A65A75AB8F35}"/>
              </a:ext>
            </a:extLst>
          </p:cNvPr>
          <p:cNvSpPr>
            <a:spLocks noGrp="1" noChangeArrowheads="1"/>
          </p:cNvSpPr>
          <p:nvPr>
            <p:ph type="sldNum" sz="quarter" idx="12"/>
          </p:nvPr>
        </p:nvSpPr>
        <p:spPr>
          <a:ln/>
        </p:spPr>
        <p:txBody>
          <a:bodyPr/>
          <a:lstStyle>
            <a:lvl1pPr>
              <a:defRPr/>
            </a:lvl1pPr>
          </a:lstStyle>
          <a:p>
            <a:pPr>
              <a:defRPr/>
            </a:pPr>
            <a:fld id="{2EBB95F7-4273-4B52-A275-31F2D4D9BCC2}" type="slidenum">
              <a:rPr lang="en-US" altLang="zh-CN"/>
              <a:pPr>
                <a:defRPr/>
              </a:pPr>
              <a:t>‹#›</a:t>
            </a:fld>
            <a:endParaRPr lang="en-US" altLang="zh-CN"/>
          </a:p>
        </p:txBody>
      </p:sp>
    </p:spTree>
    <p:extLst>
      <p:ext uri="{BB962C8B-B14F-4D97-AF65-F5344CB8AC3E}">
        <p14:creationId xmlns:p14="http://schemas.microsoft.com/office/powerpoint/2010/main" val="168812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6629D42F-3DDE-4A32-86E4-0AD0AAD99A63}"/>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9C9FCBBA-8DFE-445B-A379-BA14C9F3753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6FAC50D9-BB7E-439F-B7B3-1D034BF5E926}"/>
              </a:ext>
            </a:extLst>
          </p:cNvPr>
          <p:cNvSpPr>
            <a:spLocks noGrp="1" noChangeArrowheads="1"/>
          </p:cNvSpPr>
          <p:nvPr>
            <p:ph type="sldNum" sz="quarter" idx="12"/>
          </p:nvPr>
        </p:nvSpPr>
        <p:spPr>
          <a:ln/>
        </p:spPr>
        <p:txBody>
          <a:bodyPr/>
          <a:lstStyle>
            <a:lvl1pPr>
              <a:defRPr/>
            </a:lvl1pPr>
          </a:lstStyle>
          <a:p>
            <a:pPr>
              <a:defRPr/>
            </a:pPr>
            <a:fld id="{22A67E30-85E4-4E34-B5F1-96D905CCE0B5}" type="slidenum">
              <a:rPr lang="en-US" altLang="zh-CN"/>
              <a:pPr>
                <a:defRPr/>
              </a:pPr>
              <a:t>‹#›</a:t>
            </a:fld>
            <a:endParaRPr lang="en-US" altLang="zh-CN"/>
          </a:p>
        </p:txBody>
      </p:sp>
    </p:spTree>
    <p:extLst>
      <p:ext uri="{BB962C8B-B14F-4D97-AF65-F5344CB8AC3E}">
        <p14:creationId xmlns:p14="http://schemas.microsoft.com/office/powerpoint/2010/main" val="830451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152401"/>
            <a:ext cx="2743200" cy="59737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152401"/>
            <a:ext cx="8026400" cy="597376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466C48F2-B261-4366-878A-CD5A39CA03D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45450D29-AE47-4070-95E7-5C391789974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EA188CE0-1A63-485C-AC99-FDC7C0E5C232}"/>
              </a:ext>
            </a:extLst>
          </p:cNvPr>
          <p:cNvSpPr>
            <a:spLocks noGrp="1" noChangeArrowheads="1"/>
          </p:cNvSpPr>
          <p:nvPr>
            <p:ph type="sldNum" sz="quarter" idx="12"/>
          </p:nvPr>
        </p:nvSpPr>
        <p:spPr>
          <a:ln/>
        </p:spPr>
        <p:txBody>
          <a:bodyPr/>
          <a:lstStyle>
            <a:lvl1pPr>
              <a:defRPr/>
            </a:lvl1pPr>
          </a:lstStyle>
          <a:p>
            <a:pPr>
              <a:defRPr/>
            </a:pPr>
            <a:fld id="{675DCC93-AEDE-47C2-9042-206F19088DBF}" type="slidenum">
              <a:rPr lang="en-US" altLang="zh-CN"/>
              <a:pPr>
                <a:defRPr/>
              </a:pPr>
              <a:t>‹#›</a:t>
            </a:fld>
            <a:endParaRPr lang="en-US" altLang="zh-CN"/>
          </a:p>
        </p:txBody>
      </p:sp>
    </p:spTree>
    <p:extLst>
      <p:ext uri="{BB962C8B-B14F-4D97-AF65-F5344CB8AC3E}">
        <p14:creationId xmlns:p14="http://schemas.microsoft.com/office/powerpoint/2010/main" val="237742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86035D98-00C6-45CE-BA1A-D176EB025A6F}"/>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A802D3B1-531D-4CB0-BC71-1EBCAF6321D5}"/>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7C231FC8-2623-4E1F-95D7-9465D3FB1D0F}"/>
              </a:ext>
            </a:extLst>
          </p:cNvPr>
          <p:cNvSpPr>
            <a:spLocks noGrp="1" noChangeArrowheads="1"/>
          </p:cNvSpPr>
          <p:nvPr>
            <p:ph type="sldNum" sz="quarter" idx="12"/>
          </p:nvPr>
        </p:nvSpPr>
        <p:spPr>
          <a:ln/>
        </p:spPr>
        <p:txBody>
          <a:bodyPr/>
          <a:lstStyle>
            <a:lvl1pPr>
              <a:defRPr/>
            </a:lvl1pPr>
          </a:lstStyle>
          <a:p>
            <a:pPr>
              <a:defRPr/>
            </a:pPr>
            <a:fld id="{2FF1AEA3-98E5-4818-80F6-CF15A341A6BA}" type="slidenum">
              <a:rPr lang="en-US" altLang="zh-CN"/>
              <a:pPr>
                <a:defRPr/>
              </a:pPr>
              <a:t>‹#›</a:t>
            </a:fld>
            <a:endParaRPr lang="en-US" altLang="zh-CN"/>
          </a:p>
        </p:txBody>
      </p:sp>
    </p:spTree>
    <p:extLst>
      <p:ext uri="{BB962C8B-B14F-4D97-AF65-F5344CB8AC3E}">
        <p14:creationId xmlns:p14="http://schemas.microsoft.com/office/powerpoint/2010/main" val="60368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42A5A20C-1495-44E2-805C-490EBCAD714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33EE1D4B-32F9-454D-8964-E01E1D00D68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130AA49E-F25B-4AF9-B401-F9A575D2BFAD}"/>
              </a:ext>
            </a:extLst>
          </p:cNvPr>
          <p:cNvSpPr>
            <a:spLocks noGrp="1" noChangeArrowheads="1"/>
          </p:cNvSpPr>
          <p:nvPr>
            <p:ph type="sldNum" sz="quarter" idx="12"/>
          </p:nvPr>
        </p:nvSpPr>
        <p:spPr>
          <a:ln/>
        </p:spPr>
        <p:txBody>
          <a:bodyPr/>
          <a:lstStyle>
            <a:lvl1pPr>
              <a:defRPr/>
            </a:lvl1pPr>
          </a:lstStyle>
          <a:p>
            <a:pPr>
              <a:defRPr/>
            </a:pPr>
            <a:fld id="{A2D65274-46C7-4576-A256-67D46BA8074E}" type="slidenum">
              <a:rPr lang="en-US" altLang="zh-CN"/>
              <a:pPr>
                <a:defRPr/>
              </a:pPr>
              <a:t>‹#›</a:t>
            </a:fld>
            <a:endParaRPr lang="en-US" altLang="zh-CN"/>
          </a:p>
        </p:txBody>
      </p:sp>
    </p:spTree>
    <p:extLst>
      <p:ext uri="{BB962C8B-B14F-4D97-AF65-F5344CB8AC3E}">
        <p14:creationId xmlns:p14="http://schemas.microsoft.com/office/powerpoint/2010/main" val="1870826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a:extLst>
              <a:ext uri="{FF2B5EF4-FFF2-40B4-BE49-F238E27FC236}">
                <a16:creationId xmlns:a16="http://schemas.microsoft.com/office/drawing/2014/main" id="{E0C09688-3FAB-40CC-94D0-CF0399C0ABF6}"/>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0958BF68-8C61-4294-AACD-E0B7722D4F5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26C7A5FC-F63B-43C4-9366-7B7547B296BC}"/>
              </a:ext>
            </a:extLst>
          </p:cNvPr>
          <p:cNvSpPr>
            <a:spLocks noGrp="1" noChangeArrowheads="1"/>
          </p:cNvSpPr>
          <p:nvPr>
            <p:ph type="sldNum" sz="quarter" idx="12"/>
          </p:nvPr>
        </p:nvSpPr>
        <p:spPr>
          <a:ln/>
        </p:spPr>
        <p:txBody>
          <a:bodyPr/>
          <a:lstStyle>
            <a:lvl1pPr>
              <a:defRPr/>
            </a:lvl1pPr>
          </a:lstStyle>
          <a:p>
            <a:pPr>
              <a:defRPr/>
            </a:pPr>
            <a:fld id="{C4BEA551-C8AE-4462-B85D-8325784F7830}" type="slidenum">
              <a:rPr lang="en-US" altLang="zh-CN"/>
              <a:pPr>
                <a:defRPr/>
              </a:pPr>
              <a:t>‹#›</a:t>
            </a:fld>
            <a:endParaRPr lang="en-US" altLang="zh-CN"/>
          </a:p>
        </p:txBody>
      </p:sp>
    </p:spTree>
    <p:extLst>
      <p:ext uri="{BB962C8B-B14F-4D97-AF65-F5344CB8AC3E}">
        <p14:creationId xmlns:p14="http://schemas.microsoft.com/office/powerpoint/2010/main" val="1521675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id="{3F66D125-2AA8-41E6-B264-76374A4CE3D0}"/>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AD0AF8B9-463D-4469-9C9F-A4C21C80BE8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73BF24F2-7FAB-47C1-85FD-6EB0484937AE}"/>
              </a:ext>
            </a:extLst>
          </p:cNvPr>
          <p:cNvSpPr>
            <a:spLocks noGrp="1" noChangeArrowheads="1"/>
          </p:cNvSpPr>
          <p:nvPr>
            <p:ph type="sldNum" sz="quarter" idx="12"/>
          </p:nvPr>
        </p:nvSpPr>
        <p:spPr>
          <a:ln/>
        </p:spPr>
        <p:txBody>
          <a:bodyPr/>
          <a:lstStyle>
            <a:lvl1pPr>
              <a:defRPr/>
            </a:lvl1pPr>
          </a:lstStyle>
          <a:p>
            <a:pPr>
              <a:defRPr/>
            </a:pPr>
            <a:fld id="{10EF8C71-03FC-4815-A117-808E341C926F}" type="slidenum">
              <a:rPr lang="en-US" altLang="zh-CN"/>
              <a:pPr>
                <a:defRPr/>
              </a:pPr>
              <a:t>‹#›</a:t>
            </a:fld>
            <a:endParaRPr lang="en-US" altLang="zh-CN"/>
          </a:p>
        </p:txBody>
      </p:sp>
    </p:spTree>
    <p:extLst>
      <p:ext uri="{BB962C8B-B14F-4D97-AF65-F5344CB8AC3E}">
        <p14:creationId xmlns:p14="http://schemas.microsoft.com/office/powerpoint/2010/main" val="3017149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052D837B-0ABC-4DDB-B633-2F02B071EF8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72C2D3F1-75F7-4CB8-B206-1A45042F0C0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0F9A7803-A2F2-4D70-AD46-21A519710BB0}"/>
              </a:ext>
            </a:extLst>
          </p:cNvPr>
          <p:cNvSpPr>
            <a:spLocks noGrp="1" noChangeArrowheads="1"/>
          </p:cNvSpPr>
          <p:nvPr>
            <p:ph type="sldNum" sz="quarter" idx="12"/>
          </p:nvPr>
        </p:nvSpPr>
        <p:spPr>
          <a:ln/>
        </p:spPr>
        <p:txBody>
          <a:bodyPr/>
          <a:lstStyle>
            <a:lvl1pPr>
              <a:defRPr/>
            </a:lvl1pPr>
          </a:lstStyle>
          <a:p>
            <a:pPr>
              <a:defRPr/>
            </a:pPr>
            <a:fld id="{4757B5AD-5EB8-43A1-83BB-9B14928C1C8D}" type="slidenum">
              <a:rPr lang="en-US" altLang="zh-CN"/>
              <a:pPr>
                <a:defRPr/>
              </a:pPr>
              <a:t>‹#›</a:t>
            </a:fld>
            <a:endParaRPr lang="en-US" altLang="zh-CN"/>
          </a:p>
        </p:txBody>
      </p:sp>
    </p:spTree>
    <p:extLst>
      <p:ext uri="{BB962C8B-B14F-4D97-AF65-F5344CB8AC3E}">
        <p14:creationId xmlns:p14="http://schemas.microsoft.com/office/powerpoint/2010/main" val="3952040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3318211B-E2A0-45F3-BBAA-785271C537B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4C288591-7402-4843-85F7-837A609CA0C0}"/>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E7B3F479-AFEB-49A4-B49E-A38054591329}"/>
              </a:ext>
            </a:extLst>
          </p:cNvPr>
          <p:cNvSpPr>
            <a:spLocks noGrp="1" noChangeArrowheads="1"/>
          </p:cNvSpPr>
          <p:nvPr>
            <p:ph type="sldNum" sz="quarter" idx="12"/>
          </p:nvPr>
        </p:nvSpPr>
        <p:spPr>
          <a:ln/>
        </p:spPr>
        <p:txBody>
          <a:bodyPr/>
          <a:lstStyle>
            <a:lvl1pPr>
              <a:defRPr/>
            </a:lvl1pPr>
          </a:lstStyle>
          <a:p>
            <a:pPr>
              <a:defRPr/>
            </a:pPr>
            <a:fld id="{768840A7-A8E8-4613-9EE1-CD0D95CA9B99}" type="slidenum">
              <a:rPr lang="en-US" altLang="zh-CN"/>
              <a:pPr>
                <a:defRPr/>
              </a:pPr>
              <a:t>‹#›</a:t>
            </a:fld>
            <a:endParaRPr lang="en-US" altLang="zh-CN"/>
          </a:p>
        </p:txBody>
      </p:sp>
    </p:spTree>
    <p:extLst>
      <p:ext uri="{BB962C8B-B14F-4D97-AF65-F5344CB8AC3E}">
        <p14:creationId xmlns:p14="http://schemas.microsoft.com/office/powerpoint/2010/main" val="2512095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4193428-97A7-4716-A93B-FB7AA37F4CE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2F5F9B89-55E1-4791-8059-615B9994937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DD58D1F1-433E-479B-B9AC-B61EADFA6EC8}"/>
              </a:ext>
            </a:extLst>
          </p:cNvPr>
          <p:cNvSpPr>
            <a:spLocks noGrp="1" noChangeArrowheads="1"/>
          </p:cNvSpPr>
          <p:nvPr>
            <p:ph type="sldNum" sz="quarter" idx="12"/>
          </p:nvPr>
        </p:nvSpPr>
        <p:spPr>
          <a:ln/>
        </p:spPr>
        <p:txBody>
          <a:bodyPr/>
          <a:lstStyle>
            <a:lvl1pPr>
              <a:defRPr/>
            </a:lvl1pPr>
          </a:lstStyle>
          <a:p>
            <a:pPr>
              <a:defRPr/>
            </a:pPr>
            <a:fld id="{5D9E7B9A-28D2-4C4C-9988-B6AD564D6512}" type="slidenum">
              <a:rPr lang="en-US" altLang="zh-CN"/>
              <a:pPr>
                <a:defRPr/>
              </a:pPr>
              <a:t>‹#›</a:t>
            </a:fld>
            <a:endParaRPr lang="en-US" altLang="zh-CN"/>
          </a:p>
        </p:txBody>
      </p:sp>
    </p:spTree>
    <p:extLst>
      <p:ext uri="{BB962C8B-B14F-4D97-AF65-F5344CB8AC3E}">
        <p14:creationId xmlns:p14="http://schemas.microsoft.com/office/powerpoint/2010/main" val="1797937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9A7F231C-63F1-4B25-A7B4-DB10AFF5F44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42573460-1727-45E6-8BC5-89A22A661F9D}"/>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0F1AED31-7B61-4C4F-BBC7-2E0373117C0C}"/>
              </a:ext>
            </a:extLst>
          </p:cNvPr>
          <p:cNvSpPr>
            <a:spLocks noGrp="1" noChangeArrowheads="1"/>
          </p:cNvSpPr>
          <p:nvPr>
            <p:ph type="sldNum" sz="quarter" idx="12"/>
          </p:nvPr>
        </p:nvSpPr>
        <p:spPr>
          <a:ln/>
        </p:spPr>
        <p:txBody>
          <a:bodyPr/>
          <a:lstStyle>
            <a:lvl1pPr>
              <a:defRPr/>
            </a:lvl1pPr>
          </a:lstStyle>
          <a:p>
            <a:pPr>
              <a:defRPr/>
            </a:pPr>
            <a:fld id="{C96D9E23-0B6A-4EF3-BA9A-4CF76412ADC9}" type="slidenum">
              <a:rPr lang="en-US" altLang="zh-CN"/>
              <a:pPr>
                <a:defRPr/>
              </a:pPr>
              <a:t>‹#›</a:t>
            </a:fld>
            <a:endParaRPr lang="en-US" altLang="zh-CN"/>
          </a:p>
        </p:txBody>
      </p:sp>
    </p:spTree>
    <p:extLst>
      <p:ext uri="{BB962C8B-B14F-4D97-AF65-F5344CB8AC3E}">
        <p14:creationId xmlns:p14="http://schemas.microsoft.com/office/powerpoint/2010/main" val="741501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501C99-2B99-4413-8389-C93C8777051C}"/>
              </a:ext>
            </a:extLst>
          </p:cNvPr>
          <p:cNvSpPr>
            <a:spLocks noGrp="1" noChangeArrowheads="1"/>
          </p:cNvSpPr>
          <p:nvPr>
            <p:ph type="title"/>
          </p:nvPr>
        </p:nvSpPr>
        <p:spPr bwMode="auto">
          <a:xfrm>
            <a:off x="609600" y="1524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a:extLst>
              <a:ext uri="{FF2B5EF4-FFF2-40B4-BE49-F238E27FC236}">
                <a16:creationId xmlns:a16="http://schemas.microsoft.com/office/drawing/2014/main" id="{B231F5F3-BECD-4324-87F7-940BC691183A}"/>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a:extLst>
              <a:ext uri="{FF2B5EF4-FFF2-40B4-BE49-F238E27FC236}">
                <a16:creationId xmlns:a16="http://schemas.microsoft.com/office/drawing/2014/main" id="{E7F20F93-312C-4AFC-8721-A732B3B90851}"/>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宋体" pitchFamily="2" charset="-122"/>
              </a:defRPr>
            </a:lvl1pPr>
          </a:lstStyle>
          <a:p>
            <a:pPr>
              <a:defRPr/>
            </a:pPr>
            <a:endParaRPr lang="en-US" altLang="zh-CN"/>
          </a:p>
        </p:txBody>
      </p:sp>
      <p:sp>
        <p:nvSpPr>
          <p:cNvPr id="1029" name="Rectangle 5">
            <a:extLst>
              <a:ext uri="{FF2B5EF4-FFF2-40B4-BE49-F238E27FC236}">
                <a16:creationId xmlns:a16="http://schemas.microsoft.com/office/drawing/2014/main" id="{24AA5D51-A3EA-4B8F-AEEE-152FB1A719F6}"/>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宋体" pitchFamily="2" charset="-122"/>
              </a:defRPr>
            </a:lvl1pPr>
          </a:lstStyle>
          <a:p>
            <a:pPr>
              <a:defRPr/>
            </a:pPr>
            <a:endParaRPr lang="en-US" altLang="zh-CN"/>
          </a:p>
        </p:txBody>
      </p:sp>
      <p:sp>
        <p:nvSpPr>
          <p:cNvPr id="1030" name="Rectangle 6">
            <a:extLst>
              <a:ext uri="{FF2B5EF4-FFF2-40B4-BE49-F238E27FC236}">
                <a16:creationId xmlns:a16="http://schemas.microsoft.com/office/drawing/2014/main" id="{283275E9-F779-434F-B9B0-3556ECA6FDB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F13D0C93-565A-4CD5-873A-CC620EF771BF}"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4.tif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57DB6-21AC-47A5-B4DA-C707FC373271}"/>
              </a:ext>
            </a:extLst>
          </p:cNvPr>
          <p:cNvSpPr txBox="1">
            <a:spLocks/>
          </p:cNvSpPr>
          <p:nvPr/>
        </p:nvSpPr>
        <p:spPr bwMode="auto">
          <a:xfrm>
            <a:off x="495300" y="2286000"/>
            <a:ext cx="11658600" cy="147002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defRPr/>
            </a:pPr>
            <a:r>
              <a:rPr lang="en-US" altLang="zh-CN" sz="3200" kern="0" dirty="0">
                <a:solidFill>
                  <a:schemeClr val="tx1"/>
                </a:solidFill>
                <a:latin typeface="华文中宋" panose="02010600040101010101" pitchFamily="2" charset="-122"/>
                <a:ea typeface="华文中宋" panose="02010600040101010101" pitchFamily="2" charset="-122"/>
              </a:rPr>
              <a:t>Research on the Extraction Method and Spatiotemporal Characteristics of Irrigated Croplands in Zhangjiakou Based on Landsat Data</a:t>
            </a:r>
            <a:br>
              <a:rPr lang="en-US" altLang="zh-CN" sz="3200" kern="0" dirty="0">
                <a:solidFill>
                  <a:schemeClr val="tx1"/>
                </a:solidFill>
                <a:latin typeface="华文中宋" panose="02010600040101010101" pitchFamily="2" charset="-122"/>
                <a:ea typeface="华文中宋" panose="02010600040101010101" pitchFamily="2" charset="-122"/>
              </a:rPr>
            </a:br>
            <a:endParaRPr lang="zh-CN" altLang="en-US" sz="3200" kern="0" dirty="0">
              <a:solidFill>
                <a:schemeClr val="tx1"/>
              </a:solidFill>
              <a:latin typeface="华文中宋" panose="02010600040101010101" pitchFamily="2" charset="-122"/>
              <a:ea typeface="华文中宋" panose="02010600040101010101" pitchFamily="2" charset="-122"/>
            </a:endParaRPr>
          </a:p>
        </p:txBody>
      </p:sp>
      <p:sp>
        <p:nvSpPr>
          <p:cNvPr id="3" name="Rectangle 13">
            <a:extLst>
              <a:ext uri="{FF2B5EF4-FFF2-40B4-BE49-F238E27FC236}">
                <a16:creationId xmlns:a16="http://schemas.microsoft.com/office/drawing/2014/main" id="{265B24BA-9CD5-4D68-9C81-38C8EFC6F620}"/>
              </a:ext>
            </a:extLst>
          </p:cNvPr>
          <p:cNvSpPr txBox="1">
            <a:spLocks noChangeArrowheads="1"/>
          </p:cNvSpPr>
          <p:nvPr/>
        </p:nvSpPr>
        <p:spPr bwMode="auto">
          <a:xfrm>
            <a:off x="1557338" y="4495800"/>
            <a:ext cx="9077325" cy="1511300"/>
          </a:xfrm>
          <a:prstGeom prst="rect">
            <a:avLst/>
          </a:prstGeom>
          <a:noFill/>
          <a:ln w="9525">
            <a:noFill/>
            <a:miter lim="800000"/>
          </a:ln>
          <a:effectLst/>
        </p:spPr>
        <p:txBody>
          <a:bodyPr lIns="91419" tIns="45709" rIns="91419" bIns="45709" anchor="ctr"/>
          <a:lstStyle>
            <a:lvl1pPr marL="342900" indent="-342900"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defRPr/>
            </a:pPr>
            <a:r>
              <a:rPr lang="en-US" altLang="zh-CN" sz="2800" i="0" kern="0" dirty="0" err="1">
                <a:latin typeface="华文中宋" panose="02010600040101010101" pitchFamily="2" charset="-122"/>
                <a:ea typeface="华文中宋" panose="02010600040101010101" pitchFamily="2" charset="-122"/>
                <a:cs typeface="+mj-cs"/>
                <a:sym typeface="微软雅黑" panose="020B0503020204020204" pitchFamily="34" charset="-122"/>
              </a:rPr>
              <a:t>Zijuan</a:t>
            </a:r>
            <a:r>
              <a:rPr lang="en-US" altLang="zh-CN" sz="2800" i="0" kern="0" dirty="0">
                <a:latin typeface="华文中宋" panose="02010600040101010101" pitchFamily="2" charset="-122"/>
                <a:ea typeface="华文中宋" panose="02010600040101010101" pitchFamily="2" charset="-122"/>
                <a:cs typeface="+mj-cs"/>
                <a:sym typeface="微软雅黑" panose="020B0503020204020204" pitchFamily="34" charset="-122"/>
              </a:rPr>
              <a:t> Zhu</a:t>
            </a:r>
          </a:p>
          <a:p>
            <a:pPr algn="ctr" eaLnBrk="1" hangingPunct="1">
              <a:spcBef>
                <a:spcPct val="20000"/>
              </a:spcBef>
              <a:defRPr/>
            </a:pPr>
            <a:r>
              <a:rPr lang="en-US" altLang="zh-CN" sz="2400" i="0" kern="0" dirty="0">
                <a:latin typeface="华文中宋" panose="02010600040101010101" pitchFamily="2" charset="-122"/>
                <a:ea typeface="华文中宋" panose="02010600040101010101" pitchFamily="2" charset="-122"/>
                <a:sym typeface="微软雅黑" panose="020B0503020204020204" pitchFamily="34" charset="-122"/>
              </a:rPr>
              <a:t>Aerospace Information Research Institute</a:t>
            </a:r>
            <a:r>
              <a:rPr lang="zh-CN" altLang="en-US" sz="2400" i="0" kern="0" dirty="0">
                <a:latin typeface="华文中宋" panose="02010600040101010101" pitchFamily="2" charset="-122"/>
                <a:ea typeface="华文中宋" panose="02010600040101010101" pitchFamily="2" charset="-122"/>
                <a:sym typeface="微软雅黑" panose="020B0503020204020204" pitchFamily="34" charset="-122"/>
              </a:rPr>
              <a:t>（</a:t>
            </a:r>
            <a:r>
              <a:rPr lang="en-US" altLang="zh-CN" sz="2400" i="0" kern="0" dirty="0">
                <a:latin typeface="华文中宋" panose="02010600040101010101" pitchFamily="2" charset="-122"/>
                <a:ea typeface="华文中宋" panose="02010600040101010101" pitchFamily="2" charset="-122"/>
                <a:sym typeface="微软雅黑" panose="020B0503020204020204" pitchFamily="34" charset="-122"/>
              </a:rPr>
              <a:t>AIR</a:t>
            </a:r>
            <a:r>
              <a:rPr lang="zh-CN" altLang="en-US" sz="2400" i="0" kern="0" dirty="0">
                <a:latin typeface="华文中宋" panose="02010600040101010101" pitchFamily="2" charset="-122"/>
                <a:ea typeface="华文中宋" panose="02010600040101010101" pitchFamily="2" charset="-122"/>
                <a:sym typeface="微软雅黑" panose="020B0503020204020204" pitchFamily="34" charset="-122"/>
              </a:rPr>
              <a:t>）</a:t>
            </a:r>
            <a:endParaRPr lang="en-US" altLang="zh-CN" sz="2400" i="0" kern="0" dirty="0">
              <a:latin typeface="华文中宋" panose="02010600040101010101" pitchFamily="2" charset="-122"/>
              <a:ea typeface="华文中宋" panose="02010600040101010101" pitchFamily="2" charset="-122"/>
              <a:sym typeface="微软雅黑" panose="020B0503020204020204" pitchFamily="34" charset="-122"/>
            </a:endParaRPr>
          </a:p>
          <a:p>
            <a:pPr algn="ctr" eaLnBrk="1" hangingPunct="1">
              <a:spcBef>
                <a:spcPct val="20000"/>
              </a:spcBef>
              <a:defRPr/>
            </a:pPr>
            <a:r>
              <a:rPr lang="en-US" altLang="zh-CN" sz="2400" i="0" kern="0" dirty="0">
                <a:latin typeface="华文中宋" panose="02010600040101010101" pitchFamily="2" charset="-122"/>
                <a:ea typeface="华文中宋" panose="02010600040101010101" pitchFamily="2" charset="-122"/>
                <a:cs typeface="+mj-cs"/>
                <a:sym typeface="微软雅黑" panose="020B0503020204020204" pitchFamily="34" charset="-122"/>
              </a:rPr>
              <a:t>Chinese Academy of Sciences</a:t>
            </a:r>
            <a:r>
              <a:rPr lang="zh-CN" altLang="en-US" sz="2400" i="0" kern="0" dirty="0">
                <a:latin typeface="华文中宋" panose="02010600040101010101" pitchFamily="2" charset="-122"/>
                <a:ea typeface="华文中宋" panose="02010600040101010101" pitchFamily="2" charset="-122"/>
                <a:cs typeface="+mj-cs"/>
                <a:sym typeface="微软雅黑" panose="020B0503020204020204" pitchFamily="34" charset="-122"/>
              </a:rPr>
              <a:t>（</a:t>
            </a:r>
            <a:r>
              <a:rPr lang="en-US" altLang="zh-CN" sz="2400" i="0" kern="0" dirty="0">
                <a:latin typeface="华文中宋" panose="02010600040101010101" pitchFamily="2" charset="-122"/>
                <a:ea typeface="华文中宋" panose="02010600040101010101" pitchFamily="2" charset="-122"/>
                <a:cs typeface="+mj-cs"/>
                <a:sym typeface="微软雅黑" panose="020B0503020204020204" pitchFamily="34" charset="-122"/>
              </a:rPr>
              <a:t>CAS</a:t>
            </a:r>
            <a:r>
              <a:rPr lang="zh-CN" altLang="en-US" sz="2400" i="0" kern="0" dirty="0">
                <a:latin typeface="华文中宋" panose="02010600040101010101" pitchFamily="2" charset="-122"/>
                <a:ea typeface="华文中宋" panose="02010600040101010101" pitchFamily="2" charset="-122"/>
                <a:cs typeface="+mj-cs"/>
                <a:sym typeface="微软雅黑" panose="020B0503020204020204" pitchFamily="34" charset="-122"/>
              </a:rPr>
              <a:t>）</a:t>
            </a:r>
            <a:endParaRPr lang="en-US" altLang="zh-CN" sz="2400" i="0" kern="0" dirty="0">
              <a:latin typeface="华文中宋" panose="02010600040101010101" pitchFamily="2" charset="-122"/>
              <a:ea typeface="华文中宋" panose="02010600040101010101" pitchFamily="2" charset="-122"/>
              <a:cs typeface="+mj-cs"/>
              <a:sym typeface="微软雅黑" panose="020B0503020204020204" pitchFamily="34" charset="-122"/>
            </a:endParaRPr>
          </a:p>
          <a:p>
            <a:pPr algn="ctr" eaLnBrk="1" hangingPunct="1">
              <a:spcBef>
                <a:spcPct val="20000"/>
              </a:spcBef>
              <a:defRPr/>
            </a:pPr>
            <a:r>
              <a:rPr lang="zh-CN" altLang="en-US" sz="2400" i="0" kern="0" dirty="0">
                <a:latin typeface="华文中宋" panose="02010600040101010101" pitchFamily="2" charset="-122"/>
                <a:ea typeface="华文中宋" panose="02010600040101010101" pitchFamily="2" charset="-122"/>
                <a:cs typeface="+mj-cs"/>
                <a:sym typeface="微软雅黑" panose="020B0503020204020204" pitchFamily="34" charset="-122"/>
              </a:rPr>
              <a:t>              </a:t>
            </a:r>
            <a:endParaRPr lang="en-US" altLang="zh-CN" sz="2400" i="0" kern="0" dirty="0">
              <a:latin typeface="华文中宋" panose="02010600040101010101" pitchFamily="2" charset="-122"/>
              <a:ea typeface="华文中宋" panose="02010600040101010101" pitchFamily="2" charset="-122"/>
              <a:cs typeface="+mj-cs"/>
              <a:sym typeface="微软雅黑" panose="020B0503020204020204" pitchFamily="34" charset="-122"/>
            </a:endParaRPr>
          </a:p>
          <a:p>
            <a:pPr algn="ctr" eaLnBrk="1" hangingPunct="1">
              <a:spcBef>
                <a:spcPct val="20000"/>
              </a:spcBef>
              <a:defRPr/>
            </a:pPr>
            <a:r>
              <a:rPr lang="en-US" altLang="zh-CN" sz="2400" i="0" kern="0" dirty="0">
                <a:latin typeface="华文中宋" panose="02010600040101010101" pitchFamily="2" charset="-122"/>
                <a:ea typeface="华文中宋" panose="02010600040101010101" pitchFamily="2" charset="-122"/>
                <a:cs typeface="+mj-cs"/>
                <a:sym typeface="微软雅黑" panose="020B0503020204020204" pitchFamily="34" charset="-122"/>
              </a:rPr>
              <a:t>                                                  2020.05.06</a:t>
            </a:r>
            <a:endParaRPr lang="zh-CN" altLang="en-US" sz="2400" i="0" kern="0" dirty="0">
              <a:latin typeface="华文中宋" panose="02010600040101010101" pitchFamily="2" charset="-122"/>
              <a:ea typeface="华文中宋" panose="02010600040101010101" pitchFamily="2" charset="-122"/>
              <a:cs typeface="+mj-cs"/>
              <a:sym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矩形 10">
            <a:extLst>
              <a:ext uri="{FF2B5EF4-FFF2-40B4-BE49-F238E27FC236}">
                <a16:creationId xmlns:a16="http://schemas.microsoft.com/office/drawing/2014/main" id="{97C7A196-5D4F-4560-ADFC-9C6EAF64D715}"/>
              </a:ext>
            </a:extLst>
          </p:cNvPr>
          <p:cNvSpPr>
            <a:spLocks noChangeArrowheads="1"/>
          </p:cNvSpPr>
          <p:nvPr>
            <p:custDataLst>
              <p:tags r:id="rId1"/>
            </p:custDataLst>
          </p:nvPr>
        </p:nvSpPr>
        <p:spPr bwMode="auto">
          <a:xfrm flipH="1">
            <a:off x="0" y="1447800"/>
            <a:ext cx="4597400" cy="2987675"/>
          </a:xfrm>
          <a:prstGeom prst="rect">
            <a:avLst/>
          </a:prstGeom>
          <a:solidFill>
            <a:srgbClr val="00B0F0">
              <a:alpha val="7607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spcBef>
                <a:spcPct val="0"/>
              </a:spcBef>
              <a:buFontTx/>
              <a:buNone/>
            </a:pPr>
            <a:r>
              <a:rPr lang="en-US" altLang="zh-CN" sz="4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CHAPTER</a:t>
            </a:r>
          </a:p>
          <a:p>
            <a:pPr algn="ctr" eaLnBrk="1" hangingPunct="1">
              <a:lnSpc>
                <a:spcPct val="90000"/>
              </a:lnSpc>
              <a:spcBef>
                <a:spcPct val="0"/>
              </a:spcBef>
              <a:buFontTx/>
              <a:buNone/>
            </a:pPr>
            <a:r>
              <a:rPr lang="en-US" altLang="zh-CN" sz="166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zh-CN" sz="166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TextBox 4">
            <a:extLst>
              <a:ext uri="{FF2B5EF4-FFF2-40B4-BE49-F238E27FC236}">
                <a16:creationId xmlns:a16="http://schemas.microsoft.com/office/drawing/2014/main" id="{26A46169-5AE9-493B-ACBF-1E183741871C}"/>
              </a:ext>
            </a:extLst>
          </p:cNvPr>
          <p:cNvSpPr txBox="1"/>
          <p:nvPr/>
        </p:nvSpPr>
        <p:spPr>
          <a:xfrm>
            <a:off x="5410200" y="2514600"/>
            <a:ext cx="5918200" cy="769441"/>
          </a:xfrm>
          <a:prstGeom prst="rect">
            <a:avLst/>
          </a:prstGeom>
          <a:noFill/>
        </p:spPr>
        <p:txBody>
          <a:bodyPr>
            <a:spAutoFit/>
          </a:bodyPr>
          <a:lstStyle/>
          <a:p>
            <a:pPr algn="ctr">
              <a:defRPr/>
            </a:pPr>
            <a:r>
              <a:rPr lang="en-US" altLang="zh-CN" sz="44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Methodology</a:t>
            </a:r>
          </a:p>
        </p:txBody>
      </p:sp>
      <p:pic>
        <p:nvPicPr>
          <p:cNvPr id="11268" name="Picture 2" descr="http://www.intertid.com/files/company/mtbd/2014/9/3/f100f5ae-9bbd-446c-8131-6fe47b0c8ca8.jpg">
            <a:extLst>
              <a:ext uri="{FF2B5EF4-FFF2-40B4-BE49-F238E27FC236}">
                <a16:creationId xmlns:a16="http://schemas.microsoft.com/office/drawing/2014/main" id="{D2912390-9DCE-4D3D-8FEA-829CCA839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981" b="25369"/>
          <a:stretch>
            <a:fillRect/>
          </a:stretch>
        </p:blipFill>
        <p:spPr bwMode="auto">
          <a:xfrm>
            <a:off x="12700" y="4448175"/>
            <a:ext cx="4635500"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1764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a:extLst>
              <a:ext uri="{FF2B5EF4-FFF2-40B4-BE49-F238E27FC236}">
                <a16:creationId xmlns:a16="http://schemas.microsoft.com/office/drawing/2014/main" id="{6094AAFB-46E0-44E2-B15E-DB481280F861}"/>
              </a:ext>
            </a:extLst>
          </p:cNvPr>
          <p:cNvSpPr txBox="1">
            <a:spLocks/>
          </p:cNvSpPr>
          <p:nvPr/>
        </p:nvSpPr>
        <p:spPr bwMode="auto">
          <a:xfrm>
            <a:off x="1752600" y="609600"/>
            <a:ext cx="9220200" cy="4572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lgn="l">
              <a:defRPr/>
            </a:pPr>
            <a:r>
              <a:rPr lang="en-US" altLang="zh-CN" sz="2800" b="1" kern="0" dirty="0">
                <a:solidFill>
                  <a:prstClr val="black">
                    <a:lumMod val="65000"/>
                    <a:lumOff val="35000"/>
                  </a:prstClr>
                </a:solidFill>
                <a:cs typeface="+mn-ea"/>
                <a:sym typeface="微软雅黑" panose="020B0503020204020204" pitchFamily="34" charset="-122"/>
              </a:rPr>
              <a:t>Methodology—Samples Feature Analyzing</a:t>
            </a:r>
          </a:p>
        </p:txBody>
      </p:sp>
      <p:sp>
        <p:nvSpPr>
          <p:cNvPr id="19459" name="Rectangle 15">
            <a:extLst>
              <a:ext uri="{FF2B5EF4-FFF2-40B4-BE49-F238E27FC236}">
                <a16:creationId xmlns:a16="http://schemas.microsoft.com/office/drawing/2014/main" id="{E35412F6-EEBE-437A-B590-FBCDFCB7444C}"/>
              </a:ext>
            </a:extLst>
          </p:cNvPr>
          <p:cNvSpPr>
            <a:spLocks noChangeArrowheads="1"/>
          </p:cNvSpPr>
          <p:nvPr/>
        </p:nvSpPr>
        <p:spPr bwMode="auto">
          <a:xfrm>
            <a:off x="1722438" y="1474788"/>
            <a:ext cx="189309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p>
        </p:txBody>
      </p:sp>
      <p:grpSp>
        <p:nvGrpSpPr>
          <p:cNvPr id="2" name="组合 1">
            <a:extLst>
              <a:ext uri="{FF2B5EF4-FFF2-40B4-BE49-F238E27FC236}">
                <a16:creationId xmlns:a16="http://schemas.microsoft.com/office/drawing/2014/main" id="{D6101B54-783A-451D-B10A-9A0234FFAF29}"/>
              </a:ext>
            </a:extLst>
          </p:cNvPr>
          <p:cNvGrpSpPr/>
          <p:nvPr/>
        </p:nvGrpSpPr>
        <p:grpSpPr>
          <a:xfrm>
            <a:off x="1409623" y="1534251"/>
            <a:ext cx="10364682" cy="2491593"/>
            <a:chOff x="76200" y="4038597"/>
            <a:chExt cx="11808617" cy="2333626"/>
          </a:xfrm>
        </p:grpSpPr>
        <p:graphicFrame>
          <p:nvGraphicFramePr>
            <p:cNvPr id="12" name="图表 11">
              <a:extLst>
                <a:ext uri="{FF2B5EF4-FFF2-40B4-BE49-F238E27FC236}">
                  <a16:creationId xmlns:a16="http://schemas.microsoft.com/office/drawing/2014/main" id="{D75ACCB2-C843-4A5D-856D-7CE7938E59F3}"/>
                </a:ext>
              </a:extLst>
            </p:cNvPr>
            <p:cNvGraphicFramePr>
              <a:graphicFrameLocks/>
            </p:cNvGraphicFramePr>
            <p:nvPr>
              <p:extLst>
                <p:ext uri="{D42A27DB-BD31-4B8C-83A1-F6EECF244321}">
                  <p14:modId xmlns:p14="http://schemas.microsoft.com/office/powerpoint/2010/main" val="1117846316"/>
                </p:ext>
              </p:extLst>
            </p:nvPr>
          </p:nvGraphicFramePr>
          <p:xfrm>
            <a:off x="76200" y="4038598"/>
            <a:ext cx="3310100" cy="23336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图表 12">
              <a:extLst>
                <a:ext uri="{FF2B5EF4-FFF2-40B4-BE49-F238E27FC236}">
                  <a16:creationId xmlns:a16="http://schemas.microsoft.com/office/drawing/2014/main" id="{2F17CF3A-5B6B-44BA-AF70-F0CC51198EC4}"/>
                </a:ext>
              </a:extLst>
            </p:cNvPr>
            <p:cNvGraphicFramePr>
              <a:graphicFrameLocks/>
            </p:cNvGraphicFramePr>
            <p:nvPr>
              <p:extLst>
                <p:ext uri="{D42A27DB-BD31-4B8C-83A1-F6EECF244321}">
                  <p14:modId xmlns:p14="http://schemas.microsoft.com/office/powerpoint/2010/main" val="2462481353"/>
                </p:ext>
              </p:extLst>
            </p:nvPr>
          </p:nvGraphicFramePr>
          <p:xfrm>
            <a:off x="3008686" y="4038598"/>
            <a:ext cx="3310100" cy="23336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图表 13">
              <a:extLst>
                <a:ext uri="{FF2B5EF4-FFF2-40B4-BE49-F238E27FC236}">
                  <a16:creationId xmlns:a16="http://schemas.microsoft.com/office/drawing/2014/main" id="{0CD912AF-AD8C-43AA-9E1C-4FDDA3949015}"/>
                </a:ext>
              </a:extLst>
            </p:cNvPr>
            <p:cNvGraphicFramePr>
              <a:graphicFrameLocks/>
            </p:cNvGraphicFramePr>
            <p:nvPr>
              <p:extLst>
                <p:ext uri="{D42A27DB-BD31-4B8C-83A1-F6EECF244321}">
                  <p14:modId xmlns:p14="http://schemas.microsoft.com/office/powerpoint/2010/main" val="1170150464"/>
                </p:ext>
              </p:extLst>
            </p:nvPr>
          </p:nvGraphicFramePr>
          <p:xfrm>
            <a:off x="5851059" y="4038597"/>
            <a:ext cx="3310100" cy="23336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图表 17">
              <a:extLst>
                <a:ext uri="{FF2B5EF4-FFF2-40B4-BE49-F238E27FC236}">
                  <a16:creationId xmlns:a16="http://schemas.microsoft.com/office/drawing/2014/main" id="{22704366-AA5F-4A2E-9E77-DA724CB9EB1C}"/>
                </a:ext>
              </a:extLst>
            </p:cNvPr>
            <p:cNvGraphicFramePr>
              <a:graphicFrameLocks/>
            </p:cNvGraphicFramePr>
            <p:nvPr>
              <p:extLst>
                <p:ext uri="{D42A27DB-BD31-4B8C-83A1-F6EECF244321}">
                  <p14:modId xmlns:p14="http://schemas.microsoft.com/office/powerpoint/2010/main" val="3893913052"/>
                </p:ext>
              </p:extLst>
            </p:nvPr>
          </p:nvGraphicFramePr>
          <p:xfrm>
            <a:off x="8666207" y="4038597"/>
            <a:ext cx="3218610" cy="2333625"/>
          </p:xfrm>
          <a:graphic>
            <a:graphicData uri="http://schemas.openxmlformats.org/drawingml/2006/chart">
              <c:chart xmlns:c="http://schemas.openxmlformats.org/drawingml/2006/chart" xmlns:r="http://schemas.openxmlformats.org/officeDocument/2006/relationships" r:id="rId6"/>
            </a:graphicData>
          </a:graphic>
        </p:graphicFrame>
      </p:grpSp>
      <p:graphicFrame>
        <p:nvGraphicFramePr>
          <p:cNvPr id="19" name="图表 18">
            <a:extLst>
              <a:ext uri="{FF2B5EF4-FFF2-40B4-BE49-F238E27FC236}">
                <a16:creationId xmlns:a16="http://schemas.microsoft.com/office/drawing/2014/main" id="{830D198C-FFA6-4530-9399-A1029C800F98}"/>
              </a:ext>
            </a:extLst>
          </p:cNvPr>
          <p:cNvGraphicFramePr>
            <a:graphicFrameLocks/>
          </p:cNvGraphicFramePr>
          <p:nvPr>
            <p:extLst>
              <p:ext uri="{D42A27DB-BD31-4B8C-83A1-F6EECF244321}">
                <p14:modId xmlns:p14="http://schemas.microsoft.com/office/powerpoint/2010/main" val="3692005670"/>
              </p:ext>
            </p:extLst>
          </p:nvPr>
        </p:nvGraphicFramePr>
        <p:xfrm>
          <a:off x="1409623" y="4088229"/>
          <a:ext cx="3095047" cy="246497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0" name="图表 19">
            <a:extLst>
              <a:ext uri="{FF2B5EF4-FFF2-40B4-BE49-F238E27FC236}">
                <a16:creationId xmlns:a16="http://schemas.microsoft.com/office/drawing/2014/main" id="{3AE54C10-1ED0-4121-A6AD-629179494D98}"/>
              </a:ext>
            </a:extLst>
          </p:cNvPr>
          <p:cNvGraphicFramePr>
            <a:graphicFrameLocks/>
          </p:cNvGraphicFramePr>
          <p:nvPr>
            <p:extLst>
              <p:ext uri="{D42A27DB-BD31-4B8C-83A1-F6EECF244321}">
                <p14:modId xmlns:p14="http://schemas.microsoft.com/office/powerpoint/2010/main" val="2759477276"/>
              </p:ext>
            </p:extLst>
          </p:nvPr>
        </p:nvGraphicFramePr>
        <p:xfrm>
          <a:off x="4051489" y="4088227"/>
          <a:ext cx="2987735" cy="246497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1" name="图表 20">
            <a:extLst>
              <a:ext uri="{FF2B5EF4-FFF2-40B4-BE49-F238E27FC236}">
                <a16:creationId xmlns:a16="http://schemas.microsoft.com/office/drawing/2014/main" id="{156F3F77-A8C6-4780-8F79-281F2CE87275}"/>
              </a:ext>
            </a:extLst>
          </p:cNvPr>
          <p:cNvGraphicFramePr>
            <a:graphicFrameLocks/>
          </p:cNvGraphicFramePr>
          <p:nvPr>
            <p:extLst>
              <p:ext uri="{D42A27DB-BD31-4B8C-83A1-F6EECF244321}">
                <p14:modId xmlns:p14="http://schemas.microsoft.com/office/powerpoint/2010/main" val="2875363757"/>
              </p:ext>
            </p:extLst>
          </p:nvPr>
        </p:nvGraphicFramePr>
        <p:xfrm>
          <a:off x="6590105" y="4088226"/>
          <a:ext cx="3159919" cy="246497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2" name="图表 21">
            <a:extLst>
              <a:ext uri="{FF2B5EF4-FFF2-40B4-BE49-F238E27FC236}">
                <a16:creationId xmlns:a16="http://schemas.microsoft.com/office/drawing/2014/main" id="{0F80204C-ED23-479E-85F7-2ED7B19F9F37}"/>
              </a:ext>
            </a:extLst>
          </p:cNvPr>
          <p:cNvGraphicFramePr>
            <a:graphicFrameLocks/>
          </p:cNvGraphicFramePr>
          <p:nvPr>
            <p:extLst>
              <p:ext uri="{D42A27DB-BD31-4B8C-83A1-F6EECF244321}">
                <p14:modId xmlns:p14="http://schemas.microsoft.com/office/powerpoint/2010/main" val="1148106537"/>
              </p:ext>
            </p:extLst>
          </p:nvPr>
        </p:nvGraphicFramePr>
        <p:xfrm>
          <a:off x="8987339" y="4057035"/>
          <a:ext cx="2899861" cy="2584167"/>
        </p:xfrm>
        <a:graphic>
          <a:graphicData uri="http://schemas.openxmlformats.org/drawingml/2006/chart">
            <c:chart xmlns:c="http://schemas.openxmlformats.org/drawingml/2006/chart" xmlns:r="http://schemas.openxmlformats.org/officeDocument/2006/relationships" r:id="rId10"/>
          </a:graphicData>
        </a:graphic>
      </p:graphicFrame>
      <p:sp>
        <p:nvSpPr>
          <p:cNvPr id="33" name="文本框 45">
            <a:extLst>
              <a:ext uri="{FF2B5EF4-FFF2-40B4-BE49-F238E27FC236}">
                <a16:creationId xmlns:a16="http://schemas.microsoft.com/office/drawing/2014/main" id="{073DAA1C-F4D8-4794-A6C8-6EA5290C228A}"/>
              </a:ext>
            </a:extLst>
          </p:cNvPr>
          <p:cNvSpPr txBox="1">
            <a:spLocks noChangeArrowheads="1"/>
          </p:cNvSpPr>
          <p:nvPr/>
        </p:nvSpPr>
        <p:spPr bwMode="auto">
          <a:xfrm>
            <a:off x="-318499" y="2456881"/>
            <a:ext cx="2181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1800" b="1" dirty="0" err="1">
                <a:solidFill>
                  <a:srgbClr val="3A3A3A"/>
                </a:solidFill>
                <a:latin typeface="微软雅黑" panose="020B0503020204020204" pitchFamily="34" charset="-122"/>
                <a:ea typeface="微软雅黑" panose="020B0503020204020204" pitchFamily="34" charset="-122"/>
              </a:rPr>
              <a:t>Bashang</a:t>
            </a:r>
            <a:r>
              <a:rPr lang="en-US" altLang="zh-CN" sz="1800" b="1" dirty="0">
                <a:solidFill>
                  <a:srgbClr val="3A3A3A"/>
                </a:solidFill>
                <a:latin typeface="微软雅黑" panose="020B0503020204020204" pitchFamily="34" charset="-122"/>
                <a:ea typeface="微软雅黑" panose="020B0503020204020204" pitchFamily="34" charset="-122"/>
              </a:rPr>
              <a:t> </a:t>
            </a:r>
          </a:p>
          <a:p>
            <a:pPr algn="ctr">
              <a:spcBef>
                <a:spcPct val="0"/>
              </a:spcBef>
              <a:buFontTx/>
              <a:buNone/>
            </a:pPr>
            <a:r>
              <a:rPr lang="en-US" altLang="zh-CN" sz="1800" b="1" dirty="0">
                <a:solidFill>
                  <a:srgbClr val="3A3A3A"/>
                </a:solidFill>
                <a:latin typeface="微软雅黑" panose="020B0503020204020204" pitchFamily="34" charset="-122"/>
                <a:ea typeface="微软雅黑" panose="020B0503020204020204" pitchFamily="34" charset="-122"/>
              </a:rPr>
              <a:t>Area</a:t>
            </a:r>
          </a:p>
        </p:txBody>
      </p:sp>
      <p:sp>
        <p:nvSpPr>
          <p:cNvPr id="34" name="文本框 45">
            <a:extLst>
              <a:ext uri="{FF2B5EF4-FFF2-40B4-BE49-F238E27FC236}">
                <a16:creationId xmlns:a16="http://schemas.microsoft.com/office/drawing/2014/main" id="{C967BA72-73F5-44D7-B53B-13F500909D98}"/>
              </a:ext>
            </a:extLst>
          </p:cNvPr>
          <p:cNvSpPr txBox="1">
            <a:spLocks noChangeArrowheads="1"/>
          </p:cNvSpPr>
          <p:nvPr/>
        </p:nvSpPr>
        <p:spPr bwMode="auto">
          <a:xfrm>
            <a:off x="-194406" y="5247823"/>
            <a:ext cx="2181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1800" b="1" dirty="0" err="1">
                <a:solidFill>
                  <a:srgbClr val="3A3A3A"/>
                </a:solidFill>
                <a:latin typeface="微软雅黑" panose="020B0503020204020204" pitchFamily="34" charset="-122"/>
                <a:ea typeface="微软雅黑" panose="020B0503020204020204" pitchFamily="34" charset="-122"/>
              </a:rPr>
              <a:t>Baxia</a:t>
            </a:r>
            <a:r>
              <a:rPr lang="en-US" altLang="zh-CN" sz="1800" b="1" dirty="0">
                <a:solidFill>
                  <a:srgbClr val="3A3A3A"/>
                </a:solidFill>
                <a:latin typeface="微软雅黑" panose="020B0503020204020204" pitchFamily="34" charset="-122"/>
                <a:ea typeface="微软雅黑" panose="020B0503020204020204" pitchFamily="34" charset="-122"/>
              </a:rPr>
              <a:t> </a:t>
            </a:r>
          </a:p>
          <a:p>
            <a:pPr algn="ctr">
              <a:spcBef>
                <a:spcPct val="0"/>
              </a:spcBef>
              <a:buFontTx/>
              <a:buNone/>
            </a:pPr>
            <a:r>
              <a:rPr lang="en-US" altLang="zh-CN" sz="1800" b="1" dirty="0">
                <a:solidFill>
                  <a:srgbClr val="3A3A3A"/>
                </a:solidFill>
                <a:latin typeface="微软雅黑" panose="020B0503020204020204" pitchFamily="34" charset="-122"/>
                <a:ea typeface="微软雅黑" panose="020B0503020204020204" pitchFamily="34" charset="-122"/>
              </a:rPr>
              <a:t>Area</a:t>
            </a:r>
          </a:p>
        </p:txBody>
      </p:sp>
      <p:grpSp>
        <p:nvGrpSpPr>
          <p:cNvPr id="28" name="组合 27">
            <a:extLst>
              <a:ext uri="{FF2B5EF4-FFF2-40B4-BE49-F238E27FC236}">
                <a16:creationId xmlns:a16="http://schemas.microsoft.com/office/drawing/2014/main" id="{0A9A77AB-49BD-41AD-8707-94D6070360E9}"/>
              </a:ext>
            </a:extLst>
          </p:cNvPr>
          <p:cNvGrpSpPr/>
          <p:nvPr/>
        </p:nvGrpSpPr>
        <p:grpSpPr>
          <a:xfrm>
            <a:off x="-22364" y="3733800"/>
            <a:ext cx="2181226" cy="846841"/>
            <a:chOff x="-22364" y="3733800"/>
            <a:chExt cx="2181226" cy="846841"/>
          </a:xfrm>
        </p:grpSpPr>
        <p:cxnSp>
          <p:nvCxnSpPr>
            <p:cNvPr id="6" name="直接连接符 5">
              <a:extLst>
                <a:ext uri="{FF2B5EF4-FFF2-40B4-BE49-F238E27FC236}">
                  <a16:creationId xmlns:a16="http://schemas.microsoft.com/office/drawing/2014/main" id="{9B2B3AF0-65B4-46DC-8593-2E2EF028B4FB}"/>
                </a:ext>
              </a:extLst>
            </p:cNvPr>
            <p:cNvCxnSpPr>
              <a:cxnSpLocks/>
            </p:cNvCxnSpPr>
            <p:nvPr/>
          </p:nvCxnSpPr>
          <p:spPr>
            <a:xfrm>
              <a:off x="585144" y="3733800"/>
              <a:ext cx="3739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文本框 45">
              <a:extLst>
                <a:ext uri="{FF2B5EF4-FFF2-40B4-BE49-F238E27FC236}">
                  <a16:creationId xmlns:a16="http://schemas.microsoft.com/office/drawing/2014/main" id="{03368449-5763-4887-BBFD-FEBA6EB1FD39}"/>
                </a:ext>
              </a:extLst>
            </p:cNvPr>
            <p:cNvSpPr txBox="1">
              <a:spLocks noChangeArrowheads="1"/>
            </p:cNvSpPr>
            <p:nvPr/>
          </p:nvSpPr>
          <p:spPr bwMode="auto">
            <a:xfrm>
              <a:off x="-22363" y="4272864"/>
              <a:ext cx="21812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1400" dirty="0">
                  <a:solidFill>
                    <a:srgbClr val="3A3A3A"/>
                  </a:solidFill>
                  <a:latin typeface="华文宋体" panose="02010600040101010101" pitchFamily="2" charset="-122"/>
                  <a:ea typeface="华文宋体" panose="02010600040101010101" pitchFamily="2" charset="-122"/>
                </a:rPr>
                <a:t>Irrigated croplands </a:t>
              </a:r>
              <a:endParaRPr lang="zh-CN" altLang="en-US" sz="1400" dirty="0">
                <a:solidFill>
                  <a:srgbClr val="3A3A3A"/>
                </a:solidFill>
                <a:latin typeface="华文宋体" panose="02010600040101010101" pitchFamily="2" charset="-122"/>
                <a:ea typeface="华文宋体" panose="02010600040101010101" pitchFamily="2" charset="-122"/>
              </a:endParaRPr>
            </a:p>
          </p:txBody>
        </p:sp>
        <p:cxnSp>
          <p:nvCxnSpPr>
            <p:cNvPr id="35" name="直接连接符 34">
              <a:extLst>
                <a:ext uri="{FF2B5EF4-FFF2-40B4-BE49-F238E27FC236}">
                  <a16:creationId xmlns:a16="http://schemas.microsoft.com/office/drawing/2014/main" id="{64090851-36FD-4BE0-80BF-1A74B9BB80D5}"/>
                </a:ext>
              </a:extLst>
            </p:cNvPr>
            <p:cNvCxnSpPr>
              <a:cxnSpLocks/>
            </p:cNvCxnSpPr>
            <p:nvPr/>
          </p:nvCxnSpPr>
          <p:spPr>
            <a:xfrm>
              <a:off x="585145" y="4262858"/>
              <a:ext cx="37393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文本框 45">
              <a:extLst>
                <a:ext uri="{FF2B5EF4-FFF2-40B4-BE49-F238E27FC236}">
                  <a16:creationId xmlns:a16="http://schemas.microsoft.com/office/drawing/2014/main" id="{90363466-2C70-44F1-BFE6-F2494E5B8975}"/>
                </a:ext>
              </a:extLst>
            </p:cNvPr>
            <p:cNvSpPr txBox="1">
              <a:spLocks noChangeArrowheads="1"/>
            </p:cNvSpPr>
            <p:nvPr/>
          </p:nvSpPr>
          <p:spPr bwMode="auto">
            <a:xfrm>
              <a:off x="-22364" y="3849444"/>
              <a:ext cx="21812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1400" dirty="0">
                  <a:solidFill>
                    <a:srgbClr val="3A3A3A"/>
                  </a:solidFill>
                  <a:latin typeface="华文宋体" panose="02010600040101010101" pitchFamily="2" charset="-122"/>
                  <a:ea typeface="华文宋体" panose="02010600040101010101" pitchFamily="2" charset="-122"/>
                </a:rPr>
                <a:t>Rainfed </a:t>
              </a:r>
              <a:r>
                <a:rPr lang="en-US" altLang="zh-CN" sz="1400" dirty="0" err="1">
                  <a:solidFill>
                    <a:srgbClr val="3A3A3A"/>
                  </a:solidFill>
                  <a:latin typeface="华文宋体" panose="02010600040101010101" pitchFamily="2" charset="-122"/>
                  <a:ea typeface="华文宋体" panose="02010600040101010101" pitchFamily="2" charset="-122"/>
                </a:rPr>
                <a:t>croplandss</a:t>
              </a:r>
              <a:r>
                <a:rPr lang="en-US" altLang="zh-CN" sz="1400" dirty="0">
                  <a:solidFill>
                    <a:srgbClr val="3A3A3A"/>
                  </a:solidFill>
                  <a:latin typeface="华文宋体" panose="02010600040101010101" pitchFamily="2" charset="-122"/>
                  <a:ea typeface="华文宋体" panose="02010600040101010101" pitchFamily="2" charset="-122"/>
                </a:rPr>
                <a:t> </a:t>
              </a:r>
              <a:endParaRPr lang="zh-CN" altLang="en-US" sz="1400" dirty="0">
                <a:solidFill>
                  <a:srgbClr val="3A3A3A"/>
                </a:solidFill>
                <a:latin typeface="华文宋体" panose="02010600040101010101" pitchFamily="2" charset="-122"/>
                <a:ea typeface="华文宋体" panose="02010600040101010101" pitchFamily="2" charset="-122"/>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a:extLst>
              <a:ext uri="{FF2B5EF4-FFF2-40B4-BE49-F238E27FC236}">
                <a16:creationId xmlns:a16="http://schemas.microsoft.com/office/drawing/2014/main" id="{9014BFAF-3141-4E43-841B-63270DCE94C5}"/>
              </a:ext>
            </a:extLst>
          </p:cNvPr>
          <p:cNvSpPr txBox="1">
            <a:spLocks/>
          </p:cNvSpPr>
          <p:nvPr/>
        </p:nvSpPr>
        <p:spPr bwMode="auto">
          <a:xfrm>
            <a:off x="1752600" y="685800"/>
            <a:ext cx="9982200" cy="46355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lgn="l">
              <a:defRPr/>
            </a:pPr>
            <a:r>
              <a:rPr lang="en-US" altLang="zh-CN" sz="2800" b="1" kern="0" dirty="0">
                <a:solidFill>
                  <a:prstClr val="black">
                    <a:lumMod val="65000"/>
                    <a:lumOff val="35000"/>
                  </a:prstClr>
                </a:solidFill>
                <a:cs typeface="+mn-ea"/>
                <a:sym typeface="微软雅黑" panose="020B0503020204020204" pitchFamily="34" charset="-122"/>
              </a:rPr>
              <a:t>Methodology—</a:t>
            </a:r>
            <a:r>
              <a:rPr lang="en-US" altLang="zh-CN" sz="2800" b="1" kern="0" dirty="0">
                <a:solidFill>
                  <a:prstClr val="black">
                    <a:lumMod val="65000"/>
                    <a:lumOff val="35000"/>
                  </a:prstClr>
                </a:solidFill>
                <a:cs typeface="+mn-ea"/>
              </a:rPr>
              <a:t>Accuracy Validation</a:t>
            </a:r>
            <a:endParaRPr lang="en-US" altLang="zh-CN" sz="2800" b="1" kern="0" dirty="0">
              <a:solidFill>
                <a:prstClr val="black">
                  <a:lumMod val="65000"/>
                  <a:lumOff val="35000"/>
                </a:prstClr>
              </a:solidFill>
              <a:cs typeface="+mn-ea"/>
              <a:sym typeface="微软雅黑" panose="020B0503020204020204" pitchFamily="34" charset="-122"/>
            </a:endParaRPr>
          </a:p>
        </p:txBody>
      </p:sp>
      <p:cxnSp>
        <p:nvCxnSpPr>
          <p:cNvPr id="16" name="直接连接符 15">
            <a:extLst>
              <a:ext uri="{FF2B5EF4-FFF2-40B4-BE49-F238E27FC236}">
                <a16:creationId xmlns:a16="http://schemas.microsoft.com/office/drawing/2014/main" id="{D25B6E7F-360C-4C3E-A7EE-031411962B01}"/>
              </a:ext>
            </a:extLst>
          </p:cNvPr>
          <p:cNvCxnSpPr>
            <a:cxnSpLocks/>
          </p:cNvCxnSpPr>
          <p:nvPr/>
        </p:nvCxnSpPr>
        <p:spPr>
          <a:xfrm>
            <a:off x="1600200" y="1295400"/>
            <a:ext cx="9982200" cy="0"/>
          </a:xfrm>
          <a:prstGeom prst="line">
            <a:avLst/>
          </a:prstGeom>
          <a:ln>
            <a:solidFill>
              <a:srgbClr val="1A0DC5"/>
            </a:solidFill>
          </a:ln>
        </p:spPr>
        <p:style>
          <a:lnRef idx="2">
            <a:schemeClr val="accent2"/>
          </a:lnRef>
          <a:fillRef idx="0">
            <a:schemeClr val="accent2"/>
          </a:fillRef>
          <a:effectRef idx="1">
            <a:schemeClr val="accent2"/>
          </a:effectRef>
          <a:fontRef idx="minor">
            <a:schemeClr val="tx1"/>
          </a:fontRef>
        </p:style>
      </p:cxnSp>
      <p:sp>
        <p:nvSpPr>
          <p:cNvPr id="21508" name="Rectangle 15">
            <a:extLst>
              <a:ext uri="{FF2B5EF4-FFF2-40B4-BE49-F238E27FC236}">
                <a16:creationId xmlns:a16="http://schemas.microsoft.com/office/drawing/2014/main" id="{E3AD328A-30F3-4482-9F4A-84C45F2F547D}"/>
              </a:ext>
            </a:extLst>
          </p:cNvPr>
          <p:cNvSpPr>
            <a:spLocks noChangeArrowheads="1"/>
          </p:cNvSpPr>
          <p:nvPr/>
        </p:nvSpPr>
        <p:spPr bwMode="auto">
          <a:xfrm>
            <a:off x="1722438" y="1474788"/>
            <a:ext cx="189309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p>
        </p:txBody>
      </p:sp>
      <p:graphicFrame>
        <p:nvGraphicFramePr>
          <p:cNvPr id="3" name="表格 2">
            <a:extLst>
              <a:ext uri="{FF2B5EF4-FFF2-40B4-BE49-F238E27FC236}">
                <a16:creationId xmlns:a16="http://schemas.microsoft.com/office/drawing/2014/main" id="{05B55ACE-EF90-48BD-BB7F-5ADB5F12E84D}"/>
              </a:ext>
            </a:extLst>
          </p:cNvPr>
          <p:cNvGraphicFramePr>
            <a:graphicFrameLocks noGrp="1"/>
          </p:cNvGraphicFramePr>
          <p:nvPr>
            <p:extLst>
              <p:ext uri="{D42A27DB-BD31-4B8C-83A1-F6EECF244321}">
                <p14:modId xmlns:p14="http://schemas.microsoft.com/office/powerpoint/2010/main" val="2701444966"/>
              </p:ext>
            </p:extLst>
          </p:nvPr>
        </p:nvGraphicFramePr>
        <p:xfrm>
          <a:off x="838200" y="1758797"/>
          <a:ext cx="5035548" cy="2051203"/>
        </p:xfrm>
        <a:graphic>
          <a:graphicData uri="http://schemas.openxmlformats.org/drawingml/2006/table">
            <a:tbl>
              <a:tblPr>
                <a:tableStyleId>{37CE84F3-28C3-443E-9E96-99CF82512B78}</a:tableStyleId>
              </a:tblPr>
              <a:tblGrid>
                <a:gridCol w="1278205">
                  <a:extLst>
                    <a:ext uri="{9D8B030D-6E8A-4147-A177-3AD203B41FA5}">
                      <a16:colId xmlns:a16="http://schemas.microsoft.com/office/drawing/2014/main" val="594793574"/>
                    </a:ext>
                  </a:extLst>
                </a:gridCol>
                <a:gridCol w="920170">
                  <a:extLst>
                    <a:ext uri="{9D8B030D-6E8A-4147-A177-3AD203B41FA5}">
                      <a16:colId xmlns:a16="http://schemas.microsoft.com/office/drawing/2014/main" val="74770388"/>
                    </a:ext>
                  </a:extLst>
                </a:gridCol>
                <a:gridCol w="920170">
                  <a:extLst>
                    <a:ext uri="{9D8B030D-6E8A-4147-A177-3AD203B41FA5}">
                      <a16:colId xmlns:a16="http://schemas.microsoft.com/office/drawing/2014/main" val="4066456035"/>
                    </a:ext>
                  </a:extLst>
                </a:gridCol>
                <a:gridCol w="920170">
                  <a:extLst>
                    <a:ext uri="{9D8B030D-6E8A-4147-A177-3AD203B41FA5}">
                      <a16:colId xmlns:a16="http://schemas.microsoft.com/office/drawing/2014/main" val="1744498931"/>
                    </a:ext>
                  </a:extLst>
                </a:gridCol>
                <a:gridCol w="996833">
                  <a:extLst>
                    <a:ext uri="{9D8B030D-6E8A-4147-A177-3AD203B41FA5}">
                      <a16:colId xmlns:a16="http://schemas.microsoft.com/office/drawing/2014/main" val="173509123"/>
                    </a:ext>
                  </a:extLst>
                </a:gridCol>
              </a:tblGrid>
              <a:tr h="641752">
                <a:tc>
                  <a:txBody>
                    <a:bodyPr/>
                    <a:lstStyle/>
                    <a:p>
                      <a:pPr algn="l" fontAlgn="ctr"/>
                      <a:endParaRPr lang="zh-CN" altLang="en-US" sz="1200" b="0" i="0" u="none" strike="noStrike" dirty="0">
                        <a:solidFill>
                          <a:schemeClr val="tx2"/>
                        </a:solidFill>
                        <a:effectLst/>
                        <a:latin typeface="等线" panose="02010600030101010101" pitchFamily="2" charset="-122"/>
                        <a:ea typeface="等线"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fontAlgn="ctr"/>
                      <a:r>
                        <a:rPr lang="en-US" sz="1200" u="none" strike="noStrike" dirty="0">
                          <a:solidFill>
                            <a:schemeClr val="tx2"/>
                          </a:solidFill>
                          <a:effectLst/>
                        </a:rPr>
                        <a:t>Accuracy of classification using selected samples</a:t>
                      </a:r>
                      <a:endParaRPr lang="en-US" sz="1200" b="0" i="0" u="none" strike="noStrike" dirty="0">
                        <a:solidFill>
                          <a:schemeClr val="tx2"/>
                        </a:solidFill>
                        <a:effectLst/>
                        <a:latin typeface="等线" panose="02010600030101010101" pitchFamily="2" charset="-122"/>
                        <a:ea typeface="等线"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fontAlgn="ctr"/>
                      <a:r>
                        <a:rPr lang="en-US" sz="1200" u="none" strike="noStrike" dirty="0">
                          <a:solidFill>
                            <a:schemeClr val="tx2"/>
                          </a:solidFill>
                          <a:effectLst/>
                        </a:rPr>
                        <a:t>Accuracy of classification </a:t>
                      </a:r>
                    </a:p>
                    <a:p>
                      <a:pPr algn="ctr" fontAlgn="ctr"/>
                      <a:r>
                        <a:rPr lang="en-US" sz="1200" u="none" strike="noStrike" dirty="0">
                          <a:solidFill>
                            <a:schemeClr val="tx2"/>
                          </a:solidFill>
                          <a:effectLst/>
                        </a:rPr>
                        <a:t>using original samples</a:t>
                      </a:r>
                      <a:endParaRPr lang="en-US" sz="1200" b="0" i="0" u="none" strike="noStrike" dirty="0">
                        <a:solidFill>
                          <a:schemeClr val="tx2"/>
                        </a:solidFill>
                        <a:effectLst/>
                        <a:latin typeface="等线" panose="02010600030101010101" pitchFamily="2" charset="-122"/>
                        <a:ea typeface="等线"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zh-CN" altLang="en-US"/>
                    </a:p>
                  </a:txBody>
                  <a:tcPr/>
                </a:tc>
                <a:extLst>
                  <a:ext uri="{0D108BD9-81ED-4DB2-BD59-A6C34878D82A}">
                    <a16:rowId xmlns:a16="http://schemas.microsoft.com/office/drawing/2014/main" val="3775611763"/>
                  </a:ext>
                </a:extLst>
              </a:tr>
              <a:tr h="339219">
                <a:tc>
                  <a:txBody>
                    <a:bodyPr/>
                    <a:lstStyle/>
                    <a:p>
                      <a:pPr algn="l" fontAlgn="ctr"/>
                      <a:endParaRPr lang="zh-CN" altLang="en-US" sz="1200" b="0" i="0" u="none" strike="noStrike">
                        <a:solidFill>
                          <a:schemeClr val="tx2"/>
                        </a:solidFill>
                        <a:effectLst/>
                        <a:latin typeface="等线" panose="02010600030101010101" pitchFamily="2" charset="-122"/>
                        <a:ea typeface="等线"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200" u="none" strike="noStrike" dirty="0" err="1">
                          <a:solidFill>
                            <a:schemeClr val="tx2"/>
                          </a:solidFill>
                          <a:effectLst/>
                        </a:rPr>
                        <a:t>Bashang</a:t>
                      </a:r>
                      <a:endParaRPr lang="en-US" sz="1200" b="0" i="0" u="none" strike="noStrike" dirty="0">
                        <a:solidFill>
                          <a:schemeClr val="tx2"/>
                        </a:solidFill>
                        <a:effectLst/>
                        <a:latin typeface="等线" panose="02010600030101010101" pitchFamily="2" charset="-122"/>
                        <a:ea typeface="等线"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200" u="none" strike="noStrike" dirty="0" err="1">
                          <a:solidFill>
                            <a:schemeClr val="tx2"/>
                          </a:solidFill>
                          <a:effectLst/>
                        </a:rPr>
                        <a:t>Baxia</a:t>
                      </a:r>
                      <a:endParaRPr lang="en-US" sz="1200" b="0" i="0" u="none" strike="noStrike" dirty="0">
                        <a:solidFill>
                          <a:schemeClr val="tx2"/>
                        </a:solidFill>
                        <a:effectLst/>
                        <a:latin typeface="等线" panose="02010600030101010101" pitchFamily="2" charset="-122"/>
                        <a:ea typeface="等线"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200" u="none" strike="noStrike" dirty="0" err="1">
                          <a:solidFill>
                            <a:schemeClr val="tx2"/>
                          </a:solidFill>
                          <a:effectLst/>
                        </a:rPr>
                        <a:t>Bashang</a:t>
                      </a:r>
                      <a:endParaRPr lang="en-US" sz="1200" b="0" i="0" u="none" strike="noStrike" dirty="0">
                        <a:solidFill>
                          <a:schemeClr val="tx2"/>
                        </a:solidFill>
                        <a:effectLst/>
                        <a:latin typeface="等线" panose="02010600030101010101" pitchFamily="2" charset="-122"/>
                        <a:ea typeface="等线"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200" u="none" strike="noStrike" dirty="0" err="1">
                          <a:solidFill>
                            <a:schemeClr val="tx2"/>
                          </a:solidFill>
                          <a:effectLst/>
                        </a:rPr>
                        <a:t>Baxia</a:t>
                      </a:r>
                      <a:endParaRPr lang="en-US" sz="1200" b="0" i="0" u="none" strike="noStrike" dirty="0">
                        <a:solidFill>
                          <a:schemeClr val="tx2"/>
                        </a:solidFill>
                        <a:effectLst/>
                        <a:latin typeface="等线" panose="02010600030101010101" pitchFamily="2" charset="-122"/>
                        <a:ea typeface="等线"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01705592"/>
                  </a:ext>
                </a:extLst>
              </a:tr>
              <a:tr h="535116">
                <a:tc>
                  <a:txBody>
                    <a:bodyPr/>
                    <a:lstStyle/>
                    <a:p>
                      <a:pPr algn="ctr" fontAlgn="ctr"/>
                      <a:r>
                        <a:rPr lang="en-US" altLang="zh-CN" sz="1200" u="none" strike="noStrike" dirty="0">
                          <a:solidFill>
                            <a:schemeClr val="tx2"/>
                          </a:solidFill>
                          <a:effectLst/>
                        </a:rPr>
                        <a:t>Overall accuracy</a:t>
                      </a:r>
                      <a:endParaRPr lang="zh-CN" altLang="en-US" sz="1200" b="0" i="0" u="none" strike="noStrike" dirty="0">
                        <a:solidFill>
                          <a:schemeClr val="tx2"/>
                        </a:solidFill>
                        <a:effectLst/>
                        <a:latin typeface="等线" panose="02010600030101010101" pitchFamily="2" charset="-122"/>
                        <a:ea typeface="等线"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n-US" altLang="zh-CN" sz="1200" u="none" strike="noStrike">
                          <a:solidFill>
                            <a:schemeClr val="tx2"/>
                          </a:solidFill>
                          <a:effectLst/>
                        </a:rPr>
                        <a:t>81.07%</a:t>
                      </a:r>
                      <a:endParaRPr lang="en-US" altLang="zh-CN" sz="1200" b="0" i="0" u="none" strike="noStrike">
                        <a:solidFill>
                          <a:schemeClr val="tx2"/>
                        </a:solidFill>
                        <a:effectLst/>
                        <a:latin typeface="等线" panose="02010600030101010101" pitchFamily="2" charset="-122"/>
                        <a:ea typeface="等线"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n-US" altLang="zh-CN" sz="1200" u="none" strike="noStrike" dirty="0">
                          <a:solidFill>
                            <a:schemeClr val="tx2"/>
                          </a:solidFill>
                          <a:effectLst/>
                        </a:rPr>
                        <a:t>89.83%</a:t>
                      </a:r>
                      <a:endParaRPr lang="en-US" altLang="zh-CN" sz="1200" b="0" i="0" u="none" strike="noStrike" dirty="0">
                        <a:solidFill>
                          <a:schemeClr val="tx2"/>
                        </a:solidFill>
                        <a:effectLst/>
                        <a:latin typeface="等线" panose="02010600030101010101" pitchFamily="2" charset="-122"/>
                        <a:ea typeface="等线"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n-US" altLang="zh-CN" sz="1200" u="none" strike="noStrike">
                          <a:solidFill>
                            <a:schemeClr val="tx2"/>
                          </a:solidFill>
                          <a:effectLst/>
                        </a:rPr>
                        <a:t>82.47%</a:t>
                      </a:r>
                      <a:endParaRPr lang="en-US" altLang="zh-CN" sz="1200" b="0" i="0" u="none" strike="noStrike">
                        <a:solidFill>
                          <a:schemeClr val="tx2"/>
                        </a:solidFill>
                        <a:effectLst/>
                        <a:latin typeface="等线" panose="02010600030101010101" pitchFamily="2" charset="-122"/>
                        <a:ea typeface="等线"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n-US" altLang="zh-CN" sz="1200" u="none" strike="noStrike" dirty="0">
                          <a:solidFill>
                            <a:schemeClr val="tx2"/>
                          </a:solidFill>
                          <a:effectLst/>
                        </a:rPr>
                        <a:t>90.82%</a:t>
                      </a:r>
                      <a:endParaRPr lang="en-US" altLang="zh-CN" sz="1200" b="0" i="0" u="none" strike="noStrike" dirty="0">
                        <a:solidFill>
                          <a:schemeClr val="tx2"/>
                        </a:solidFill>
                        <a:effectLst/>
                        <a:latin typeface="等线" panose="02010600030101010101" pitchFamily="2" charset="-122"/>
                        <a:ea typeface="等线"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45951902"/>
                  </a:ext>
                </a:extLst>
              </a:tr>
              <a:tr h="535116">
                <a:tc>
                  <a:txBody>
                    <a:bodyPr/>
                    <a:lstStyle/>
                    <a:p>
                      <a:pPr algn="ctr" fontAlgn="ctr"/>
                      <a:r>
                        <a:rPr lang="en-US" altLang="zh-CN" sz="1200" u="none" strike="noStrike" dirty="0">
                          <a:solidFill>
                            <a:schemeClr val="tx2"/>
                          </a:solidFill>
                          <a:effectLst/>
                        </a:rPr>
                        <a:t>Kappa coefficient</a:t>
                      </a:r>
                      <a:endParaRPr lang="zh-CN" altLang="en-US" sz="1200" b="0" i="0" u="none" strike="noStrike" dirty="0">
                        <a:solidFill>
                          <a:schemeClr val="tx2"/>
                        </a:solidFill>
                        <a:effectLst/>
                        <a:latin typeface="等线" panose="02010600030101010101" pitchFamily="2" charset="-122"/>
                        <a:ea typeface="等线"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n-US" altLang="zh-CN" sz="1200" u="none" strike="noStrike" dirty="0">
                          <a:solidFill>
                            <a:schemeClr val="tx2"/>
                          </a:solidFill>
                          <a:effectLst/>
                        </a:rPr>
                        <a:t>0.6193</a:t>
                      </a:r>
                      <a:endParaRPr lang="en-US" altLang="zh-CN" sz="1200" b="0" i="0" u="none" strike="noStrike" dirty="0">
                        <a:solidFill>
                          <a:schemeClr val="tx2"/>
                        </a:solidFill>
                        <a:effectLst/>
                        <a:latin typeface="等线" panose="02010600030101010101" pitchFamily="2" charset="-122"/>
                        <a:ea typeface="等线"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n-US" altLang="zh-CN" sz="1200" u="none" strike="noStrike" dirty="0">
                          <a:solidFill>
                            <a:schemeClr val="tx2"/>
                          </a:solidFill>
                          <a:effectLst/>
                        </a:rPr>
                        <a:t>0.7536</a:t>
                      </a:r>
                      <a:endParaRPr lang="en-US" altLang="zh-CN" sz="1200" b="0" i="0" u="none" strike="noStrike" dirty="0">
                        <a:solidFill>
                          <a:schemeClr val="tx2"/>
                        </a:solidFill>
                        <a:effectLst/>
                        <a:latin typeface="等线" panose="02010600030101010101" pitchFamily="2" charset="-122"/>
                        <a:ea typeface="等线"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n-US" altLang="zh-CN" sz="1200" u="none" strike="noStrike" dirty="0">
                          <a:solidFill>
                            <a:schemeClr val="tx2"/>
                          </a:solidFill>
                          <a:effectLst/>
                        </a:rPr>
                        <a:t>0.6488</a:t>
                      </a:r>
                      <a:endParaRPr lang="en-US" altLang="zh-CN" sz="1200" b="0" i="0" u="none" strike="noStrike" dirty="0">
                        <a:solidFill>
                          <a:schemeClr val="tx2"/>
                        </a:solidFill>
                        <a:effectLst/>
                        <a:latin typeface="等线" panose="02010600030101010101" pitchFamily="2" charset="-122"/>
                        <a:ea typeface="等线"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n-US" altLang="zh-CN" sz="1200" u="none" strike="noStrike" dirty="0">
                          <a:solidFill>
                            <a:schemeClr val="tx2"/>
                          </a:solidFill>
                          <a:effectLst/>
                        </a:rPr>
                        <a:t>0.7714</a:t>
                      </a:r>
                      <a:endParaRPr lang="en-US" altLang="zh-CN" sz="1200" b="0" i="0" u="none" strike="noStrike" dirty="0">
                        <a:solidFill>
                          <a:schemeClr val="tx2"/>
                        </a:solidFill>
                        <a:effectLst/>
                        <a:latin typeface="等线" panose="02010600030101010101" pitchFamily="2" charset="-122"/>
                        <a:ea typeface="等线"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80379285"/>
                  </a:ext>
                </a:extLst>
              </a:tr>
            </a:tbl>
          </a:graphicData>
        </a:graphic>
      </p:graphicFrame>
      <p:graphicFrame>
        <p:nvGraphicFramePr>
          <p:cNvPr id="6" name="图表 5">
            <a:extLst>
              <a:ext uri="{FF2B5EF4-FFF2-40B4-BE49-F238E27FC236}">
                <a16:creationId xmlns:a16="http://schemas.microsoft.com/office/drawing/2014/main" id="{1EE8833F-F4DA-4AD1-8F80-EF0C0EED8315}"/>
              </a:ext>
            </a:extLst>
          </p:cNvPr>
          <p:cNvGraphicFramePr>
            <a:graphicFrameLocks/>
          </p:cNvGraphicFramePr>
          <p:nvPr>
            <p:extLst>
              <p:ext uri="{D42A27DB-BD31-4B8C-83A1-F6EECF244321}">
                <p14:modId xmlns:p14="http://schemas.microsoft.com/office/powerpoint/2010/main" val="3225473297"/>
              </p:ext>
            </p:extLst>
          </p:nvPr>
        </p:nvGraphicFramePr>
        <p:xfrm>
          <a:off x="6705600" y="1295400"/>
          <a:ext cx="48768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图表 6">
            <a:extLst>
              <a:ext uri="{FF2B5EF4-FFF2-40B4-BE49-F238E27FC236}">
                <a16:creationId xmlns:a16="http://schemas.microsoft.com/office/drawing/2014/main" id="{C954026B-CA17-4BF9-8367-B0E8A5D0ED56}"/>
              </a:ext>
            </a:extLst>
          </p:cNvPr>
          <p:cNvGraphicFramePr>
            <a:graphicFrameLocks/>
          </p:cNvGraphicFramePr>
          <p:nvPr>
            <p:extLst>
              <p:ext uri="{D42A27DB-BD31-4B8C-83A1-F6EECF244321}">
                <p14:modId xmlns:p14="http://schemas.microsoft.com/office/powerpoint/2010/main" val="4009381641"/>
              </p:ext>
            </p:extLst>
          </p:nvPr>
        </p:nvGraphicFramePr>
        <p:xfrm>
          <a:off x="6502400" y="4011612"/>
          <a:ext cx="52324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 name="矩形 1">
            <a:extLst>
              <a:ext uri="{FF2B5EF4-FFF2-40B4-BE49-F238E27FC236}">
                <a16:creationId xmlns:a16="http://schemas.microsoft.com/office/drawing/2014/main" id="{9F5F6B60-FD30-451E-A84F-AB613277BD60}"/>
              </a:ext>
            </a:extLst>
          </p:cNvPr>
          <p:cNvSpPr/>
          <p:nvPr/>
        </p:nvSpPr>
        <p:spPr>
          <a:xfrm>
            <a:off x="495300" y="4081941"/>
            <a:ext cx="6096000" cy="2308324"/>
          </a:xfrm>
          <a:prstGeom prst="rect">
            <a:avLst/>
          </a:prstGeom>
        </p:spPr>
        <p:txBody>
          <a:bodyPr>
            <a:spAutoFit/>
          </a:bodyPr>
          <a:lstStyle/>
          <a:p>
            <a:r>
              <a:rPr lang="en-US" altLang="zh-CN" dirty="0"/>
              <a:t>Both results of them have high precision, the overall accuracy and kappa coefficient are both high, vitrificated by confounding matrix using the same verification samples.</a:t>
            </a:r>
          </a:p>
          <a:p>
            <a:endParaRPr lang="en-US" altLang="zh-CN" dirty="0"/>
          </a:p>
          <a:p>
            <a:r>
              <a:rPr lang="en-US" altLang="zh-CN" dirty="0"/>
              <a:t>The verification by comparisons between statistical yearbook and classification results in 2015 shows that the classification method can achieve a high accuracy</a:t>
            </a:r>
            <a:r>
              <a:rPr lang="en-US" altLang="zh-CN" dirty="0">
                <a:latin typeface="等线" panose="02010600030101010101" pitchFamily="2" charset="-122"/>
                <a:cs typeface="Times New Roman" panose="02020603050405020304" pitchFamily="18" charset="0"/>
              </a:rPr>
              <a:t>.</a:t>
            </a:r>
            <a:endParaRPr lang="zh-CN" altLang="en-US" dirty="0"/>
          </a:p>
        </p:txBody>
      </p:sp>
    </p:spTree>
    <p:extLst>
      <p:ext uri="{BB962C8B-B14F-4D97-AF65-F5344CB8AC3E}">
        <p14:creationId xmlns:p14="http://schemas.microsoft.com/office/powerpoint/2010/main" val="1764502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矩形 10">
            <a:extLst>
              <a:ext uri="{FF2B5EF4-FFF2-40B4-BE49-F238E27FC236}">
                <a16:creationId xmlns:a16="http://schemas.microsoft.com/office/drawing/2014/main" id="{45773F4D-D368-458F-837D-95559D2A316E}"/>
              </a:ext>
            </a:extLst>
          </p:cNvPr>
          <p:cNvSpPr>
            <a:spLocks noChangeArrowheads="1"/>
          </p:cNvSpPr>
          <p:nvPr>
            <p:custDataLst>
              <p:tags r:id="rId1"/>
            </p:custDataLst>
          </p:nvPr>
        </p:nvSpPr>
        <p:spPr bwMode="auto">
          <a:xfrm flipH="1">
            <a:off x="0" y="1447800"/>
            <a:ext cx="4597400" cy="2987675"/>
          </a:xfrm>
          <a:prstGeom prst="rect">
            <a:avLst/>
          </a:prstGeom>
          <a:solidFill>
            <a:srgbClr val="00B0F0">
              <a:alpha val="7607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spcBef>
                <a:spcPct val="0"/>
              </a:spcBef>
              <a:buFontTx/>
              <a:buNone/>
            </a:pPr>
            <a:r>
              <a:rPr lang="en-US" altLang="zh-CN" sz="4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CHAPTER</a:t>
            </a:r>
          </a:p>
          <a:p>
            <a:pPr algn="ctr" eaLnBrk="1" hangingPunct="1">
              <a:lnSpc>
                <a:spcPct val="90000"/>
              </a:lnSpc>
              <a:spcBef>
                <a:spcPct val="0"/>
              </a:spcBef>
              <a:buFontTx/>
              <a:buNone/>
            </a:pPr>
            <a:r>
              <a:rPr lang="en-US" altLang="zh-CN" sz="166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05</a:t>
            </a:r>
            <a:endParaRPr lang="zh-CN" altLang="zh-CN" sz="166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TextBox 4">
            <a:extLst>
              <a:ext uri="{FF2B5EF4-FFF2-40B4-BE49-F238E27FC236}">
                <a16:creationId xmlns:a16="http://schemas.microsoft.com/office/drawing/2014/main" id="{C80BD106-A06B-4E21-BF4E-3F81B70CE142}"/>
              </a:ext>
            </a:extLst>
          </p:cNvPr>
          <p:cNvSpPr txBox="1"/>
          <p:nvPr/>
        </p:nvSpPr>
        <p:spPr>
          <a:xfrm>
            <a:off x="4800600" y="2556916"/>
            <a:ext cx="6498771" cy="769441"/>
          </a:xfrm>
          <a:prstGeom prst="rect">
            <a:avLst/>
          </a:prstGeom>
          <a:noFill/>
        </p:spPr>
        <p:txBody>
          <a:bodyPr wrap="square">
            <a:spAutoFit/>
          </a:bodyPr>
          <a:lstStyle/>
          <a:p>
            <a:pPr algn="ctr">
              <a:defRPr/>
            </a:pPr>
            <a:r>
              <a:rPr lang="en-US" altLang="zh-CN" sz="44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Classification Results</a:t>
            </a:r>
          </a:p>
        </p:txBody>
      </p:sp>
      <p:pic>
        <p:nvPicPr>
          <p:cNvPr id="27652" name="Picture 2" descr="http://www.intertid.com/files/company/mtbd/2014/9/3/f100f5ae-9bbd-446c-8131-6fe47b0c8ca8.jpg">
            <a:extLst>
              <a:ext uri="{FF2B5EF4-FFF2-40B4-BE49-F238E27FC236}">
                <a16:creationId xmlns:a16="http://schemas.microsoft.com/office/drawing/2014/main" id="{355C4B24-F8F8-429E-A6CB-D055096363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981" b="25369"/>
          <a:stretch>
            <a:fillRect/>
          </a:stretch>
        </p:blipFill>
        <p:spPr bwMode="auto">
          <a:xfrm>
            <a:off x="12700" y="4448175"/>
            <a:ext cx="4635500"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a:extLst>
              <a:ext uri="{FF2B5EF4-FFF2-40B4-BE49-F238E27FC236}">
                <a16:creationId xmlns:a16="http://schemas.microsoft.com/office/drawing/2014/main" id="{9014BFAF-3141-4E43-841B-63270DCE94C5}"/>
              </a:ext>
            </a:extLst>
          </p:cNvPr>
          <p:cNvSpPr txBox="1">
            <a:spLocks/>
          </p:cNvSpPr>
          <p:nvPr/>
        </p:nvSpPr>
        <p:spPr bwMode="auto">
          <a:xfrm>
            <a:off x="1752600" y="685800"/>
            <a:ext cx="9982200" cy="46355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lgn="l">
              <a:defRPr/>
            </a:pPr>
            <a:r>
              <a:rPr lang="en-US" altLang="zh-CN" sz="2800" b="1" kern="0" dirty="0">
                <a:solidFill>
                  <a:prstClr val="black">
                    <a:lumMod val="65000"/>
                    <a:lumOff val="35000"/>
                  </a:prstClr>
                </a:solidFill>
                <a:cs typeface="+mn-ea"/>
                <a:sym typeface="微软雅黑" panose="020B0503020204020204" pitchFamily="34" charset="-122"/>
              </a:rPr>
              <a:t>Results—Classifications in </a:t>
            </a:r>
            <a:r>
              <a:rPr lang="en-US" altLang="zh-CN" sz="2800" b="1" kern="0" dirty="0">
                <a:solidFill>
                  <a:prstClr val="black">
                    <a:lumMod val="65000"/>
                    <a:lumOff val="35000"/>
                  </a:prstClr>
                </a:solidFill>
                <a:cs typeface="+mn-ea"/>
              </a:rPr>
              <a:t>Historical Period</a:t>
            </a:r>
            <a:r>
              <a:rPr lang="en-US" altLang="zh-CN" sz="2800" b="1" kern="0" dirty="0">
                <a:solidFill>
                  <a:prstClr val="black">
                    <a:lumMod val="65000"/>
                    <a:lumOff val="35000"/>
                  </a:prstClr>
                </a:solidFill>
                <a:cs typeface="+mn-ea"/>
                <a:sym typeface="微软雅黑" panose="020B0503020204020204" pitchFamily="34" charset="-122"/>
              </a:rPr>
              <a:t>s</a:t>
            </a:r>
            <a:endParaRPr lang="en-US" altLang="zh-CN" sz="2800" b="1" kern="0" dirty="0">
              <a:solidFill>
                <a:prstClr val="black">
                  <a:lumMod val="65000"/>
                  <a:lumOff val="35000"/>
                </a:prstClr>
              </a:solidFill>
              <a:cs typeface="+mn-ea"/>
            </a:endParaRPr>
          </a:p>
        </p:txBody>
      </p:sp>
      <p:cxnSp>
        <p:nvCxnSpPr>
          <p:cNvPr id="16" name="直接连接符 15">
            <a:extLst>
              <a:ext uri="{FF2B5EF4-FFF2-40B4-BE49-F238E27FC236}">
                <a16:creationId xmlns:a16="http://schemas.microsoft.com/office/drawing/2014/main" id="{D25B6E7F-360C-4C3E-A7EE-031411962B01}"/>
              </a:ext>
            </a:extLst>
          </p:cNvPr>
          <p:cNvCxnSpPr>
            <a:cxnSpLocks/>
          </p:cNvCxnSpPr>
          <p:nvPr/>
        </p:nvCxnSpPr>
        <p:spPr>
          <a:xfrm>
            <a:off x="1600200" y="1295400"/>
            <a:ext cx="9982200" cy="0"/>
          </a:xfrm>
          <a:prstGeom prst="line">
            <a:avLst/>
          </a:prstGeom>
          <a:ln>
            <a:solidFill>
              <a:srgbClr val="1A0DC5"/>
            </a:solidFill>
          </a:ln>
        </p:spPr>
        <p:style>
          <a:lnRef idx="2">
            <a:schemeClr val="accent2"/>
          </a:lnRef>
          <a:fillRef idx="0">
            <a:schemeClr val="accent2"/>
          </a:fillRef>
          <a:effectRef idx="1">
            <a:schemeClr val="accent2"/>
          </a:effectRef>
          <a:fontRef idx="minor">
            <a:schemeClr val="tx1"/>
          </a:fontRef>
        </p:style>
      </p:cxnSp>
      <p:sp>
        <p:nvSpPr>
          <p:cNvPr id="21508" name="Rectangle 15">
            <a:extLst>
              <a:ext uri="{FF2B5EF4-FFF2-40B4-BE49-F238E27FC236}">
                <a16:creationId xmlns:a16="http://schemas.microsoft.com/office/drawing/2014/main" id="{E3AD328A-30F3-4482-9F4A-84C45F2F547D}"/>
              </a:ext>
            </a:extLst>
          </p:cNvPr>
          <p:cNvSpPr>
            <a:spLocks noChangeArrowheads="1"/>
          </p:cNvSpPr>
          <p:nvPr/>
        </p:nvSpPr>
        <p:spPr bwMode="auto">
          <a:xfrm>
            <a:off x="1722438" y="1474788"/>
            <a:ext cx="189309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p>
        </p:txBody>
      </p:sp>
      <p:graphicFrame>
        <p:nvGraphicFramePr>
          <p:cNvPr id="10" name="图表 9">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589294268"/>
              </p:ext>
            </p:extLst>
          </p:nvPr>
        </p:nvGraphicFramePr>
        <p:xfrm>
          <a:off x="990600" y="4032797"/>
          <a:ext cx="5080000" cy="27220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图表 10">
            <a:extLst>
              <a:ext uri="{FF2B5EF4-FFF2-40B4-BE49-F238E27FC236}">
                <a16:creationId xmlns:a16="http://schemas.microsoft.com/office/drawing/2014/main" id="{00000000-0008-0000-0100-000006000000}"/>
              </a:ext>
            </a:extLst>
          </p:cNvPr>
          <p:cNvGraphicFramePr>
            <a:graphicFrameLocks/>
          </p:cNvGraphicFramePr>
          <p:nvPr>
            <p:extLst>
              <p:ext uri="{D42A27DB-BD31-4B8C-83A1-F6EECF244321}">
                <p14:modId xmlns:p14="http://schemas.microsoft.com/office/powerpoint/2010/main" val="1961871878"/>
              </p:ext>
            </p:extLst>
          </p:nvPr>
        </p:nvGraphicFramePr>
        <p:xfrm>
          <a:off x="1193800" y="1515021"/>
          <a:ext cx="4876800" cy="25177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图表 11">
            <a:extLst>
              <a:ext uri="{FF2B5EF4-FFF2-40B4-BE49-F238E27FC236}">
                <a16:creationId xmlns:a16="http://schemas.microsoft.com/office/drawing/2014/main" id="{00000000-0008-0000-0100-000008000000}"/>
              </a:ext>
            </a:extLst>
          </p:cNvPr>
          <p:cNvGraphicFramePr>
            <a:graphicFrameLocks/>
          </p:cNvGraphicFramePr>
          <p:nvPr>
            <p:extLst>
              <p:ext uri="{D42A27DB-BD31-4B8C-83A1-F6EECF244321}">
                <p14:modId xmlns:p14="http://schemas.microsoft.com/office/powerpoint/2010/main" val="2630557571"/>
              </p:ext>
            </p:extLst>
          </p:nvPr>
        </p:nvGraphicFramePr>
        <p:xfrm>
          <a:off x="6324600" y="4162310"/>
          <a:ext cx="4953000" cy="25925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图表 12">
            <a:extLst>
              <a:ext uri="{FF2B5EF4-FFF2-40B4-BE49-F238E27FC236}">
                <a16:creationId xmlns:a16="http://schemas.microsoft.com/office/drawing/2014/main" id="{00000000-0008-0000-0100-000009000000}"/>
              </a:ext>
            </a:extLst>
          </p:cNvPr>
          <p:cNvGraphicFramePr>
            <a:graphicFrameLocks/>
          </p:cNvGraphicFramePr>
          <p:nvPr>
            <p:extLst>
              <p:ext uri="{D42A27DB-BD31-4B8C-83A1-F6EECF244321}">
                <p14:modId xmlns:p14="http://schemas.microsoft.com/office/powerpoint/2010/main" val="184055872"/>
              </p:ext>
            </p:extLst>
          </p:nvPr>
        </p:nvGraphicFramePr>
        <p:xfrm>
          <a:off x="6599238" y="1426531"/>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611250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a:extLst>
              <a:ext uri="{FF2B5EF4-FFF2-40B4-BE49-F238E27FC236}">
                <a16:creationId xmlns:a16="http://schemas.microsoft.com/office/drawing/2014/main" id="{9014BFAF-3141-4E43-841B-63270DCE94C5}"/>
              </a:ext>
            </a:extLst>
          </p:cNvPr>
          <p:cNvSpPr txBox="1">
            <a:spLocks/>
          </p:cNvSpPr>
          <p:nvPr/>
        </p:nvSpPr>
        <p:spPr bwMode="auto">
          <a:xfrm>
            <a:off x="1752600" y="685800"/>
            <a:ext cx="10591800" cy="46355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lgn="l">
              <a:defRPr/>
            </a:pPr>
            <a:r>
              <a:rPr lang="en-US" altLang="zh-CN" sz="2800" b="1" kern="0" dirty="0">
                <a:solidFill>
                  <a:prstClr val="black">
                    <a:lumMod val="65000"/>
                    <a:lumOff val="35000"/>
                  </a:prstClr>
                </a:solidFill>
                <a:cs typeface="+mn-ea"/>
                <a:sym typeface="微软雅黑" panose="020B0503020204020204" pitchFamily="34" charset="-122"/>
              </a:rPr>
              <a:t>Results—Distribution of Irrigated Farmland in Three Periods</a:t>
            </a:r>
            <a:endParaRPr lang="en-US" altLang="zh-CN" sz="2800" b="1" kern="0" dirty="0">
              <a:solidFill>
                <a:prstClr val="black">
                  <a:lumMod val="65000"/>
                  <a:lumOff val="35000"/>
                </a:prstClr>
              </a:solidFill>
              <a:cs typeface="+mn-ea"/>
            </a:endParaRPr>
          </a:p>
        </p:txBody>
      </p:sp>
      <p:cxnSp>
        <p:nvCxnSpPr>
          <p:cNvPr id="16" name="直接连接符 15">
            <a:extLst>
              <a:ext uri="{FF2B5EF4-FFF2-40B4-BE49-F238E27FC236}">
                <a16:creationId xmlns:a16="http://schemas.microsoft.com/office/drawing/2014/main" id="{D25B6E7F-360C-4C3E-A7EE-031411962B01}"/>
              </a:ext>
            </a:extLst>
          </p:cNvPr>
          <p:cNvCxnSpPr>
            <a:cxnSpLocks/>
          </p:cNvCxnSpPr>
          <p:nvPr/>
        </p:nvCxnSpPr>
        <p:spPr>
          <a:xfrm>
            <a:off x="1752600" y="1295400"/>
            <a:ext cx="9982200" cy="0"/>
          </a:xfrm>
          <a:prstGeom prst="line">
            <a:avLst/>
          </a:prstGeom>
          <a:ln>
            <a:solidFill>
              <a:srgbClr val="1A0DC5"/>
            </a:solidFill>
          </a:ln>
        </p:spPr>
        <p:style>
          <a:lnRef idx="2">
            <a:schemeClr val="accent2"/>
          </a:lnRef>
          <a:fillRef idx="0">
            <a:schemeClr val="accent2"/>
          </a:fillRef>
          <a:effectRef idx="1">
            <a:schemeClr val="accent2"/>
          </a:effectRef>
          <a:fontRef idx="minor">
            <a:schemeClr val="tx1"/>
          </a:fontRef>
        </p:style>
      </p:cxnSp>
      <p:sp>
        <p:nvSpPr>
          <p:cNvPr id="21508" name="Rectangle 15">
            <a:extLst>
              <a:ext uri="{FF2B5EF4-FFF2-40B4-BE49-F238E27FC236}">
                <a16:creationId xmlns:a16="http://schemas.microsoft.com/office/drawing/2014/main" id="{E3AD328A-30F3-4482-9F4A-84C45F2F547D}"/>
              </a:ext>
            </a:extLst>
          </p:cNvPr>
          <p:cNvSpPr>
            <a:spLocks noChangeArrowheads="1"/>
          </p:cNvSpPr>
          <p:nvPr/>
        </p:nvSpPr>
        <p:spPr bwMode="auto">
          <a:xfrm>
            <a:off x="1722438" y="1474788"/>
            <a:ext cx="189309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p>
        </p:txBody>
      </p:sp>
      <p:pic>
        <p:nvPicPr>
          <p:cNvPr id="4" name="图片 3">
            <a:extLst>
              <a:ext uri="{FF2B5EF4-FFF2-40B4-BE49-F238E27FC236}">
                <a16:creationId xmlns:a16="http://schemas.microsoft.com/office/drawing/2014/main" id="{FADCDE01-DD57-4DFC-B4F1-0003F5FC8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18" y="1362980"/>
            <a:ext cx="3973214" cy="5471207"/>
          </a:xfrm>
          <a:prstGeom prst="rect">
            <a:avLst/>
          </a:prstGeom>
        </p:spPr>
      </p:pic>
      <p:pic>
        <p:nvPicPr>
          <p:cNvPr id="6" name="图片 5">
            <a:extLst>
              <a:ext uri="{FF2B5EF4-FFF2-40B4-BE49-F238E27FC236}">
                <a16:creationId xmlns:a16="http://schemas.microsoft.com/office/drawing/2014/main" id="{B19AE197-552D-48DD-8F7C-10CCBE224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3353" y="1386705"/>
            <a:ext cx="3884697" cy="5401444"/>
          </a:xfrm>
          <a:prstGeom prst="rect">
            <a:avLst/>
          </a:prstGeom>
        </p:spPr>
      </p:pic>
      <p:pic>
        <p:nvPicPr>
          <p:cNvPr id="8" name="图片 7">
            <a:extLst>
              <a:ext uri="{FF2B5EF4-FFF2-40B4-BE49-F238E27FC236}">
                <a16:creationId xmlns:a16="http://schemas.microsoft.com/office/drawing/2014/main" id="{A33DE009-E86B-4635-99DE-091A407AEB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5856" y="1387471"/>
            <a:ext cx="3917256" cy="5446717"/>
          </a:xfrm>
          <a:prstGeom prst="rect">
            <a:avLst/>
          </a:prstGeom>
        </p:spPr>
      </p:pic>
    </p:spTree>
    <p:extLst>
      <p:ext uri="{BB962C8B-B14F-4D97-AF65-F5344CB8AC3E}">
        <p14:creationId xmlns:p14="http://schemas.microsoft.com/office/powerpoint/2010/main" val="4200406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矩形 10">
            <a:extLst>
              <a:ext uri="{FF2B5EF4-FFF2-40B4-BE49-F238E27FC236}">
                <a16:creationId xmlns:a16="http://schemas.microsoft.com/office/drawing/2014/main" id="{AA35B1B3-73E7-44E3-AD29-32533BD37041}"/>
              </a:ext>
            </a:extLst>
          </p:cNvPr>
          <p:cNvSpPr>
            <a:spLocks noChangeArrowheads="1"/>
          </p:cNvSpPr>
          <p:nvPr>
            <p:custDataLst>
              <p:tags r:id="rId1"/>
            </p:custDataLst>
          </p:nvPr>
        </p:nvSpPr>
        <p:spPr bwMode="auto">
          <a:xfrm flipH="1">
            <a:off x="0" y="1447800"/>
            <a:ext cx="4597400" cy="2987675"/>
          </a:xfrm>
          <a:prstGeom prst="rect">
            <a:avLst/>
          </a:prstGeom>
          <a:solidFill>
            <a:srgbClr val="00B0F0">
              <a:alpha val="7607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spcBef>
                <a:spcPct val="0"/>
              </a:spcBef>
              <a:buFontTx/>
              <a:buNone/>
            </a:pPr>
            <a:r>
              <a:rPr lang="en-US" altLang="zh-CN" sz="4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CHAPTER</a:t>
            </a:r>
          </a:p>
          <a:p>
            <a:pPr algn="ctr" eaLnBrk="1" hangingPunct="1">
              <a:lnSpc>
                <a:spcPct val="90000"/>
              </a:lnSpc>
              <a:spcBef>
                <a:spcPct val="0"/>
              </a:spcBef>
              <a:buFontTx/>
              <a:buNone/>
            </a:pPr>
            <a:r>
              <a:rPr lang="en-US" altLang="zh-CN" sz="166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06</a:t>
            </a:r>
            <a:endParaRPr lang="zh-CN" altLang="zh-CN" sz="166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TextBox 4">
            <a:extLst>
              <a:ext uri="{FF2B5EF4-FFF2-40B4-BE49-F238E27FC236}">
                <a16:creationId xmlns:a16="http://schemas.microsoft.com/office/drawing/2014/main" id="{97D6A605-37AE-4014-B439-8CA8565FF6D8}"/>
              </a:ext>
            </a:extLst>
          </p:cNvPr>
          <p:cNvSpPr txBox="1"/>
          <p:nvPr/>
        </p:nvSpPr>
        <p:spPr>
          <a:xfrm>
            <a:off x="4597400" y="2409825"/>
            <a:ext cx="6400800" cy="1446550"/>
          </a:xfrm>
          <a:prstGeom prst="rect">
            <a:avLst/>
          </a:prstGeom>
          <a:noFill/>
        </p:spPr>
        <p:txBody>
          <a:bodyPr wrap="square">
            <a:spAutoFit/>
          </a:bodyPr>
          <a:lstStyle/>
          <a:p>
            <a:pPr algn="ctr">
              <a:defRPr/>
            </a:pPr>
            <a:r>
              <a:rPr lang="en-US" altLang="zh-CN" sz="44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Spatial and Temporal Changes Analysis</a:t>
            </a:r>
          </a:p>
        </p:txBody>
      </p:sp>
      <p:pic>
        <p:nvPicPr>
          <p:cNvPr id="34820" name="Picture 2" descr="http://www.intertid.com/files/company/mtbd/2014/9/3/f100f5ae-9bbd-446c-8131-6fe47b0c8ca8.jpg">
            <a:extLst>
              <a:ext uri="{FF2B5EF4-FFF2-40B4-BE49-F238E27FC236}">
                <a16:creationId xmlns:a16="http://schemas.microsoft.com/office/drawing/2014/main" id="{83267D98-2AF7-46A1-BF55-65EE4C6D95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981" b="25369"/>
          <a:stretch>
            <a:fillRect/>
          </a:stretch>
        </p:blipFill>
        <p:spPr bwMode="auto">
          <a:xfrm>
            <a:off x="12700" y="4448175"/>
            <a:ext cx="4635500"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775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a:extLst>
              <a:ext uri="{FF2B5EF4-FFF2-40B4-BE49-F238E27FC236}">
                <a16:creationId xmlns:a16="http://schemas.microsoft.com/office/drawing/2014/main" id="{9014BFAF-3141-4E43-841B-63270DCE94C5}"/>
              </a:ext>
            </a:extLst>
          </p:cNvPr>
          <p:cNvSpPr txBox="1">
            <a:spLocks/>
          </p:cNvSpPr>
          <p:nvPr/>
        </p:nvSpPr>
        <p:spPr bwMode="auto">
          <a:xfrm>
            <a:off x="1752600" y="685800"/>
            <a:ext cx="10591800" cy="46355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lgn="l">
              <a:defRPr/>
            </a:pPr>
            <a:r>
              <a:rPr lang="en-US" altLang="zh-CN" sz="2800" b="1" kern="0" dirty="0">
                <a:solidFill>
                  <a:prstClr val="black">
                    <a:lumMod val="65000"/>
                    <a:lumOff val="35000"/>
                  </a:prstClr>
                </a:solidFill>
                <a:cs typeface="+mn-ea"/>
                <a:sym typeface="微软雅黑" panose="020B0503020204020204" pitchFamily="34" charset="-122"/>
              </a:rPr>
              <a:t>Spatial and Temporal Changes Analysis</a:t>
            </a:r>
          </a:p>
        </p:txBody>
      </p:sp>
      <p:cxnSp>
        <p:nvCxnSpPr>
          <p:cNvPr id="16" name="直接连接符 15">
            <a:extLst>
              <a:ext uri="{FF2B5EF4-FFF2-40B4-BE49-F238E27FC236}">
                <a16:creationId xmlns:a16="http://schemas.microsoft.com/office/drawing/2014/main" id="{D25B6E7F-360C-4C3E-A7EE-031411962B01}"/>
              </a:ext>
            </a:extLst>
          </p:cNvPr>
          <p:cNvCxnSpPr>
            <a:cxnSpLocks/>
          </p:cNvCxnSpPr>
          <p:nvPr/>
        </p:nvCxnSpPr>
        <p:spPr>
          <a:xfrm>
            <a:off x="1905000" y="1295400"/>
            <a:ext cx="9982200" cy="0"/>
          </a:xfrm>
          <a:prstGeom prst="line">
            <a:avLst/>
          </a:prstGeom>
          <a:ln>
            <a:solidFill>
              <a:srgbClr val="1A0DC5"/>
            </a:solidFill>
          </a:ln>
        </p:spPr>
        <p:style>
          <a:lnRef idx="2">
            <a:schemeClr val="accent2"/>
          </a:lnRef>
          <a:fillRef idx="0">
            <a:schemeClr val="accent2"/>
          </a:fillRef>
          <a:effectRef idx="1">
            <a:schemeClr val="accent2"/>
          </a:effectRef>
          <a:fontRef idx="minor">
            <a:schemeClr val="tx1"/>
          </a:fontRef>
        </p:style>
      </p:cxnSp>
      <p:sp>
        <p:nvSpPr>
          <p:cNvPr id="21508" name="Rectangle 15">
            <a:extLst>
              <a:ext uri="{FF2B5EF4-FFF2-40B4-BE49-F238E27FC236}">
                <a16:creationId xmlns:a16="http://schemas.microsoft.com/office/drawing/2014/main" id="{E3AD328A-30F3-4482-9F4A-84C45F2F547D}"/>
              </a:ext>
            </a:extLst>
          </p:cNvPr>
          <p:cNvSpPr>
            <a:spLocks noChangeArrowheads="1"/>
          </p:cNvSpPr>
          <p:nvPr/>
        </p:nvSpPr>
        <p:spPr bwMode="auto">
          <a:xfrm>
            <a:off x="1722438" y="1474788"/>
            <a:ext cx="189309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p>
        </p:txBody>
      </p:sp>
      <p:pic>
        <p:nvPicPr>
          <p:cNvPr id="3" name="图片 2">
            <a:extLst>
              <a:ext uri="{FF2B5EF4-FFF2-40B4-BE49-F238E27FC236}">
                <a16:creationId xmlns:a16="http://schemas.microsoft.com/office/drawing/2014/main" id="{0587A2F9-0C97-409B-9967-8E5383146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799" y="1436787"/>
            <a:ext cx="3847263" cy="5439822"/>
          </a:xfrm>
          <a:prstGeom prst="rect">
            <a:avLst/>
          </a:prstGeom>
        </p:spPr>
      </p:pic>
      <p:pic>
        <p:nvPicPr>
          <p:cNvPr id="7" name="图片 6">
            <a:extLst>
              <a:ext uri="{FF2B5EF4-FFF2-40B4-BE49-F238E27FC236}">
                <a16:creationId xmlns:a16="http://schemas.microsoft.com/office/drawing/2014/main" id="{229C15FC-84F1-4BAF-A015-5BE0B3CB53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418178"/>
            <a:ext cx="3847263" cy="5439822"/>
          </a:xfrm>
          <a:prstGeom prst="rect">
            <a:avLst/>
          </a:prstGeom>
        </p:spPr>
      </p:pic>
      <p:pic>
        <p:nvPicPr>
          <p:cNvPr id="10" name="图片 9">
            <a:extLst>
              <a:ext uri="{FF2B5EF4-FFF2-40B4-BE49-F238E27FC236}">
                <a16:creationId xmlns:a16="http://schemas.microsoft.com/office/drawing/2014/main" id="{DE20B0CE-2261-4A7E-BAA7-1FEC207D4A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0854" y="1405647"/>
            <a:ext cx="3847264" cy="5439823"/>
          </a:xfrm>
          <a:prstGeom prst="rect">
            <a:avLst/>
          </a:prstGeom>
        </p:spPr>
      </p:pic>
    </p:spTree>
    <p:extLst>
      <p:ext uri="{BB962C8B-B14F-4D97-AF65-F5344CB8AC3E}">
        <p14:creationId xmlns:p14="http://schemas.microsoft.com/office/powerpoint/2010/main" val="386687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矩形 10">
            <a:extLst>
              <a:ext uri="{FF2B5EF4-FFF2-40B4-BE49-F238E27FC236}">
                <a16:creationId xmlns:a16="http://schemas.microsoft.com/office/drawing/2014/main" id="{AA35B1B3-73E7-44E3-AD29-32533BD37041}"/>
              </a:ext>
            </a:extLst>
          </p:cNvPr>
          <p:cNvSpPr>
            <a:spLocks noChangeArrowheads="1"/>
          </p:cNvSpPr>
          <p:nvPr>
            <p:custDataLst>
              <p:tags r:id="rId1"/>
            </p:custDataLst>
          </p:nvPr>
        </p:nvSpPr>
        <p:spPr bwMode="auto">
          <a:xfrm flipH="1">
            <a:off x="0" y="1447800"/>
            <a:ext cx="4597400" cy="2987675"/>
          </a:xfrm>
          <a:prstGeom prst="rect">
            <a:avLst/>
          </a:prstGeom>
          <a:solidFill>
            <a:srgbClr val="00B0F0">
              <a:alpha val="7607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spcBef>
                <a:spcPct val="0"/>
              </a:spcBef>
              <a:buFontTx/>
              <a:buNone/>
            </a:pPr>
            <a:r>
              <a:rPr lang="en-US" altLang="zh-CN" sz="4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CHAPTER</a:t>
            </a:r>
          </a:p>
          <a:p>
            <a:pPr algn="ctr" eaLnBrk="1" hangingPunct="1">
              <a:lnSpc>
                <a:spcPct val="90000"/>
              </a:lnSpc>
              <a:spcBef>
                <a:spcPct val="0"/>
              </a:spcBef>
              <a:buFontTx/>
              <a:buNone/>
            </a:pPr>
            <a:r>
              <a:rPr lang="en-US" altLang="zh-CN" sz="166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07</a:t>
            </a:r>
            <a:endParaRPr lang="zh-CN" altLang="zh-CN" sz="166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TextBox 4">
            <a:extLst>
              <a:ext uri="{FF2B5EF4-FFF2-40B4-BE49-F238E27FC236}">
                <a16:creationId xmlns:a16="http://schemas.microsoft.com/office/drawing/2014/main" id="{97D6A605-37AE-4014-B439-8CA8565FF6D8}"/>
              </a:ext>
            </a:extLst>
          </p:cNvPr>
          <p:cNvSpPr txBox="1"/>
          <p:nvPr/>
        </p:nvSpPr>
        <p:spPr>
          <a:xfrm>
            <a:off x="4114800" y="2557463"/>
            <a:ext cx="5918200" cy="768350"/>
          </a:xfrm>
          <a:prstGeom prst="rect">
            <a:avLst/>
          </a:prstGeom>
          <a:noFill/>
        </p:spPr>
        <p:txBody>
          <a:bodyPr>
            <a:spAutoFit/>
          </a:bodyPr>
          <a:lstStyle/>
          <a:p>
            <a:pPr algn="ctr">
              <a:defRPr/>
            </a:pPr>
            <a:r>
              <a:rPr lang="en-US" altLang="zh-CN" sz="44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Discussion</a:t>
            </a:r>
          </a:p>
        </p:txBody>
      </p:sp>
      <p:pic>
        <p:nvPicPr>
          <p:cNvPr id="34820" name="Picture 2" descr="http://www.intertid.com/files/company/mtbd/2014/9/3/f100f5ae-9bbd-446c-8131-6fe47b0c8ca8.jpg">
            <a:extLst>
              <a:ext uri="{FF2B5EF4-FFF2-40B4-BE49-F238E27FC236}">
                <a16:creationId xmlns:a16="http://schemas.microsoft.com/office/drawing/2014/main" id="{83267D98-2AF7-46A1-BF55-65EE4C6D95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981" b="25369"/>
          <a:stretch>
            <a:fillRect/>
          </a:stretch>
        </p:blipFill>
        <p:spPr bwMode="auto">
          <a:xfrm>
            <a:off x="12700" y="4448175"/>
            <a:ext cx="4635500"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a:extLst>
              <a:ext uri="{FF2B5EF4-FFF2-40B4-BE49-F238E27FC236}">
                <a16:creationId xmlns:a16="http://schemas.microsoft.com/office/drawing/2014/main" id="{9014BFAF-3141-4E43-841B-63270DCE94C5}"/>
              </a:ext>
            </a:extLst>
          </p:cNvPr>
          <p:cNvSpPr txBox="1">
            <a:spLocks/>
          </p:cNvSpPr>
          <p:nvPr/>
        </p:nvSpPr>
        <p:spPr bwMode="auto">
          <a:xfrm>
            <a:off x="1752600" y="685800"/>
            <a:ext cx="10591800" cy="46355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lgn="l">
              <a:defRPr/>
            </a:pPr>
            <a:r>
              <a:rPr lang="en-US" altLang="zh-CN" sz="2800" b="1" kern="0" dirty="0">
                <a:solidFill>
                  <a:prstClr val="black">
                    <a:lumMod val="65000"/>
                    <a:lumOff val="35000"/>
                  </a:prstClr>
                </a:solidFill>
                <a:cs typeface="+mn-ea"/>
                <a:sym typeface="微软雅黑" panose="020B0503020204020204" pitchFamily="34" charset="-122"/>
              </a:rPr>
              <a:t>Discussion</a:t>
            </a:r>
            <a:endParaRPr lang="en-US" altLang="zh-CN" sz="2800" b="1" kern="0" dirty="0">
              <a:solidFill>
                <a:prstClr val="black">
                  <a:lumMod val="65000"/>
                  <a:lumOff val="35000"/>
                </a:prstClr>
              </a:solidFill>
              <a:cs typeface="+mn-ea"/>
            </a:endParaRPr>
          </a:p>
        </p:txBody>
      </p:sp>
      <p:cxnSp>
        <p:nvCxnSpPr>
          <p:cNvPr id="16" name="直接连接符 15">
            <a:extLst>
              <a:ext uri="{FF2B5EF4-FFF2-40B4-BE49-F238E27FC236}">
                <a16:creationId xmlns:a16="http://schemas.microsoft.com/office/drawing/2014/main" id="{D25B6E7F-360C-4C3E-A7EE-031411962B01}"/>
              </a:ext>
            </a:extLst>
          </p:cNvPr>
          <p:cNvCxnSpPr>
            <a:cxnSpLocks/>
          </p:cNvCxnSpPr>
          <p:nvPr/>
        </p:nvCxnSpPr>
        <p:spPr>
          <a:xfrm>
            <a:off x="1905000" y="1295400"/>
            <a:ext cx="9982200" cy="0"/>
          </a:xfrm>
          <a:prstGeom prst="line">
            <a:avLst/>
          </a:prstGeom>
          <a:ln>
            <a:solidFill>
              <a:srgbClr val="1A0DC5"/>
            </a:solidFill>
          </a:ln>
        </p:spPr>
        <p:style>
          <a:lnRef idx="2">
            <a:schemeClr val="accent2"/>
          </a:lnRef>
          <a:fillRef idx="0">
            <a:schemeClr val="accent2"/>
          </a:fillRef>
          <a:effectRef idx="1">
            <a:schemeClr val="accent2"/>
          </a:effectRef>
          <a:fontRef idx="minor">
            <a:schemeClr val="tx1"/>
          </a:fontRef>
        </p:style>
      </p:cxnSp>
      <p:sp>
        <p:nvSpPr>
          <p:cNvPr id="21508" name="Rectangle 15">
            <a:extLst>
              <a:ext uri="{FF2B5EF4-FFF2-40B4-BE49-F238E27FC236}">
                <a16:creationId xmlns:a16="http://schemas.microsoft.com/office/drawing/2014/main" id="{E3AD328A-30F3-4482-9F4A-84C45F2F547D}"/>
              </a:ext>
            </a:extLst>
          </p:cNvPr>
          <p:cNvSpPr>
            <a:spLocks noChangeArrowheads="1"/>
          </p:cNvSpPr>
          <p:nvPr/>
        </p:nvSpPr>
        <p:spPr bwMode="auto">
          <a:xfrm>
            <a:off x="1722438" y="1474788"/>
            <a:ext cx="189309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p>
        </p:txBody>
      </p:sp>
      <p:cxnSp>
        <p:nvCxnSpPr>
          <p:cNvPr id="9" name="肘形连接符 6">
            <a:extLst>
              <a:ext uri="{FF2B5EF4-FFF2-40B4-BE49-F238E27FC236}">
                <a16:creationId xmlns:a16="http://schemas.microsoft.com/office/drawing/2014/main" id="{95B310F5-C759-4A1C-BD62-886231F36EA0}"/>
              </a:ext>
            </a:extLst>
          </p:cNvPr>
          <p:cNvCxnSpPr>
            <a:cxnSpLocks/>
            <a:stCxn id="20" idx="3"/>
          </p:cNvCxnSpPr>
          <p:nvPr/>
        </p:nvCxnSpPr>
        <p:spPr bwMode="auto">
          <a:xfrm>
            <a:off x="3706814" y="2459600"/>
            <a:ext cx="341312" cy="903460"/>
          </a:xfrm>
          <a:prstGeom prst="bentConnector2">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肘形连接符 14">
            <a:extLst>
              <a:ext uri="{FF2B5EF4-FFF2-40B4-BE49-F238E27FC236}">
                <a16:creationId xmlns:a16="http://schemas.microsoft.com/office/drawing/2014/main" id="{94AE1FDC-62F0-409D-9070-22E0E60B0C98}"/>
              </a:ext>
            </a:extLst>
          </p:cNvPr>
          <p:cNvCxnSpPr>
            <a:cxnSpLocks/>
            <a:stCxn id="14" idx="1"/>
          </p:cNvCxnSpPr>
          <p:nvPr/>
        </p:nvCxnSpPr>
        <p:spPr bwMode="auto">
          <a:xfrm rot="10800000" flipV="1">
            <a:off x="7400438" y="2450672"/>
            <a:ext cx="731834" cy="748506"/>
          </a:xfrm>
          <a:prstGeom prst="bentConnector2">
            <a:avLst/>
          </a:prstGeom>
          <a:ln w="127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 name="肘形连接符 16">
            <a:extLst>
              <a:ext uri="{FF2B5EF4-FFF2-40B4-BE49-F238E27FC236}">
                <a16:creationId xmlns:a16="http://schemas.microsoft.com/office/drawing/2014/main" id="{2EEC1D44-E4F2-4913-A6A1-CFCB5124F459}"/>
              </a:ext>
            </a:extLst>
          </p:cNvPr>
          <p:cNvCxnSpPr>
            <a:cxnSpLocks/>
          </p:cNvCxnSpPr>
          <p:nvPr/>
        </p:nvCxnSpPr>
        <p:spPr bwMode="auto">
          <a:xfrm rot="10800000">
            <a:off x="7162800" y="5518175"/>
            <a:ext cx="1140736" cy="340599"/>
          </a:xfrm>
          <a:prstGeom prst="bentConnector3">
            <a:avLst>
              <a:gd name="adj1" fmla="val 50000"/>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肘形连接符 21">
            <a:extLst>
              <a:ext uri="{FF2B5EF4-FFF2-40B4-BE49-F238E27FC236}">
                <a16:creationId xmlns:a16="http://schemas.microsoft.com/office/drawing/2014/main" id="{EE247CEC-9E6F-4949-8388-A55E58220326}"/>
              </a:ext>
            </a:extLst>
          </p:cNvPr>
          <p:cNvCxnSpPr>
            <a:cxnSpLocks/>
            <a:stCxn id="19" idx="2"/>
          </p:cNvCxnSpPr>
          <p:nvPr/>
        </p:nvCxnSpPr>
        <p:spPr bwMode="auto">
          <a:xfrm rot="5400000" flipH="1" flipV="1">
            <a:off x="2752114" y="4376263"/>
            <a:ext cx="675170" cy="2511546"/>
          </a:xfrm>
          <a:prstGeom prst="bentConnector4">
            <a:avLst>
              <a:gd name="adj1" fmla="val -33858"/>
              <a:gd name="adj2" fmla="val 81200"/>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圆角矩形 377">
            <a:extLst>
              <a:ext uri="{FF2B5EF4-FFF2-40B4-BE49-F238E27FC236}">
                <a16:creationId xmlns:a16="http://schemas.microsoft.com/office/drawing/2014/main" id="{1C00855C-5C6C-40CF-B287-1200E308FD18}"/>
              </a:ext>
            </a:extLst>
          </p:cNvPr>
          <p:cNvSpPr/>
          <p:nvPr/>
        </p:nvSpPr>
        <p:spPr bwMode="auto">
          <a:xfrm>
            <a:off x="8132271" y="1697403"/>
            <a:ext cx="3754929" cy="1506538"/>
          </a:xfrm>
          <a:prstGeom prst="roundRect">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600" b="1" dirty="0">
                <a:solidFill>
                  <a:schemeClr val="tx1"/>
                </a:solidFill>
                <a:latin typeface="微软雅黑" panose="020B0503020204020204" pitchFamily="34" charset="-122"/>
                <a:ea typeface="微软雅黑" panose="020B0503020204020204" pitchFamily="34" charset="-122"/>
              </a:rPr>
              <a:t>Accuracy is not high enough may be due to the research scale</a:t>
            </a:r>
            <a:r>
              <a:rPr lang="zh-CN" altLang="en-US" sz="1600" b="1" dirty="0">
                <a:solidFill>
                  <a:schemeClr val="tx1"/>
                </a:solidFill>
                <a:latin typeface="微软雅黑" panose="020B0503020204020204" pitchFamily="34" charset="-122"/>
                <a:ea typeface="微软雅黑" panose="020B0503020204020204" pitchFamily="34" charset="-122"/>
              </a:rPr>
              <a:t>，</a:t>
            </a:r>
            <a:r>
              <a:rPr lang="en-US" altLang="zh-CN" sz="1600" b="1" dirty="0">
                <a:solidFill>
                  <a:schemeClr val="tx1"/>
                </a:solidFill>
                <a:latin typeface="微软雅黑" panose="020B0503020204020204" pitchFamily="34" charset="-122"/>
                <a:ea typeface="微软雅黑" panose="020B0503020204020204" pitchFamily="34" charset="-122"/>
              </a:rPr>
              <a:t> resolution, Complex distribution and the judging rules of irrigated croplands.</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18" name="圆角矩形 379">
            <a:extLst>
              <a:ext uri="{FF2B5EF4-FFF2-40B4-BE49-F238E27FC236}">
                <a16:creationId xmlns:a16="http://schemas.microsoft.com/office/drawing/2014/main" id="{65AD2FAA-CA09-4398-A4E8-686F8A56D00F}"/>
              </a:ext>
            </a:extLst>
          </p:cNvPr>
          <p:cNvSpPr/>
          <p:nvPr/>
        </p:nvSpPr>
        <p:spPr bwMode="auto">
          <a:xfrm>
            <a:off x="8303536" y="3659919"/>
            <a:ext cx="3621764" cy="2512281"/>
          </a:xfrm>
          <a:prstGeom prst="roundRect">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Wingdings" panose="05000000000000000000" pitchFamily="2" charset="2"/>
              <a:buChar char="Ø"/>
              <a:defRPr/>
            </a:pPr>
            <a:r>
              <a:rPr lang="en-US" altLang="zh-CN" sz="1600" b="1" dirty="0">
                <a:solidFill>
                  <a:schemeClr val="tx1"/>
                </a:solidFill>
                <a:latin typeface="微软雅黑" panose="020B0503020204020204" pitchFamily="34" charset="-122"/>
                <a:ea typeface="微软雅黑" panose="020B0503020204020204" pitchFamily="34" charset="-122"/>
              </a:rPr>
              <a:t>Irrigated farmland of </a:t>
            </a:r>
            <a:r>
              <a:rPr lang="en-US" altLang="zh-CN" sz="1600" b="1" dirty="0" err="1">
                <a:solidFill>
                  <a:schemeClr val="tx1"/>
                </a:solidFill>
                <a:latin typeface="微软雅黑" panose="020B0503020204020204" pitchFamily="34" charset="-122"/>
                <a:ea typeface="微软雅黑" panose="020B0503020204020204" pitchFamily="34" charset="-122"/>
              </a:rPr>
              <a:t>Bashang</a:t>
            </a:r>
            <a:r>
              <a:rPr lang="en-US" altLang="zh-CN" sz="1600" b="1" dirty="0">
                <a:solidFill>
                  <a:schemeClr val="tx1"/>
                </a:solidFill>
                <a:latin typeface="微软雅黑" panose="020B0503020204020204" pitchFamily="34" charset="-122"/>
                <a:ea typeface="微软雅黑" panose="020B0503020204020204" pitchFamily="34" charset="-122"/>
              </a:rPr>
              <a:t> increased sharply, result in threat to ecological security.</a:t>
            </a:r>
          </a:p>
          <a:p>
            <a:pPr marL="342900" indent="-342900">
              <a:buFont typeface="Wingdings" panose="05000000000000000000" pitchFamily="2" charset="2"/>
              <a:buChar char="Ø"/>
              <a:defRPr/>
            </a:pPr>
            <a:r>
              <a:rPr lang="en-US" altLang="zh-CN" sz="1600" b="1" dirty="0">
                <a:solidFill>
                  <a:schemeClr val="tx1"/>
                </a:solidFill>
                <a:latin typeface="微软雅黑" panose="020B0503020204020204" pitchFamily="34" charset="-122"/>
                <a:ea typeface="微软雅黑" panose="020B0503020204020204" pitchFamily="34" charset="-122"/>
              </a:rPr>
              <a:t>Irrigated farmland begin to decline slowly after expended rapidly thanks to ecological-friendly awareness.</a:t>
            </a:r>
          </a:p>
        </p:txBody>
      </p:sp>
      <p:sp>
        <p:nvSpPr>
          <p:cNvPr id="19" name="圆角矩形 380">
            <a:extLst>
              <a:ext uri="{FF2B5EF4-FFF2-40B4-BE49-F238E27FC236}">
                <a16:creationId xmlns:a16="http://schemas.microsoft.com/office/drawing/2014/main" id="{7B996BDE-02FF-4960-83D9-378218658792}"/>
              </a:ext>
            </a:extLst>
          </p:cNvPr>
          <p:cNvSpPr/>
          <p:nvPr/>
        </p:nvSpPr>
        <p:spPr bwMode="auto">
          <a:xfrm>
            <a:off x="266700" y="3839195"/>
            <a:ext cx="3134452" cy="2130426"/>
          </a:xfrm>
          <a:prstGeom prst="roundRect">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Wingdings" panose="05000000000000000000" pitchFamily="2" charset="2"/>
              <a:buChar char="Ø"/>
              <a:defRPr/>
            </a:pPr>
            <a:r>
              <a:rPr lang="en-US" altLang="zh-CN" sz="1600" b="1" dirty="0">
                <a:solidFill>
                  <a:schemeClr val="tx1"/>
                </a:solidFill>
                <a:latin typeface="微软雅黑" panose="020B0503020204020204" pitchFamily="34" charset="-122"/>
                <a:ea typeface="微软雅黑" panose="020B0503020204020204" pitchFamily="34" charset="-122"/>
              </a:rPr>
              <a:t>NDVI and NDVI and NDWI be test to reflect the crops growing. </a:t>
            </a:r>
          </a:p>
          <a:p>
            <a:pPr marL="285750" indent="-285750">
              <a:buFont typeface="Wingdings" panose="05000000000000000000" pitchFamily="2" charset="2"/>
              <a:buChar char="Ø"/>
              <a:defRPr/>
            </a:pPr>
            <a:r>
              <a:rPr lang="en-US" altLang="zh-CN" sz="1600" b="1" dirty="0">
                <a:solidFill>
                  <a:schemeClr val="tx1"/>
                </a:solidFill>
                <a:latin typeface="微软雅黑" panose="020B0503020204020204" pitchFamily="34" charset="-122"/>
                <a:ea typeface="微软雅黑" panose="020B0503020204020204" pitchFamily="34" charset="-122"/>
              </a:rPr>
              <a:t>The duration of the two indexes with relatively high values has a good distinction .</a:t>
            </a:r>
            <a:r>
              <a:rPr lang="en-US" altLang="zh-CN" dirty="0"/>
              <a:t>samples spectral analysis</a:t>
            </a:r>
            <a:endParaRPr lang="en-US" altLang="zh-CN" sz="1600" b="1" dirty="0">
              <a:solidFill>
                <a:schemeClr val="tx1"/>
              </a:solidFill>
              <a:latin typeface="微软雅黑" panose="020B0503020204020204" pitchFamily="34" charset="-122"/>
              <a:ea typeface="微软雅黑" panose="020B0503020204020204" pitchFamily="34" charset="-122"/>
            </a:endParaRPr>
          </a:p>
        </p:txBody>
      </p:sp>
      <p:sp>
        <p:nvSpPr>
          <p:cNvPr id="20" name="圆角矩形 381">
            <a:extLst>
              <a:ext uri="{FF2B5EF4-FFF2-40B4-BE49-F238E27FC236}">
                <a16:creationId xmlns:a16="http://schemas.microsoft.com/office/drawing/2014/main" id="{4B24EFB7-6A8B-4F02-8348-DC976C82B0C2}"/>
              </a:ext>
            </a:extLst>
          </p:cNvPr>
          <p:cNvSpPr/>
          <p:nvPr/>
        </p:nvSpPr>
        <p:spPr bwMode="auto">
          <a:xfrm>
            <a:off x="425088" y="1884753"/>
            <a:ext cx="3281726" cy="1149694"/>
          </a:xfrm>
          <a:prstGeom prst="roundRect">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b="1" dirty="0">
                <a:solidFill>
                  <a:schemeClr val="tx1"/>
                </a:solidFill>
                <a:latin typeface="微软雅黑" panose="020B0503020204020204" pitchFamily="34" charset="-122"/>
                <a:ea typeface="微软雅黑" panose="020B0503020204020204" pitchFamily="34" charset="-122"/>
              </a:rPr>
              <a:t>Study area was divided into </a:t>
            </a:r>
            <a:r>
              <a:rPr lang="en-US" altLang="zh-CN" sz="1600" b="1" dirty="0" err="1">
                <a:solidFill>
                  <a:schemeClr val="tx1"/>
                </a:solidFill>
                <a:latin typeface="微软雅黑" panose="020B0503020204020204" pitchFamily="34" charset="-122"/>
                <a:ea typeface="微软雅黑" panose="020B0503020204020204" pitchFamily="34" charset="-122"/>
              </a:rPr>
              <a:t>Bashang</a:t>
            </a:r>
            <a:r>
              <a:rPr lang="en-US" altLang="zh-CN" sz="1600" b="1" dirty="0">
                <a:solidFill>
                  <a:schemeClr val="tx1"/>
                </a:solidFill>
                <a:latin typeface="微软雅黑" panose="020B0503020204020204" pitchFamily="34" charset="-122"/>
                <a:ea typeface="微软雅黑" panose="020B0503020204020204" pitchFamily="34" charset="-122"/>
              </a:rPr>
              <a:t> in Inner Mongolia plateau and </a:t>
            </a:r>
            <a:r>
              <a:rPr lang="en-US" altLang="zh-CN" sz="1600" b="1" dirty="0" err="1">
                <a:solidFill>
                  <a:schemeClr val="tx1"/>
                </a:solidFill>
                <a:latin typeface="微软雅黑" panose="020B0503020204020204" pitchFamily="34" charset="-122"/>
                <a:ea typeface="微软雅黑" panose="020B0503020204020204" pitchFamily="34" charset="-122"/>
              </a:rPr>
              <a:t>Baxia</a:t>
            </a:r>
            <a:r>
              <a:rPr lang="en-US" altLang="zh-CN" sz="1600" b="1" dirty="0">
                <a:solidFill>
                  <a:schemeClr val="tx1"/>
                </a:solidFill>
                <a:latin typeface="微软雅黑" panose="020B0503020204020204" pitchFamily="34" charset="-122"/>
                <a:ea typeface="微软雅黑" panose="020B0503020204020204" pitchFamily="34" charset="-122"/>
              </a:rPr>
              <a:t> in the north China plain.</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graphicFrame>
        <p:nvGraphicFramePr>
          <p:cNvPr id="21" name="图示 20">
            <a:extLst>
              <a:ext uri="{FF2B5EF4-FFF2-40B4-BE49-F238E27FC236}">
                <a16:creationId xmlns:a16="http://schemas.microsoft.com/office/drawing/2014/main" id="{E0064150-91F4-467B-A198-543955A7DBD0}"/>
              </a:ext>
            </a:extLst>
          </p:cNvPr>
          <p:cNvGraphicFramePr/>
          <p:nvPr>
            <p:extLst>
              <p:ext uri="{D42A27DB-BD31-4B8C-83A1-F6EECF244321}">
                <p14:modId xmlns:p14="http://schemas.microsoft.com/office/powerpoint/2010/main" val="723631251"/>
              </p:ext>
            </p:extLst>
          </p:nvPr>
        </p:nvGraphicFramePr>
        <p:xfrm>
          <a:off x="3401152" y="2256228"/>
          <a:ext cx="4988472" cy="3510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1991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 name="矩形 63">
            <a:extLst>
              <a:ext uri="{FF2B5EF4-FFF2-40B4-BE49-F238E27FC236}">
                <a16:creationId xmlns:a16="http://schemas.microsoft.com/office/drawing/2014/main" id="{B5622FB7-7176-4D4F-9444-34F074C4BB8D}"/>
              </a:ext>
            </a:extLst>
          </p:cNvPr>
          <p:cNvSpPr/>
          <p:nvPr/>
        </p:nvSpPr>
        <p:spPr>
          <a:xfrm>
            <a:off x="880474" y="1555383"/>
            <a:ext cx="2592000" cy="5143500"/>
          </a:xfrm>
          <a:prstGeom prst="rect">
            <a:avLst/>
          </a:prstGeom>
          <a:blipFill dpi="0" rotWithShape="1">
            <a:blip r:embed="rId4"/>
            <a:srcRect/>
            <a:stretch>
              <a:fillRect l="-71533" r="-715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101" name="Picture 2" descr="http://www.intertid.com/files/company/mtbd/2014/9/3/f100f5ae-9bbd-446c-8131-6fe47b0c8ca8.jpg">
            <a:extLst>
              <a:ext uri="{FF2B5EF4-FFF2-40B4-BE49-F238E27FC236}">
                <a16:creationId xmlns:a16="http://schemas.microsoft.com/office/drawing/2014/main" id="{A31B9571-252B-4134-BD28-E293C71FE2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981" b="25369"/>
          <a:stretch>
            <a:fillRect/>
          </a:stretch>
        </p:blipFill>
        <p:spPr bwMode="auto">
          <a:xfrm>
            <a:off x="514350" y="4743450"/>
            <a:ext cx="3563938"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7">
            <a:extLst>
              <a:ext uri="{FF2B5EF4-FFF2-40B4-BE49-F238E27FC236}">
                <a16:creationId xmlns:a16="http://schemas.microsoft.com/office/drawing/2014/main" id="{C972A505-EF8A-4DC6-9D3B-B7A1A144E6DF}"/>
              </a:ext>
            </a:extLst>
          </p:cNvPr>
          <p:cNvGrpSpPr/>
          <p:nvPr/>
        </p:nvGrpSpPr>
        <p:grpSpPr>
          <a:xfrm>
            <a:off x="4343400" y="685800"/>
            <a:ext cx="5747445" cy="626407"/>
            <a:chOff x="3347864" y="1131590"/>
            <a:chExt cx="4320480" cy="360000"/>
          </a:xfrm>
          <a:gradFill flip="none" rotWithShape="1">
            <a:gsLst>
              <a:gs pos="0">
                <a:schemeClr val="bg1">
                  <a:lumMod val="95000"/>
                </a:schemeClr>
              </a:gs>
              <a:gs pos="74000">
                <a:srgbClr val="69D8FF"/>
              </a:gs>
              <a:gs pos="83000">
                <a:srgbClr val="1A0DC5"/>
              </a:gs>
              <a:gs pos="100000">
                <a:schemeClr val="accent6">
                  <a:lumMod val="30000"/>
                  <a:lumOff val="70000"/>
                </a:schemeClr>
              </a:gs>
            </a:gsLst>
            <a:lin ang="5400000" scaled="1"/>
            <a:tileRect/>
          </a:gradFill>
        </p:grpSpPr>
        <p:sp>
          <p:nvSpPr>
            <p:cNvPr id="9" name="矩形 8">
              <a:extLst>
                <a:ext uri="{FF2B5EF4-FFF2-40B4-BE49-F238E27FC236}">
                  <a16:creationId xmlns:a16="http://schemas.microsoft.com/office/drawing/2014/main" id="{0FA37DFD-DE19-4C18-9CC7-266AF0149A84}"/>
                </a:ext>
              </a:extLst>
            </p:cNvPr>
            <p:cNvSpPr/>
            <p:nvPr/>
          </p:nvSpPr>
          <p:spPr>
            <a:xfrm>
              <a:off x="3923928" y="1131590"/>
              <a:ext cx="3744416"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Background</a:t>
              </a:r>
              <a:endParaRPr lang="zh-CN" altLang="en-US"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矩形 9">
              <a:extLst>
                <a:ext uri="{FF2B5EF4-FFF2-40B4-BE49-F238E27FC236}">
                  <a16:creationId xmlns:a16="http://schemas.microsoft.com/office/drawing/2014/main" id="{1BDB0BC7-CE46-458E-96D4-E3433A2EBE6F}"/>
                </a:ext>
              </a:extLst>
            </p:cNvPr>
            <p:cNvSpPr/>
            <p:nvPr/>
          </p:nvSpPr>
          <p:spPr>
            <a:xfrm>
              <a:off x="3347864" y="1131590"/>
              <a:ext cx="468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1" name="组合 10">
            <a:extLst>
              <a:ext uri="{FF2B5EF4-FFF2-40B4-BE49-F238E27FC236}">
                <a16:creationId xmlns:a16="http://schemas.microsoft.com/office/drawing/2014/main" id="{3506F137-E84B-4DF3-8974-8DB579135EF3}"/>
              </a:ext>
            </a:extLst>
          </p:cNvPr>
          <p:cNvGrpSpPr/>
          <p:nvPr/>
        </p:nvGrpSpPr>
        <p:grpSpPr>
          <a:xfrm>
            <a:off x="4647983" y="1510739"/>
            <a:ext cx="5946069" cy="670281"/>
            <a:chOff x="3563888" y="1821784"/>
            <a:chExt cx="4469790" cy="385215"/>
          </a:xfrm>
          <a:gradFill flip="none" rotWithShape="1">
            <a:gsLst>
              <a:gs pos="0">
                <a:schemeClr val="bg1">
                  <a:lumMod val="95000"/>
                </a:schemeClr>
              </a:gs>
              <a:gs pos="74000">
                <a:srgbClr val="69D8FF"/>
              </a:gs>
              <a:gs pos="83000">
                <a:srgbClr val="1A0DC5"/>
              </a:gs>
              <a:gs pos="100000">
                <a:schemeClr val="accent6">
                  <a:lumMod val="30000"/>
                  <a:lumOff val="70000"/>
                </a:schemeClr>
              </a:gs>
            </a:gsLst>
            <a:lin ang="5400000" scaled="1"/>
            <a:tileRect/>
          </a:gradFill>
        </p:grpSpPr>
        <p:sp>
          <p:nvSpPr>
            <p:cNvPr id="12" name="矩形 11">
              <a:extLst>
                <a:ext uri="{FF2B5EF4-FFF2-40B4-BE49-F238E27FC236}">
                  <a16:creationId xmlns:a16="http://schemas.microsoft.com/office/drawing/2014/main" id="{A1AC467D-3152-498F-99EE-C16F4BB1A969}"/>
                </a:ext>
              </a:extLst>
            </p:cNvPr>
            <p:cNvSpPr/>
            <p:nvPr/>
          </p:nvSpPr>
          <p:spPr>
            <a:xfrm>
              <a:off x="4140141" y="1846999"/>
              <a:ext cx="3893537"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Flowchart</a:t>
              </a:r>
            </a:p>
          </p:txBody>
        </p:sp>
        <p:sp>
          <p:nvSpPr>
            <p:cNvPr id="13" name="矩形 12">
              <a:extLst>
                <a:ext uri="{FF2B5EF4-FFF2-40B4-BE49-F238E27FC236}">
                  <a16:creationId xmlns:a16="http://schemas.microsoft.com/office/drawing/2014/main" id="{44468FBF-6AC9-422C-B2FC-60E3D1BB585A}"/>
                </a:ext>
              </a:extLst>
            </p:cNvPr>
            <p:cNvSpPr/>
            <p:nvPr/>
          </p:nvSpPr>
          <p:spPr>
            <a:xfrm>
              <a:off x="3563888" y="1821784"/>
              <a:ext cx="468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4" name="组合 13">
            <a:extLst>
              <a:ext uri="{FF2B5EF4-FFF2-40B4-BE49-F238E27FC236}">
                <a16:creationId xmlns:a16="http://schemas.microsoft.com/office/drawing/2014/main" id="{6CAA4E8E-B49D-4CBC-A2C4-6FF59AA8FD6E}"/>
              </a:ext>
            </a:extLst>
          </p:cNvPr>
          <p:cNvGrpSpPr/>
          <p:nvPr/>
        </p:nvGrpSpPr>
        <p:grpSpPr>
          <a:xfrm>
            <a:off x="4952568" y="2379552"/>
            <a:ext cx="5747947" cy="626407"/>
            <a:chOff x="3779912" y="2562408"/>
            <a:chExt cx="4320858" cy="360000"/>
          </a:xfrm>
          <a:gradFill flip="none" rotWithShape="1">
            <a:gsLst>
              <a:gs pos="0">
                <a:schemeClr val="bg1">
                  <a:lumMod val="95000"/>
                </a:schemeClr>
              </a:gs>
              <a:gs pos="74000">
                <a:srgbClr val="69D8FF"/>
              </a:gs>
              <a:gs pos="83000">
                <a:srgbClr val="1A0DC5"/>
              </a:gs>
              <a:gs pos="100000">
                <a:schemeClr val="accent6">
                  <a:lumMod val="30000"/>
                  <a:lumOff val="70000"/>
                </a:schemeClr>
              </a:gs>
            </a:gsLst>
            <a:lin ang="5400000" scaled="1"/>
            <a:tileRect/>
          </a:gradFill>
        </p:grpSpPr>
        <p:sp>
          <p:nvSpPr>
            <p:cNvPr id="15" name="矩形 14">
              <a:extLst>
                <a:ext uri="{FF2B5EF4-FFF2-40B4-BE49-F238E27FC236}">
                  <a16:creationId xmlns:a16="http://schemas.microsoft.com/office/drawing/2014/main" id="{F07C5BB0-0AE5-491D-9376-5689400F6771}"/>
                </a:ext>
              </a:extLst>
            </p:cNvPr>
            <p:cNvSpPr/>
            <p:nvPr/>
          </p:nvSpPr>
          <p:spPr>
            <a:xfrm>
              <a:off x="4356354" y="2562408"/>
              <a:ext cx="3744416"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Data Introduction</a:t>
              </a:r>
              <a:endParaRPr lang="zh-CN" altLang="en-US"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15">
              <a:extLst>
                <a:ext uri="{FF2B5EF4-FFF2-40B4-BE49-F238E27FC236}">
                  <a16:creationId xmlns:a16="http://schemas.microsoft.com/office/drawing/2014/main" id="{430962D4-DCCE-4041-8A0A-8117F3F68040}"/>
                </a:ext>
              </a:extLst>
            </p:cNvPr>
            <p:cNvSpPr/>
            <p:nvPr/>
          </p:nvSpPr>
          <p:spPr>
            <a:xfrm>
              <a:off x="3779912" y="2562408"/>
              <a:ext cx="468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7" name="组合 16">
            <a:extLst>
              <a:ext uri="{FF2B5EF4-FFF2-40B4-BE49-F238E27FC236}">
                <a16:creationId xmlns:a16="http://schemas.microsoft.com/office/drawing/2014/main" id="{98712D57-9AFA-4E25-8808-33CF07B4DD6C}"/>
              </a:ext>
            </a:extLst>
          </p:cNvPr>
          <p:cNvGrpSpPr/>
          <p:nvPr/>
        </p:nvGrpSpPr>
        <p:grpSpPr>
          <a:xfrm>
            <a:off x="5180952" y="3204491"/>
            <a:ext cx="5748199" cy="626407"/>
            <a:chOff x="3995936" y="3277817"/>
            <a:chExt cx="4321047" cy="360000"/>
          </a:xfrm>
          <a:gradFill flip="none" rotWithShape="1">
            <a:gsLst>
              <a:gs pos="0">
                <a:schemeClr val="bg1">
                  <a:lumMod val="95000"/>
                </a:schemeClr>
              </a:gs>
              <a:gs pos="74000">
                <a:srgbClr val="69D8FF"/>
              </a:gs>
              <a:gs pos="83000">
                <a:srgbClr val="1A0DC5"/>
              </a:gs>
              <a:gs pos="100000">
                <a:schemeClr val="accent6">
                  <a:lumMod val="30000"/>
                  <a:lumOff val="70000"/>
                </a:schemeClr>
              </a:gs>
            </a:gsLst>
            <a:lin ang="5400000" scaled="1"/>
            <a:tileRect/>
          </a:gradFill>
        </p:grpSpPr>
        <p:sp>
          <p:nvSpPr>
            <p:cNvPr id="18" name="矩形 17">
              <a:extLst>
                <a:ext uri="{FF2B5EF4-FFF2-40B4-BE49-F238E27FC236}">
                  <a16:creationId xmlns:a16="http://schemas.microsoft.com/office/drawing/2014/main" id="{135F5534-5D2F-4464-AF61-BD365D3ECDA5}"/>
                </a:ext>
              </a:extLst>
            </p:cNvPr>
            <p:cNvSpPr/>
            <p:nvPr/>
          </p:nvSpPr>
          <p:spPr>
            <a:xfrm>
              <a:off x="4572567" y="3277817"/>
              <a:ext cx="3744416"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Methodology</a:t>
              </a:r>
            </a:p>
          </p:txBody>
        </p:sp>
        <p:sp>
          <p:nvSpPr>
            <p:cNvPr id="19" name="矩形 18">
              <a:extLst>
                <a:ext uri="{FF2B5EF4-FFF2-40B4-BE49-F238E27FC236}">
                  <a16:creationId xmlns:a16="http://schemas.microsoft.com/office/drawing/2014/main" id="{B095B66D-A734-4163-B78E-4347FD8AC051}"/>
                </a:ext>
              </a:extLst>
            </p:cNvPr>
            <p:cNvSpPr/>
            <p:nvPr/>
          </p:nvSpPr>
          <p:spPr>
            <a:xfrm>
              <a:off x="3995936" y="3277817"/>
              <a:ext cx="468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0" name="组合 19">
            <a:extLst>
              <a:ext uri="{FF2B5EF4-FFF2-40B4-BE49-F238E27FC236}">
                <a16:creationId xmlns:a16="http://schemas.microsoft.com/office/drawing/2014/main" id="{4B3F49D8-00C1-4680-9EDB-D08B24A0F588}"/>
              </a:ext>
            </a:extLst>
          </p:cNvPr>
          <p:cNvGrpSpPr/>
          <p:nvPr/>
        </p:nvGrpSpPr>
        <p:grpSpPr>
          <a:xfrm>
            <a:off x="5719397" y="4813758"/>
            <a:ext cx="6058516" cy="707631"/>
            <a:chOff x="4318404" y="3993227"/>
            <a:chExt cx="4321238" cy="360000"/>
          </a:xfrm>
          <a:gradFill flip="none" rotWithShape="1">
            <a:gsLst>
              <a:gs pos="0">
                <a:schemeClr val="bg1">
                  <a:lumMod val="95000"/>
                </a:schemeClr>
              </a:gs>
              <a:gs pos="74000">
                <a:srgbClr val="69D8FF"/>
              </a:gs>
              <a:gs pos="83000">
                <a:srgbClr val="1A0DC5"/>
              </a:gs>
              <a:gs pos="100000">
                <a:schemeClr val="accent6">
                  <a:lumMod val="30000"/>
                  <a:lumOff val="70000"/>
                </a:schemeClr>
              </a:gs>
            </a:gsLst>
            <a:lin ang="5400000" scaled="1"/>
            <a:tileRect/>
          </a:gradFill>
        </p:grpSpPr>
        <p:sp>
          <p:nvSpPr>
            <p:cNvPr id="21" name="矩形 20">
              <a:extLst>
                <a:ext uri="{FF2B5EF4-FFF2-40B4-BE49-F238E27FC236}">
                  <a16:creationId xmlns:a16="http://schemas.microsoft.com/office/drawing/2014/main" id="{F6A15905-F19F-4FB2-9863-47BA5192AED1}"/>
                </a:ext>
              </a:extLst>
            </p:cNvPr>
            <p:cNvSpPr/>
            <p:nvPr/>
          </p:nvSpPr>
          <p:spPr>
            <a:xfrm>
              <a:off x="4895226" y="3993227"/>
              <a:ext cx="3744416"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Spatial and Temporal Changes Analysis</a:t>
              </a:r>
            </a:p>
          </p:txBody>
        </p:sp>
        <p:sp>
          <p:nvSpPr>
            <p:cNvPr id="22" name="矩形 21">
              <a:extLst>
                <a:ext uri="{FF2B5EF4-FFF2-40B4-BE49-F238E27FC236}">
                  <a16:creationId xmlns:a16="http://schemas.microsoft.com/office/drawing/2014/main" id="{B07D5F9E-14B3-42D4-90C1-77DB59FC2547}"/>
                </a:ext>
              </a:extLst>
            </p:cNvPr>
            <p:cNvSpPr/>
            <p:nvPr/>
          </p:nvSpPr>
          <p:spPr>
            <a:xfrm>
              <a:off x="4318404" y="3993227"/>
              <a:ext cx="468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06</a:t>
              </a:r>
              <a:endParaRPr lang="zh-CN" altLang="en-US"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 name="组合 26">
            <a:extLst>
              <a:ext uri="{FF2B5EF4-FFF2-40B4-BE49-F238E27FC236}">
                <a16:creationId xmlns:a16="http://schemas.microsoft.com/office/drawing/2014/main" id="{21F234E5-2E65-46FA-8727-F8375D2A580E}"/>
              </a:ext>
            </a:extLst>
          </p:cNvPr>
          <p:cNvGrpSpPr/>
          <p:nvPr/>
        </p:nvGrpSpPr>
        <p:grpSpPr>
          <a:xfrm>
            <a:off x="5409334" y="4029430"/>
            <a:ext cx="5748453" cy="626407"/>
            <a:chOff x="4103138" y="3637817"/>
            <a:chExt cx="4321238" cy="360000"/>
          </a:xfrm>
          <a:gradFill flip="none" rotWithShape="1">
            <a:gsLst>
              <a:gs pos="0">
                <a:schemeClr val="bg1">
                  <a:lumMod val="95000"/>
                </a:schemeClr>
              </a:gs>
              <a:gs pos="74000">
                <a:srgbClr val="69D8FF"/>
              </a:gs>
              <a:gs pos="83000">
                <a:srgbClr val="1A0DC5"/>
              </a:gs>
              <a:gs pos="100000">
                <a:schemeClr val="accent6">
                  <a:lumMod val="30000"/>
                  <a:lumOff val="70000"/>
                </a:schemeClr>
              </a:gs>
            </a:gsLst>
            <a:lin ang="5400000" scaled="1"/>
            <a:tileRect/>
          </a:gradFill>
        </p:grpSpPr>
        <p:sp>
          <p:nvSpPr>
            <p:cNvPr id="28" name="矩形 27">
              <a:extLst>
                <a:ext uri="{FF2B5EF4-FFF2-40B4-BE49-F238E27FC236}">
                  <a16:creationId xmlns:a16="http://schemas.microsoft.com/office/drawing/2014/main" id="{F0349389-F6DF-4C3C-8DFE-EAFB82C5A1DA}"/>
                </a:ext>
              </a:extLst>
            </p:cNvPr>
            <p:cNvSpPr/>
            <p:nvPr/>
          </p:nvSpPr>
          <p:spPr>
            <a:xfrm>
              <a:off x="4679960" y="3637817"/>
              <a:ext cx="3744416"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Classification Results</a:t>
              </a:r>
            </a:p>
          </p:txBody>
        </p:sp>
        <p:sp>
          <p:nvSpPr>
            <p:cNvPr id="29" name="矩形 28">
              <a:extLst>
                <a:ext uri="{FF2B5EF4-FFF2-40B4-BE49-F238E27FC236}">
                  <a16:creationId xmlns:a16="http://schemas.microsoft.com/office/drawing/2014/main" id="{805C1AA8-D736-4E99-AD69-510A0DC6EB6A}"/>
                </a:ext>
              </a:extLst>
            </p:cNvPr>
            <p:cNvSpPr/>
            <p:nvPr/>
          </p:nvSpPr>
          <p:spPr>
            <a:xfrm>
              <a:off x="4103138" y="3637817"/>
              <a:ext cx="468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05</a:t>
              </a:r>
              <a:endParaRPr lang="zh-CN" altLang="en-US"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108" name="文本框 9">
            <a:extLst>
              <a:ext uri="{FF2B5EF4-FFF2-40B4-BE49-F238E27FC236}">
                <a16:creationId xmlns:a16="http://schemas.microsoft.com/office/drawing/2014/main" id="{4AA52A63-C96A-4D52-950C-4DEDA7E45B87}"/>
              </a:ext>
            </a:extLst>
          </p:cNvPr>
          <p:cNvSpPr txBox="1">
            <a:spLocks noChangeArrowheads="1"/>
          </p:cNvSpPr>
          <p:nvPr/>
        </p:nvSpPr>
        <p:spPr bwMode="auto">
          <a:xfrm>
            <a:off x="0" y="2644775"/>
            <a:ext cx="49371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6600" b="1">
                <a:solidFill>
                  <a:schemeClr val="bg2"/>
                </a:solidFill>
                <a:latin typeface="微软雅黑" panose="020B0503020204020204" pitchFamily="34" charset="-122"/>
                <a:ea typeface="微软雅黑" panose="020B0503020204020204" pitchFamily="34" charset="-122"/>
                <a:sym typeface="微软雅黑" panose="020B0503020204020204" pitchFamily="34" charset="-122"/>
              </a:rPr>
              <a:t>CONTENTS</a:t>
            </a:r>
            <a:endParaRPr lang="zh-CN" altLang="en-US" sz="6600" b="1">
              <a:solidFill>
                <a:schemeClr val="bg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4" name="组合 23">
            <a:extLst>
              <a:ext uri="{FF2B5EF4-FFF2-40B4-BE49-F238E27FC236}">
                <a16:creationId xmlns:a16="http://schemas.microsoft.com/office/drawing/2014/main" id="{8D92E002-5D8A-41F5-8910-C46F1C16E7A7}"/>
              </a:ext>
            </a:extLst>
          </p:cNvPr>
          <p:cNvGrpSpPr/>
          <p:nvPr/>
        </p:nvGrpSpPr>
        <p:grpSpPr>
          <a:xfrm>
            <a:off x="6042106" y="5679310"/>
            <a:ext cx="5748453" cy="626407"/>
            <a:chOff x="4318404" y="3993227"/>
            <a:chExt cx="4321238" cy="360000"/>
          </a:xfrm>
          <a:gradFill flip="none" rotWithShape="1">
            <a:gsLst>
              <a:gs pos="0">
                <a:schemeClr val="bg1">
                  <a:lumMod val="95000"/>
                </a:schemeClr>
              </a:gs>
              <a:gs pos="74000">
                <a:srgbClr val="69D8FF"/>
              </a:gs>
              <a:gs pos="83000">
                <a:srgbClr val="1A0DC5"/>
              </a:gs>
              <a:gs pos="100000">
                <a:schemeClr val="accent6">
                  <a:lumMod val="30000"/>
                  <a:lumOff val="70000"/>
                </a:schemeClr>
              </a:gs>
            </a:gsLst>
            <a:lin ang="5400000" scaled="1"/>
            <a:tileRect/>
          </a:gradFill>
        </p:grpSpPr>
        <p:sp>
          <p:nvSpPr>
            <p:cNvPr id="25" name="矩形 24">
              <a:extLst>
                <a:ext uri="{FF2B5EF4-FFF2-40B4-BE49-F238E27FC236}">
                  <a16:creationId xmlns:a16="http://schemas.microsoft.com/office/drawing/2014/main" id="{060024B3-9B3E-42D2-8008-9F3E5EF3C671}"/>
                </a:ext>
              </a:extLst>
            </p:cNvPr>
            <p:cNvSpPr/>
            <p:nvPr/>
          </p:nvSpPr>
          <p:spPr>
            <a:xfrm>
              <a:off x="4895226" y="3993227"/>
              <a:ext cx="3744416"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Discussion</a:t>
              </a:r>
            </a:p>
          </p:txBody>
        </p:sp>
        <p:sp>
          <p:nvSpPr>
            <p:cNvPr id="26" name="矩形 25">
              <a:extLst>
                <a:ext uri="{FF2B5EF4-FFF2-40B4-BE49-F238E27FC236}">
                  <a16:creationId xmlns:a16="http://schemas.microsoft.com/office/drawing/2014/main" id="{6D98C82D-5291-4182-A39C-7DCE9C8F33BB}"/>
                </a:ext>
              </a:extLst>
            </p:cNvPr>
            <p:cNvSpPr/>
            <p:nvPr/>
          </p:nvSpPr>
          <p:spPr>
            <a:xfrm>
              <a:off x="4318404" y="3993227"/>
              <a:ext cx="468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07</a:t>
              </a:r>
              <a:endParaRPr lang="zh-CN" altLang="en-US"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106" name="文本框 3">
            <a:extLst>
              <a:ext uri="{FF2B5EF4-FFF2-40B4-BE49-F238E27FC236}">
                <a16:creationId xmlns:a16="http://schemas.microsoft.com/office/drawing/2014/main" id="{7471E48E-7C8A-472E-884F-6218AE6000DB}"/>
              </a:ext>
            </a:extLst>
          </p:cNvPr>
          <p:cNvSpPr txBox="1">
            <a:spLocks noChangeArrowheads="1"/>
          </p:cNvSpPr>
          <p:nvPr/>
        </p:nvSpPr>
        <p:spPr bwMode="auto">
          <a:xfrm>
            <a:off x="1524000" y="17526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kumimoji="1" lang="en-US" altLang="zh-CN" sz="7200" dirty="0">
                <a:solidFill>
                  <a:srgbClr val="0070C0"/>
                </a:solidFill>
                <a:latin typeface="华文新魏" panose="02010800040101010101" pitchFamily="2" charset="-122"/>
                <a:ea typeface="华文新魏" panose="02010800040101010101" pitchFamily="2" charset="-122"/>
              </a:rPr>
              <a:t>Thanks</a:t>
            </a:r>
            <a:r>
              <a:rPr kumimoji="1" lang="zh-CN" altLang="en-US" sz="7200" dirty="0">
                <a:solidFill>
                  <a:srgbClr val="0070C0"/>
                </a:solidFill>
                <a:latin typeface="华文新魏" panose="02010800040101010101" pitchFamily="2" charset="-122"/>
                <a:ea typeface="华文新魏" panose="02010800040101010101" pitchFamily="2" charset="-122"/>
              </a:rPr>
              <a:t>！</a:t>
            </a:r>
          </a:p>
        </p:txBody>
      </p:sp>
      <p:sp>
        <p:nvSpPr>
          <p:cNvPr id="47107" name="文本框 4">
            <a:extLst>
              <a:ext uri="{FF2B5EF4-FFF2-40B4-BE49-F238E27FC236}">
                <a16:creationId xmlns:a16="http://schemas.microsoft.com/office/drawing/2014/main" id="{274D0D91-39E7-4EB7-BD94-63349F88B22B}"/>
              </a:ext>
            </a:extLst>
          </p:cNvPr>
          <p:cNvSpPr txBox="1">
            <a:spLocks noChangeArrowheads="1"/>
          </p:cNvSpPr>
          <p:nvPr/>
        </p:nvSpPr>
        <p:spPr bwMode="auto">
          <a:xfrm>
            <a:off x="1524000" y="3303772"/>
            <a:ext cx="9144000" cy="120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spcBef>
                <a:spcPct val="0"/>
              </a:spcBef>
              <a:buFontTx/>
              <a:buNone/>
            </a:pPr>
            <a:r>
              <a:rPr kumimoji="1" lang="en-US" altLang="zh-CN" sz="1800" dirty="0">
                <a:solidFill>
                  <a:srgbClr val="0070C0"/>
                </a:solidFill>
                <a:latin typeface="微软雅黑" panose="020B0503020204020204" pitchFamily="34" charset="-122"/>
                <a:ea typeface="微软雅黑" panose="020B0503020204020204" pitchFamily="34" charset="-122"/>
              </a:rPr>
              <a:t>Aerospace Information Research Institute</a:t>
            </a:r>
            <a:r>
              <a:rPr kumimoji="1" lang="zh-CN" altLang="en-US" sz="1800" dirty="0">
                <a:solidFill>
                  <a:srgbClr val="0070C0"/>
                </a:solidFill>
                <a:latin typeface="微软雅黑" panose="020B0503020204020204" pitchFamily="34" charset="-122"/>
                <a:ea typeface="微软雅黑" panose="020B0503020204020204" pitchFamily="34" charset="-122"/>
              </a:rPr>
              <a:t>（</a:t>
            </a:r>
            <a:r>
              <a:rPr kumimoji="1" lang="en-US" altLang="zh-CN" sz="1800" dirty="0">
                <a:solidFill>
                  <a:srgbClr val="0070C0"/>
                </a:solidFill>
                <a:latin typeface="微软雅黑" panose="020B0503020204020204" pitchFamily="34" charset="-122"/>
                <a:ea typeface="微软雅黑" panose="020B0503020204020204" pitchFamily="34" charset="-122"/>
              </a:rPr>
              <a:t>AIR</a:t>
            </a:r>
            <a:r>
              <a:rPr kumimoji="1" lang="zh-CN" altLang="en-US" sz="1800" dirty="0">
                <a:solidFill>
                  <a:srgbClr val="0070C0"/>
                </a:solidFill>
                <a:latin typeface="微软雅黑" panose="020B0503020204020204" pitchFamily="34" charset="-122"/>
                <a:ea typeface="微软雅黑" panose="020B0503020204020204" pitchFamily="34" charset="-122"/>
              </a:rPr>
              <a:t>）</a:t>
            </a:r>
          </a:p>
          <a:p>
            <a:pPr algn="ctr" eaLnBrk="1" hangingPunct="1">
              <a:lnSpc>
                <a:spcPct val="150000"/>
              </a:lnSpc>
              <a:spcBef>
                <a:spcPct val="0"/>
              </a:spcBef>
              <a:buFontTx/>
              <a:buNone/>
            </a:pPr>
            <a:r>
              <a:rPr kumimoji="1" lang="en-US" altLang="zh-CN" sz="1800" dirty="0">
                <a:solidFill>
                  <a:srgbClr val="0070C0"/>
                </a:solidFill>
                <a:latin typeface="微软雅黑" panose="020B0503020204020204" pitchFamily="34" charset="-122"/>
                <a:ea typeface="微软雅黑" panose="020B0503020204020204" pitchFamily="34" charset="-122"/>
              </a:rPr>
              <a:t>Chinese Academy of Sciences</a:t>
            </a:r>
            <a:r>
              <a:rPr kumimoji="1" lang="zh-CN" altLang="en-US" sz="1800" dirty="0">
                <a:solidFill>
                  <a:srgbClr val="0070C0"/>
                </a:solidFill>
                <a:latin typeface="微软雅黑" panose="020B0503020204020204" pitchFamily="34" charset="-122"/>
                <a:ea typeface="微软雅黑" panose="020B0503020204020204" pitchFamily="34" charset="-122"/>
              </a:rPr>
              <a:t>（</a:t>
            </a:r>
            <a:r>
              <a:rPr kumimoji="1" lang="en-US" altLang="zh-CN" sz="1800" dirty="0">
                <a:solidFill>
                  <a:srgbClr val="0070C0"/>
                </a:solidFill>
                <a:latin typeface="微软雅黑" panose="020B0503020204020204" pitchFamily="34" charset="-122"/>
                <a:ea typeface="微软雅黑" panose="020B0503020204020204" pitchFamily="34" charset="-122"/>
              </a:rPr>
              <a:t>CAS</a:t>
            </a:r>
            <a:r>
              <a:rPr kumimoji="1" lang="zh-CN" altLang="en-US" sz="1800" dirty="0">
                <a:solidFill>
                  <a:srgbClr val="0070C0"/>
                </a:solidFill>
                <a:latin typeface="微软雅黑" panose="020B0503020204020204" pitchFamily="34" charset="-122"/>
                <a:ea typeface="微软雅黑" panose="020B0503020204020204" pitchFamily="34" charset="-122"/>
              </a:rPr>
              <a:t>）</a:t>
            </a:r>
          </a:p>
          <a:p>
            <a:pPr algn="ctr" eaLnBrk="1" hangingPunct="1">
              <a:lnSpc>
                <a:spcPct val="150000"/>
              </a:lnSpc>
              <a:spcBef>
                <a:spcPct val="0"/>
              </a:spcBef>
              <a:buFontTx/>
              <a:buNone/>
            </a:pPr>
            <a:r>
              <a:rPr kumimoji="1" lang="en-US" altLang="zh-CN" sz="1400" dirty="0">
                <a:solidFill>
                  <a:srgbClr val="0070C0"/>
                </a:solidFill>
                <a:latin typeface="Verdana" panose="020B0604030504040204" pitchFamily="34" charset="0"/>
              </a:rPr>
              <a:t>www.aircas.ac.cn</a:t>
            </a:r>
            <a:endParaRPr kumimoji="1" lang="zh-CN" altLang="en-US" sz="1400" dirty="0">
              <a:solidFill>
                <a:srgbClr val="0070C0"/>
              </a:solidFill>
              <a:latin typeface="Verdana" panose="020B0604030504040204" pitchFamily="34" charset="0"/>
              <a:ea typeface="黑体" panose="02010609060101010101" pitchFamily="49" charset="-122"/>
              <a:cs typeface="Verdana" panose="020B060403050404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122" name="矩形 10">
            <a:extLst>
              <a:ext uri="{FF2B5EF4-FFF2-40B4-BE49-F238E27FC236}">
                <a16:creationId xmlns:a16="http://schemas.microsoft.com/office/drawing/2014/main" id="{5200291F-1A24-4945-9204-1B4DFEE363E0}"/>
              </a:ext>
            </a:extLst>
          </p:cNvPr>
          <p:cNvSpPr>
            <a:spLocks noChangeArrowheads="1"/>
          </p:cNvSpPr>
          <p:nvPr>
            <p:custDataLst>
              <p:tags r:id="rId1"/>
            </p:custDataLst>
          </p:nvPr>
        </p:nvSpPr>
        <p:spPr bwMode="auto">
          <a:xfrm flipH="1">
            <a:off x="0" y="1447800"/>
            <a:ext cx="4597400" cy="2987675"/>
          </a:xfrm>
          <a:prstGeom prst="rect">
            <a:avLst/>
          </a:prstGeom>
          <a:solidFill>
            <a:srgbClr val="00B0F0">
              <a:alpha val="7607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spcBef>
                <a:spcPct val="0"/>
              </a:spcBef>
              <a:buFontTx/>
              <a:buNone/>
            </a:pPr>
            <a:r>
              <a:rPr lang="en-US" altLang="zh-CN" sz="40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CHAPTER</a:t>
            </a:r>
          </a:p>
          <a:p>
            <a:pPr algn="ctr" eaLnBrk="1" hangingPunct="1">
              <a:lnSpc>
                <a:spcPct val="90000"/>
              </a:lnSpc>
              <a:spcBef>
                <a:spcPct val="0"/>
              </a:spcBef>
              <a:buFontTx/>
              <a:buNone/>
            </a:pPr>
            <a:r>
              <a:rPr lang="en-US" altLang="zh-CN" sz="16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zh-CN" sz="16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TextBox 4">
            <a:extLst>
              <a:ext uri="{FF2B5EF4-FFF2-40B4-BE49-F238E27FC236}">
                <a16:creationId xmlns:a16="http://schemas.microsoft.com/office/drawing/2014/main" id="{E62AC4CE-B258-4201-8799-82C8469B96C3}"/>
              </a:ext>
            </a:extLst>
          </p:cNvPr>
          <p:cNvSpPr txBox="1"/>
          <p:nvPr/>
        </p:nvSpPr>
        <p:spPr>
          <a:xfrm>
            <a:off x="5791200" y="2556916"/>
            <a:ext cx="4595813" cy="769441"/>
          </a:xfrm>
          <a:prstGeom prst="rect">
            <a:avLst/>
          </a:prstGeom>
          <a:noFill/>
        </p:spPr>
        <p:txBody>
          <a:bodyPr>
            <a:spAutoFit/>
          </a:bodyPr>
          <a:lstStyle/>
          <a:p>
            <a:pPr algn="ctr">
              <a:defRPr/>
            </a:pPr>
            <a:r>
              <a:rPr lang="en-US" altLang="zh-CN" sz="44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Background</a:t>
            </a:r>
          </a:p>
        </p:txBody>
      </p:sp>
      <p:pic>
        <p:nvPicPr>
          <p:cNvPr id="5124" name="Picture 2" descr="http://www.intertid.com/files/company/mtbd/2014/9/3/f100f5ae-9bbd-446c-8131-6fe47b0c8ca8.jpg">
            <a:extLst>
              <a:ext uri="{FF2B5EF4-FFF2-40B4-BE49-F238E27FC236}">
                <a16:creationId xmlns:a16="http://schemas.microsoft.com/office/drawing/2014/main" id="{11799E12-ED98-4EE9-8322-9B09B6254E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981" b="25369"/>
          <a:stretch>
            <a:fillRect/>
          </a:stretch>
        </p:blipFill>
        <p:spPr bwMode="auto">
          <a:xfrm>
            <a:off x="12700" y="4448175"/>
            <a:ext cx="4635500"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a:extLst>
              <a:ext uri="{FF2B5EF4-FFF2-40B4-BE49-F238E27FC236}">
                <a16:creationId xmlns:a16="http://schemas.microsoft.com/office/drawing/2014/main" id="{88253A40-E658-4D1A-9F3C-35E218E173DD}"/>
              </a:ext>
            </a:extLst>
          </p:cNvPr>
          <p:cNvCxnSpPr>
            <a:cxnSpLocks/>
          </p:cNvCxnSpPr>
          <p:nvPr/>
        </p:nvCxnSpPr>
        <p:spPr>
          <a:xfrm>
            <a:off x="1600200" y="1219200"/>
            <a:ext cx="9982200" cy="0"/>
          </a:xfrm>
          <a:prstGeom prst="line">
            <a:avLst/>
          </a:prstGeom>
          <a:ln>
            <a:solidFill>
              <a:srgbClr val="1A0DC5"/>
            </a:solidFill>
          </a:ln>
        </p:spPr>
        <p:style>
          <a:lnRef idx="2">
            <a:schemeClr val="accent2"/>
          </a:lnRef>
          <a:fillRef idx="0">
            <a:schemeClr val="accent2"/>
          </a:fillRef>
          <a:effectRef idx="1">
            <a:schemeClr val="accent2"/>
          </a:effectRef>
          <a:fontRef idx="minor">
            <a:schemeClr val="tx1"/>
          </a:fontRef>
        </p:style>
      </p:cxnSp>
      <p:graphicFrame>
        <p:nvGraphicFramePr>
          <p:cNvPr id="8" name="图示 7">
            <a:extLst>
              <a:ext uri="{FF2B5EF4-FFF2-40B4-BE49-F238E27FC236}">
                <a16:creationId xmlns:a16="http://schemas.microsoft.com/office/drawing/2014/main" id="{F442518A-8579-457C-985F-63ABDAD18CFE}"/>
              </a:ext>
            </a:extLst>
          </p:cNvPr>
          <p:cNvGraphicFramePr/>
          <p:nvPr>
            <p:extLst>
              <p:ext uri="{D42A27DB-BD31-4B8C-83A1-F6EECF244321}">
                <p14:modId xmlns:p14="http://schemas.microsoft.com/office/powerpoint/2010/main" val="3315630850"/>
              </p:ext>
            </p:extLst>
          </p:nvPr>
        </p:nvGraphicFramePr>
        <p:xfrm>
          <a:off x="533400" y="1295399"/>
          <a:ext cx="11427374" cy="5486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标题 1">
            <a:extLst>
              <a:ext uri="{FF2B5EF4-FFF2-40B4-BE49-F238E27FC236}">
                <a16:creationId xmlns:a16="http://schemas.microsoft.com/office/drawing/2014/main" id="{CEA9BD41-EDD6-4D6F-A699-A388391B735B}"/>
              </a:ext>
            </a:extLst>
          </p:cNvPr>
          <p:cNvSpPr txBox="1">
            <a:spLocks/>
          </p:cNvSpPr>
          <p:nvPr/>
        </p:nvSpPr>
        <p:spPr bwMode="auto">
          <a:xfrm>
            <a:off x="1600200" y="660400"/>
            <a:ext cx="6553200" cy="46355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lgn="l">
              <a:defRPr/>
            </a:pPr>
            <a:r>
              <a:rPr lang="en-US" altLang="zh-CN" sz="2800" b="1" kern="0" dirty="0">
                <a:solidFill>
                  <a:prstClr val="black">
                    <a:lumMod val="65000"/>
                    <a:lumOff val="35000"/>
                  </a:prstClr>
                </a:solidFill>
                <a:cs typeface="+mn-ea"/>
                <a:sym typeface="微软雅黑" panose="020B0503020204020204" pitchFamily="34" charset="-122"/>
              </a:rPr>
              <a:t>Background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2F021F21-7A1E-4AFC-9822-45FCA652F7CC}"/>
              </a:ext>
            </a:extLst>
          </p:cNvPr>
          <p:cNvSpPr>
            <a:spLocks noGrp="1"/>
          </p:cNvSpPr>
          <p:nvPr>
            <p:ph type="title"/>
          </p:nvPr>
        </p:nvSpPr>
        <p:spPr>
          <a:xfrm>
            <a:off x="1600200" y="660400"/>
            <a:ext cx="6553200" cy="463550"/>
          </a:xfrm>
        </p:spPr>
        <p:txBody>
          <a:bodyPr/>
          <a:lstStyle/>
          <a:p>
            <a:pPr algn="l">
              <a:defRPr/>
            </a:pPr>
            <a:r>
              <a:rPr lang="en-US" altLang="zh-CN" sz="2800" b="1" dirty="0">
                <a:solidFill>
                  <a:prstClr val="black">
                    <a:lumMod val="65000"/>
                    <a:lumOff val="35000"/>
                  </a:prstClr>
                </a:solidFill>
                <a:cs typeface="+mn-ea"/>
                <a:sym typeface="微软雅黑" panose="020B0503020204020204" pitchFamily="34" charset="-122"/>
              </a:rPr>
              <a:t>Background</a:t>
            </a:r>
          </a:p>
        </p:txBody>
      </p:sp>
      <p:cxnSp>
        <p:nvCxnSpPr>
          <p:cNvPr id="3" name="直接连接符 2">
            <a:extLst>
              <a:ext uri="{FF2B5EF4-FFF2-40B4-BE49-F238E27FC236}">
                <a16:creationId xmlns:a16="http://schemas.microsoft.com/office/drawing/2014/main" id="{56A37139-2759-443D-87E7-96356AA96B0B}"/>
              </a:ext>
            </a:extLst>
          </p:cNvPr>
          <p:cNvCxnSpPr>
            <a:cxnSpLocks/>
          </p:cNvCxnSpPr>
          <p:nvPr/>
        </p:nvCxnSpPr>
        <p:spPr>
          <a:xfrm>
            <a:off x="1600200" y="1295400"/>
            <a:ext cx="9982200" cy="0"/>
          </a:xfrm>
          <a:prstGeom prst="line">
            <a:avLst/>
          </a:prstGeom>
          <a:ln>
            <a:solidFill>
              <a:srgbClr val="1A0DC5"/>
            </a:solidFill>
          </a:ln>
        </p:spPr>
        <p:style>
          <a:lnRef idx="2">
            <a:schemeClr val="accent2"/>
          </a:lnRef>
          <a:fillRef idx="0">
            <a:schemeClr val="accent2"/>
          </a:fillRef>
          <a:effectRef idx="1">
            <a:schemeClr val="accent2"/>
          </a:effectRef>
          <a:fontRef idx="minor">
            <a:schemeClr val="tx1"/>
          </a:fontRef>
        </p:style>
      </p:cxnSp>
      <p:graphicFrame>
        <p:nvGraphicFramePr>
          <p:cNvPr id="6" name="图示 5">
            <a:extLst>
              <a:ext uri="{FF2B5EF4-FFF2-40B4-BE49-F238E27FC236}">
                <a16:creationId xmlns:a16="http://schemas.microsoft.com/office/drawing/2014/main" id="{6D9CB366-60EE-4FB9-BC8A-D292955E9329}"/>
              </a:ext>
            </a:extLst>
          </p:cNvPr>
          <p:cNvGraphicFramePr/>
          <p:nvPr>
            <p:extLst>
              <p:ext uri="{D42A27DB-BD31-4B8C-83A1-F6EECF244321}">
                <p14:modId xmlns:p14="http://schemas.microsoft.com/office/powerpoint/2010/main" val="2215053833"/>
              </p:ext>
            </p:extLst>
          </p:nvPr>
        </p:nvGraphicFramePr>
        <p:xfrm>
          <a:off x="8480273" y="990603"/>
          <a:ext cx="3312188" cy="4983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223" name="矩形 7">
            <a:extLst>
              <a:ext uri="{FF2B5EF4-FFF2-40B4-BE49-F238E27FC236}">
                <a16:creationId xmlns:a16="http://schemas.microsoft.com/office/drawing/2014/main" id="{E2471E3C-37E1-4C33-8AB9-372F4BE03F24}"/>
              </a:ext>
            </a:extLst>
          </p:cNvPr>
          <p:cNvSpPr>
            <a:spLocks noChangeArrowheads="1"/>
          </p:cNvSpPr>
          <p:nvPr/>
        </p:nvSpPr>
        <p:spPr bwMode="auto">
          <a:xfrm>
            <a:off x="4114221" y="5626036"/>
            <a:ext cx="7678240" cy="1166813"/>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20000"/>
              </a:lnSpc>
              <a:spcBef>
                <a:spcPct val="0"/>
              </a:spcBef>
              <a:buFontTx/>
              <a:buNone/>
            </a:pPr>
            <a:r>
              <a:rPr lang="en-US" altLang="zh-CN" sz="2000" dirty="0"/>
              <a:t>It is crucial to clarify the distribution and quantity of irrigated farmland and rainfed croplands in this region for local economic and environmental policies.</a:t>
            </a:r>
            <a:endParaRPr lang="zh-CN" altLang="en-US" sz="2000" dirty="0"/>
          </a:p>
        </p:txBody>
      </p:sp>
      <p:sp>
        <p:nvSpPr>
          <p:cNvPr id="9225" name="文本框 4">
            <a:extLst>
              <a:ext uri="{FF2B5EF4-FFF2-40B4-BE49-F238E27FC236}">
                <a16:creationId xmlns:a16="http://schemas.microsoft.com/office/drawing/2014/main" id="{53A74DCA-F17F-4B30-87C5-F2122D5A26AA}"/>
              </a:ext>
            </a:extLst>
          </p:cNvPr>
          <p:cNvSpPr txBox="1">
            <a:spLocks noChangeArrowheads="1"/>
          </p:cNvSpPr>
          <p:nvPr/>
        </p:nvSpPr>
        <p:spPr bwMode="auto">
          <a:xfrm>
            <a:off x="8778081" y="1961952"/>
            <a:ext cx="641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b="1" dirty="0"/>
              <a:t>01</a:t>
            </a:r>
            <a:endParaRPr lang="zh-CN" altLang="en-US" b="1" dirty="0"/>
          </a:p>
        </p:txBody>
      </p:sp>
      <p:sp>
        <p:nvSpPr>
          <p:cNvPr id="9226" name="文本框 11">
            <a:extLst>
              <a:ext uri="{FF2B5EF4-FFF2-40B4-BE49-F238E27FC236}">
                <a16:creationId xmlns:a16="http://schemas.microsoft.com/office/drawing/2014/main" id="{2F69453B-C2DA-4F51-BBCF-BFAC34141EDC}"/>
              </a:ext>
            </a:extLst>
          </p:cNvPr>
          <p:cNvSpPr txBox="1">
            <a:spLocks noChangeArrowheads="1"/>
          </p:cNvSpPr>
          <p:nvPr/>
        </p:nvSpPr>
        <p:spPr bwMode="auto">
          <a:xfrm>
            <a:off x="9054305" y="3214459"/>
            <a:ext cx="6397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b="1" dirty="0"/>
              <a:t>02</a:t>
            </a:r>
            <a:endParaRPr lang="zh-CN" altLang="en-US" b="1" dirty="0"/>
          </a:p>
        </p:txBody>
      </p:sp>
      <p:sp>
        <p:nvSpPr>
          <p:cNvPr id="9227" name="文本框 12">
            <a:extLst>
              <a:ext uri="{FF2B5EF4-FFF2-40B4-BE49-F238E27FC236}">
                <a16:creationId xmlns:a16="http://schemas.microsoft.com/office/drawing/2014/main" id="{511DE91D-E0ED-4FA5-81E7-9C14EF852AEC}"/>
              </a:ext>
            </a:extLst>
          </p:cNvPr>
          <p:cNvSpPr txBox="1">
            <a:spLocks noChangeArrowheads="1"/>
          </p:cNvSpPr>
          <p:nvPr/>
        </p:nvSpPr>
        <p:spPr bwMode="auto">
          <a:xfrm>
            <a:off x="8702508" y="4478647"/>
            <a:ext cx="639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b="1" dirty="0"/>
              <a:t>03</a:t>
            </a:r>
            <a:endParaRPr lang="zh-CN" altLang="en-US" b="1" dirty="0"/>
          </a:p>
        </p:txBody>
      </p:sp>
      <p:grpSp>
        <p:nvGrpSpPr>
          <p:cNvPr id="13" name="组合 12">
            <a:extLst>
              <a:ext uri="{FF2B5EF4-FFF2-40B4-BE49-F238E27FC236}">
                <a16:creationId xmlns:a16="http://schemas.microsoft.com/office/drawing/2014/main" id="{479F8A7C-9389-4B19-84AA-97327AD58B3C}"/>
              </a:ext>
            </a:extLst>
          </p:cNvPr>
          <p:cNvGrpSpPr/>
          <p:nvPr/>
        </p:nvGrpSpPr>
        <p:grpSpPr>
          <a:xfrm>
            <a:off x="204907" y="1466851"/>
            <a:ext cx="3909314" cy="4983097"/>
            <a:chOff x="1143000" y="2633663"/>
            <a:chExt cx="3056112" cy="3988970"/>
          </a:xfrm>
        </p:grpSpPr>
        <p:pic>
          <p:nvPicPr>
            <p:cNvPr id="10" name="图片 9">
              <a:extLst>
                <a:ext uri="{FF2B5EF4-FFF2-40B4-BE49-F238E27FC236}">
                  <a16:creationId xmlns:a16="http://schemas.microsoft.com/office/drawing/2014/main" id="{9C17A414-1D13-4B59-9A25-A5D2F203D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2633663"/>
              <a:ext cx="3056112" cy="3988970"/>
            </a:xfrm>
            <a:prstGeom prst="rect">
              <a:avLst/>
            </a:prstGeom>
          </p:spPr>
        </p:pic>
        <p:pic>
          <p:nvPicPr>
            <p:cNvPr id="12" name="图片 11">
              <a:extLst>
                <a:ext uri="{FF2B5EF4-FFF2-40B4-BE49-F238E27FC236}">
                  <a16:creationId xmlns:a16="http://schemas.microsoft.com/office/drawing/2014/main" id="{D9DACDE2-D155-430E-85EE-B4C2821410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4200" y="5857857"/>
              <a:ext cx="939848" cy="679485"/>
            </a:xfrm>
            <a:prstGeom prst="rect">
              <a:avLst/>
            </a:prstGeom>
          </p:spPr>
        </p:pic>
      </p:grpSp>
      <p:graphicFrame>
        <p:nvGraphicFramePr>
          <p:cNvPr id="14" name="表格 13">
            <a:extLst>
              <a:ext uri="{FF2B5EF4-FFF2-40B4-BE49-F238E27FC236}">
                <a16:creationId xmlns:a16="http://schemas.microsoft.com/office/drawing/2014/main" id="{BF357C89-564A-4EB4-A052-3728801C7D50}"/>
              </a:ext>
            </a:extLst>
          </p:cNvPr>
          <p:cNvGraphicFramePr>
            <a:graphicFrameLocks noGrp="1"/>
          </p:cNvGraphicFramePr>
          <p:nvPr>
            <p:extLst>
              <p:ext uri="{D42A27DB-BD31-4B8C-83A1-F6EECF244321}">
                <p14:modId xmlns:p14="http://schemas.microsoft.com/office/powerpoint/2010/main" val="581570580"/>
              </p:ext>
            </p:extLst>
          </p:nvPr>
        </p:nvGraphicFramePr>
        <p:xfrm>
          <a:off x="4114221" y="1457056"/>
          <a:ext cx="4343979" cy="4016606"/>
        </p:xfrm>
        <a:graphic>
          <a:graphicData uri="http://schemas.openxmlformats.org/drawingml/2006/table">
            <a:tbl>
              <a:tblPr>
                <a:tableStyleId>{125E5076-3810-47DD-B79F-674D7AD40C01}</a:tableStyleId>
              </a:tblPr>
              <a:tblGrid>
                <a:gridCol w="1448379">
                  <a:extLst>
                    <a:ext uri="{9D8B030D-6E8A-4147-A177-3AD203B41FA5}">
                      <a16:colId xmlns:a16="http://schemas.microsoft.com/office/drawing/2014/main" val="3116435315"/>
                    </a:ext>
                  </a:extLst>
                </a:gridCol>
                <a:gridCol w="2895600">
                  <a:extLst>
                    <a:ext uri="{9D8B030D-6E8A-4147-A177-3AD203B41FA5}">
                      <a16:colId xmlns:a16="http://schemas.microsoft.com/office/drawing/2014/main" val="1989554023"/>
                    </a:ext>
                  </a:extLst>
                </a:gridCol>
              </a:tblGrid>
              <a:tr h="692039">
                <a:tc>
                  <a:txBody>
                    <a:bodyPr/>
                    <a:lstStyle/>
                    <a:p>
                      <a:pPr algn="l" fontAlgn="ctr"/>
                      <a:r>
                        <a:rPr lang="en-US" sz="1800" b="1" u="none" strike="noStrike" dirty="0">
                          <a:solidFill>
                            <a:schemeClr val="tx1"/>
                          </a:solidFill>
                          <a:effectLst/>
                        </a:rPr>
                        <a:t>Cultivated</a:t>
                      </a:r>
                    </a:p>
                    <a:p>
                      <a:pPr algn="l" fontAlgn="ctr"/>
                      <a:r>
                        <a:rPr lang="en-US" sz="1800" b="1" u="none" strike="noStrike" dirty="0">
                          <a:solidFill>
                            <a:schemeClr val="tx1"/>
                          </a:solidFill>
                          <a:effectLst/>
                        </a:rPr>
                        <a:t> land types</a:t>
                      </a:r>
                      <a:endParaRPr lang="en-US" sz="1800" b="1" i="0" u="none" strike="noStrike" dirty="0">
                        <a:solidFill>
                          <a:schemeClr val="tx1"/>
                        </a:solidFill>
                        <a:effectLst/>
                        <a:latin typeface="Arial" panose="020B0604020202020204" pitchFamily="34" charset="0"/>
                        <a:ea typeface="等线" panose="02010600030101010101" pitchFamily="2" charset="-122"/>
                      </a:endParaRPr>
                    </a:p>
                  </a:txBody>
                  <a:tcPr marL="0" marR="0" marT="0" marB="0" anchor="ctr"/>
                </a:tc>
                <a:tc>
                  <a:txBody>
                    <a:bodyPr/>
                    <a:lstStyle/>
                    <a:p>
                      <a:pPr algn="l" fontAlgn="ctr"/>
                      <a:r>
                        <a:rPr lang="en-US" sz="1800" u="none" strike="noStrike" dirty="0">
                          <a:solidFill>
                            <a:schemeClr val="tx1"/>
                          </a:solidFill>
                          <a:effectLst/>
                        </a:rPr>
                        <a:t>paddy fields,</a:t>
                      </a:r>
                      <a:r>
                        <a:rPr lang="zh-CN" altLang="en-US" sz="1800" u="none" strike="noStrike" dirty="0">
                          <a:solidFill>
                            <a:schemeClr val="tx1"/>
                          </a:solidFill>
                          <a:effectLst/>
                        </a:rPr>
                        <a:t> </a:t>
                      </a:r>
                      <a:r>
                        <a:rPr lang="en-US" sz="1800" u="none" strike="noStrike" dirty="0">
                          <a:solidFill>
                            <a:schemeClr val="tx1"/>
                          </a:solidFill>
                          <a:effectLst/>
                        </a:rPr>
                        <a:t>irrigated farmland</a:t>
                      </a:r>
                      <a:r>
                        <a:rPr lang="en-US" sz="1800" u="none" strike="noStrike">
                          <a:solidFill>
                            <a:schemeClr val="tx1"/>
                          </a:solidFill>
                          <a:effectLst/>
                        </a:rPr>
                        <a:t>,  rainfed croplands</a:t>
                      </a:r>
                      <a:endParaRPr lang="en-US" sz="1800" b="0" i="0" u="none" strike="noStrike" dirty="0">
                        <a:solidFill>
                          <a:schemeClr val="tx1"/>
                        </a:solidFill>
                        <a:effectLst/>
                        <a:latin typeface="等线" panose="02010600030101010101" pitchFamily="2" charset="-122"/>
                        <a:ea typeface="等线" panose="02010600030101010101" pitchFamily="2" charset="-122"/>
                      </a:endParaRPr>
                    </a:p>
                  </a:txBody>
                  <a:tcPr marL="0" marR="0" marT="0" marB="0" anchor="ctr"/>
                </a:tc>
                <a:extLst>
                  <a:ext uri="{0D108BD9-81ED-4DB2-BD59-A6C34878D82A}">
                    <a16:rowId xmlns:a16="http://schemas.microsoft.com/office/drawing/2014/main" val="1820048427"/>
                  </a:ext>
                </a:extLst>
              </a:tr>
              <a:tr h="740098">
                <a:tc>
                  <a:txBody>
                    <a:bodyPr/>
                    <a:lstStyle/>
                    <a:p>
                      <a:pPr algn="l" fontAlgn="ctr"/>
                      <a:r>
                        <a:rPr lang="en-US" sz="1800" b="1" u="none" strike="noStrike" dirty="0">
                          <a:solidFill>
                            <a:schemeClr val="tx1"/>
                          </a:solidFill>
                          <a:effectLst/>
                        </a:rPr>
                        <a:t>Agricultural </a:t>
                      </a:r>
                    </a:p>
                    <a:p>
                      <a:pPr algn="l" fontAlgn="ctr"/>
                      <a:r>
                        <a:rPr lang="en-US" sz="1800" b="1" u="none" strike="noStrike" dirty="0">
                          <a:solidFill>
                            <a:schemeClr val="tx1"/>
                          </a:solidFill>
                          <a:effectLst/>
                        </a:rPr>
                        <a:t>modes</a:t>
                      </a:r>
                      <a:endParaRPr lang="en-US" sz="1800" b="1" i="0" u="none" strike="noStrike" dirty="0">
                        <a:solidFill>
                          <a:schemeClr val="tx1"/>
                        </a:solidFill>
                        <a:effectLst/>
                        <a:latin typeface="Arial" panose="020B0604020202020204" pitchFamily="34" charset="0"/>
                        <a:ea typeface="等线" panose="02010600030101010101" pitchFamily="2" charset="-122"/>
                      </a:endParaRPr>
                    </a:p>
                  </a:txBody>
                  <a:tcPr marL="0" marR="0" marT="0" marB="0" anchor="ctr"/>
                </a:tc>
                <a:tc>
                  <a:txBody>
                    <a:bodyPr/>
                    <a:lstStyle/>
                    <a:p>
                      <a:pPr algn="l" fontAlgn="ctr"/>
                      <a:r>
                        <a:rPr lang="en-US" sz="1800" u="none" strike="noStrike" dirty="0">
                          <a:solidFill>
                            <a:schemeClr val="tx1"/>
                          </a:solidFill>
                          <a:effectLst/>
                        </a:rPr>
                        <a:t>large-scale agricultural, traditional smallholder</a:t>
                      </a:r>
                      <a:endParaRPr lang="en-US" sz="1800" b="0" i="0" u="none" strike="noStrike" dirty="0">
                        <a:solidFill>
                          <a:schemeClr val="tx1"/>
                        </a:solidFill>
                        <a:effectLst/>
                        <a:latin typeface="等线" panose="02010600030101010101" pitchFamily="2" charset="-122"/>
                        <a:ea typeface="等线" panose="02010600030101010101" pitchFamily="2" charset="-122"/>
                      </a:endParaRPr>
                    </a:p>
                  </a:txBody>
                  <a:tcPr marL="0" marR="0" marT="0" marB="0" anchor="ctr"/>
                </a:tc>
                <a:extLst>
                  <a:ext uri="{0D108BD9-81ED-4DB2-BD59-A6C34878D82A}">
                    <a16:rowId xmlns:a16="http://schemas.microsoft.com/office/drawing/2014/main" val="3045912863"/>
                  </a:ext>
                </a:extLst>
              </a:tr>
              <a:tr h="789439">
                <a:tc>
                  <a:txBody>
                    <a:bodyPr/>
                    <a:lstStyle/>
                    <a:p>
                      <a:pPr algn="l" fontAlgn="ctr"/>
                      <a:r>
                        <a:rPr lang="en-US" sz="1800" b="1" u="none" strike="noStrike" dirty="0">
                          <a:solidFill>
                            <a:schemeClr val="tx1"/>
                          </a:solidFill>
                          <a:effectLst/>
                        </a:rPr>
                        <a:t>Irrigation </a:t>
                      </a:r>
                    </a:p>
                    <a:p>
                      <a:pPr algn="l" fontAlgn="ctr"/>
                      <a:r>
                        <a:rPr lang="en-US" sz="1800" b="1" u="none" strike="noStrike" dirty="0">
                          <a:solidFill>
                            <a:schemeClr val="tx1"/>
                          </a:solidFill>
                          <a:effectLst/>
                        </a:rPr>
                        <a:t>methods </a:t>
                      </a:r>
                      <a:endParaRPr lang="en-US" sz="1800" b="1" i="0" u="none" strike="noStrike" dirty="0">
                        <a:solidFill>
                          <a:schemeClr val="tx1"/>
                        </a:solidFill>
                        <a:effectLst/>
                        <a:latin typeface="Arial" panose="020B0604020202020204" pitchFamily="34" charset="0"/>
                        <a:ea typeface="等线" panose="02010600030101010101" pitchFamily="2" charset="-122"/>
                      </a:endParaRPr>
                    </a:p>
                  </a:txBody>
                  <a:tcPr marL="0" marR="0" marT="0" marB="0" anchor="ctr"/>
                </a:tc>
                <a:tc>
                  <a:txBody>
                    <a:bodyPr/>
                    <a:lstStyle/>
                    <a:p>
                      <a:pPr algn="l" fontAlgn="ctr"/>
                      <a:r>
                        <a:rPr lang="en-US" sz="1800" u="none" strike="noStrike" dirty="0">
                          <a:solidFill>
                            <a:schemeClr val="tx1"/>
                          </a:solidFill>
                          <a:effectLst/>
                        </a:rPr>
                        <a:t>drip irrigation, sprinkler irrigation and flood irrigation </a:t>
                      </a:r>
                      <a:endParaRPr lang="en-US" sz="1800" b="0" i="0" u="none" strike="noStrike" dirty="0">
                        <a:solidFill>
                          <a:schemeClr val="tx1"/>
                        </a:solidFill>
                        <a:effectLst/>
                        <a:latin typeface="等线" panose="02010600030101010101" pitchFamily="2" charset="-122"/>
                        <a:ea typeface="等线" panose="02010600030101010101" pitchFamily="2" charset="-122"/>
                      </a:endParaRPr>
                    </a:p>
                  </a:txBody>
                  <a:tcPr marL="0" marR="0" marT="0" marB="0" anchor="ctr"/>
                </a:tc>
                <a:extLst>
                  <a:ext uri="{0D108BD9-81ED-4DB2-BD59-A6C34878D82A}">
                    <a16:rowId xmlns:a16="http://schemas.microsoft.com/office/drawing/2014/main" val="1987227487"/>
                  </a:ext>
                </a:extLst>
              </a:tr>
              <a:tr h="526292">
                <a:tc>
                  <a:txBody>
                    <a:bodyPr/>
                    <a:lstStyle/>
                    <a:p>
                      <a:pPr algn="l" fontAlgn="ctr"/>
                      <a:r>
                        <a:rPr lang="en-US" sz="1800" b="1" u="none" strike="noStrike">
                          <a:solidFill>
                            <a:schemeClr val="tx1"/>
                          </a:solidFill>
                          <a:effectLst/>
                        </a:rPr>
                        <a:t>Terrain</a:t>
                      </a:r>
                      <a:endParaRPr lang="en-US" sz="1800" b="1" i="0" u="none" strike="noStrike">
                        <a:solidFill>
                          <a:schemeClr val="tx1"/>
                        </a:solidFill>
                        <a:effectLst/>
                        <a:latin typeface="等线" panose="02010600030101010101" pitchFamily="2" charset="-122"/>
                        <a:ea typeface="等线" panose="02010600030101010101" pitchFamily="2" charset="-122"/>
                      </a:endParaRPr>
                    </a:p>
                  </a:txBody>
                  <a:tcPr marL="0" marR="0" marT="0" marB="0" anchor="ctr"/>
                </a:tc>
                <a:tc>
                  <a:txBody>
                    <a:bodyPr/>
                    <a:lstStyle/>
                    <a:p>
                      <a:pPr algn="l" fontAlgn="ctr"/>
                      <a:r>
                        <a:rPr lang="en-US" sz="1800" u="none" strike="noStrike" dirty="0">
                          <a:solidFill>
                            <a:schemeClr val="tx1"/>
                          </a:solidFill>
                          <a:effectLst/>
                        </a:rPr>
                        <a:t>mountain, plateau and plain</a:t>
                      </a:r>
                      <a:endParaRPr lang="en-US" sz="1800" b="0" i="0" u="none" strike="noStrike" dirty="0">
                        <a:solidFill>
                          <a:schemeClr val="tx1"/>
                        </a:solidFill>
                        <a:effectLst/>
                        <a:latin typeface="等线" panose="02010600030101010101" pitchFamily="2" charset="-122"/>
                        <a:ea typeface="等线" panose="02010600030101010101" pitchFamily="2" charset="-122"/>
                      </a:endParaRPr>
                    </a:p>
                  </a:txBody>
                  <a:tcPr marL="0" marR="0" marT="0" marB="0" anchor="ctr"/>
                </a:tc>
                <a:extLst>
                  <a:ext uri="{0D108BD9-81ED-4DB2-BD59-A6C34878D82A}">
                    <a16:rowId xmlns:a16="http://schemas.microsoft.com/office/drawing/2014/main" val="4209487492"/>
                  </a:ext>
                </a:extLst>
              </a:tr>
              <a:tr h="1268738">
                <a:tc>
                  <a:txBody>
                    <a:bodyPr/>
                    <a:lstStyle/>
                    <a:p>
                      <a:pPr algn="l" fontAlgn="ctr"/>
                      <a:r>
                        <a:rPr lang="en-US" sz="1800" b="1" u="none" strike="noStrike" dirty="0">
                          <a:solidFill>
                            <a:schemeClr val="tx1"/>
                          </a:solidFill>
                          <a:effectLst/>
                        </a:rPr>
                        <a:t>Crop </a:t>
                      </a:r>
                    </a:p>
                    <a:p>
                      <a:pPr algn="l" fontAlgn="ctr"/>
                      <a:r>
                        <a:rPr lang="en-US" sz="1800" b="1" u="none" strike="noStrike" dirty="0">
                          <a:solidFill>
                            <a:schemeClr val="tx1"/>
                          </a:solidFill>
                          <a:effectLst/>
                        </a:rPr>
                        <a:t>types</a:t>
                      </a:r>
                      <a:endParaRPr lang="en-US" sz="1800" b="1" i="0" u="none" strike="noStrike" dirty="0">
                        <a:solidFill>
                          <a:schemeClr val="tx1"/>
                        </a:solidFill>
                        <a:effectLst/>
                        <a:latin typeface="等线" panose="02010600030101010101" pitchFamily="2" charset="-122"/>
                        <a:ea typeface="等线" panose="02010600030101010101" pitchFamily="2" charset="-122"/>
                      </a:endParaRPr>
                    </a:p>
                  </a:txBody>
                  <a:tcPr marL="0" marR="0" marT="0" marB="0" anchor="ctr"/>
                </a:tc>
                <a:tc>
                  <a:txBody>
                    <a:bodyPr/>
                    <a:lstStyle/>
                    <a:p>
                      <a:pPr algn="l" fontAlgn="ctr"/>
                      <a:r>
                        <a:rPr lang="en-US" sz="1800" u="none" strike="noStrike" dirty="0">
                          <a:solidFill>
                            <a:schemeClr val="tx1"/>
                          </a:solidFill>
                          <a:effectLst/>
                        </a:rPr>
                        <a:t>vegetables, potatoes, canopy, naked oats, flax, corn, sunflowers, orchard ,oilseed  rape</a:t>
                      </a:r>
                      <a:endParaRPr lang="en-US" sz="1800" b="0" i="0" u="none" strike="noStrike" dirty="0">
                        <a:solidFill>
                          <a:schemeClr val="tx1"/>
                        </a:solidFill>
                        <a:effectLst/>
                        <a:latin typeface="等线" panose="02010600030101010101" pitchFamily="2" charset="-122"/>
                        <a:ea typeface="等线" panose="02010600030101010101" pitchFamily="2" charset="-122"/>
                      </a:endParaRPr>
                    </a:p>
                  </a:txBody>
                  <a:tcPr marL="0" marR="0" marT="0" marB="0" anchor="ctr"/>
                </a:tc>
                <a:extLst>
                  <a:ext uri="{0D108BD9-81ED-4DB2-BD59-A6C34878D82A}">
                    <a16:rowId xmlns:a16="http://schemas.microsoft.com/office/drawing/2014/main" val="1514069022"/>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矩形 10">
            <a:extLst>
              <a:ext uri="{FF2B5EF4-FFF2-40B4-BE49-F238E27FC236}">
                <a16:creationId xmlns:a16="http://schemas.microsoft.com/office/drawing/2014/main" id="{1223E7FF-E6AF-4859-A719-D7323AABF79E}"/>
              </a:ext>
            </a:extLst>
          </p:cNvPr>
          <p:cNvSpPr>
            <a:spLocks noChangeArrowheads="1"/>
          </p:cNvSpPr>
          <p:nvPr>
            <p:custDataLst>
              <p:tags r:id="rId1"/>
            </p:custDataLst>
          </p:nvPr>
        </p:nvSpPr>
        <p:spPr bwMode="auto">
          <a:xfrm flipH="1">
            <a:off x="0" y="1447800"/>
            <a:ext cx="4597400" cy="2987675"/>
          </a:xfrm>
          <a:prstGeom prst="rect">
            <a:avLst/>
          </a:prstGeom>
          <a:solidFill>
            <a:srgbClr val="00B0F0">
              <a:alpha val="7607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spcBef>
                <a:spcPct val="0"/>
              </a:spcBef>
              <a:buFontTx/>
              <a:buNone/>
            </a:pPr>
            <a:r>
              <a:rPr lang="en-US" altLang="zh-CN" sz="4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CHAPTER</a:t>
            </a:r>
          </a:p>
          <a:p>
            <a:pPr algn="ctr" eaLnBrk="1" hangingPunct="1">
              <a:lnSpc>
                <a:spcPct val="90000"/>
              </a:lnSpc>
              <a:spcBef>
                <a:spcPct val="0"/>
              </a:spcBef>
              <a:buFontTx/>
              <a:buNone/>
            </a:pPr>
            <a:r>
              <a:rPr lang="en-US" altLang="zh-CN" sz="166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zh-CN" sz="166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TextBox 4">
            <a:extLst>
              <a:ext uri="{FF2B5EF4-FFF2-40B4-BE49-F238E27FC236}">
                <a16:creationId xmlns:a16="http://schemas.microsoft.com/office/drawing/2014/main" id="{2FD155ED-FE95-4446-A657-B54E670D4485}"/>
              </a:ext>
            </a:extLst>
          </p:cNvPr>
          <p:cNvSpPr txBox="1"/>
          <p:nvPr/>
        </p:nvSpPr>
        <p:spPr>
          <a:xfrm>
            <a:off x="4953000" y="2659063"/>
            <a:ext cx="5918200" cy="769441"/>
          </a:xfrm>
          <a:prstGeom prst="rect">
            <a:avLst/>
          </a:prstGeom>
          <a:noFill/>
        </p:spPr>
        <p:txBody>
          <a:bodyPr>
            <a:spAutoFit/>
          </a:bodyPr>
          <a:lstStyle/>
          <a:p>
            <a:pPr algn="ctr">
              <a:defRPr/>
            </a:pPr>
            <a:r>
              <a:rPr lang="en-US" altLang="zh-CN" sz="44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Methodology</a:t>
            </a:r>
          </a:p>
        </p:txBody>
      </p:sp>
      <p:pic>
        <p:nvPicPr>
          <p:cNvPr id="15364" name="Picture 2" descr="http://www.intertid.com/files/company/mtbd/2014/9/3/f100f5ae-9bbd-446c-8131-6fe47b0c8ca8.jpg">
            <a:extLst>
              <a:ext uri="{FF2B5EF4-FFF2-40B4-BE49-F238E27FC236}">
                <a16:creationId xmlns:a16="http://schemas.microsoft.com/office/drawing/2014/main" id="{795E8965-A997-40EF-AC03-6DB073AC6F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981" b="25369"/>
          <a:stretch>
            <a:fillRect/>
          </a:stretch>
        </p:blipFill>
        <p:spPr bwMode="auto">
          <a:xfrm>
            <a:off x="12700" y="4448175"/>
            <a:ext cx="4635500"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a:extLst>
              <a:ext uri="{FF2B5EF4-FFF2-40B4-BE49-F238E27FC236}">
                <a16:creationId xmlns:a16="http://schemas.microsoft.com/office/drawing/2014/main" id="{BE5870DF-1011-4222-89DA-EBB61FAFEA96}"/>
              </a:ext>
            </a:extLst>
          </p:cNvPr>
          <p:cNvSpPr txBox="1">
            <a:spLocks/>
          </p:cNvSpPr>
          <p:nvPr/>
        </p:nvSpPr>
        <p:spPr bwMode="auto">
          <a:xfrm>
            <a:off x="1752600" y="685800"/>
            <a:ext cx="9982200" cy="46355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lgn="l">
              <a:defRPr/>
            </a:pPr>
            <a:r>
              <a:rPr lang="en-US" altLang="zh-CN" sz="28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Methodology</a:t>
            </a:r>
          </a:p>
        </p:txBody>
      </p:sp>
      <p:cxnSp>
        <p:nvCxnSpPr>
          <p:cNvPr id="16" name="直接连接符 15">
            <a:extLst>
              <a:ext uri="{FF2B5EF4-FFF2-40B4-BE49-F238E27FC236}">
                <a16:creationId xmlns:a16="http://schemas.microsoft.com/office/drawing/2014/main" id="{8A19CB7A-D96B-4C07-B7D9-C514FE7E495A}"/>
              </a:ext>
            </a:extLst>
          </p:cNvPr>
          <p:cNvCxnSpPr>
            <a:cxnSpLocks/>
          </p:cNvCxnSpPr>
          <p:nvPr/>
        </p:nvCxnSpPr>
        <p:spPr>
          <a:xfrm>
            <a:off x="1600200" y="1295400"/>
            <a:ext cx="9982200" cy="0"/>
          </a:xfrm>
          <a:prstGeom prst="line">
            <a:avLst/>
          </a:prstGeom>
          <a:ln>
            <a:solidFill>
              <a:srgbClr val="1A0DC5"/>
            </a:solidFill>
          </a:ln>
        </p:spPr>
        <p:style>
          <a:lnRef idx="2">
            <a:schemeClr val="accent2"/>
          </a:lnRef>
          <a:fillRef idx="0">
            <a:schemeClr val="accent2"/>
          </a:fillRef>
          <a:effectRef idx="1">
            <a:schemeClr val="accent2"/>
          </a:effectRef>
          <a:fontRef idx="minor">
            <a:schemeClr val="tx1"/>
          </a:fontRef>
        </p:style>
      </p:cxnSp>
      <p:sp>
        <p:nvSpPr>
          <p:cNvPr id="17412" name="Rectangle 15">
            <a:extLst>
              <a:ext uri="{FF2B5EF4-FFF2-40B4-BE49-F238E27FC236}">
                <a16:creationId xmlns:a16="http://schemas.microsoft.com/office/drawing/2014/main" id="{5CAA3C8A-9820-4172-ABFE-35BE9A0C59E6}"/>
              </a:ext>
            </a:extLst>
          </p:cNvPr>
          <p:cNvSpPr>
            <a:spLocks noChangeArrowheads="1"/>
          </p:cNvSpPr>
          <p:nvPr/>
        </p:nvSpPr>
        <p:spPr bwMode="auto">
          <a:xfrm>
            <a:off x="1722438" y="1474788"/>
            <a:ext cx="189309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p>
        </p:txBody>
      </p:sp>
      <p:pic>
        <p:nvPicPr>
          <p:cNvPr id="17413" name="图片 5">
            <a:extLst>
              <a:ext uri="{FF2B5EF4-FFF2-40B4-BE49-F238E27FC236}">
                <a16:creationId xmlns:a16="http://schemas.microsoft.com/office/drawing/2014/main" id="{3DCF7ABE-61E2-4457-93A0-52F60DBBD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97013"/>
            <a:ext cx="9302750" cy="526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矩形 10">
            <a:extLst>
              <a:ext uri="{FF2B5EF4-FFF2-40B4-BE49-F238E27FC236}">
                <a16:creationId xmlns:a16="http://schemas.microsoft.com/office/drawing/2014/main" id="{97C7A196-5D4F-4560-ADFC-9C6EAF64D715}"/>
              </a:ext>
            </a:extLst>
          </p:cNvPr>
          <p:cNvSpPr>
            <a:spLocks noChangeArrowheads="1"/>
          </p:cNvSpPr>
          <p:nvPr>
            <p:custDataLst>
              <p:tags r:id="rId1"/>
            </p:custDataLst>
          </p:nvPr>
        </p:nvSpPr>
        <p:spPr bwMode="auto">
          <a:xfrm flipH="1">
            <a:off x="0" y="1447800"/>
            <a:ext cx="4597400" cy="2987675"/>
          </a:xfrm>
          <a:prstGeom prst="rect">
            <a:avLst/>
          </a:prstGeom>
          <a:solidFill>
            <a:srgbClr val="00B0F0">
              <a:alpha val="7607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spcBef>
                <a:spcPct val="0"/>
              </a:spcBef>
              <a:buFontTx/>
              <a:buNone/>
            </a:pPr>
            <a:r>
              <a:rPr lang="en-US" altLang="zh-CN" sz="4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CHAPTER</a:t>
            </a:r>
          </a:p>
          <a:p>
            <a:pPr algn="ctr" eaLnBrk="1" hangingPunct="1">
              <a:lnSpc>
                <a:spcPct val="90000"/>
              </a:lnSpc>
              <a:spcBef>
                <a:spcPct val="0"/>
              </a:spcBef>
              <a:buFontTx/>
              <a:buNone/>
            </a:pPr>
            <a:r>
              <a:rPr lang="en-US" altLang="zh-CN" sz="166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zh-CN" sz="166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TextBox 4">
            <a:extLst>
              <a:ext uri="{FF2B5EF4-FFF2-40B4-BE49-F238E27FC236}">
                <a16:creationId xmlns:a16="http://schemas.microsoft.com/office/drawing/2014/main" id="{26A46169-5AE9-493B-ACBF-1E183741871C}"/>
              </a:ext>
            </a:extLst>
          </p:cNvPr>
          <p:cNvSpPr txBox="1"/>
          <p:nvPr/>
        </p:nvSpPr>
        <p:spPr>
          <a:xfrm>
            <a:off x="5410200" y="2514600"/>
            <a:ext cx="5918200" cy="769938"/>
          </a:xfrm>
          <a:prstGeom prst="rect">
            <a:avLst/>
          </a:prstGeom>
          <a:noFill/>
        </p:spPr>
        <p:txBody>
          <a:bodyPr>
            <a:spAutoFit/>
          </a:bodyPr>
          <a:lstStyle/>
          <a:p>
            <a:pPr algn="ctr">
              <a:defRPr/>
            </a:pPr>
            <a:r>
              <a:rPr lang="en-US" altLang="zh-CN" sz="44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Data Introduction</a:t>
            </a:r>
          </a:p>
        </p:txBody>
      </p:sp>
      <p:pic>
        <p:nvPicPr>
          <p:cNvPr id="11268" name="Picture 2" descr="http://www.intertid.com/files/company/mtbd/2014/9/3/f100f5ae-9bbd-446c-8131-6fe47b0c8ca8.jpg">
            <a:extLst>
              <a:ext uri="{FF2B5EF4-FFF2-40B4-BE49-F238E27FC236}">
                <a16:creationId xmlns:a16="http://schemas.microsoft.com/office/drawing/2014/main" id="{D2912390-9DCE-4D3D-8FEA-829CCA839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981" b="25369"/>
          <a:stretch>
            <a:fillRect/>
          </a:stretch>
        </p:blipFill>
        <p:spPr bwMode="auto">
          <a:xfrm>
            <a:off x="12700" y="4448175"/>
            <a:ext cx="4635500"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a:extLst>
              <a:ext uri="{FF2B5EF4-FFF2-40B4-BE49-F238E27FC236}">
                <a16:creationId xmlns:a16="http://schemas.microsoft.com/office/drawing/2014/main" id="{4031B721-A175-4CC4-8155-4633DDDC5623}"/>
              </a:ext>
            </a:extLst>
          </p:cNvPr>
          <p:cNvCxnSpPr>
            <a:cxnSpLocks/>
          </p:cNvCxnSpPr>
          <p:nvPr/>
        </p:nvCxnSpPr>
        <p:spPr>
          <a:xfrm>
            <a:off x="1731963" y="1295400"/>
            <a:ext cx="9982200" cy="0"/>
          </a:xfrm>
          <a:prstGeom prst="line">
            <a:avLst/>
          </a:prstGeom>
          <a:ln>
            <a:solidFill>
              <a:srgbClr val="1A0DC5"/>
            </a:solidFill>
          </a:ln>
        </p:spPr>
        <p:style>
          <a:lnRef idx="2">
            <a:schemeClr val="accent2"/>
          </a:lnRef>
          <a:fillRef idx="0">
            <a:schemeClr val="accent2"/>
          </a:fillRef>
          <a:effectRef idx="1">
            <a:schemeClr val="accent2"/>
          </a:effectRef>
          <a:fontRef idx="minor">
            <a:schemeClr val="tx1"/>
          </a:fontRef>
        </p:style>
      </p:cxnSp>
      <p:grpSp>
        <p:nvGrpSpPr>
          <p:cNvPr id="13315" name="组 1">
            <a:extLst>
              <a:ext uri="{FF2B5EF4-FFF2-40B4-BE49-F238E27FC236}">
                <a16:creationId xmlns:a16="http://schemas.microsoft.com/office/drawing/2014/main" id="{26F1E89B-F3F6-4A05-8EFA-7147579E1935}"/>
              </a:ext>
            </a:extLst>
          </p:cNvPr>
          <p:cNvGrpSpPr>
            <a:grpSpLocks/>
          </p:cNvGrpSpPr>
          <p:nvPr/>
        </p:nvGrpSpPr>
        <p:grpSpPr bwMode="auto">
          <a:xfrm>
            <a:off x="572542" y="1575447"/>
            <a:ext cx="11390858" cy="4524315"/>
            <a:chOff x="1082076" y="1800673"/>
            <a:chExt cx="8024178" cy="3364433"/>
          </a:xfrm>
        </p:grpSpPr>
        <p:sp>
          <p:nvSpPr>
            <p:cNvPr id="8" name="文本框 2">
              <a:extLst>
                <a:ext uri="{FF2B5EF4-FFF2-40B4-BE49-F238E27FC236}">
                  <a16:creationId xmlns:a16="http://schemas.microsoft.com/office/drawing/2014/main" id="{6BB1DD6F-6CA6-44D7-894D-C220A4F8001B}"/>
                </a:ext>
              </a:extLst>
            </p:cNvPr>
            <p:cNvSpPr txBox="1">
              <a:spLocks noChangeArrowheads="1"/>
            </p:cNvSpPr>
            <p:nvPr/>
          </p:nvSpPr>
          <p:spPr bwMode="auto">
            <a:xfrm>
              <a:off x="1082076" y="1800673"/>
              <a:ext cx="2225415" cy="3364433"/>
            </a:xfrm>
            <a:prstGeom prst="rect">
              <a:avLst/>
            </a:prstGeom>
            <a:noFill/>
            <a:ln>
              <a:noFill/>
            </a:ln>
          </p:spPr>
          <p:txBody>
            <a:bodyPr>
              <a:spAutoFit/>
            </a:bodyPr>
            <a:lstStyle/>
            <a:p>
              <a:pPr>
                <a:defRPr/>
              </a:pPr>
              <a:endParaRPr lang="zh-CN" altLang="en-US" sz="2800" b="1" dirty="0">
                <a:solidFill>
                  <a:schemeClr val="accent4"/>
                </a:solidFill>
                <a:latin typeface="微软雅黑" panose="020B0503020204020204" pitchFamily="34" charset="-122"/>
                <a:ea typeface="微软雅黑" panose="020B0503020204020204" pitchFamily="34" charset="-122"/>
                <a:cs typeface="微软雅黑" charset="0"/>
              </a:endParaRPr>
            </a:p>
            <a:p>
              <a:pPr>
                <a:defRPr/>
              </a:pPr>
              <a:r>
                <a:rPr lang="en-US" altLang="zh-CN" sz="2000" dirty="0"/>
                <a:t>The calculated NDVI and NDWI are respectively removed invalid values based on mask files made by the QA band of Landsat images. Then, the data of 1987/2000 and 2015 were used as the benchmark, and the values of the same period of the adjacent years were used to supplement the invalid values.</a:t>
              </a:r>
              <a:endParaRPr lang="zh-CN" altLang="en-US" b="1" dirty="0">
                <a:solidFill>
                  <a:srgbClr val="FF0000"/>
                </a:solidFill>
                <a:latin typeface="微软雅黑" panose="020B0503020204020204" pitchFamily="34" charset="-122"/>
                <a:ea typeface="微软雅黑" panose="020B0503020204020204" pitchFamily="34" charset="-122"/>
                <a:cs typeface="微软雅黑" charset="0"/>
              </a:endParaRPr>
            </a:p>
          </p:txBody>
        </p:sp>
        <p:sp>
          <p:nvSpPr>
            <p:cNvPr id="13322" name="文本框 3">
              <a:extLst>
                <a:ext uri="{FF2B5EF4-FFF2-40B4-BE49-F238E27FC236}">
                  <a16:creationId xmlns:a16="http://schemas.microsoft.com/office/drawing/2014/main" id="{5152F47C-2A23-4146-98E6-EBBFA875C0D2}"/>
                </a:ext>
              </a:extLst>
            </p:cNvPr>
            <p:cNvSpPr txBox="1">
              <a:spLocks noChangeArrowheads="1"/>
            </p:cNvSpPr>
            <p:nvPr/>
          </p:nvSpPr>
          <p:spPr bwMode="auto">
            <a:xfrm>
              <a:off x="5798033" y="2102258"/>
              <a:ext cx="3121956" cy="22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400" b="1">
                <a:solidFill>
                  <a:srgbClr val="FF0000"/>
                </a:solidFill>
                <a:latin typeface="微软雅黑" panose="020B0503020204020204" pitchFamily="34" charset="-122"/>
                <a:ea typeface="微软雅黑" panose="020B0503020204020204" pitchFamily="34" charset="-122"/>
              </a:endParaRPr>
            </a:p>
          </p:txBody>
        </p:sp>
        <p:sp>
          <p:nvSpPr>
            <p:cNvPr id="13323" name="文本框 4">
              <a:extLst>
                <a:ext uri="{FF2B5EF4-FFF2-40B4-BE49-F238E27FC236}">
                  <a16:creationId xmlns:a16="http://schemas.microsoft.com/office/drawing/2014/main" id="{E0516565-7189-4862-A050-BCA5C202A95C}"/>
                </a:ext>
              </a:extLst>
            </p:cNvPr>
            <p:cNvSpPr txBox="1">
              <a:spLocks noChangeArrowheads="1"/>
            </p:cNvSpPr>
            <p:nvPr/>
          </p:nvSpPr>
          <p:spPr bwMode="auto">
            <a:xfrm>
              <a:off x="5798033" y="3353634"/>
              <a:ext cx="3308221" cy="1670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000" dirty="0"/>
                <a:t>Irrigation farmland will be extracted  from croplands based on Land cover data of 1987/2000/2015 which are visual interpreted by AIR based on Landsat data.</a:t>
              </a:r>
            </a:p>
            <a:p>
              <a:pPr>
                <a:spcBef>
                  <a:spcPct val="0"/>
                </a:spcBef>
                <a:buFontTx/>
                <a:buNone/>
              </a:pPr>
              <a:r>
                <a:rPr lang="en-US" altLang="zh-CN" sz="2000" dirty="0"/>
                <a:t>DEM was used to make slop data to remove the hillside fields.</a:t>
              </a:r>
              <a:endParaRPr lang="zh-CN" altLang="en-US" sz="2000" dirty="0"/>
            </a:p>
          </p:txBody>
        </p:sp>
        <p:sp>
          <p:nvSpPr>
            <p:cNvPr id="11" name="平行四边形 10">
              <a:extLst>
                <a:ext uri="{FF2B5EF4-FFF2-40B4-BE49-F238E27FC236}">
                  <a16:creationId xmlns:a16="http://schemas.microsoft.com/office/drawing/2014/main" id="{CFC36A55-4AEE-480F-AE7B-E1700CAB732D}"/>
                </a:ext>
              </a:extLst>
            </p:cNvPr>
            <p:cNvSpPr/>
            <p:nvPr/>
          </p:nvSpPr>
          <p:spPr>
            <a:xfrm rot="17940000">
              <a:off x="2903168" y="2986405"/>
              <a:ext cx="1799110" cy="1074686"/>
            </a:xfrm>
            <a:prstGeom prst="parallelogram">
              <a:avLst>
                <a:gd name="adj" fmla="val 58060"/>
              </a:avLst>
            </a:prstGeom>
            <a:solidFill>
              <a:schemeClr val="accent2">
                <a:lumMod val="20000"/>
                <a:lumOff val="8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CN" altLang="en-US" sz="2800" noProof="1">
                <a:solidFill>
                  <a:schemeClr val="tx1"/>
                </a:solidFill>
                <a:latin typeface="微软雅黑" pitchFamily="34" charset="-122"/>
                <a:ea typeface="微软雅黑" pitchFamily="34" charset="-122"/>
              </a:endParaRPr>
            </a:p>
          </p:txBody>
        </p:sp>
        <p:sp>
          <p:nvSpPr>
            <p:cNvPr id="12" name="平行四边形 11">
              <a:extLst>
                <a:ext uri="{FF2B5EF4-FFF2-40B4-BE49-F238E27FC236}">
                  <a16:creationId xmlns:a16="http://schemas.microsoft.com/office/drawing/2014/main" id="{C5825FDE-DF5C-4EC7-B891-5937E95D005D}"/>
                </a:ext>
              </a:extLst>
            </p:cNvPr>
            <p:cNvSpPr/>
            <p:nvPr/>
          </p:nvSpPr>
          <p:spPr>
            <a:xfrm rot="21480000">
              <a:off x="3868382" y="3589579"/>
              <a:ext cx="1971574" cy="1053368"/>
            </a:xfrm>
            <a:prstGeom prst="parallelogram">
              <a:avLst>
                <a:gd name="adj" fmla="val 60656"/>
              </a:avLst>
            </a:prstGeom>
            <a:solidFill>
              <a:srgbClr val="CC99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CN" altLang="en-US" sz="2800" noProof="1">
                <a:solidFill>
                  <a:schemeClr val="tx1"/>
                </a:solidFill>
                <a:latin typeface="微软雅黑" pitchFamily="34" charset="-122"/>
                <a:ea typeface="微软雅黑" pitchFamily="34" charset="-122"/>
              </a:endParaRPr>
            </a:p>
          </p:txBody>
        </p:sp>
        <p:sp>
          <p:nvSpPr>
            <p:cNvPr id="13" name="平行四边形 12">
              <a:extLst>
                <a:ext uri="{FF2B5EF4-FFF2-40B4-BE49-F238E27FC236}">
                  <a16:creationId xmlns:a16="http://schemas.microsoft.com/office/drawing/2014/main" id="{D0FE0128-B615-4F41-938A-95D4F57151AE}"/>
                </a:ext>
              </a:extLst>
            </p:cNvPr>
            <p:cNvSpPr/>
            <p:nvPr/>
          </p:nvSpPr>
          <p:spPr>
            <a:xfrm rot="3480000">
              <a:off x="3826908" y="2419976"/>
              <a:ext cx="1925426" cy="1125009"/>
            </a:xfrm>
            <a:prstGeom prst="parallelogram">
              <a:avLst>
                <a:gd name="adj" fmla="val 56698"/>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zh-CN" altLang="en-US" sz="2800" noProof="1">
                <a:solidFill>
                  <a:schemeClr val="tx1"/>
                </a:solidFill>
                <a:latin typeface="微软雅黑" pitchFamily="34" charset="-122"/>
                <a:ea typeface="微软雅黑" pitchFamily="34" charset="-122"/>
              </a:endParaRPr>
            </a:p>
          </p:txBody>
        </p:sp>
        <p:sp>
          <p:nvSpPr>
            <p:cNvPr id="13329" name="文本框 9">
              <a:extLst>
                <a:ext uri="{FF2B5EF4-FFF2-40B4-BE49-F238E27FC236}">
                  <a16:creationId xmlns:a16="http://schemas.microsoft.com/office/drawing/2014/main" id="{CC2CD902-3349-44C6-9A50-451CDFDD4A36}"/>
                </a:ext>
              </a:extLst>
            </p:cNvPr>
            <p:cNvSpPr txBox="1">
              <a:spLocks noChangeArrowheads="1"/>
            </p:cNvSpPr>
            <p:nvPr/>
          </p:nvSpPr>
          <p:spPr bwMode="auto">
            <a:xfrm>
              <a:off x="4351916" y="2752059"/>
              <a:ext cx="1035709" cy="48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800" b="1" dirty="0"/>
                <a:t>Field survey data</a:t>
              </a:r>
              <a:endParaRPr lang="zh-CN" altLang="en-US" sz="3600" b="1" dirty="0">
                <a:latin typeface="微软雅黑" panose="020B0503020204020204" pitchFamily="34" charset="-122"/>
                <a:ea typeface="微软雅黑" panose="020B0503020204020204" pitchFamily="34" charset="-122"/>
              </a:endParaRPr>
            </a:p>
          </p:txBody>
        </p:sp>
        <p:sp>
          <p:nvSpPr>
            <p:cNvPr id="13330" name="文本框 10">
              <a:extLst>
                <a:ext uri="{FF2B5EF4-FFF2-40B4-BE49-F238E27FC236}">
                  <a16:creationId xmlns:a16="http://schemas.microsoft.com/office/drawing/2014/main" id="{A81AFBD6-68C0-4920-B0A3-A2594D8A229E}"/>
                </a:ext>
              </a:extLst>
            </p:cNvPr>
            <p:cNvSpPr txBox="1">
              <a:spLocks noChangeArrowheads="1"/>
            </p:cNvSpPr>
            <p:nvPr/>
          </p:nvSpPr>
          <p:spPr bwMode="auto">
            <a:xfrm>
              <a:off x="3374781" y="2838001"/>
              <a:ext cx="972700" cy="126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50000"/>
                </a:lnSpc>
                <a:spcBef>
                  <a:spcPct val="0"/>
                </a:spcBef>
                <a:buFontTx/>
                <a:buNone/>
              </a:pPr>
              <a:r>
                <a:rPr lang="en-US" altLang="zh-CN" sz="1800" b="1" dirty="0">
                  <a:latin typeface="+mn-lt"/>
                  <a:ea typeface="华文宋体" panose="02010600040101010101" pitchFamily="2" charset="-122"/>
                </a:rPr>
                <a:t>Time series data of NDVI and NDWI </a:t>
              </a:r>
              <a:endParaRPr lang="zh-CN" altLang="en-US" sz="1800" b="1" dirty="0">
                <a:latin typeface="+mn-lt"/>
                <a:ea typeface="华文宋体" panose="02010600040101010101" pitchFamily="2" charset="-122"/>
              </a:endParaRPr>
            </a:p>
          </p:txBody>
        </p:sp>
        <p:sp>
          <p:nvSpPr>
            <p:cNvPr id="13331" name="文本框 11">
              <a:extLst>
                <a:ext uri="{FF2B5EF4-FFF2-40B4-BE49-F238E27FC236}">
                  <a16:creationId xmlns:a16="http://schemas.microsoft.com/office/drawing/2014/main" id="{3A588343-A6FF-47E9-B25C-664177CEC598}"/>
                </a:ext>
              </a:extLst>
            </p:cNvPr>
            <p:cNvSpPr txBox="1">
              <a:spLocks noChangeArrowheads="1"/>
            </p:cNvSpPr>
            <p:nvPr/>
          </p:nvSpPr>
          <p:spPr bwMode="auto">
            <a:xfrm>
              <a:off x="4317721" y="3812745"/>
              <a:ext cx="1345733" cy="48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800" b="1" dirty="0"/>
                <a:t>DEM and Land cover data</a:t>
              </a:r>
              <a:endParaRPr lang="zh-CN" altLang="en-US" sz="3600" b="1" dirty="0">
                <a:latin typeface="微软雅黑" panose="020B0503020204020204" pitchFamily="34" charset="-122"/>
                <a:ea typeface="微软雅黑" panose="020B0503020204020204" pitchFamily="34" charset="-122"/>
              </a:endParaRPr>
            </a:p>
          </p:txBody>
        </p:sp>
      </p:grpSp>
      <p:cxnSp>
        <p:nvCxnSpPr>
          <p:cNvPr id="7" name="直接连接符 6">
            <a:extLst>
              <a:ext uri="{FF2B5EF4-FFF2-40B4-BE49-F238E27FC236}">
                <a16:creationId xmlns:a16="http://schemas.microsoft.com/office/drawing/2014/main" id="{A26DC2D0-7555-467B-BC4F-ED08F3FC687D}"/>
              </a:ext>
            </a:extLst>
          </p:cNvPr>
          <p:cNvCxnSpPr>
            <a:cxnSpLocks/>
          </p:cNvCxnSpPr>
          <p:nvPr/>
        </p:nvCxnSpPr>
        <p:spPr>
          <a:xfrm>
            <a:off x="492126" y="5715000"/>
            <a:ext cx="3157537" cy="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6B530E4B-974A-4949-B947-720255802FA6}"/>
              </a:ext>
            </a:extLst>
          </p:cNvPr>
          <p:cNvCxnSpPr>
            <a:cxnSpLocks/>
          </p:cNvCxnSpPr>
          <p:nvPr/>
        </p:nvCxnSpPr>
        <p:spPr>
          <a:xfrm>
            <a:off x="7265988" y="3190019"/>
            <a:ext cx="4448175" cy="0"/>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BDDF7E44-0CDE-40E1-B517-AE2ED197C01D}"/>
              </a:ext>
            </a:extLst>
          </p:cNvPr>
          <p:cNvCxnSpPr>
            <a:cxnSpLocks/>
          </p:cNvCxnSpPr>
          <p:nvPr/>
        </p:nvCxnSpPr>
        <p:spPr>
          <a:xfrm>
            <a:off x="7350126" y="6096000"/>
            <a:ext cx="4448175" cy="0"/>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8" name="标题 1">
            <a:extLst>
              <a:ext uri="{FF2B5EF4-FFF2-40B4-BE49-F238E27FC236}">
                <a16:creationId xmlns:a16="http://schemas.microsoft.com/office/drawing/2014/main" id="{9EFF927C-BDF3-4DB9-8FC4-8EA3CDF9F0A2}"/>
              </a:ext>
            </a:extLst>
          </p:cNvPr>
          <p:cNvSpPr>
            <a:spLocks noGrp="1"/>
          </p:cNvSpPr>
          <p:nvPr>
            <p:ph type="title"/>
          </p:nvPr>
        </p:nvSpPr>
        <p:spPr>
          <a:xfrm>
            <a:off x="1600200" y="660400"/>
            <a:ext cx="6553200" cy="463550"/>
          </a:xfrm>
        </p:spPr>
        <p:txBody>
          <a:bodyPr/>
          <a:lstStyle/>
          <a:p>
            <a:pPr algn="l">
              <a:defRPr/>
            </a:pPr>
            <a:r>
              <a:rPr lang="en-US" altLang="zh-CN" sz="2800" b="1" dirty="0">
                <a:solidFill>
                  <a:prstClr val="black">
                    <a:lumMod val="65000"/>
                    <a:lumOff val="35000"/>
                  </a:prstClr>
                </a:solidFill>
                <a:cs typeface="+mn-ea"/>
                <a:sym typeface="微软雅黑" panose="020B0503020204020204" pitchFamily="34" charset="-122"/>
              </a:rPr>
              <a:t>Data Introduction</a:t>
            </a:r>
          </a:p>
        </p:txBody>
      </p:sp>
      <p:sp>
        <p:nvSpPr>
          <p:cNvPr id="13320" name="矩形 5">
            <a:extLst>
              <a:ext uri="{FF2B5EF4-FFF2-40B4-BE49-F238E27FC236}">
                <a16:creationId xmlns:a16="http://schemas.microsoft.com/office/drawing/2014/main" id="{442DEEC4-AE4E-4485-8F07-38925B659A2A}"/>
              </a:ext>
            </a:extLst>
          </p:cNvPr>
          <p:cNvSpPr>
            <a:spLocks noChangeArrowheads="1"/>
          </p:cNvSpPr>
          <p:nvPr/>
        </p:nvSpPr>
        <p:spPr bwMode="auto">
          <a:xfrm>
            <a:off x="7009747" y="1761167"/>
            <a:ext cx="49466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000" dirty="0"/>
              <a:t>More than 100 field survey samples and more than 60 questionnaire survey data were obtained through field survey and questionnaire survey of local farmers.</a:t>
            </a:r>
            <a:endParaRPr lang="zh-CN" altLang="en-US" sz="200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10"/>
</p:tagLst>
</file>

<file path=ppt/tags/tag2.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10"/>
</p:tagLst>
</file>

<file path=ppt/tags/tag3.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10"/>
</p:tagLst>
</file>

<file path=ppt/tags/tag4.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10"/>
</p:tagLst>
</file>

<file path=ppt/tags/tag5.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10"/>
</p:tagLst>
</file>

<file path=ppt/tags/tag6.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10"/>
</p:tagLst>
</file>

<file path=ppt/tags/tag7.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10"/>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3774</TotalTime>
  <Words>2797</Words>
  <Application>Microsoft Office PowerPoint</Application>
  <PresentationFormat>宽屏</PresentationFormat>
  <Paragraphs>208</Paragraphs>
  <Slides>20</Slides>
  <Notes>18</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20</vt:i4>
      </vt:variant>
    </vt:vector>
  </HeadingPairs>
  <TitlesOfParts>
    <vt:vector size="29" baseType="lpstr">
      <vt:lpstr>等线</vt:lpstr>
      <vt:lpstr>华文宋体</vt:lpstr>
      <vt:lpstr>华文新魏</vt:lpstr>
      <vt:lpstr>华文中宋</vt:lpstr>
      <vt:lpstr>微软雅黑</vt:lpstr>
      <vt:lpstr>Arial</vt:lpstr>
      <vt:lpstr>Verdana</vt:lpstr>
      <vt:lpstr>Wingdings</vt:lpstr>
      <vt:lpstr>默认设计模板</vt:lpstr>
      <vt:lpstr>PowerPoint 演示文稿</vt:lpstr>
      <vt:lpstr>PowerPoint 演示文稿</vt:lpstr>
      <vt:lpstr>PowerPoint 演示文稿</vt:lpstr>
      <vt:lpstr>PowerPoint 演示文稿</vt:lpstr>
      <vt:lpstr>Background</vt:lpstr>
      <vt:lpstr>PowerPoint 演示文稿</vt:lpstr>
      <vt:lpstr>PowerPoint 演示文稿</vt:lpstr>
      <vt:lpstr>PowerPoint 演示文稿</vt:lpstr>
      <vt:lpstr>Data Introduction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小朱 朱</cp:lastModifiedBy>
  <cp:revision>399</cp:revision>
  <cp:lastPrinted>1601-01-01T00:00:00Z</cp:lastPrinted>
  <dcterms:created xsi:type="dcterms:W3CDTF">1601-01-01T00:00:00Z</dcterms:created>
  <dcterms:modified xsi:type="dcterms:W3CDTF">2020-05-04T12:14:09Z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