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301" r:id="rId2"/>
    <p:sldId id="675" r:id="rId3"/>
    <p:sldId id="662" r:id="rId4"/>
    <p:sldId id="689" r:id="rId5"/>
    <p:sldId id="699" r:id="rId6"/>
    <p:sldId id="690" r:id="rId7"/>
    <p:sldId id="696" r:id="rId8"/>
    <p:sldId id="655" r:id="rId9"/>
    <p:sldId id="606" r:id="rId10"/>
    <p:sldId id="682" r:id="rId11"/>
    <p:sldId id="666" r:id="rId12"/>
    <p:sldId id="667" r:id="rId13"/>
    <p:sldId id="697" r:id="rId14"/>
    <p:sldId id="317" r:id="rId15"/>
    <p:sldId id="700" r:id="rId16"/>
    <p:sldId id="679" r:id="rId17"/>
    <p:sldId id="664" r:id="rId18"/>
    <p:sldId id="676" r:id="rId19"/>
    <p:sldId id="646" r:id="rId20"/>
    <p:sldId id="685" r:id="rId21"/>
    <p:sldId id="701" r:id="rId22"/>
    <p:sldId id="698" r:id="rId23"/>
    <p:sldId id="329" r:id="rId24"/>
    <p:sldId id="702" r:id="rId25"/>
    <p:sldId id="637" r:id="rId26"/>
    <p:sldId id="67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853"/>
    <p:restoredTop sz="94690"/>
  </p:normalViewPr>
  <p:slideViewPr>
    <p:cSldViewPr snapToGrid="0" snapToObjects="1">
      <p:cViewPr varScale="1">
        <p:scale>
          <a:sx n="67" d="100"/>
          <a:sy n="67" d="100"/>
        </p:scale>
        <p:origin x="200" y="2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14988A-FF10-A74D-B9E6-BC4FC08C0081}" type="datetimeFigureOut">
              <a:rPr lang="en-US" smtClean="0"/>
              <a:t>5/1/20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EC5436-9DF1-A94B-A930-482EF755B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1003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CH4 emissions can be detected using an infrared camera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It visualizes the radiation properties of hydrocarbon and other gases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This is what you can see here. But you can also miss plumes.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Why potentially miss plumes?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Strong winds dilute the signal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Emitting component not in line of sight, large plume could look like background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Approach focuses on leaks, not other intended emissions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The magnitude of the emissions can then be quantified using a high flow sampler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It measures the flow rate of the gas directly at the source and the CH4 concentration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Advantage is that it can measure individual component-level emissions accurately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These are traditionally used to generate EFs for inventories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Disadvantage is that it quantifies only what you measure. This is really important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If you fail to detect the plume, you can’t measure it.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Even if emissions are detected from the distance, it may be difficult to access (if need a manlift) or may be unsafe if the leak is very large.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No matter the reason, if it isn’t quantified, it won’t appear in an inventory.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02802F-22BB-4A4B-9ABC-B919D610168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1398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CH4 emissions can be detected using an infrared camera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It visualizes the radiation properties of hydrocarbon and other gases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This is what you can see here. But you can also miss plumes.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Why potentially miss plumes?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Strong winds dilute the signal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Emitting component not in line of sight, large plume could look like background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Approach focuses on leaks, not other intended emissions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The magnitude of the emissions can then be quantified using a high flow sampler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It measures the flow rate of the gas directly at the source and the CH4 concentration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Advantage is that it can measure individual component-level emissions accurately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These are traditionally used to generate EFs for inventories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Disadvantage is that it quantifies only what you measure. This is really important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If you fail to detect the plume, you can’t measure it.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Even if emissions are detected from the distance, it may be difficult to access (if need a manlift) or may be unsafe if the leak is very large.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No matter the reason, if it isn’t quantified, it won’t appear in an inventory.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02802F-22BB-4A4B-9ABC-B919D610168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3354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C7026-0101-4E4E-983E-0E3CC8C7FB7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5040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41D63-F23A-234D-ADCC-3459B219C0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988C57-08C8-1342-867B-C53923264B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53258F-454A-3042-8D70-B3E9C4E43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8687A-88BF-6040-B092-8CF17C282A8C}" type="datetimeFigureOut">
              <a:rPr lang="en-US" smtClean="0"/>
              <a:t>5/1/20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5C4F17-7E67-7F46-8973-779C9CA91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B2F354-EDEC-6945-B083-560B41E4A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64D69-3A3B-6D41-856E-CCD6AC968B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0527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F16B7-1375-4A46-B73A-3267434A4F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2C0550-8449-0646-B16F-01BD4924E3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C1FFEB-4E0E-1640-BBB1-8F83F9E85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8687A-88BF-6040-B092-8CF17C282A8C}" type="datetimeFigureOut">
              <a:rPr lang="en-US" smtClean="0"/>
              <a:t>5/1/20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32389-3E29-C348-BAF6-52965C416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D6C166-5069-7847-95C0-863934722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64D69-3A3B-6D41-856E-CCD6AC968B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6392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A40B5FE-DD95-7F43-9270-F8FAA76E4F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65EC2F-A379-0449-8EA8-C6EDF5443C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AE8DAC-0184-5C47-9B1D-C8BCA1A64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8687A-88BF-6040-B092-8CF17C282A8C}" type="datetimeFigureOut">
              <a:rPr lang="en-US" smtClean="0"/>
              <a:t>5/1/20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DBB40A-0D77-3F4B-B380-8F27DC3DF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917807-0E23-1746-9632-4ED6FEC6E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64D69-3A3B-6D41-856E-CCD6AC968B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983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EC88C6-FDAD-A94D-A567-589633C7D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F32E92-AF15-9E48-BAC0-4C9B7E35F3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356A8A-0481-2941-999A-5C08C873E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8687A-88BF-6040-B092-8CF17C282A8C}" type="datetimeFigureOut">
              <a:rPr lang="en-US" smtClean="0"/>
              <a:t>5/1/20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7805C4-6C6F-ED4B-9405-5886014B8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3CA24D-B0D1-D245-99C2-A3F9943D0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64D69-3A3B-6D41-856E-CCD6AC968B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517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B7090-CA04-B14F-91F3-E4A7B37F3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155A45-6EFB-494F-954E-48845AAAA9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82E8AE-C5AE-8F48-9775-88E687F45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8687A-88BF-6040-B092-8CF17C282A8C}" type="datetimeFigureOut">
              <a:rPr lang="en-US" smtClean="0"/>
              <a:t>5/1/20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401E10-978B-CE43-8618-62F686D82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3361F1-78FC-1C46-B864-DD4C23F32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64D69-3A3B-6D41-856E-CCD6AC968B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4936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B7F27-8DCA-DE45-80F7-8EBB290B4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254907-C19A-DB4A-ADB7-34D79B5BD3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1B26A1-6750-3E4D-8996-C180FF1DF0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EDBA22-9667-E145-901C-BF8E49413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8687A-88BF-6040-B092-8CF17C282A8C}" type="datetimeFigureOut">
              <a:rPr lang="en-US" smtClean="0"/>
              <a:t>5/1/20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D65FD8-7D35-5D4D-B8A1-C83E60C03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0055FB-FBFB-0D44-A38C-EAC134AA4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64D69-3A3B-6D41-856E-CCD6AC968B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630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F8580-D70D-C54F-AF50-C78104CBE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821C0C-14F7-674F-8CC9-B111C8FC26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1F6386-E915-2645-8EB1-CD17499105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066570-3FFC-AB4E-9208-44523619D6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A5BA18-DDE4-744E-9A44-A9A17D78F3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7F09006-FD33-F946-88BE-63841DC8DF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8687A-88BF-6040-B092-8CF17C282A8C}" type="datetimeFigureOut">
              <a:rPr lang="en-US" smtClean="0"/>
              <a:t>5/1/20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A7BA0F-89F7-A645-BF26-100AD7EEC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307E041-788B-D447-A790-F583DC537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64D69-3A3B-6D41-856E-CCD6AC968B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1819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CE8E4-F93A-814E-8596-AAA9F3B00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7EF4B0-75FF-BA4F-A0A3-52AC10B8A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8687A-88BF-6040-B092-8CF17C282A8C}" type="datetimeFigureOut">
              <a:rPr lang="en-US" smtClean="0"/>
              <a:t>5/1/20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BD33A9-6E7D-C34C-9EFE-D01F8003D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A997E8-32EA-354B-B357-77A548D98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64D69-3A3B-6D41-856E-CCD6AC968B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236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AD05FD-E220-BF48-9AF2-C8C28BCD03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8687A-88BF-6040-B092-8CF17C282A8C}" type="datetimeFigureOut">
              <a:rPr lang="en-US" smtClean="0"/>
              <a:t>5/1/20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7FA264-8EC4-5640-851A-35C7F2FD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DD490F-2E87-1646-A337-022B5CEE2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64D69-3A3B-6D41-856E-CCD6AC968B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0683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7ED16-21DD-2D45-A154-736123441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00F7BC-062A-6D45-A777-07973A2DBD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3E9669-7ED6-0747-AAC9-7009C69CA5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D606AF-804F-3740-855E-2369C6268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8687A-88BF-6040-B092-8CF17C282A8C}" type="datetimeFigureOut">
              <a:rPr lang="en-US" smtClean="0"/>
              <a:t>5/1/20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DF3EB5-015A-1D4F-86AA-B2077A3D3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607372-E2AB-8B49-882C-C30C1297F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64D69-3A3B-6D41-856E-CCD6AC968B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2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479DBD-0A54-D046-B83A-111CBDEC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28870B1-525C-5F45-A69D-6571712182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F999E2-579A-A54E-9DF2-93582912FB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C28EE6-9C2D-4B4B-83D6-CC4A78F33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8687A-88BF-6040-B092-8CF17C282A8C}" type="datetimeFigureOut">
              <a:rPr lang="en-US" smtClean="0"/>
              <a:t>5/1/20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B4889E-059B-A44F-90EB-64DDC70B3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7A4A52-1CC8-7B43-BF06-41809D922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64D69-3A3B-6D41-856E-CCD6AC968B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8047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D2DAE6F-2A39-D84B-8834-58D5325F4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BE471D-3415-234E-ABF1-0CA3A070C2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DD675D-BCDF-A842-900E-6ABF69BD91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D8687A-88BF-6040-B092-8CF17C282A8C}" type="datetimeFigureOut">
              <a:rPr lang="en-US" smtClean="0"/>
              <a:t>5/1/20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102F0A-2D17-7340-B8F0-F97D63D4E2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565B8D-5640-F446-B31A-E81FAAD369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964D69-3A3B-6D41-856E-CCD6AC968B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417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tif"/><Relationship Id="rId11" Type="http://schemas.openxmlformats.org/officeDocument/2006/relationships/image" Target="../media/image4.png"/><Relationship Id="rId5" Type="http://schemas.openxmlformats.org/officeDocument/2006/relationships/image" Target="../media/image35.png"/><Relationship Id="rId10" Type="http://schemas.openxmlformats.org/officeDocument/2006/relationships/image" Target="../media/image5.png"/><Relationship Id="rId4" Type="http://schemas.openxmlformats.org/officeDocument/2006/relationships/image" Target="../media/image34.png"/><Relationship Id="rId9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emf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C2657-7F42-C04A-9705-BF5EA3566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70155"/>
          </a:xfr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wrap="square" lIns="90000" tIns="46800" rIns="90000" bIns="46800" anchor="ctr" anchorCtr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ROmanian</a:t>
            </a:r>
            <a:r>
              <a:rPr lang="en-US" sz="36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Methane Emissions from </a:t>
            </a:r>
            <a:r>
              <a:rPr lang="en-US" sz="36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Oil&amp;gas</a:t>
            </a:r>
            <a:endParaRPr lang="en-US" sz="36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67CBC9-D3D7-6946-8646-2698E869C7A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8693" y="1425982"/>
            <a:ext cx="4935508" cy="3154272"/>
          </a:xfrm>
          <a:prstGeom prst="rect">
            <a:avLst/>
          </a:prstGeom>
        </p:spPr>
      </p:pic>
      <p:pic>
        <p:nvPicPr>
          <p:cNvPr id="6" name="Picture 5" descr="MEMO logo4.pdf">
            <a:extLst>
              <a:ext uri="{FF2B5EF4-FFF2-40B4-BE49-F238E27FC236}">
                <a16:creationId xmlns:a16="http://schemas.microsoft.com/office/drawing/2014/main" id="{5798DD8B-DEFB-2145-A393-2EA5922479E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50742" y="5017223"/>
            <a:ext cx="1841258" cy="184077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5E13253-E91A-EB42-B90A-E05E33C1F68A}"/>
              </a:ext>
            </a:extLst>
          </p:cNvPr>
          <p:cNvSpPr txBox="1"/>
          <p:nvPr/>
        </p:nvSpPr>
        <p:spPr>
          <a:xfrm>
            <a:off x="1924833" y="4765597"/>
            <a:ext cx="820468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Thomas </a:t>
            </a:r>
            <a:r>
              <a:rPr lang="en-US" sz="2400" b="1" dirty="0" err="1"/>
              <a:t>Röckmann</a:t>
            </a:r>
            <a:r>
              <a:rPr lang="en-US" sz="2400" b="1" dirty="0"/>
              <a:t> </a:t>
            </a:r>
            <a:r>
              <a:rPr lang="en-US" sz="2400" dirty="0"/>
              <a:t>and the The ROMEO team</a:t>
            </a:r>
          </a:p>
          <a:p>
            <a:endParaRPr lang="en-US" sz="2400" b="1" baseline="30000" dirty="0"/>
          </a:p>
          <a:p>
            <a:r>
              <a:rPr lang="en-US" dirty="0"/>
              <a:t>PI of ROMEO project, coordination of Marie Curie training network MEMO</a:t>
            </a:r>
            <a:r>
              <a:rPr lang="en-US" baseline="30000" dirty="0"/>
              <a:t>2</a:t>
            </a:r>
          </a:p>
          <a:p>
            <a:r>
              <a:rPr lang="en-US" dirty="0"/>
              <a:t>Professor for Atmospheric Physics and Chemistry, Utrecht University, The Netherlands</a:t>
            </a:r>
          </a:p>
        </p:txBody>
      </p:sp>
      <p:pic>
        <p:nvPicPr>
          <p:cNvPr id="8" name="Picture 7" descr="UU-logo2011_CMYK.eps">
            <a:extLst>
              <a:ext uri="{FF2B5EF4-FFF2-40B4-BE49-F238E27FC236}">
                <a16:creationId xmlns:a16="http://schemas.microsoft.com/office/drawing/2014/main" id="{35C6C83F-C2B4-464F-BC75-5AA091B09F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01042" y="5883993"/>
            <a:ext cx="3222823" cy="1273214"/>
          </a:xfrm>
          <a:prstGeom prst="rect">
            <a:avLst/>
          </a:prstGeom>
        </p:spPr>
      </p:pic>
      <p:pic>
        <p:nvPicPr>
          <p:cNvPr id="1026" name="Picture 2" descr="https://egu2020.eu/cc_by_logo_png.png">
            <a:extLst>
              <a:ext uri="{FF2B5EF4-FFF2-40B4-BE49-F238E27FC236}">
                <a16:creationId xmlns:a16="http://schemas.microsoft.com/office/drawing/2014/main" id="{D2F5FE57-FF76-3B40-BB68-9B7202981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522" y="6152906"/>
            <a:ext cx="2101850" cy="735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55242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Box 1">
            <a:extLst>
              <a:ext uri="{FF2B5EF4-FFF2-40B4-BE49-F238E27FC236}">
                <a16:creationId xmlns:a16="http://schemas.microsoft.com/office/drawing/2014/main" id="{D93FA39D-28F1-5B4E-83E1-C5F82B2318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1999" cy="761191"/>
          </a:xfrm>
          <a:prstGeom prst="rect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wrap="square" lIns="90000" tIns="46800" rIns="90000" bIns="46800" anchor="ctr" anchorCtr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Reliable quantification: Tracer release measurements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C34BA25-1988-9946-98A3-DBD9C1B820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53" y="6289739"/>
            <a:ext cx="699364" cy="498346"/>
          </a:xfrm>
          <a:prstGeom prst="rect">
            <a:avLst/>
          </a:prstGeom>
        </p:spPr>
      </p:pic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4243451E-3B3A-4945-913B-2168687AF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579694A-1FD3-4702-A036-CD1CAA300D04}" type="slidenum">
              <a:rPr lang="da-DK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fld>
            <a:endParaRPr lang="da-D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B0048F3-2B9F-B74E-AA2B-08B2FB24A15B}"/>
                  </a:ext>
                </a:extLst>
              </p:cNvPr>
              <p:cNvSpPr txBox="1"/>
              <p:nvPr/>
            </p:nvSpPr>
            <p:spPr>
              <a:xfrm>
                <a:off x="385836" y="4956644"/>
                <a:ext cx="5689665" cy="8955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a-DK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da-DK" b="0" i="1" smtClean="0">
                              <a:latin typeface="Cambria Math"/>
                            </a:rPr>
                            <m:t>𝑡𝑎𝑟𝑔𝑒𝑡</m:t>
                          </m:r>
                        </m:sub>
                      </m:sSub>
                      <m:r>
                        <a:rPr lang="da-DK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da-DK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a-DK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da-DK" b="0" i="1" smtClean="0">
                              <a:latin typeface="Cambria Math"/>
                            </a:rPr>
                            <m:t>𝑡𝑟𝑎𝑐𝑒𝑟</m:t>
                          </m:r>
                        </m:sub>
                      </m:sSub>
                      <m:r>
                        <a:rPr lang="da-DK" i="1">
                          <a:latin typeface="Cambria Math"/>
                          <a:ea typeface="Cambria Math"/>
                        </a:rPr>
                        <m:t>∙</m:t>
                      </m:r>
                      <m:f>
                        <m:fPr>
                          <m:ctrlPr>
                            <a:rPr lang="da-DK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nary>
                            <m:naryPr>
                              <m:ctrlPr>
                                <a:rPr lang="da-DK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da-DK" b="0" i="1" smtClean="0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  <m:r>
                                <a:rPr lang="da-DK" b="0" i="1" smtClean="0">
                                  <a:latin typeface="Cambria Math"/>
                                  <a:ea typeface="Cambria Math"/>
                                </a:rPr>
                                <m:t>𝑡𝑎𝑟𝑡</m:t>
                              </m:r>
                            </m:sub>
                            <m:sup>
                              <m:r>
                                <a:rPr lang="da-DK" b="0" i="1" smtClean="0">
                                  <a:latin typeface="Cambria Math"/>
                                  <a:ea typeface="Cambria Math"/>
                                </a:rPr>
                                <m:t>𝑒𝑛𝑑</m:t>
                              </m:r>
                            </m:sup>
                            <m:e>
                              <m:d>
                                <m:dPr>
                                  <m:ctrlPr>
                                    <a:rPr lang="da-DK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a-DK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a-DK" i="1">
                                          <a:latin typeface="Cambria Math"/>
                                          <a:ea typeface="Cambria Math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r>
                                        <a:rPr lang="da-DK" i="1">
                                          <a:latin typeface="Cambria Math"/>
                                          <a:ea typeface="Cambria Math"/>
                                        </a:rPr>
                                        <m:t>𝑡𝑎𝑟𝑔𝑒𝑡</m:t>
                                      </m:r>
                                    </m:sub>
                                  </m:sSub>
                                  <m:r>
                                    <a:rPr lang="da-DK" b="0" i="1" smtClean="0">
                                      <a:latin typeface="Cambria Math"/>
                                      <a:ea typeface="Cambria Math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da-DK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a-DK" i="1">
                                          <a:latin typeface="Cambria Math"/>
                                          <a:ea typeface="Cambria Math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r>
                                        <a:rPr lang="da-DK" b="0" i="1" smtClean="0">
                                          <a:latin typeface="Cambria Math"/>
                                          <a:ea typeface="Cambria Math"/>
                                        </a:rPr>
                                        <m:t>𝑏𝑎𝑠𝑒𝑙𝑖𝑛𝑒</m:t>
                                      </m:r>
                                      <m:r>
                                        <a:rPr lang="da-DK" b="0" i="1" smtClean="0">
                                          <a:latin typeface="Cambria Math"/>
                                          <a:ea typeface="Cambria Math"/>
                                        </a:rPr>
                                        <m:t> </m:t>
                                      </m:r>
                                      <m:r>
                                        <a:rPr lang="da-DK" i="1">
                                          <a:latin typeface="Cambria Math"/>
                                          <a:ea typeface="Cambria Math"/>
                                        </a:rPr>
                                        <m:t>𝑡𝑎𝑟𝑔𝑒𝑡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da-DK" b="0" i="1" smtClean="0">
                                  <a:latin typeface="Cambria Math"/>
                                  <a:ea typeface="Cambria Math"/>
                                </a:rPr>
                                <m:t>𝑑𝑥</m:t>
                              </m:r>
                            </m:e>
                          </m:nary>
                        </m:num>
                        <m:den>
                          <m:nary>
                            <m:naryPr>
                              <m:ctrlPr>
                                <a:rPr lang="da-DK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da-DK" i="1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  <m:r>
                                <a:rPr lang="da-DK" i="1">
                                  <a:latin typeface="Cambria Math"/>
                                  <a:ea typeface="Cambria Math"/>
                                </a:rPr>
                                <m:t>𝑡𝑎𝑟𝑡</m:t>
                              </m:r>
                            </m:sub>
                            <m:sup>
                              <m:r>
                                <a:rPr lang="da-DK" i="1">
                                  <a:latin typeface="Cambria Math"/>
                                  <a:ea typeface="Cambria Math"/>
                                </a:rPr>
                                <m:t>𝑒𝑛𝑑</m:t>
                              </m:r>
                            </m:sup>
                            <m:e>
                              <m:d>
                                <m:dPr>
                                  <m:ctrlPr>
                                    <a:rPr lang="da-DK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a-DK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a-DK" i="1">
                                          <a:latin typeface="Cambria Math"/>
                                          <a:ea typeface="Cambria Math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r>
                                        <a:rPr lang="da-DK" b="0" i="1" smtClean="0">
                                          <a:latin typeface="Cambria Math"/>
                                          <a:ea typeface="Cambria Math"/>
                                        </a:rPr>
                                        <m:t>𝑡𝑟𝑎𝑐𝑒𝑟</m:t>
                                      </m:r>
                                    </m:sub>
                                  </m:sSub>
                                  <m:r>
                                    <a:rPr lang="da-DK" i="1">
                                      <a:latin typeface="Cambria Math"/>
                                      <a:ea typeface="Cambria Math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da-DK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a-DK" i="1">
                                          <a:latin typeface="Cambria Math"/>
                                          <a:ea typeface="Cambria Math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r>
                                        <a:rPr lang="da-DK" i="1">
                                          <a:latin typeface="Cambria Math"/>
                                          <a:ea typeface="Cambria Math"/>
                                        </a:rPr>
                                        <m:t>𝑏𝑎</m:t>
                                      </m:r>
                                      <m:r>
                                        <a:rPr lang="da-DK" b="0" i="1" smtClean="0">
                                          <a:latin typeface="Cambria Math"/>
                                          <a:ea typeface="Cambria Math"/>
                                        </a:rPr>
                                        <m:t>𝑠𝑒𝑙𝑖𝑛𝑒</m:t>
                                      </m:r>
                                      <m:r>
                                        <a:rPr lang="da-DK" i="1">
                                          <a:latin typeface="Cambria Math"/>
                                          <a:ea typeface="Cambria Math"/>
                                        </a:rPr>
                                        <m:t> </m:t>
                                      </m:r>
                                      <m:r>
                                        <a:rPr lang="da-DK" b="0" i="1" smtClean="0">
                                          <a:latin typeface="Cambria Math"/>
                                          <a:ea typeface="Cambria Math"/>
                                        </a:rPr>
                                        <m:t>𝑡𝑟𝑎𝑐𝑒𝑟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da-DK" i="1">
                                  <a:latin typeface="Cambria Math"/>
                                  <a:ea typeface="Cambria Math"/>
                                </a:rPr>
                                <m:t>𝑑𝑥</m:t>
                              </m:r>
                            </m:e>
                          </m:nary>
                        </m:den>
                      </m:f>
                    </m:oMath>
                  </m:oMathPara>
                </a14:m>
                <a:endParaRPr lang="en-GB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B0048F3-2B9F-B74E-AA2B-08B2FB24A1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836" y="4956644"/>
                <a:ext cx="5689665" cy="895566"/>
              </a:xfrm>
              <a:prstGeom prst="rect">
                <a:avLst/>
              </a:prstGeom>
              <a:blipFill>
                <a:blip r:embed="rId4"/>
                <a:stretch>
                  <a:fillRect t="-48611" b="-819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C79B99A-0D3A-4941-A347-52E6F39C6B4C}"/>
                  </a:ext>
                </a:extLst>
              </p:cNvPr>
              <p:cNvSpPr txBox="1"/>
              <p:nvPr/>
            </p:nvSpPr>
            <p:spPr>
              <a:xfrm>
                <a:off x="2329943" y="3594276"/>
                <a:ext cx="3907095" cy="75232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GB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GB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GB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a-DK" b="0" i="1" smtClean="0">
                                          <a:latin typeface="Cambria Math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da-DK" b="0" i="1" smtClean="0">
                                          <a:latin typeface="Cambria Math"/>
                                        </a:rPr>
                                        <m:t>𝑡𝑎𝑟𝑔𝑒𝑡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GB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a-DK" b="0" i="1" smtClean="0">
                                          <a:latin typeface="Cambria Math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da-DK" b="0" i="1" smtClean="0">
                                          <a:latin typeface="Cambria Math"/>
                                        </a:rPr>
                                        <m:t>𝑡𝑟𝑎𝑐𝑒𝑟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da-DK" b="0" i="1" smtClean="0">
                              <a:latin typeface="Cambria Math"/>
                            </a:rPr>
                            <m:t>𝑠𝑜𝑢𝑟𝑐𝑒</m:t>
                          </m:r>
                        </m:sub>
                      </m:sSub>
                      <m:r>
                        <a:rPr lang="da-DK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a-DK" i="1">
                                          <a:latin typeface="Cambria Math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r>
                                        <a:rPr lang="da-DK" i="1">
                                          <a:latin typeface="Cambria Math"/>
                                        </a:rPr>
                                        <m:t>𝑡𝑎𝑟𝑔𝑒𝑡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a-DK" i="1">
                                          <a:latin typeface="Cambria Math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r>
                                        <a:rPr lang="da-DK" i="1">
                                          <a:latin typeface="Cambria Math"/>
                                        </a:rPr>
                                        <m:t>𝑡𝑟𝑎𝑐𝑒𝑟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da-DK" b="0" i="1" smtClean="0">
                              <a:latin typeface="Cambria Math"/>
                            </a:rPr>
                            <m:t>𝑑𝑜𝑤𝑛𝑤𝑖𝑛𝑑</m:t>
                          </m:r>
                        </m:sub>
                      </m:sSub>
                    </m:oMath>
                  </m:oMathPara>
                </a14:m>
                <a:endParaRPr lang="en-GB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C79B99A-0D3A-4941-A347-52E6F39C6B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9943" y="3594276"/>
                <a:ext cx="3907095" cy="75232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25">
            <a:extLst>
              <a:ext uri="{FF2B5EF4-FFF2-40B4-BE49-F238E27FC236}">
                <a16:creationId xmlns:a16="http://schemas.microsoft.com/office/drawing/2014/main" id="{1132E1E4-7B8D-A84F-9F6F-7285D273A4D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470" y="1991878"/>
            <a:ext cx="1470613" cy="1357140"/>
          </a:xfrm>
          <a:prstGeom prst="rect">
            <a:avLst/>
          </a:prstGeom>
        </p:spPr>
      </p:pic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6AA4113E-47BC-B14F-905F-9036CB5C28DA}"/>
              </a:ext>
            </a:extLst>
          </p:cNvPr>
          <p:cNvSpPr txBox="1">
            <a:spLocks/>
          </p:cNvSpPr>
          <p:nvPr/>
        </p:nvSpPr>
        <p:spPr bwMode="auto">
          <a:xfrm>
            <a:off x="2488332" y="2220673"/>
            <a:ext cx="3748706" cy="1128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marL="188913" indent="-188913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74675" indent="-195263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rgbClr val="000000"/>
                </a:solidFill>
                <a:latin typeface="+mn-lt"/>
                <a:ea typeface="+mn-ea"/>
              </a:defRPr>
            </a:lvl2pPr>
            <a:lvl3pPr marL="12795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rgbClr val="000000"/>
                </a:solidFill>
                <a:latin typeface="+mn-lt"/>
                <a:ea typeface="+mn-ea"/>
              </a:defRPr>
            </a:lvl3pPr>
            <a:lvl4pPr marL="16986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rgbClr val="000000"/>
                </a:solidFill>
                <a:latin typeface="+mn-lt"/>
                <a:ea typeface="+mn-ea"/>
              </a:defRPr>
            </a:lvl4pPr>
            <a:lvl5pPr marL="21177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000000"/>
                </a:solidFill>
                <a:latin typeface="+mn-lt"/>
                <a:ea typeface="+mn-ea"/>
              </a:defRPr>
            </a:lvl5pPr>
            <a:lvl6pPr marL="25749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30321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893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9465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ts val="800"/>
              </a:spcBef>
            </a:pPr>
            <a:r>
              <a:rPr lang="en-GB" sz="16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Analytical instrument w. high resolution</a:t>
            </a:r>
          </a:p>
          <a:p>
            <a:pPr>
              <a:spcBef>
                <a:spcPts val="800"/>
              </a:spcBef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Global Navigation Satellite System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C5EB87E-2C03-BF41-9EE0-20A88317E836}"/>
              </a:ext>
            </a:extLst>
          </p:cNvPr>
          <p:cNvSpPr txBox="1"/>
          <p:nvPr/>
        </p:nvSpPr>
        <p:spPr>
          <a:xfrm>
            <a:off x="386138" y="3783059"/>
            <a:ext cx="1214438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800" b="1" dirty="0">
                <a:latin typeface="Arial" panose="020B0604020202020204" pitchFamily="34" charset="0"/>
                <a:cs typeface="Arial" panose="020B0604020202020204" pitchFamily="34" charset="0"/>
              </a:rPr>
              <a:t>Principle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BD778673-301B-0F4F-B232-7C813AA6E0AE}"/>
              </a:ext>
            </a:extLst>
          </p:cNvPr>
          <p:cNvCxnSpPr/>
          <p:nvPr/>
        </p:nvCxnSpPr>
        <p:spPr bwMode="auto">
          <a:xfrm>
            <a:off x="1659729" y="3952336"/>
            <a:ext cx="577664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1" name="Picture 30">
            <a:extLst>
              <a:ext uri="{FF2B5EF4-FFF2-40B4-BE49-F238E27FC236}">
                <a16:creationId xmlns:a16="http://schemas.microsoft.com/office/drawing/2014/main" id="{9BDAC1AC-2936-3640-B576-77015981191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8865" y="860883"/>
            <a:ext cx="4428236" cy="3778344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144D4F5F-128F-BC44-B08B-B22B2411BB4D}"/>
              </a:ext>
            </a:extLst>
          </p:cNvPr>
          <p:cNvSpPr txBox="1"/>
          <p:nvPr/>
        </p:nvSpPr>
        <p:spPr>
          <a:xfrm>
            <a:off x="6658865" y="4624157"/>
            <a:ext cx="466025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900" dirty="0" err="1">
                <a:latin typeface="Arial" panose="020B0604020202020204" pitchFamily="34" charset="0"/>
                <a:cs typeface="Arial" panose="020B0604020202020204" pitchFamily="34" charset="0"/>
              </a:rPr>
              <a:t>Plume</a:t>
            </a:r>
            <a:r>
              <a:rPr lang="da-DK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900" dirty="0" err="1">
                <a:latin typeface="Arial" panose="020B0604020202020204" pitchFamily="34" charset="0"/>
                <a:cs typeface="Arial" panose="020B0604020202020204" pitchFamily="34" charset="0"/>
              </a:rPr>
              <a:t>traverese</a:t>
            </a:r>
            <a:r>
              <a:rPr lang="da-DK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900" dirty="0" err="1">
                <a:latin typeface="Arial" panose="020B0604020202020204" pitchFamily="34" charset="0"/>
                <a:cs typeface="Arial" panose="020B0604020202020204" pitchFamily="34" charset="0"/>
              </a:rPr>
              <a:t>recorded</a:t>
            </a:r>
            <a:r>
              <a:rPr lang="da-DK" sz="900" dirty="0">
                <a:latin typeface="Arial" panose="020B0604020202020204" pitchFamily="34" charset="0"/>
                <a:cs typeface="Arial" panose="020B0604020202020204" pitchFamily="34" charset="0"/>
              </a:rPr>
              <a:t> at 17:10 on </a:t>
            </a:r>
            <a:r>
              <a:rPr lang="da-DK" sz="900" dirty="0" err="1">
                <a:latin typeface="Arial" panose="020B0604020202020204" pitchFamily="34" charset="0"/>
                <a:cs typeface="Arial" panose="020B0604020202020204" pitchFamily="34" charset="0"/>
              </a:rPr>
              <a:t>October</a:t>
            </a:r>
            <a:r>
              <a:rPr lang="da-DK" sz="900" dirty="0">
                <a:latin typeface="Arial" panose="020B0604020202020204" pitchFamily="34" charset="0"/>
                <a:cs typeface="Arial" panose="020B0604020202020204" pitchFamily="34" charset="0"/>
              </a:rPr>
              <a:t> 17th, at </a:t>
            </a:r>
            <a:r>
              <a:rPr lang="da-DK" sz="900" dirty="0" err="1">
                <a:latin typeface="Arial" panose="020B0604020202020204" pitchFamily="34" charset="0"/>
                <a:cs typeface="Arial" panose="020B0604020202020204" pitchFamily="34" charset="0"/>
              </a:rPr>
              <a:t>oil</a:t>
            </a:r>
            <a:r>
              <a:rPr lang="da-DK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900" dirty="0" err="1">
                <a:latin typeface="Arial" panose="020B0604020202020204" pitchFamily="34" charset="0"/>
                <a:cs typeface="Arial" panose="020B0604020202020204" pitchFamily="34" charset="0"/>
              </a:rPr>
              <a:t>well</a:t>
            </a:r>
            <a:r>
              <a:rPr lang="da-DK" sz="900" dirty="0">
                <a:latin typeface="Arial" panose="020B0604020202020204" pitchFamily="34" charset="0"/>
                <a:cs typeface="Arial" panose="020B0604020202020204" pitchFamily="34" charset="0"/>
              </a:rPr>
              <a:t>. DTU Environment, 2020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780BFA8B-68DD-8841-8DEF-817DDDC4102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414" y="6152144"/>
            <a:ext cx="453162" cy="661046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85BE18A8-8CB4-254C-9B92-F6A7289E59CE}"/>
              </a:ext>
            </a:extLst>
          </p:cNvPr>
          <p:cNvSpPr txBox="1"/>
          <p:nvPr/>
        </p:nvSpPr>
        <p:spPr>
          <a:xfrm>
            <a:off x="1147414" y="6482667"/>
            <a:ext cx="64688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400" dirty="0">
                <a:solidFill>
                  <a:srgbClr val="41873E"/>
                </a:solidFill>
              </a:rPr>
              <a:t>Charlotte </a:t>
            </a:r>
            <a:r>
              <a:rPr lang="da-DK" sz="1400" dirty="0" err="1">
                <a:solidFill>
                  <a:srgbClr val="41873E"/>
                </a:solidFill>
              </a:rPr>
              <a:t>Scheutz</a:t>
            </a:r>
            <a:r>
              <a:rPr lang="da-DK" sz="1400" dirty="0">
                <a:solidFill>
                  <a:srgbClr val="41873E"/>
                </a:solidFill>
              </a:rPr>
              <a:t>, Antonio </a:t>
            </a:r>
            <a:r>
              <a:rPr lang="da-DK" sz="1400" dirty="0" err="1">
                <a:solidFill>
                  <a:srgbClr val="41873E"/>
                </a:solidFill>
              </a:rPr>
              <a:t>Delre</a:t>
            </a:r>
            <a:r>
              <a:rPr lang="da-DK" sz="1400" dirty="0">
                <a:solidFill>
                  <a:srgbClr val="41873E"/>
                </a:solidFill>
              </a:rPr>
              <a:t>, </a:t>
            </a:r>
            <a:r>
              <a:rPr lang="da-DK" sz="1400" b="1" dirty="0">
                <a:solidFill>
                  <a:srgbClr val="4187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Technical </a:t>
            </a:r>
            <a:r>
              <a:rPr lang="da-DK" sz="1400" b="1" dirty="0" err="1">
                <a:solidFill>
                  <a:srgbClr val="4187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</a:t>
            </a:r>
            <a:r>
              <a:rPr lang="da-DK" sz="1400" b="1" dirty="0">
                <a:solidFill>
                  <a:srgbClr val="4187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Denmark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8586D416-53E5-A94F-B152-211E9F29B4C7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7191" y="5141710"/>
            <a:ext cx="2575009" cy="1716290"/>
          </a:xfrm>
          <a:prstGeom prst="rect">
            <a:avLst/>
          </a:prstGeom>
          <a:noFill/>
          <a:ln w="19050">
            <a:solidFill>
              <a:schemeClr val="tx1"/>
            </a:solidFill>
            <a:prstDash val="lgDashDot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D8782E8-5AA4-AE47-BF3B-6C29839DDE68}"/>
              </a:ext>
            </a:extLst>
          </p:cNvPr>
          <p:cNvSpPr txBox="1"/>
          <p:nvPr/>
        </p:nvSpPr>
        <p:spPr>
          <a:xfrm>
            <a:off x="575187" y="1091714"/>
            <a:ext cx="47664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Release an artificial gas (tracer) at the target site </a:t>
            </a:r>
          </a:p>
          <a:p>
            <a:endParaRPr lang="en-US" dirty="0"/>
          </a:p>
          <a:p>
            <a:r>
              <a:rPr lang="en-US" dirty="0"/>
              <a:t>Observe plumes of tracer and target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6CA274E-2434-A441-B5F7-044105035968}"/>
              </a:ext>
            </a:extLst>
          </p:cNvPr>
          <p:cNvSpPr txBox="1"/>
          <p:nvPr/>
        </p:nvSpPr>
        <p:spPr>
          <a:xfrm>
            <a:off x="386137" y="4622011"/>
            <a:ext cx="2386559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GB" sz="1800" b="1" dirty="0">
                <a:latin typeface="Arial" panose="020B0604020202020204" pitchFamily="34" charset="0"/>
                <a:cs typeface="Arial" panose="020B0604020202020204" pitchFamily="34" charset="0"/>
              </a:rPr>
              <a:t>More detailed math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DA522CA3-16E1-1347-BA75-A7A020F5109E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0150" y="4840067"/>
            <a:ext cx="1977703" cy="1263945"/>
          </a:xfrm>
          <a:prstGeom prst="rect">
            <a:avLst/>
          </a:prstGeom>
        </p:spPr>
      </p:pic>
      <p:pic>
        <p:nvPicPr>
          <p:cNvPr id="19" name="Picture 2" descr="https://egu2020.eu/cc_by_logo_png.png">
            <a:extLst>
              <a:ext uri="{FF2B5EF4-FFF2-40B4-BE49-F238E27FC236}">
                <a16:creationId xmlns:a16="http://schemas.microsoft.com/office/drawing/2014/main" id="{E11A5698-A276-CC40-B0D1-956EAD9E59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0150" y="6122613"/>
            <a:ext cx="2101850" cy="735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26926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TextShape 1"/>
          <p:cNvSpPr txBox="1"/>
          <p:nvPr/>
        </p:nvSpPr>
        <p:spPr>
          <a:xfrm>
            <a:off x="0" y="-1"/>
            <a:ext cx="12192000" cy="706057"/>
          </a:xfrm>
          <a:prstGeom prst="rect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wrap="square" lIns="90000" tIns="46800" rIns="90000" bIns="46800" anchor="ctr" anchorCtr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sz="3600" dirty="0"/>
              <a:t>Example applications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76E2D9-367F-9344-9511-5B8B30435E8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27415" y="706056"/>
            <a:ext cx="5164585" cy="48731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4137B70-4E98-7A47-A719-86CC6849FA7A}"/>
              </a:ext>
            </a:extLst>
          </p:cNvPr>
          <p:cNvSpPr txBox="1"/>
          <p:nvPr/>
        </p:nvSpPr>
        <p:spPr>
          <a:xfrm>
            <a:off x="543339" y="2345635"/>
            <a:ext cx="1236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Drive-by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10433BB-5335-B645-9888-F276E1515E9D}"/>
              </a:ext>
            </a:extLst>
          </p:cNvPr>
          <p:cNvSpPr/>
          <p:nvPr/>
        </p:nvSpPr>
        <p:spPr>
          <a:xfrm>
            <a:off x="7027415" y="5659309"/>
            <a:ext cx="46647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Combination ground-based and aircraft measurements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3825C8-9B7E-9D4B-BF56-60E8CC7785D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908" y="2998008"/>
            <a:ext cx="6705600" cy="3759200"/>
          </a:xfrm>
          <a:prstGeom prst="rect">
            <a:avLst/>
          </a:prstGeom>
        </p:spPr>
      </p:pic>
      <p:pic>
        <p:nvPicPr>
          <p:cNvPr id="8" name="Picture 2" descr="https://egu2020.eu/cc_by_logo_png.png">
            <a:extLst>
              <a:ext uri="{FF2B5EF4-FFF2-40B4-BE49-F238E27FC236}">
                <a16:creationId xmlns:a16="http://schemas.microsoft.com/office/drawing/2014/main" id="{8E1F2AAC-B030-6846-9643-D779D82D9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0150" y="6122613"/>
            <a:ext cx="2101850" cy="735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12594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TextShape 1"/>
          <p:cNvSpPr txBox="1"/>
          <p:nvPr/>
        </p:nvSpPr>
        <p:spPr>
          <a:xfrm>
            <a:off x="0" y="-1"/>
            <a:ext cx="12192000" cy="706057"/>
          </a:xfrm>
          <a:prstGeom prst="rect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wrap="square" lIns="90000" tIns="46800" rIns="90000" bIns="46800" anchor="ctr" anchorCtr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sz="3600" dirty="0"/>
              <a:t>Mass balance from drone flights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404FA7-914A-164D-807F-5BDEA1076523}"/>
              </a:ext>
            </a:extLst>
          </p:cNvPr>
          <p:cNvSpPr txBox="1"/>
          <p:nvPr/>
        </p:nvSpPr>
        <p:spPr>
          <a:xfrm>
            <a:off x="1091682" y="-108235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02F2A0B-CC5A-2349-91FE-4033477F4FB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496" y="1152915"/>
            <a:ext cx="8341555" cy="55610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183EF7F-18BB-8A46-A9AB-242BF3ADD7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72300" y="977900"/>
            <a:ext cx="5026842" cy="29555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7F62C8-BE05-C64E-B83A-28D4AF0F302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8494" y="4820573"/>
            <a:ext cx="1829359" cy="1169139"/>
          </a:xfrm>
          <a:prstGeom prst="rect">
            <a:avLst/>
          </a:prstGeom>
        </p:spPr>
      </p:pic>
      <p:pic>
        <p:nvPicPr>
          <p:cNvPr id="8" name="Picture 2" descr="https://egu2020.eu/cc_by_logo_png.png">
            <a:extLst>
              <a:ext uri="{FF2B5EF4-FFF2-40B4-BE49-F238E27FC236}">
                <a16:creationId xmlns:a16="http://schemas.microsoft.com/office/drawing/2014/main" id="{BBCF6946-D591-3045-9FA5-CC0529909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0150" y="6122613"/>
            <a:ext cx="2101850" cy="735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4606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TextShape 1"/>
          <p:cNvSpPr txBox="1"/>
          <p:nvPr/>
        </p:nvSpPr>
        <p:spPr>
          <a:xfrm>
            <a:off x="0" y="-1"/>
            <a:ext cx="12192000" cy="706057"/>
          </a:xfrm>
          <a:prstGeom prst="rect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wrap="square" lIns="90000" tIns="46800" rIns="90000" bIns="46800" anchor="ctr" anchorCtr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sz="3600" dirty="0"/>
              <a:t>Leak detection with FLIR camera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01C00B-9178-A447-9BC3-9C2252C14A6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6569" y="3853927"/>
            <a:ext cx="4005430" cy="30040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66AE9BA-23F5-A14E-8526-FF184CFC65B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6569" y="706057"/>
            <a:ext cx="4005430" cy="30040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35762EF-BE4E-D94A-9562-132DF4A6D9B0}"/>
              </a:ext>
            </a:extLst>
          </p:cNvPr>
          <p:cNvSpPr txBox="1"/>
          <p:nvPr/>
        </p:nvSpPr>
        <p:spPr>
          <a:xfrm>
            <a:off x="4724400" y="6198660"/>
            <a:ext cx="38345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Compressor station: Many detected leaks fixed in short period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282F2F-4451-F848-905B-276042CD4EE3}"/>
              </a:ext>
            </a:extLst>
          </p:cNvPr>
          <p:cNvSpPr txBox="1"/>
          <p:nvPr/>
        </p:nvSpPr>
        <p:spPr>
          <a:xfrm>
            <a:off x="9353" y="834473"/>
            <a:ext cx="3093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Wells: Often open vents/valves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C2E250-97D8-1C4D-86B0-7FB940F6531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0462" y="1180447"/>
            <a:ext cx="3100563" cy="47902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AAE286-CA41-F84A-A5DD-CF7A5FEFBFB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315" y="1180447"/>
            <a:ext cx="2910064" cy="28910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A2A9F98-566A-D243-AF78-23C2658F64C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187316"/>
            <a:ext cx="3238500" cy="2670683"/>
          </a:xfrm>
          <a:prstGeom prst="rect">
            <a:avLst/>
          </a:prstGeom>
        </p:spPr>
      </p:pic>
      <p:pic>
        <p:nvPicPr>
          <p:cNvPr id="11" name="Picture 2" descr="https://egu2020.eu/cc_by_logo_png.png">
            <a:extLst>
              <a:ext uri="{FF2B5EF4-FFF2-40B4-BE49-F238E27FC236}">
                <a16:creationId xmlns:a16="http://schemas.microsoft.com/office/drawing/2014/main" id="{E06B1783-4518-6F4A-81D9-F8D0FDC4C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0150" y="6122613"/>
            <a:ext cx="2101850" cy="735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79053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2D36E09A-A980-664B-84BA-999ECB42EEB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725" y="2017266"/>
            <a:ext cx="4976405" cy="35182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DC2657-7F42-C04A-9705-BF5EA3566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20762"/>
          </a:xfr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0000" tIns="46800" rIns="90000" bIns="46800" rtlCol="0" anchor="ctr" anchorCtr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Example raster flights (INCAS aircraft)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16CF4D-86A9-1B41-91DF-E48EDFEE76D1}"/>
              </a:ext>
            </a:extLst>
          </p:cNvPr>
          <p:cNvSpPr txBox="1"/>
          <p:nvPr/>
        </p:nvSpPr>
        <p:spPr>
          <a:xfrm>
            <a:off x="530488" y="4585797"/>
            <a:ext cx="21302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Black dots: </a:t>
            </a:r>
          </a:p>
          <a:p>
            <a:pPr algn="r"/>
            <a:r>
              <a:rPr lang="en-US" dirty="0"/>
              <a:t>Facilities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271222D-B59B-9141-820B-E3C3D663B59E}"/>
              </a:ext>
            </a:extLst>
          </p:cNvPr>
          <p:cNvCxnSpPr>
            <a:cxnSpLocks/>
          </p:cNvCxnSpPr>
          <p:nvPr/>
        </p:nvCxnSpPr>
        <p:spPr>
          <a:xfrm>
            <a:off x="2660751" y="4117405"/>
            <a:ext cx="1431027" cy="0"/>
          </a:xfrm>
          <a:prstGeom prst="straightConnector1">
            <a:avLst/>
          </a:prstGeom>
          <a:ln w="444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475F0BFD-F5B8-304D-95AF-0BAE9EFC5F78}"/>
              </a:ext>
            </a:extLst>
          </p:cNvPr>
          <p:cNvSpPr txBox="1"/>
          <p:nvPr/>
        </p:nvSpPr>
        <p:spPr>
          <a:xfrm>
            <a:off x="4250618" y="3975888"/>
            <a:ext cx="815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Wind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6693153-33CC-7545-99C5-CD5E787BC22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2104" y="2008110"/>
            <a:ext cx="4996070" cy="35321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5AB29D8-F768-D646-A546-35EF6BB63B17}"/>
              </a:ext>
            </a:extLst>
          </p:cNvPr>
          <p:cNvSpPr txBox="1"/>
          <p:nvPr/>
        </p:nvSpPr>
        <p:spPr>
          <a:xfrm>
            <a:off x="845784" y="1318042"/>
            <a:ext cx="42200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South of Transylvanian Alps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EB1F85F-75F9-1049-847C-67BFCA1EADF0}"/>
              </a:ext>
            </a:extLst>
          </p:cNvPr>
          <p:cNvSpPr txBox="1"/>
          <p:nvPr/>
        </p:nvSpPr>
        <p:spPr>
          <a:xfrm>
            <a:off x="7190249" y="1318042"/>
            <a:ext cx="40797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North of Transylvanian Alps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6A2640-EE49-1B41-B3BB-AE10EDC3C352}"/>
              </a:ext>
            </a:extLst>
          </p:cNvPr>
          <p:cNvSpPr txBox="1"/>
          <p:nvPr/>
        </p:nvSpPr>
        <p:spPr>
          <a:xfrm>
            <a:off x="530488" y="6003946"/>
            <a:ext cx="86482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Quantitative evaluation will be performed with atmospheric models</a:t>
            </a:r>
          </a:p>
        </p:txBody>
      </p:sp>
      <p:pic>
        <p:nvPicPr>
          <p:cNvPr id="11" name="Picture 2" descr="https://egu2020.eu/cc_by_logo_png.png">
            <a:extLst>
              <a:ext uri="{FF2B5EF4-FFF2-40B4-BE49-F238E27FC236}">
                <a16:creationId xmlns:a16="http://schemas.microsoft.com/office/drawing/2014/main" id="{DFC0650A-F111-7749-B1C7-B1B21979D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0150" y="6122613"/>
            <a:ext cx="2101850" cy="735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58460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C2657-7F42-C04A-9705-BF5EA3566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20762"/>
          </a:xfr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0000" tIns="46800" rIns="90000" bIns="46800" rtlCol="0" anchor="ctr" anchorCtr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Example mass balance flight (SA aircraft)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FF094FF-DE7F-ED4F-A2A3-CCEFF1BD3F4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520" y="1282650"/>
            <a:ext cx="6152300" cy="40822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BF9F9D1-3245-1347-B18A-2C5097C78D8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0206" y="1314589"/>
            <a:ext cx="5016341" cy="2527614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DB0AAC3-4D75-EB45-92F7-E4E881F9EE39}"/>
              </a:ext>
            </a:extLst>
          </p:cNvPr>
          <p:cNvCxnSpPr>
            <a:cxnSpLocks/>
          </p:cNvCxnSpPr>
          <p:nvPr/>
        </p:nvCxnSpPr>
        <p:spPr>
          <a:xfrm flipV="1">
            <a:off x="3785115" y="2871968"/>
            <a:ext cx="3361689" cy="29297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99F25E9A-9289-F049-9E93-DDF6051B994D}"/>
              </a:ext>
            </a:extLst>
          </p:cNvPr>
          <p:cNvSpPr/>
          <p:nvPr/>
        </p:nvSpPr>
        <p:spPr>
          <a:xfrm>
            <a:off x="2713703" y="3043151"/>
            <a:ext cx="1019026" cy="26242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04227C6-EA73-8347-A4A8-0A28F5543613}"/>
              </a:ext>
            </a:extLst>
          </p:cNvPr>
          <p:cNvSpPr txBox="1"/>
          <p:nvPr/>
        </p:nvSpPr>
        <p:spPr>
          <a:xfrm>
            <a:off x="6932411" y="764476"/>
            <a:ext cx="26710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Individual cluster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BF09D72-0E27-6B46-B692-2780E0AEEED6}"/>
              </a:ext>
            </a:extLst>
          </p:cNvPr>
          <p:cNvSpPr txBox="1"/>
          <p:nvPr/>
        </p:nvSpPr>
        <p:spPr>
          <a:xfrm>
            <a:off x="2031444" y="5640215"/>
            <a:ext cx="74570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Quantifying and reconciling 2 individual regional flights on different days with additional flights at cluster-scale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746D38D-8265-A747-A356-9ECE5ABE3096}"/>
              </a:ext>
            </a:extLst>
          </p:cNvPr>
          <p:cNvSpPr txBox="1"/>
          <p:nvPr/>
        </p:nvSpPr>
        <p:spPr>
          <a:xfrm>
            <a:off x="423425" y="776508"/>
            <a:ext cx="67233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14300"/>
            <a:r>
              <a:rPr lang="en-US" sz="2400" dirty="0"/>
              <a:t>Region including Ploiesti (downstream, non-O&amp;G)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428D3D9-44B3-124C-A771-5E89676D568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8494" y="4820573"/>
            <a:ext cx="1829359" cy="1169139"/>
          </a:xfrm>
          <a:prstGeom prst="rect">
            <a:avLst/>
          </a:prstGeom>
        </p:spPr>
      </p:pic>
      <p:pic>
        <p:nvPicPr>
          <p:cNvPr id="16" name="Picture 2" descr="https://egu2020.eu/cc_by_logo_png.png">
            <a:extLst>
              <a:ext uri="{FF2B5EF4-FFF2-40B4-BE49-F238E27FC236}">
                <a16:creationId xmlns:a16="http://schemas.microsoft.com/office/drawing/2014/main" id="{69FDD1DF-FBD7-9242-9C5B-95FE86F06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0150" y="6122613"/>
            <a:ext cx="2101850" cy="735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44420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7A1B3A-6ABB-4D4F-90D9-8BD82B6CEE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896" y="1444487"/>
            <a:ext cx="11576304" cy="3498574"/>
          </a:xfrm>
        </p:spPr>
        <p:txBody>
          <a:bodyPr>
            <a:noAutofit/>
          </a:bodyPr>
          <a:lstStyle/>
          <a:p>
            <a:pPr marL="228600" lvl="1"/>
            <a:r>
              <a:rPr lang="en-US" sz="2800" dirty="0"/>
              <a:t>Low winds during campaign period complicated/precluded quantification on many days</a:t>
            </a:r>
          </a:p>
          <a:p>
            <a:pPr marL="228600" lvl="1"/>
            <a:endParaRPr lang="en-US" sz="2800" dirty="0"/>
          </a:p>
          <a:p>
            <a:pPr marL="685800" lvl="2"/>
            <a:r>
              <a:rPr lang="en-US" sz="2800" dirty="0"/>
              <a:t>Both ground-based and aircraft-based work affected</a:t>
            </a:r>
          </a:p>
          <a:p>
            <a:pPr marL="1600200" lvl="4"/>
            <a:r>
              <a:rPr lang="en-US" sz="2800" dirty="0"/>
              <a:t>still &gt; 150 ground-based and ≈ 20 aerial quantifications</a:t>
            </a:r>
          </a:p>
          <a:p>
            <a:pPr marL="685800" lvl="2"/>
            <a:endParaRPr lang="en-US" sz="2800" dirty="0"/>
          </a:p>
          <a:p>
            <a:pPr marL="457200" lvl="2" indent="0">
              <a:buNone/>
            </a:pPr>
            <a:endParaRPr lang="en-US" sz="2800" dirty="0"/>
          </a:p>
          <a:p>
            <a:pPr marL="685800" lvl="2"/>
            <a:r>
              <a:rPr lang="en-US" sz="2800" dirty="0"/>
              <a:t>No problem for component level (FLIR camera) measurements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E641218-0044-B84A-9FEE-7C470BDB7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20762"/>
          </a:xfr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0000" tIns="46800" rIns="90000" bIns="46800" rtlCol="0" anchor="ctr" anchorCtr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Limitations</a:t>
            </a:r>
            <a:endParaRPr lang="en-US" sz="36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F8646C-9E93-EE45-8B7F-507EA644B7D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8494" y="4820573"/>
            <a:ext cx="1829359" cy="1169139"/>
          </a:xfrm>
          <a:prstGeom prst="rect">
            <a:avLst/>
          </a:prstGeom>
        </p:spPr>
      </p:pic>
      <p:pic>
        <p:nvPicPr>
          <p:cNvPr id="7" name="Picture 2" descr="https://egu2020.eu/cc_by_logo_png.png">
            <a:extLst>
              <a:ext uri="{FF2B5EF4-FFF2-40B4-BE49-F238E27FC236}">
                <a16:creationId xmlns:a16="http://schemas.microsoft.com/office/drawing/2014/main" id="{9EBAEC3E-BD95-B845-8F1B-108E0C99AA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0150" y="6122613"/>
            <a:ext cx="2101850" cy="735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34636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7A1B3A-6ABB-4D4F-90D9-8BD82B6CEE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480" y="1388533"/>
            <a:ext cx="10972440" cy="4758268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n-US" dirty="0"/>
              <a:t>9 regions surveyed</a:t>
            </a:r>
          </a:p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n-US" dirty="0"/>
              <a:t>15 raster measurements (including repeats)</a:t>
            </a:r>
          </a:p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n-US" dirty="0"/>
              <a:t>21 cluster quantification attempts (including repeats)</a:t>
            </a:r>
          </a:p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n-US" dirty="0"/>
              <a:t>6 region quantification attempts (including repeats)</a:t>
            </a:r>
          </a:p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n-US" dirty="0"/>
              <a:t>1 large venting source quantification attempt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E641218-0044-B84A-9FEE-7C470BDB7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20762"/>
          </a:xfr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0000" tIns="46800" rIns="90000" bIns="46800" rtlCol="0" anchor="ctr" anchorCtr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Summary aircraft work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B3CFE8-BB81-0C42-949A-EBDBB655C6A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8494" y="4820573"/>
            <a:ext cx="1829359" cy="1169139"/>
          </a:xfrm>
          <a:prstGeom prst="rect">
            <a:avLst/>
          </a:prstGeom>
        </p:spPr>
      </p:pic>
      <p:pic>
        <p:nvPicPr>
          <p:cNvPr id="7" name="Picture 2" descr="https://egu2020.eu/cc_by_logo_png.png">
            <a:extLst>
              <a:ext uri="{FF2B5EF4-FFF2-40B4-BE49-F238E27FC236}">
                <a16:creationId xmlns:a16="http://schemas.microsoft.com/office/drawing/2014/main" id="{7048A82F-5854-9A4E-913A-00FD0B3FAD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0150" y="6122613"/>
            <a:ext cx="2101850" cy="735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37268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7A1B3A-6ABB-4D4F-90D9-8BD82B6CEE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480" y="1388533"/>
            <a:ext cx="10972440" cy="4758268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n-US" dirty="0"/>
              <a:t>7 regions surveyed</a:t>
            </a:r>
          </a:p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n-US" dirty="0"/>
              <a:t>&gt; 1200 wells and facilities screened</a:t>
            </a:r>
          </a:p>
          <a:p>
            <a:pPr lvl="1">
              <a:spcBef>
                <a:spcPts val="0"/>
              </a:spcBef>
              <a:spcAft>
                <a:spcPts val="2400"/>
              </a:spcAft>
            </a:pPr>
            <a:r>
              <a:rPr lang="en-US" dirty="0"/>
              <a:t>Vehicles, drones and aircraft, using different methods</a:t>
            </a:r>
          </a:p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n-US" dirty="0"/>
              <a:t>&gt; 150 wells and facilities quantified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E641218-0044-B84A-9FEE-7C470BDB7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20762"/>
          </a:xfr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0000" tIns="46800" rIns="90000" bIns="46800" rtlCol="0" anchor="ctr" anchorCtr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Summary ground-based work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DC2D1C-5D56-444D-ABF9-2A5EA8F7A3C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8494" y="4820573"/>
            <a:ext cx="1829359" cy="1169139"/>
          </a:xfrm>
          <a:prstGeom prst="rect">
            <a:avLst/>
          </a:prstGeom>
        </p:spPr>
      </p:pic>
      <p:pic>
        <p:nvPicPr>
          <p:cNvPr id="7" name="Picture 2" descr="https://egu2020.eu/cc_by_logo_png.png">
            <a:extLst>
              <a:ext uri="{FF2B5EF4-FFF2-40B4-BE49-F238E27FC236}">
                <a16:creationId xmlns:a16="http://schemas.microsoft.com/office/drawing/2014/main" id="{C175B87C-C800-CC49-B338-FF35BA1AE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0150" y="6122613"/>
            <a:ext cx="2101850" cy="735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75629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133" y="660539"/>
            <a:ext cx="8575503" cy="6190387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4863031" y="4341946"/>
            <a:ext cx="1201106" cy="963853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3165515" y="5694722"/>
            <a:ext cx="1477005" cy="828575"/>
          </a:xfrm>
          <a:prstGeom prst="ellipse">
            <a:avLst/>
          </a:prstGeom>
          <a:noFill/>
          <a:ln w="38100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Oval 27"/>
          <p:cNvSpPr/>
          <p:nvPr/>
        </p:nvSpPr>
        <p:spPr>
          <a:xfrm rot="20861635">
            <a:off x="5648730" y="1545845"/>
            <a:ext cx="941591" cy="1460235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 rot="20475153">
            <a:off x="2741395" y="5248725"/>
            <a:ext cx="1476487" cy="615094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3267579" y="5805697"/>
            <a:ext cx="1226201" cy="616142"/>
          </a:xfrm>
          <a:prstGeom prst="ellipse">
            <a:avLst/>
          </a:prstGeom>
          <a:noFill/>
          <a:ln w="38100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Oval 32"/>
          <p:cNvSpPr/>
          <p:nvPr/>
        </p:nvSpPr>
        <p:spPr>
          <a:xfrm>
            <a:off x="4903150" y="4434949"/>
            <a:ext cx="1105599" cy="777846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6169737" y="4977122"/>
            <a:ext cx="941591" cy="828575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4051718" y="4599070"/>
            <a:ext cx="941591" cy="828575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82450" y="3389720"/>
            <a:ext cx="2775690" cy="4439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</a:rPr>
              <a:t>Same flux on 2 days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5824124" y="3833666"/>
            <a:ext cx="240013" cy="444303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Oval 39"/>
          <p:cNvSpPr/>
          <p:nvPr/>
        </p:nvSpPr>
        <p:spPr>
          <a:xfrm rot="20475154">
            <a:off x="1455150" y="5721715"/>
            <a:ext cx="1476487" cy="615094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02992" y="5590092"/>
            <a:ext cx="876215" cy="11269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Gas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blind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spot</a:t>
            </a:r>
          </a:p>
        </p:txBody>
      </p:sp>
      <p:sp>
        <p:nvSpPr>
          <p:cNvPr id="42" name="Oval 41"/>
          <p:cNvSpPr/>
          <p:nvPr/>
        </p:nvSpPr>
        <p:spPr>
          <a:xfrm rot="20475154">
            <a:off x="2452888" y="1772449"/>
            <a:ext cx="1881966" cy="1792769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913614" y="1986205"/>
            <a:ext cx="16781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Target area 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Phase B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444289" y="6467478"/>
            <a:ext cx="566743" cy="365125"/>
          </a:xfrm>
        </p:spPr>
        <p:txBody>
          <a:bodyPr/>
          <a:lstStyle/>
          <a:p>
            <a:fld id="{283F55C7-17FB-E940-97FB-89EE177334AD}" type="slidenum">
              <a:rPr lang="en-US" sz="1800"/>
              <a:t>19</a:t>
            </a:fld>
            <a:endParaRPr lang="en-US" sz="18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D70326D-2372-4A4D-871E-5B523A2B4CDF}"/>
              </a:ext>
            </a:extLst>
          </p:cNvPr>
          <p:cNvSpPr txBox="1"/>
          <p:nvPr/>
        </p:nvSpPr>
        <p:spPr>
          <a:xfrm rot="10800000" flipV="1">
            <a:off x="8988921" y="958774"/>
            <a:ext cx="31371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4950" indent="-2349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Aerial quantifications</a:t>
            </a:r>
            <a:br>
              <a:rPr lang="en-US" sz="2400" dirty="0"/>
            </a:br>
            <a:r>
              <a:rPr lang="en-US" sz="2400" dirty="0"/>
              <a:t>(whole box)</a:t>
            </a:r>
            <a:endParaRPr lang="en-US" sz="2400" baseline="30000" dirty="0">
              <a:solidFill>
                <a:srgbClr val="0000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D70326D-2372-4A4D-871E-5B523A2B4CDF}"/>
              </a:ext>
            </a:extLst>
          </p:cNvPr>
          <p:cNvSpPr txBox="1"/>
          <p:nvPr/>
        </p:nvSpPr>
        <p:spPr>
          <a:xfrm rot="10800000" flipV="1">
            <a:off x="8988920" y="2102890"/>
            <a:ext cx="31268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4950" indent="-2349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Aerial quantifications</a:t>
            </a:r>
            <a:br>
              <a:rPr lang="en-US" sz="2400" dirty="0"/>
            </a:br>
            <a:r>
              <a:rPr lang="en-US" sz="2400" dirty="0"/>
              <a:t>(cluster)</a:t>
            </a:r>
            <a:endParaRPr lang="en-US" sz="2400" baseline="30000" dirty="0">
              <a:solidFill>
                <a:srgbClr val="00000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8807954" y="2026747"/>
            <a:ext cx="3318164" cy="980326"/>
          </a:xfrm>
          <a:prstGeom prst="ellipse">
            <a:avLst/>
          </a:prstGeom>
          <a:noFill/>
          <a:ln w="38100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79F2C7A-0F9C-4F43-AD8B-583F5313D052}"/>
              </a:ext>
            </a:extLst>
          </p:cNvPr>
          <p:cNvSpPr txBox="1"/>
          <p:nvPr/>
        </p:nvSpPr>
        <p:spPr>
          <a:xfrm>
            <a:off x="1434978" y="4251311"/>
            <a:ext cx="1214243" cy="40011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4472C4"/>
                </a:solidFill>
              </a:rPr>
              <a:t>Clusters 3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CA745383-3B0B-304B-91FE-F9BFAEAD92C8}"/>
              </a:ext>
            </a:extLst>
          </p:cNvPr>
          <p:cNvCxnSpPr>
            <a:cxnSpLocks/>
          </p:cNvCxnSpPr>
          <p:nvPr/>
        </p:nvCxnSpPr>
        <p:spPr>
          <a:xfrm>
            <a:off x="2465497" y="4620827"/>
            <a:ext cx="570781" cy="746266"/>
          </a:xfrm>
          <a:prstGeom prst="straightConnector1">
            <a:avLst/>
          </a:prstGeom>
          <a:ln w="57150">
            <a:solidFill>
              <a:schemeClr val="accent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9DB49568-D4F8-104C-9822-16F44EE040C7}"/>
              </a:ext>
            </a:extLst>
          </p:cNvPr>
          <p:cNvSpPr txBox="1"/>
          <p:nvPr/>
        </p:nvSpPr>
        <p:spPr>
          <a:xfrm>
            <a:off x="2440827" y="3702136"/>
            <a:ext cx="1214243" cy="40011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4472C4"/>
                </a:solidFill>
              </a:rPr>
              <a:t>5 Clusters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2C46893D-935D-344B-8EE4-745EEB18C5B0}"/>
              </a:ext>
            </a:extLst>
          </p:cNvPr>
          <p:cNvCxnSpPr>
            <a:cxnSpLocks/>
            <a:endCxn id="35" idx="1"/>
          </p:cNvCxnSpPr>
          <p:nvPr/>
        </p:nvCxnSpPr>
        <p:spPr>
          <a:xfrm>
            <a:off x="3549078" y="4112190"/>
            <a:ext cx="640533" cy="608222"/>
          </a:xfrm>
          <a:prstGeom prst="straightConnector1">
            <a:avLst/>
          </a:prstGeom>
          <a:ln w="57150">
            <a:solidFill>
              <a:schemeClr val="accent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C270C2CC-8C85-024B-A677-39E7C8996DBB}"/>
              </a:ext>
            </a:extLst>
          </p:cNvPr>
          <p:cNvSpPr txBox="1"/>
          <p:nvPr/>
        </p:nvSpPr>
        <p:spPr>
          <a:xfrm>
            <a:off x="5209211" y="6049145"/>
            <a:ext cx="2883738" cy="40011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4472C4"/>
                </a:solidFill>
              </a:rPr>
              <a:t>5 Clusters + vent + facility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6471D25-02FC-3946-8238-6700EF503287}"/>
              </a:ext>
            </a:extLst>
          </p:cNvPr>
          <p:cNvCxnSpPr>
            <a:cxnSpLocks/>
          </p:cNvCxnSpPr>
          <p:nvPr/>
        </p:nvCxnSpPr>
        <p:spPr>
          <a:xfrm flipH="1" flipV="1">
            <a:off x="5637967" y="5233057"/>
            <a:ext cx="186157" cy="851715"/>
          </a:xfrm>
          <a:prstGeom prst="straightConnector1">
            <a:avLst/>
          </a:prstGeom>
          <a:ln w="57150">
            <a:solidFill>
              <a:schemeClr val="accent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327CDEA8-08FA-F84B-990D-12C712EB0551}"/>
              </a:ext>
            </a:extLst>
          </p:cNvPr>
          <p:cNvSpPr txBox="1"/>
          <p:nvPr/>
        </p:nvSpPr>
        <p:spPr>
          <a:xfrm>
            <a:off x="6907808" y="3944242"/>
            <a:ext cx="1108251" cy="40011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4472C4"/>
                </a:solidFill>
              </a:rPr>
              <a:t>1 Cluster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0483896D-F695-9044-8456-2FBAE10AA27F}"/>
              </a:ext>
            </a:extLst>
          </p:cNvPr>
          <p:cNvCxnSpPr>
            <a:cxnSpLocks/>
          </p:cNvCxnSpPr>
          <p:nvPr/>
        </p:nvCxnSpPr>
        <p:spPr>
          <a:xfrm flipH="1">
            <a:off x="7010400" y="4343738"/>
            <a:ext cx="513560" cy="684034"/>
          </a:xfrm>
          <a:prstGeom prst="straightConnector1">
            <a:avLst/>
          </a:prstGeom>
          <a:ln w="57150">
            <a:solidFill>
              <a:schemeClr val="accent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itle 1">
            <a:extLst>
              <a:ext uri="{FF2B5EF4-FFF2-40B4-BE49-F238E27FC236}">
                <a16:creationId xmlns:a16="http://schemas.microsoft.com/office/drawing/2014/main" id="{D7D71C71-87DD-954E-AF52-255952CC4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20762"/>
          </a:xfr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0000" tIns="46800" rIns="90000" bIns="46800" rtlCol="0" anchor="ctr" anchorCtr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ROMEO phase A summary</a:t>
            </a:r>
          </a:p>
        </p:txBody>
      </p:sp>
      <p:sp>
        <p:nvSpPr>
          <p:cNvPr id="23" name="Oval 22"/>
          <p:cNvSpPr/>
          <p:nvPr/>
        </p:nvSpPr>
        <p:spPr>
          <a:xfrm>
            <a:off x="8817963" y="857703"/>
            <a:ext cx="3318164" cy="1024264"/>
          </a:xfrm>
          <a:prstGeom prst="ellipse">
            <a:avLst/>
          </a:prstGeom>
          <a:noFill/>
          <a:ln w="3810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14F5F244-11F1-F840-8B7A-5AAB7246D11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8494" y="4820573"/>
            <a:ext cx="1829359" cy="1169139"/>
          </a:xfrm>
          <a:prstGeom prst="rect">
            <a:avLst/>
          </a:prstGeom>
        </p:spPr>
      </p:pic>
      <p:pic>
        <p:nvPicPr>
          <p:cNvPr id="37" name="Picture 2" descr="https://egu2020.eu/cc_by_logo_png.png">
            <a:extLst>
              <a:ext uri="{FF2B5EF4-FFF2-40B4-BE49-F238E27FC236}">
                <a16:creationId xmlns:a16="http://schemas.microsoft.com/office/drawing/2014/main" id="{F92E83DD-C61C-0241-B1D6-5E77FB435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0150" y="6122613"/>
            <a:ext cx="2101850" cy="735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9207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5" grpId="0" animBg="1"/>
      <p:bldP spid="28" grpId="0" animBg="1"/>
      <p:bldP spid="29" grpId="0" animBg="1"/>
      <p:bldP spid="32" grpId="0" animBg="1"/>
      <p:bldP spid="33" grpId="0" animBg="1"/>
      <p:bldP spid="34" grpId="0" animBg="1"/>
      <p:bldP spid="35" grpId="0" animBg="1"/>
      <p:bldP spid="12" grpId="0"/>
      <p:bldP spid="40" grpId="0" animBg="1"/>
      <p:bldP spid="41" grpId="0"/>
      <p:bldP spid="42" grpId="0" animBg="1"/>
      <p:bldP spid="43" grpId="0"/>
      <p:bldP spid="31" grpId="0" animBg="1"/>
      <p:bldP spid="39" grpId="0" animBg="1"/>
      <p:bldP spid="45" grpId="0" animBg="1"/>
      <p:bldP spid="47" grpId="0" animBg="1"/>
      <p:bldP spid="49" grpId="0" animBg="1"/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C2657-7F42-C04A-9705-BF5EA3566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70155"/>
          </a:xfr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wrap="square" lIns="90000" tIns="46800" rIns="90000" bIns="46800" anchor="ctr" anchorCtr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Outline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E13253-E91A-EB42-B90A-E05E33C1F68A}"/>
              </a:ext>
            </a:extLst>
          </p:cNvPr>
          <p:cNvSpPr txBox="1"/>
          <p:nvPr/>
        </p:nvSpPr>
        <p:spPr>
          <a:xfrm>
            <a:off x="1007077" y="1661244"/>
            <a:ext cx="1017784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57350" lvl="2" indent="-742950">
              <a:buFont typeface="Arial" panose="020B0604020202020204" pitchFamily="34" charset="0"/>
              <a:buChar char="•"/>
            </a:pPr>
            <a:r>
              <a:rPr lang="en-US" sz="3600" dirty="0"/>
              <a:t>Objectives and campaign overview</a:t>
            </a:r>
          </a:p>
          <a:p>
            <a:pPr marL="1657350" lvl="2" indent="-74295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1657350" lvl="2" indent="-742950">
              <a:buFont typeface="Arial" panose="020B0604020202020204" pitchFamily="34" charset="0"/>
              <a:buChar char="•"/>
            </a:pPr>
            <a:r>
              <a:rPr lang="en-US" sz="3600" dirty="0"/>
              <a:t>Participants and methods employed</a:t>
            </a:r>
          </a:p>
          <a:p>
            <a:pPr marL="1657350" lvl="2" indent="-74295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1657350" lvl="2" indent="-742950">
              <a:buFont typeface="Arial" panose="020B0604020202020204" pitchFamily="34" charset="0"/>
              <a:buChar char="•"/>
            </a:pPr>
            <a:r>
              <a:rPr lang="en-US" sz="3600" dirty="0"/>
              <a:t>First results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0BF4A4-D796-5546-82D3-F0B8D13BD4A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8494" y="4820573"/>
            <a:ext cx="1829359" cy="1169139"/>
          </a:xfrm>
          <a:prstGeom prst="rect">
            <a:avLst/>
          </a:prstGeom>
        </p:spPr>
      </p:pic>
      <p:pic>
        <p:nvPicPr>
          <p:cNvPr id="8" name="Picture 2" descr="https://egu2020.eu/cc_by_logo_png.png">
            <a:extLst>
              <a:ext uri="{FF2B5EF4-FFF2-40B4-BE49-F238E27FC236}">
                <a16:creationId xmlns:a16="http://schemas.microsoft.com/office/drawing/2014/main" id="{A1552604-63B1-C14E-845A-C674A6079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0150" y="6122613"/>
            <a:ext cx="2101850" cy="735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76527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25B7FD3-C727-1A4E-8ED3-83A4BEF0950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133" y="660539"/>
            <a:ext cx="8575503" cy="6190387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5512EDF3-ECBA-2446-9399-958155CEE4EB}"/>
              </a:ext>
            </a:extLst>
          </p:cNvPr>
          <p:cNvSpPr/>
          <p:nvPr/>
        </p:nvSpPr>
        <p:spPr>
          <a:xfrm>
            <a:off x="4863031" y="4341946"/>
            <a:ext cx="1201106" cy="963853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C738177-4512-F643-8E4C-5D486B006EBC}"/>
              </a:ext>
            </a:extLst>
          </p:cNvPr>
          <p:cNvSpPr/>
          <p:nvPr/>
        </p:nvSpPr>
        <p:spPr>
          <a:xfrm>
            <a:off x="3165515" y="5694722"/>
            <a:ext cx="1477005" cy="828575"/>
          </a:xfrm>
          <a:prstGeom prst="ellipse">
            <a:avLst/>
          </a:prstGeom>
          <a:noFill/>
          <a:ln w="38100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43B6A38-0F9E-C844-8DE1-A783D22440B6}"/>
              </a:ext>
            </a:extLst>
          </p:cNvPr>
          <p:cNvSpPr/>
          <p:nvPr/>
        </p:nvSpPr>
        <p:spPr>
          <a:xfrm rot="20861635">
            <a:off x="5648730" y="1545845"/>
            <a:ext cx="941591" cy="1460235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ADC554C-6C65-F145-B60E-D1ADCF7D609A}"/>
              </a:ext>
            </a:extLst>
          </p:cNvPr>
          <p:cNvSpPr/>
          <p:nvPr/>
        </p:nvSpPr>
        <p:spPr>
          <a:xfrm rot="20475153">
            <a:off x="2741395" y="5248725"/>
            <a:ext cx="1476487" cy="615094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67722F8-7C0A-5740-B38D-1469B9D47582}"/>
              </a:ext>
            </a:extLst>
          </p:cNvPr>
          <p:cNvSpPr/>
          <p:nvPr/>
        </p:nvSpPr>
        <p:spPr>
          <a:xfrm>
            <a:off x="3267579" y="5805697"/>
            <a:ext cx="1226201" cy="616142"/>
          </a:xfrm>
          <a:prstGeom prst="ellipse">
            <a:avLst/>
          </a:prstGeom>
          <a:noFill/>
          <a:ln w="38100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A73BFD7-2E53-EA4F-BBBF-068FD81C0892}"/>
              </a:ext>
            </a:extLst>
          </p:cNvPr>
          <p:cNvSpPr/>
          <p:nvPr/>
        </p:nvSpPr>
        <p:spPr>
          <a:xfrm>
            <a:off x="4903150" y="4434949"/>
            <a:ext cx="1105599" cy="777846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D383032-D145-7C46-91B1-71922A31C8EC}"/>
              </a:ext>
            </a:extLst>
          </p:cNvPr>
          <p:cNvSpPr/>
          <p:nvPr/>
        </p:nvSpPr>
        <p:spPr>
          <a:xfrm>
            <a:off x="6169737" y="4977122"/>
            <a:ext cx="941591" cy="828575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3FBFDA3-510C-4243-AC3D-4508A3881B73}"/>
              </a:ext>
            </a:extLst>
          </p:cNvPr>
          <p:cNvSpPr/>
          <p:nvPr/>
        </p:nvSpPr>
        <p:spPr>
          <a:xfrm>
            <a:off x="4051718" y="4599070"/>
            <a:ext cx="941591" cy="828575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667ED20-5079-654B-A6B6-8161482C8731}"/>
              </a:ext>
            </a:extLst>
          </p:cNvPr>
          <p:cNvSpPr/>
          <p:nvPr/>
        </p:nvSpPr>
        <p:spPr>
          <a:xfrm rot="20475154">
            <a:off x="1455150" y="5721715"/>
            <a:ext cx="1476487" cy="615094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4E2DDB0-0697-3449-8277-9BD6F7C677FB}"/>
              </a:ext>
            </a:extLst>
          </p:cNvPr>
          <p:cNvSpPr txBox="1"/>
          <p:nvPr/>
        </p:nvSpPr>
        <p:spPr>
          <a:xfrm>
            <a:off x="508678" y="5668304"/>
            <a:ext cx="147611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6"/>
                </a:solidFill>
              </a:rPr>
              <a:t>12 ground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342EB28-6276-3F42-B0FC-6DE07951AC0F}"/>
              </a:ext>
            </a:extLst>
          </p:cNvPr>
          <p:cNvSpPr txBox="1"/>
          <p:nvPr/>
        </p:nvSpPr>
        <p:spPr>
          <a:xfrm>
            <a:off x="1885258" y="5027772"/>
            <a:ext cx="147611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6"/>
                </a:solidFill>
              </a:rPr>
              <a:t>10 ground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8535F00-43D0-F941-BC52-A69CB1C86B74}"/>
              </a:ext>
            </a:extLst>
          </p:cNvPr>
          <p:cNvSpPr txBox="1"/>
          <p:nvPr/>
        </p:nvSpPr>
        <p:spPr>
          <a:xfrm>
            <a:off x="2968488" y="4421223"/>
            <a:ext cx="147611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6"/>
                </a:solidFill>
              </a:rPr>
              <a:t>42 ground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7D41854-D36B-5A4B-8567-A433F6DB1FB5}"/>
              </a:ext>
            </a:extLst>
          </p:cNvPr>
          <p:cNvSpPr txBox="1"/>
          <p:nvPr/>
        </p:nvSpPr>
        <p:spPr>
          <a:xfrm>
            <a:off x="2446992" y="6322243"/>
            <a:ext cx="147611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6"/>
                </a:solidFill>
              </a:rPr>
              <a:t>29 ground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CD83DE6-0EC8-0C45-9226-6829518BBBAB}"/>
              </a:ext>
            </a:extLst>
          </p:cNvPr>
          <p:cNvSpPr txBox="1"/>
          <p:nvPr/>
        </p:nvSpPr>
        <p:spPr>
          <a:xfrm>
            <a:off x="5744515" y="4120140"/>
            <a:ext cx="147611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6"/>
                </a:solidFill>
              </a:rPr>
              <a:t>20 ground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08E8714-5A1D-4F42-9A45-49F558665A16}"/>
              </a:ext>
            </a:extLst>
          </p:cNvPr>
          <p:cNvSpPr txBox="1"/>
          <p:nvPr/>
        </p:nvSpPr>
        <p:spPr>
          <a:xfrm>
            <a:off x="6859638" y="5305799"/>
            <a:ext cx="147611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6"/>
                </a:solidFill>
              </a:rPr>
              <a:t>19 ground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E641218-0044-B84A-9FEE-7C470BDB7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20762"/>
          </a:xfr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0000" tIns="46800" rIns="90000" bIns="46800" rtlCol="0" anchor="ctr" anchorCtr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ROMEO phase A summary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63CCF1C-9BBD-D14C-9482-478F04E44923}"/>
              </a:ext>
            </a:extLst>
          </p:cNvPr>
          <p:cNvSpPr/>
          <p:nvPr/>
        </p:nvSpPr>
        <p:spPr>
          <a:xfrm rot="20475154">
            <a:off x="2452888" y="1772449"/>
            <a:ext cx="1881966" cy="1792769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8002290-F485-F343-BB25-0F41EBBC22D7}"/>
              </a:ext>
            </a:extLst>
          </p:cNvPr>
          <p:cNvSpPr txBox="1"/>
          <p:nvPr/>
        </p:nvSpPr>
        <p:spPr>
          <a:xfrm>
            <a:off x="913614" y="1986205"/>
            <a:ext cx="16781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Target area 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Phase B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B155B7F-8429-A04F-BBC1-A8A0D4199C2A}"/>
              </a:ext>
            </a:extLst>
          </p:cNvPr>
          <p:cNvSpPr txBox="1"/>
          <p:nvPr/>
        </p:nvSpPr>
        <p:spPr>
          <a:xfrm rot="10800000" flipV="1">
            <a:off x="8988921" y="958774"/>
            <a:ext cx="31371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4950" indent="-2349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Aerial quantifications</a:t>
            </a:r>
            <a:br>
              <a:rPr lang="en-US" sz="2400" dirty="0"/>
            </a:br>
            <a:r>
              <a:rPr lang="en-US" sz="2400" dirty="0"/>
              <a:t>(whole box)</a:t>
            </a:r>
            <a:endParaRPr lang="en-US" sz="2400" baseline="30000" dirty="0">
              <a:solidFill>
                <a:srgbClr val="00000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4622973-4C34-7240-9B41-0D7B4E7F5999}"/>
              </a:ext>
            </a:extLst>
          </p:cNvPr>
          <p:cNvSpPr txBox="1"/>
          <p:nvPr/>
        </p:nvSpPr>
        <p:spPr>
          <a:xfrm rot="10800000" flipV="1">
            <a:off x="8988920" y="2102890"/>
            <a:ext cx="31268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4950" indent="-2349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Aerial quantifications</a:t>
            </a:r>
            <a:br>
              <a:rPr lang="en-US" sz="2400" dirty="0"/>
            </a:br>
            <a:r>
              <a:rPr lang="en-US" sz="2400" dirty="0"/>
              <a:t>(cluster)</a:t>
            </a:r>
            <a:endParaRPr lang="en-US" sz="2400" baseline="30000" dirty="0">
              <a:solidFill>
                <a:srgbClr val="000000"/>
              </a:solidFill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F6893BE9-B5D9-3E48-B6F3-B993EE734663}"/>
              </a:ext>
            </a:extLst>
          </p:cNvPr>
          <p:cNvSpPr/>
          <p:nvPr/>
        </p:nvSpPr>
        <p:spPr>
          <a:xfrm>
            <a:off x="8807954" y="2026747"/>
            <a:ext cx="3318164" cy="980326"/>
          </a:xfrm>
          <a:prstGeom prst="ellipse">
            <a:avLst/>
          </a:prstGeom>
          <a:noFill/>
          <a:ln w="38100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52B55A09-FDE1-074E-8608-263A0E626741}"/>
              </a:ext>
            </a:extLst>
          </p:cNvPr>
          <p:cNvSpPr/>
          <p:nvPr/>
        </p:nvSpPr>
        <p:spPr>
          <a:xfrm>
            <a:off x="8817963" y="857703"/>
            <a:ext cx="3318164" cy="1024264"/>
          </a:xfrm>
          <a:prstGeom prst="ellipse">
            <a:avLst/>
          </a:prstGeom>
          <a:noFill/>
          <a:ln w="3810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D9FB63F-8031-3F4E-BAA3-BB64803A63DF}"/>
              </a:ext>
            </a:extLst>
          </p:cNvPr>
          <p:cNvSpPr txBox="1"/>
          <p:nvPr/>
        </p:nvSpPr>
        <p:spPr>
          <a:xfrm rot="10800000" flipV="1">
            <a:off x="9019769" y="3282298"/>
            <a:ext cx="31268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4950" indent="-2349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6"/>
                </a:solidFill>
              </a:rPr>
              <a:t>Ground quantifications</a:t>
            </a:r>
            <a:endParaRPr lang="en-US" sz="2400" b="1" baseline="30000" dirty="0">
              <a:solidFill>
                <a:schemeClr val="accent6"/>
              </a:solidFill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5C58224-F9D0-2B49-9F53-3724CE04F83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8494" y="4820573"/>
            <a:ext cx="1829359" cy="1169139"/>
          </a:xfrm>
          <a:prstGeom prst="rect">
            <a:avLst/>
          </a:prstGeom>
        </p:spPr>
      </p:pic>
      <p:pic>
        <p:nvPicPr>
          <p:cNvPr id="37" name="Picture 2" descr="https://egu2020.eu/cc_by_logo_png.png">
            <a:extLst>
              <a:ext uri="{FF2B5EF4-FFF2-40B4-BE49-F238E27FC236}">
                <a16:creationId xmlns:a16="http://schemas.microsoft.com/office/drawing/2014/main" id="{0F726221-9231-304E-84DB-2F9291488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0150" y="6122613"/>
            <a:ext cx="2101850" cy="735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5684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7A1B3A-6ABB-4D4F-90D9-8BD82B6CEE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196" y="1157223"/>
            <a:ext cx="11881104" cy="5376311"/>
          </a:xfrm>
        </p:spPr>
        <p:txBody>
          <a:bodyPr>
            <a:normAutofit fontScale="92500"/>
          </a:bodyPr>
          <a:lstStyle/>
          <a:p>
            <a:pPr lvl="0">
              <a:spcBef>
                <a:spcPts val="0"/>
              </a:spcBef>
              <a:spcAft>
                <a:spcPts val="2400"/>
              </a:spcAft>
            </a:pPr>
            <a:r>
              <a:rPr lang="en-US" dirty="0"/>
              <a:t>Methane emissions detected from (very roughly) half of screened facilities</a:t>
            </a:r>
          </a:p>
          <a:p>
            <a:pPr lvl="1">
              <a:spcBef>
                <a:spcPts val="0"/>
              </a:spcBef>
              <a:spcAft>
                <a:spcPts val="2400"/>
              </a:spcAft>
            </a:pPr>
            <a:r>
              <a:rPr lang="en-US" dirty="0"/>
              <a:t>Consistent between vehicle and on-site measurements (FLIR camera)</a:t>
            </a:r>
          </a:p>
          <a:p>
            <a:pPr lvl="1">
              <a:spcBef>
                <a:spcPts val="0"/>
              </a:spcBef>
              <a:spcAft>
                <a:spcPts val="2400"/>
              </a:spcAft>
            </a:pPr>
            <a:r>
              <a:rPr lang="en-US" dirty="0"/>
              <a:t>CH</a:t>
            </a:r>
            <a:r>
              <a:rPr lang="en-US" baseline="-25000" dirty="0"/>
              <a:t>4</a:t>
            </a:r>
            <a:r>
              <a:rPr lang="en-US" dirty="0"/>
              <a:t> enhancements 1- 2,000 ppm (1000 * background) at distances 10-100m away from facility</a:t>
            </a:r>
          </a:p>
          <a:p>
            <a:pPr lvl="1">
              <a:spcBef>
                <a:spcPts val="0"/>
              </a:spcBef>
              <a:spcAft>
                <a:spcPts val="2400"/>
              </a:spcAft>
            </a:pPr>
            <a:r>
              <a:rPr lang="en-US" dirty="0"/>
              <a:t>Aircraft sees ≈ 100 ppb CH</a:t>
            </a:r>
            <a:r>
              <a:rPr lang="en-US" baseline="-25000" dirty="0"/>
              <a:t>4</a:t>
            </a:r>
            <a:r>
              <a:rPr lang="en-US" dirty="0"/>
              <a:t> enhancements at ≈ 100 meters altitude close to production clusters</a:t>
            </a:r>
          </a:p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n-US" dirty="0"/>
              <a:t>Emission rates between &lt;10</a:t>
            </a:r>
            <a:r>
              <a:rPr lang="en-US" baseline="30000" dirty="0"/>
              <a:t>-2</a:t>
            </a:r>
            <a:r>
              <a:rPr lang="en-US" dirty="0"/>
              <a:t> g/s and 10</a:t>
            </a:r>
            <a:r>
              <a:rPr lang="en-US" baseline="30000" dirty="0"/>
              <a:t>2 </a:t>
            </a:r>
            <a:r>
              <a:rPr lang="en-US" dirty="0"/>
              <a:t>g/s for individual facilities</a:t>
            </a:r>
          </a:p>
          <a:p>
            <a:pPr lvl="0">
              <a:spcBef>
                <a:spcPts val="0"/>
              </a:spcBef>
              <a:spcAft>
                <a:spcPts val="2400"/>
              </a:spcAft>
            </a:pPr>
            <a:r>
              <a:rPr lang="en-US" dirty="0"/>
              <a:t>Almost no gas flaring in the surveyed regions</a:t>
            </a:r>
          </a:p>
          <a:p>
            <a:pPr lvl="0">
              <a:spcBef>
                <a:spcPts val="0"/>
              </a:spcBef>
              <a:spcAft>
                <a:spcPts val="2400"/>
              </a:spcAft>
            </a:pPr>
            <a:r>
              <a:rPr lang="en-US" dirty="0"/>
              <a:t>Limited gas collection from oil wells</a:t>
            </a:r>
          </a:p>
          <a:p>
            <a:pPr lvl="0">
              <a:spcBef>
                <a:spcPts val="0"/>
              </a:spcBef>
              <a:spcAft>
                <a:spcPts val="2400"/>
              </a:spcAft>
            </a:pPr>
            <a:r>
              <a:rPr lang="en-US" dirty="0"/>
              <a:t>Visually, maintenance conditions appear highly variable across Romania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E641218-0044-B84A-9FEE-7C470BDB7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20762"/>
          </a:xfr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0000" tIns="46800" rIns="90000" bIns="46800" rtlCol="0" anchor="ctr" anchorCtr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Preliminary results</a:t>
            </a:r>
            <a:endParaRPr lang="en-US" sz="3600" b="1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01EA77-D4B7-614E-8BA5-59B0125D6D9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8494" y="4820573"/>
            <a:ext cx="1829359" cy="1169139"/>
          </a:xfrm>
          <a:prstGeom prst="rect">
            <a:avLst/>
          </a:prstGeom>
        </p:spPr>
      </p:pic>
      <p:pic>
        <p:nvPicPr>
          <p:cNvPr id="7" name="Picture 2" descr="https://egu2020.eu/cc_by_logo_png.png">
            <a:extLst>
              <a:ext uri="{FF2B5EF4-FFF2-40B4-BE49-F238E27FC236}">
                <a16:creationId xmlns:a16="http://schemas.microsoft.com/office/drawing/2014/main" id="{ACC0F1C8-8FF9-7043-A8E0-17CC4B9F01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0150" y="6122613"/>
            <a:ext cx="2101850" cy="735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98694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7A1B3A-6ABB-4D4F-90D9-8BD82B6CEE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895" y="877824"/>
            <a:ext cx="11756957" cy="5980176"/>
          </a:xfrm>
        </p:spPr>
        <p:txBody>
          <a:bodyPr>
            <a:noAutofit/>
          </a:bodyPr>
          <a:lstStyle/>
          <a:p>
            <a:pPr marL="228600" lvl="1">
              <a:lnSpc>
                <a:spcPct val="150000"/>
              </a:lnSpc>
            </a:pPr>
            <a:r>
              <a:rPr lang="en-US" sz="2800" b="1" dirty="0"/>
              <a:t>Oil wells: </a:t>
            </a:r>
            <a:r>
              <a:rPr lang="en-US" sz="2800" dirty="0"/>
              <a:t>emissions mostly due to facility design/state (e.g. open pipes), operational procedures (e.g. not properly closed valves). Only partly due to leaking equipment (e.g. flanges, pressure gauges). </a:t>
            </a:r>
          </a:p>
          <a:p>
            <a:pPr marL="0" lvl="1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800" dirty="0"/>
              <a:t>  Oil wells with H</a:t>
            </a:r>
            <a:r>
              <a:rPr lang="en-US" sz="2800" baseline="-25000" dirty="0"/>
              <a:t>2</a:t>
            </a:r>
            <a:r>
              <a:rPr lang="en-US" sz="2800" dirty="0"/>
              <a:t>S emissions are much better maintained and emit much less.</a:t>
            </a:r>
          </a:p>
          <a:p>
            <a:pPr marL="228600" lvl="1">
              <a:lnSpc>
                <a:spcPct val="150000"/>
              </a:lnSpc>
              <a:spcAft>
                <a:spcPts val="1200"/>
              </a:spcAft>
            </a:pPr>
            <a:endParaRPr lang="en-US" sz="2800" b="1" dirty="0"/>
          </a:p>
          <a:p>
            <a:pPr marL="228600" lvl="1">
              <a:lnSpc>
                <a:spcPct val="150000"/>
              </a:lnSpc>
              <a:spcAft>
                <a:spcPts val="1200"/>
              </a:spcAft>
            </a:pPr>
            <a:r>
              <a:rPr lang="en-US" sz="2800" b="1" dirty="0"/>
              <a:t>Gas wells: </a:t>
            </a:r>
            <a:r>
              <a:rPr lang="en-US" sz="2800" dirty="0"/>
              <a:t>Generally lower emissions but large measured CH</a:t>
            </a:r>
            <a:r>
              <a:rPr lang="en-US" sz="2800" baseline="-25000" dirty="0"/>
              <a:t>4</a:t>
            </a:r>
            <a:r>
              <a:rPr lang="en-US" sz="2800" dirty="0"/>
              <a:t> 	     concentrations due to improperly closed valves/vents and                               (less often) leaking equipment.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E641218-0044-B84A-9FEE-7C470BDB7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20762"/>
          </a:xfr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0000" tIns="46800" rIns="90000" bIns="46800" rtlCol="0" anchor="ctr" anchorCtr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Preliminary results</a:t>
            </a:r>
            <a:endParaRPr lang="en-US" sz="36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759AAE-5064-F149-AEE8-53BDFCBB9A3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8494" y="4820573"/>
            <a:ext cx="1829359" cy="1169139"/>
          </a:xfrm>
          <a:prstGeom prst="rect">
            <a:avLst/>
          </a:prstGeom>
        </p:spPr>
      </p:pic>
      <p:pic>
        <p:nvPicPr>
          <p:cNvPr id="9" name="Picture 2" descr="https://egu2020.eu/cc_by_logo_png.png">
            <a:extLst>
              <a:ext uri="{FF2B5EF4-FFF2-40B4-BE49-F238E27FC236}">
                <a16:creationId xmlns:a16="http://schemas.microsoft.com/office/drawing/2014/main" id="{BA37C1C3-8D65-8441-9D2B-B9E29B128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0150" y="6122613"/>
            <a:ext cx="2101850" cy="735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18626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7A1B3A-6ABB-4D4F-90D9-8BD82B6CEE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896" y="877824"/>
            <a:ext cx="11576304" cy="5450240"/>
          </a:xfrm>
        </p:spPr>
        <p:txBody>
          <a:bodyPr>
            <a:noAutofit/>
          </a:bodyPr>
          <a:lstStyle/>
          <a:p>
            <a:pPr marL="228600" lvl="1">
              <a:lnSpc>
                <a:spcPct val="150000"/>
              </a:lnSpc>
              <a:spcAft>
                <a:spcPts val="2400"/>
              </a:spcAft>
            </a:pPr>
            <a:r>
              <a:rPr lang="en-US" sz="2800" b="1" dirty="0"/>
              <a:t>Compressor stations:</a:t>
            </a:r>
            <a:r>
              <a:rPr lang="en-US" sz="2800" dirty="0"/>
              <a:t> high numbers of leakages at individual flanges, valves, vents, pressure regulators etc. Considered easily fixable by LDAR team.</a:t>
            </a:r>
          </a:p>
          <a:p>
            <a:pPr marL="228600" lvl="1">
              <a:lnSpc>
                <a:spcPct val="150000"/>
              </a:lnSpc>
              <a:spcAft>
                <a:spcPts val="2400"/>
              </a:spcAft>
            </a:pPr>
            <a:r>
              <a:rPr lang="en-US" sz="2800" b="1" dirty="0"/>
              <a:t>Storage facilities (different types):</a:t>
            </a:r>
            <a:r>
              <a:rPr lang="en-US" sz="2800" dirty="0"/>
              <a:t> storage tanks often require maintenance (holes in tanks), but many facilities are also designed to vent (no gas collection), especially older facilities.</a:t>
            </a:r>
          </a:p>
          <a:p>
            <a:pPr marL="228600" lvl="1">
              <a:lnSpc>
                <a:spcPct val="150000"/>
              </a:lnSpc>
              <a:spcAft>
                <a:spcPts val="1200"/>
              </a:spcAft>
            </a:pPr>
            <a:r>
              <a:rPr lang="en-US" sz="2800" b="1" dirty="0"/>
              <a:t>Collection manifolds:</a:t>
            </a:r>
            <a:r>
              <a:rPr lang="en-US" sz="2800" dirty="0"/>
              <a:t> generally in good state and few leaks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E641218-0044-B84A-9FEE-7C470BDB7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20762"/>
          </a:xfr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0000" tIns="46800" rIns="90000" bIns="46800" rtlCol="0" anchor="ctr" anchorCtr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Preliminary results</a:t>
            </a:r>
            <a:endParaRPr lang="en-US" sz="36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06FE06-7E6E-564D-8574-E1EA85F7249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8494" y="4820573"/>
            <a:ext cx="1829359" cy="1169139"/>
          </a:xfrm>
          <a:prstGeom prst="rect">
            <a:avLst/>
          </a:prstGeom>
        </p:spPr>
      </p:pic>
      <p:pic>
        <p:nvPicPr>
          <p:cNvPr id="7" name="Picture 2" descr="https://egu2020.eu/cc_by_logo_png.png">
            <a:extLst>
              <a:ext uri="{FF2B5EF4-FFF2-40B4-BE49-F238E27FC236}">
                <a16:creationId xmlns:a16="http://schemas.microsoft.com/office/drawing/2014/main" id="{61AF1975-AC97-3641-9375-7FCD7065E6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0150" y="6122613"/>
            <a:ext cx="2101850" cy="735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02041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7A1B3A-6ABB-4D4F-90D9-8BD82B6CEE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896" y="1364974"/>
            <a:ext cx="11576304" cy="4903304"/>
          </a:xfrm>
        </p:spPr>
        <p:txBody>
          <a:bodyPr>
            <a:noAutofit/>
          </a:bodyPr>
          <a:lstStyle/>
          <a:p>
            <a:pPr marL="228600" lvl="1"/>
            <a:r>
              <a:rPr lang="en-US" sz="2800" b="1" dirty="0"/>
              <a:t>Continue evaluation: </a:t>
            </a:r>
          </a:p>
          <a:p>
            <a:pPr marL="685800" lvl="2"/>
            <a:r>
              <a:rPr lang="en-US" sz="2400" dirty="0"/>
              <a:t>Finish and integrate all quantifications</a:t>
            </a:r>
          </a:p>
          <a:p>
            <a:pPr marL="685800" lvl="2"/>
            <a:r>
              <a:rPr lang="en-US" sz="2400" dirty="0"/>
              <a:t>Add data from 1200 “screenings” </a:t>
            </a:r>
          </a:p>
          <a:p>
            <a:pPr marL="685800" lvl="2"/>
            <a:r>
              <a:rPr lang="en-US" sz="2400" dirty="0"/>
              <a:t>Derive final emission distributions</a:t>
            </a:r>
          </a:p>
          <a:p>
            <a:pPr marL="685800" lvl="2"/>
            <a:r>
              <a:rPr lang="en-US" sz="2400" dirty="0"/>
              <a:t>Up-scaling to national scale</a:t>
            </a:r>
          </a:p>
          <a:p>
            <a:pPr marL="685800" lvl="2"/>
            <a:r>
              <a:rPr lang="en-US" sz="2400" dirty="0"/>
              <a:t>Compare ground-based and aircraft – derived emissions</a:t>
            </a:r>
          </a:p>
          <a:p>
            <a:pPr marL="685800" lvl="2"/>
            <a:r>
              <a:rPr lang="en-US" sz="2400" dirty="0"/>
              <a:t>Compare to inventories and reported emissions</a:t>
            </a:r>
          </a:p>
          <a:p>
            <a:pPr marL="685800" lvl="2"/>
            <a:r>
              <a:rPr lang="en-US" sz="2400" dirty="0"/>
              <a:t>Report and publish data</a:t>
            </a:r>
          </a:p>
          <a:p>
            <a:pPr marL="228600" lvl="1"/>
            <a:endParaRPr lang="en-US" sz="2800" b="1" dirty="0"/>
          </a:p>
          <a:p>
            <a:pPr marL="228600" lvl="1"/>
            <a:r>
              <a:rPr lang="en-US" sz="2800" b="1" dirty="0"/>
              <a:t>ROMEO phase B in planning (2020 or 2021)</a:t>
            </a:r>
          </a:p>
          <a:p>
            <a:pPr marL="685800" lvl="2"/>
            <a:r>
              <a:rPr lang="en-US" sz="2400" dirty="0"/>
              <a:t>Mostly in Transylvania, plus revisits in southern part planned (gas areas)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E641218-0044-B84A-9FEE-7C470BDB7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20762"/>
          </a:xfr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0000" tIns="46800" rIns="90000" bIns="46800" rtlCol="0" anchor="ctr" anchorCtr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Outlook</a:t>
            </a:r>
            <a:endParaRPr lang="en-US" sz="36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62468D-7648-9D4A-A396-8EEABF5983E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8494" y="4820573"/>
            <a:ext cx="1829359" cy="1169139"/>
          </a:xfrm>
          <a:prstGeom prst="rect">
            <a:avLst/>
          </a:prstGeom>
        </p:spPr>
      </p:pic>
      <p:pic>
        <p:nvPicPr>
          <p:cNvPr id="7" name="Picture 2" descr="https://egu2020.eu/cc_by_logo_png.png">
            <a:extLst>
              <a:ext uri="{FF2B5EF4-FFF2-40B4-BE49-F238E27FC236}">
                <a16:creationId xmlns:a16="http://schemas.microsoft.com/office/drawing/2014/main" id="{E6934D37-EC8E-9F4B-936C-4F16FF3651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0150" y="6122613"/>
            <a:ext cx="2101850" cy="735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4788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C2657-7F42-C04A-9705-BF5EA3566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80945"/>
          </a:xfr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wrap="square" lIns="90000" tIns="46800" rIns="90000" bIns="46800" anchor="ctr" anchorCtr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ROMEO impact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DBEA58-4415-7B47-BEC3-8898B10F348B}"/>
              </a:ext>
            </a:extLst>
          </p:cNvPr>
          <p:cNvSpPr txBox="1"/>
          <p:nvPr/>
        </p:nvSpPr>
        <p:spPr>
          <a:xfrm>
            <a:off x="138897" y="2460556"/>
            <a:ext cx="1160940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 typeface="Wingdings" pitchFamily="2" charset="2"/>
              <a:buChar char="Ø"/>
            </a:pPr>
            <a:r>
              <a:rPr lang="en-US" sz="3200" dirty="0"/>
              <a:t>Improved emissions estimates for industry and policy</a:t>
            </a:r>
          </a:p>
          <a:p>
            <a:pPr lvl="2"/>
            <a:r>
              <a:rPr lang="en-US" sz="3200" dirty="0"/>
              <a:t>	</a:t>
            </a:r>
          </a:p>
          <a:p>
            <a:pPr lvl="2"/>
            <a:endParaRPr lang="en-US" sz="3200" dirty="0"/>
          </a:p>
          <a:p>
            <a:pPr marL="914400" lvl="1" indent="-457200">
              <a:buFont typeface="Wingdings" pitchFamily="2" charset="2"/>
              <a:buChar char="Ø"/>
            </a:pPr>
            <a:r>
              <a:rPr lang="en-US" sz="3200" dirty="0"/>
              <a:t>Optimize mitigation strategies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AA8A8E6-5BF6-DC4D-9B17-5C6CEA8F3C0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8494" y="4820573"/>
            <a:ext cx="1829359" cy="1169139"/>
          </a:xfrm>
          <a:prstGeom prst="rect">
            <a:avLst/>
          </a:prstGeom>
        </p:spPr>
      </p:pic>
      <p:pic>
        <p:nvPicPr>
          <p:cNvPr id="9" name="Picture 2" descr="https://egu2020.eu/cc_by_logo_png.png">
            <a:extLst>
              <a:ext uri="{FF2B5EF4-FFF2-40B4-BE49-F238E27FC236}">
                <a16:creationId xmlns:a16="http://schemas.microsoft.com/office/drawing/2014/main" id="{1ED4BB38-24F1-0742-B8AC-583087B45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0150" y="6122613"/>
            <a:ext cx="2101850" cy="735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37664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C2657-7F42-C04A-9705-BF5EA3566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46381"/>
            <a:ext cx="12192000" cy="720762"/>
          </a:xfrm>
          <a:solidFill>
            <a:schemeClr val="accent1"/>
          </a:solidFill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Thanks for your attention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70D1E6-743E-7A4E-8ACC-9C587FEC3E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3149" y="3837073"/>
            <a:ext cx="4467209" cy="2854983"/>
          </a:xfrm>
          <a:prstGeom prst="rect">
            <a:avLst/>
          </a:prstGeom>
        </p:spPr>
      </p:pic>
      <p:pic>
        <p:nvPicPr>
          <p:cNvPr id="12290" name="Picture 2" descr="https://wiki.seg.org/images/thumb/b/b6/MethaneMolecule.png/300px-MethaneMolecule.png">
            <a:extLst>
              <a:ext uri="{FF2B5EF4-FFF2-40B4-BE49-F238E27FC236}">
                <a16:creationId xmlns:a16="http://schemas.microsoft.com/office/drawing/2014/main" id="{9DD2AF14-8862-1547-B6F2-C6BBE2C92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552266">
            <a:off x="5310692" y="230795"/>
            <a:ext cx="2077122" cy="2097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s://wiki.seg.org/images/thumb/b/b6/MethaneMolecule.png/300px-MethaneMolecule.png">
            <a:extLst>
              <a:ext uri="{FF2B5EF4-FFF2-40B4-BE49-F238E27FC236}">
                <a16:creationId xmlns:a16="http://schemas.microsoft.com/office/drawing/2014/main" id="{8DA771D0-7DBA-074D-8674-3C4FB316E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978607">
            <a:off x="921476" y="548488"/>
            <a:ext cx="2077122" cy="2097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s://wiki.seg.org/images/thumb/b/b6/MethaneMolecule.png/300px-MethaneMolecule.png">
            <a:extLst>
              <a:ext uri="{FF2B5EF4-FFF2-40B4-BE49-F238E27FC236}">
                <a16:creationId xmlns:a16="http://schemas.microsoft.com/office/drawing/2014/main" id="{B71C1561-A054-9946-A6B2-4BA302DEB9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69910" y="548488"/>
            <a:ext cx="2077122" cy="2097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egu2020.eu/cc_by_logo_png.png">
            <a:extLst>
              <a:ext uri="{FF2B5EF4-FFF2-40B4-BE49-F238E27FC236}">
                <a16:creationId xmlns:a16="http://schemas.microsoft.com/office/drawing/2014/main" id="{C3C5147C-8907-AD41-BEFA-8C975F1627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0150" y="6122613"/>
            <a:ext cx="2101850" cy="735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57503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C2657-7F42-C04A-9705-BF5EA3566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20762"/>
          </a:xfrm>
          <a:solidFill>
            <a:schemeClr val="accent1"/>
          </a:solidFill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Why Romania?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9C7C59-0ED6-6941-B3E2-46BACEFFA23A}"/>
              </a:ext>
            </a:extLst>
          </p:cNvPr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8575" y="1603157"/>
            <a:ext cx="7940522" cy="50483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FDBEA58-4415-7B47-BEC3-8898B10F348B}"/>
              </a:ext>
            </a:extLst>
          </p:cNvPr>
          <p:cNvSpPr txBox="1"/>
          <p:nvPr/>
        </p:nvSpPr>
        <p:spPr>
          <a:xfrm>
            <a:off x="8587160" y="1762680"/>
            <a:ext cx="330266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Romania: relatively large onshore oil and gas reservoirs within EU</a:t>
            </a:r>
          </a:p>
          <a:p>
            <a:endParaRPr lang="en-US" sz="2400" dirty="0"/>
          </a:p>
          <a:p>
            <a:pPr marL="457200" indent="-457200">
              <a:buFont typeface="Wingdings" pitchFamily="2" charset="2"/>
              <a:buChar char="à"/>
            </a:pPr>
            <a:r>
              <a:rPr lang="en-US" sz="2800" dirty="0">
                <a:sym typeface="Wingdings" pitchFamily="2" charset="2"/>
              </a:rPr>
              <a:t>high production</a:t>
            </a:r>
          </a:p>
          <a:p>
            <a:pPr marL="457200" indent="-457200">
              <a:buFont typeface="Wingdings" pitchFamily="2" charset="2"/>
              <a:buChar char="à"/>
            </a:pPr>
            <a:r>
              <a:rPr lang="en-US" sz="2800" dirty="0">
                <a:sym typeface="Wingdings" pitchFamily="2" charset="2"/>
              </a:rPr>
              <a:t>high emissions reported</a:t>
            </a:r>
            <a:endParaRPr lang="en-US" sz="28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2C189FA-1DA0-8649-B119-A78576CC1E8B}"/>
              </a:ext>
            </a:extLst>
          </p:cNvPr>
          <p:cNvSpPr/>
          <p:nvPr/>
        </p:nvSpPr>
        <p:spPr>
          <a:xfrm>
            <a:off x="521930" y="6389912"/>
            <a:ext cx="36575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800" dirty="0"/>
              <a:t>UNFCCC statistics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05B1AF-6181-064F-AF69-3686FB3C6D08}"/>
              </a:ext>
            </a:extLst>
          </p:cNvPr>
          <p:cNvSpPr txBox="1"/>
          <p:nvPr/>
        </p:nvSpPr>
        <p:spPr>
          <a:xfrm>
            <a:off x="390596" y="920200"/>
            <a:ext cx="78685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Reported emissions from oil &amp; gas from EU countries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0EBF84-C220-D143-A964-B338BCB8EEB3}"/>
              </a:ext>
            </a:extLst>
          </p:cNvPr>
          <p:cNvSpPr txBox="1"/>
          <p:nvPr/>
        </p:nvSpPr>
        <p:spPr>
          <a:xfrm>
            <a:off x="3011837" y="4201221"/>
            <a:ext cx="31870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very few measurements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B1F13EB-2A73-844B-B058-17B290E7C0D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8494" y="4820573"/>
            <a:ext cx="1829359" cy="1169139"/>
          </a:xfrm>
          <a:prstGeom prst="rect">
            <a:avLst/>
          </a:prstGeom>
        </p:spPr>
      </p:pic>
      <p:pic>
        <p:nvPicPr>
          <p:cNvPr id="11" name="Picture 2" descr="https://egu2020.eu/cc_by_logo_png.png">
            <a:extLst>
              <a:ext uri="{FF2B5EF4-FFF2-40B4-BE49-F238E27FC236}">
                <a16:creationId xmlns:a16="http://schemas.microsoft.com/office/drawing/2014/main" id="{AD1C4F50-8C93-6C4A-A565-4863B1A6F7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0150" y="6122613"/>
            <a:ext cx="2101850" cy="735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20151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C2657-7F42-C04A-9705-BF5EA3566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80945"/>
          </a:xfr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wrap="square" lIns="90000" tIns="46800" rIns="90000" bIns="46800" anchor="ctr" anchorCtr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ROMEO: Emission quantification at 3 scales: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DBEA58-4415-7B47-BEC3-8898B10F348B}"/>
              </a:ext>
            </a:extLst>
          </p:cNvPr>
          <p:cNvSpPr txBox="1"/>
          <p:nvPr/>
        </p:nvSpPr>
        <p:spPr>
          <a:xfrm>
            <a:off x="468111" y="1539372"/>
            <a:ext cx="10823344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2400"/>
              </a:spcBef>
              <a:buFont typeface="Wingdings" pitchFamily="2" charset="2"/>
              <a:buChar char="Ø"/>
            </a:pPr>
            <a:r>
              <a:rPr lang="en-US" sz="3200" dirty="0"/>
              <a:t>Basin scale: 	2 aircraft</a:t>
            </a:r>
          </a:p>
          <a:p>
            <a:pPr marL="457200" indent="-457200">
              <a:spcBef>
                <a:spcPts val="2400"/>
              </a:spcBef>
              <a:buFont typeface="Wingdings" pitchFamily="2" charset="2"/>
              <a:buChar char="Ø"/>
            </a:pPr>
            <a:r>
              <a:rPr lang="en-US" sz="3200" dirty="0"/>
              <a:t>Well scale: 	6 vehicle teams</a:t>
            </a:r>
          </a:p>
          <a:p>
            <a:pPr>
              <a:spcBef>
                <a:spcPts val="2400"/>
              </a:spcBef>
            </a:pPr>
            <a:r>
              <a:rPr lang="en-US" sz="3200" dirty="0"/>
              <a:t>			2 drone teams</a:t>
            </a:r>
          </a:p>
          <a:p>
            <a:pPr>
              <a:spcBef>
                <a:spcPts val="2400"/>
              </a:spcBef>
            </a:pPr>
            <a:r>
              <a:rPr lang="en-US" sz="3200" dirty="0"/>
              <a:t>			1 leak detection team</a:t>
            </a:r>
          </a:p>
          <a:p>
            <a:pPr marL="457200" indent="-457200">
              <a:spcBef>
                <a:spcPts val="2400"/>
              </a:spcBef>
              <a:buFont typeface="Wingdings" pitchFamily="2" charset="2"/>
              <a:buChar char="Ø"/>
            </a:pPr>
            <a:r>
              <a:rPr lang="en-US" sz="3200" dirty="0"/>
              <a:t>City scale (Bucharest): </a:t>
            </a:r>
          </a:p>
          <a:p>
            <a:pPr>
              <a:spcBef>
                <a:spcPts val="2400"/>
              </a:spcBef>
            </a:pPr>
            <a:r>
              <a:rPr lang="en-US" sz="3200" dirty="0"/>
              <a:t>			3 vehicle teams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059967-FD55-814F-A346-68A86623BAF5}"/>
              </a:ext>
            </a:extLst>
          </p:cNvPr>
          <p:cNvSpPr txBox="1"/>
          <p:nvPr/>
        </p:nvSpPr>
        <p:spPr>
          <a:xfrm>
            <a:off x="7124853" y="1536742"/>
            <a:ext cx="3277343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400"/>
              </a:spcBef>
            </a:pPr>
            <a:r>
              <a:rPr lang="en-US" sz="3200" dirty="0"/>
              <a:t>30 sept – 20 oct</a:t>
            </a:r>
          </a:p>
          <a:p>
            <a:pPr>
              <a:spcBef>
                <a:spcPts val="2400"/>
              </a:spcBef>
            </a:pPr>
            <a:r>
              <a:rPr lang="en-US" sz="3200" dirty="0"/>
              <a:t>30 sept – 20 oct</a:t>
            </a:r>
          </a:p>
          <a:p>
            <a:pPr>
              <a:spcBef>
                <a:spcPts val="2400"/>
              </a:spcBef>
            </a:pPr>
            <a:endParaRPr lang="en-US" sz="3200" dirty="0"/>
          </a:p>
          <a:p>
            <a:pPr>
              <a:spcBef>
                <a:spcPts val="2400"/>
              </a:spcBef>
            </a:pPr>
            <a:r>
              <a:rPr lang="en-US" sz="3200" dirty="0"/>
              <a:t>(component scale)</a:t>
            </a:r>
          </a:p>
          <a:p>
            <a:pPr>
              <a:spcBef>
                <a:spcPts val="2400"/>
              </a:spcBef>
            </a:pPr>
            <a:r>
              <a:rPr lang="en-US" sz="3200" dirty="0"/>
              <a:t>17 </a:t>
            </a:r>
            <a:r>
              <a:rPr lang="en-US" sz="3200" dirty="0" err="1"/>
              <a:t>aug</a:t>
            </a:r>
            <a:r>
              <a:rPr lang="en-US" sz="3200" dirty="0"/>
              <a:t> – 31 </a:t>
            </a:r>
            <a:r>
              <a:rPr lang="en-US" sz="3200" dirty="0" err="1"/>
              <a:t>aug</a:t>
            </a:r>
            <a:endParaRPr lang="en-US" sz="3200" dirty="0"/>
          </a:p>
          <a:p>
            <a:pPr>
              <a:spcBef>
                <a:spcPts val="2400"/>
              </a:spcBef>
            </a:pPr>
            <a:r>
              <a:rPr lang="en-US" sz="3200" dirty="0"/>
              <a:t>		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3FD67E3-50EE-A74B-B0CA-346A744AD2D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8494" y="4820573"/>
            <a:ext cx="1829359" cy="1169139"/>
          </a:xfrm>
          <a:prstGeom prst="rect">
            <a:avLst/>
          </a:prstGeom>
        </p:spPr>
      </p:pic>
      <p:pic>
        <p:nvPicPr>
          <p:cNvPr id="10" name="Picture 2" descr="https://egu2020.eu/cc_by_logo_png.png">
            <a:extLst>
              <a:ext uri="{FF2B5EF4-FFF2-40B4-BE49-F238E27FC236}">
                <a16:creationId xmlns:a16="http://schemas.microsoft.com/office/drawing/2014/main" id="{8CA2BF9C-615D-4941-A780-0A60437DD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0150" y="6122613"/>
            <a:ext cx="2101850" cy="735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83104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C2657-7F42-C04A-9705-BF5EA3566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80945"/>
          </a:xfrm>
          <a:solidFill>
            <a:schemeClr val="accent1"/>
          </a:solidFill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ROMEO Participants</a:t>
            </a:r>
          </a:p>
        </p:txBody>
      </p:sp>
      <p:pic>
        <p:nvPicPr>
          <p:cNvPr id="8" name="Picture 7" descr="MEMO2 logo.png">
            <a:extLst>
              <a:ext uri="{FF2B5EF4-FFF2-40B4-BE49-F238E27FC236}">
                <a16:creationId xmlns:a16="http://schemas.microsoft.com/office/drawing/2014/main" id="{659F7CDF-3C5A-584F-BFE7-57C3EDCAC4A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058" y="2781323"/>
            <a:ext cx="1596607" cy="1600200"/>
          </a:xfrm>
          <a:prstGeom prst="rect">
            <a:avLst/>
          </a:prstGeom>
        </p:spPr>
      </p:pic>
      <p:pic>
        <p:nvPicPr>
          <p:cNvPr id="1026" name="Picture 2" descr="ROMEO-map-logo-all-participants-3.png">
            <a:extLst>
              <a:ext uri="{FF2B5EF4-FFF2-40B4-BE49-F238E27FC236}">
                <a16:creationId xmlns:a16="http://schemas.microsoft.com/office/drawing/2014/main" id="{50F1D3B0-9992-764A-9D5E-94D71D547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4534" y="880945"/>
            <a:ext cx="8539316" cy="600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inisterul Mediului">
            <a:extLst>
              <a:ext uri="{FF2B5EF4-FFF2-40B4-BE49-F238E27FC236}">
                <a16:creationId xmlns:a16="http://schemas.microsoft.com/office/drawing/2014/main" id="{55A65D95-854A-4B41-853A-D469AF79E1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89626" y="2370103"/>
            <a:ext cx="1928756" cy="60321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30" name="Picture 6" descr="Ministerul Energiei">
            <a:extLst>
              <a:ext uri="{FF2B5EF4-FFF2-40B4-BE49-F238E27FC236}">
                <a16:creationId xmlns:a16="http://schemas.microsoft.com/office/drawing/2014/main" id="{97E7599B-9A23-0F44-AF4D-4568BE3C3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89627" y="3024808"/>
            <a:ext cx="1643786" cy="62290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</p:pic>
      <p:pic>
        <p:nvPicPr>
          <p:cNvPr id="1034" name="Picture 10" descr="https://www.the-sniffers.com/wp-content/uploads/2019/06/NEW_2019_logo-with-tagline_without-blue-e1559562864617.png">
            <a:extLst>
              <a:ext uri="{FF2B5EF4-FFF2-40B4-BE49-F238E27FC236}">
                <a16:creationId xmlns:a16="http://schemas.microsoft.com/office/drawing/2014/main" id="{0215943C-3D71-EB46-AD85-3E6408EE3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43850" y="3687698"/>
            <a:ext cx="1574001" cy="51270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51D4163-553F-7346-B7E4-C2EA40AA72D5}"/>
              </a:ext>
            </a:extLst>
          </p:cNvPr>
          <p:cNvGrpSpPr/>
          <p:nvPr/>
        </p:nvGrpSpPr>
        <p:grpSpPr>
          <a:xfrm>
            <a:off x="10152433" y="4241731"/>
            <a:ext cx="1570324" cy="544593"/>
            <a:chOff x="9529" y="-8"/>
            <a:chExt cx="2624134" cy="111918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CCEDBC2-CAEE-134F-BC55-C6AF498EC7A3}"/>
                </a:ext>
              </a:extLst>
            </p:cNvPr>
            <p:cNvSpPr/>
            <p:nvPr/>
          </p:nvSpPr>
          <p:spPr>
            <a:xfrm>
              <a:off x="9529" y="-8"/>
              <a:ext cx="2624134" cy="11191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A832AD7-6B76-D749-9740-8A048AFB6DC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8272" y="97794"/>
              <a:ext cx="2342101" cy="892801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1AA77DFB-71B1-E342-BB59-8A4315D19D83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8494" y="1076445"/>
            <a:ext cx="1829359" cy="11691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189626" y="4763166"/>
            <a:ext cx="195350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Additionally, two major O&amp;G producers (OMV </a:t>
            </a:r>
            <a:r>
              <a:rPr lang="en-US" sz="1400" dirty="0" err="1"/>
              <a:t>Petrom</a:t>
            </a:r>
            <a:r>
              <a:rPr lang="en-US" sz="1400" dirty="0"/>
              <a:t> and </a:t>
            </a:r>
            <a:r>
              <a:rPr lang="en-US" sz="1400" dirty="0" err="1"/>
              <a:t>Romgaz</a:t>
            </a:r>
            <a:r>
              <a:rPr lang="en-US" sz="1400" dirty="0"/>
              <a:t>) provide activity data to the project and learn from the science.</a:t>
            </a:r>
          </a:p>
        </p:txBody>
      </p:sp>
      <p:pic>
        <p:nvPicPr>
          <p:cNvPr id="16" name="Picture 2" descr="https://egu2020.eu/cc_by_logo_png.png">
            <a:extLst>
              <a:ext uri="{FF2B5EF4-FFF2-40B4-BE49-F238E27FC236}">
                <a16:creationId xmlns:a16="http://schemas.microsoft.com/office/drawing/2014/main" id="{5C9B3FF5-5B4E-524F-81A4-DADF2B5E77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0150" y="6122613"/>
            <a:ext cx="2101850" cy="735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61535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8403A4F-5A19-314B-A069-4673D21A357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0626" y="562819"/>
            <a:ext cx="8757649" cy="6295181"/>
          </a:xfrm>
          <a:prstGeom prst="rect">
            <a:avLst/>
          </a:prstGeom>
        </p:spPr>
      </p:pic>
      <p:sp>
        <p:nvSpPr>
          <p:cNvPr id="3" name="TextShape 1">
            <a:extLst>
              <a:ext uri="{FF2B5EF4-FFF2-40B4-BE49-F238E27FC236}">
                <a16:creationId xmlns:a16="http://schemas.microsoft.com/office/drawing/2014/main" id="{A2AA57C3-2517-0A49-94EB-C864E10C528A}"/>
              </a:ext>
            </a:extLst>
          </p:cNvPr>
          <p:cNvSpPr txBox="1"/>
          <p:nvPr/>
        </p:nvSpPr>
        <p:spPr>
          <a:xfrm>
            <a:off x="0" y="-1"/>
            <a:ext cx="12192000" cy="706057"/>
          </a:xfrm>
          <a:prstGeom prst="rect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wrap="square" lIns="90000" tIns="46800" rIns="90000" bIns="46800" anchor="ctr" anchorCtr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sz="3600" dirty="0"/>
              <a:t>Romanian O&amp;G reservoirs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327530-1B5D-2443-B16E-475560C15D5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8494" y="4820573"/>
            <a:ext cx="1829359" cy="1169139"/>
          </a:xfrm>
          <a:prstGeom prst="rect">
            <a:avLst/>
          </a:prstGeom>
        </p:spPr>
      </p:pic>
      <p:pic>
        <p:nvPicPr>
          <p:cNvPr id="8" name="Picture 2" descr="https://egu2020.eu/cc_by_logo_png.png">
            <a:extLst>
              <a:ext uri="{FF2B5EF4-FFF2-40B4-BE49-F238E27FC236}">
                <a16:creationId xmlns:a16="http://schemas.microsoft.com/office/drawing/2014/main" id="{30C3759A-4F25-674B-AF20-6175430E6B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0150" y="6122613"/>
            <a:ext cx="2101850" cy="735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12009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Shape 1">
            <a:extLst>
              <a:ext uri="{FF2B5EF4-FFF2-40B4-BE49-F238E27FC236}">
                <a16:creationId xmlns:a16="http://schemas.microsoft.com/office/drawing/2014/main" id="{A2AA57C3-2517-0A49-94EB-C864E10C528A}"/>
              </a:ext>
            </a:extLst>
          </p:cNvPr>
          <p:cNvSpPr txBox="1"/>
          <p:nvPr/>
        </p:nvSpPr>
        <p:spPr>
          <a:xfrm>
            <a:off x="0" y="-1"/>
            <a:ext cx="12192000" cy="706057"/>
          </a:xfrm>
          <a:prstGeom prst="rect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wrap="square" lIns="90000" tIns="46800" rIns="90000" bIns="46800" anchor="ctr" anchorCtr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sz="3600" dirty="0"/>
              <a:t>ROMEO focus areas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116DDA-11FA-FA4C-9C4A-974ADC04E57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8494" y="4782473"/>
            <a:ext cx="1829359" cy="11691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A9972F3-F4FE-3342-AEA7-C7745622853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0200" y="717514"/>
            <a:ext cx="8196791" cy="6140486"/>
          </a:xfrm>
          <a:prstGeom prst="rect">
            <a:avLst/>
          </a:prstGeom>
        </p:spPr>
      </p:pic>
      <p:pic>
        <p:nvPicPr>
          <p:cNvPr id="5" name="Picture 2" descr="https://egu2020.eu/cc_by_logo_png.png">
            <a:extLst>
              <a:ext uri="{FF2B5EF4-FFF2-40B4-BE49-F238E27FC236}">
                <a16:creationId xmlns:a16="http://schemas.microsoft.com/office/drawing/2014/main" id="{C1BE6FD7-DAF1-A543-9A97-4EC5BF4E4F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0150" y="6122613"/>
            <a:ext cx="2101850" cy="735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28923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7FF24-A732-9E4B-A1C8-1CA73A51B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BFDEF7-F69D-D44D-BD98-6CAFCBDCF7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7C38B1-3B24-FD48-A140-93A64744831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3017" y="-635000"/>
            <a:ext cx="12235017" cy="8156677"/>
          </a:xfrm>
          <a:prstGeom prst="rect">
            <a:avLst/>
          </a:prstGeom>
        </p:spPr>
      </p:pic>
      <p:sp>
        <p:nvSpPr>
          <p:cNvPr id="5" name="Text Box 1">
            <a:extLst>
              <a:ext uri="{FF2B5EF4-FFF2-40B4-BE49-F238E27FC236}">
                <a16:creationId xmlns:a16="http://schemas.microsoft.com/office/drawing/2014/main" id="{C06D0303-812B-FC4F-AAF5-157FF59D63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1999" cy="605259"/>
          </a:xfrm>
          <a:prstGeom prst="rect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wrap="square" lIns="90000" tIns="46800" rIns="90000" bIns="46800" anchor="ctr" anchorCtr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3600" dirty="0">
                <a:solidFill>
                  <a:schemeClr val="bg1"/>
                </a:solidFill>
              </a:rPr>
              <a:t>The ROMEO team</a:t>
            </a:r>
          </a:p>
        </p:txBody>
      </p:sp>
      <p:pic>
        <p:nvPicPr>
          <p:cNvPr id="6" name="Picture 2" descr="https://egu2020.eu/cc_by_logo_png.png">
            <a:extLst>
              <a:ext uri="{FF2B5EF4-FFF2-40B4-BE49-F238E27FC236}">
                <a16:creationId xmlns:a16="http://schemas.microsoft.com/office/drawing/2014/main" id="{43F1D587-F2A0-9448-9851-71C6668D9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0150" y="6122613"/>
            <a:ext cx="2101850" cy="735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49653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indoor&#10;&#10;Description automatically generated">
            <a:extLst>
              <a:ext uri="{FF2B5EF4-FFF2-40B4-BE49-F238E27FC236}">
                <a16:creationId xmlns:a16="http://schemas.microsoft.com/office/drawing/2014/main" id="{645F175A-2176-F04C-9AF3-040E84EE90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3478" y="2384449"/>
            <a:ext cx="3696550" cy="321344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279898" y="794398"/>
            <a:ext cx="3632201" cy="140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267" spc="-200" dirty="0">
                <a:solidFill>
                  <a:schemeClr val="accent1"/>
                </a:solidFill>
                <a:latin typeface="Century Gothic" panose="020B0502020202020204" pitchFamily="34" charset="0"/>
              </a:rPr>
              <a:t>Facility-</a:t>
            </a:r>
          </a:p>
          <a:p>
            <a:pPr algn="ctr"/>
            <a:r>
              <a:rPr lang="en-US" sz="4267" spc="-200" dirty="0">
                <a:solidFill>
                  <a:schemeClr val="accent1"/>
                </a:solidFill>
                <a:latin typeface="Century Gothic" panose="020B0502020202020204" pitchFamily="34" charset="0"/>
              </a:rPr>
              <a:t>level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12183" y="773707"/>
            <a:ext cx="3483772" cy="1417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267" spc="-200" dirty="0">
                <a:solidFill>
                  <a:schemeClr val="accent1"/>
                </a:solidFill>
                <a:latin typeface="Century Gothic" panose="020B0502020202020204" pitchFamily="34" charset="0"/>
              </a:rPr>
              <a:t>Component-</a:t>
            </a:r>
          </a:p>
          <a:p>
            <a:pPr algn="ctr"/>
            <a:r>
              <a:rPr lang="en-US" sz="4267" spc="-200" dirty="0">
                <a:solidFill>
                  <a:schemeClr val="accent1"/>
                </a:solidFill>
                <a:latin typeface="Century Gothic" panose="020B0502020202020204" pitchFamily="34" charset="0"/>
              </a:rPr>
              <a:t>level</a:t>
            </a:r>
          </a:p>
        </p:txBody>
      </p:sp>
      <p:sp>
        <p:nvSpPr>
          <p:cNvPr id="27" name="Text Box 1">
            <a:extLst>
              <a:ext uri="{FF2B5EF4-FFF2-40B4-BE49-F238E27FC236}">
                <a16:creationId xmlns:a16="http://schemas.microsoft.com/office/drawing/2014/main" id="{D93FA39D-28F1-5B4E-83E1-C5F82B2318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1999" cy="723077"/>
          </a:xfrm>
          <a:prstGeom prst="rect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wrap="square" lIns="90000" tIns="46800" rIns="90000" bIns="46800" anchor="ctr" anchorCtr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Approaches used during ROMEO</a:t>
            </a:r>
          </a:p>
        </p:txBody>
      </p:sp>
      <p:sp>
        <p:nvSpPr>
          <p:cNvPr id="37" name="Slide Number Placeholder 1">
            <a:extLst>
              <a:ext uri="{FF2B5EF4-FFF2-40B4-BE49-F238E27FC236}">
                <a16:creationId xmlns:a16="http://schemas.microsoft.com/office/drawing/2014/main" id="{CBAE43CE-B6CE-4A47-986E-DFEC6A053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25608" y="6515374"/>
            <a:ext cx="2743200" cy="365125"/>
          </a:xfrm>
        </p:spPr>
        <p:txBody>
          <a:bodyPr/>
          <a:lstStyle/>
          <a:p>
            <a:fld id="{4AB36958-008B-3545-AE30-7781367526FA}" type="slidenum">
              <a:rPr lang="en-US" sz="1400" smtClean="0"/>
              <a:t>9</a:t>
            </a:fld>
            <a:endParaRPr lang="en-US" sz="1400" dirty="0"/>
          </a:p>
        </p:txBody>
      </p:sp>
      <p:pic>
        <p:nvPicPr>
          <p:cNvPr id="5" name="Picture 4" descr="A picture containing sky, grass, outdoor&#10;&#10;Description automatically generated">
            <a:extLst>
              <a:ext uri="{FF2B5EF4-FFF2-40B4-BE49-F238E27FC236}">
                <a16:creationId xmlns:a16="http://schemas.microsoft.com/office/drawing/2014/main" id="{5066778E-506F-2145-B2A2-675595706BE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4123" y="2235906"/>
            <a:ext cx="2285929" cy="174483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A863295-8611-1D43-9908-FDD0E2BC9D75}"/>
              </a:ext>
            </a:extLst>
          </p:cNvPr>
          <p:cNvSpPr txBox="1"/>
          <p:nvPr/>
        </p:nvSpPr>
        <p:spPr>
          <a:xfrm>
            <a:off x="-9244" y="6204783"/>
            <a:ext cx="4393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22238" indent="-122238">
              <a:buFont typeface="Arial" panose="020B0604020202020204" pitchFamily="34" charset="0"/>
              <a:buChar char="•"/>
            </a:pPr>
            <a:r>
              <a:rPr lang="en-US" dirty="0"/>
              <a:t>Detect leaks and facilitate immediate repair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A505FBE-9BF9-F244-96E6-008E3E93C2EE}"/>
              </a:ext>
            </a:extLst>
          </p:cNvPr>
          <p:cNvSpPr txBox="1"/>
          <p:nvPr/>
        </p:nvSpPr>
        <p:spPr>
          <a:xfrm>
            <a:off x="4491626" y="5743384"/>
            <a:ext cx="30376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22238" indent="-122238">
              <a:buFont typeface="Arial" panose="020B0604020202020204" pitchFamily="34" charset="0"/>
              <a:buChar char="•"/>
            </a:pPr>
            <a:r>
              <a:rPr lang="en-US" dirty="0"/>
              <a:t>Quantify </a:t>
            </a:r>
            <a:r>
              <a:rPr lang="en-US" i="1" dirty="0"/>
              <a:t>all</a:t>
            </a:r>
            <a:r>
              <a:rPr lang="en-US" dirty="0"/>
              <a:t> facility emissions</a:t>
            </a:r>
          </a:p>
          <a:p>
            <a:pPr marL="122238" indent="-122238">
              <a:buFont typeface="Arial" panose="020B0604020202020204" pitchFamily="34" charset="0"/>
              <a:buChar char="•"/>
            </a:pPr>
            <a:r>
              <a:rPr lang="en-US" dirty="0"/>
              <a:t>Requires scientific experts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EADBF08-D8A9-DE43-BEA2-E37DBC77E858}"/>
              </a:ext>
            </a:extLst>
          </p:cNvPr>
          <p:cNvCxnSpPr>
            <a:cxnSpLocks/>
          </p:cNvCxnSpPr>
          <p:nvPr/>
        </p:nvCxnSpPr>
        <p:spPr>
          <a:xfrm>
            <a:off x="4279898" y="3657599"/>
            <a:ext cx="207270" cy="162196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57E8C2F-ED55-CE4A-A9DF-8E2270148E8A}"/>
              </a:ext>
            </a:extLst>
          </p:cNvPr>
          <p:cNvSpPr txBox="1"/>
          <p:nvPr/>
        </p:nvSpPr>
        <p:spPr>
          <a:xfrm>
            <a:off x="4296881" y="3979229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100s of m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BF50F06-5690-EB4C-AB7E-CA8B32FC881F}"/>
              </a:ext>
            </a:extLst>
          </p:cNvPr>
          <p:cNvSpPr/>
          <p:nvPr/>
        </p:nvSpPr>
        <p:spPr>
          <a:xfrm>
            <a:off x="8536607" y="794397"/>
            <a:ext cx="3632201" cy="140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267" spc="-200" dirty="0">
                <a:solidFill>
                  <a:schemeClr val="accent1"/>
                </a:solidFill>
                <a:latin typeface="Century Gothic" panose="020B0502020202020204" pitchFamily="34" charset="0"/>
              </a:rPr>
              <a:t>Basin-</a:t>
            </a:r>
          </a:p>
          <a:p>
            <a:pPr algn="ctr"/>
            <a:r>
              <a:rPr lang="en-US" sz="4267" spc="-200" dirty="0">
                <a:solidFill>
                  <a:schemeClr val="accent1"/>
                </a:solidFill>
                <a:latin typeface="Century Gothic" panose="020B0502020202020204" pitchFamily="34" charset="0"/>
              </a:rPr>
              <a:t>level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E48B266-889E-904A-813E-14A2DD0FDBC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2443" y="2872227"/>
            <a:ext cx="3916365" cy="216495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33A1A24-84B2-BB41-A5B6-D7245F1CFDC0}"/>
              </a:ext>
            </a:extLst>
          </p:cNvPr>
          <p:cNvSpPr txBox="1"/>
          <p:nvPr/>
        </p:nvSpPr>
        <p:spPr>
          <a:xfrm>
            <a:off x="8976913" y="5423624"/>
            <a:ext cx="27515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22238" indent="-122238">
              <a:buFont typeface="Arial" panose="020B0604020202020204" pitchFamily="34" charset="0"/>
              <a:buChar char="•"/>
            </a:pPr>
            <a:r>
              <a:rPr lang="en-US" dirty="0"/>
              <a:t>Focus on </a:t>
            </a:r>
            <a:r>
              <a:rPr lang="en-US" i="1" dirty="0"/>
              <a:t>total</a:t>
            </a:r>
            <a:r>
              <a:rPr lang="en-US" dirty="0"/>
              <a:t> emissions</a:t>
            </a:r>
          </a:p>
          <a:p>
            <a:pPr marL="122238" indent="-122238">
              <a:buFont typeface="Arial" panose="020B0604020202020204" pitchFamily="34" charset="0"/>
              <a:buChar char="•"/>
            </a:pPr>
            <a:r>
              <a:rPr lang="en-US" dirty="0"/>
              <a:t>Requires scientific experts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81C9C9D-7457-7849-AE30-74E12EBD8D1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407" y="4052058"/>
            <a:ext cx="2804375" cy="2103282"/>
          </a:xfrm>
          <a:prstGeom prst="rect">
            <a:avLst/>
          </a:prstGeom>
        </p:spPr>
      </p:pic>
      <p:pic>
        <p:nvPicPr>
          <p:cNvPr id="21" name="Picture 2" descr="https://egu2020.eu/cc_by_logo_png.png">
            <a:extLst>
              <a:ext uri="{FF2B5EF4-FFF2-40B4-BE49-F238E27FC236}">
                <a16:creationId xmlns:a16="http://schemas.microsoft.com/office/drawing/2014/main" id="{06ABB328-FE58-294F-8021-D5575F5E1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0150" y="6122613"/>
            <a:ext cx="2101850" cy="735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9303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8" grpId="0"/>
      <p:bldP spid="42" grpId="0"/>
      <p:bldP spid="12" grpId="0"/>
      <p:bldP spid="17" grpId="0"/>
      <p:bldP spid="1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8708</TotalTime>
  <Words>1297</Words>
  <Application>Microsoft Macintosh PowerPoint</Application>
  <PresentationFormat>Widescreen</PresentationFormat>
  <Paragraphs>198</Paragraphs>
  <Slides>26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Calibri</vt:lpstr>
      <vt:lpstr>Calibri Light</vt:lpstr>
      <vt:lpstr>Cambria Math</vt:lpstr>
      <vt:lpstr>Century Gothic</vt:lpstr>
      <vt:lpstr>Wingdings</vt:lpstr>
      <vt:lpstr>Office Theme</vt:lpstr>
      <vt:lpstr>ROmanian Methane Emissions from Oil&amp;gas</vt:lpstr>
      <vt:lpstr>Outline</vt:lpstr>
      <vt:lpstr>Why Romania?</vt:lpstr>
      <vt:lpstr>ROMEO: Emission quantification at 3 scales:</vt:lpstr>
      <vt:lpstr>ROMEO Participants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Example raster flights (INCAS aircraft)</vt:lpstr>
      <vt:lpstr>Example mass balance flight (SA aircraft)</vt:lpstr>
      <vt:lpstr>Limitations</vt:lpstr>
      <vt:lpstr>Summary aircraft work</vt:lpstr>
      <vt:lpstr>Summary ground-based work</vt:lpstr>
      <vt:lpstr>ROMEO phase A summary</vt:lpstr>
      <vt:lpstr>ROMEO phase A summary</vt:lpstr>
      <vt:lpstr>Preliminary results</vt:lpstr>
      <vt:lpstr>Preliminary results</vt:lpstr>
      <vt:lpstr>Preliminary results</vt:lpstr>
      <vt:lpstr>Outlook</vt:lpstr>
      <vt:lpstr>ROMEO impact</vt:lpstr>
      <vt:lpstr>Thanks for your attention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Stefan Schwietzke</dc:creator>
  <cp:lastModifiedBy>Thomas Rockmann</cp:lastModifiedBy>
  <cp:revision>93</cp:revision>
  <cp:lastPrinted>2020-05-01T08:07:45Z</cp:lastPrinted>
  <dcterms:created xsi:type="dcterms:W3CDTF">2019-07-04T09:14:18Z</dcterms:created>
  <dcterms:modified xsi:type="dcterms:W3CDTF">2020-05-01T16:24:45Z</dcterms:modified>
</cp:coreProperties>
</file>