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2"/>
  </p:notesMasterIdLst>
  <p:sldIdLst>
    <p:sldId id="266" r:id="rId2"/>
    <p:sldId id="256" r:id="rId3"/>
    <p:sldId id="257" r:id="rId4"/>
    <p:sldId id="258" r:id="rId5"/>
    <p:sldId id="262" r:id="rId6"/>
    <p:sldId id="259" r:id="rId7"/>
    <p:sldId id="263" r:id="rId8"/>
    <p:sldId id="264" r:id="rId9"/>
    <p:sldId id="260" r:id="rId10"/>
    <p:sldId id="261"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098"/>
    <p:restoredTop sz="96327"/>
  </p:normalViewPr>
  <p:slideViewPr>
    <p:cSldViewPr snapToGrid="0" snapToObjects="1">
      <p:cViewPr varScale="1">
        <p:scale>
          <a:sx n="101" d="100"/>
          <a:sy n="101" d="100"/>
        </p:scale>
        <p:origin x="216" y="10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D8C2B1-70F4-0A47-A7FF-EB76888C6EAB}" type="datetimeFigureOut">
              <a:rPr lang="en-GB" smtClean="0"/>
              <a:t>05/05/2020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068BE0-C454-2D4D-83D2-17152EF598E0}" type="slidenum">
              <a:rPr lang="en-GB" smtClean="0"/>
              <a:t>‹#›</a:t>
            </a:fld>
            <a:endParaRPr lang="en-GB"/>
          </a:p>
        </p:txBody>
      </p:sp>
    </p:spTree>
    <p:extLst>
      <p:ext uri="{BB962C8B-B14F-4D97-AF65-F5344CB8AC3E}">
        <p14:creationId xmlns:p14="http://schemas.microsoft.com/office/powerpoint/2010/main" val="19912316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93BB61-581D-2B4D-A89E-984E628CB3EB}"/>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DC284AD8-BC63-A84C-9286-8782F11A368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BAA4435B-474F-004B-89B8-6A1AD80CE45C}"/>
              </a:ext>
            </a:extLst>
          </p:cNvPr>
          <p:cNvSpPr>
            <a:spLocks noGrp="1"/>
          </p:cNvSpPr>
          <p:nvPr>
            <p:ph type="dt" sz="half" idx="10"/>
          </p:nvPr>
        </p:nvSpPr>
        <p:spPr/>
        <p:txBody>
          <a:bodyPr/>
          <a:lstStyle/>
          <a:p>
            <a:fld id="{E8E37D68-716B-C046-AC18-911C477E5503}" type="datetime1">
              <a:rPr lang="en-GB" smtClean="0"/>
              <a:t>05/05/2020</a:t>
            </a:fld>
            <a:endParaRPr lang="en-GB"/>
          </a:p>
        </p:txBody>
      </p:sp>
      <p:sp>
        <p:nvSpPr>
          <p:cNvPr id="5" name="Footer Placeholder 4">
            <a:extLst>
              <a:ext uri="{FF2B5EF4-FFF2-40B4-BE49-F238E27FC236}">
                <a16:creationId xmlns:a16="http://schemas.microsoft.com/office/drawing/2014/main" id="{B64AEFFE-C4D6-B746-BAD9-D1A727539D5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B6608A5-A51E-3440-B197-11810DE5A6CB}"/>
              </a:ext>
            </a:extLst>
          </p:cNvPr>
          <p:cNvSpPr>
            <a:spLocks noGrp="1"/>
          </p:cNvSpPr>
          <p:nvPr>
            <p:ph type="sldNum" sz="quarter" idx="12"/>
          </p:nvPr>
        </p:nvSpPr>
        <p:spPr/>
        <p:txBody>
          <a:bodyPr/>
          <a:lstStyle/>
          <a:p>
            <a:fld id="{8AC4FE73-7692-7845-BCB8-65D18FE153DA}" type="slidenum">
              <a:rPr lang="en-GB" smtClean="0"/>
              <a:t>‹#›</a:t>
            </a:fld>
            <a:endParaRPr lang="en-GB"/>
          </a:p>
        </p:txBody>
      </p:sp>
    </p:spTree>
    <p:extLst>
      <p:ext uri="{BB962C8B-B14F-4D97-AF65-F5344CB8AC3E}">
        <p14:creationId xmlns:p14="http://schemas.microsoft.com/office/powerpoint/2010/main" val="26983036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DE0A04-64C5-1B4D-BC74-894D56A7BAA2}"/>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552B62AB-467F-1D4F-A9D1-0E9FE7B43A4E}"/>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244527C6-428F-5A43-93DD-EA4812020163}"/>
              </a:ext>
            </a:extLst>
          </p:cNvPr>
          <p:cNvSpPr>
            <a:spLocks noGrp="1"/>
          </p:cNvSpPr>
          <p:nvPr>
            <p:ph type="dt" sz="half" idx="10"/>
          </p:nvPr>
        </p:nvSpPr>
        <p:spPr/>
        <p:txBody>
          <a:bodyPr/>
          <a:lstStyle/>
          <a:p>
            <a:fld id="{61872646-9438-6D4F-BD22-AE93B956703D}" type="datetime1">
              <a:rPr lang="en-GB" smtClean="0"/>
              <a:t>05/05/2020</a:t>
            </a:fld>
            <a:endParaRPr lang="en-GB"/>
          </a:p>
        </p:txBody>
      </p:sp>
      <p:sp>
        <p:nvSpPr>
          <p:cNvPr id="5" name="Footer Placeholder 4">
            <a:extLst>
              <a:ext uri="{FF2B5EF4-FFF2-40B4-BE49-F238E27FC236}">
                <a16:creationId xmlns:a16="http://schemas.microsoft.com/office/drawing/2014/main" id="{083C6647-83B2-4D48-BCED-346399B8025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4D00189-9B38-EE44-8AC8-622D1C3CB317}"/>
              </a:ext>
            </a:extLst>
          </p:cNvPr>
          <p:cNvSpPr>
            <a:spLocks noGrp="1"/>
          </p:cNvSpPr>
          <p:nvPr>
            <p:ph type="sldNum" sz="quarter" idx="12"/>
          </p:nvPr>
        </p:nvSpPr>
        <p:spPr/>
        <p:txBody>
          <a:bodyPr/>
          <a:lstStyle/>
          <a:p>
            <a:fld id="{8AC4FE73-7692-7845-BCB8-65D18FE153DA}" type="slidenum">
              <a:rPr lang="en-GB" smtClean="0"/>
              <a:t>‹#›</a:t>
            </a:fld>
            <a:endParaRPr lang="en-GB"/>
          </a:p>
        </p:txBody>
      </p:sp>
    </p:spTree>
    <p:extLst>
      <p:ext uri="{BB962C8B-B14F-4D97-AF65-F5344CB8AC3E}">
        <p14:creationId xmlns:p14="http://schemas.microsoft.com/office/powerpoint/2010/main" val="22954480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E2CB502-3784-F14F-AA7D-10588B847CF1}"/>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DB626024-0C3C-1B44-9B5D-E348D6415E4A}"/>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42D4DF39-8455-C845-912A-C9EB37628B26}"/>
              </a:ext>
            </a:extLst>
          </p:cNvPr>
          <p:cNvSpPr>
            <a:spLocks noGrp="1"/>
          </p:cNvSpPr>
          <p:nvPr>
            <p:ph type="dt" sz="half" idx="10"/>
          </p:nvPr>
        </p:nvSpPr>
        <p:spPr/>
        <p:txBody>
          <a:bodyPr/>
          <a:lstStyle/>
          <a:p>
            <a:fld id="{CD7DAB96-CF07-3548-8371-76B7278C2137}" type="datetime1">
              <a:rPr lang="en-GB" smtClean="0"/>
              <a:t>05/05/2020</a:t>
            </a:fld>
            <a:endParaRPr lang="en-GB"/>
          </a:p>
        </p:txBody>
      </p:sp>
      <p:sp>
        <p:nvSpPr>
          <p:cNvPr id="5" name="Footer Placeholder 4">
            <a:extLst>
              <a:ext uri="{FF2B5EF4-FFF2-40B4-BE49-F238E27FC236}">
                <a16:creationId xmlns:a16="http://schemas.microsoft.com/office/drawing/2014/main" id="{F0E2C31E-419A-0049-9AFB-EC0F1E97F18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991A288-2F0A-B741-87FF-CF70BD095B31}"/>
              </a:ext>
            </a:extLst>
          </p:cNvPr>
          <p:cNvSpPr>
            <a:spLocks noGrp="1"/>
          </p:cNvSpPr>
          <p:nvPr>
            <p:ph type="sldNum" sz="quarter" idx="12"/>
          </p:nvPr>
        </p:nvSpPr>
        <p:spPr/>
        <p:txBody>
          <a:bodyPr/>
          <a:lstStyle/>
          <a:p>
            <a:fld id="{8AC4FE73-7692-7845-BCB8-65D18FE153DA}" type="slidenum">
              <a:rPr lang="en-GB" smtClean="0"/>
              <a:t>‹#›</a:t>
            </a:fld>
            <a:endParaRPr lang="en-GB"/>
          </a:p>
        </p:txBody>
      </p:sp>
    </p:spTree>
    <p:extLst>
      <p:ext uri="{BB962C8B-B14F-4D97-AF65-F5344CB8AC3E}">
        <p14:creationId xmlns:p14="http://schemas.microsoft.com/office/powerpoint/2010/main" val="22068297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A8409-9751-2840-97EA-16AF0DCDE3F5}"/>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B679775C-20D3-2648-8B28-8348A4430B08}"/>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F653B416-FB19-ED45-B8CD-002913F24814}"/>
              </a:ext>
            </a:extLst>
          </p:cNvPr>
          <p:cNvSpPr>
            <a:spLocks noGrp="1"/>
          </p:cNvSpPr>
          <p:nvPr>
            <p:ph type="dt" sz="half" idx="10"/>
          </p:nvPr>
        </p:nvSpPr>
        <p:spPr/>
        <p:txBody>
          <a:bodyPr/>
          <a:lstStyle/>
          <a:p>
            <a:fld id="{D616E465-27FD-4F45-B0AA-702743F1A8A4}" type="datetime1">
              <a:rPr lang="en-GB" smtClean="0"/>
              <a:t>05/05/2020</a:t>
            </a:fld>
            <a:endParaRPr lang="en-GB"/>
          </a:p>
        </p:txBody>
      </p:sp>
      <p:sp>
        <p:nvSpPr>
          <p:cNvPr id="5" name="Footer Placeholder 4">
            <a:extLst>
              <a:ext uri="{FF2B5EF4-FFF2-40B4-BE49-F238E27FC236}">
                <a16:creationId xmlns:a16="http://schemas.microsoft.com/office/drawing/2014/main" id="{97269382-C257-A846-BBA3-3B6B9D809DD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55F3975-35A5-714D-AD17-9A6624767C9B}"/>
              </a:ext>
            </a:extLst>
          </p:cNvPr>
          <p:cNvSpPr>
            <a:spLocks noGrp="1"/>
          </p:cNvSpPr>
          <p:nvPr>
            <p:ph type="sldNum" sz="quarter" idx="12"/>
          </p:nvPr>
        </p:nvSpPr>
        <p:spPr/>
        <p:txBody>
          <a:bodyPr/>
          <a:lstStyle/>
          <a:p>
            <a:fld id="{8AC4FE73-7692-7845-BCB8-65D18FE153DA}" type="slidenum">
              <a:rPr lang="en-GB" smtClean="0"/>
              <a:t>‹#›</a:t>
            </a:fld>
            <a:endParaRPr lang="en-GB"/>
          </a:p>
        </p:txBody>
      </p:sp>
    </p:spTree>
    <p:extLst>
      <p:ext uri="{BB962C8B-B14F-4D97-AF65-F5344CB8AC3E}">
        <p14:creationId xmlns:p14="http://schemas.microsoft.com/office/powerpoint/2010/main" val="10465497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5D591-57B5-8845-99B5-6BA5CF570052}"/>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8D163B0F-BC87-A742-8635-7154C3AC89C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009C8722-5E84-104C-AA86-BA84D50F48BB}"/>
              </a:ext>
            </a:extLst>
          </p:cNvPr>
          <p:cNvSpPr>
            <a:spLocks noGrp="1"/>
          </p:cNvSpPr>
          <p:nvPr>
            <p:ph type="dt" sz="half" idx="10"/>
          </p:nvPr>
        </p:nvSpPr>
        <p:spPr/>
        <p:txBody>
          <a:bodyPr/>
          <a:lstStyle/>
          <a:p>
            <a:fld id="{2AE1F264-D754-D448-B413-E02DBF789DE4}" type="datetime1">
              <a:rPr lang="en-GB" smtClean="0"/>
              <a:t>05/05/2020</a:t>
            </a:fld>
            <a:endParaRPr lang="en-GB"/>
          </a:p>
        </p:txBody>
      </p:sp>
      <p:sp>
        <p:nvSpPr>
          <p:cNvPr id="5" name="Footer Placeholder 4">
            <a:extLst>
              <a:ext uri="{FF2B5EF4-FFF2-40B4-BE49-F238E27FC236}">
                <a16:creationId xmlns:a16="http://schemas.microsoft.com/office/drawing/2014/main" id="{5CFB8C82-42E1-FE45-B5ED-68C0A9B854C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A9EEF58-35DF-4F49-BD74-434E4976D204}"/>
              </a:ext>
            </a:extLst>
          </p:cNvPr>
          <p:cNvSpPr>
            <a:spLocks noGrp="1"/>
          </p:cNvSpPr>
          <p:nvPr>
            <p:ph type="sldNum" sz="quarter" idx="12"/>
          </p:nvPr>
        </p:nvSpPr>
        <p:spPr/>
        <p:txBody>
          <a:bodyPr/>
          <a:lstStyle/>
          <a:p>
            <a:fld id="{8AC4FE73-7692-7845-BCB8-65D18FE153DA}" type="slidenum">
              <a:rPr lang="en-GB" smtClean="0"/>
              <a:t>‹#›</a:t>
            </a:fld>
            <a:endParaRPr lang="en-GB"/>
          </a:p>
        </p:txBody>
      </p:sp>
    </p:spTree>
    <p:extLst>
      <p:ext uri="{BB962C8B-B14F-4D97-AF65-F5344CB8AC3E}">
        <p14:creationId xmlns:p14="http://schemas.microsoft.com/office/powerpoint/2010/main" val="11869024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DB7491-1725-C84B-82AA-9DA1F21F1A2D}"/>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50C54D18-25FC-3148-98E1-76F683195C0C}"/>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A2C910C9-BBD4-4145-A45F-8A8A5F207434}"/>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403CF0BA-D818-374E-BEF7-FF1342C37563}"/>
              </a:ext>
            </a:extLst>
          </p:cNvPr>
          <p:cNvSpPr>
            <a:spLocks noGrp="1"/>
          </p:cNvSpPr>
          <p:nvPr>
            <p:ph type="dt" sz="half" idx="10"/>
          </p:nvPr>
        </p:nvSpPr>
        <p:spPr/>
        <p:txBody>
          <a:bodyPr/>
          <a:lstStyle/>
          <a:p>
            <a:fld id="{0F988E83-E63B-EE43-8991-CD49FE4F295E}" type="datetime1">
              <a:rPr lang="en-GB" smtClean="0"/>
              <a:t>05/05/2020</a:t>
            </a:fld>
            <a:endParaRPr lang="en-GB"/>
          </a:p>
        </p:txBody>
      </p:sp>
      <p:sp>
        <p:nvSpPr>
          <p:cNvPr id="6" name="Footer Placeholder 5">
            <a:extLst>
              <a:ext uri="{FF2B5EF4-FFF2-40B4-BE49-F238E27FC236}">
                <a16:creationId xmlns:a16="http://schemas.microsoft.com/office/drawing/2014/main" id="{DADC8A53-5FF8-0943-A657-9ADE0A297ED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9778C8C-A259-3C4E-A04F-D746EC549CE2}"/>
              </a:ext>
            </a:extLst>
          </p:cNvPr>
          <p:cNvSpPr>
            <a:spLocks noGrp="1"/>
          </p:cNvSpPr>
          <p:nvPr>
            <p:ph type="sldNum" sz="quarter" idx="12"/>
          </p:nvPr>
        </p:nvSpPr>
        <p:spPr/>
        <p:txBody>
          <a:bodyPr/>
          <a:lstStyle/>
          <a:p>
            <a:fld id="{8AC4FE73-7692-7845-BCB8-65D18FE153DA}" type="slidenum">
              <a:rPr lang="en-GB" smtClean="0"/>
              <a:t>‹#›</a:t>
            </a:fld>
            <a:endParaRPr lang="en-GB"/>
          </a:p>
        </p:txBody>
      </p:sp>
    </p:spTree>
    <p:extLst>
      <p:ext uri="{BB962C8B-B14F-4D97-AF65-F5344CB8AC3E}">
        <p14:creationId xmlns:p14="http://schemas.microsoft.com/office/powerpoint/2010/main" val="18816030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C18E40-0C3C-0342-99F3-BA1D1669A1CE}"/>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F22BA3DB-6FCE-C141-A990-744A9E8BFAC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84F315C9-9DB9-6B4D-8019-8AC3FCE0A5C5}"/>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751A01D7-8AC1-9B41-B265-058499A7E11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0BAD9A8E-9435-D34B-8300-9B8A6FFCB571}"/>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ED1F997F-205A-E64C-AD01-8147AC6AFCFA}"/>
              </a:ext>
            </a:extLst>
          </p:cNvPr>
          <p:cNvSpPr>
            <a:spLocks noGrp="1"/>
          </p:cNvSpPr>
          <p:nvPr>
            <p:ph type="dt" sz="half" idx="10"/>
          </p:nvPr>
        </p:nvSpPr>
        <p:spPr/>
        <p:txBody>
          <a:bodyPr/>
          <a:lstStyle/>
          <a:p>
            <a:fld id="{EFEA43AC-15B7-DF4C-AE5C-2F6E8515C2DA}" type="datetime1">
              <a:rPr lang="en-GB" smtClean="0"/>
              <a:t>05/05/2020</a:t>
            </a:fld>
            <a:endParaRPr lang="en-GB"/>
          </a:p>
        </p:txBody>
      </p:sp>
      <p:sp>
        <p:nvSpPr>
          <p:cNvPr id="8" name="Footer Placeholder 7">
            <a:extLst>
              <a:ext uri="{FF2B5EF4-FFF2-40B4-BE49-F238E27FC236}">
                <a16:creationId xmlns:a16="http://schemas.microsoft.com/office/drawing/2014/main" id="{42D7BBC7-E6D8-EC48-BA2D-2021CF101A58}"/>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8C543D3-D8C1-8A47-9A5B-DABF71024BD7}"/>
              </a:ext>
            </a:extLst>
          </p:cNvPr>
          <p:cNvSpPr>
            <a:spLocks noGrp="1"/>
          </p:cNvSpPr>
          <p:nvPr>
            <p:ph type="sldNum" sz="quarter" idx="12"/>
          </p:nvPr>
        </p:nvSpPr>
        <p:spPr/>
        <p:txBody>
          <a:bodyPr/>
          <a:lstStyle/>
          <a:p>
            <a:fld id="{8AC4FE73-7692-7845-BCB8-65D18FE153DA}" type="slidenum">
              <a:rPr lang="en-GB" smtClean="0"/>
              <a:t>‹#›</a:t>
            </a:fld>
            <a:endParaRPr lang="en-GB"/>
          </a:p>
        </p:txBody>
      </p:sp>
    </p:spTree>
    <p:extLst>
      <p:ext uri="{BB962C8B-B14F-4D97-AF65-F5344CB8AC3E}">
        <p14:creationId xmlns:p14="http://schemas.microsoft.com/office/powerpoint/2010/main" val="14169371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D64B1-0D90-3140-AB5B-E31EB9F4C673}"/>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C8B849BA-FFEA-1548-85A8-E2E98C266DAD}"/>
              </a:ext>
            </a:extLst>
          </p:cNvPr>
          <p:cNvSpPr>
            <a:spLocks noGrp="1"/>
          </p:cNvSpPr>
          <p:nvPr>
            <p:ph type="dt" sz="half" idx="10"/>
          </p:nvPr>
        </p:nvSpPr>
        <p:spPr/>
        <p:txBody>
          <a:bodyPr/>
          <a:lstStyle/>
          <a:p>
            <a:fld id="{E8834FBB-DF1B-EA45-87F6-93A338B9DB53}" type="datetime1">
              <a:rPr lang="en-GB" smtClean="0"/>
              <a:t>05/05/2020</a:t>
            </a:fld>
            <a:endParaRPr lang="en-GB"/>
          </a:p>
        </p:txBody>
      </p:sp>
      <p:sp>
        <p:nvSpPr>
          <p:cNvPr id="4" name="Footer Placeholder 3">
            <a:extLst>
              <a:ext uri="{FF2B5EF4-FFF2-40B4-BE49-F238E27FC236}">
                <a16:creationId xmlns:a16="http://schemas.microsoft.com/office/drawing/2014/main" id="{6AA949CF-A641-D543-9115-C19D1EF43BA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9BEA43C0-9053-2B4D-B0B1-C132AD46610B}"/>
              </a:ext>
            </a:extLst>
          </p:cNvPr>
          <p:cNvSpPr>
            <a:spLocks noGrp="1"/>
          </p:cNvSpPr>
          <p:nvPr>
            <p:ph type="sldNum" sz="quarter" idx="12"/>
          </p:nvPr>
        </p:nvSpPr>
        <p:spPr/>
        <p:txBody>
          <a:bodyPr/>
          <a:lstStyle/>
          <a:p>
            <a:fld id="{8AC4FE73-7692-7845-BCB8-65D18FE153DA}" type="slidenum">
              <a:rPr lang="en-GB" smtClean="0"/>
              <a:t>‹#›</a:t>
            </a:fld>
            <a:endParaRPr lang="en-GB"/>
          </a:p>
        </p:txBody>
      </p:sp>
    </p:spTree>
    <p:extLst>
      <p:ext uri="{BB962C8B-B14F-4D97-AF65-F5344CB8AC3E}">
        <p14:creationId xmlns:p14="http://schemas.microsoft.com/office/powerpoint/2010/main" val="42882638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ADE9DFB-C0BF-734C-BD14-29CEBDF63B85}"/>
              </a:ext>
            </a:extLst>
          </p:cNvPr>
          <p:cNvSpPr>
            <a:spLocks noGrp="1"/>
          </p:cNvSpPr>
          <p:nvPr>
            <p:ph type="dt" sz="half" idx="10"/>
          </p:nvPr>
        </p:nvSpPr>
        <p:spPr/>
        <p:txBody>
          <a:bodyPr/>
          <a:lstStyle/>
          <a:p>
            <a:fld id="{487E2055-1468-6E4E-A6C7-CDEF44BFE403}" type="datetime1">
              <a:rPr lang="en-GB" smtClean="0"/>
              <a:t>05/05/2020</a:t>
            </a:fld>
            <a:endParaRPr lang="en-GB"/>
          </a:p>
        </p:txBody>
      </p:sp>
      <p:sp>
        <p:nvSpPr>
          <p:cNvPr id="3" name="Footer Placeholder 2">
            <a:extLst>
              <a:ext uri="{FF2B5EF4-FFF2-40B4-BE49-F238E27FC236}">
                <a16:creationId xmlns:a16="http://schemas.microsoft.com/office/drawing/2014/main" id="{CE1C2E37-02C2-6847-9622-4613BF21CEB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2CC4DD6-AB2E-A846-8437-02650FB247D3}"/>
              </a:ext>
            </a:extLst>
          </p:cNvPr>
          <p:cNvSpPr>
            <a:spLocks noGrp="1"/>
          </p:cNvSpPr>
          <p:nvPr>
            <p:ph type="sldNum" sz="quarter" idx="12"/>
          </p:nvPr>
        </p:nvSpPr>
        <p:spPr/>
        <p:txBody>
          <a:bodyPr/>
          <a:lstStyle/>
          <a:p>
            <a:fld id="{8AC4FE73-7692-7845-BCB8-65D18FE153DA}" type="slidenum">
              <a:rPr lang="en-GB" smtClean="0"/>
              <a:t>‹#›</a:t>
            </a:fld>
            <a:endParaRPr lang="en-GB"/>
          </a:p>
        </p:txBody>
      </p:sp>
    </p:spTree>
    <p:extLst>
      <p:ext uri="{BB962C8B-B14F-4D97-AF65-F5344CB8AC3E}">
        <p14:creationId xmlns:p14="http://schemas.microsoft.com/office/powerpoint/2010/main" val="38137220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FDCFE-B5CD-7D40-AB66-C6D9097364C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89FA64C7-B998-4D47-8C78-FFF0924C97B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A318057B-3047-6848-89EC-A9DE0535DD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BB3A5407-FA47-1B43-BE51-06927DD146A6}"/>
              </a:ext>
            </a:extLst>
          </p:cNvPr>
          <p:cNvSpPr>
            <a:spLocks noGrp="1"/>
          </p:cNvSpPr>
          <p:nvPr>
            <p:ph type="dt" sz="half" idx="10"/>
          </p:nvPr>
        </p:nvSpPr>
        <p:spPr/>
        <p:txBody>
          <a:bodyPr/>
          <a:lstStyle/>
          <a:p>
            <a:fld id="{4B9D0E4C-C40E-8441-ABFE-FE00C6642D47}" type="datetime1">
              <a:rPr lang="en-GB" smtClean="0"/>
              <a:t>05/05/2020</a:t>
            </a:fld>
            <a:endParaRPr lang="en-GB"/>
          </a:p>
        </p:txBody>
      </p:sp>
      <p:sp>
        <p:nvSpPr>
          <p:cNvPr id="6" name="Footer Placeholder 5">
            <a:extLst>
              <a:ext uri="{FF2B5EF4-FFF2-40B4-BE49-F238E27FC236}">
                <a16:creationId xmlns:a16="http://schemas.microsoft.com/office/drawing/2014/main" id="{4043E5C1-37F5-EA4E-BF9D-C1B1E666335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6ADF1CD-8228-494F-AE29-F323072A0AAB}"/>
              </a:ext>
            </a:extLst>
          </p:cNvPr>
          <p:cNvSpPr>
            <a:spLocks noGrp="1"/>
          </p:cNvSpPr>
          <p:nvPr>
            <p:ph type="sldNum" sz="quarter" idx="12"/>
          </p:nvPr>
        </p:nvSpPr>
        <p:spPr/>
        <p:txBody>
          <a:bodyPr/>
          <a:lstStyle/>
          <a:p>
            <a:fld id="{8AC4FE73-7692-7845-BCB8-65D18FE153DA}" type="slidenum">
              <a:rPr lang="en-GB" smtClean="0"/>
              <a:t>‹#›</a:t>
            </a:fld>
            <a:endParaRPr lang="en-GB"/>
          </a:p>
        </p:txBody>
      </p:sp>
    </p:spTree>
    <p:extLst>
      <p:ext uri="{BB962C8B-B14F-4D97-AF65-F5344CB8AC3E}">
        <p14:creationId xmlns:p14="http://schemas.microsoft.com/office/powerpoint/2010/main" val="2715902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35E1D8-61AB-7147-9CF3-F8680260BBD1}"/>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9D41F217-E680-F94D-ACEF-09101D1D955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F9737F6-48BE-B948-8D0B-C9D73E0D93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E01B11C-52EE-3F4E-B409-7C583263CAC9}"/>
              </a:ext>
            </a:extLst>
          </p:cNvPr>
          <p:cNvSpPr>
            <a:spLocks noGrp="1"/>
          </p:cNvSpPr>
          <p:nvPr>
            <p:ph type="dt" sz="half" idx="10"/>
          </p:nvPr>
        </p:nvSpPr>
        <p:spPr/>
        <p:txBody>
          <a:bodyPr/>
          <a:lstStyle/>
          <a:p>
            <a:fld id="{652D6796-67F8-284F-8543-5583D24B3D98}" type="datetime1">
              <a:rPr lang="en-GB" smtClean="0"/>
              <a:t>05/05/2020</a:t>
            </a:fld>
            <a:endParaRPr lang="en-GB"/>
          </a:p>
        </p:txBody>
      </p:sp>
      <p:sp>
        <p:nvSpPr>
          <p:cNvPr id="6" name="Footer Placeholder 5">
            <a:extLst>
              <a:ext uri="{FF2B5EF4-FFF2-40B4-BE49-F238E27FC236}">
                <a16:creationId xmlns:a16="http://schemas.microsoft.com/office/drawing/2014/main" id="{308B30B7-B199-3E44-ADE9-78C88E9B292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9AA6918-B6BF-FE40-AB6E-CF519E8C4CC3}"/>
              </a:ext>
            </a:extLst>
          </p:cNvPr>
          <p:cNvSpPr>
            <a:spLocks noGrp="1"/>
          </p:cNvSpPr>
          <p:nvPr>
            <p:ph type="sldNum" sz="quarter" idx="12"/>
          </p:nvPr>
        </p:nvSpPr>
        <p:spPr/>
        <p:txBody>
          <a:bodyPr/>
          <a:lstStyle/>
          <a:p>
            <a:fld id="{8AC4FE73-7692-7845-BCB8-65D18FE153DA}" type="slidenum">
              <a:rPr lang="en-GB" smtClean="0"/>
              <a:t>‹#›</a:t>
            </a:fld>
            <a:endParaRPr lang="en-GB"/>
          </a:p>
        </p:txBody>
      </p:sp>
    </p:spTree>
    <p:extLst>
      <p:ext uri="{BB962C8B-B14F-4D97-AF65-F5344CB8AC3E}">
        <p14:creationId xmlns:p14="http://schemas.microsoft.com/office/powerpoint/2010/main" val="24348958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9307B43-6CBC-964E-9B7E-D6DA2F94244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15894D7F-B13F-AA45-9697-CA45B62656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4B2F19D6-A12E-654D-A968-B6DFC3685AA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578BC2-7BBE-0B42-8A44-A56DD5CF9FEF}" type="datetime1">
              <a:rPr lang="en-GB" smtClean="0"/>
              <a:t>05/05/2020</a:t>
            </a:fld>
            <a:endParaRPr lang="en-GB"/>
          </a:p>
        </p:txBody>
      </p:sp>
      <p:sp>
        <p:nvSpPr>
          <p:cNvPr id="5" name="Footer Placeholder 4">
            <a:extLst>
              <a:ext uri="{FF2B5EF4-FFF2-40B4-BE49-F238E27FC236}">
                <a16:creationId xmlns:a16="http://schemas.microsoft.com/office/drawing/2014/main" id="{29E34EC4-F4AD-3A4F-BB6E-4F85D54014B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7B8171E5-D82C-8242-A524-E671DEAA6E2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C4FE73-7692-7845-BCB8-65D18FE153DA}" type="slidenum">
              <a:rPr lang="en-GB" smtClean="0"/>
              <a:t>‹#›</a:t>
            </a:fld>
            <a:endParaRPr lang="en-GB"/>
          </a:p>
        </p:txBody>
      </p:sp>
    </p:spTree>
    <p:extLst>
      <p:ext uri="{BB962C8B-B14F-4D97-AF65-F5344CB8AC3E}">
        <p14:creationId xmlns:p14="http://schemas.microsoft.com/office/powerpoint/2010/main" val="9550972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3.emf"/><Relationship Id="rId13" Type="http://schemas.openxmlformats.org/officeDocument/2006/relationships/image" Target="../media/image8.png"/><Relationship Id="rId3" Type="http://schemas.openxmlformats.org/officeDocument/2006/relationships/slide" Target="slide4.xml"/><Relationship Id="rId7" Type="http://schemas.microsoft.com/office/2007/relationships/hdphoto" Target="../media/hdphoto1.wdp"/><Relationship Id="rId12" Type="http://schemas.openxmlformats.org/officeDocument/2006/relationships/image" Target="../media/image7.png"/><Relationship Id="rId2" Type="http://schemas.openxmlformats.org/officeDocument/2006/relationships/slide" Target="slide9.xml"/><Relationship Id="rId1" Type="http://schemas.openxmlformats.org/officeDocument/2006/relationships/slideLayout" Target="../slideLayouts/slideLayout1.xml"/><Relationship Id="rId6" Type="http://schemas.openxmlformats.org/officeDocument/2006/relationships/image" Target="../media/image2.png"/><Relationship Id="rId11" Type="http://schemas.openxmlformats.org/officeDocument/2006/relationships/image" Target="../media/image6.jpeg"/><Relationship Id="rId5" Type="http://schemas.openxmlformats.org/officeDocument/2006/relationships/slide" Target="slide6.xml"/><Relationship Id="rId15" Type="http://schemas.openxmlformats.org/officeDocument/2006/relationships/image" Target="../media/image10.jpeg"/><Relationship Id="rId10" Type="http://schemas.openxmlformats.org/officeDocument/2006/relationships/image" Target="../media/image5.svg"/><Relationship Id="rId4" Type="http://schemas.openxmlformats.org/officeDocument/2006/relationships/slide" Target="slide3.xml"/><Relationship Id="rId9" Type="http://schemas.openxmlformats.org/officeDocument/2006/relationships/image" Target="../media/image4.png"/><Relationship Id="rId14" Type="http://schemas.openxmlformats.org/officeDocument/2006/relationships/image" Target="../media/image9.jpeg"/></Relationships>
</file>

<file path=ppt/slides/_rels/slide3.xml.rels><?xml version="1.0" encoding="UTF-8" standalone="yes"?>
<Relationships xmlns="http://schemas.openxmlformats.org/package/2006/relationships"><Relationship Id="rId3" Type="http://schemas.openxmlformats.org/officeDocument/2006/relationships/hyperlink" Target="http://dx.doi.org/10.1088/1748-9326/10/9/094013" TargetMode="External"/><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hyperlink" Target="https://doi.org/10.1029/2019EF001312"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doi.org/10.1175/JCLI-D-18-0829.1"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doi.org/10.1038/s41477-018-0108-y"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F50AFB3-D485-BC4B-AE61-52A20BDDC072}"/>
              </a:ext>
            </a:extLst>
          </p:cNvPr>
          <p:cNvSpPr txBox="1"/>
          <p:nvPr/>
        </p:nvSpPr>
        <p:spPr>
          <a:xfrm>
            <a:off x="3037330" y="920621"/>
            <a:ext cx="6117339" cy="5016758"/>
          </a:xfrm>
          <a:prstGeom prst="rect">
            <a:avLst/>
          </a:prstGeom>
          <a:noFill/>
        </p:spPr>
        <p:txBody>
          <a:bodyPr wrap="square" rtlCol="0">
            <a:spAutoFit/>
          </a:bodyPr>
          <a:lstStyle/>
          <a:p>
            <a:pPr algn="ctr"/>
            <a:r>
              <a:rPr lang="en-GB" sz="2000" dirty="0"/>
              <a:t>Welcome to my presentation! </a:t>
            </a:r>
          </a:p>
          <a:p>
            <a:pPr algn="ctr"/>
            <a:endParaRPr lang="en-GB" sz="2000" dirty="0"/>
          </a:p>
          <a:p>
            <a:pPr algn="ctr"/>
            <a:r>
              <a:rPr lang="en-GB" sz="2000" dirty="0"/>
              <a:t>This work is part of my PhD at the University of Liverpool, where I am in my 3</a:t>
            </a:r>
            <a:r>
              <a:rPr lang="en-GB" sz="2000" baseline="30000" dirty="0"/>
              <a:t>rd</a:t>
            </a:r>
            <a:r>
              <a:rPr lang="en-GB" sz="2000" dirty="0"/>
              <a:t> year studying ocean sciences with Professor Ric Williams. </a:t>
            </a:r>
          </a:p>
          <a:p>
            <a:pPr algn="ctr"/>
            <a:endParaRPr lang="en-GB" sz="2000" dirty="0"/>
          </a:p>
          <a:p>
            <a:pPr algn="ctr"/>
            <a:r>
              <a:rPr lang="en-GB" sz="2000" dirty="0"/>
              <a:t>On the next slide, each box is interactive- clicking on a box will direct you to that part of the presentation. The home button on the upper right of each slide will return you to this main slide. I have created hyperlinks for all cited materials within the presentation</a:t>
            </a:r>
          </a:p>
          <a:p>
            <a:pPr algn="ctr"/>
            <a:endParaRPr lang="en-GB" sz="2000" dirty="0"/>
          </a:p>
          <a:p>
            <a:pPr algn="ctr"/>
            <a:r>
              <a:rPr lang="en-GB" sz="2000" dirty="0"/>
              <a:t>If you have any questions or comments outside of the chat time, please feel free to leave a comment and I will answer as soon as I can. I look forward to our discussion!</a:t>
            </a:r>
          </a:p>
          <a:p>
            <a:pPr algn="ctr"/>
            <a:endParaRPr lang="en-GB" sz="2000" dirty="0"/>
          </a:p>
        </p:txBody>
      </p:sp>
      <p:pic>
        <p:nvPicPr>
          <p:cNvPr id="4" name="Picture 3" descr="A picture containing drawing&#10;&#10;Description automatically generated">
            <a:extLst>
              <a:ext uri="{FF2B5EF4-FFF2-40B4-BE49-F238E27FC236}">
                <a16:creationId xmlns:a16="http://schemas.microsoft.com/office/drawing/2014/main" id="{A2573EEF-FB09-AE4B-91DC-ACFF65D07EB5}"/>
              </a:ext>
            </a:extLst>
          </p:cNvPr>
          <p:cNvPicPr>
            <a:picLocks noChangeAspect="1"/>
          </p:cNvPicPr>
          <p:nvPr/>
        </p:nvPicPr>
        <p:blipFill>
          <a:blip r:embed="rId2"/>
          <a:stretch>
            <a:fillRect/>
          </a:stretch>
        </p:blipFill>
        <p:spPr>
          <a:xfrm>
            <a:off x="10477500" y="6224270"/>
            <a:ext cx="1447800" cy="506730"/>
          </a:xfrm>
          <a:prstGeom prst="rect">
            <a:avLst/>
          </a:prstGeom>
        </p:spPr>
      </p:pic>
    </p:spTree>
    <p:extLst>
      <p:ext uri="{BB962C8B-B14F-4D97-AF65-F5344CB8AC3E}">
        <p14:creationId xmlns:p14="http://schemas.microsoft.com/office/powerpoint/2010/main" val="29472293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BFBB07-9CE5-FA46-9C76-0F6A688FF99D}"/>
              </a:ext>
            </a:extLst>
          </p:cNvPr>
          <p:cNvSpPr>
            <a:spLocks noGrp="1"/>
          </p:cNvSpPr>
          <p:nvPr>
            <p:ph type="title"/>
          </p:nvPr>
        </p:nvSpPr>
        <p:spPr>
          <a:xfrm>
            <a:off x="838200" y="479425"/>
            <a:ext cx="10515600" cy="1325563"/>
          </a:xfrm>
        </p:spPr>
        <p:txBody>
          <a:bodyPr/>
          <a:lstStyle/>
          <a:p>
            <a:r>
              <a:rPr lang="en-GB" dirty="0"/>
              <a:t>Take Home Messages</a:t>
            </a:r>
          </a:p>
        </p:txBody>
      </p:sp>
      <p:sp>
        <p:nvSpPr>
          <p:cNvPr id="3" name="Content Placeholder 2">
            <a:extLst>
              <a:ext uri="{FF2B5EF4-FFF2-40B4-BE49-F238E27FC236}">
                <a16:creationId xmlns:a16="http://schemas.microsoft.com/office/drawing/2014/main" id="{FD80CCEC-B0C7-1248-91CA-8AB29CD60DC8}"/>
              </a:ext>
            </a:extLst>
          </p:cNvPr>
          <p:cNvSpPr>
            <a:spLocks noGrp="1"/>
          </p:cNvSpPr>
          <p:nvPr>
            <p:ph idx="1"/>
          </p:nvPr>
        </p:nvSpPr>
        <p:spPr>
          <a:xfrm>
            <a:off x="838200" y="1600200"/>
            <a:ext cx="10515600" cy="4691063"/>
          </a:xfrm>
        </p:spPr>
        <p:txBody>
          <a:bodyPr>
            <a:normAutofit lnSpcReduction="10000"/>
          </a:bodyPr>
          <a:lstStyle/>
          <a:p>
            <a:r>
              <a:rPr lang="en-GB" sz="1800" dirty="0"/>
              <a:t>We examine how temperature reductions from climate engineering are sensitive to how climate engineering is implemented </a:t>
            </a:r>
          </a:p>
          <a:p>
            <a:r>
              <a:rPr lang="en-GB" sz="1800" dirty="0"/>
              <a:t>While the temperature reductions from carbon capture and enhanced weathering are different, their impacts are nearly additive and the methods show similar sensitivities to timing and rate of implementation. </a:t>
            </a:r>
          </a:p>
          <a:p>
            <a:r>
              <a:rPr lang="en-GB" sz="1800" dirty="0"/>
              <a:t>The temperature reduction magnitude is set by the background emissions scenario and type of climate engineering used</a:t>
            </a:r>
          </a:p>
          <a:p>
            <a:r>
              <a:rPr lang="en-GB" sz="1800" dirty="0"/>
              <a:t>There is a delay in both the peak warming and peak climate engineering impact, so understanding the ocean adjustment is necessary to be able to time climate engineering to avoid the highest surface temperatures</a:t>
            </a:r>
          </a:p>
          <a:p>
            <a:endParaRPr lang="en-GB" sz="1800" dirty="0"/>
          </a:p>
          <a:p>
            <a:endParaRPr lang="en-GB" sz="1800" dirty="0"/>
          </a:p>
          <a:p>
            <a:endParaRPr lang="en-GB" sz="1800" dirty="0"/>
          </a:p>
          <a:p>
            <a:r>
              <a:rPr lang="en-GB" sz="1800" dirty="0"/>
              <a:t>Our results here show one setup of the </a:t>
            </a:r>
            <a:r>
              <a:rPr lang="en-GB" sz="1800" dirty="0" err="1"/>
              <a:t>Gnanadesikan</a:t>
            </a:r>
            <a:r>
              <a:rPr lang="en-GB" sz="1800" dirty="0"/>
              <a:t> model, but our work will be expanded to cover the parameter space to look at the specific drivers of these sensitivities</a:t>
            </a:r>
          </a:p>
          <a:p>
            <a:r>
              <a:rPr lang="en-GB" sz="1800" dirty="0"/>
              <a:t>We will expand this work with the intermediate-complexity model GENIE to compare the impacts of climate engineering and drivers of the different climate signals</a:t>
            </a:r>
          </a:p>
        </p:txBody>
      </p:sp>
      <p:sp>
        <p:nvSpPr>
          <p:cNvPr id="5" name="Slide Number Placeholder 4">
            <a:extLst>
              <a:ext uri="{FF2B5EF4-FFF2-40B4-BE49-F238E27FC236}">
                <a16:creationId xmlns:a16="http://schemas.microsoft.com/office/drawing/2014/main" id="{C9DFD858-BD6C-1840-89A8-26EADF70E1B2}"/>
              </a:ext>
            </a:extLst>
          </p:cNvPr>
          <p:cNvSpPr>
            <a:spLocks noGrp="1"/>
          </p:cNvSpPr>
          <p:nvPr>
            <p:ph type="sldNum" sz="quarter" idx="12"/>
          </p:nvPr>
        </p:nvSpPr>
        <p:spPr/>
        <p:txBody>
          <a:bodyPr/>
          <a:lstStyle/>
          <a:p>
            <a:fld id="{8AC4FE73-7692-7845-BCB8-65D18FE153DA}" type="slidenum">
              <a:rPr lang="en-GB" smtClean="0"/>
              <a:t>10</a:t>
            </a:fld>
            <a:endParaRPr lang="en-GB"/>
          </a:p>
        </p:txBody>
      </p:sp>
      <p:sp>
        <p:nvSpPr>
          <p:cNvPr id="6" name="Action Button: Home 5">
            <a:hlinkClick r:id="" action="ppaction://hlinkshowjump?jump=firstslide" highlightClick="1"/>
            <a:extLst>
              <a:ext uri="{FF2B5EF4-FFF2-40B4-BE49-F238E27FC236}">
                <a16:creationId xmlns:a16="http://schemas.microsoft.com/office/drawing/2014/main" id="{7D4DC0B2-ED9B-5344-8EF7-2D8A0B2B9752}"/>
              </a:ext>
            </a:extLst>
          </p:cNvPr>
          <p:cNvSpPr/>
          <p:nvPr/>
        </p:nvSpPr>
        <p:spPr>
          <a:xfrm>
            <a:off x="11348342" y="136525"/>
            <a:ext cx="410966" cy="410966"/>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itle 1">
            <a:extLst>
              <a:ext uri="{FF2B5EF4-FFF2-40B4-BE49-F238E27FC236}">
                <a16:creationId xmlns:a16="http://schemas.microsoft.com/office/drawing/2014/main" id="{8D9081CB-7430-6440-A0B5-17F15659D007}"/>
              </a:ext>
            </a:extLst>
          </p:cNvPr>
          <p:cNvSpPr txBox="1">
            <a:spLocks/>
          </p:cNvSpPr>
          <p:nvPr/>
        </p:nvSpPr>
        <p:spPr>
          <a:xfrm>
            <a:off x="832742" y="3817937"/>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t>Next Steps</a:t>
            </a:r>
          </a:p>
        </p:txBody>
      </p:sp>
    </p:spTree>
    <p:extLst>
      <p:ext uri="{BB962C8B-B14F-4D97-AF65-F5344CB8AC3E}">
        <p14:creationId xmlns:p14="http://schemas.microsoft.com/office/powerpoint/2010/main" val="15753159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C75F6F7-36DC-0A44-9527-199F5B905524}"/>
              </a:ext>
            </a:extLst>
          </p:cNvPr>
          <p:cNvSpPr/>
          <p:nvPr/>
        </p:nvSpPr>
        <p:spPr>
          <a:xfrm>
            <a:off x="208908" y="143838"/>
            <a:ext cx="6962900" cy="122608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GB" sz="2500" dirty="0"/>
              <a:t>Sensitivity of climate mitigation signals to climate engineering implementation</a:t>
            </a:r>
          </a:p>
          <a:p>
            <a:r>
              <a:rPr lang="en-GB" dirty="0"/>
              <a:t>K. E. Turner, R. G. Williams, A. Katavouta, D. J. Beerling</a:t>
            </a:r>
          </a:p>
        </p:txBody>
      </p:sp>
      <p:sp>
        <p:nvSpPr>
          <p:cNvPr id="5" name="Rectangle 4">
            <a:hlinkClick r:id="rId2" action="ppaction://hlinksldjump"/>
            <a:extLst>
              <a:ext uri="{FF2B5EF4-FFF2-40B4-BE49-F238E27FC236}">
                <a16:creationId xmlns:a16="http://schemas.microsoft.com/office/drawing/2014/main" id="{041164F2-635B-1D41-8166-7C4CD99AF10F}"/>
              </a:ext>
            </a:extLst>
          </p:cNvPr>
          <p:cNvSpPr/>
          <p:nvPr/>
        </p:nvSpPr>
        <p:spPr>
          <a:xfrm>
            <a:off x="383854" y="1566353"/>
            <a:ext cx="11424292" cy="24340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400" b="1" dirty="0">
                <a:ln w="0"/>
                <a:solidFill>
                  <a:schemeClr val="tx1"/>
                </a:solidFill>
                <a:effectLst>
                  <a:outerShdw blurRad="38100" dist="25400" dir="5400000" algn="ctr" rotWithShape="0">
                    <a:srgbClr val="6E747A">
                      <a:alpha val="43000"/>
                    </a:srgbClr>
                  </a:outerShdw>
                </a:effectLst>
              </a:rPr>
              <a:t>Differences in the timing of oceanic adjustment to CO</a:t>
            </a:r>
            <a:r>
              <a:rPr lang="en-GB" sz="3400" b="1" baseline="-25000" dirty="0">
                <a:ln w="0"/>
                <a:solidFill>
                  <a:schemeClr val="tx1"/>
                </a:solidFill>
                <a:effectLst>
                  <a:outerShdw blurRad="38100" dist="25400" dir="5400000" algn="ctr" rotWithShape="0">
                    <a:srgbClr val="6E747A">
                      <a:alpha val="43000"/>
                    </a:srgbClr>
                  </a:outerShdw>
                </a:effectLst>
              </a:rPr>
              <a:t>2</a:t>
            </a:r>
            <a:r>
              <a:rPr lang="en-GB" sz="3400" b="1" dirty="0">
                <a:ln w="0"/>
                <a:solidFill>
                  <a:schemeClr val="tx1"/>
                </a:solidFill>
                <a:effectLst>
                  <a:outerShdw blurRad="38100" dist="25400" dir="5400000" algn="ctr" rotWithShape="0">
                    <a:srgbClr val="6E747A">
                      <a:alpha val="43000"/>
                    </a:srgbClr>
                  </a:outerShdw>
                </a:effectLst>
              </a:rPr>
              <a:t> emissions and climate engineering make prolonged or delayed climate engineering less effective at mitigating peak temperatures</a:t>
            </a:r>
          </a:p>
        </p:txBody>
      </p:sp>
      <p:sp>
        <p:nvSpPr>
          <p:cNvPr id="6" name="Rectangle 5">
            <a:hlinkClick r:id="rId3" action="ppaction://hlinksldjump"/>
            <a:extLst>
              <a:ext uri="{FF2B5EF4-FFF2-40B4-BE49-F238E27FC236}">
                <a16:creationId xmlns:a16="http://schemas.microsoft.com/office/drawing/2014/main" id="{A8958FC9-94A4-A441-B6E4-A03F7FDA9AB7}"/>
              </a:ext>
            </a:extLst>
          </p:cNvPr>
          <p:cNvSpPr/>
          <p:nvPr/>
        </p:nvSpPr>
        <p:spPr>
          <a:xfrm>
            <a:off x="4241026" y="4198289"/>
            <a:ext cx="3709949" cy="25165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dirty="0"/>
              <a:t>Methods: the </a:t>
            </a:r>
            <a:r>
              <a:rPr lang="en-GB" dirty="0" err="1"/>
              <a:t>Gnanadesikan</a:t>
            </a:r>
            <a:r>
              <a:rPr lang="en-GB" dirty="0"/>
              <a:t> ocean-atmosphere model</a:t>
            </a:r>
          </a:p>
        </p:txBody>
      </p:sp>
      <p:sp>
        <p:nvSpPr>
          <p:cNvPr id="7" name="Rectangle 6">
            <a:hlinkClick r:id="rId4" action="ppaction://hlinksldjump"/>
            <a:extLst>
              <a:ext uri="{FF2B5EF4-FFF2-40B4-BE49-F238E27FC236}">
                <a16:creationId xmlns:a16="http://schemas.microsoft.com/office/drawing/2014/main" id="{D6920232-EBEE-B84E-B6DD-C9ACFF3B49E0}"/>
              </a:ext>
            </a:extLst>
          </p:cNvPr>
          <p:cNvSpPr/>
          <p:nvPr/>
        </p:nvSpPr>
        <p:spPr>
          <a:xfrm>
            <a:off x="208907" y="4197659"/>
            <a:ext cx="3709949" cy="2516503"/>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t"/>
          <a:lstStyle/>
          <a:p>
            <a:pPr algn="ctr"/>
            <a:r>
              <a:rPr lang="en-GB" dirty="0"/>
              <a:t>Motivation: </a:t>
            </a:r>
          </a:p>
          <a:p>
            <a:pPr algn="ctr"/>
            <a:endParaRPr lang="en-GB" dirty="0"/>
          </a:p>
          <a:p>
            <a:pPr algn="ctr"/>
            <a:r>
              <a:rPr lang="en-GB" sz="2400" dirty="0"/>
              <a:t>Are there emergent “optimal conditions” for implementing climate engineering? </a:t>
            </a:r>
          </a:p>
        </p:txBody>
      </p:sp>
      <p:sp>
        <p:nvSpPr>
          <p:cNvPr id="8" name="Rectangle 7">
            <a:hlinkClick r:id="rId5" action="ppaction://hlinksldjump"/>
            <a:extLst>
              <a:ext uri="{FF2B5EF4-FFF2-40B4-BE49-F238E27FC236}">
                <a16:creationId xmlns:a16="http://schemas.microsoft.com/office/drawing/2014/main" id="{FC3F8D01-7F9B-E345-BF1B-36AE74B7AFBF}"/>
              </a:ext>
            </a:extLst>
          </p:cNvPr>
          <p:cNvSpPr/>
          <p:nvPr/>
        </p:nvSpPr>
        <p:spPr>
          <a:xfrm>
            <a:off x="8273145" y="4197659"/>
            <a:ext cx="3709949" cy="25165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dirty="0"/>
              <a:t>Climate engineering results:</a:t>
            </a:r>
          </a:p>
        </p:txBody>
      </p:sp>
      <p:pic>
        <p:nvPicPr>
          <p:cNvPr id="11" name="Picture 10" descr="A screenshot of a cell phone&#10;&#10;Description automatically generated">
            <a:hlinkClick r:id="rId5" action="ppaction://hlinksldjump"/>
            <a:extLst>
              <a:ext uri="{FF2B5EF4-FFF2-40B4-BE49-F238E27FC236}">
                <a16:creationId xmlns:a16="http://schemas.microsoft.com/office/drawing/2014/main" id="{4A6E3C1D-23E9-E64F-9550-E62E0D78A2A8}"/>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148" b="89911" l="2363" r="89887">
                        <a14:foregroundMark x1="42060" y1="14985" x2="42060" y2="14985"/>
                        <a14:foregroundMark x1="34972" y1="15430" x2="53403" y2="15430"/>
                        <a14:foregroundMark x1="53403" y1="15430" x2="64839" y2="14540"/>
                        <a14:foregroundMark x1="11815" y1="17211" x2="9830" y2="85015"/>
                        <a14:foregroundMark x1="34121" y1="24332" x2="71456" y2="20326"/>
                        <a14:foregroundMark x1="71456" y1="20326" x2="41966" y2="20920"/>
                        <a14:foregroundMark x1="41966" y1="20920" x2="63800" y2="21365"/>
                        <a14:foregroundMark x1="63800" y1="21365" x2="42628" y2="20030"/>
                        <a14:foregroundMark x1="42628" y1="20030" x2="62760" y2="18694"/>
                        <a14:foregroundMark x1="62760" y1="18694" x2="22590" y2="16024"/>
                        <a14:foregroundMark x1="22590" y1="16024" x2="56616" y2="16024"/>
                        <a14:foregroundMark x1="56616" y1="16024" x2="35350" y2="15282"/>
                        <a14:foregroundMark x1="35350" y1="15282" x2="55009" y2="14243"/>
                        <a14:foregroundMark x1="55009" y1="14243" x2="31853" y2="12315"/>
                        <a14:foregroundMark x1="31853" y1="12315" x2="77977" y2="8457"/>
                        <a14:foregroundMark x1="77977" y1="8457" x2="31191" y2="5341"/>
                        <a14:foregroundMark x1="45978" y1="5767" x2="51796" y2="5935"/>
                        <a14:foregroundMark x1="31191" y1="5341" x2="44296" y2="5719"/>
                        <a14:foregroundMark x1="51796" y1="5935" x2="30529" y2="8012"/>
                        <a14:foregroundMark x1="30529" y1="8012" x2="49433" y2="8754"/>
                        <a14:foregroundMark x1="49433" y1="8754" x2="29301" y2="8754"/>
                        <a14:foregroundMark x1="41399" y1="11869" x2="20510" y2="9496"/>
                        <a14:foregroundMark x1="20510" y1="9496" x2="30246" y2="23887"/>
                        <a14:foregroundMark x1="23535" y1="7715" x2="33932" y2="9199"/>
                        <a14:foregroundMark x1="74858" y1="8902" x2="75614" y2="22255"/>
                        <a14:foregroundMark x1="77883" y1="11276" x2="84216" y2="17953"/>
                        <a14:foregroundMark x1="2457" y1="41395" x2="6522" y2="42136"/>
                        <a14:foregroundMark x1="82892" y1="10682" x2="77694" y2="20772"/>
                        <a14:foregroundMark x1="87335" y1="11128" x2="85066" y2="22997"/>
                        <a14:foregroundMark x1="86957" y1="15282" x2="87240" y2="24629"/>
                        <a14:foregroundMark x1="87051" y1="8012" x2="74386" y2="8457"/>
                        <a14:foregroundMark x1="14650" y1="10682" x2="19660" y2="23442"/>
                        <a14:foregroundMark x1="20699" y1="15579" x2="26465" y2="25816"/>
                        <a14:foregroundMark x1="10586" y1="8754" x2="26560" y2="8309"/>
                        <a14:foregroundMark x1="48582" y1="6528" x2="48550" y2="4293"/>
                        <a14:backgroundMark x1="47826" y1="1335" x2="47826" y2="1335"/>
                        <a14:backgroundMark x1="48488" y1="2077" x2="50851" y2="2374"/>
                        <a14:backgroundMark x1="43951" y1="2077" x2="49055" y2="1335"/>
                        <a14:backgroundMark x1="45558" y1="3264" x2="45558" y2="3264"/>
                        <a14:backgroundMark x1="45558" y1="3264" x2="45558" y2="3264"/>
                        <a14:backgroundMark x1="44991" y1="4006" x2="46692" y2="4006"/>
                      </a14:backgroundRemoval>
                    </a14:imgEffect>
                  </a14:imgLayer>
                </a14:imgProps>
              </a:ext>
            </a:extLst>
          </a:blip>
          <a:srcRect l="8334" t="3984" r="9758" b="12667"/>
          <a:stretch/>
        </p:blipFill>
        <p:spPr>
          <a:xfrm>
            <a:off x="4689089" y="4829255"/>
            <a:ext cx="2813821" cy="1824061"/>
          </a:xfrm>
          <a:prstGeom prst="rect">
            <a:avLst/>
          </a:prstGeom>
        </p:spPr>
      </p:pic>
      <p:pic>
        <p:nvPicPr>
          <p:cNvPr id="16" name="Picture 15">
            <a:extLst>
              <a:ext uri="{FF2B5EF4-FFF2-40B4-BE49-F238E27FC236}">
                <a16:creationId xmlns:a16="http://schemas.microsoft.com/office/drawing/2014/main" id="{73048263-082C-3F48-999D-ABC6F0644BA1}"/>
              </a:ext>
            </a:extLst>
          </p:cNvPr>
          <p:cNvPicPr>
            <a:picLocks noChangeAspect="1"/>
          </p:cNvPicPr>
          <p:nvPr/>
        </p:nvPicPr>
        <p:blipFill rotWithShape="1">
          <a:blip r:embed="rId8"/>
          <a:srcRect l="7098" t="5402" r="50299" b="4278"/>
          <a:stretch/>
        </p:blipFill>
        <p:spPr>
          <a:xfrm>
            <a:off x="8895140" y="4556097"/>
            <a:ext cx="2465957" cy="2097219"/>
          </a:xfrm>
          <a:prstGeom prst="rect">
            <a:avLst/>
          </a:prstGeom>
        </p:spPr>
      </p:pic>
      <p:pic>
        <p:nvPicPr>
          <p:cNvPr id="9" name="Graphic 8">
            <a:extLst>
              <a:ext uri="{FF2B5EF4-FFF2-40B4-BE49-F238E27FC236}">
                <a16:creationId xmlns:a16="http://schemas.microsoft.com/office/drawing/2014/main" id="{1D99C195-0B53-5A4A-8C1F-A03C5BFBE40B}"/>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171808" y="143438"/>
            <a:ext cx="1558334" cy="396000"/>
          </a:xfrm>
          <a:prstGeom prst="rect">
            <a:avLst/>
          </a:prstGeom>
        </p:spPr>
      </p:pic>
      <p:pic>
        <p:nvPicPr>
          <p:cNvPr id="10" name="Picture 9">
            <a:extLst>
              <a:ext uri="{FF2B5EF4-FFF2-40B4-BE49-F238E27FC236}">
                <a16:creationId xmlns:a16="http://schemas.microsoft.com/office/drawing/2014/main" id="{2424CBF1-EB8C-0940-8164-657C87352D39}"/>
              </a:ext>
            </a:extLst>
          </p:cNvPr>
          <p:cNvPicPr>
            <a:picLocks noChangeAspect="1"/>
          </p:cNvPicPr>
          <p:nvPr/>
        </p:nvPicPr>
        <p:blipFill>
          <a:blip r:embed="rId11"/>
          <a:stretch>
            <a:fillRect/>
          </a:stretch>
        </p:blipFill>
        <p:spPr>
          <a:xfrm>
            <a:off x="8351512" y="648681"/>
            <a:ext cx="1825265" cy="612000"/>
          </a:xfrm>
          <a:prstGeom prst="rect">
            <a:avLst/>
          </a:prstGeom>
        </p:spPr>
      </p:pic>
      <p:pic>
        <p:nvPicPr>
          <p:cNvPr id="12" name="Picture 11">
            <a:extLst>
              <a:ext uri="{FF2B5EF4-FFF2-40B4-BE49-F238E27FC236}">
                <a16:creationId xmlns:a16="http://schemas.microsoft.com/office/drawing/2014/main" id="{C5D2BC87-FE6A-924D-8597-97D6998925EA}"/>
              </a:ext>
            </a:extLst>
          </p:cNvPr>
          <p:cNvPicPr>
            <a:picLocks noChangeAspect="1"/>
          </p:cNvPicPr>
          <p:nvPr/>
        </p:nvPicPr>
        <p:blipFill>
          <a:blip r:embed="rId12"/>
          <a:stretch>
            <a:fillRect/>
          </a:stretch>
        </p:blipFill>
        <p:spPr>
          <a:xfrm>
            <a:off x="8880970" y="76356"/>
            <a:ext cx="1714284" cy="540000"/>
          </a:xfrm>
          <a:prstGeom prst="rect">
            <a:avLst/>
          </a:prstGeom>
        </p:spPr>
      </p:pic>
      <p:pic>
        <p:nvPicPr>
          <p:cNvPr id="13" name="Picture 12">
            <a:extLst>
              <a:ext uri="{FF2B5EF4-FFF2-40B4-BE49-F238E27FC236}">
                <a16:creationId xmlns:a16="http://schemas.microsoft.com/office/drawing/2014/main" id="{C0392EA6-015B-4D41-B7CC-47E249A43EEF}"/>
              </a:ext>
            </a:extLst>
          </p:cNvPr>
          <p:cNvPicPr>
            <a:picLocks noChangeAspect="1"/>
          </p:cNvPicPr>
          <p:nvPr/>
        </p:nvPicPr>
        <p:blipFill>
          <a:blip r:embed="rId13"/>
          <a:stretch>
            <a:fillRect/>
          </a:stretch>
        </p:blipFill>
        <p:spPr>
          <a:xfrm>
            <a:off x="10710763" y="84680"/>
            <a:ext cx="1272329" cy="540000"/>
          </a:xfrm>
          <a:prstGeom prst="rect">
            <a:avLst/>
          </a:prstGeom>
        </p:spPr>
      </p:pic>
      <p:pic>
        <p:nvPicPr>
          <p:cNvPr id="14" name="Picture 13">
            <a:extLst>
              <a:ext uri="{FF2B5EF4-FFF2-40B4-BE49-F238E27FC236}">
                <a16:creationId xmlns:a16="http://schemas.microsoft.com/office/drawing/2014/main" id="{B8ECCDB3-4E8F-9943-A5D5-922F6145A39A}"/>
              </a:ext>
            </a:extLst>
          </p:cNvPr>
          <p:cNvPicPr>
            <a:picLocks noChangeAspect="1"/>
          </p:cNvPicPr>
          <p:nvPr/>
        </p:nvPicPr>
        <p:blipFill>
          <a:blip r:embed="rId14"/>
          <a:stretch>
            <a:fillRect/>
          </a:stretch>
        </p:blipFill>
        <p:spPr>
          <a:xfrm>
            <a:off x="10176777" y="683437"/>
            <a:ext cx="1806315" cy="468000"/>
          </a:xfrm>
          <a:prstGeom prst="rect">
            <a:avLst/>
          </a:prstGeom>
        </p:spPr>
      </p:pic>
      <p:pic>
        <p:nvPicPr>
          <p:cNvPr id="15" name="Picture 14">
            <a:extLst>
              <a:ext uri="{FF2B5EF4-FFF2-40B4-BE49-F238E27FC236}">
                <a16:creationId xmlns:a16="http://schemas.microsoft.com/office/drawing/2014/main" id="{E5FCD32E-C2F6-474B-80C2-6649856BFEB1}"/>
              </a:ext>
            </a:extLst>
          </p:cNvPr>
          <p:cNvPicPr>
            <a:picLocks noChangeAspect="1"/>
          </p:cNvPicPr>
          <p:nvPr/>
        </p:nvPicPr>
        <p:blipFill>
          <a:blip r:embed="rId15"/>
          <a:stretch>
            <a:fillRect/>
          </a:stretch>
        </p:blipFill>
        <p:spPr>
          <a:xfrm>
            <a:off x="7502910" y="575437"/>
            <a:ext cx="896000" cy="576000"/>
          </a:xfrm>
          <a:prstGeom prst="rect">
            <a:avLst/>
          </a:prstGeom>
        </p:spPr>
      </p:pic>
    </p:spTree>
    <p:extLst>
      <p:ext uri="{BB962C8B-B14F-4D97-AF65-F5344CB8AC3E}">
        <p14:creationId xmlns:p14="http://schemas.microsoft.com/office/powerpoint/2010/main" val="41705164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144354-EA3A-E14B-B611-E06ED8245450}"/>
              </a:ext>
            </a:extLst>
          </p:cNvPr>
          <p:cNvSpPr>
            <a:spLocks noGrp="1"/>
          </p:cNvSpPr>
          <p:nvPr>
            <p:ph type="title"/>
          </p:nvPr>
        </p:nvSpPr>
        <p:spPr/>
        <p:txBody>
          <a:bodyPr/>
          <a:lstStyle/>
          <a:p>
            <a:r>
              <a:rPr lang="en-GB" dirty="0"/>
              <a:t>Is there an optimal method for negative emissions?</a:t>
            </a:r>
          </a:p>
        </p:txBody>
      </p:sp>
      <p:pic>
        <p:nvPicPr>
          <p:cNvPr id="6" name="Content Placeholder 5" descr="A close up of a logo&#10;&#10;Description automatically generated">
            <a:extLst>
              <a:ext uri="{FF2B5EF4-FFF2-40B4-BE49-F238E27FC236}">
                <a16:creationId xmlns:a16="http://schemas.microsoft.com/office/drawing/2014/main" id="{DBA3A25C-82D6-194A-97B7-E488019E3DEA}"/>
              </a:ext>
            </a:extLst>
          </p:cNvPr>
          <p:cNvPicPr>
            <a:picLocks noGrp="1" noChangeAspect="1"/>
          </p:cNvPicPr>
          <p:nvPr>
            <p:ph idx="1"/>
          </p:nvPr>
        </p:nvPicPr>
        <p:blipFill>
          <a:blip r:embed="rId2"/>
          <a:stretch>
            <a:fillRect/>
          </a:stretch>
        </p:blipFill>
        <p:spPr>
          <a:xfrm>
            <a:off x="6570670" y="1648342"/>
            <a:ext cx="4988613" cy="4705905"/>
          </a:xfrm>
        </p:spPr>
      </p:pic>
      <p:sp>
        <p:nvSpPr>
          <p:cNvPr id="7" name="Content Placeholder 2">
            <a:extLst>
              <a:ext uri="{FF2B5EF4-FFF2-40B4-BE49-F238E27FC236}">
                <a16:creationId xmlns:a16="http://schemas.microsoft.com/office/drawing/2014/main" id="{E0C595C7-C5BC-174A-9235-AB84285A7919}"/>
              </a:ext>
            </a:extLst>
          </p:cNvPr>
          <p:cNvSpPr txBox="1">
            <a:spLocks/>
          </p:cNvSpPr>
          <p:nvPr/>
        </p:nvSpPr>
        <p:spPr>
          <a:xfrm>
            <a:off x="595188" y="1846798"/>
            <a:ext cx="5500812"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Climate engineering is mainly constrained by economic/political considerations, but emergent climate properties can create additional constraints</a:t>
            </a:r>
          </a:p>
          <a:p>
            <a:r>
              <a:rPr lang="en-GB" dirty="0"/>
              <a:t>Warming patterns and carbon cycle dynamics are asymmetrical under positive and negative emissions (</a:t>
            </a:r>
            <a:r>
              <a:rPr lang="en-GB" dirty="0">
                <a:hlinkClick r:id="rId3"/>
              </a:rPr>
              <a:t>Tokarska and </a:t>
            </a:r>
            <a:r>
              <a:rPr lang="en-GB" dirty="0" err="1">
                <a:hlinkClick r:id="rId3"/>
              </a:rPr>
              <a:t>Zickfeld</a:t>
            </a:r>
            <a:r>
              <a:rPr lang="en-GB" dirty="0">
                <a:hlinkClick r:id="rId3"/>
              </a:rPr>
              <a:t> 2015</a:t>
            </a:r>
            <a:r>
              <a:rPr lang="en-GB" dirty="0"/>
              <a:t>, </a:t>
            </a:r>
            <a:r>
              <a:rPr lang="en-GB" dirty="0">
                <a:hlinkClick r:id="rId4"/>
              </a:rPr>
              <a:t>Tokarska et al. 2019</a:t>
            </a:r>
            <a:r>
              <a:rPr lang="en-GB" dirty="0"/>
              <a:t>)</a:t>
            </a:r>
          </a:p>
        </p:txBody>
      </p:sp>
      <p:sp>
        <p:nvSpPr>
          <p:cNvPr id="3" name="Slide Number Placeholder 2">
            <a:extLst>
              <a:ext uri="{FF2B5EF4-FFF2-40B4-BE49-F238E27FC236}">
                <a16:creationId xmlns:a16="http://schemas.microsoft.com/office/drawing/2014/main" id="{610DE379-6BF5-8D4E-92B0-7D2215E32D5D}"/>
              </a:ext>
            </a:extLst>
          </p:cNvPr>
          <p:cNvSpPr>
            <a:spLocks noGrp="1"/>
          </p:cNvSpPr>
          <p:nvPr>
            <p:ph type="sldNum" sz="quarter" idx="12"/>
          </p:nvPr>
        </p:nvSpPr>
        <p:spPr/>
        <p:txBody>
          <a:bodyPr/>
          <a:lstStyle/>
          <a:p>
            <a:fld id="{8AC4FE73-7692-7845-BCB8-65D18FE153DA}" type="slidenum">
              <a:rPr lang="en-GB" smtClean="0"/>
              <a:t>3</a:t>
            </a:fld>
            <a:endParaRPr lang="en-GB"/>
          </a:p>
        </p:txBody>
      </p:sp>
      <p:sp>
        <p:nvSpPr>
          <p:cNvPr id="8" name="Action Button: Home 7">
            <a:hlinkClick r:id="" action="ppaction://hlinkshowjump?jump=firstslide" highlightClick="1"/>
            <a:extLst>
              <a:ext uri="{FF2B5EF4-FFF2-40B4-BE49-F238E27FC236}">
                <a16:creationId xmlns:a16="http://schemas.microsoft.com/office/drawing/2014/main" id="{2D1F4BB0-B3A3-2A47-B4F8-CA8C38A1F529}"/>
              </a:ext>
            </a:extLst>
          </p:cNvPr>
          <p:cNvSpPr/>
          <p:nvPr/>
        </p:nvSpPr>
        <p:spPr>
          <a:xfrm>
            <a:off x="11348342" y="136525"/>
            <a:ext cx="410966" cy="410966"/>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1107536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FAD5C5-2CF5-C643-BC62-AF3749B7FB97}"/>
              </a:ext>
            </a:extLst>
          </p:cNvPr>
          <p:cNvSpPr>
            <a:spLocks noGrp="1"/>
          </p:cNvSpPr>
          <p:nvPr>
            <p:ph type="title"/>
          </p:nvPr>
        </p:nvSpPr>
        <p:spPr/>
        <p:txBody>
          <a:bodyPr/>
          <a:lstStyle/>
          <a:p>
            <a:r>
              <a:rPr lang="en-GB" dirty="0"/>
              <a:t>The </a:t>
            </a:r>
            <a:r>
              <a:rPr lang="en-GB" dirty="0" err="1"/>
              <a:t>Gnanadesikan</a:t>
            </a:r>
            <a:r>
              <a:rPr lang="en-GB" dirty="0"/>
              <a:t> Ocean-Atmosphere Model</a:t>
            </a:r>
          </a:p>
        </p:txBody>
      </p:sp>
      <p:sp>
        <p:nvSpPr>
          <p:cNvPr id="3" name="Content Placeholder 2">
            <a:extLst>
              <a:ext uri="{FF2B5EF4-FFF2-40B4-BE49-F238E27FC236}">
                <a16:creationId xmlns:a16="http://schemas.microsoft.com/office/drawing/2014/main" id="{C4B535C7-AB48-1645-B800-9DCF430692AC}"/>
              </a:ext>
            </a:extLst>
          </p:cNvPr>
          <p:cNvSpPr>
            <a:spLocks noGrp="1"/>
          </p:cNvSpPr>
          <p:nvPr>
            <p:ph idx="1"/>
          </p:nvPr>
        </p:nvSpPr>
        <p:spPr>
          <a:xfrm>
            <a:off x="595188" y="1825625"/>
            <a:ext cx="5500812" cy="4351338"/>
          </a:xfrm>
        </p:spPr>
        <p:txBody>
          <a:bodyPr>
            <a:normAutofit/>
          </a:bodyPr>
          <a:lstStyle/>
          <a:p>
            <a:r>
              <a:rPr lang="en-GB" dirty="0"/>
              <a:t>Simplified ocean-atmosphere model with ocean ventilation</a:t>
            </a:r>
          </a:p>
          <a:p>
            <a:r>
              <a:rPr lang="en-GB" dirty="0"/>
              <a:t>Dynamic overturning allows for circulation changes</a:t>
            </a:r>
          </a:p>
          <a:p>
            <a:r>
              <a:rPr lang="en-GB" dirty="0"/>
              <a:t>Includes carbonate chemistry</a:t>
            </a:r>
          </a:p>
          <a:p>
            <a:r>
              <a:rPr lang="en-GB" dirty="0"/>
              <a:t>Useful for understanding the oceanic drivers to the transient climate response to emissions (</a:t>
            </a:r>
            <a:r>
              <a:rPr lang="en-GB" dirty="0">
                <a:hlinkClick r:id="rId2"/>
              </a:rPr>
              <a:t>Katavouta et al. 2019</a:t>
            </a:r>
            <a:r>
              <a:rPr lang="en-GB" dirty="0"/>
              <a:t>)</a:t>
            </a:r>
          </a:p>
          <a:p>
            <a:pPr marL="0" indent="0">
              <a:buNone/>
            </a:pPr>
            <a:endParaRPr lang="en-GB" dirty="0"/>
          </a:p>
        </p:txBody>
      </p:sp>
      <p:pic>
        <p:nvPicPr>
          <p:cNvPr id="9" name="Picture 8" descr="A screenshot of a cell phone&#10;&#10;Description automatically generated">
            <a:hlinkClick r:id="rId2" tooltip="For information on this model, click schematic"/>
            <a:extLst>
              <a:ext uri="{FF2B5EF4-FFF2-40B4-BE49-F238E27FC236}">
                <a16:creationId xmlns:a16="http://schemas.microsoft.com/office/drawing/2014/main" id="{E0AC080F-069E-1243-B9BD-18477269D56B}"/>
              </a:ext>
            </a:extLst>
          </p:cNvPr>
          <p:cNvPicPr>
            <a:picLocks noChangeAspect="1"/>
          </p:cNvPicPr>
          <p:nvPr/>
        </p:nvPicPr>
        <p:blipFill>
          <a:blip r:embed="rId3"/>
          <a:stretch>
            <a:fillRect/>
          </a:stretch>
        </p:blipFill>
        <p:spPr>
          <a:xfrm>
            <a:off x="6069632" y="2051163"/>
            <a:ext cx="6122368" cy="3900261"/>
          </a:xfrm>
          <a:prstGeom prst="rect">
            <a:avLst/>
          </a:prstGeom>
        </p:spPr>
      </p:pic>
      <p:sp>
        <p:nvSpPr>
          <p:cNvPr id="5" name="Slide Number Placeholder 4">
            <a:extLst>
              <a:ext uri="{FF2B5EF4-FFF2-40B4-BE49-F238E27FC236}">
                <a16:creationId xmlns:a16="http://schemas.microsoft.com/office/drawing/2014/main" id="{D04245B5-55CB-7B4F-A284-AB5A5A588638}"/>
              </a:ext>
            </a:extLst>
          </p:cNvPr>
          <p:cNvSpPr>
            <a:spLocks noGrp="1"/>
          </p:cNvSpPr>
          <p:nvPr>
            <p:ph type="sldNum" sz="quarter" idx="12"/>
          </p:nvPr>
        </p:nvSpPr>
        <p:spPr/>
        <p:txBody>
          <a:bodyPr/>
          <a:lstStyle/>
          <a:p>
            <a:fld id="{8AC4FE73-7692-7845-BCB8-65D18FE153DA}" type="slidenum">
              <a:rPr lang="en-GB" smtClean="0"/>
              <a:t>4</a:t>
            </a:fld>
            <a:endParaRPr lang="en-GB"/>
          </a:p>
        </p:txBody>
      </p:sp>
      <p:sp>
        <p:nvSpPr>
          <p:cNvPr id="7" name="Action Button: Home 6">
            <a:hlinkClick r:id="" action="ppaction://hlinkshowjump?jump=firstslide" highlightClick="1"/>
            <a:extLst>
              <a:ext uri="{FF2B5EF4-FFF2-40B4-BE49-F238E27FC236}">
                <a16:creationId xmlns:a16="http://schemas.microsoft.com/office/drawing/2014/main" id="{CF56667A-A4B9-AF45-989E-FE08F516D375}"/>
              </a:ext>
            </a:extLst>
          </p:cNvPr>
          <p:cNvSpPr/>
          <p:nvPr/>
        </p:nvSpPr>
        <p:spPr>
          <a:xfrm>
            <a:off x="11348342" y="136525"/>
            <a:ext cx="410966" cy="410966"/>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9421229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FAD5C5-2CF5-C643-BC62-AF3749B7FB97}"/>
              </a:ext>
            </a:extLst>
          </p:cNvPr>
          <p:cNvSpPr>
            <a:spLocks noGrp="1"/>
          </p:cNvSpPr>
          <p:nvPr>
            <p:ph type="title"/>
          </p:nvPr>
        </p:nvSpPr>
        <p:spPr/>
        <p:txBody>
          <a:bodyPr/>
          <a:lstStyle/>
          <a:p>
            <a:r>
              <a:rPr lang="en-GB" dirty="0"/>
              <a:t>Methods - Climate Engineering Scenarios</a:t>
            </a:r>
          </a:p>
        </p:txBody>
      </p:sp>
      <p:sp>
        <p:nvSpPr>
          <p:cNvPr id="3" name="Content Placeholder 2">
            <a:extLst>
              <a:ext uri="{FF2B5EF4-FFF2-40B4-BE49-F238E27FC236}">
                <a16:creationId xmlns:a16="http://schemas.microsoft.com/office/drawing/2014/main" id="{C4B535C7-AB48-1645-B800-9DCF430692AC}"/>
              </a:ext>
            </a:extLst>
          </p:cNvPr>
          <p:cNvSpPr>
            <a:spLocks noGrp="1"/>
          </p:cNvSpPr>
          <p:nvPr>
            <p:ph idx="1"/>
          </p:nvPr>
        </p:nvSpPr>
        <p:spPr>
          <a:xfrm>
            <a:off x="838199" y="1825625"/>
            <a:ext cx="10515599" cy="4351338"/>
          </a:xfrm>
        </p:spPr>
        <p:txBody>
          <a:bodyPr>
            <a:normAutofit/>
          </a:bodyPr>
          <a:lstStyle/>
          <a:p>
            <a:r>
              <a:rPr lang="en-GB" dirty="0"/>
              <a:t>Control runs – RCP 4.5 and 8.5 carbon emissions up to 2100</a:t>
            </a:r>
          </a:p>
          <a:p>
            <a:r>
              <a:rPr lang="en-GB" dirty="0"/>
              <a:t>Carbon capture of up to 2PgC/</a:t>
            </a:r>
            <a:r>
              <a:rPr lang="en-GB" dirty="0" err="1"/>
              <a:t>yr</a:t>
            </a:r>
            <a:r>
              <a:rPr lang="en-GB" dirty="0"/>
              <a:t> </a:t>
            </a:r>
          </a:p>
          <a:p>
            <a:r>
              <a:rPr lang="en-GB" dirty="0"/>
              <a:t>Enhanced weathering (</a:t>
            </a:r>
            <a:r>
              <a:rPr lang="en-GB" dirty="0">
                <a:hlinkClick r:id="rId2"/>
              </a:rPr>
              <a:t>Beerling et al. 2018</a:t>
            </a:r>
            <a:r>
              <a:rPr lang="en-GB" dirty="0"/>
              <a:t>) / ocean </a:t>
            </a:r>
            <a:r>
              <a:rPr lang="en-GB" dirty="0" err="1"/>
              <a:t>alkalinization</a:t>
            </a:r>
            <a:r>
              <a:rPr lang="en-GB" dirty="0"/>
              <a:t> of up to 2 </a:t>
            </a:r>
            <a:r>
              <a:rPr lang="en-GB" dirty="0" err="1"/>
              <a:t>PgC</a:t>
            </a:r>
            <a:r>
              <a:rPr lang="en-GB" dirty="0"/>
              <a:t>/</a:t>
            </a:r>
            <a:r>
              <a:rPr lang="en-GB" dirty="0" err="1"/>
              <a:t>yr</a:t>
            </a:r>
            <a:r>
              <a:rPr lang="en-GB" dirty="0"/>
              <a:t> through uniform ocean flux of carbon and alkalinity</a:t>
            </a:r>
          </a:p>
          <a:p>
            <a:pPr marL="0" indent="0">
              <a:buNone/>
            </a:pPr>
            <a:endParaRPr lang="en-GB" dirty="0"/>
          </a:p>
          <a:p>
            <a:pPr marL="0" indent="0">
              <a:buNone/>
            </a:pPr>
            <a:r>
              <a:rPr lang="en-GB" dirty="0"/>
              <a:t>For all climate engineering scenarios we test sensitivities on:</a:t>
            </a:r>
          </a:p>
          <a:p>
            <a:pPr marL="514350" indent="-514350">
              <a:buAutoNum type="alphaLcPeriod"/>
            </a:pPr>
            <a:r>
              <a:rPr lang="en-GB" sz="2400" dirty="0"/>
              <a:t>Start of implementation (year 2000 vs. 2050 vs. 2100)</a:t>
            </a:r>
          </a:p>
          <a:p>
            <a:pPr marL="514350" indent="-514350">
              <a:buAutoNum type="alphaLcPeriod"/>
            </a:pPr>
            <a:r>
              <a:rPr lang="en-GB" sz="2400" dirty="0"/>
              <a:t>Rate of implementation, in terms of additivity of responses and how constrained the response is to the integrated amount of climate engineering</a:t>
            </a:r>
          </a:p>
        </p:txBody>
      </p:sp>
      <p:sp>
        <p:nvSpPr>
          <p:cNvPr id="5" name="Slide Number Placeholder 4">
            <a:extLst>
              <a:ext uri="{FF2B5EF4-FFF2-40B4-BE49-F238E27FC236}">
                <a16:creationId xmlns:a16="http://schemas.microsoft.com/office/drawing/2014/main" id="{C6382152-320D-F84F-B2B2-2BB3F148090E}"/>
              </a:ext>
            </a:extLst>
          </p:cNvPr>
          <p:cNvSpPr>
            <a:spLocks noGrp="1"/>
          </p:cNvSpPr>
          <p:nvPr>
            <p:ph type="sldNum" sz="quarter" idx="12"/>
          </p:nvPr>
        </p:nvSpPr>
        <p:spPr/>
        <p:txBody>
          <a:bodyPr/>
          <a:lstStyle/>
          <a:p>
            <a:fld id="{8AC4FE73-7692-7845-BCB8-65D18FE153DA}" type="slidenum">
              <a:rPr lang="en-GB" smtClean="0"/>
              <a:t>5</a:t>
            </a:fld>
            <a:endParaRPr lang="en-GB"/>
          </a:p>
        </p:txBody>
      </p:sp>
      <p:sp>
        <p:nvSpPr>
          <p:cNvPr id="6" name="Action Button: Home 5">
            <a:hlinkClick r:id="" action="ppaction://hlinkshowjump?jump=firstslide" highlightClick="1"/>
            <a:extLst>
              <a:ext uri="{FF2B5EF4-FFF2-40B4-BE49-F238E27FC236}">
                <a16:creationId xmlns:a16="http://schemas.microsoft.com/office/drawing/2014/main" id="{2C2E71EE-7BF8-DD4B-91EE-4420EA3440B7}"/>
              </a:ext>
            </a:extLst>
          </p:cNvPr>
          <p:cNvSpPr/>
          <p:nvPr/>
        </p:nvSpPr>
        <p:spPr>
          <a:xfrm>
            <a:off x="11348342" y="136525"/>
            <a:ext cx="410966" cy="410966"/>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8940182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855B45-4A57-AA4B-B0FC-CB825AC91C46}"/>
              </a:ext>
            </a:extLst>
          </p:cNvPr>
          <p:cNvSpPr>
            <a:spLocks noGrp="1"/>
          </p:cNvSpPr>
          <p:nvPr>
            <p:ph type="title"/>
          </p:nvPr>
        </p:nvSpPr>
        <p:spPr/>
        <p:txBody>
          <a:bodyPr/>
          <a:lstStyle/>
          <a:p>
            <a:r>
              <a:rPr lang="en-GB" dirty="0"/>
              <a:t>Weathering and carbon capture have near-additive impact</a:t>
            </a:r>
          </a:p>
        </p:txBody>
      </p:sp>
      <p:sp>
        <p:nvSpPr>
          <p:cNvPr id="8" name="Content Placeholder 7">
            <a:extLst>
              <a:ext uri="{FF2B5EF4-FFF2-40B4-BE49-F238E27FC236}">
                <a16:creationId xmlns:a16="http://schemas.microsoft.com/office/drawing/2014/main" id="{DA688EED-96C1-184F-8A01-B0571C309F32}"/>
              </a:ext>
            </a:extLst>
          </p:cNvPr>
          <p:cNvSpPr>
            <a:spLocks noGrp="1"/>
          </p:cNvSpPr>
          <p:nvPr>
            <p:ph idx="1"/>
          </p:nvPr>
        </p:nvSpPr>
        <p:spPr>
          <a:xfrm>
            <a:off x="6952282" y="1978876"/>
            <a:ext cx="4484914" cy="4044836"/>
          </a:xfrm>
        </p:spPr>
        <p:txBody>
          <a:bodyPr>
            <a:normAutofit/>
          </a:bodyPr>
          <a:lstStyle/>
          <a:p>
            <a:r>
              <a:rPr lang="en-GB" dirty="0"/>
              <a:t>Carbon capture is more effective at reducing temperatures</a:t>
            </a:r>
          </a:p>
          <a:p>
            <a:r>
              <a:rPr lang="en-GB" dirty="0"/>
              <a:t>Each </a:t>
            </a:r>
            <a:r>
              <a:rPr lang="en-GB" dirty="0" err="1"/>
              <a:t>PgC</a:t>
            </a:r>
            <a:r>
              <a:rPr lang="en-GB" dirty="0"/>
              <a:t>/</a:t>
            </a:r>
            <a:r>
              <a:rPr lang="en-GB" dirty="0" err="1"/>
              <a:t>yr</a:t>
            </a:r>
            <a:r>
              <a:rPr lang="en-GB" dirty="0"/>
              <a:t> captured by weathering rather than CCS leads to about ~5% reduction in effectiveness (not completely linearly additive)</a:t>
            </a:r>
          </a:p>
        </p:txBody>
      </p:sp>
      <p:pic>
        <p:nvPicPr>
          <p:cNvPr id="5" name="Picture 4">
            <a:extLst>
              <a:ext uri="{FF2B5EF4-FFF2-40B4-BE49-F238E27FC236}">
                <a16:creationId xmlns:a16="http://schemas.microsoft.com/office/drawing/2014/main" id="{0839765C-A97D-A244-954E-042A8B480FCF}"/>
              </a:ext>
            </a:extLst>
          </p:cNvPr>
          <p:cNvPicPr>
            <a:picLocks noChangeAspect="1"/>
          </p:cNvPicPr>
          <p:nvPr/>
        </p:nvPicPr>
        <p:blipFill>
          <a:blip r:embed="rId2"/>
          <a:stretch>
            <a:fillRect/>
          </a:stretch>
        </p:blipFill>
        <p:spPr>
          <a:xfrm>
            <a:off x="386382" y="1690688"/>
            <a:ext cx="6565900" cy="5014369"/>
          </a:xfrm>
          <a:prstGeom prst="rect">
            <a:avLst/>
          </a:prstGeom>
        </p:spPr>
      </p:pic>
      <p:sp>
        <p:nvSpPr>
          <p:cNvPr id="6" name="Slide Number Placeholder 5">
            <a:extLst>
              <a:ext uri="{FF2B5EF4-FFF2-40B4-BE49-F238E27FC236}">
                <a16:creationId xmlns:a16="http://schemas.microsoft.com/office/drawing/2014/main" id="{2EEFE54C-E484-0841-95CF-B689689BD20C}"/>
              </a:ext>
            </a:extLst>
          </p:cNvPr>
          <p:cNvSpPr>
            <a:spLocks noGrp="1"/>
          </p:cNvSpPr>
          <p:nvPr>
            <p:ph type="sldNum" sz="quarter" idx="12"/>
          </p:nvPr>
        </p:nvSpPr>
        <p:spPr/>
        <p:txBody>
          <a:bodyPr/>
          <a:lstStyle/>
          <a:p>
            <a:fld id="{8AC4FE73-7692-7845-BCB8-65D18FE153DA}" type="slidenum">
              <a:rPr lang="en-GB" smtClean="0"/>
              <a:t>6</a:t>
            </a:fld>
            <a:endParaRPr lang="en-GB"/>
          </a:p>
        </p:txBody>
      </p:sp>
      <p:sp>
        <p:nvSpPr>
          <p:cNvPr id="9" name="Action Button: Home 8">
            <a:hlinkClick r:id="" action="ppaction://hlinkshowjump?jump=firstslide" highlightClick="1"/>
            <a:extLst>
              <a:ext uri="{FF2B5EF4-FFF2-40B4-BE49-F238E27FC236}">
                <a16:creationId xmlns:a16="http://schemas.microsoft.com/office/drawing/2014/main" id="{BA132429-2524-3F4F-957F-C189A55A70D0}"/>
              </a:ext>
            </a:extLst>
          </p:cNvPr>
          <p:cNvSpPr/>
          <p:nvPr/>
        </p:nvSpPr>
        <p:spPr>
          <a:xfrm>
            <a:off x="11348342" y="136525"/>
            <a:ext cx="410966" cy="410966"/>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451683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B724CFB-A8C8-AE43-9AAE-6A61A8E2D682}"/>
              </a:ext>
            </a:extLst>
          </p:cNvPr>
          <p:cNvPicPr>
            <a:picLocks noChangeAspect="1"/>
          </p:cNvPicPr>
          <p:nvPr/>
        </p:nvPicPr>
        <p:blipFill>
          <a:blip r:embed="rId2"/>
          <a:stretch>
            <a:fillRect/>
          </a:stretch>
        </p:blipFill>
        <p:spPr>
          <a:xfrm>
            <a:off x="438150" y="1690688"/>
            <a:ext cx="11315700" cy="5118100"/>
          </a:xfrm>
          <a:prstGeom prst="rect">
            <a:avLst/>
          </a:prstGeom>
        </p:spPr>
      </p:pic>
      <p:sp>
        <p:nvSpPr>
          <p:cNvPr id="5" name="Title 1">
            <a:extLst>
              <a:ext uri="{FF2B5EF4-FFF2-40B4-BE49-F238E27FC236}">
                <a16:creationId xmlns:a16="http://schemas.microsoft.com/office/drawing/2014/main" id="{087DA2F8-A976-A54E-8C3D-71ABA6F40989}"/>
              </a:ext>
            </a:extLst>
          </p:cNvPr>
          <p:cNvSpPr>
            <a:spLocks noGrp="1"/>
          </p:cNvSpPr>
          <p:nvPr>
            <p:ph type="title"/>
          </p:nvPr>
        </p:nvSpPr>
        <p:spPr>
          <a:xfrm>
            <a:off x="838200" y="365125"/>
            <a:ext cx="10515600" cy="1325563"/>
          </a:xfrm>
        </p:spPr>
        <p:txBody>
          <a:bodyPr/>
          <a:lstStyle/>
          <a:p>
            <a:r>
              <a:rPr lang="en-GB" dirty="0"/>
              <a:t>Climate engineering is more effective under lower emissions scenarios</a:t>
            </a:r>
          </a:p>
        </p:txBody>
      </p:sp>
      <p:sp>
        <p:nvSpPr>
          <p:cNvPr id="11" name="Action Button: Home 10">
            <a:hlinkClick r:id="" action="ppaction://hlinkshowjump?jump=firstslide" highlightClick="1"/>
            <a:extLst>
              <a:ext uri="{FF2B5EF4-FFF2-40B4-BE49-F238E27FC236}">
                <a16:creationId xmlns:a16="http://schemas.microsoft.com/office/drawing/2014/main" id="{3B658301-CBED-264F-B132-3310EC7FAEA5}"/>
              </a:ext>
            </a:extLst>
          </p:cNvPr>
          <p:cNvSpPr/>
          <p:nvPr/>
        </p:nvSpPr>
        <p:spPr>
          <a:xfrm>
            <a:off x="11348342" y="136525"/>
            <a:ext cx="410966" cy="410966"/>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Slide Number Placeholder 1">
            <a:extLst>
              <a:ext uri="{FF2B5EF4-FFF2-40B4-BE49-F238E27FC236}">
                <a16:creationId xmlns:a16="http://schemas.microsoft.com/office/drawing/2014/main" id="{23519013-941A-954D-BC1D-DEF9D8EEC2F5}"/>
              </a:ext>
            </a:extLst>
          </p:cNvPr>
          <p:cNvSpPr>
            <a:spLocks noGrp="1"/>
          </p:cNvSpPr>
          <p:nvPr>
            <p:ph type="sldNum" sz="quarter" idx="12"/>
          </p:nvPr>
        </p:nvSpPr>
        <p:spPr/>
        <p:txBody>
          <a:bodyPr/>
          <a:lstStyle/>
          <a:p>
            <a:fld id="{8AC4FE73-7692-7845-BCB8-65D18FE153DA}" type="slidenum">
              <a:rPr lang="en-GB" smtClean="0"/>
              <a:t>7</a:t>
            </a:fld>
            <a:endParaRPr lang="en-GB"/>
          </a:p>
        </p:txBody>
      </p:sp>
    </p:spTree>
    <p:extLst>
      <p:ext uri="{BB962C8B-B14F-4D97-AF65-F5344CB8AC3E}">
        <p14:creationId xmlns:p14="http://schemas.microsoft.com/office/powerpoint/2010/main" val="2104956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27F44-EFA6-7E49-8EFD-780195151C90}"/>
              </a:ext>
            </a:extLst>
          </p:cNvPr>
          <p:cNvSpPr>
            <a:spLocks noGrp="1"/>
          </p:cNvSpPr>
          <p:nvPr>
            <p:ph type="title"/>
          </p:nvPr>
        </p:nvSpPr>
        <p:spPr/>
        <p:txBody>
          <a:bodyPr>
            <a:normAutofit/>
          </a:bodyPr>
          <a:lstStyle/>
          <a:p>
            <a:r>
              <a:rPr lang="en-GB" dirty="0"/>
              <a:t>Model shows delayed warming and delayed impact for climate engineering</a:t>
            </a:r>
          </a:p>
        </p:txBody>
      </p:sp>
      <p:pic>
        <p:nvPicPr>
          <p:cNvPr id="5" name="Picture 4">
            <a:extLst>
              <a:ext uri="{FF2B5EF4-FFF2-40B4-BE49-F238E27FC236}">
                <a16:creationId xmlns:a16="http://schemas.microsoft.com/office/drawing/2014/main" id="{D4022544-71E4-D440-AB6D-3F85A612688C}"/>
              </a:ext>
            </a:extLst>
          </p:cNvPr>
          <p:cNvPicPr>
            <a:picLocks noChangeAspect="1"/>
          </p:cNvPicPr>
          <p:nvPr/>
        </p:nvPicPr>
        <p:blipFill>
          <a:blip r:embed="rId2"/>
          <a:stretch>
            <a:fillRect/>
          </a:stretch>
        </p:blipFill>
        <p:spPr>
          <a:xfrm>
            <a:off x="348343" y="1691482"/>
            <a:ext cx="6674826" cy="5166518"/>
          </a:xfrm>
          <a:prstGeom prst="rect">
            <a:avLst/>
          </a:prstGeom>
        </p:spPr>
      </p:pic>
      <p:sp>
        <p:nvSpPr>
          <p:cNvPr id="6" name="TextBox 5">
            <a:extLst>
              <a:ext uri="{FF2B5EF4-FFF2-40B4-BE49-F238E27FC236}">
                <a16:creationId xmlns:a16="http://schemas.microsoft.com/office/drawing/2014/main" id="{CA8BB70B-DDB3-9441-8CE6-8DB29349F0BB}"/>
              </a:ext>
            </a:extLst>
          </p:cNvPr>
          <p:cNvSpPr txBox="1"/>
          <p:nvPr/>
        </p:nvSpPr>
        <p:spPr>
          <a:xfrm>
            <a:off x="6755528" y="2188027"/>
            <a:ext cx="4865914" cy="1384995"/>
          </a:xfrm>
          <a:prstGeom prst="rect">
            <a:avLst/>
          </a:prstGeom>
          <a:noFill/>
        </p:spPr>
        <p:txBody>
          <a:bodyPr wrap="square" rtlCol="0">
            <a:spAutoFit/>
          </a:bodyPr>
          <a:lstStyle/>
          <a:p>
            <a:r>
              <a:rPr lang="en-GB" sz="2800" dirty="0"/>
              <a:t>Under higher emissions, peak warming occurs later (year 2210 under RCP 8.5)</a:t>
            </a:r>
          </a:p>
        </p:txBody>
      </p:sp>
      <p:sp>
        <p:nvSpPr>
          <p:cNvPr id="7" name="TextBox 6">
            <a:extLst>
              <a:ext uri="{FF2B5EF4-FFF2-40B4-BE49-F238E27FC236}">
                <a16:creationId xmlns:a16="http://schemas.microsoft.com/office/drawing/2014/main" id="{D8C5E351-ECA8-704F-8334-0A009703F2AD}"/>
              </a:ext>
            </a:extLst>
          </p:cNvPr>
          <p:cNvSpPr txBox="1"/>
          <p:nvPr/>
        </p:nvSpPr>
        <p:spPr>
          <a:xfrm>
            <a:off x="6755528" y="4617640"/>
            <a:ext cx="4865914" cy="1815882"/>
          </a:xfrm>
          <a:prstGeom prst="rect">
            <a:avLst/>
          </a:prstGeom>
          <a:noFill/>
        </p:spPr>
        <p:txBody>
          <a:bodyPr wrap="square" rtlCol="0">
            <a:spAutoFit/>
          </a:bodyPr>
          <a:lstStyle/>
          <a:p>
            <a:r>
              <a:rPr lang="en-GB" sz="2800" dirty="0"/>
              <a:t>Delay in peak weathering impact is independent of climate engineering method, rate, or background emissions</a:t>
            </a:r>
          </a:p>
        </p:txBody>
      </p:sp>
      <p:sp>
        <p:nvSpPr>
          <p:cNvPr id="8" name="TextBox 7">
            <a:extLst>
              <a:ext uri="{FF2B5EF4-FFF2-40B4-BE49-F238E27FC236}">
                <a16:creationId xmlns:a16="http://schemas.microsoft.com/office/drawing/2014/main" id="{4F340058-A2CC-684D-85FB-3A0BC906CDE7}"/>
              </a:ext>
            </a:extLst>
          </p:cNvPr>
          <p:cNvSpPr txBox="1"/>
          <p:nvPr/>
        </p:nvSpPr>
        <p:spPr>
          <a:xfrm>
            <a:off x="4822372" y="2495804"/>
            <a:ext cx="1284515" cy="1077218"/>
          </a:xfrm>
          <a:prstGeom prst="rect">
            <a:avLst/>
          </a:prstGeom>
          <a:noFill/>
        </p:spPr>
        <p:txBody>
          <a:bodyPr wrap="square" rtlCol="0">
            <a:spAutoFit/>
          </a:bodyPr>
          <a:lstStyle/>
          <a:p>
            <a:r>
              <a:rPr lang="en-GB" sz="1600" dirty="0"/>
              <a:t>~80 years to maximum surface warming</a:t>
            </a:r>
          </a:p>
        </p:txBody>
      </p:sp>
      <p:sp>
        <p:nvSpPr>
          <p:cNvPr id="9" name="TextBox 8">
            <a:extLst>
              <a:ext uri="{FF2B5EF4-FFF2-40B4-BE49-F238E27FC236}">
                <a16:creationId xmlns:a16="http://schemas.microsoft.com/office/drawing/2014/main" id="{877ECEDB-0EBF-5344-BACE-0ACAB8D38C36}"/>
              </a:ext>
            </a:extLst>
          </p:cNvPr>
          <p:cNvSpPr txBox="1"/>
          <p:nvPr/>
        </p:nvSpPr>
        <p:spPr>
          <a:xfrm>
            <a:off x="4408715" y="5062781"/>
            <a:ext cx="1284515" cy="1077218"/>
          </a:xfrm>
          <a:prstGeom prst="rect">
            <a:avLst/>
          </a:prstGeom>
          <a:noFill/>
        </p:spPr>
        <p:txBody>
          <a:bodyPr wrap="square" rtlCol="0">
            <a:spAutoFit/>
          </a:bodyPr>
          <a:lstStyle/>
          <a:p>
            <a:pPr algn="r"/>
            <a:r>
              <a:rPr lang="en-GB" sz="1600" dirty="0"/>
              <a:t>~140 years to maximum temperature reduction</a:t>
            </a:r>
          </a:p>
        </p:txBody>
      </p:sp>
      <p:cxnSp>
        <p:nvCxnSpPr>
          <p:cNvPr id="11" name="Straight Connector 10">
            <a:extLst>
              <a:ext uri="{FF2B5EF4-FFF2-40B4-BE49-F238E27FC236}">
                <a16:creationId xmlns:a16="http://schemas.microsoft.com/office/drawing/2014/main" id="{7770506D-0E70-E343-86A6-9BA6E8898A44}"/>
              </a:ext>
            </a:extLst>
          </p:cNvPr>
          <p:cNvCxnSpPr/>
          <p:nvPr/>
        </p:nvCxnSpPr>
        <p:spPr>
          <a:xfrm>
            <a:off x="3800724" y="2075290"/>
            <a:ext cx="0" cy="1741336"/>
          </a:xfrm>
          <a:prstGeom prst="line">
            <a:avLst/>
          </a:prstGeom>
          <a:ln w="19050"/>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6D1DD777-410F-1B4F-9655-0513178157B7}"/>
              </a:ext>
            </a:extLst>
          </p:cNvPr>
          <p:cNvCxnSpPr/>
          <p:nvPr/>
        </p:nvCxnSpPr>
        <p:spPr>
          <a:xfrm>
            <a:off x="3802050" y="4509711"/>
            <a:ext cx="0" cy="1741336"/>
          </a:xfrm>
          <a:prstGeom prst="line">
            <a:avLst/>
          </a:prstGeom>
          <a:ln w="19050"/>
        </p:spPr>
        <p:style>
          <a:lnRef idx="1">
            <a:schemeClr val="dk1"/>
          </a:lnRef>
          <a:fillRef idx="0">
            <a:schemeClr val="dk1"/>
          </a:fillRef>
          <a:effectRef idx="0">
            <a:schemeClr val="dk1"/>
          </a:effectRef>
          <a:fontRef idx="minor">
            <a:schemeClr val="tx1"/>
          </a:fontRef>
        </p:style>
      </p:cxnSp>
      <p:cxnSp>
        <p:nvCxnSpPr>
          <p:cNvPr id="15" name="Straight Arrow Connector 14">
            <a:extLst>
              <a:ext uri="{FF2B5EF4-FFF2-40B4-BE49-F238E27FC236}">
                <a16:creationId xmlns:a16="http://schemas.microsoft.com/office/drawing/2014/main" id="{4441144F-C2A8-8649-BEA5-4E704798170F}"/>
              </a:ext>
            </a:extLst>
          </p:cNvPr>
          <p:cNvCxnSpPr/>
          <p:nvPr/>
        </p:nvCxnSpPr>
        <p:spPr>
          <a:xfrm>
            <a:off x="3896651" y="2514092"/>
            <a:ext cx="84124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5994C01B-4064-4343-A829-71A4D747B21C}"/>
              </a:ext>
            </a:extLst>
          </p:cNvPr>
          <p:cNvCxnSpPr>
            <a:cxnSpLocks/>
          </p:cNvCxnSpPr>
          <p:nvPr/>
        </p:nvCxnSpPr>
        <p:spPr>
          <a:xfrm>
            <a:off x="3896651" y="5354828"/>
            <a:ext cx="170862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BABC1324-BEF5-F34F-85AC-F8C0B27289CB}"/>
              </a:ext>
            </a:extLst>
          </p:cNvPr>
          <p:cNvSpPr>
            <a:spLocks noGrp="1"/>
          </p:cNvSpPr>
          <p:nvPr>
            <p:ph type="sldNum" sz="quarter" idx="12"/>
          </p:nvPr>
        </p:nvSpPr>
        <p:spPr/>
        <p:txBody>
          <a:bodyPr/>
          <a:lstStyle/>
          <a:p>
            <a:fld id="{8AC4FE73-7692-7845-BCB8-65D18FE153DA}" type="slidenum">
              <a:rPr lang="en-GB" smtClean="0"/>
              <a:t>8</a:t>
            </a:fld>
            <a:endParaRPr lang="en-GB"/>
          </a:p>
        </p:txBody>
      </p:sp>
      <p:sp>
        <p:nvSpPr>
          <p:cNvPr id="14" name="Action Button: Home 13">
            <a:hlinkClick r:id="" action="ppaction://hlinkshowjump?jump=firstslide" highlightClick="1"/>
            <a:extLst>
              <a:ext uri="{FF2B5EF4-FFF2-40B4-BE49-F238E27FC236}">
                <a16:creationId xmlns:a16="http://schemas.microsoft.com/office/drawing/2014/main" id="{095A9A91-0D69-234F-985E-95E125EB3F3D}"/>
              </a:ext>
            </a:extLst>
          </p:cNvPr>
          <p:cNvSpPr/>
          <p:nvPr/>
        </p:nvSpPr>
        <p:spPr>
          <a:xfrm>
            <a:off x="11348342" y="136525"/>
            <a:ext cx="410966" cy="410966"/>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0752397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4B8BBD9-467B-F847-8A8B-855E25431640}"/>
              </a:ext>
            </a:extLst>
          </p:cNvPr>
          <p:cNvPicPr>
            <a:picLocks noChangeAspect="1"/>
          </p:cNvPicPr>
          <p:nvPr/>
        </p:nvPicPr>
        <p:blipFill>
          <a:blip r:embed="rId2"/>
          <a:stretch>
            <a:fillRect/>
          </a:stretch>
        </p:blipFill>
        <p:spPr>
          <a:xfrm>
            <a:off x="39262" y="1874303"/>
            <a:ext cx="11520021" cy="4621212"/>
          </a:xfrm>
          <a:prstGeom prst="rect">
            <a:avLst/>
          </a:prstGeom>
        </p:spPr>
      </p:pic>
      <p:sp>
        <p:nvSpPr>
          <p:cNvPr id="2" name="Title 1">
            <a:extLst>
              <a:ext uri="{FF2B5EF4-FFF2-40B4-BE49-F238E27FC236}">
                <a16:creationId xmlns:a16="http://schemas.microsoft.com/office/drawing/2014/main" id="{2A5B69EA-5802-D14F-922E-6F61C845D147}"/>
              </a:ext>
            </a:extLst>
          </p:cNvPr>
          <p:cNvSpPr>
            <a:spLocks noGrp="1"/>
          </p:cNvSpPr>
          <p:nvPr>
            <p:ph type="title"/>
          </p:nvPr>
        </p:nvSpPr>
        <p:spPr/>
        <p:txBody>
          <a:bodyPr>
            <a:normAutofit fontScale="90000"/>
          </a:bodyPr>
          <a:lstStyle/>
          <a:p>
            <a:r>
              <a:rPr lang="en-GB" dirty="0"/>
              <a:t>Delayed warming and climate engineering signals mean that timing and adjustment matter</a:t>
            </a:r>
          </a:p>
        </p:txBody>
      </p:sp>
      <p:sp>
        <p:nvSpPr>
          <p:cNvPr id="9" name="TextBox 8">
            <a:extLst>
              <a:ext uri="{FF2B5EF4-FFF2-40B4-BE49-F238E27FC236}">
                <a16:creationId xmlns:a16="http://schemas.microsoft.com/office/drawing/2014/main" id="{D744E15D-59B6-704F-A746-27C30E148264}"/>
              </a:ext>
            </a:extLst>
          </p:cNvPr>
          <p:cNvSpPr txBox="1"/>
          <p:nvPr/>
        </p:nvSpPr>
        <p:spPr>
          <a:xfrm>
            <a:off x="4088958" y="3480114"/>
            <a:ext cx="1373588" cy="1015663"/>
          </a:xfrm>
          <a:prstGeom prst="rect">
            <a:avLst/>
          </a:prstGeom>
          <a:noFill/>
        </p:spPr>
        <p:txBody>
          <a:bodyPr wrap="square" rtlCol="0">
            <a:spAutoFit/>
          </a:bodyPr>
          <a:lstStyle/>
          <a:p>
            <a:r>
              <a:rPr lang="en-GB" sz="1200" dirty="0"/>
              <a:t>81% of impact realized at 2200 by extending implementation period</a:t>
            </a:r>
          </a:p>
        </p:txBody>
      </p:sp>
      <p:sp>
        <p:nvSpPr>
          <p:cNvPr id="10" name="TextBox 9">
            <a:extLst>
              <a:ext uri="{FF2B5EF4-FFF2-40B4-BE49-F238E27FC236}">
                <a16:creationId xmlns:a16="http://schemas.microsoft.com/office/drawing/2014/main" id="{118D2FC3-D08D-1542-A663-985862EBB2E2}"/>
              </a:ext>
            </a:extLst>
          </p:cNvPr>
          <p:cNvSpPr txBox="1"/>
          <p:nvPr/>
        </p:nvSpPr>
        <p:spPr>
          <a:xfrm>
            <a:off x="9195398" y="3559098"/>
            <a:ext cx="1196956" cy="830997"/>
          </a:xfrm>
          <a:prstGeom prst="rect">
            <a:avLst/>
          </a:prstGeom>
          <a:noFill/>
        </p:spPr>
        <p:txBody>
          <a:bodyPr wrap="square" rtlCol="0">
            <a:spAutoFit/>
          </a:bodyPr>
          <a:lstStyle/>
          <a:p>
            <a:r>
              <a:rPr lang="en-GB" sz="1200" dirty="0"/>
              <a:t>76% of impact realized at 2200 by delaying implementation</a:t>
            </a:r>
          </a:p>
        </p:txBody>
      </p:sp>
      <p:sp>
        <p:nvSpPr>
          <p:cNvPr id="3" name="Slide Number Placeholder 2">
            <a:extLst>
              <a:ext uri="{FF2B5EF4-FFF2-40B4-BE49-F238E27FC236}">
                <a16:creationId xmlns:a16="http://schemas.microsoft.com/office/drawing/2014/main" id="{ACCF14BB-5958-0E42-8CCA-D0ABC4D2F984}"/>
              </a:ext>
            </a:extLst>
          </p:cNvPr>
          <p:cNvSpPr>
            <a:spLocks noGrp="1"/>
          </p:cNvSpPr>
          <p:nvPr>
            <p:ph type="sldNum" sz="quarter" idx="12"/>
          </p:nvPr>
        </p:nvSpPr>
        <p:spPr/>
        <p:txBody>
          <a:bodyPr/>
          <a:lstStyle/>
          <a:p>
            <a:fld id="{8AC4FE73-7692-7845-BCB8-65D18FE153DA}" type="slidenum">
              <a:rPr lang="en-GB" smtClean="0"/>
              <a:t>9</a:t>
            </a:fld>
            <a:endParaRPr lang="en-GB"/>
          </a:p>
        </p:txBody>
      </p:sp>
      <p:sp>
        <p:nvSpPr>
          <p:cNvPr id="11" name="Action Button: Home 10">
            <a:hlinkClick r:id="" action="ppaction://hlinkshowjump?jump=firstslide" highlightClick="1"/>
            <a:extLst>
              <a:ext uri="{FF2B5EF4-FFF2-40B4-BE49-F238E27FC236}">
                <a16:creationId xmlns:a16="http://schemas.microsoft.com/office/drawing/2014/main" id="{A62A66B0-E040-E040-B44A-2BA500B72DD6}"/>
              </a:ext>
            </a:extLst>
          </p:cNvPr>
          <p:cNvSpPr/>
          <p:nvPr/>
        </p:nvSpPr>
        <p:spPr>
          <a:xfrm>
            <a:off x="11348342" y="136525"/>
            <a:ext cx="410966" cy="410966"/>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7871623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11460</TotalTime>
  <Words>696</Words>
  <Application>Microsoft Macintosh PowerPoint</Application>
  <PresentationFormat>Widescreen</PresentationFormat>
  <Paragraphs>62</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Calibri Light</vt:lpstr>
      <vt:lpstr>Office Theme</vt:lpstr>
      <vt:lpstr>PowerPoint Presentation</vt:lpstr>
      <vt:lpstr>PowerPoint Presentation</vt:lpstr>
      <vt:lpstr>Is there an optimal method for negative emissions?</vt:lpstr>
      <vt:lpstr>The Gnanadesikan Ocean-Atmosphere Model</vt:lpstr>
      <vt:lpstr>Methods - Climate Engineering Scenarios</vt:lpstr>
      <vt:lpstr>Weathering and carbon capture have near-additive impact</vt:lpstr>
      <vt:lpstr>Climate engineering is more effective under lower emissions scenarios</vt:lpstr>
      <vt:lpstr>Model shows delayed warming and delayed impact for climate engineering</vt:lpstr>
      <vt:lpstr>Delayed warming and climate engineering signals mean that timing and adjustment matter</vt:lpstr>
      <vt:lpstr>Take Home Messages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Turner, Katherine [keturner]</dc:creator>
  <cp:lastModifiedBy>Turner, Katherine [keturner]</cp:lastModifiedBy>
  <cp:revision>46</cp:revision>
  <dcterms:created xsi:type="dcterms:W3CDTF">2020-04-27T12:12:23Z</dcterms:created>
  <dcterms:modified xsi:type="dcterms:W3CDTF">2020-05-05T13:24:59Z</dcterms:modified>
</cp:coreProperties>
</file>