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6" r:id="rId2"/>
    <p:sldId id="276" r:id="rId3"/>
    <p:sldId id="257" r:id="rId4"/>
    <p:sldId id="331" r:id="rId5"/>
    <p:sldId id="333" r:id="rId6"/>
    <p:sldId id="325" r:id="rId7"/>
    <p:sldId id="300" r:id="rId8"/>
    <p:sldId id="327" r:id="rId9"/>
    <p:sldId id="364" r:id="rId10"/>
    <p:sldId id="365" r:id="rId11"/>
    <p:sldId id="371" r:id="rId12"/>
    <p:sldId id="346" r:id="rId13"/>
    <p:sldId id="363" r:id="rId14"/>
    <p:sldId id="322" r:id="rId15"/>
    <p:sldId id="315" r:id="rId16"/>
    <p:sldId id="360" r:id="rId17"/>
    <p:sldId id="376" r:id="rId18"/>
    <p:sldId id="334" r:id="rId19"/>
    <p:sldId id="34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0000"/>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4830" autoAdjust="0"/>
  </p:normalViewPr>
  <p:slideViewPr>
    <p:cSldViewPr snapToGrid="0">
      <p:cViewPr varScale="1">
        <p:scale>
          <a:sx n="128" d="100"/>
          <a:sy n="128" d="100"/>
        </p:scale>
        <p:origin x="1062" y="120"/>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7369D-8949-4982-8F5A-C01885DC7C43}"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2BCBC-7A63-432D-A8F9-51DA8068F49E}" type="slidenum">
              <a:rPr lang="en-US" smtClean="0"/>
              <a:pPr/>
              <a:t>‹#›</a:t>
            </a:fld>
            <a:r>
              <a:rPr lang="en-US" dirty="0"/>
              <a:t>/22</a:t>
            </a:r>
          </a:p>
        </p:txBody>
      </p:sp>
    </p:spTree>
    <p:extLst>
      <p:ext uri="{BB962C8B-B14F-4D97-AF65-F5344CB8AC3E}">
        <p14:creationId xmlns:p14="http://schemas.microsoft.com/office/powerpoint/2010/main" val="689033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1</a:t>
            </a:fld>
            <a:endParaRPr lang="en-US"/>
          </a:p>
        </p:txBody>
      </p:sp>
    </p:spTree>
    <p:extLst>
      <p:ext uri="{BB962C8B-B14F-4D97-AF65-F5344CB8AC3E}">
        <p14:creationId xmlns:p14="http://schemas.microsoft.com/office/powerpoint/2010/main" val="214871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Strong evidence that mid-level ventilation is the primary process by which TCs decay from interaction with vertical wind shear</a:t>
            </a:r>
          </a:p>
          <a:p>
            <a:endParaRPr lang="en-US" baseline="0" dirty="0"/>
          </a:p>
        </p:txBody>
      </p:sp>
      <p:sp>
        <p:nvSpPr>
          <p:cNvPr id="4" name="Slide Number Placeholder 3"/>
          <p:cNvSpPr>
            <a:spLocks noGrp="1"/>
          </p:cNvSpPr>
          <p:nvPr>
            <p:ph type="sldNum" sz="quarter" idx="10"/>
          </p:nvPr>
        </p:nvSpPr>
        <p:spPr/>
        <p:txBody>
          <a:bodyPr/>
          <a:lstStyle/>
          <a:p>
            <a:fld id="{C572BCBC-7A63-432D-A8F9-51DA8068F49E}" type="slidenum">
              <a:rPr lang="en-US" smtClean="0"/>
              <a:pPr/>
              <a:t>10</a:t>
            </a:fld>
            <a:r>
              <a:rPr lang="en-US"/>
              <a:t>/22</a:t>
            </a:r>
            <a:endParaRPr lang="en-US" dirty="0"/>
          </a:p>
        </p:txBody>
      </p:sp>
    </p:spTree>
    <p:extLst>
      <p:ext uri="{BB962C8B-B14F-4D97-AF65-F5344CB8AC3E}">
        <p14:creationId xmlns:p14="http://schemas.microsoft.com/office/powerpoint/2010/main" val="310683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t>
            </a:r>
            <a:r>
              <a:rPr lang="en-US" dirty="0" err="1"/>
              <a:t>hindcast</a:t>
            </a:r>
            <a:r>
              <a:rPr lang="en-US" dirty="0"/>
              <a:t> error (and standard error), based on 3 years of TC data in the Atlantic. Number at bottom is sample size.</a:t>
            </a:r>
          </a:p>
          <a:p>
            <a:r>
              <a:rPr lang="en-US" dirty="0"/>
              <a:t>Average storm error is around 11 </a:t>
            </a:r>
            <a:r>
              <a:rPr lang="en-US" dirty="0" err="1"/>
              <a:t>kts</a:t>
            </a:r>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11</a:t>
            </a:fld>
            <a:endParaRPr lang="en-US"/>
          </a:p>
        </p:txBody>
      </p:sp>
    </p:spTree>
    <p:extLst>
      <p:ext uri="{BB962C8B-B14F-4D97-AF65-F5344CB8AC3E}">
        <p14:creationId xmlns:p14="http://schemas.microsoft.com/office/powerpoint/2010/main" val="315639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Sweeping under the</a:t>
            </a:r>
            <a:r>
              <a:rPr lang="en-US" baseline="0" dirty="0"/>
              <a:t> rug how to do the initialization; its not easy and conventional data assimilation use complex </a:t>
            </a:r>
            <a:r>
              <a:rPr lang="en-US" baseline="0" dirty="0" err="1"/>
              <a:t>variational</a:t>
            </a:r>
            <a:r>
              <a:rPr lang="en-US" baseline="0" dirty="0"/>
              <a:t> methods</a:t>
            </a:r>
          </a:p>
          <a:p>
            <a:r>
              <a:rPr lang="en-US" baseline="0" dirty="0"/>
              <a:t>A bit easier in this case because state is limited (v and m), but the model itself is very simple and cannot always be reasonably adjusted to fit the data</a:t>
            </a:r>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13</a:t>
            </a:fld>
            <a:endParaRPr lang="en-US"/>
          </a:p>
        </p:txBody>
      </p:sp>
    </p:spTree>
    <p:extLst>
      <p:ext uri="{BB962C8B-B14F-4D97-AF65-F5344CB8AC3E}">
        <p14:creationId xmlns:p14="http://schemas.microsoft.com/office/powerpoint/2010/main" val="26802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 vorticity and divergence</a:t>
            </a:r>
          </a:p>
        </p:txBody>
      </p:sp>
      <p:sp>
        <p:nvSpPr>
          <p:cNvPr id="4" name="Slide Number Placeholder 3"/>
          <p:cNvSpPr>
            <a:spLocks noGrp="1"/>
          </p:cNvSpPr>
          <p:nvPr>
            <p:ph type="sldNum" sz="quarter" idx="10"/>
          </p:nvPr>
        </p:nvSpPr>
        <p:spPr/>
        <p:txBody>
          <a:bodyPr/>
          <a:lstStyle/>
          <a:p>
            <a:fld id="{C572BCBC-7A63-432D-A8F9-51DA8068F49E}" type="slidenum">
              <a:rPr lang="en-US" smtClean="0"/>
              <a:t>14</a:t>
            </a:fld>
            <a:endParaRPr lang="en-US"/>
          </a:p>
        </p:txBody>
      </p:sp>
    </p:spTree>
    <p:extLst>
      <p:ext uri="{BB962C8B-B14F-4D97-AF65-F5344CB8AC3E}">
        <p14:creationId xmlns:p14="http://schemas.microsoft.com/office/powerpoint/2010/main" val="379281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what</a:t>
            </a:r>
            <a:r>
              <a:rPr lang="en-US" baseline="0" dirty="0"/>
              <a:t> is the optimal chi to use in our model? (1 dimensional)</a:t>
            </a:r>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15</a:t>
            </a:fld>
            <a:endParaRPr lang="en-US"/>
          </a:p>
        </p:txBody>
      </p:sp>
    </p:spTree>
    <p:extLst>
      <p:ext uri="{BB962C8B-B14F-4D97-AF65-F5344CB8AC3E}">
        <p14:creationId xmlns:p14="http://schemas.microsoft.com/office/powerpoint/2010/main" val="35915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 of the time scale for surface fluxes to saturate the troposphere to the time scale for surface fluxes to bring the whole troposphere into thermodynamic equilibrium with the ocean</a:t>
            </a:r>
          </a:p>
        </p:txBody>
      </p:sp>
      <p:sp>
        <p:nvSpPr>
          <p:cNvPr id="4" name="Slide Number Placeholder 3"/>
          <p:cNvSpPr>
            <a:spLocks noGrp="1"/>
          </p:cNvSpPr>
          <p:nvPr>
            <p:ph type="sldNum" sz="quarter" idx="10"/>
          </p:nvPr>
        </p:nvSpPr>
        <p:spPr/>
        <p:txBody>
          <a:bodyPr/>
          <a:lstStyle/>
          <a:p>
            <a:fld id="{C572BCBC-7A63-432D-A8F9-51DA8068F49E}" type="slidenum">
              <a:rPr lang="en-US" smtClean="0"/>
              <a:pPr/>
              <a:t>16</a:t>
            </a:fld>
            <a:r>
              <a:rPr lang="en-US"/>
              <a:t>/22</a:t>
            </a:r>
            <a:endParaRPr lang="en-US" dirty="0"/>
          </a:p>
        </p:txBody>
      </p:sp>
    </p:spTree>
    <p:extLst>
      <p:ext uri="{BB962C8B-B14F-4D97-AF65-F5344CB8AC3E}">
        <p14:creationId xmlns:p14="http://schemas.microsoft.com/office/powerpoint/2010/main" val="2155464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17</a:t>
            </a:fld>
            <a:endParaRPr lang="en-US"/>
          </a:p>
        </p:txBody>
      </p:sp>
    </p:spTree>
    <p:extLst>
      <p:ext uri="{BB962C8B-B14F-4D97-AF65-F5344CB8AC3E}">
        <p14:creationId xmlns:p14="http://schemas.microsoft.com/office/powerpoint/2010/main" val="1387090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Hindcast of Hurricane Irma</a:t>
            </a:r>
            <a:r>
              <a:rPr lang="en-US" baseline="0" dirty="0"/>
              <a:t> (2017)</a:t>
            </a:r>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18</a:t>
            </a:fld>
            <a:endParaRPr lang="en-US"/>
          </a:p>
        </p:txBody>
      </p:sp>
    </p:spTree>
    <p:extLst>
      <p:ext uri="{BB962C8B-B14F-4D97-AF65-F5344CB8AC3E}">
        <p14:creationId xmlns:p14="http://schemas.microsoft.com/office/powerpoint/2010/main" val="247213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19</a:t>
            </a:fld>
            <a:endParaRPr lang="en-US"/>
          </a:p>
        </p:txBody>
      </p:sp>
    </p:spTree>
    <p:extLst>
      <p:ext uri="{BB962C8B-B14F-4D97-AF65-F5344CB8AC3E}">
        <p14:creationId xmlns:p14="http://schemas.microsoft.com/office/powerpoint/2010/main" val="259202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 forecasts =&gt; deterministic quantities.</a:t>
            </a:r>
          </a:p>
          <a:p>
            <a:r>
              <a:rPr lang="en-US" dirty="0"/>
              <a:t>Also, uncertainty always exists in a chaotic system.</a:t>
            </a:r>
          </a:p>
          <a:p>
            <a:r>
              <a:rPr lang="en-US" dirty="0"/>
              <a:t>Most relevant quantity is wind speeds at a particular location, and an added bonus is if they can characterize uncertainty in the forecast.</a:t>
            </a:r>
          </a:p>
          <a:p>
            <a:endParaRPr lang="en-US" dirty="0"/>
          </a:p>
        </p:txBody>
      </p:sp>
      <p:sp>
        <p:nvSpPr>
          <p:cNvPr id="4" name="Slide Number Placeholder 3"/>
          <p:cNvSpPr>
            <a:spLocks noGrp="1"/>
          </p:cNvSpPr>
          <p:nvPr>
            <p:ph type="sldNum" sz="quarter" idx="5"/>
          </p:nvPr>
        </p:nvSpPr>
        <p:spPr/>
        <p:txBody>
          <a:bodyPr/>
          <a:lstStyle/>
          <a:p>
            <a:fld id="{C572BCBC-7A63-432D-A8F9-51DA8068F49E}" type="slidenum">
              <a:rPr lang="en-US" smtClean="0"/>
              <a:pPr/>
              <a:t>2</a:t>
            </a:fld>
            <a:r>
              <a:rPr lang="en-US"/>
              <a:t>/22</a:t>
            </a:r>
            <a:endParaRPr lang="en-US" dirty="0"/>
          </a:p>
        </p:txBody>
      </p:sp>
    </p:spTree>
    <p:extLst>
      <p:ext uri="{BB962C8B-B14F-4D97-AF65-F5344CB8AC3E}">
        <p14:creationId xmlns:p14="http://schemas.microsoft.com/office/powerpoint/2010/main" val="258767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3</a:t>
            </a:fld>
            <a:endParaRPr lang="en-US"/>
          </a:p>
        </p:txBody>
      </p:sp>
    </p:spTree>
    <p:extLst>
      <p:ext uri="{BB962C8B-B14F-4D97-AF65-F5344CB8AC3E}">
        <p14:creationId xmlns:p14="http://schemas.microsoft.com/office/powerpoint/2010/main" val="238138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 drift</a:t>
            </a:r>
          </a:p>
          <a:p>
            <a:r>
              <a:rPr lang="en-US" dirty="0" err="1"/>
              <a:t>Nondivergent</a:t>
            </a:r>
            <a:r>
              <a:rPr lang="en-US" dirty="0"/>
              <a:t> </a:t>
            </a:r>
            <a:r>
              <a:rPr lang="en-US" dirty="0" err="1"/>
              <a:t>barotropic</a:t>
            </a:r>
            <a:r>
              <a:rPr lang="en-US" dirty="0"/>
              <a:t> vorticity equation: D(zeta</a:t>
            </a:r>
            <a:r>
              <a:rPr lang="en-US" baseline="0" dirty="0"/>
              <a:t> + f)/Dt = 0</a:t>
            </a:r>
          </a:p>
          <a:p>
            <a:r>
              <a:rPr lang="en-US" baseline="0" dirty="0"/>
              <a:t>d(zeta)/</a:t>
            </a:r>
            <a:r>
              <a:rPr lang="en-US" baseline="0" dirty="0" err="1"/>
              <a:t>dt</a:t>
            </a:r>
            <a:r>
              <a:rPr lang="en-US" baseline="0" dirty="0"/>
              <a:t> + V * </a:t>
            </a:r>
            <a:r>
              <a:rPr lang="en-US" baseline="0" dirty="0" err="1"/>
              <a:t>nabla</a:t>
            </a:r>
            <a:r>
              <a:rPr lang="en-US" baseline="0" dirty="0"/>
              <a:t>(zeta + f) = 0</a:t>
            </a:r>
          </a:p>
        </p:txBody>
      </p:sp>
      <p:sp>
        <p:nvSpPr>
          <p:cNvPr id="4" name="Slide Number Placeholder 3"/>
          <p:cNvSpPr>
            <a:spLocks noGrp="1"/>
          </p:cNvSpPr>
          <p:nvPr>
            <p:ph type="sldNum" sz="quarter" idx="10"/>
          </p:nvPr>
        </p:nvSpPr>
        <p:spPr/>
        <p:txBody>
          <a:bodyPr/>
          <a:lstStyle/>
          <a:p>
            <a:fld id="{C572BCBC-7A63-432D-A8F9-51DA8068F49E}" type="slidenum">
              <a:rPr lang="en-US" smtClean="0"/>
              <a:t>4</a:t>
            </a:fld>
            <a:endParaRPr lang="en-US"/>
          </a:p>
        </p:txBody>
      </p:sp>
    </p:spTree>
    <p:extLst>
      <p:ext uri="{BB962C8B-B14F-4D97-AF65-F5344CB8AC3E}">
        <p14:creationId xmlns:p14="http://schemas.microsoft.com/office/powerpoint/2010/main" val="110741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Mean absolute error (km) in track as a function of the time since initializations, for the mean of 1000 synthetic tracks for the FHLO-ECMWF ensemble (blue) and FHLO-GEFS (orange), as well the mean of the two. Sample set includes forecasts from 2015-2018 in the Atlantic basin.</a:t>
            </a:r>
          </a:p>
          <a:p>
            <a:endParaRPr lang="en-US" dirty="0"/>
          </a:p>
          <a:p>
            <a:r>
              <a:rPr lang="en-US" dirty="0"/>
              <a:t>Right: Same as above, except for the reliability curve for 50-km strike probability, cumulative over 5 days, using the ECMWF ensemble (blue) and GEFS (orange), as well as the mean of the strike probabilities from both ensembles (green). Solid black line indicates perfect reliability. Sample set includes forecasts from 2015-2018 in the Atlantic and Eastern Pacific basins</a:t>
            </a:r>
          </a:p>
        </p:txBody>
      </p:sp>
      <p:sp>
        <p:nvSpPr>
          <p:cNvPr id="4" name="Slide Number Placeholder 3"/>
          <p:cNvSpPr>
            <a:spLocks noGrp="1"/>
          </p:cNvSpPr>
          <p:nvPr>
            <p:ph type="sldNum" sz="quarter" idx="10"/>
          </p:nvPr>
        </p:nvSpPr>
        <p:spPr/>
        <p:txBody>
          <a:bodyPr/>
          <a:lstStyle/>
          <a:p>
            <a:fld id="{C572BCBC-7A63-432D-A8F9-51DA8068F49E}" type="slidenum">
              <a:rPr lang="en-US" smtClean="0"/>
              <a:t>5</a:t>
            </a:fld>
            <a:endParaRPr lang="en-US"/>
          </a:p>
        </p:txBody>
      </p:sp>
    </p:spTree>
    <p:extLst>
      <p:ext uri="{BB962C8B-B14F-4D97-AF65-F5344CB8AC3E}">
        <p14:creationId xmlns:p14="http://schemas.microsoft.com/office/powerpoint/2010/main" val="5100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Spin-up;</a:t>
            </a:r>
            <a:r>
              <a:rPr lang="en-US" baseline="0" dirty="0"/>
              <a:t> models surface fluxes that intensity storm</a:t>
            </a:r>
          </a:p>
          <a:p>
            <a:r>
              <a:rPr lang="en-US" baseline="0" dirty="0"/>
              <a:t>Spin-down; m &lt; 1 means unsaturated and negative contribution to dv/</a:t>
            </a:r>
            <a:r>
              <a:rPr lang="en-US" baseline="0" dirty="0" err="1"/>
              <a:t>dt</a:t>
            </a:r>
            <a:r>
              <a:rPr lang="en-US" baseline="0" dirty="0"/>
              <a:t>; for instance downdrafts ; unsaturated column means you can have downdrafts since precipitation efficiency is less than 1</a:t>
            </a:r>
            <a:endParaRPr lang="en-US" dirty="0"/>
          </a:p>
        </p:txBody>
      </p:sp>
      <p:sp>
        <p:nvSpPr>
          <p:cNvPr id="4" name="Slide Number Placeholder 3"/>
          <p:cNvSpPr>
            <a:spLocks noGrp="1"/>
          </p:cNvSpPr>
          <p:nvPr>
            <p:ph type="sldNum" sz="quarter" idx="10"/>
          </p:nvPr>
        </p:nvSpPr>
        <p:spPr/>
        <p:txBody>
          <a:bodyPr/>
          <a:lstStyle/>
          <a:p>
            <a:fld id="{4AA2C24D-270B-4F74-92E8-BE7AEA7A2C04}" type="slidenum">
              <a:rPr lang="en-US" smtClean="0"/>
              <a:t>6</a:t>
            </a:fld>
            <a:endParaRPr lang="en-US"/>
          </a:p>
        </p:txBody>
      </p:sp>
    </p:spTree>
    <p:extLst>
      <p:ext uri="{BB962C8B-B14F-4D97-AF65-F5344CB8AC3E}">
        <p14:creationId xmlns:p14="http://schemas.microsoft.com/office/powerpoint/2010/main" val="80035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CRPS is the integrated quadratic difference between the observed CDF and the forecasted CDF, and simplifies to the MAE.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show only for forecasts where the initial TC intensity is stronger than 30 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Relatively competitive.</a:t>
            </a:r>
          </a:p>
        </p:txBody>
      </p:sp>
      <p:sp>
        <p:nvSpPr>
          <p:cNvPr id="4" name="Slide Number Placeholder 3"/>
          <p:cNvSpPr>
            <a:spLocks noGrp="1"/>
          </p:cNvSpPr>
          <p:nvPr>
            <p:ph type="sldNum" sz="quarter" idx="10"/>
          </p:nvPr>
        </p:nvSpPr>
        <p:spPr/>
        <p:txBody>
          <a:bodyPr/>
          <a:lstStyle/>
          <a:p>
            <a:fld id="{C572BCBC-7A63-432D-A8F9-51DA8068F49E}" type="slidenum">
              <a:rPr lang="en-US" smtClean="0"/>
              <a:t>7</a:t>
            </a:fld>
            <a:endParaRPr lang="en-US"/>
          </a:p>
        </p:txBody>
      </p:sp>
    </p:spTree>
    <p:extLst>
      <p:ext uri="{BB962C8B-B14F-4D97-AF65-F5344CB8AC3E}">
        <p14:creationId xmlns:p14="http://schemas.microsoft.com/office/powerpoint/2010/main" val="301852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The wind velocity when the Coriolis force exactly balances a locally accelerating geostrophic wind.</a:t>
            </a:r>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t>8</a:t>
            </a:fld>
            <a:endParaRPr lang="en-US"/>
          </a:p>
        </p:txBody>
      </p:sp>
    </p:spTree>
    <p:extLst>
      <p:ext uri="{BB962C8B-B14F-4D97-AF65-F5344CB8AC3E}">
        <p14:creationId xmlns:p14="http://schemas.microsoft.com/office/powerpoint/2010/main" val="138709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 diagram for </a:t>
            </a:r>
            <a:r>
              <a:rPr lang="en-US" dirty="0" err="1"/>
              <a:t>exceedence</a:t>
            </a:r>
            <a:r>
              <a:rPr lang="en-US" dirty="0"/>
              <a:t> wind probabilities, cumulative over 120 hours, using the probabilities derived from FHLO-Mean.</a:t>
            </a:r>
          </a:p>
          <a:p>
            <a:r>
              <a:rPr lang="en-US" dirty="0"/>
              <a:t>Sample set only includes forecast south of 30N. Solid black line indicates perfect reliability. </a:t>
            </a:r>
          </a:p>
          <a:p>
            <a:r>
              <a:rPr lang="en-US" dirty="0"/>
              <a:t>Left column</a:t>
            </a:r>
            <a:r>
              <a:rPr lang="en-US" baseline="0" dirty="0"/>
              <a:t> is for Atlantic Basin, and right column is the Eastern Pacific basin.</a:t>
            </a:r>
            <a:endParaRPr lang="en-US" dirty="0"/>
          </a:p>
        </p:txBody>
      </p:sp>
      <p:sp>
        <p:nvSpPr>
          <p:cNvPr id="4" name="Slide Number Placeholder 3"/>
          <p:cNvSpPr>
            <a:spLocks noGrp="1"/>
          </p:cNvSpPr>
          <p:nvPr>
            <p:ph type="sldNum" sz="quarter" idx="10"/>
          </p:nvPr>
        </p:nvSpPr>
        <p:spPr/>
        <p:txBody>
          <a:bodyPr/>
          <a:lstStyle/>
          <a:p>
            <a:fld id="{C572BCBC-7A63-432D-A8F9-51DA8068F49E}" type="slidenum">
              <a:rPr lang="en-US" smtClean="0"/>
              <a:pPr/>
              <a:t>9</a:t>
            </a:fld>
            <a:r>
              <a:rPr lang="en-US"/>
              <a:t>/22</a:t>
            </a:r>
            <a:endParaRPr lang="en-US" dirty="0"/>
          </a:p>
        </p:txBody>
      </p:sp>
    </p:spTree>
    <p:extLst>
      <p:ext uri="{BB962C8B-B14F-4D97-AF65-F5344CB8AC3E}">
        <p14:creationId xmlns:p14="http://schemas.microsoft.com/office/powerpoint/2010/main" val="223634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CFDE3E-1BE8-4E9D-9A8B-155D0A9F909D}" type="datetime1">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393281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B472E-4A1C-4D72-BA24-6B2824FDB042}" type="datetime1">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382393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4E115-DD65-43F2-806F-9F5D7BF1C5B8}" type="datetime1">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28650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38687"/>
            <a:ext cx="7886700" cy="3494036"/>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2E135D0-4595-4D91-A739-B98BE997EE60}" type="datetime1">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958399" y="4767262"/>
            <a:ext cx="2057400" cy="273844"/>
          </a:xfrm>
        </p:spPr>
        <p:txBody>
          <a:bodyPr/>
          <a:lstStyle>
            <a:lvl1pPr>
              <a:defRPr sz="1200" b="1">
                <a:solidFill>
                  <a:schemeClr val="tx1"/>
                </a:solidFill>
                <a:latin typeface="Garamond" panose="02020404030301010803" pitchFamily="18" charset="0"/>
              </a:defRPr>
            </a:lvl1pPr>
          </a:lstStyle>
          <a:p>
            <a:fld id="{FCED25A1-353F-4CAD-8962-2050A42E25D8}" type="slidenum">
              <a:rPr lang="en-US" smtClean="0"/>
              <a:pPr/>
              <a:t>‹#›</a:t>
            </a:fld>
            <a:r>
              <a:rPr lang="en-US" dirty="0"/>
              <a:t>/13</a:t>
            </a:r>
          </a:p>
        </p:txBody>
      </p:sp>
      <p:sp>
        <p:nvSpPr>
          <p:cNvPr id="10" name="Title 9"/>
          <p:cNvSpPr>
            <a:spLocks noGrp="1"/>
          </p:cNvSpPr>
          <p:nvPr>
            <p:ph type="title"/>
          </p:nvPr>
        </p:nvSpPr>
        <p:spPr/>
        <p:txBody>
          <a:bodyPr/>
          <a:lstStyle>
            <a:lvl1pPr>
              <a:defRPr>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204622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46862"/>
          </a:xfrm>
        </p:spPr>
        <p:txBody>
          <a:bodyPr/>
          <a:lstStyle>
            <a:lvl1pPr>
              <a:defRPr>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a:xfrm>
            <a:off x="628650" y="1078361"/>
            <a:ext cx="7886700" cy="3554362"/>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3BA73C-DEB0-4A38-A408-ABC15F48488A}" type="datetime1">
              <a:rPr lang="en-US" smtClean="0"/>
              <a:t>5/5/2020</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sz="1000"/>
            </a:lvl1pPr>
          </a:lstStyle>
          <a:p>
            <a:endParaRPr lang="en-US" dirty="0"/>
          </a:p>
        </p:txBody>
      </p:sp>
      <p:sp>
        <p:nvSpPr>
          <p:cNvPr id="6" name="Slide Number Placeholder 5"/>
          <p:cNvSpPr>
            <a:spLocks noGrp="1"/>
          </p:cNvSpPr>
          <p:nvPr>
            <p:ph type="sldNum" sz="quarter" idx="12"/>
          </p:nvPr>
        </p:nvSpPr>
        <p:spPr>
          <a:xfrm>
            <a:off x="6976110" y="4756786"/>
            <a:ext cx="2057400" cy="273844"/>
          </a:xfrm>
        </p:spPr>
        <p:txBody>
          <a:bodyPr/>
          <a:lstStyle>
            <a:lvl1pPr>
              <a:defRPr sz="1000"/>
            </a:lvl1pPr>
          </a:lstStyle>
          <a:p>
            <a:fld id="{FCED25A1-353F-4CAD-8962-2050A42E25D8}" type="slidenum">
              <a:rPr lang="en-US" smtClean="0"/>
              <a:pPr/>
              <a:t>‹#›</a:t>
            </a:fld>
            <a:r>
              <a:rPr lang="en-US" dirty="0"/>
              <a:t>/11</a:t>
            </a:r>
          </a:p>
        </p:txBody>
      </p:sp>
    </p:spTree>
    <p:extLst>
      <p:ext uri="{BB962C8B-B14F-4D97-AF65-F5344CB8AC3E}">
        <p14:creationId xmlns:p14="http://schemas.microsoft.com/office/powerpoint/2010/main" val="17400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588211-7053-48A1-ADBB-7436483B1FD4}" type="datetime1">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171036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8153F5-E56D-4142-93E9-550323E2126D}" type="datetime1">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163706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73A3BC-8AFC-44DB-AA8B-A5227AA218EC}" type="datetime1">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380175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7465C5-4C6C-4433-A61C-16EDA98CFC92}" type="datetime1">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137138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FC777-A30E-4490-84B0-01845BD059A3}" type="datetime1">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284207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9963B65-AF5F-4F75-90B9-83BE93050AF0}" type="datetime1">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88182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9CA3E85-3F2F-4923-AAEC-B5A259EB9B57}" type="datetime1">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ED560-197D-4A5C-8B4B-DA19932A5F6C}" type="slidenum">
              <a:rPr lang="en-US" smtClean="0"/>
              <a:t>‹#›</a:t>
            </a:fld>
            <a:endParaRPr lang="en-US"/>
          </a:p>
        </p:txBody>
      </p:sp>
    </p:spTree>
    <p:extLst>
      <p:ext uri="{BB962C8B-B14F-4D97-AF65-F5344CB8AC3E}">
        <p14:creationId xmlns:p14="http://schemas.microsoft.com/office/powerpoint/2010/main" val="405127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48DC92-2012-4E1A-A034-0B9814EFB8E5}" type="datetime1">
              <a:rPr lang="en-US" smtClean="0"/>
              <a:t>5/5/2020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DED560-197D-4A5C-8B4B-DA19932A5F6C}" type="slidenum">
              <a:rPr lang="en-US" smtClean="0"/>
              <a:pPr/>
              <a:t>‹#›</a:t>
            </a:fld>
            <a:r>
              <a:rPr lang="en-US"/>
              <a:t>/22</a:t>
            </a:r>
            <a:endParaRPr lang="en-US" dirty="0"/>
          </a:p>
        </p:txBody>
      </p:sp>
    </p:spTree>
    <p:extLst>
      <p:ext uri="{BB962C8B-B14F-4D97-AF65-F5344CB8AC3E}">
        <p14:creationId xmlns:p14="http://schemas.microsoft.com/office/powerpoint/2010/main" val="2024511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zlin@mit.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hyperlink" Target="linjonathan.github.io"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5.xm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40657"/>
            <a:ext cx="7536426" cy="3554362"/>
          </a:xfrm>
          <a:solidFill>
            <a:schemeClr val="bg2">
              <a:lumMod val="90000"/>
              <a:alpha val="60000"/>
            </a:schemeClr>
          </a:solidFill>
          <a:ln w="28575">
            <a:solidFill>
              <a:schemeClr val="tx1"/>
            </a:solidFill>
          </a:ln>
        </p:spPr>
        <p:txBody>
          <a:bodyPr anchor="ctr" anchorCtr="0">
            <a:normAutofit/>
          </a:bodyPr>
          <a:lstStyle/>
          <a:p>
            <a:r>
              <a:rPr lang="en-US" b="1" dirty="0">
                <a:latin typeface="Garamond" panose="02020404030301010803" pitchFamily="18" charset="0"/>
              </a:rPr>
              <a:t>FHLO</a:t>
            </a:r>
            <a:r>
              <a:rPr lang="en-US" dirty="0">
                <a:latin typeface="Garamond" panose="02020404030301010803" pitchFamily="18" charset="0"/>
              </a:rPr>
              <a:t>: Forecasting Hurricanes using Large-Ensemble Output</a:t>
            </a:r>
            <a:br>
              <a:rPr lang="en-US" dirty="0">
                <a:latin typeface="Garamond" panose="02020404030301010803" pitchFamily="18" charset="0"/>
              </a:rPr>
            </a:br>
            <a:r>
              <a:rPr lang="en-US" sz="900" dirty="0">
                <a:latin typeface="Garamond" panose="02020404030301010803" pitchFamily="18" charset="0"/>
              </a:rPr>
              <a:t> </a:t>
            </a:r>
            <a:br>
              <a:rPr lang="en-US" dirty="0">
                <a:latin typeface="Garamond" panose="02020404030301010803" pitchFamily="18" charset="0"/>
              </a:rPr>
            </a:br>
            <a:r>
              <a:rPr lang="en-US" sz="2100" dirty="0">
                <a:latin typeface="Garamond" panose="02020404030301010803" pitchFamily="18" charset="0"/>
              </a:rPr>
              <a:t>Jonathan Lin</a:t>
            </a:r>
            <a:r>
              <a:rPr lang="en-US" sz="2100" baseline="30000" dirty="0">
                <a:latin typeface="Garamond" panose="02020404030301010803" pitchFamily="18" charset="0"/>
              </a:rPr>
              <a:t>1</a:t>
            </a:r>
            <a:r>
              <a:rPr lang="en-US" sz="2100" dirty="0">
                <a:latin typeface="Garamond" panose="02020404030301010803" pitchFamily="18" charset="0"/>
              </a:rPr>
              <a:t>, Kerry Emanuel</a:t>
            </a:r>
            <a:r>
              <a:rPr lang="en-US" sz="2100" baseline="30000" dirty="0">
                <a:latin typeface="Garamond" panose="02020404030301010803" pitchFamily="18" charset="0"/>
              </a:rPr>
              <a:t>1</a:t>
            </a:r>
            <a:r>
              <a:rPr lang="en-US" sz="2100" dirty="0">
                <a:latin typeface="Garamond" panose="02020404030301010803" pitchFamily="18" charset="0"/>
              </a:rPr>
              <a:t>, Jonathan Vigh</a:t>
            </a:r>
            <a:r>
              <a:rPr lang="en-US" sz="2100" baseline="30000" dirty="0">
                <a:latin typeface="Garamond" panose="02020404030301010803" pitchFamily="18" charset="0"/>
              </a:rPr>
              <a:t>2</a:t>
            </a:r>
            <a:br>
              <a:rPr lang="en-US" sz="1500" baseline="30000" dirty="0">
                <a:latin typeface="Garamond" panose="02020404030301010803" pitchFamily="18" charset="0"/>
              </a:rPr>
            </a:br>
            <a:br>
              <a:rPr lang="en-US" sz="1500" dirty="0">
                <a:latin typeface="Garamond" panose="02020404030301010803" pitchFamily="18" charset="0"/>
              </a:rPr>
            </a:br>
            <a:r>
              <a:rPr lang="en-US" sz="1500" baseline="30000" dirty="0">
                <a:latin typeface="Garamond" panose="02020404030301010803" pitchFamily="18" charset="0"/>
              </a:rPr>
              <a:t>1</a:t>
            </a:r>
            <a:r>
              <a:rPr lang="en-US" sz="1500" dirty="0">
                <a:latin typeface="Garamond" panose="02020404030301010803" pitchFamily="18" charset="0"/>
              </a:rPr>
              <a:t> Lorenz Center, Department of Earth Atmospheric and Planetary Sciences</a:t>
            </a:r>
            <a:br>
              <a:rPr lang="en-US" sz="1500" dirty="0">
                <a:latin typeface="Garamond" panose="02020404030301010803" pitchFamily="18" charset="0"/>
              </a:rPr>
            </a:br>
            <a:r>
              <a:rPr lang="en-US" sz="1500" dirty="0">
                <a:latin typeface="Garamond" panose="02020404030301010803" pitchFamily="18" charset="0"/>
              </a:rPr>
              <a:t>   Massachusetts Institute of Technology</a:t>
            </a:r>
            <a:br>
              <a:rPr lang="en-US" sz="1200" dirty="0">
                <a:latin typeface="Garamond" panose="02020404030301010803" pitchFamily="18" charset="0"/>
              </a:rPr>
            </a:br>
            <a:r>
              <a:rPr lang="en-US" sz="1200" dirty="0">
                <a:latin typeface="Garamond" panose="02020404030301010803" pitchFamily="18" charset="0"/>
              </a:rPr>
              <a:t>2 </a:t>
            </a:r>
            <a:r>
              <a:rPr lang="en-US" sz="1500" dirty="0">
                <a:latin typeface="Garamond" panose="02020404030301010803" pitchFamily="18" charset="0"/>
              </a:rPr>
              <a:t>Joint Numerical Testbed Program, Research Applications Laboratory</a:t>
            </a:r>
            <a:br>
              <a:rPr lang="en-US" sz="1500" dirty="0">
                <a:latin typeface="Garamond" panose="02020404030301010803" pitchFamily="18" charset="0"/>
              </a:rPr>
            </a:br>
            <a:r>
              <a:rPr lang="en-US" sz="1500" dirty="0">
                <a:latin typeface="Garamond" panose="02020404030301010803" pitchFamily="18" charset="0"/>
              </a:rPr>
              <a:t>National Center for Atmospheric Research, Boulder, Colorado</a:t>
            </a:r>
            <a:endParaRPr lang="en-US" sz="1200" dirty="0">
              <a:latin typeface="Garamond" panose="020204040303010108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19" y="3937767"/>
            <a:ext cx="1508372" cy="384869"/>
          </a:xfrm>
          <a:prstGeom prst="rect">
            <a:avLst/>
          </a:prstGeom>
        </p:spPr>
      </p:pic>
      <p:pic>
        <p:nvPicPr>
          <p:cNvPr id="1026" name="Picture 2" descr="Image result for nca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736" y="3957559"/>
            <a:ext cx="1307355" cy="34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9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273845"/>
            <a:ext cx="7886700" cy="535624"/>
          </a:xfrm>
        </p:spPr>
        <p:txBody>
          <a:bodyPr>
            <a:normAutofit fontScale="90000"/>
          </a:bodyPr>
          <a:lstStyle/>
          <a:p>
            <a:r>
              <a:rPr lang="en-US" u="sng" dirty="0"/>
              <a:t>Summary</a:t>
            </a:r>
          </a:p>
        </p:txBody>
      </p:sp>
      <p:sp>
        <p:nvSpPr>
          <p:cNvPr id="2" name="Content Placeholder 1"/>
          <p:cNvSpPr>
            <a:spLocks noGrp="1"/>
          </p:cNvSpPr>
          <p:nvPr>
            <p:ph idx="1"/>
          </p:nvPr>
        </p:nvSpPr>
        <p:spPr>
          <a:xfrm>
            <a:off x="628650" y="879507"/>
            <a:ext cx="7886700" cy="2088545"/>
          </a:xfrm>
        </p:spPr>
        <p:txBody>
          <a:bodyPr>
            <a:normAutofit/>
          </a:bodyPr>
          <a:lstStyle/>
          <a:p>
            <a:r>
              <a:rPr lang="en-US" dirty="0"/>
              <a:t>Developed FHLO, a physics-based, probabilistic hurricane model</a:t>
            </a:r>
          </a:p>
          <a:p>
            <a:pPr lvl="1"/>
            <a:r>
              <a:rPr lang="en-US" dirty="0"/>
              <a:t>Probability derived from </a:t>
            </a:r>
            <a:r>
              <a:rPr lang="en-US" b="1" dirty="0"/>
              <a:t>state-dependent uncertainty</a:t>
            </a:r>
          </a:p>
          <a:p>
            <a:pPr lvl="1"/>
            <a:r>
              <a:rPr lang="en-US" dirty="0"/>
              <a:t>Generally reliable wind speed probability forecasts</a:t>
            </a:r>
            <a:endParaRPr lang="en-US" b="1" dirty="0"/>
          </a:p>
          <a:p>
            <a:r>
              <a:rPr lang="en-US" dirty="0"/>
              <a:t>FHLO should be considered a </a:t>
            </a:r>
            <a:r>
              <a:rPr lang="en-US" b="1" dirty="0"/>
              <a:t>conceptual framework</a:t>
            </a:r>
          </a:p>
          <a:p>
            <a:pPr lvl="1"/>
            <a:r>
              <a:rPr lang="en-US" dirty="0"/>
              <a:t>Could use a variety of intensity/wind models</a:t>
            </a:r>
          </a:p>
          <a:p>
            <a:r>
              <a:rPr lang="en-US" b="1" dirty="0"/>
              <a:t>Large-scale environment </a:t>
            </a:r>
            <a:r>
              <a:rPr lang="en-US" dirty="0"/>
              <a:t>dominates contribution to uncertainty</a:t>
            </a:r>
          </a:p>
          <a:p>
            <a:endParaRPr lang="en-US" dirty="0"/>
          </a:p>
          <a:p>
            <a:endParaRPr lang="en-US" dirty="0"/>
          </a:p>
        </p:txBody>
      </p:sp>
      <p:sp>
        <p:nvSpPr>
          <p:cNvPr id="6" name="Title 1">
            <a:extLst>
              <a:ext uri="{FF2B5EF4-FFF2-40B4-BE49-F238E27FC236}">
                <a16:creationId xmlns:a16="http://schemas.microsoft.com/office/drawing/2014/main" id="{41774537-10E2-4BDE-AE5E-69F69FCEB78F}"/>
              </a:ext>
            </a:extLst>
          </p:cNvPr>
          <p:cNvSpPr txBox="1">
            <a:spLocks/>
          </p:cNvSpPr>
          <p:nvPr/>
        </p:nvSpPr>
        <p:spPr>
          <a:xfrm>
            <a:off x="628650" y="3061482"/>
            <a:ext cx="7886700" cy="53562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Garamond" panose="02020404030301010803" pitchFamily="18" charset="0"/>
                <a:ea typeface="+mj-ea"/>
                <a:cs typeface="+mj-cs"/>
              </a:defRPr>
            </a:lvl1pPr>
          </a:lstStyle>
          <a:p>
            <a:r>
              <a:rPr lang="en-US" sz="3000" u="sng" dirty="0"/>
              <a:t>Future Work</a:t>
            </a:r>
          </a:p>
        </p:txBody>
      </p:sp>
      <p:sp>
        <p:nvSpPr>
          <p:cNvPr id="8" name="Content Placeholder 1">
            <a:extLst>
              <a:ext uri="{FF2B5EF4-FFF2-40B4-BE49-F238E27FC236}">
                <a16:creationId xmlns:a16="http://schemas.microsoft.com/office/drawing/2014/main" id="{567BAA85-8A42-4C4F-91B0-DA855BCA0ED6}"/>
              </a:ext>
            </a:extLst>
          </p:cNvPr>
          <p:cNvSpPr txBox="1">
            <a:spLocks/>
          </p:cNvSpPr>
          <p:nvPr/>
        </p:nvSpPr>
        <p:spPr>
          <a:xfrm>
            <a:off x="628650" y="3621296"/>
            <a:ext cx="7886700" cy="128539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en-US" dirty="0"/>
              <a:t>Include a real-time </a:t>
            </a:r>
            <a:r>
              <a:rPr lang="en-US" b="1" dirty="0"/>
              <a:t>ocean</a:t>
            </a:r>
            <a:r>
              <a:rPr lang="en-US" dirty="0"/>
              <a:t> model, variations in potential intensity</a:t>
            </a:r>
          </a:p>
          <a:p>
            <a:pPr marL="285750" indent="-285750"/>
            <a:r>
              <a:rPr lang="en-US" dirty="0"/>
              <a:t>Generation and verification of </a:t>
            </a:r>
            <a:r>
              <a:rPr lang="en-US" b="1" dirty="0"/>
              <a:t>precipitation</a:t>
            </a:r>
            <a:r>
              <a:rPr lang="en-US" dirty="0"/>
              <a:t> forecasts</a:t>
            </a:r>
          </a:p>
          <a:p>
            <a:pPr marL="285750" indent="-285750"/>
            <a:r>
              <a:rPr lang="en-US" dirty="0"/>
              <a:t>Use wind probabilities in </a:t>
            </a:r>
            <a:r>
              <a:rPr lang="en-US" b="1" dirty="0"/>
              <a:t>Hurricane Risk Calculator</a:t>
            </a:r>
          </a:p>
        </p:txBody>
      </p:sp>
      <p:sp>
        <p:nvSpPr>
          <p:cNvPr id="10" name="Slide Number Placeholder 9">
            <a:extLst>
              <a:ext uri="{FF2B5EF4-FFF2-40B4-BE49-F238E27FC236}">
                <a16:creationId xmlns:a16="http://schemas.microsoft.com/office/drawing/2014/main" id="{016FB59D-2FF4-4DFB-8519-6B5D10B84B98}"/>
              </a:ext>
            </a:extLst>
          </p:cNvPr>
          <p:cNvSpPr>
            <a:spLocks noGrp="1"/>
          </p:cNvSpPr>
          <p:nvPr>
            <p:ph type="sldNum" sz="quarter" idx="12"/>
          </p:nvPr>
        </p:nvSpPr>
        <p:spPr/>
        <p:txBody>
          <a:bodyPr/>
          <a:lstStyle/>
          <a:p>
            <a:fld id="{FCED25A1-353F-4CAD-8962-2050A42E25D8}" type="slidenum">
              <a:rPr lang="en-US" smtClean="0"/>
              <a:pPr/>
              <a:t>10</a:t>
            </a:fld>
            <a:r>
              <a:rPr lang="en-US"/>
              <a:t>/11</a:t>
            </a:r>
            <a:endParaRPr lang="en-US" dirty="0"/>
          </a:p>
        </p:txBody>
      </p:sp>
    </p:spTree>
    <p:extLst>
      <p:ext uri="{BB962C8B-B14F-4D97-AF65-F5344CB8AC3E}">
        <p14:creationId xmlns:p14="http://schemas.microsoft.com/office/powerpoint/2010/main" val="304072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61" y="640080"/>
            <a:ext cx="7886700" cy="3543300"/>
          </a:xfrm>
        </p:spPr>
        <p:txBody>
          <a:bodyPr>
            <a:normAutofit/>
          </a:bodyPr>
          <a:lstStyle/>
          <a:p>
            <a:r>
              <a:rPr lang="en-US" dirty="0"/>
              <a:t>			  </a:t>
            </a:r>
            <a:r>
              <a:rPr lang="en-US" b="1" dirty="0"/>
              <a:t>Thanks for listening!</a:t>
            </a:r>
            <a:br>
              <a:rPr lang="en-US" dirty="0"/>
            </a:br>
            <a:r>
              <a:rPr lang="en-US" sz="1600" dirty="0"/>
              <a:t>  </a:t>
            </a:r>
            <a:br>
              <a:rPr lang="en-US" dirty="0"/>
            </a:br>
            <a:r>
              <a:rPr lang="en-US" sz="2400" dirty="0"/>
              <a:t>Email:    </a:t>
            </a:r>
            <a:r>
              <a:rPr lang="en-US" sz="2400" dirty="0">
                <a:hlinkClick r:id="rId3"/>
              </a:rPr>
              <a:t>jzlin@mit.edu</a:t>
            </a:r>
            <a:br>
              <a:rPr lang="en-US" sz="2400" dirty="0"/>
            </a:br>
            <a:r>
              <a:rPr lang="en-US" sz="2400" dirty="0"/>
              <a:t>Website: </a:t>
            </a:r>
            <a:r>
              <a:rPr lang="en-US" sz="2400" dirty="0">
                <a:hlinkClick r:id="rId4" action="ppaction://hlinkfile"/>
              </a:rPr>
              <a:t>linjonathan.github.io</a:t>
            </a:r>
            <a:endParaRPr lang="en-US" dirty="0"/>
          </a:p>
        </p:txBody>
      </p:sp>
      <p:pic>
        <p:nvPicPr>
          <p:cNvPr id="4" name="Picture 3">
            <a:extLst>
              <a:ext uri="{FF2B5EF4-FFF2-40B4-BE49-F238E27FC236}">
                <a16:creationId xmlns:a16="http://schemas.microsoft.com/office/drawing/2014/main" id="{36923FA1-3A89-42F4-AD5E-5D0C9EE431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808" y="3477061"/>
            <a:ext cx="2216898" cy="565653"/>
          </a:xfrm>
          <a:prstGeom prst="rect">
            <a:avLst/>
          </a:prstGeom>
        </p:spPr>
      </p:pic>
      <p:pic>
        <p:nvPicPr>
          <p:cNvPr id="5" name="Picture 2" descr="Image result for ncar logo">
            <a:extLst>
              <a:ext uri="{FF2B5EF4-FFF2-40B4-BE49-F238E27FC236}">
                <a16:creationId xmlns:a16="http://schemas.microsoft.com/office/drawing/2014/main" id="{CFDCAC82-1FE1-4C36-96EF-DD3A655F86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6164" y="3477061"/>
            <a:ext cx="2131432" cy="56293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7F300D30-3743-4514-86AA-53C7695A3EF6}"/>
              </a:ext>
            </a:extLst>
          </p:cNvPr>
          <p:cNvSpPr>
            <a:spLocks noGrp="1"/>
          </p:cNvSpPr>
          <p:nvPr>
            <p:ph type="sldNum" sz="quarter" idx="12"/>
          </p:nvPr>
        </p:nvSpPr>
        <p:spPr/>
        <p:txBody>
          <a:bodyPr/>
          <a:lstStyle/>
          <a:p>
            <a:fld id="{FCED25A1-353F-4CAD-8962-2050A42E25D8}" type="slidenum">
              <a:rPr lang="en-US" smtClean="0"/>
              <a:pPr/>
              <a:t>11</a:t>
            </a:fld>
            <a:r>
              <a:rPr lang="en-US"/>
              <a:t>/11</a:t>
            </a:r>
            <a:endParaRPr lang="en-US" dirty="0"/>
          </a:p>
        </p:txBody>
      </p:sp>
    </p:spTree>
    <p:extLst>
      <p:ext uri="{BB962C8B-B14F-4D97-AF65-F5344CB8AC3E}">
        <p14:creationId xmlns:p14="http://schemas.microsoft.com/office/powerpoint/2010/main" val="30491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703098"/>
          </a:xfrm>
        </p:spPr>
        <p:txBody>
          <a:bodyPr/>
          <a:lstStyle/>
          <a:p>
            <a:r>
              <a:rPr lang="en-US" dirty="0"/>
              <a:t>Synthetic Hurricane Tracks</a:t>
            </a:r>
          </a:p>
        </p:txBody>
      </p:sp>
      <p:pic>
        <p:nvPicPr>
          <p:cNvPr id="4" name="Picture 3"/>
          <p:cNvPicPr>
            <a:picLocks noChangeAspect="1"/>
          </p:cNvPicPr>
          <p:nvPr/>
        </p:nvPicPr>
        <p:blipFill rotWithShape="1">
          <a:blip r:embed="rId2"/>
          <a:srcRect t="11019"/>
          <a:stretch/>
        </p:blipFill>
        <p:spPr>
          <a:xfrm>
            <a:off x="1447190" y="1860858"/>
            <a:ext cx="3367480" cy="698300"/>
          </a:xfrm>
          <a:prstGeom prst="rect">
            <a:avLst/>
          </a:prstGeom>
        </p:spPr>
      </p:pic>
      <p:grpSp>
        <p:nvGrpSpPr>
          <p:cNvPr id="11" name="Group 10"/>
          <p:cNvGrpSpPr/>
          <p:nvPr/>
        </p:nvGrpSpPr>
        <p:grpSpPr>
          <a:xfrm>
            <a:off x="2886346" y="3667773"/>
            <a:ext cx="4089764" cy="1338828"/>
            <a:chOff x="3551722" y="4811634"/>
            <a:chExt cx="5453018" cy="1785104"/>
          </a:xfrm>
        </p:grpSpPr>
        <p:sp>
          <p:nvSpPr>
            <p:cNvPr id="10" name="TextBox 9"/>
            <p:cNvSpPr txBox="1"/>
            <p:nvPr/>
          </p:nvSpPr>
          <p:spPr>
            <a:xfrm>
              <a:off x="3551722" y="4811634"/>
              <a:ext cx="5453018" cy="1785104"/>
            </a:xfrm>
            <a:prstGeom prst="rect">
              <a:avLst/>
            </a:prstGeom>
            <a:noFill/>
            <a:ln w="19050">
              <a:solidFill>
                <a:schemeClr val="tx1"/>
              </a:solidFill>
            </a:ln>
          </p:spPr>
          <p:txBody>
            <a:bodyPr wrap="square" rtlCol="0">
              <a:spAutoFit/>
            </a:bodyPr>
            <a:lstStyle/>
            <a:p>
              <a:endParaRPr lang="en-US" sz="1350" dirty="0"/>
            </a:p>
            <a:p>
              <a:endParaRPr lang="en-US" sz="1350" dirty="0"/>
            </a:p>
            <a:p>
              <a:endParaRPr lang="en-US" sz="1350" dirty="0"/>
            </a:p>
            <a:p>
              <a:endParaRPr lang="en-US" sz="1350" dirty="0"/>
            </a:p>
            <a:p>
              <a:endParaRPr lang="en-US" sz="1350" dirty="0"/>
            </a:p>
            <a:p>
              <a:endParaRPr lang="en-US" sz="1350" dirty="0"/>
            </a:p>
          </p:txBody>
        </p:sp>
        <p:pic>
          <p:nvPicPr>
            <p:cNvPr id="12" name="Picture 11"/>
            <p:cNvPicPr>
              <a:picLocks noChangeAspect="1"/>
            </p:cNvPicPr>
            <p:nvPr/>
          </p:nvPicPr>
          <p:blipFill rotWithShape="1">
            <a:blip r:embed="rId3"/>
            <a:srcRect t="11882"/>
            <a:stretch/>
          </p:blipFill>
          <p:spPr>
            <a:xfrm>
              <a:off x="3633748" y="4899259"/>
              <a:ext cx="3036446" cy="634094"/>
            </a:xfrm>
            <a:prstGeom prst="rect">
              <a:avLst/>
            </a:prstGeom>
          </p:spPr>
        </p:pic>
        <p:cxnSp>
          <p:nvCxnSpPr>
            <p:cNvPr id="14" name="Straight Arrow Connector 13"/>
            <p:cNvCxnSpPr/>
            <p:nvPr/>
          </p:nvCxnSpPr>
          <p:spPr>
            <a:xfrm>
              <a:off x="6790354" y="5365925"/>
              <a:ext cx="7584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7634663" y="5092186"/>
              <a:ext cx="1098289" cy="463456"/>
            </a:xfrm>
            <a:prstGeom prst="rect">
              <a:avLst/>
            </a:prstGeom>
          </p:spPr>
        </p:pic>
        <p:pic>
          <p:nvPicPr>
            <p:cNvPr id="18" name="Picture 17"/>
            <p:cNvPicPr>
              <a:picLocks noChangeAspect="1"/>
            </p:cNvPicPr>
            <p:nvPr/>
          </p:nvPicPr>
          <p:blipFill rotWithShape="1">
            <a:blip r:embed="rId5"/>
            <a:srcRect t="19111"/>
            <a:stretch/>
          </p:blipFill>
          <p:spPr>
            <a:xfrm>
              <a:off x="4259504" y="5372374"/>
              <a:ext cx="1784933" cy="489548"/>
            </a:xfrm>
            <a:prstGeom prst="rect">
              <a:avLst/>
            </a:prstGeom>
          </p:spPr>
        </p:pic>
        <p:sp>
          <p:nvSpPr>
            <p:cNvPr id="22" name="U-Turn Arrow 21"/>
            <p:cNvSpPr/>
            <p:nvPr/>
          </p:nvSpPr>
          <p:spPr>
            <a:xfrm flipH="1" flipV="1">
              <a:off x="5151970" y="5820455"/>
              <a:ext cx="3122128" cy="488560"/>
            </a:xfrm>
            <a:prstGeom prst="uturnArrow">
              <a:avLst>
                <a:gd name="adj1" fmla="val 12826"/>
                <a:gd name="adj2" fmla="val 25000"/>
                <a:gd name="adj3" fmla="val 25000"/>
                <a:gd name="adj4" fmla="val 43750"/>
                <a:gd name="adj5" fmla="val 75000"/>
              </a:avLst>
            </a:pr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tx1"/>
                </a:solidFill>
              </a:endParaRPr>
            </a:p>
          </p:txBody>
        </p:sp>
      </p:grpSp>
      <p:pic>
        <p:nvPicPr>
          <p:cNvPr id="6" name="Picture 5"/>
          <p:cNvPicPr>
            <a:picLocks noChangeAspect="1"/>
          </p:cNvPicPr>
          <p:nvPr/>
        </p:nvPicPr>
        <p:blipFill>
          <a:blip r:embed="rId6"/>
          <a:stretch>
            <a:fillRect/>
          </a:stretch>
        </p:blipFill>
        <p:spPr>
          <a:xfrm>
            <a:off x="2725311" y="990275"/>
            <a:ext cx="4379119" cy="857250"/>
          </a:xfrm>
          <a:prstGeom prst="rect">
            <a:avLst/>
          </a:prstGeom>
        </p:spPr>
      </p:pic>
      <p:pic>
        <p:nvPicPr>
          <p:cNvPr id="7" name="Picture 6"/>
          <p:cNvPicPr>
            <a:picLocks noChangeAspect="1"/>
          </p:cNvPicPr>
          <p:nvPr/>
        </p:nvPicPr>
        <p:blipFill>
          <a:blip r:embed="rId7"/>
          <a:stretch>
            <a:fillRect/>
          </a:stretch>
        </p:blipFill>
        <p:spPr>
          <a:xfrm>
            <a:off x="5027648" y="1785918"/>
            <a:ext cx="3054300" cy="773240"/>
          </a:xfrm>
          <a:prstGeom prst="rect">
            <a:avLst/>
          </a:prstGeom>
        </p:spPr>
      </p:pic>
      <p:pic>
        <p:nvPicPr>
          <p:cNvPr id="9" name="Picture 8"/>
          <p:cNvPicPr>
            <a:picLocks noChangeAspect="1"/>
          </p:cNvPicPr>
          <p:nvPr/>
        </p:nvPicPr>
        <p:blipFill>
          <a:blip r:embed="rId8"/>
          <a:stretch>
            <a:fillRect/>
          </a:stretch>
        </p:blipFill>
        <p:spPr>
          <a:xfrm>
            <a:off x="1660168" y="2559158"/>
            <a:ext cx="6309003" cy="1049568"/>
          </a:xfrm>
          <a:prstGeom prst="rect">
            <a:avLst/>
          </a:prstGeom>
        </p:spPr>
      </p:pic>
    </p:spTree>
    <p:extLst>
      <p:ext uri="{BB962C8B-B14F-4D97-AF65-F5344CB8AC3E}">
        <p14:creationId xmlns:p14="http://schemas.microsoft.com/office/powerpoint/2010/main" val="277942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000" b="1" dirty="0"/>
              <a:t>Where does the uncertainty come from?</a:t>
            </a:r>
            <a:endParaRPr lang="en-US" sz="3000" dirty="0"/>
          </a:p>
          <a:p>
            <a:r>
              <a:rPr lang="en-US" dirty="0"/>
              <a:t>Internal variability in large-scale system (forecast ensemble members)</a:t>
            </a:r>
          </a:p>
          <a:p>
            <a:pPr lvl="1"/>
            <a:r>
              <a:rPr lang="en-US" dirty="0"/>
              <a:t>Dynamical quantities: vertical wind shear</a:t>
            </a:r>
          </a:p>
          <a:p>
            <a:pPr lvl="1"/>
            <a:r>
              <a:rPr lang="en-US" dirty="0"/>
              <a:t>Thermodynamic quantities: entropy deficit</a:t>
            </a:r>
          </a:p>
          <a:p>
            <a:r>
              <a:rPr lang="en-US" dirty="0"/>
              <a:t>Spatial variability from track uncertainty</a:t>
            </a:r>
          </a:p>
          <a:p>
            <a:r>
              <a:rPr lang="en-US" dirty="0"/>
              <a:t>Stochastic initialization of </a:t>
            </a:r>
            <a:r>
              <a:rPr lang="en-US" b="1" dirty="0"/>
              <a:t>v</a:t>
            </a:r>
            <a:r>
              <a:rPr lang="en-US" dirty="0"/>
              <a:t> and </a:t>
            </a:r>
            <a:r>
              <a:rPr lang="en-US" b="1" dirty="0"/>
              <a:t>m</a:t>
            </a:r>
          </a:p>
          <a:p>
            <a:r>
              <a:rPr lang="en-US" dirty="0"/>
              <a:t>Stochastic distribution of the outer radius</a:t>
            </a:r>
          </a:p>
        </p:txBody>
      </p:sp>
      <p:sp>
        <p:nvSpPr>
          <p:cNvPr id="6" name="Title 1"/>
          <p:cNvSpPr txBox="1">
            <a:spLocks/>
          </p:cNvSpPr>
          <p:nvPr/>
        </p:nvSpPr>
        <p:spPr>
          <a:xfrm>
            <a:off x="628650" y="273845"/>
            <a:ext cx="7886700" cy="7030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3300" dirty="0"/>
              <a:t>FHLO Forecast Uncertainty</a:t>
            </a:r>
          </a:p>
        </p:txBody>
      </p:sp>
    </p:spTree>
    <p:extLst>
      <p:ext uri="{BB962C8B-B14F-4D97-AF65-F5344CB8AC3E}">
        <p14:creationId xmlns:p14="http://schemas.microsoft.com/office/powerpoint/2010/main" val="274749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9786" t="3550" b="3784"/>
          <a:stretch/>
        </p:blipFill>
        <p:spPr>
          <a:xfrm>
            <a:off x="4946935" y="2142978"/>
            <a:ext cx="2734247" cy="157682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550" r="49971" b="2674"/>
          <a:stretch/>
        </p:blipFill>
        <p:spPr>
          <a:xfrm>
            <a:off x="2055026" y="2157433"/>
            <a:ext cx="2672358" cy="1565357"/>
          </a:xfrm>
          <a:prstGeom prst="rect">
            <a:avLst/>
          </a:prstGeom>
        </p:spPr>
      </p:pic>
      <p:sp>
        <p:nvSpPr>
          <p:cNvPr id="9" name="Content Placeholder 2"/>
          <p:cNvSpPr>
            <a:spLocks noGrp="1"/>
          </p:cNvSpPr>
          <p:nvPr>
            <p:ph idx="1"/>
          </p:nvPr>
        </p:nvSpPr>
        <p:spPr>
          <a:xfrm>
            <a:off x="628650" y="1138687"/>
            <a:ext cx="7886700" cy="3494036"/>
          </a:xfrm>
        </p:spPr>
        <p:txBody>
          <a:bodyPr/>
          <a:lstStyle/>
          <a:p>
            <a:r>
              <a:rPr lang="en-US" dirty="0"/>
              <a:t>How to define the environmental vertical wind shear?</a:t>
            </a:r>
          </a:p>
          <a:p>
            <a:endParaRPr lang="en-US" b="1" dirty="0"/>
          </a:p>
          <a:p>
            <a:endParaRPr lang="en-US" b="1" dirty="0"/>
          </a:p>
        </p:txBody>
      </p:sp>
      <p:sp>
        <p:nvSpPr>
          <p:cNvPr id="2" name="Title 1"/>
          <p:cNvSpPr>
            <a:spLocks noGrp="1"/>
          </p:cNvSpPr>
          <p:nvPr>
            <p:ph type="title"/>
          </p:nvPr>
        </p:nvSpPr>
        <p:spPr>
          <a:xfrm>
            <a:off x="628650" y="273845"/>
            <a:ext cx="7886700" cy="703098"/>
          </a:xfrm>
        </p:spPr>
        <p:txBody>
          <a:bodyPr/>
          <a:lstStyle/>
          <a:p>
            <a:r>
              <a:rPr lang="en-US" dirty="0"/>
              <a:t>Vortex Surgery</a:t>
            </a:r>
          </a:p>
        </p:txBody>
      </p:sp>
      <p:pic>
        <p:nvPicPr>
          <p:cNvPr id="5" name="Picture 4"/>
          <p:cNvPicPr>
            <a:picLocks noChangeAspect="1"/>
          </p:cNvPicPr>
          <p:nvPr/>
        </p:nvPicPr>
        <p:blipFill rotWithShape="1">
          <a:blip r:embed="rId4"/>
          <a:srcRect t="5321" b="48753"/>
          <a:stretch/>
        </p:blipFill>
        <p:spPr>
          <a:xfrm>
            <a:off x="2093204" y="1542514"/>
            <a:ext cx="3183191" cy="600464"/>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51975" b="51061"/>
          <a:stretch/>
        </p:blipFill>
        <p:spPr>
          <a:xfrm>
            <a:off x="1919932" y="3606061"/>
            <a:ext cx="2845826" cy="1449972"/>
          </a:xfrm>
          <a:prstGeom prst="rect">
            <a:avLst/>
          </a:prstGeom>
        </p:spPr>
      </p:pic>
      <p:pic>
        <p:nvPicPr>
          <p:cNvPr id="7" name="Picture 6"/>
          <p:cNvPicPr>
            <a:picLocks noChangeAspect="1"/>
          </p:cNvPicPr>
          <p:nvPr/>
        </p:nvPicPr>
        <p:blipFill rotWithShape="1">
          <a:blip r:embed="rId4"/>
          <a:srcRect l="10256" t="49470"/>
          <a:stretch/>
        </p:blipFill>
        <p:spPr>
          <a:xfrm>
            <a:off x="4572000" y="1546675"/>
            <a:ext cx="2683562" cy="620608"/>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0024" r="2107" b="51061"/>
          <a:stretch/>
        </p:blipFill>
        <p:spPr>
          <a:xfrm>
            <a:off x="4884542" y="3606060"/>
            <a:ext cx="2836605" cy="1449973"/>
          </a:xfrm>
          <a:prstGeom prst="rect">
            <a:avLst/>
          </a:prstGeom>
        </p:spPr>
      </p:pic>
      <p:sp>
        <p:nvSpPr>
          <p:cNvPr id="13" name="U-Turn Arrow 12"/>
          <p:cNvSpPr/>
          <p:nvPr/>
        </p:nvSpPr>
        <p:spPr>
          <a:xfrm rot="16200000" flipH="1">
            <a:off x="901938" y="3238261"/>
            <a:ext cx="1458811" cy="54023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U-Turn Arrow 13"/>
          <p:cNvSpPr/>
          <p:nvPr/>
        </p:nvSpPr>
        <p:spPr>
          <a:xfrm rot="5400000">
            <a:off x="7351944" y="3242421"/>
            <a:ext cx="1458811" cy="54023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 name="TextBox 14"/>
          <p:cNvSpPr txBox="1"/>
          <p:nvPr/>
        </p:nvSpPr>
        <p:spPr>
          <a:xfrm>
            <a:off x="0" y="4855050"/>
            <a:ext cx="2100071" cy="300082"/>
          </a:xfrm>
          <a:prstGeom prst="rect">
            <a:avLst/>
          </a:prstGeom>
          <a:noFill/>
        </p:spPr>
        <p:txBody>
          <a:bodyPr wrap="square" rtlCol="0">
            <a:spAutoFit/>
          </a:bodyPr>
          <a:lstStyle/>
          <a:p>
            <a:r>
              <a:rPr lang="en-US" sz="1350" dirty="0" err="1">
                <a:latin typeface="Garamond" panose="02020404030301010803" pitchFamily="18" charset="0"/>
              </a:rPr>
              <a:t>Galarneau</a:t>
            </a:r>
            <a:r>
              <a:rPr lang="en-US" sz="1350" dirty="0">
                <a:latin typeface="Garamond" panose="02020404030301010803" pitchFamily="18" charset="0"/>
              </a:rPr>
              <a:t> and Davis (2008)</a:t>
            </a:r>
          </a:p>
        </p:txBody>
      </p:sp>
    </p:spTree>
    <p:extLst>
      <p:ext uri="{BB962C8B-B14F-4D97-AF65-F5344CB8AC3E}">
        <p14:creationId xmlns:p14="http://schemas.microsoft.com/office/powerpoint/2010/main" val="17037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628650" y="1138687"/>
            <a:ext cx="7886700" cy="3494036"/>
          </a:xfrm>
        </p:spPr>
        <p:txBody>
          <a:bodyPr>
            <a:noAutofit/>
          </a:bodyPr>
          <a:lstStyle/>
          <a:p>
            <a:r>
              <a:rPr lang="en-US" dirty="0"/>
              <a:t>Vertical wind shear tilts inner core and excites mid-level eddies that mix low-entropy air into the inner core of a TC</a:t>
            </a:r>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a:xfrm>
            <a:off x="628650" y="273845"/>
            <a:ext cx="7886700" cy="703098"/>
          </a:xfrm>
        </p:spPr>
        <p:txBody>
          <a:bodyPr/>
          <a:lstStyle/>
          <a:p>
            <a:r>
              <a:rPr lang="en-US" dirty="0"/>
              <a:t>Midlevel-Ventilation</a:t>
            </a:r>
          </a:p>
        </p:txBody>
      </p:sp>
      <p:pic>
        <p:nvPicPr>
          <p:cNvPr id="13" name="Picture 12"/>
          <p:cNvPicPr>
            <a:picLocks noChangeAspect="1"/>
          </p:cNvPicPr>
          <p:nvPr/>
        </p:nvPicPr>
        <p:blipFill rotWithShape="1">
          <a:blip r:embed="rId3"/>
          <a:srcRect l="1522"/>
          <a:stretch/>
        </p:blipFill>
        <p:spPr>
          <a:xfrm>
            <a:off x="628651" y="1944799"/>
            <a:ext cx="3252686" cy="2325188"/>
          </a:xfrm>
          <a:prstGeom prst="rect">
            <a:avLst/>
          </a:prstGeom>
        </p:spPr>
      </p:pic>
      <p:sp>
        <p:nvSpPr>
          <p:cNvPr id="14" name="TextBox 13"/>
          <p:cNvSpPr txBox="1"/>
          <p:nvPr/>
        </p:nvSpPr>
        <p:spPr>
          <a:xfrm>
            <a:off x="125132" y="4794466"/>
            <a:ext cx="5054294" cy="300082"/>
          </a:xfrm>
          <a:prstGeom prst="rect">
            <a:avLst/>
          </a:prstGeom>
          <a:noFill/>
        </p:spPr>
        <p:txBody>
          <a:bodyPr wrap="square" rtlCol="0">
            <a:spAutoFit/>
          </a:bodyPr>
          <a:lstStyle/>
          <a:p>
            <a:r>
              <a:rPr lang="en-US" sz="1350" dirty="0">
                <a:latin typeface="Garamond" panose="02020404030301010803" pitchFamily="18" charset="0"/>
              </a:rPr>
              <a:t>Tang and Emanuel (2010), Tang and Emanuel (2012), Emanuel (1995)</a:t>
            </a:r>
          </a:p>
        </p:txBody>
      </p:sp>
      <p:pic>
        <p:nvPicPr>
          <p:cNvPr id="10" name="Picture 9"/>
          <p:cNvPicPr>
            <a:picLocks noChangeAspect="1"/>
          </p:cNvPicPr>
          <p:nvPr/>
        </p:nvPicPr>
        <p:blipFill>
          <a:blip r:embed="rId4"/>
          <a:stretch>
            <a:fillRect/>
          </a:stretch>
        </p:blipFill>
        <p:spPr>
          <a:xfrm>
            <a:off x="4422433" y="1968351"/>
            <a:ext cx="1470098" cy="462328"/>
          </a:xfrm>
          <a:prstGeom prst="rect">
            <a:avLst/>
          </a:prstGeom>
        </p:spPr>
      </p:pic>
      <p:grpSp>
        <p:nvGrpSpPr>
          <p:cNvPr id="21" name="Group 20"/>
          <p:cNvGrpSpPr/>
          <p:nvPr/>
        </p:nvGrpSpPr>
        <p:grpSpPr>
          <a:xfrm>
            <a:off x="4980714" y="3721786"/>
            <a:ext cx="3240386" cy="1006433"/>
            <a:chOff x="7287775" y="1898994"/>
            <a:chExt cx="5257080" cy="1724276"/>
          </a:xfrm>
        </p:grpSpPr>
        <p:pic>
          <p:nvPicPr>
            <p:cNvPr id="17" name="Picture 16"/>
            <p:cNvPicPr>
              <a:picLocks noChangeAspect="1"/>
            </p:cNvPicPr>
            <p:nvPr/>
          </p:nvPicPr>
          <p:blipFill rotWithShape="1">
            <a:blip r:embed="rId5"/>
            <a:srcRect b="80143"/>
            <a:stretch/>
          </p:blipFill>
          <p:spPr>
            <a:xfrm>
              <a:off x="7287775" y="1898994"/>
              <a:ext cx="5155122" cy="532922"/>
            </a:xfrm>
            <a:prstGeom prst="rect">
              <a:avLst/>
            </a:prstGeom>
          </p:spPr>
        </p:pic>
        <p:pic>
          <p:nvPicPr>
            <p:cNvPr id="18" name="Picture 17"/>
            <p:cNvPicPr>
              <a:picLocks noChangeAspect="1"/>
            </p:cNvPicPr>
            <p:nvPr/>
          </p:nvPicPr>
          <p:blipFill rotWithShape="1">
            <a:blip r:embed="rId5"/>
            <a:srcRect l="-189" t="27547" r="189" b="52596"/>
            <a:stretch/>
          </p:blipFill>
          <p:spPr>
            <a:xfrm>
              <a:off x="7287775" y="2325616"/>
              <a:ext cx="5155122" cy="532922"/>
            </a:xfrm>
            <a:prstGeom prst="rect">
              <a:avLst/>
            </a:prstGeom>
          </p:spPr>
        </p:pic>
        <p:pic>
          <p:nvPicPr>
            <p:cNvPr id="19" name="Picture 18"/>
            <p:cNvPicPr>
              <a:picLocks noChangeAspect="1"/>
            </p:cNvPicPr>
            <p:nvPr/>
          </p:nvPicPr>
          <p:blipFill rotWithShape="1">
            <a:blip r:embed="rId5"/>
            <a:srcRect l="-189" t="52194" r="189" b="27949"/>
            <a:stretch/>
          </p:blipFill>
          <p:spPr>
            <a:xfrm>
              <a:off x="7287775" y="2693786"/>
              <a:ext cx="5155122" cy="532922"/>
            </a:xfrm>
            <a:prstGeom prst="rect">
              <a:avLst/>
            </a:prstGeom>
          </p:spPr>
        </p:pic>
        <p:pic>
          <p:nvPicPr>
            <p:cNvPr id="20" name="Picture 19"/>
            <p:cNvPicPr>
              <a:picLocks noChangeAspect="1"/>
            </p:cNvPicPr>
            <p:nvPr/>
          </p:nvPicPr>
          <p:blipFill rotWithShape="1">
            <a:blip r:embed="rId5"/>
            <a:srcRect l="1887" t="77566" r="-1887" b="2577"/>
            <a:stretch/>
          </p:blipFill>
          <p:spPr>
            <a:xfrm>
              <a:off x="7389733" y="3090348"/>
              <a:ext cx="5155122" cy="532922"/>
            </a:xfrm>
            <a:prstGeom prst="rect">
              <a:avLst/>
            </a:prstGeom>
          </p:spPr>
        </p:pic>
      </p:grpSp>
      <p:pic>
        <p:nvPicPr>
          <p:cNvPr id="23" name="Picture 22"/>
          <p:cNvPicPr>
            <a:picLocks noChangeAspect="1"/>
          </p:cNvPicPr>
          <p:nvPr/>
        </p:nvPicPr>
        <p:blipFill>
          <a:blip r:embed="rId6"/>
          <a:stretch>
            <a:fillRect/>
          </a:stretch>
        </p:blipFill>
        <p:spPr>
          <a:xfrm>
            <a:off x="3988113" y="2447247"/>
            <a:ext cx="2840705" cy="568141"/>
          </a:xfrm>
          <a:prstGeom prst="rect">
            <a:avLst/>
          </a:prstGeom>
        </p:spPr>
      </p:pic>
      <p:pic>
        <p:nvPicPr>
          <p:cNvPr id="24" name="Picture 23"/>
          <p:cNvPicPr>
            <a:picLocks noChangeAspect="1"/>
          </p:cNvPicPr>
          <p:nvPr/>
        </p:nvPicPr>
        <p:blipFill>
          <a:blip r:embed="rId7"/>
          <a:stretch>
            <a:fillRect/>
          </a:stretch>
        </p:blipFill>
        <p:spPr>
          <a:xfrm>
            <a:off x="4099432" y="2933012"/>
            <a:ext cx="3315269" cy="578245"/>
          </a:xfrm>
          <a:prstGeom prst="rect">
            <a:avLst/>
          </a:prstGeom>
        </p:spPr>
      </p:pic>
    </p:spTree>
    <p:extLst>
      <p:ext uri="{BB962C8B-B14F-4D97-AF65-F5344CB8AC3E}">
        <p14:creationId xmlns:p14="http://schemas.microsoft.com/office/powerpoint/2010/main" val="21477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27"/>
            </p:par>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38687"/>
            <a:ext cx="4294506" cy="3494036"/>
          </a:xfrm>
        </p:spPr>
        <p:txBody>
          <a:bodyPr>
            <a:normAutofit/>
          </a:bodyPr>
          <a:lstStyle/>
          <a:p>
            <a:pPr marL="0" indent="0">
              <a:buNone/>
            </a:pPr>
            <a:endParaRPr lang="en-US" sz="3000" dirty="0"/>
          </a:p>
          <a:p>
            <a:endParaRPr lang="en-US" dirty="0"/>
          </a:p>
          <a:p>
            <a:pPr marL="0" indent="0">
              <a:buNone/>
            </a:pPr>
            <a:endParaRPr lang="en-US" dirty="0"/>
          </a:p>
        </p:txBody>
      </p:sp>
      <p:grpSp>
        <p:nvGrpSpPr>
          <p:cNvPr id="5" name="Group 4"/>
          <p:cNvGrpSpPr/>
          <p:nvPr/>
        </p:nvGrpSpPr>
        <p:grpSpPr>
          <a:xfrm>
            <a:off x="2648769" y="2180031"/>
            <a:ext cx="4070485" cy="2867657"/>
            <a:chOff x="6466072" y="3034458"/>
            <a:chExt cx="5427313" cy="3823542"/>
          </a:xfrm>
        </p:grpSpPr>
        <p:pic>
          <p:nvPicPr>
            <p:cNvPr id="6" name="era5_AL112017_ch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4423"/>
            <a:stretch/>
          </p:blipFill>
          <p:spPr>
            <a:xfrm>
              <a:off x="6466072" y="3034458"/>
              <a:ext cx="5334000" cy="3823542"/>
            </a:xfrm>
            <a:prstGeom prst="rect">
              <a:avLst/>
            </a:prstGeom>
          </p:spPr>
        </p:pic>
        <p:pic>
          <p:nvPicPr>
            <p:cNvPr id="7" name="Picture 6"/>
            <p:cNvPicPr>
              <a:picLocks noChangeAspect="1"/>
            </p:cNvPicPr>
            <p:nvPr/>
          </p:nvPicPr>
          <p:blipFill rotWithShape="1">
            <a:blip r:embed="rId6"/>
            <a:srcRect r="9710"/>
            <a:stretch/>
          </p:blipFill>
          <p:spPr>
            <a:xfrm>
              <a:off x="11353800" y="3126096"/>
              <a:ext cx="539585" cy="3362572"/>
            </a:xfrm>
            <a:prstGeom prst="rect">
              <a:avLst/>
            </a:prstGeom>
          </p:spPr>
        </p:pic>
      </p:grpSp>
      <p:pic>
        <p:nvPicPr>
          <p:cNvPr id="12" name="Picture 11"/>
          <p:cNvPicPr>
            <a:picLocks noChangeAspect="1"/>
          </p:cNvPicPr>
          <p:nvPr/>
        </p:nvPicPr>
        <p:blipFill>
          <a:blip r:embed="rId7"/>
          <a:stretch>
            <a:fillRect/>
          </a:stretch>
        </p:blipFill>
        <p:spPr>
          <a:xfrm>
            <a:off x="1256731" y="1122192"/>
            <a:ext cx="3315269" cy="578245"/>
          </a:xfrm>
          <a:prstGeom prst="rect">
            <a:avLst/>
          </a:prstGeom>
        </p:spPr>
      </p:pic>
      <p:pic>
        <p:nvPicPr>
          <p:cNvPr id="14" name="Picture 13"/>
          <p:cNvPicPr>
            <a:picLocks noChangeAspect="1"/>
          </p:cNvPicPr>
          <p:nvPr/>
        </p:nvPicPr>
        <p:blipFill>
          <a:blip r:embed="rId8"/>
          <a:stretch>
            <a:fillRect/>
          </a:stretch>
        </p:blipFill>
        <p:spPr>
          <a:xfrm>
            <a:off x="5102374" y="1147495"/>
            <a:ext cx="2375765" cy="863461"/>
          </a:xfrm>
          <a:prstGeom prst="rect">
            <a:avLst/>
          </a:prstGeom>
        </p:spPr>
      </p:pic>
      <p:pic>
        <p:nvPicPr>
          <p:cNvPr id="15" name="Picture 14"/>
          <p:cNvPicPr>
            <a:picLocks noChangeAspect="1"/>
          </p:cNvPicPr>
          <p:nvPr/>
        </p:nvPicPr>
        <p:blipFill>
          <a:blip r:embed="rId9"/>
          <a:stretch>
            <a:fillRect/>
          </a:stretch>
        </p:blipFill>
        <p:spPr>
          <a:xfrm>
            <a:off x="1438073" y="1716932"/>
            <a:ext cx="2854878" cy="446605"/>
          </a:xfrm>
          <a:prstGeom prst="rect">
            <a:avLst/>
          </a:prstGeom>
        </p:spPr>
      </p:pic>
      <p:sp>
        <p:nvSpPr>
          <p:cNvPr id="20" name="Title 1"/>
          <p:cNvSpPr>
            <a:spLocks noGrp="1"/>
          </p:cNvSpPr>
          <p:nvPr>
            <p:ph type="title"/>
          </p:nvPr>
        </p:nvSpPr>
        <p:spPr>
          <a:xfrm>
            <a:off x="628650" y="273845"/>
            <a:ext cx="7886700" cy="703098"/>
          </a:xfrm>
        </p:spPr>
        <p:txBody>
          <a:bodyPr/>
          <a:lstStyle/>
          <a:p>
            <a:r>
              <a:rPr lang="en-US" dirty="0"/>
              <a:t>Midlevel-Ventilation</a:t>
            </a:r>
          </a:p>
        </p:txBody>
      </p:sp>
    </p:spTree>
    <p:extLst>
      <p:ext uri="{BB962C8B-B14F-4D97-AF65-F5344CB8AC3E}">
        <p14:creationId xmlns:p14="http://schemas.microsoft.com/office/powerpoint/2010/main" val="332992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703098"/>
          </a:xfrm>
        </p:spPr>
        <p:txBody>
          <a:bodyPr/>
          <a:lstStyle/>
          <a:p>
            <a:r>
              <a:rPr lang="en-US" dirty="0"/>
              <a:t>Surface Wind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138687"/>
                <a:ext cx="4795405" cy="3494036"/>
              </a:xfrm>
            </p:spPr>
            <p:txBody>
              <a:bodyPr>
                <a:normAutofit/>
              </a:bodyPr>
              <a:lstStyle/>
              <a:p>
                <a:r>
                  <a:rPr lang="en-US" dirty="0"/>
                  <a:t>Physically-based low-level wind-speed model (</a:t>
                </a:r>
                <a:r>
                  <a:rPr lang="en-US" dirty="0" err="1"/>
                  <a:t>Chavas</a:t>
                </a:r>
                <a:r>
                  <a:rPr lang="en-US" dirty="0"/>
                  <a:t> et. al, 2015)</a:t>
                </a:r>
              </a:p>
              <a:p>
                <a:endParaRPr lang="en-US" dirty="0"/>
              </a:p>
              <a:p>
                <a:endParaRPr lang="en-US" dirty="0"/>
              </a:p>
              <a:p>
                <a:endParaRPr lang="en-US" dirty="0"/>
              </a:p>
              <a:p>
                <a:endParaRPr lang="en-US" dirty="0"/>
              </a:p>
              <a:p>
                <a:endParaRPr lang="en-US" dirty="0"/>
              </a:p>
              <a:p>
                <a:r>
                  <a:rPr lang="en-US" dirty="0"/>
                  <a:t>Given two of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𝑚</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0</m:t>
                        </m:r>
                      </m:sub>
                    </m:sSub>
                  </m:oMath>
                </a14:m>
                <a:r>
                  <a:rPr lang="en-US" dirty="0"/>
                  <a:t>, the axisymmetric wind field is specified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138687"/>
                <a:ext cx="4795405" cy="3494036"/>
              </a:xfrm>
              <a:blipFill>
                <a:blip r:embed="rId3"/>
                <a:stretch>
                  <a:fillRect l="-1271" t="-1920"/>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853502" y="1863139"/>
            <a:ext cx="2359187" cy="1400078"/>
          </a:xfrm>
          <a:prstGeom prst="rect">
            <a:avLst/>
          </a:prstGeom>
        </p:spPr>
      </p:pic>
      <p:pic>
        <p:nvPicPr>
          <p:cNvPr id="5" name="Picture 4"/>
          <p:cNvPicPr>
            <a:picLocks noChangeAspect="1"/>
          </p:cNvPicPr>
          <p:nvPr/>
        </p:nvPicPr>
        <p:blipFill>
          <a:blip r:embed="rId5"/>
          <a:stretch>
            <a:fillRect/>
          </a:stretch>
        </p:blipFill>
        <p:spPr>
          <a:xfrm>
            <a:off x="3402501" y="3102434"/>
            <a:ext cx="1727621" cy="645053"/>
          </a:xfrm>
          <a:prstGeom prst="rect">
            <a:avLst/>
          </a:prstGeom>
        </p:spPr>
      </p:pic>
      <p:sp>
        <p:nvSpPr>
          <p:cNvPr id="7" name="TextBox 6"/>
          <p:cNvSpPr txBox="1"/>
          <p:nvPr/>
        </p:nvSpPr>
        <p:spPr>
          <a:xfrm>
            <a:off x="825273" y="2489122"/>
            <a:ext cx="1912655" cy="461665"/>
          </a:xfrm>
          <a:prstGeom prst="rect">
            <a:avLst/>
          </a:prstGeom>
          <a:solidFill>
            <a:schemeClr val="accent1">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2400" b="1" dirty="0">
                <a:latin typeface="Garamond" panose="02020404030301010803" pitchFamily="18" charset="0"/>
              </a:rPr>
              <a:t>Inner Region</a:t>
            </a:r>
          </a:p>
        </p:txBody>
      </p:sp>
      <p:sp>
        <p:nvSpPr>
          <p:cNvPr id="8" name="TextBox 7"/>
          <p:cNvSpPr txBox="1"/>
          <p:nvPr/>
        </p:nvSpPr>
        <p:spPr>
          <a:xfrm>
            <a:off x="825273" y="1866282"/>
            <a:ext cx="1912655" cy="830997"/>
          </a:xfrm>
          <a:prstGeom prst="rect">
            <a:avLst/>
          </a:prstGeom>
          <a:solidFill>
            <a:schemeClr val="accent1">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2400" b="1" dirty="0">
                <a:latin typeface="Garamond" panose="02020404030301010803" pitchFamily="18" charset="0"/>
              </a:rPr>
              <a:t>Outer Region</a:t>
            </a:r>
          </a:p>
        </p:txBody>
      </p:sp>
      <p:pic>
        <p:nvPicPr>
          <p:cNvPr id="9" name="Picture 8"/>
          <p:cNvPicPr>
            <a:picLocks noChangeAspect="1"/>
          </p:cNvPicPr>
          <p:nvPr/>
        </p:nvPicPr>
        <p:blipFill rotWithShape="1">
          <a:blip r:embed="rId6"/>
          <a:srcRect l="1526" r="3281"/>
          <a:stretch/>
        </p:blipFill>
        <p:spPr>
          <a:xfrm>
            <a:off x="5244023" y="786586"/>
            <a:ext cx="3781607" cy="4006795"/>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6557963" y="1571625"/>
                <a:ext cx="2336006" cy="1338828"/>
              </a:xfrm>
              <a:prstGeom prst="rect">
                <a:avLst/>
              </a:prstGeom>
              <a:noFill/>
            </p:spPr>
            <p:txBody>
              <a:bodyPr wrap="square" rtlCol="0">
                <a:spAutoFit/>
              </a:bodyPr>
              <a:lstStyle/>
              <a:p>
                <a14:m>
                  <m:oMath xmlns:m="http://schemas.openxmlformats.org/officeDocument/2006/math">
                    <m:r>
                      <a:rPr lang="en-US" sz="1350" i="1">
                        <a:latin typeface="Cambria Math" panose="02040503050406030204" pitchFamily="18" charset="0"/>
                      </a:rPr>
                      <m:t>𝑀</m:t>
                    </m:r>
                    <m:r>
                      <a:rPr lang="en-US" sz="1350" i="1">
                        <a:latin typeface="Cambria Math" panose="02040503050406030204" pitchFamily="18" charset="0"/>
                      </a:rPr>
                      <m:t>=</m:t>
                    </m:r>
                  </m:oMath>
                </a14:m>
                <a:r>
                  <a:rPr lang="en-US" sz="1350" dirty="0">
                    <a:latin typeface="Garamond" panose="02020404030301010803" pitchFamily="18" charset="0"/>
                  </a:rPr>
                  <a:t> angular momentum</a:t>
                </a:r>
              </a:p>
              <a:p>
                <a14:m>
                  <m:oMath xmlns:m="http://schemas.openxmlformats.org/officeDocument/2006/math">
                    <m:r>
                      <a:rPr lang="en-US" sz="1350" i="1">
                        <a:latin typeface="Cambria Math" panose="02040503050406030204" pitchFamily="18" charset="0"/>
                      </a:rPr>
                      <m:t>𝑉</m:t>
                    </m:r>
                    <m:r>
                      <a:rPr lang="en-US" sz="1350">
                        <a:latin typeface="Cambria Math" panose="02040503050406030204" pitchFamily="18" charset="0"/>
                      </a:rPr>
                      <m:t>=</m:t>
                    </m:r>
                  </m:oMath>
                </a14:m>
                <a:r>
                  <a:rPr lang="en-US" sz="1350" dirty="0"/>
                  <a:t> </a:t>
                </a:r>
                <a:r>
                  <a:rPr lang="en-US" sz="1350" dirty="0">
                    <a:latin typeface="Garamond" panose="02020404030301010803" pitchFamily="18" charset="0"/>
                  </a:rPr>
                  <a:t>surface azimuthal wind</a:t>
                </a:r>
              </a:p>
              <a:p>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𝑟</m:t>
                        </m:r>
                      </m:e>
                      <m:sub>
                        <m:r>
                          <m:rPr>
                            <m:sty m:val="p"/>
                          </m:rPr>
                          <a:rPr lang="en-US" sz="1350">
                            <a:latin typeface="Cambria Math" panose="02040503050406030204" pitchFamily="18" charset="0"/>
                          </a:rPr>
                          <m:t>m</m:t>
                        </m:r>
                      </m:sub>
                    </m:sSub>
                    <m:r>
                      <a:rPr lang="en-US" sz="1350">
                        <a:latin typeface="Cambria Math" panose="02040503050406030204" pitchFamily="18" charset="0"/>
                      </a:rPr>
                      <m:t>=</m:t>
                    </m:r>
                  </m:oMath>
                </a14:m>
                <a:r>
                  <a:rPr lang="en-US" sz="1350" dirty="0"/>
                  <a:t> </a:t>
                </a:r>
                <a:r>
                  <a:rPr lang="en-US" sz="1350" dirty="0">
                    <a:latin typeface="Garamond" panose="02020404030301010803" pitchFamily="18" charset="0"/>
                  </a:rPr>
                  <a:t>radius of maximum wind</a:t>
                </a:r>
              </a:p>
              <a:p>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𝑟</m:t>
                        </m:r>
                      </m:e>
                      <m:sub>
                        <m:r>
                          <a:rPr lang="en-US" sz="1350" i="1">
                            <a:latin typeface="Cambria Math" panose="02040503050406030204" pitchFamily="18" charset="0"/>
                          </a:rPr>
                          <m:t>0</m:t>
                        </m:r>
                      </m:sub>
                    </m:sSub>
                    <m:r>
                      <a:rPr lang="en-US" sz="1350" i="1">
                        <a:latin typeface="Cambria Math" panose="02040503050406030204" pitchFamily="18" charset="0"/>
                      </a:rPr>
                      <m:t>=</m:t>
                    </m:r>
                  </m:oMath>
                </a14:m>
                <a:r>
                  <a:rPr lang="en-US" sz="1350" dirty="0">
                    <a:latin typeface="Garamond" panose="02020404030301010803" pitchFamily="18" charset="0"/>
                  </a:rPr>
                  <a:t> outer radius (V = 0)</a:t>
                </a:r>
              </a:p>
              <a:p>
                <a14:m>
                  <m:oMath xmlns:m="http://schemas.openxmlformats.org/officeDocument/2006/math">
                    <m:r>
                      <a:rPr lang="en-US" sz="1350" i="1">
                        <a:latin typeface="Cambria Math" panose="02040503050406030204" pitchFamily="18" charset="0"/>
                      </a:rPr>
                      <m:t>𝜒</m:t>
                    </m:r>
                    <m:r>
                      <a:rPr lang="en-US" sz="1350" i="1">
                        <a:latin typeface="Cambria Math" panose="02040503050406030204" pitchFamily="18" charset="0"/>
                      </a:rPr>
                      <m:t>=</m:t>
                    </m:r>
                    <m:r>
                      <a:rPr lang="en-US" sz="1350">
                        <a:latin typeface="Cambria Math" panose="02040503050406030204" pitchFamily="18" charset="0"/>
                      </a:rPr>
                      <m:t>2 </m:t>
                    </m:r>
                    <m:sSub>
                      <m:sSubPr>
                        <m:ctrlPr>
                          <a:rPr lang="en-US" sz="1350" i="1">
                            <a:latin typeface="Cambria Math" panose="02040503050406030204" pitchFamily="18" charset="0"/>
                          </a:rPr>
                        </m:ctrlPr>
                      </m:sSubPr>
                      <m:e>
                        <m:r>
                          <m:rPr>
                            <m:sty m:val="p"/>
                          </m:rPr>
                          <a:rPr lang="en-US" sz="1350">
                            <a:latin typeface="Cambria Math" panose="02040503050406030204" pitchFamily="18" charset="0"/>
                          </a:rPr>
                          <m:t>C</m:t>
                        </m:r>
                      </m:e>
                      <m:sub>
                        <m:r>
                          <m:rPr>
                            <m:sty m:val="p"/>
                          </m:rPr>
                          <a:rPr lang="en-US" sz="1350">
                            <a:latin typeface="Cambria Math" panose="02040503050406030204" pitchFamily="18" charset="0"/>
                          </a:rPr>
                          <m:t>d</m:t>
                        </m:r>
                      </m:sub>
                    </m:sSub>
                    <m:r>
                      <a:rPr lang="en-US" sz="1350">
                        <a:latin typeface="Cambria Math" panose="02040503050406030204" pitchFamily="18" charset="0"/>
                      </a:rPr>
                      <m:t> /</m:t>
                    </m:r>
                  </m:oMath>
                </a14:m>
                <a:r>
                  <a:rPr lang="en-US" sz="1350" dirty="0">
                    <a:latin typeface="Garamond" panose="02020404030301010803" pitchFamily="18" charset="0"/>
                  </a:rPr>
                  <a:t> </a:t>
                </a:r>
                <a14:m>
                  <m:oMath xmlns:m="http://schemas.openxmlformats.org/officeDocument/2006/math">
                    <m:sSub>
                      <m:sSubPr>
                        <m:ctrlPr>
                          <a:rPr lang="en-US" sz="1350" i="1" dirty="0">
                            <a:latin typeface="Cambria Math" panose="02040503050406030204" pitchFamily="18" charset="0"/>
                          </a:rPr>
                        </m:ctrlPr>
                      </m:sSubPr>
                      <m:e>
                        <m:r>
                          <a:rPr lang="en-US" sz="1350" i="1" dirty="0">
                            <a:latin typeface="Cambria Math" panose="02040503050406030204" pitchFamily="18" charset="0"/>
                          </a:rPr>
                          <m:t>𝑤</m:t>
                        </m:r>
                      </m:e>
                      <m:sub>
                        <m:r>
                          <a:rPr lang="en-US" sz="1350" i="1" dirty="0">
                            <a:latin typeface="Cambria Math" panose="02040503050406030204" pitchFamily="18" charset="0"/>
                          </a:rPr>
                          <m:t>𝑐𝑜𝑜𝑙</m:t>
                        </m:r>
                      </m:sub>
                    </m:sSub>
                  </m:oMath>
                </a14:m>
                <a:endParaRPr lang="en-US" sz="1350" dirty="0">
                  <a:latin typeface="Garamond" panose="02020404030301010803" pitchFamily="18" charset="0"/>
                </a:endParaRPr>
              </a:p>
              <a:p>
                <a:endParaRPr lang="en-US" sz="1350" dirty="0"/>
              </a:p>
            </p:txBody>
          </p:sp>
        </mc:Choice>
        <mc:Fallback xmlns="">
          <p:sp>
            <p:nvSpPr>
              <p:cNvPr id="10" name="TextBox 9"/>
              <p:cNvSpPr txBox="1">
                <a:spLocks noRot="1" noChangeAspect="1" noMove="1" noResize="1" noEditPoints="1" noAdjustHandles="1" noChangeArrowheads="1" noChangeShapeType="1" noTextEdit="1"/>
              </p:cNvSpPr>
              <p:nvPr/>
            </p:nvSpPr>
            <p:spPr>
              <a:xfrm>
                <a:off x="6557963" y="1571625"/>
                <a:ext cx="2336006" cy="1338828"/>
              </a:xfrm>
              <a:prstGeom prst="rect">
                <a:avLst/>
              </a:prstGeom>
              <a:blipFill>
                <a:blip r:embed="rId7"/>
                <a:stretch>
                  <a:fillRect t="-913"/>
                </a:stretch>
              </a:blipFill>
            </p:spPr>
            <p:txBody>
              <a:bodyPr/>
              <a:lstStyle/>
              <a:p>
                <a:r>
                  <a:rPr lang="en-US">
                    <a:noFill/>
                  </a:rPr>
                  <a:t> </a:t>
                </a:r>
              </a:p>
            </p:txBody>
          </p:sp>
        </mc:Fallback>
      </mc:AlternateContent>
    </p:spTree>
    <p:extLst>
      <p:ext uri="{BB962C8B-B14F-4D97-AF65-F5344CB8AC3E}">
        <p14:creationId xmlns:p14="http://schemas.microsoft.com/office/powerpoint/2010/main" val="31384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7428" r="50402" b="49787"/>
          <a:stretch/>
        </p:blipFill>
        <p:spPr>
          <a:xfrm>
            <a:off x="6211765" y="2366376"/>
            <a:ext cx="2804034" cy="2582693"/>
          </a:xfrm>
          <a:prstGeom prst="rect">
            <a:avLst/>
          </a:prstGeom>
        </p:spPr>
      </p:pic>
      <p:sp>
        <p:nvSpPr>
          <p:cNvPr id="2" name="Title 1"/>
          <p:cNvSpPr>
            <a:spLocks noGrp="1"/>
          </p:cNvSpPr>
          <p:nvPr>
            <p:ph type="title"/>
          </p:nvPr>
        </p:nvSpPr>
        <p:spPr>
          <a:xfrm>
            <a:off x="628650" y="273845"/>
            <a:ext cx="7886700" cy="703098"/>
          </a:xfrm>
        </p:spPr>
        <p:txBody>
          <a:bodyPr/>
          <a:lstStyle/>
          <a:p>
            <a:r>
              <a:rPr lang="en-US" dirty="0"/>
              <a:t>Intensity Verification</a:t>
            </a:r>
          </a:p>
        </p:txBody>
      </p:sp>
      <p:sp>
        <p:nvSpPr>
          <p:cNvPr id="3" name="Content Placeholder 2"/>
          <p:cNvSpPr>
            <a:spLocks noGrp="1"/>
          </p:cNvSpPr>
          <p:nvPr>
            <p:ph idx="1"/>
          </p:nvPr>
        </p:nvSpPr>
        <p:spPr/>
        <p:txBody>
          <a:bodyPr/>
          <a:lstStyle/>
          <a:p>
            <a:r>
              <a:rPr lang="en-US" dirty="0"/>
              <a:t>Run “hindcasts” – simulate intensity of past TCs</a:t>
            </a:r>
          </a:p>
          <a:p>
            <a:r>
              <a:rPr lang="en-US" dirty="0"/>
              <a:t>Use ERA5 analysis for “best-guess” fields</a:t>
            </a:r>
          </a:p>
        </p:txBody>
      </p:sp>
      <p:sp>
        <p:nvSpPr>
          <p:cNvPr id="7" name="TextBox 6"/>
          <p:cNvSpPr txBox="1"/>
          <p:nvPr/>
        </p:nvSpPr>
        <p:spPr>
          <a:xfrm>
            <a:off x="3582371" y="1995611"/>
            <a:ext cx="1748822" cy="369332"/>
          </a:xfrm>
          <a:prstGeom prst="rect">
            <a:avLst/>
          </a:prstGeom>
          <a:solidFill>
            <a:schemeClr val="accent1">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b="1" dirty="0">
                <a:latin typeface="Garamond" panose="02020404030301010803" pitchFamily="18" charset="0"/>
              </a:rPr>
              <a:t>Hurricane Irma</a:t>
            </a:r>
            <a:endParaRPr lang="en-US" dirty="0">
              <a:latin typeface="Garamond" panose="02020404030301010803" pitchFamily="18" charset="0"/>
            </a:endParaRPr>
          </a:p>
        </p:txBody>
      </p:sp>
      <p:pic>
        <p:nvPicPr>
          <p:cNvPr id="8" name="Picture 7"/>
          <p:cNvPicPr>
            <a:picLocks noChangeAspect="1"/>
          </p:cNvPicPr>
          <p:nvPr/>
        </p:nvPicPr>
        <p:blipFill>
          <a:blip r:embed="rId4"/>
          <a:stretch>
            <a:fillRect/>
          </a:stretch>
        </p:blipFill>
        <p:spPr>
          <a:xfrm>
            <a:off x="6048681" y="678442"/>
            <a:ext cx="2905955" cy="1526189"/>
          </a:xfrm>
          <a:prstGeom prst="rect">
            <a:avLst/>
          </a:prstGeom>
          <a:ln w="22225">
            <a:solidFill>
              <a:schemeClr val="tx1"/>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077" t="54614" r="7502"/>
          <a:stretch/>
        </p:blipFill>
        <p:spPr>
          <a:xfrm>
            <a:off x="189364" y="2706722"/>
            <a:ext cx="5946032" cy="2334384"/>
          </a:xfrm>
          <a:prstGeom prst="rect">
            <a:avLst/>
          </a:prstGeom>
        </p:spPr>
      </p:pic>
    </p:spTree>
    <p:extLst>
      <p:ext uri="{BB962C8B-B14F-4D97-AF65-F5344CB8AC3E}">
        <p14:creationId xmlns:p14="http://schemas.microsoft.com/office/powerpoint/2010/main" val="41054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101609" y="763365"/>
            <a:ext cx="3713579" cy="4127948"/>
          </a:xfrm>
          <a:prstGeom prst="rect">
            <a:avLst/>
          </a:prstGeom>
        </p:spPr>
      </p:pic>
      <p:sp>
        <p:nvSpPr>
          <p:cNvPr id="13" name="Title 1"/>
          <p:cNvSpPr>
            <a:spLocks noGrp="1"/>
          </p:cNvSpPr>
          <p:nvPr>
            <p:ph type="title"/>
          </p:nvPr>
        </p:nvSpPr>
        <p:spPr>
          <a:xfrm>
            <a:off x="628650" y="273845"/>
            <a:ext cx="7886700" cy="703098"/>
          </a:xfrm>
        </p:spPr>
        <p:txBody>
          <a:bodyPr/>
          <a:lstStyle/>
          <a:p>
            <a:r>
              <a:rPr lang="en-US" dirty="0"/>
              <a:t>Uncertainty Quantification</a:t>
            </a:r>
          </a:p>
        </p:txBody>
      </p:sp>
      <p:pic>
        <p:nvPicPr>
          <p:cNvPr id="16" name="Picture 15"/>
          <p:cNvPicPr>
            <a:picLocks noChangeAspect="1"/>
          </p:cNvPicPr>
          <p:nvPr/>
        </p:nvPicPr>
        <p:blipFill rotWithShape="1">
          <a:blip r:embed="rId4"/>
          <a:srcRect l="1331"/>
          <a:stretch/>
        </p:blipFill>
        <p:spPr>
          <a:xfrm>
            <a:off x="87550" y="1496866"/>
            <a:ext cx="4868723" cy="2810726"/>
          </a:xfrm>
          <a:prstGeom prst="rect">
            <a:avLst/>
          </a:prstGeom>
        </p:spPr>
      </p:pic>
    </p:spTree>
    <p:extLst>
      <p:ext uri="{BB962C8B-B14F-4D97-AF65-F5344CB8AC3E}">
        <p14:creationId xmlns:p14="http://schemas.microsoft.com/office/powerpoint/2010/main" val="37116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result for hurricane intensity uncertainty"/>
          <p:cNvPicPr>
            <a:picLocks noChangeAspect="1" noChangeArrowheads="1"/>
          </p:cNvPicPr>
          <p:nvPr/>
        </p:nvPicPr>
        <p:blipFill rotWithShape="1">
          <a:blip r:embed="rId4">
            <a:extLst>
              <a:ext uri="{28A0092B-C50C-407E-A947-70E740481C1C}">
                <a14:useLocalDpi xmlns:a14="http://schemas.microsoft.com/office/drawing/2010/main" val="0"/>
              </a:ext>
            </a:extLst>
          </a:blip>
          <a:srcRect r="679"/>
          <a:stretch/>
        </p:blipFill>
        <p:spPr bwMode="auto">
          <a:xfrm>
            <a:off x="4204741" y="919264"/>
            <a:ext cx="4811059" cy="3870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273845"/>
            <a:ext cx="7886700" cy="703098"/>
          </a:xfrm>
        </p:spPr>
        <p:txBody>
          <a:bodyPr/>
          <a:lstStyle/>
          <a:p>
            <a:r>
              <a:rPr lang="en-US" dirty="0"/>
              <a:t>Introduction</a:t>
            </a:r>
          </a:p>
        </p:txBody>
      </p:sp>
      <p:sp>
        <p:nvSpPr>
          <p:cNvPr id="9" name="Content Placeholder 4"/>
          <p:cNvSpPr>
            <a:spLocks noGrp="1"/>
          </p:cNvSpPr>
          <p:nvPr>
            <p:ph idx="1"/>
          </p:nvPr>
        </p:nvSpPr>
        <p:spPr>
          <a:xfrm>
            <a:off x="628650" y="1138687"/>
            <a:ext cx="3653953" cy="2102621"/>
          </a:xfrm>
        </p:spPr>
        <p:txBody>
          <a:bodyPr/>
          <a:lstStyle/>
          <a:p>
            <a:r>
              <a:rPr lang="en-US"/>
              <a:t>TC forecasts separated into </a:t>
            </a:r>
            <a:r>
              <a:rPr lang="en-US" b="1"/>
              <a:t>track</a:t>
            </a:r>
            <a:r>
              <a:rPr lang="en-US"/>
              <a:t> and </a:t>
            </a:r>
            <a:r>
              <a:rPr lang="en-US" b="1"/>
              <a:t>intensity</a:t>
            </a:r>
          </a:p>
          <a:p>
            <a:r>
              <a:rPr lang="en-US" b="1"/>
              <a:t>Point-wise wind speed probabilities</a:t>
            </a:r>
            <a:r>
              <a:rPr lang="en-US"/>
              <a:t> more desirable</a:t>
            </a:r>
            <a:endParaRPr lang="en-US" b="1" dirty="0"/>
          </a:p>
        </p:txBody>
      </p:sp>
      <p:sp>
        <p:nvSpPr>
          <p:cNvPr id="11" name="TextBox 10"/>
          <p:cNvSpPr txBox="1"/>
          <p:nvPr/>
        </p:nvSpPr>
        <p:spPr>
          <a:xfrm>
            <a:off x="7050782" y="1947623"/>
            <a:ext cx="2027324" cy="404085"/>
          </a:xfrm>
          <a:prstGeom prst="rect">
            <a:avLst/>
          </a:prstGeom>
          <a:solidFill>
            <a:schemeClr val="bg1"/>
          </a:solidFill>
          <a:ln>
            <a:noFill/>
          </a:ln>
        </p:spPr>
        <p:txBody>
          <a:bodyPr wrap="square" rtlCol="0">
            <a:spAutoFit/>
          </a:bodyPr>
          <a:lstStyle/>
          <a:p>
            <a:r>
              <a:rPr lang="en-US" sz="1013" dirty="0" err="1">
                <a:latin typeface="Garamond" panose="02020404030301010803" pitchFamily="18" charset="0"/>
              </a:rPr>
              <a:t>DeMaria</a:t>
            </a:r>
            <a:r>
              <a:rPr lang="en-US" sz="1013" dirty="0">
                <a:latin typeface="Garamond" panose="02020404030301010803" pitchFamily="18" charset="0"/>
              </a:rPr>
              <a:t> and </a:t>
            </a:r>
            <a:r>
              <a:rPr lang="en-US" sz="1013" dirty="0" err="1">
                <a:latin typeface="Garamond" panose="02020404030301010803" pitchFamily="18" charset="0"/>
              </a:rPr>
              <a:t>Knaff</a:t>
            </a:r>
            <a:r>
              <a:rPr lang="en-US" sz="1013" dirty="0">
                <a:latin typeface="Garamond" panose="02020404030301010803" pitchFamily="18" charset="0"/>
              </a:rPr>
              <a:t> (2009)</a:t>
            </a:r>
          </a:p>
          <a:p>
            <a:r>
              <a:rPr lang="en-US" sz="1013" dirty="0" err="1">
                <a:latin typeface="Garamond" panose="02020404030301010803" pitchFamily="18" charset="0"/>
              </a:rPr>
              <a:t>DeMaria</a:t>
            </a:r>
            <a:r>
              <a:rPr lang="en-US" sz="1013" dirty="0">
                <a:latin typeface="Garamond" panose="02020404030301010803" pitchFamily="18" charset="0"/>
              </a:rPr>
              <a:t> et. al. (2013)</a:t>
            </a:r>
          </a:p>
        </p:txBody>
      </p:sp>
      <p:graphicFrame>
        <p:nvGraphicFramePr>
          <p:cNvPr id="12" name="Table 11"/>
          <p:cNvGraphicFramePr>
            <a:graphicFrameLocks noGrp="1"/>
          </p:cNvGraphicFramePr>
          <p:nvPr>
            <p:extLst>
              <p:ext uri="{D42A27DB-BD31-4B8C-83A1-F6EECF244321}">
                <p14:modId xmlns:p14="http://schemas.microsoft.com/office/powerpoint/2010/main" val="3460943334"/>
              </p:ext>
            </p:extLst>
          </p:nvPr>
        </p:nvGraphicFramePr>
        <p:xfrm>
          <a:off x="628649" y="2637809"/>
          <a:ext cx="3310527" cy="2266374"/>
        </p:xfrm>
        <a:graphic>
          <a:graphicData uri="http://schemas.openxmlformats.org/drawingml/2006/table">
            <a:tbl>
              <a:tblPr firstRow="1" bandRow="1">
                <a:tableStyleId>{5C22544A-7EE6-4342-B048-85BDC9FD1C3A}</a:tableStyleId>
              </a:tblPr>
              <a:tblGrid>
                <a:gridCol w="1267103">
                  <a:extLst>
                    <a:ext uri="{9D8B030D-6E8A-4147-A177-3AD203B41FA5}">
                      <a16:colId xmlns:a16="http://schemas.microsoft.com/office/drawing/2014/main" val="2431114816"/>
                    </a:ext>
                  </a:extLst>
                </a:gridCol>
                <a:gridCol w="2043424">
                  <a:extLst>
                    <a:ext uri="{9D8B030D-6E8A-4147-A177-3AD203B41FA5}">
                      <a16:colId xmlns:a16="http://schemas.microsoft.com/office/drawing/2014/main" val="1839837803"/>
                    </a:ext>
                  </a:extLst>
                </a:gridCol>
              </a:tblGrid>
              <a:tr h="483294">
                <a:tc gridSpan="2">
                  <a:txBody>
                    <a:bodyPr/>
                    <a:lstStyle/>
                    <a:p>
                      <a:pPr algn="ctr"/>
                      <a:r>
                        <a:rPr lang="en-US" sz="2400" b="1" dirty="0" err="1">
                          <a:solidFill>
                            <a:schemeClr val="tx1"/>
                          </a:solidFill>
                          <a:latin typeface="Garamond" panose="02020404030301010803" pitchFamily="18" charset="0"/>
                        </a:rPr>
                        <a:t>Saffir</a:t>
                      </a:r>
                      <a:r>
                        <a:rPr lang="en-US" sz="2400" b="1" dirty="0">
                          <a:solidFill>
                            <a:schemeClr val="tx1"/>
                          </a:solidFill>
                          <a:latin typeface="Garamond" panose="02020404030301010803" pitchFamily="18" charset="0"/>
                        </a:rPr>
                        <a:t>-Simpson Scale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481586580"/>
                  </a:ext>
                </a:extLst>
              </a:tr>
              <a:tr h="297180">
                <a:tc>
                  <a:txBody>
                    <a:bodyPr/>
                    <a:lstStyle/>
                    <a:p>
                      <a:pPr algn="ctr"/>
                      <a:r>
                        <a:rPr lang="en-US" sz="1500" b="1" dirty="0">
                          <a:latin typeface="Garamond" panose="02020404030301010803" pitchFamily="18" charset="0"/>
                        </a:rPr>
                        <a:t>Category</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500" b="1" dirty="0">
                          <a:latin typeface="Garamond" panose="02020404030301010803" pitchFamily="18" charset="0"/>
                        </a:rPr>
                        <a:t>1</a:t>
                      </a:r>
                      <a:r>
                        <a:rPr lang="en-US" sz="1500" b="1" baseline="0" dirty="0">
                          <a:latin typeface="Garamond" panose="02020404030301010803" pitchFamily="18" charset="0"/>
                        </a:rPr>
                        <a:t> Min. Sustained Wind</a:t>
                      </a:r>
                      <a:endParaRPr lang="en-US" sz="1500" b="1" dirty="0">
                        <a:latin typeface="Garamond" panose="02020404030301010803" pitchFamily="18" charset="0"/>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7513434"/>
                  </a:ext>
                </a:extLst>
              </a:tr>
              <a:tr h="297180">
                <a:tc>
                  <a:txBody>
                    <a:bodyPr/>
                    <a:lstStyle/>
                    <a:p>
                      <a:pPr algn="ctr"/>
                      <a:r>
                        <a:rPr lang="en-US" sz="1500" b="1" dirty="0">
                          <a:latin typeface="Garamond" panose="02020404030301010803" pitchFamily="18"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1500" b="1" dirty="0">
                          <a:latin typeface="Garamond" panose="02020404030301010803" pitchFamily="18" charset="0"/>
                        </a:rPr>
                        <a:t>74-95 mph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3603465296"/>
                  </a:ext>
                </a:extLst>
              </a:tr>
              <a:tr h="297180">
                <a:tc>
                  <a:txBody>
                    <a:bodyPr/>
                    <a:lstStyle/>
                    <a:p>
                      <a:pPr algn="ctr"/>
                      <a:r>
                        <a:rPr lang="en-US" sz="1500" b="1" dirty="0">
                          <a:latin typeface="Garamond" panose="02020404030301010803" pitchFamily="18"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500" b="1" dirty="0">
                          <a:latin typeface="Garamond" panose="02020404030301010803" pitchFamily="18" charset="0"/>
                        </a:rPr>
                        <a:t>96-110 mph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98161820"/>
                  </a:ext>
                </a:extLst>
              </a:tr>
              <a:tr h="297180">
                <a:tc>
                  <a:txBody>
                    <a:bodyPr/>
                    <a:lstStyle/>
                    <a:p>
                      <a:pPr algn="ctr"/>
                      <a:r>
                        <a:rPr lang="en-US" sz="1500" b="1" dirty="0">
                          <a:latin typeface="Garamond" panose="02020404030301010803" pitchFamily="18"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lang="en-US" sz="1500" b="1" dirty="0">
                          <a:latin typeface="Garamond" panose="02020404030301010803" pitchFamily="18" charset="0"/>
                        </a:rPr>
                        <a:t>111-129 mph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2327461787"/>
                  </a:ext>
                </a:extLst>
              </a:tr>
              <a:tr h="297180">
                <a:tc>
                  <a:txBody>
                    <a:bodyPr/>
                    <a:lstStyle/>
                    <a:p>
                      <a:pPr algn="ctr"/>
                      <a:r>
                        <a:rPr lang="en-US" sz="1500" b="1" dirty="0">
                          <a:latin typeface="Garamond" panose="02020404030301010803" pitchFamily="18" charset="0"/>
                        </a:rPr>
                        <a:t>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500" b="1" dirty="0">
                          <a:latin typeface="Garamond" panose="02020404030301010803" pitchFamily="18" charset="0"/>
                        </a:rPr>
                        <a:t>130-156</a:t>
                      </a:r>
                      <a:r>
                        <a:rPr lang="en-US" sz="1500" b="1" baseline="0" dirty="0">
                          <a:latin typeface="Garamond" panose="02020404030301010803" pitchFamily="18" charset="0"/>
                        </a:rPr>
                        <a:t> mph</a:t>
                      </a:r>
                      <a:endParaRPr lang="en-US" sz="1500" b="1" dirty="0">
                        <a:latin typeface="Garamond" panose="02020404030301010803"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48002459"/>
                  </a:ext>
                </a:extLst>
              </a:tr>
              <a:tr h="297180">
                <a:tc>
                  <a:txBody>
                    <a:bodyPr/>
                    <a:lstStyle/>
                    <a:p>
                      <a:pPr algn="ctr"/>
                      <a:r>
                        <a:rPr lang="en-US" sz="1500" b="1" dirty="0">
                          <a:latin typeface="Garamond" panose="02020404030301010803" pitchFamily="18" charset="0"/>
                        </a:rPr>
                        <a:t>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pPr algn="ctr"/>
                      <a:r>
                        <a:rPr lang="en-US" sz="1500" b="1" dirty="0">
                          <a:latin typeface="Garamond" panose="02020404030301010803" pitchFamily="18" charset="0"/>
                        </a:rPr>
                        <a:t>157+ mph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extLst>
                  <a:ext uri="{0D108BD9-81ED-4DB2-BD59-A6C34878D82A}">
                    <a16:rowId xmlns:a16="http://schemas.microsoft.com/office/drawing/2014/main" val="367362190"/>
                  </a:ext>
                </a:extLst>
              </a:tr>
            </a:tbl>
          </a:graphicData>
        </a:graphic>
      </p:graphicFrame>
      <p:sp>
        <p:nvSpPr>
          <p:cNvPr id="13" name="Slide Number Placeholder 12">
            <a:extLst>
              <a:ext uri="{FF2B5EF4-FFF2-40B4-BE49-F238E27FC236}">
                <a16:creationId xmlns:a16="http://schemas.microsoft.com/office/drawing/2014/main" id="{D243CFDD-FF73-4221-A0E0-19D79A370145}"/>
              </a:ext>
            </a:extLst>
          </p:cNvPr>
          <p:cNvSpPr>
            <a:spLocks noGrp="1"/>
          </p:cNvSpPr>
          <p:nvPr>
            <p:ph type="sldNum" sz="quarter" idx="12"/>
          </p:nvPr>
        </p:nvSpPr>
        <p:spPr/>
        <p:txBody>
          <a:bodyPr/>
          <a:lstStyle/>
          <a:p>
            <a:fld id="{FCED25A1-353F-4CAD-8962-2050A42E25D8}" type="slidenum">
              <a:rPr lang="en-US" smtClean="0"/>
              <a:pPr/>
              <a:t>2</a:t>
            </a:fld>
            <a:r>
              <a:rPr lang="en-US"/>
              <a:t>/11</a:t>
            </a:r>
            <a:endParaRPr lang="en-US" dirty="0"/>
          </a:p>
        </p:txBody>
      </p:sp>
      <p:sp>
        <p:nvSpPr>
          <p:cNvPr id="3" name="TextBox 2">
            <a:extLst>
              <a:ext uri="{FF2B5EF4-FFF2-40B4-BE49-F238E27FC236}">
                <a16:creationId xmlns:a16="http://schemas.microsoft.com/office/drawing/2014/main" id="{A347DF1E-5C50-4BEA-BE09-60CE52A57AAC}"/>
              </a:ext>
            </a:extLst>
          </p:cNvPr>
          <p:cNvSpPr txBox="1"/>
          <p:nvPr/>
        </p:nvSpPr>
        <p:spPr>
          <a:xfrm>
            <a:off x="5307171" y="4790108"/>
            <a:ext cx="2606198" cy="307777"/>
          </a:xfrm>
          <a:prstGeom prst="rect">
            <a:avLst/>
          </a:prstGeom>
          <a:noFill/>
        </p:spPr>
        <p:txBody>
          <a:bodyPr wrap="square" rtlCol="0">
            <a:spAutoFit/>
          </a:bodyPr>
          <a:lstStyle/>
          <a:p>
            <a:r>
              <a:rPr lang="en-US" sz="1400" dirty="0"/>
              <a:t>Credit: National Hurricane Center</a:t>
            </a:r>
          </a:p>
        </p:txBody>
      </p:sp>
    </p:spTree>
    <p:custDataLst>
      <p:tags r:id="rId1"/>
    </p:custDataLst>
    <p:extLst>
      <p:ext uri="{BB962C8B-B14F-4D97-AF65-F5344CB8AC3E}">
        <p14:creationId xmlns:p14="http://schemas.microsoft.com/office/powerpoint/2010/main" val="40938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703098"/>
          </a:xfrm>
        </p:spPr>
        <p:txBody>
          <a:bodyPr/>
          <a:lstStyle/>
          <a:p>
            <a:r>
              <a:rPr lang="en-US" dirty="0"/>
              <a:t>The </a:t>
            </a:r>
            <a:r>
              <a:rPr lang="en-US" b="1" dirty="0"/>
              <a:t>FHLO</a:t>
            </a:r>
            <a:r>
              <a:rPr lang="en-US" dirty="0"/>
              <a:t> Model</a:t>
            </a:r>
          </a:p>
        </p:txBody>
      </p:sp>
      <p:sp>
        <p:nvSpPr>
          <p:cNvPr id="8" name="Content Placeholder 7"/>
          <p:cNvSpPr>
            <a:spLocks noGrp="1"/>
          </p:cNvSpPr>
          <p:nvPr>
            <p:ph idx="1"/>
          </p:nvPr>
        </p:nvSpPr>
        <p:spPr/>
        <p:txBody>
          <a:bodyPr/>
          <a:lstStyle/>
          <a:p>
            <a:pPr marL="342900" indent="-342900"/>
            <a:r>
              <a:rPr lang="en-US" dirty="0"/>
              <a:t>Incorporates </a:t>
            </a:r>
            <a:r>
              <a:rPr lang="en-US" b="1" dirty="0"/>
              <a:t>state dependent </a:t>
            </a:r>
            <a:r>
              <a:rPr lang="en-US" dirty="0"/>
              <a:t>forecast uncertainty using ensemble numerical weather prediction systems</a:t>
            </a:r>
          </a:p>
          <a:p>
            <a:pPr marL="342900" indent="-342900"/>
            <a:r>
              <a:rPr lang="en-US" b="1" dirty="0"/>
              <a:t>Large-ensemble</a:t>
            </a:r>
            <a:r>
              <a:rPr lang="en-US" dirty="0"/>
              <a:t> [O(1000)] (can be run on a laptop)</a:t>
            </a:r>
            <a:endParaRPr lang="en-US" b="1" dirty="0"/>
          </a:p>
          <a:p>
            <a:pPr marL="342900" indent="-342900"/>
            <a:r>
              <a:rPr lang="en-US" dirty="0"/>
              <a:t>Forecasts </a:t>
            </a:r>
            <a:r>
              <a:rPr lang="en-US" b="1" dirty="0"/>
              <a:t>track</a:t>
            </a:r>
            <a:r>
              <a:rPr lang="en-US" dirty="0"/>
              <a:t>, </a:t>
            </a:r>
            <a:r>
              <a:rPr lang="en-US" b="1" dirty="0"/>
              <a:t>intensity</a:t>
            </a:r>
            <a:r>
              <a:rPr lang="en-US" dirty="0"/>
              <a:t>, and </a:t>
            </a:r>
            <a:r>
              <a:rPr lang="en-US" b="1" dirty="0"/>
              <a:t>exceedance winds</a:t>
            </a:r>
          </a:p>
          <a:p>
            <a:pPr marL="342900" indent="-342900"/>
            <a:r>
              <a:rPr lang="en-US" dirty="0"/>
              <a:t>Evaluated using 00z/12z forecasts from 2015-2018 hurricane seasons</a:t>
            </a:r>
          </a:p>
          <a:p>
            <a:pPr marL="342900" indent="-342900"/>
            <a:endParaRPr lang="en-US" dirty="0"/>
          </a:p>
          <a:p>
            <a:pPr marL="0" indent="0">
              <a:buNone/>
            </a:pPr>
            <a:endParaRPr lang="en-US" b="1" u="sng" dirty="0"/>
          </a:p>
          <a:p>
            <a:pPr marL="342900" indent="-342900"/>
            <a:endParaRPr lang="en-US" b="1" dirty="0"/>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671230"/>
            <a:ext cx="8242976" cy="961493"/>
          </a:xfrm>
          <a:prstGeom prst="rect">
            <a:avLst/>
          </a:prstGeom>
        </p:spPr>
      </p:pic>
      <p:sp>
        <p:nvSpPr>
          <p:cNvPr id="9" name="TextBox 8">
            <a:extLst>
              <a:ext uri="{FF2B5EF4-FFF2-40B4-BE49-F238E27FC236}">
                <a16:creationId xmlns:a16="http://schemas.microsoft.com/office/drawing/2014/main" id="{7215AE09-395E-4A62-9C42-2AEB0B58E55F}"/>
              </a:ext>
            </a:extLst>
          </p:cNvPr>
          <p:cNvSpPr txBox="1"/>
          <p:nvPr/>
        </p:nvSpPr>
        <p:spPr>
          <a:xfrm>
            <a:off x="3203769" y="3098110"/>
            <a:ext cx="2736463" cy="461665"/>
          </a:xfrm>
          <a:prstGeom prst="rect">
            <a:avLst/>
          </a:prstGeom>
          <a:solidFill>
            <a:schemeClr val="accent1">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2400" b="1" dirty="0">
                <a:latin typeface="Garamond" panose="02020404030301010803" pitchFamily="18" charset="0"/>
              </a:rPr>
              <a:t>Model Summary</a:t>
            </a:r>
          </a:p>
        </p:txBody>
      </p:sp>
      <p:sp>
        <p:nvSpPr>
          <p:cNvPr id="5" name="Slide Number Placeholder 4">
            <a:extLst>
              <a:ext uri="{FF2B5EF4-FFF2-40B4-BE49-F238E27FC236}">
                <a16:creationId xmlns:a16="http://schemas.microsoft.com/office/drawing/2014/main" id="{64D848E3-9280-41A9-B803-4572C49DD5CC}"/>
              </a:ext>
            </a:extLst>
          </p:cNvPr>
          <p:cNvSpPr>
            <a:spLocks noGrp="1"/>
          </p:cNvSpPr>
          <p:nvPr>
            <p:ph type="sldNum" sz="quarter" idx="12"/>
          </p:nvPr>
        </p:nvSpPr>
        <p:spPr/>
        <p:txBody>
          <a:bodyPr/>
          <a:lstStyle/>
          <a:p>
            <a:fld id="{FCED25A1-353F-4CAD-8962-2050A42E25D8}" type="slidenum">
              <a:rPr lang="en-US" smtClean="0"/>
              <a:pPr/>
              <a:t>3</a:t>
            </a:fld>
            <a:r>
              <a:rPr lang="en-US"/>
              <a:t>/11</a:t>
            </a:r>
            <a:endParaRPr lang="en-US" dirty="0"/>
          </a:p>
        </p:txBody>
      </p:sp>
    </p:spTree>
    <p:custDataLst>
      <p:tags r:id="rId1"/>
    </p:custDataLst>
    <p:extLst>
      <p:ext uri="{BB962C8B-B14F-4D97-AF65-F5344CB8AC3E}">
        <p14:creationId xmlns:p14="http://schemas.microsoft.com/office/powerpoint/2010/main" val="27490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703098"/>
          </a:xfrm>
        </p:spPr>
        <p:txBody>
          <a:bodyPr/>
          <a:lstStyle/>
          <a:p>
            <a:r>
              <a:rPr lang="en-US" dirty="0"/>
              <a:t>Synthetic Hurricane Tracks</a:t>
            </a:r>
          </a:p>
        </p:txBody>
      </p:sp>
      <p:sp>
        <p:nvSpPr>
          <p:cNvPr id="3" name="Content Placeholder 2"/>
          <p:cNvSpPr>
            <a:spLocks noGrp="1"/>
          </p:cNvSpPr>
          <p:nvPr>
            <p:ph idx="1"/>
          </p:nvPr>
        </p:nvSpPr>
        <p:spPr/>
        <p:txBody>
          <a:bodyPr/>
          <a:lstStyle/>
          <a:p>
            <a:r>
              <a:rPr lang="en-US" dirty="0"/>
              <a:t>Track largely determined by </a:t>
            </a:r>
            <a:r>
              <a:rPr lang="en-US" b="1" dirty="0"/>
              <a:t>large-scale steering flow</a:t>
            </a:r>
          </a:p>
          <a:p>
            <a:r>
              <a:rPr lang="en-US" dirty="0"/>
              <a:t>Use</a:t>
            </a:r>
            <a:r>
              <a:rPr lang="en-US" b="1" dirty="0"/>
              <a:t> </a:t>
            </a:r>
            <a:r>
              <a:rPr lang="en-US" dirty="0"/>
              <a:t>translational speed covariance to generate synthetic displacements</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0521" r="19000"/>
          <a:stretch/>
        </p:blipFill>
        <p:spPr>
          <a:xfrm>
            <a:off x="0" y="2266750"/>
            <a:ext cx="7406640" cy="275402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42942"/>
            <a:ext cx="9144000" cy="3077837"/>
          </a:xfrm>
          <a:prstGeom prst="rect">
            <a:avLst/>
          </a:prstGeom>
        </p:spPr>
      </p:pic>
      <p:sp>
        <p:nvSpPr>
          <p:cNvPr id="4" name="TextBox 3"/>
          <p:cNvSpPr txBox="1"/>
          <p:nvPr/>
        </p:nvSpPr>
        <p:spPr>
          <a:xfrm rot="5400000">
            <a:off x="7307535" y="3337346"/>
            <a:ext cx="1807369" cy="248209"/>
          </a:xfrm>
          <a:prstGeom prst="rect">
            <a:avLst/>
          </a:prstGeom>
          <a:noFill/>
        </p:spPr>
        <p:txBody>
          <a:bodyPr wrap="square" rtlCol="0">
            <a:spAutoFit/>
          </a:bodyPr>
          <a:lstStyle/>
          <a:p>
            <a:pPr algn="ctr"/>
            <a:r>
              <a:rPr lang="en-US" sz="1013" b="1" dirty="0">
                <a:latin typeface="Garamond" panose="02020404030301010803" pitchFamily="18" charset="0"/>
              </a:rPr>
              <a:t>Probability</a:t>
            </a:r>
          </a:p>
        </p:txBody>
      </p:sp>
      <p:sp>
        <p:nvSpPr>
          <p:cNvPr id="7" name="Slide Number Placeholder 6">
            <a:extLst>
              <a:ext uri="{FF2B5EF4-FFF2-40B4-BE49-F238E27FC236}">
                <a16:creationId xmlns:a16="http://schemas.microsoft.com/office/drawing/2014/main" id="{D26B0808-B8CF-464B-9CAA-E3FF127D5038}"/>
              </a:ext>
            </a:extLst>
          </p:cNvPr>
          <p:cNvSpPr>
            <a:spLocks noGrp="1"/>
          </p:cNvSpPr>
          <p:nvPr>
            <p:ph type="sldNum" sz="quarter" idx="12"/>
          </p:nvPr>
        </p:nvSpPr>
        <p:spPr/>
        <p:txBody>
          <a:bodyPr/>
          <a:lstStyle/>
          <a:p>
            <a:fld id="{FCED25A1-353F-4CAD-8962-2050A42E25D8}" type="slidenum">
              <a:rPr lang="en-US" smtClean="0"/>
              <a:pPr/>
              <a:t>4</a:t>
            </a:fld>
            <a:r>
              <a:rPr lang="en-US"/>
              <a:t>/11</a:t>
            </a:r>
            <a:endParaRPr lang="en-US" dirty="0"/>
          </a:p>
        </p:txBody>
      </p:sp>
    </p:spTree>
    <p:custDataLst>
      <p:tags r:id="rId1"/>
    </p:custDataLst>
    <p:extLst>
      <p:ext uri="{BB962C8B-B14F-4D97-AF65-F5344CB8AC3E}">
        <p14:creationId xmlns:p14="http://schemas.microsoft.com/office/powerpoint/2010/main" val="31656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28650" y="273845"/>
            <a:ext cx="7886700" cy="703098"/>
          </a:xfrm>
        </p:spPr>
        <p:txBody>
          <a:bodyPr/>
          <a:lstStyle/>
          <a:p>
            <a:r>
              <a:rPr lang="en-US" dirty="0"/>
              <a:t>Synthetic Hurricane Tracks</a:t>
            </a:r>
          </a:p>
        </p:txBody>
      </p:sp>
      <p:sp>
        <p:nvSpPr>
          <p:cNvPr id="7" name="TextBox 6">
            <a:extLst>
              <a:ext uri="{FF2B5EF4-FFF2-40B4-BE49-F238E27FC236}">
                <a16:creationId xmlns:a16="http://schemas.microsoft.com/office/drawing/2014/main" id="{A146D7FE-6C54-4A93-AB00-A3CFEF81B23F}"/>
              </a:ext>
            </a:extLst>
          </p:cNvPr>
          <p:cNvSpPr txBox="1"/>
          <p:nvPr/>
        </p:nvSpPr>
        <p:spPr>
          <a:xfrm>
            <a:off x="1098118" y="984017"/>
            <a:ext cx="3024056" cy="461665"/>
          </a:xfrm>
          <a:prstGeom prst="rect">
            <a:avLst/>
          </a:prstGeom>
          <a:solidFill>
            <a:schemeClr val="accent1">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2400" b="1" dirty="0">
                <a:latin typeface="Garamond" panose="02020404030301010803" pitchFamily="18" charset="0"/>
              </a:rPr>
              <a:t>Mean Absolute Error</a:t>
            </a:r>
          </a:p>
        </p:txBody>
      </p:sp>
      <p:sp>
        <p:nvSpPr>
          <p:cNvPr id="8" name="TextBox 7">
            <a:extLst>
              <a:ext uri="{FF2B5EF4-FFF2-40B4-BE49-F238E27FC236}">
                <a16:creationId xmlns:a16="http://schemas.microsoft.com/office/drawing/2014/main" id="{F7CFE7FB-961A-40F0-84CC-C09DBBDB38E2}"/>
              </a:ext>
            </a:extLst>
          </p:cNvPr>
          <p:cNvSpPr txBox="1"/>
          <p:nvPr/>
        </p:nvSpPr>
        <p:spPr>
          <a:xfrm>
            <a:off x="5491294" y="987566"/>
            <a:ext cx="3024056" cy="461665"/>
          </a:xfrm>
          <a:prstGeom prst="rect">
            <a:avLst/>
          </a:prstGeom>
          <a:solidFill>
            <a:schemeClr val="accent1">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2400" b="1" dirty="0">
                <a:latin typeface="Garamond" panose="02020404030301010803" pitchFamily="18" charset="0"/>
              </a:rPr>
              <a:t>Reliability Diagram</a:t>
            </a:r>
          </a:p>
        </p:txBody>
      </p:sp>
      <p:pic>
        <p:nvPicPr>
          <p:cNvPr id="5" name="Picture 4">
            <a:extLst>
              <a:ext uri="{FF2B5EF4-FFF2-40B4-BE49-F238E27FC236}">
                <a16:creationId xmlns:a16="http://schemas.microsoft.com/office/drawing/2014/main" id="{C40AD8AD-B231-4BDE-A034-E4BE50D3F8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558" r="5064"/>
          <a:stretch/>
        </p:blipFill>
        <p:spPr>
          <a:xfrm>
            <a:off x="4749509" y="1608057"/>
            <a:ext cx="4325911" cy="3159205"/>
          </a:xfrm>
          <a:prstGeom prst="rect">
            <a:avLst/>
          </a:prstGeom>
        </p:spPr>
      </p:pic>
      <p:pic>
        <p:nvPicPr>
          <p:cNvPr id="11" name="Picture 10">
            <a:extLst>
              <a:ext uri="{FF2B5EF4-FFF2-40B4-BE49-F238E27FC236}">
                <a16:creationId xmlns:a16="http://schemas.microsoft.com/office/drawing/2014/main" id="{BC7B3B03-A127-4CE6-B28F-94C3185B4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204" y="1505665"/>
            <a:ext cx="4348796" cy="3261597"/>
          </a:xfrm>
          <a:prstGeom prst="rect">
            <a:avLst/>
          </a:prstGeom>
        </p:spPr>
      </p:pic>
      <p:sp>
        <p:nvSpPr>
          <p:cNvPr id="15" name="Slide Number Placeholder 14">
            <a:extLst>
              <a:ext uri="{FF2B5EF4-FFF2-40B4-BE49-F238E27FC236}">
                <a16:creationId xmlns:a16="http://schemas.microsoft.com/office/drawing/2014/main" id="{4C575A17-3899-4AEE-B6CF-51D55D4FAB31}"/>
              </a:ext>
            </a:extLst>
          </p:cNvPr>
          <p:cNvSpPr>
            <a:spLocks noGrp="1"/>
          </p:cNvSpPr>
          <p:nvPr>
            <p:ph type="sldNum" sz="quarter" idx="12"/>
          </p:nvPr>
        </p:nvSpPr>
        <p:spPr/>
        <p:txBody>
          <a:bodyPr/>
          <a:lstStyle/>
          <a:p>
            <a:fld id="{FCED25A1-353F-4CAD-8962-2050A42E25D8}" type="slidenum">
              <a:rPr lang="en-US" smtClean="0"/>
              <a:pPr/>
              <a:t>5</a:t>
            </a:fld>
            <a:r>
              <a:rPr lang="en-US"/>
              <a:t>/11</a:t>
            </a:r>
            <a:endParaRPr lang="en-US" dirty="0"/>
          </a:p>
        </p:txBody>
      </p:sp>
    </p:spTree>
    <p:custDataLst>
      <p:tags r:id="rId1"/>
    </p:custDataLst>
    <p:extLst>
      <p:ext uri="{BB962C8B-B14F-4D97-AF65-F5344CB8AC3E}">
        <p14:creationId xmlns:p14="http://schemas.microsoft.com/office/powerpoint/2010/main" val="407374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703098"/>
          </a:xfrm>
        </p:spPr>
        <p:txBody>
          <a:bodyPr/>
          <a:lstStyle/>
          <a:p>
            <a:r>
              <a:rPr lang="en-US" dirty="0"/>
              <a:t>Intensity Modeling</a:t>
            </a:r>
          </a:p>
        </p:txBody>
      </p:sp>
      <p:sp>
        <p:nvSpPr>
          <p:cNvPr id="3" name="Content Placeholder 2"/>
          <p:cNvSpPr>
            <a:spLocks noGrp="1"/>
          </p:cNvSpPr>
          <p:nvPr>
            <p:ph idx="1"/>
          </p:nvPr>
        </p:nvSpPr>
        <p:spPr/>
        <p:txBody>
          <a:bodyPr>
            <a:normAutofit/>
          </a:bodyPr>
          <a:lstStyle/>
          <a:p>
            <a:r>
              <a:rPr lang="en-US" b="1" dirty="0"/>
              <a:t>FAST </a:t>
            </a:r>
            <a:r>
              <a:rPr lang="en-US" dirty="0"/>
              <a:t>Intensity System (Emanuel, 2017)</a:t>
            </a:r>
          </a:p>
          <a:p>
            <a:endParaRPr lang="en-US" dirty="0"/>
          </a:p>
          <a:p>
            <a:endParaRPr lang="en-US" dirty="0"/>
          </a:p>
          <a:p>
            <a:endParaRPr lang="en-US" dirty="0"/>
          </a:p>
          <a:p>
            <a:endParaRPr lang="en-US" b="1" dirty="0"/>
          </a:p>
          <a:p>
            <a:pPr lvl="1"/>
            <a:endParaRPr lang="en-US" dirty="0"/>
          </a:p>
        </p:txBody>
      </p:sp>
      <p:sp>
        <p:nvSpPr>
          <p:cNvPr id="5" name="TextBox 4"/>
          <p:cNvSpPr txBox="1"/>
          <p:nvPr/>
        </p:nvSpPr>
        <p:spPr>
          <a:xfrm>
            <a:off x="5488009" y="1767024"/>
            <a:ext cx="1620023" cy="1200329"/>
          </a:xfrm>
          <a:prstGeom prst="rect">
            <a:avLst/>
          </a:prstGeom>
          <a:noFill/>
        </p:spPr>
        <p:txBody>
          <a:bodyPr wrap="square" rtlCol="0">
            <a:spAutoFit/>
          </a:bodyPr>
          <a:lstStyle/>
          <a:p>
            <a:r>
              <a:rPr lang="en-US" sz="1800" dirty="0">
                <a:latin typeface="Garamond" panose="02020404030301010803" pitchFamily="18" charset="0"/>
              </a:rPr>
              <a:t>(1): Spin-up</a:t>
            </a:r>
          </a:p>
          <a:p>
            <a:r>
              <a:rPr lang="en-US" sz="1800" dirty="0">
                <a:latin typeface="Garamond" panose="02020404030301010803" pitchFamily="18" charset="0"/>
              </a:rPr>
              <a:t>(2): Downdrafts</a:t>
            </a:r>
          </a:p>
          <a:p>
            <a:r>
              <a:rPr lang="en-US" sz="1800" dirty="0">
                <a:latin typeface="Garamond" panose="02020404030301010803" pitchFamily="18" charset="0"/>
              </a:rPr>
              <a:t>(3): Moistening</a:t>
            </a:r>
          </a:p>
          <a:p>
            <a:r>
              <a:rPr lang="en-US" sz="1800" dirty="0">
                <a:latin typeface="Garamond" panose="02020404030301010803" pitchFamily="18" charset="0"/>
              </a:rPr>
              <a:t>(4): Ventilation</a:t>
            </a:r>
          </a:p>
        </p:txBody>
      </p:sp>
      <p:pic>
        <p:nvPicPr>
          <p:cNvPr id="4" name="Picture 3"/>
          <p:cNvPicPr>
            <a:picLocks noChangeAspect="1"/>
          </p:cNvPicPr>
          <p:nvPr/>
        </p:nvPicPr>
        <p:blipFill>
          <a:blip r:embed="rId4"/>
          <a:stretch>
            <a:fillRect/>
          </a:stretch>
        </p:blipFill>
        <p:spPr>
          <a:xfrm>
            <a:off x="1463100" y="1553695"/>
            <a:ext cx="3513799" cy="1845425"/>
          </a:xfrm>
          <a:prstGeom prst="rect">
            <a:avLst/>
          </a:prstGeom>
        </p:spPr>
      </p:pic>
      <p:pic>
        <p:nvPicPr>
          <p:cNvPr id="12" name="Picture 11"/>
          <p:cNvPicPr>
            <a:picLocks noChangeAspect="1"/>
          </p:cNvPicPr>
          <p:nvPr/>
        </p:nvPicPr>
        <p:blipFill>
          <a:blip r:embed="rId5"/>
          <a:stretch>
            <a:fillRect/>
          </a:stretch>
        </p:blipFill>
        <p:spPr>
          <a:xfrm>
            <a:off x="2537763" y="3371826"/>
            <a:ext cx="4760912" cy="1610708"/>
          </a:xfrm>
          <a:prstGeom prst="rect">
            <a:avLst/>
          </a:prstGeom>
        </p:spPr>
      </p:pic>
      <p:sp>
        <p:nvSpPr>
          <p:cNvPr id="13" name="TextBox 12"/>
          <p:cNvSpPr txBox="1"/>
          <p:nvPr/>
        </p:nvSpPr>
        <p:spPr>
          <a:xfrm>
            <a:off x="2480555" y="3560865"/>
            <a:ext cx="2071687" cy="276999"/>
          </a:xfrm>
          <a:prstGeom prst="rect">
            <a:avLst/>
          </a:prstGeom>
          <a:noFill/>
          <a:ln w="38100">
            <a:solidFill>
              <a:schemeClr val="tx1"/>
            </a:solidFill>
          </a:ln>
        </p:spPr>
        <p:txBody>
          <a:bodyPr wrap="square" rtlCol="0">
            <a:spAutoFit/>
          </a:bodyPr>
          <a:lstStyle/>
          <a:p>
            <a:endParaRPr lang="en-US" sz="1200" dirty="0"/>
          </a:p>
        </p:txBody>
      </p:sp>
      <p:sp>
        <p:nvSpPr>
          <p:cNvPr id="14" name="TextBox 13"/>
          <p:cNvSpPr txBox="1"/>
          <p:nvPr/>
        </p:nvSpPr>
        <p:spPr>
          <a:xfrm>
            <a:off x="2480555" y="4472565"/>
            <a:ext cx="4818120" cy="248209"/>
          </a:xfrm>
          <a:prstGeom prst="rect">
            <a:avLst/>
          </a:prstGeom>
          <a:noFill/>
          <a:ln w="38100">
            <a:solidFill>
              <a:schemeClr val="tx1"/>
            </a:solidFill>
          </a:ln>
        </p:spPr>
        <p:txBody>
          <a:bodyPr wrap="square" rtlCol="0">
            <a:spAutoFit/>
          </a:bodyPr>
          <a:lstStyle/>
          <a:p>
            <a:endParaRPr lang="en-US" sz="1013" dirty="0"/>
          </a:p>
        </p:txBody>
      </p:sp>
      <p:sp>
        <p:nvSpPr>
          <p:cNvPr id="15" name="TextBox 14"/>
          <p:cNvSpPr txBox="1"/>
          <p:nvPr/>
        </p:nvSpPr>
        <p:spPr>
          <a:xfrm>
            <a:off x="2480555" y="4737174"/>
            <a:ext cx="3306127" cy="248209"/>
          </a:xfrm>
          <a:prstGeom prst="rect">
            <a:avLst/>
          </a:prstGeom>
          <a:noFill/>
          <a:ln w="38100">
            <a:solidFill>
              <a:schemeClr val="tx1"/>
            </a:solidFill>
          </a:ln>
        </p:spPr>
        <p:txBody>
          <a:bodyPr wrap="square" rtlCol="0">
            <a:spAutoFit/>
          </a:bodyPr>
          <a:lstStyle/>
          <a:p>
            <a:endParaRPr lang="en-US" sz="1013" dirty="0"/>
          </a:p>
        </p:txBody>
      </p:sp>
      <p:sp>
        <p:nvSpPr>
          <p:cNvPr id="8" name="Slide Number Placeholder 7">
            <a:extLst>
              <a:ext uri="{FF2B5EF4-FFF2-40B4-BE49-F238E27FC236}">
                <a16:creationId xmlns:a16="http://schemas.microsoft.com/office/drawing/2014/main" id="{C562E745-BBD0-4F53-94A7-53879BAD68E8}"/>
              </a:ext>
            </a:extLst>
          </p:cNvPr>
          <p:cNvSpPr>
            <a:spLocks noGrp="1"/>
          </p:cNvSpPr>
          <p:nvPr>
            <p:ph type="sldNum" sz="quarter" idx="12"/>
          </p:nvPr>
        </p:nvSpPr>
        <p:spPr/>
        <p:txBody>
          <a:bodyPr/>
          <a:lstStyle/>
          <a:p>
            <a:fld id="{FCED25A1-353F-4CAD-8962-2050A42E25D8}" type="slidenum">
              <a:rPr lang="en-US" smtClean="0"/>
              <a:pPr/>
              <a:t>6</a:t>
            </a:fld>
            <a:r>
              <a:rPr lang="en-US"/>
              <a:t>/11</a:t>
            </a:r>
            <a:endParaRPr lang="en-US" dirty="0"/>
          </a:p>
        </p:txBody>
      </p:sp>
    </p:spTree>
    <p:custDataLst>
      <p:tags r:id="rId1"/>
    </p:custDataLst>
    <p:extLst>
      <p:ext uri="{BB962C8B-B14F-4D97-AF65-F5344CB8AC3E}">
        <p14:creationId xmlns:p14="http://schemas.microsoft.com/office/powerpoint/2010/main" val="32229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2E9B89-74A9-4F59-B733-2B13E4BFA2A6}"/>
              </a:ext>
            </a:extLst>
          </p:cNvPr>
          <p:cNvPicPr>
            <a:picLocks noChangeAspect="1"/>
          </p:cNvPicPr>
          <p:nvPr/>
        </p:nvPicPr>
        <p:blipFill>
          <a:blip r:embed="rId4"/>
          <a:stretch>
            <a:fillRect/>
          </a:stretch>
        </p:blipFill>
        <p:spPr>
          <a:xfrm>
            <a:off x="2667640" y="863107"/>
            <a:ext cx="4083189" cy="713351"/>
          </a:xfrm>
          <a:prstGeom prst="rect">
            <a:avLst/>
          </a:prstGeom>
        </p:spPr>
      </p:pic>
      <p:pic>
        <p:nvPicPr>
          <p:cNvPr id="3" name="Picture 2">
            <a:extLst>
              <a:ext uri="{FF2B5EF4-FFF2-40B4-BE49-F238E27FC236}">
                <a16:creationId xmlns:a16="http://schemas.microsoft.com/office/drawing/2014/main" id="{A5DFB28C-6F18-4DCD-A07D-D13C865717BB}"/>
              </a:ext>
            </a:extLst>
          </p:cNvPr>
          <p:cNvPicPr>
            <a:picLocks noChangeAspect="1"/>
          </p:cNvPicPr>
          <p:nvPr/>
        </p:nvPicPr>
        <p:blipFill>
          <a:blip r:embed="rId5"/>
          <a:stretch>
            <a:fillRect/>
          </a:stretch>
        </p:blipFill>
        <p:spPr>
          <a:xfrm>
            <a:off x="131756" y="1462621"/>
            <a:ext cx="8880487" cy="3568009"/>
          </a:xfrm>
          <a:prstGeom prst="rect">
            <a:avLst/>
          </a:prstGeom>
        </p:spPr>
      </p:pic>
      <p:sp>
        <p:nvSpPr>
          <p:cNvPr id="10" name="Title 1"/>
          <p:cNvSpPr>
            <a:spLocks noGrp="1"/>
          </p:cNvSpPr>
          <p:nvPr>
            <p:ph type="title"/>
          </p:nvPr>
        </p:nvSpPr>
        <p:spPr>
          <a:xfrm>
            <a:off x="628650" y="273845"/>
            <a:ext cx="7886700" cy="703098"/>
          </a:xfrm>
        </p:spPr>
        <p:txBody>
          <a:bodyPr/>
          <a:lstStyle/>
          <a:p>
            <a:r>
              <a:rPr lang="en-US" dirty="0"/>
              <a:t>Intensity Evaluation</a:t>
            </a:r>
          </a:p>
        </p:txBody>
      </p:sp>
      <p:sp>
        <p:nvSpPr>
          <p:cNvPr id="5" name="Slide Number Placeholder 4">
            <a:extLst>
              <a:ext uri="{FF2B5EF4-FFF2-40B4-BE49-F238E27FC236}">
                <a16:creationId xmlns:a16="http://schemas.microsoft.com/office/drawing/2014/main" id="{E9A1965D-CE7C-4878-8A94-A56C38AA5783}"/>
              </a:ext>
            </a:extLst>
          </p:cNvPr>
          <p:cNvSpPr>
            <a:spLocks noGrp="1"/>
          </p:cNvSpPr>
          <p:nvPr>
            <p:ph type="sldNum" sz="quarter" idx="12"/>
          </p:nvPr>
        </p:nvSpPr>
        <p:spPr/>
        <p:txBody>
          <a:bodyPr/>
          <a:lstStyle/>
          <a:p>
            <a:fld id="{FCED25A1-353F-4CAD-8962-2050A42E25D8}" type="slidenum">
              <a:rPr lang="en-US" smtClean="0"/>
              <a:pPr/>
              <a:t>7</a:t>
            </a:fld>
            <a:r>
              <a:rPr lang="en-US"/>
              <a:t>/11</a:t>
            </a:r>
            <a:endParaRPr lang="en-US" dirty="0"/>
          </a:p>
        </p:txBody>
      </p:sp>
    </p:spTree>
    <p:custDataLst>
      <p:tags r:id="rId1"/>
    </p:custDataLst>
    <p:extLst>
      <p:ext uri="{BB962C8B-B14F-4D97-AF65-F5344CB8AC3E}">
        <p14:creationId xmlns:p14="http://schemas.microsoft.com/office/powerpoint/2010/main" val="18693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703098"/>
          </a:xfrm>
        </p:spPr>
        <p:txBody>
          <a:bodyPr/>
          <a:lstStyle/>
          <a:p>
            <a:r>
              <a:rPr lang="en-US" dirty="0"/>
              <a:t>Probabilistic Winds</a:t>
            </a:r>
          </a:p>
        </p:txBody>
      </p:sp>
      <p:sp>
        <p:nvSpPr>
          <p:cNvPr id="3" name="Content Placeholder 2"/>
          <p:cNvSpPr>
            <a:spLocks noGrp="1"/>
          </p:cNvSpPr>
          <p:nvPr>
            <p:ph idx="1"/>
          </p:nvPr>
        </p:nvSpPr>
        <p:spPr>
          <a:xfrm>
            <a:off x="628650" y="1138686"/>
            <a:ext cx="8301989" cy="3730969"/>
          </a:xfrm>
        </p:spPr>
        <p:txBody>
          <a:bodyPr>
            <a:normAutofit/>
          </a:bodyPr>
          <a:lstStyle/>
          <a:p>
            <a:r>
              <a:rPr lang="en-US" dirty="0"/>
              <a:t>Use a physics-based </a:t>
            </a:r>
            <a:r>
              <a:rPr lang="en-US" b="1" dirty="0"/>
              <a:t>axisymmetric</a:t>
            </a:r>
            <a:r>
              <a:rPr lang="en-US" dirty="0"/>
              <a:t> wind-speed model (</a:t>
            </a:r>
            <a:r>
              <a:rPr lang="en-US" dirty="0" err="1"/>
              <a:t>Chavas</a:t>
            </a:r>
            <a:r>
              <a:rPr lang="en-US" dirty="0"/>
              <a:t> et. al, 2015)</a:t>
            </a:r>
          </a:p>
          <a:p>
            <a:r>
              <a:rPr lang="en-US" dirty="0"/>
              <a:t>Additional model, based on </a:t>
            </a:r>
            <a:r>
              <a:rPr lang="en-US" dirty="0" err="1"/>
              <a:t>isallobaric</a:t>
            </a:r>
            <a:r>
              <a:rPr lang="en-US" dirty="0"/>
              <a:t> wind, to compute asymmetric wind</a:t>
            </a:r>
          </a:p>
        </p:txBody>
      </p:sp>
      <p:pic>
        <p:nvPicPr>
          <p:cNvPr id="6" name="Picture 5">
            <a:extLst>
              <a:ext uri="{FF2B5EF4-FFF2-40B4-BE49-F238E27FC236}">
                <a16:creationId xmlns:a16="http://schemas.microsoft.com/office/drawing/2014/main" id="{C7CA7852-2FE0-4146-AB2B-B2BAA6A70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965" y="2187302"/>
            <a:ext cx="7471841" cy="2908780"/>
          </a:xfrm>
          <a:prstGeom prst="rect">
            <a:avLst/>
          </a:prstGeom>
        </p:spPr>
      </p:pic>
      <p:sp>
        <p:nvSpPr>
          <p:cNvPr id="7" name="TextBox 6">
            <a:extLst>
              <a:ext uri="{FF2B5EF4-FFF2-40B4-BE49-F238E27FC236}">
                <a16:creationId xmlns:a16="http://schemas.microsoft.com/office/drawing/2014/main" id="{D9C009FF-D5CD-4022-B216-45223322DE6D}"/>
              </a:ext>
            </a:extLst>
          </p:cNvPr>
          <p:cNvSpPr txBox="1"/>
          <p:nvPr/>
        </p:nvSpPr>
        <p:spPr>
          <a:xfrm>
            <a:off x="1798820" y="1914647"/>
            <a:ext cx="5771214" cy="392415"/>
          </a:xfrm>
          <a:prstGeom prst="rect">
            <a:avLst/>
          </a:prstGeom>
          <a:solidFill>
            <a:schemeClr val="accent1">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1950" b="1" dirty="0">
                <a:latin typeface="Garamond" panose="02020404030301010803" pitchFamily="18" charset="0"/>
              </a:rPr>
              <a:t>Hurricane Irma: Initialized 00 UTC on 05 Sept. 2017</a:t>
            </a:r>
          </a:p>
        </p:txBody>
      </p:sp>
      <p:sp>
        <p:nvSpPr>
          <p:cNvPr id="8" name="Slide Number Placeholder 7">
            <a:extLst>
              <a:ext uri="{FF2B5EF4-FFF2-40B4-BE49-F238E27FC236}">
                <a16:creationId xmlns:a16="http://schemas.microsoft.com/office/drawing/2014/main" id="{D2EACD82-9FD3-4BA0-BB50-9BCE98918677}"/>
              </a:ext>
            </a:extLst>
          </p:cNvPr>
          <p:cNvSpPr>
            <a:spLocks noGrp="1"/>
          </p:cNvSpPr>
          <p:nvPr>
            <p:ph type="sldNum" sz="quarter" idx="12"/>
          </p:nvPr>
        </p:nvSpPr>
        <p:spPr/>
        <p:txBody>
          <a:bodyPr/>
          <a:lstStyle/>
          <a:p>
            <a:fld id="{FCED25A1-353F-4CAD-8962-2050A42E25D8}" type="slidenum">
              <a:rPr lang="en-US" smtClean="0"/>
              <a:pPr/>
              <a:t>8</a:t>
            </a:fld>
            <a:r>
              <a:rPr lang="en-US"/>
              <a:t>/11</a:t>
            </a:r>
            <a:endParaRPr lang="en-US" dirty="0"/>
          </a:p>
        </p:txBody>
      </p:sp>
    </p:spTree>
    <p:custDataLst>
      <p:tags r:id="rId1"/>
    </p:custDataLst>
    <p:extLst>
      <p:ext uri="{BB962C8B-B14F-4D97-AF65-F5344CB8AC3E}">
        <p14:creationId xmlns:p14="http://schemas.microsoft.com/office/powerpoint/2010/main" val="10938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CBFB02-698E-4408-9DF0-FD5B844DCE87}"/>
              </a:ext>
            </a:extLst>
          </p:cNvPr>
          <p:cNvPicPr>
            <a:picLocks noChangeAspect="1"/>
          </p:cNvPicPr>
          <p:nvPr/>
        </p:nvPicPr>
        <p:blipFill>
          <a:blip r:embed="rId3"/>
          <a:stretch>
            <a:fillRect/>
          </a:stretch>
        </p:blipFill>
        <p:spPr>
          <a:xfrm>
            <a:off x="419725" y="1009678"/>
            <a:ext cx="8515350" cy="4020952"/>
          </a:xfrm>
          <a:prstGeom prst="rect">
            <a:avLst/>
          </a:prstGeom>
        </p:spPr>
      </p:pic>
      <p:sp>
        <p:nvSpPr>
          <p:cNvPr id="5" name="Title 1"/>
          <p:cNvSpPr>
            <a:spLocks noGrp="1"/>
          </p:cNvSpPr>
          <p:nvPr>
            <p:ph type="title"/>
          </p:nvPr>
        </p:nvSpPr>
        <p:spPr>
          <a:xfrm>
            <a:off x="628650" y="273845"/>
            <a:ext cx="7886700" cy="703098"/>
          </a:xfrm>
        </p:spPr>
        <p:txBody>
          <a:bodyPr/>
          <a:lstStyle/>
          <a:p>
            <a:r>
              <a:rPr lang="en-US" dirty="0"/>
              <a:t>Probabilistic Wind Evaluation</a:t>
            </a:r>
          </a:p>
        </p:txBody>
      </p:sp>
      <p:sp>
        <p:nvSpPr>
          <p:cNvPr id="6" name="Slide Number Placeholder 5">
            <a:extLst>
              <a:ext uri="{FF2B5EF4-FFF2-40B4-BE49-F238E27FC236}">
                <a16:creationId xmlns:a16="http://schemas.microsoft.com/office/drawing/2014/main" id="{7A6991F0-B57F-4614-85CF-E32B31880B2D}"/>
              </a:ext>
            </a:extLst>
          </p:cNvPr>
          <p:cNvSpPr>
            <a:spLocks noGrp="1"/>
          </p:cNvSpPr>
          <p:nvPr>
            <p:ph type="sldNum" sz="quarter" idx="12"/>
          </p:nvPr>
        </p:nvSpPr>
        <p:spPr/>
        <p:txBody>
          <a:bodyPr/>
          <a:lstStyle/>
          <a:p>
            <a:fld id="{FCED25A1-353F-4CAD-8962-2050A42E25D8}" type="slidenum">
              <a:rPr lang="en-US" smtClean="0"/>
              <a:pPr/>
              <a:t>9</a:t>
            </a:fld>
            <a:r>
              <a:rPr lang="en-US"/>
              <a:t>/11</a:t>
            </a:r>
            <a:endParaRPr lang="en-US" dirty="0"/>
          </a:p>
        </p:txBody>
      </p:sp>
    </p:spTree>
    <p:extLst>
      <p:ext uri="{BB962C8B-B14F-4D97-AF65-F5344CB8AC3E}">
        <p14:creationId xmlns:p14="http://schemas.microsoft.com/office/powerpoint/2010/main" val="3113443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3|78.2|17.5"/>
</p:tagLst>
</file>

<file path=ppt/tags/tag2.xml><?xml version="1.0" encoding="utf-8"?>
<p:tagLst xmlns:a="http://schemas.openxmlformats.org/drawingml/2006/main" xmlns:r="http://schemas.openxmlformats.org/officeDocument/2006/relationships" xmlns:p="http://schemas.openxmlformats.org/presentationml/2006/main">
  <p:tag name="TIMING" val="|0.3|11.1|9.7|6.6|13.8"/>
</p:tagLst>
</file>

<file path=ppt/tags/tag3.xml><?xml version="1.0" encoding="utf-8"?>
<p:tagLst xmlns:a="http://schemas.openxmlformats.org/drawingml/2006/main" xmlns:r="http://schemas.openxmlformats.org/officeDocument/2006/relationships" xmlns:p="http://schemas.openxmlformats.org/presentationml/2006/main">
  <p:tag name="TIMING" val="|0.4|12.6|9.8|12.4"/>
</p:tagLst>
</file>

<file path=ppt/tags/tag4.xml><?xml version="1.0" encoding="utf-8"?>
<p:tagLst xmlns:a="http://schemas.openxmlformats.org/drawingml/2006/main" xmlns:r="http://schemas.openxmlformats.org/officeDocument/2006/relationships" xmlns:p="http://schemas.openxmlformats.org/presentationml/2006/main">
  <p:tag name="TIMING" val="|5.6|40.5"/>
</p:tagLst>
</file>

<file path=ppt/tags/tag5.xml><?xml version="1.0" encoding="utf-8"?>
<p:tagLst xmlns:a="http://schemas.openxmlformats.org/drawingml/2006/main" xmlns:r="http://schemas.openxmlformats.org/officeDocument/2006/relationships" xmlns:p="http://schemas.openxmlformats.org/presentationml/2006/main">
  <p:tag name="TIMING" val="|1.2|2.4|0.4|0.2"/>
</p:tagLst>
</file>

<file path=ppt/tags/tag6.xml><?xml version="1.0" encoding="utf-8"?>
<p:tagLst xmlns:a="http://schemas.openxmlformats.org/drawingml/2006/main" xmlns:r="http://schemas.openxmlformats.org/officeDocument/2006/relationships" xmlns:p="http://schemas.openxmlformats.org/presentationml/2006/main">
  <p:tag name="TIMING" val="|0.2|0.2"/>
</p:tagLst>
</file>

<file path=ppt/tags/tag7.xml><?xml version="1.0" encoding="utf-8"?>
<p:tagLst xmlns:a="http://schemas.openxmlformats.org/drawingml/2006/main" xmlns:r="http://schemas.openxmlformats.org/officeDocument/2006/relationships" xmlns:p="http://schemas.openxmlformats.org/presentationml/2006/main">
  <p:tag name="TIMING" val="|0.3|7.4|14.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37771</TotalTime>
  <Words>1091</Words>
  <Application>Microsoft Office PowerPoint</Application>
  <PresentationFormat>On-screen Show (16:9)</PresentationFormat>
  <Paragraphs>163</Paragraphs>
  <Slides>19</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Garamond</vt:lpstr>
      <vt:lpstr>Office Theme</vt:lpstr>
      <vt:lpstr>FHLO: Forecasting Hurricanes using Large-Ensemble Output   Jonathan Lin1, Kerry Emanuel1, Jonathan Vigh2  1 Lorenz Center, Department of Earth Atmospheric and Planetary Sciences    Massachusetts Institute of Technology 2 Joint Numerical Testbed Program, Research Applications Laboratory National Center for Atmospheric Research, Boulder, Colorado</vt:lpstr>
      <vt:lpstr>Introduction</vt:lpstr>
      <vt:lpstr>The FHLO Model</vt:lpstr>
      <vt:lpstr>Synthetic Hurricane Tracks</vt:lpstr>
      <vt:lpstr>Synthetic Hurricane Tracks</vt:lpstr>
      <vt:lpstr>Intensity Modeling</vt:lpstr>
      <vt:lpstr>Intensity Evaluation</vt:lpstr>
      <vt:lpstr>Probabilistic Winds</vt:lpstr>
      <vt:lpstr>Probabilistic Wind Evaluation</vt:lpstr>
      <vt:lpstr>Summary</vt:lpstr>
      <vt:lpstr>     Thanks for listening!    Email:    jzlin@mit.edu Website: linjonathan.github.io</vt:lpstr>
      <vt:lpstr>Synthetic Hurricane Tracks</vt:lpstr>
      <vt:lpstr>PowerPoint Presentation</vt:lpstr>
      <vt:lpstr>Vortex Surgery</vt:lpstr>
      <vt:lpstr>Midlevel-Ventilation</vt:lpstr>
      <vt:lpstr>Midlevel-Ventilation</vt:lpstr>
      <vt:lpstr>Surface Wind Model</vt:lpstr>
      <vt:lpstr>Intensity Verification</vt:lpstr>
      <vt:lpstr>Uncertainty Quantification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Large Ensemble Probabilistic Tropical Cyclone Model</dc:title>
  <dc:creator>Jonathan Lin</dc:creator>
  <cp:lastModifiedBy>Jonathan Lin</cp:lastModifiedBy>
  <cp:revision>927</cp:revision>
  <dcterms:created xsi:type="dcterms:W3CDTF">2018-12-13T16:53:12Z</dcterms:created>
  <dcterms:modified xsi:type="dcterms:W3CDTF">2020-05-05T19:38:41Z</dcterms:modified>
</cp:coreProperties>
</file>