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15"/>
  </p:notesMasterIdLst>
  <p:handoutMasterIdLst>
    <p:handoutMasterId r:id="rId16"/>
  </p:handoutMasterIdLst>
  <p:sldIdLst>
    <p:sldId id="491" r:id="rId2"/>
    <p:sldId id="468" r:id="rId3"/>
    <p:sldId id="509" r:id="rId4"/>
    <p:sldId id="508" r:id="rId5"/>
    <p:sldId id="506" r:id="rId6"/>
    <p:sldId id="488" r:id="rId7"/>
    <p:sldId id="511" r:id="rId8"/>
    <p:sldId id="496" r:id="rId9"/>
    <p:sldId id="482" r:id="rId10"/>
    <p:sldId id="489" r:id="rId11"/>
    <p:sldId id="510" r:id="rId12"/>
    <p:sldId id="500" r:id="rId13"/>
    <p:sldId id="505" r:id="rId14"/>
  </p:sldIdLst>
  <p:sldSz cx="9144000" cy="6858000" type="screen4x3"/>
  <p:notesSz cx="6797675" cy="9928225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3333CC"/>
    <a:srgbClr val="00CC99"/>
    <a:srgbClr val="000000"/>
    <a:srgbClr val="FF6600"/>
    <a:srgbClr val="FFC647"/>
    <a:srgbClr val="040000"/>
    <a:srgbClr val="4F551F"/>
    <a:srgbClr val="37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2405" autoAdjust="0"/>
  </p:normalViewPr>
  <p:slideViewPr>
    <p:cSldViewPr>
      <p:cViewPr varScale="1">
        <p:scale>
          <a:sx n="75" d="100"/>
          <a:sy n="75" d="100"/>
        </p:scale>
        <p:origin x="56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2720" y="-10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02" tIns="52100" rIns="104202" bIns="52100" numCol="1" anchor="t" anchorCtr="0" compatLnSpc="1">
            <a:prstTxWarp prst="textNoShape">
              <a:avLst/>
            </a:prstTxWarp>
          </a:bodyPr>
          <a:lstStyle>
            <a:lvl1pPr defTabSz="1042988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02" tIns="52100" rIns="104202" bIns="52100" numCol="1" anchor="t" anchorCtr="0" compatLnSpc="1">
            <a:prstTxWarp prst="textNoShape">
              <a:avLst/>
            </a:prstTxWarp>
          </a:bodyPr>
          <a:lstStyle>
            <a:lvl1pPr algn="r" defTabSz="1042988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02" tIns="52100" rIns="104202" bIns="52100" numCol="1" anchor="b" anchorCtr="0" compatLnSpc="1">
            <a:prstTxWarp prst="textNoShape">
              <a:avLst/>
            </a:prstTxWarp>
          </a:bodyPr>
          <a:lstStyle>
            <a:lvl1pPr defTabSz="1042988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02" tIns="52100" rIns="104202" bIns="52100" numCol="1" anchor="b" anchorCtr="0" compatLnSpc="1">
            <a:prstTxWarp prst="textNoShape">
              <a:avLst/>
            </a:prstTxWarp>
          </a:bodyPr>
          <a:lstStyle>
            <a:lvl1pPr algn="r" defTabSz="1042988" eaLnBrk="0" hangingPunct="0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212E43C-CC36-4227-95CE-042515526DE8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02" tIns="52100" rIns="104202" bIns="52100" numCol="1" anchor="t" anchorCtr="0" compatLnSpc="1">
            <a:prstTxWarp prst="textNoShape">
              <a:avLst/>
            </a:prstTxWarp>
          </a:bodyPr>
          <a:lstStyle>
            <a:lvl1pPr defTabSz="1042988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02" tIns="52100" rIns="104202" bIns="52100" numCol="1" anchor="t" anchorCtr="0" compatLnSpc="1">
            <a:prstTxWarp prst="textNoShape">
              <a:avLst/>
            </a:prstTxWarp>
          </a:bodyPr>
          <a:lstStyle>
            <a:lvl1pPr algn="r" defTabSz="1042988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16463"/>
            <a:ext cx="49815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02" tIns="52100" rIns="104202" bIns="52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noProof="0" smtClean="0"/>
              <a:t>Cliquez pour modifier les styles du texte du masque</a:t>
            </a:r>
          </a:p>
          <a:p>
            <a:pPr lvl="1"/>
            <a:r>
              <a:rPr lang="fr-FR" altLang="en-US" noProof="0" smtClean="0"/>
              <a:t>Deuxième niveau</a:t>
            </a:r>
          </a:p>
          <a:p>
            <a:pPr lvl="2"/>
            <a:r>
              <a:rPr lang="fr-FR" altLang="en-US" noProof="0" smtClean="0"/>
              <a:t>Troisième niveau</a:t>
            </a:r>
          </a:p>
          <a:p>
            <a:pPr lvl="3"/>
            <a:r>
              <a:rPr lang="fr-FR" altLang="en-US" noProof="0" smtClean="0"/>
              <a:t>Quatrième niveau</a:t>
            </a:r>
          </a:p>
          <a:p>
            <a:pPr lvl="4"/>
            <a:r>
              <a:rPr lang="fr-FR" altLang="en-US" noProof="0" smtClean="0"/>
              <a:t>Cinquième niveau</a:t>
            </a:r>
          </a:p>
        </p:txBody>
      </p:sp>
      <p:sp>
        <p:nvSpPr>
          <p:cNvPr id="615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02" tIns="52100" rIns="104202" bIns="52100" numCol="1" anchor="b" anchorCtr="0" compatLnSpc="1">
            <a:prstTxWarp prst="textNoShape">
              <a:avLst/>
            </a:prstTxWarp>
          </a:bodyPr>
          <a:lstStyle>
            <a:lvl1pPr defTabSz="1042988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5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02" tIns="52100" rIns="104202" bIns="52100" numCol="1" anchor="b" anchorCtr="0" compatLnSpc="1">
            <a:prstTxWarp prst="textNoShape">
              <a:avLst/>
            </a:prstTxWarp>
          </a:bodyPr>
          <a:lstStyle>
            <a:lvl1pPr algn="r" defTabSz="1042988" eaLnBrk="0" hangingPunct="0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5070C99-DC09-4EAB-A7AA-EEE68BA0EC79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Morning</a:t>
            </a:r>
            <a:r>
              <a:rPr lang="en-US" baseline="0" dirty="0" smtClean="0"/>
              <a:t> my name is Alex I’m a data analyst at LSCE. I’ll be talking about my research which is to examine the functionalities of </a:t>
            </a:r>
            <a:r>
              <a:rPr lang="en-US" dirty="0" smtClean="0"/>
              <a:t>statistical software packages in extracting baseline signals and detecting synoptic</a:t>
            </a:r>
            <a:r>
              <a:rPr lang="en-US" baseline="0" dirty="0" smtClean="0"/>
              <a:t>-scale variations in atmospheric time series data.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070C99-DC09-4EAB-A7AA-EEE68BA0EC79}" type="slidenum">
              <a:rPr lang="fr-FR" altLang="en-US" smtClean="0"/>
              <a:pPr>
                <a:defRPr/>
              </a:pPr>
              <a:t>1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267752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070C99-DC09-4EAB-A7AA-EEE68BA0EC79}" type="slidenum">
              <a:rPr lang="fr-FR" altLang="en-US" smtClean="0"/>
              <a:pPr>
                <a:defRPr/>
              </a:pPr>
              <a:t>2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106739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070C99-DC09-4EAB-A7AA-EEE68BA0EC79}" type="slidenum">
              <a:rPr lang="fr-FR" altLang="en-US" smtClean="0"/>
              <a:pPr>
                <a:defRPr/>
              </a:pPr>
              <a:t>3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062026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070C99-DC09-4EAB-A7AA-EEE68BA0EC79}" type="slidenum">
              <a:rPr lang="fr-FR" altLang="en-US" smtClean="0"/>
              <a:pPr>
                <a:defRPr/>
              </a:pPr>
              <a:t>4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362453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070C99-DC09-4EAB-A7AA-EEE68BA0EC79}" type="slidenum">
              <a:rPr lang="fr-FR" altLang="en-US" smtClean="0"/>
              <a:pPr>
                <a:defRPr/>
              </a:pPr>
              <a:t>5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252530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hypothesis is that </a:t>
            </a:r>
            <a:r>
              <a:rPr lang="en-US" baseline="0" dirty="0" smtClean="0"/>
              <a:t>these SSVs or “peaks” in CO</a:t>
            </a:r>
            <a:r>
              <a:rPr lang="en-US" baseline="-25000" dirty="0" smtClean="0"/>
              <a:t>2</a:t>
            </a:r>
            <a:r>
              <a:rPr lang="en-US" baseline="0" dirty="0" smtClean="0"/>
              <a:t> are related to observed weather patterns over Europe on a particular day or during a particular week.</a:t>
            </a:r>
            <a:r>
              <a:rPr lang="en-US" dirty="0" smtClean="0"/>
              <a:t>  In particular, </a:t>
            </a:r>
            <a:r>
              <a:rPr lang="en-US" baseline="0" dirty="0" smtClean="0"/>
              <a:t>blocking events; when </a:t>
            </a:r>
            <a:r>
              <a:rPr lang="en-US" baseline="0" dirty="0" err="1" smtClean="0"/>
              <a:t>anticyclonic</a:t>
            </a:r>
            <a:r>
              <a:rPr lang="en-US" baseline="0" dirty="0" smtClean="0"/>
              <a:t> flow tends to transport air into Europe from the interior of the Eurasian landmass, we’d expect CO</a:t>
            </a:r>
            <a:r>
              <a:rPr lang="en-US" baseline="-25000" dirty="0" smtClean="0"/>
              <a:t>2</a:t>
            </a:r>
            <a:r>
              <a:rPr lang="en-US" baseline="0" dirty="0" smtClean="0"/>
              <a:t> in the atmosphere to build up.  To some extent the same should occur when there is a negative anomaly of the North Atlantic Oscillation.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070C99-DC09-4EAB-A7AA-EEE68BA0EC79}" type="slidenum">
              <a:rPr lang="fr-FR" altLang="en-US" smtClean="0"/>
              <a:pPr>
                <a:defRPr/>
              </a:pPr>
              <a:t>7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881615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070C99-DC09-4EAB-A7AA-EEE68BA0EC79}" type="slidenum">
              <a:rPr lang="fr-FR" altLang="en-US" smtClean="0"/>
              <a:pPr>
                <a:defRPr/>
              </a:pPr>
              <a:t>8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502237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439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558088" cy="3603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79500" y="762000"/>
            <a:ext cx="7521575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030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99250" y="152400"/>
            <a:ext cx="1901825" cy="6019800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556250" cy="6019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570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558088" cy="3603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9500" y="762000"/>
            <a:ext cx="7521575" cy="5410200"/>
          </a:xfrm>
          <a:prstGeom prst="rect">
            <a:avLst/>
          </a:prstGeom>
        </p:spPr>
        <p:txBody>
          <a:bodyPr/>
          <a:lstStyle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893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4987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558088" cy="3603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79500" y="762000"/>
            <a:ext cx="3684588" cy="5410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16488" y="762000"/>
            <a:ext cx="3684587" cy="5410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579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500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558088" cy="3603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866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56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8019" y="620688"/>
            <a:ext cx="3008313" cy="109004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620688"/>
            <a:ext cx="5111750" cy="55054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713720"/>
            <a:ext cx="3008313" cy="4412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76977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90677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???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7" name="Object 2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287997961"/>
              </p:ext>
            </p:extLst>
          </p:nvPr>
        </p:nvGraphicFramePr>
        <p:xfrm>
          <a:off x="1028700" y="6324600"/>
          <a:ext cx="5295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Document" r:id="rId15" imgW="21180952" imgH="914286" progId="Word.Document.12">
                  <p:link updateAutomatic="1"/>
                </p:oleObj>
              </mc:Choice>
              <mc:Fallback>
                <p:oleObj name="Document" r:id="rId15" imgW="21180952" imgH="914286" progId="Word.Document.12">
                  <p:link updateAutomatic="1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6324600"/>
                        <a:ext cx="52959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0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2"/>
          <a:stretch>
            <a:fillRect/>
          </a:stretch>
        </p:blipFill>
        <p:spPr bwMode="auto">
          <a:xfrm>
            <a:off x="7366000" y="6400800"/>
            <a:ext cx="4000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1066800" y="6248400"/>
            <a:ext cx="8077200" cy="1588"/>
          </a:xfrm>
          <a:prstGeom prst="line">
            <a:avLst/>
          </a:prstGeom>
          <a:ln w="25400">
            <a:solidFill>
              <a:srgbClr val="6DA5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0" name="Picture 1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5" y="6400800"/>
            <a:ext cx="784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4"/>
          <p:cNvSpPr>
            <a:spLocks noChangeShapeType="1"/>
          </p:cNvSpPr>
          <p:nvPr userDrawn="1"/>
        </p:nvSpPr>
        <p:spPr bwMode="auto">
          <a:xfrm>
            <a:off x="1082675" y="685800"/>
            <a:ext cx="8061325" cy="0"/>
          </a:xfrm>
          <a:prstGeom prst="line">
            <a:avLst/>
          </a:prstGeom>
          <a:noFill/>
          <a:ln w="28575">
            <a:solidFill>
              <a:srgbClr val="FFB3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2" name="Picture 1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19800"/>
            <a:ext cx="768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1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8" y="6373813"/>
            <a:ext cx="5000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330950"/>
            <a:ext cx="4064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1524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bg2"/>
          </a:solidFill>
          <a:latin typeface="+mn-lt"/>
          <a:ea typeface="ＭＳ Ｐゴシック" charset="-128"/>
          <a:cs typeface="ＭＳ Ｐゴシック" charset="-128"/>
        </a:defRPr>
      </a:lvl1pPr>
      <a:lvl2pPr marL="76200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112" charset="-128"/>
        </a:defRPr>
      </a:lvl2pPr>
      <a:lvl3pPr marL="11811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0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 idx="4294967295"/>
          </p:nvPr>
        </p:nvSpPr>
        <p:spPr bwMode="auto">
          <a:xfrm>
            <a:off x="325438" y="836613"/>
            <a:ext cx="8493125" cy="167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en-US" sz="3600" dirty="0" smtClean="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Assessing drivers of trends in CO</a:t>
            </a:r>
            <a:r>
              <a:rPr lang="en-US" altLang="en-US" sz="3600" baseline="-25000" dirty="0" smtClean="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  <a:cs typeface="Tahoma" panose="020B0604030504040204" pitchFamily="34" charset="0"/>
              </a:rPr>
              <a:t>2</a:t>
            </a:r>
            <a:r>
              <a:rPr lang="en-US" altLang="en-US" sz="3600" dirty="0" smtClean="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variability at Mace Head, Ireland using statistical analysis</a:t>
            </a:r>
          </a:p>
        </p:txBody>
      </p:sp>
      <p:sp>
        <p:nvSpPr>
          <p:cNvPr id="4099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143000" y="4738688"/>
            <a:ext cx="6858000" cy="1009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Palatino Linotype" panose="02040502050505030304" pitchFamily="18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Alex </a:t>
            </a:r>
            <a:r>
              <a:rPr lang="en-US" altLang="en-US" dirty="0" err="1" smtClean="0">
                <a:latin typeface="Palatino Linotype" panose="02040502050505030304" pitchFamily="18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Resovsky</a:t>
            </a:r>
            <a:endParaRPr lang="en-US" altLang="en-US" dirty="0" smtClean="0">
              <a:latin typeface="Palatino Linotype" panose="02040502050505030304" pitchFamily="18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r>
              <a:rPr lang="en-US" altLang="en-US" dirty="0" smtClean="0">
                <a:latin typeface="Palatino Linotype" panose="02040502050505030304" pitchFamily="18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Michel </a:t>
            </a:r>
            <a:r>
              <a:rPr lang="en-US" altLang="en-US" dirty="0" err="1" smtClean="0">
                <a:latin typeface="Palatino Linotype" panose="02040502050505030304" pitchFamily="18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Ramonet</a:t>
            </a:r>
            <a:endParaRPr lang="en-US" altLang="en-US" dirty="0" smtClean="0">
              <a:latin typeface="Palatino Linotype" panose="02040502050505030304" pitchFamily="18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r>
              <a:rPr lang="en-US" altLang="en-US" dirty="0" smtClean="0">
                <a:latin typeface="Palatino Linotype" panose="02040502050505030304" pitchFamily="18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Leonard </a:t>
            </a:r>
            <a:r>
              <a:rPr lang="en-US" altLang="en-US" dirty="0" err="1" smtClean="0">
                <a:latin typeface="Palatino Linotype" panose="02040502050505030304" pitchFamily="18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Rivier</a:t>
            </a:r>
            <a:endParaRPr lang="en-US" altLang="en-US" dirty="0" smtClean="0">
              <a:latin typeface="Palatino Linotype" panose="02040502050505030304" pitchFamily="18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599" y="6291692"/>
            <a:ext cx="2438401" cy="566308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 bwMode="auto">
          <a:xfrm>
            <a:off x="3820318" y="3491445"/>
            <a:ext cx="1503363" cy="61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kern="0" dirty="0" smtClean="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  <a:cs typeface="Tahoma" panose="020B0604030504040204" pitchFamily="34" charset="0"/>
              </a:rPr>
              <a:t>5/3/2020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571251"/>
            <a:ext cx="689906" cy="24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8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26" b="3916"/>
          <a:stretch/>
        </p:blipFill>
        <p:spPr>
          <a:xfrm>
            <a:off x="1107317" y="533400"/>
            <a:ext cx="6492803" cy="4663844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107950" y="44450"/>
            <a:ext cx="9036050" cy="60483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400" kern="0" dirty="0" smtClean="0"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Synoptic scale variations vs. observed weather regimes 2011-2019  </a:t>
            </a:r>
            <a:endParaRPr lang="en-US" sz="2400" kern="0" dirty="0"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Sous-titre 5"/>
          <p:cNvSpPr txBox="1">
            <a:spLocks/>
          </p:cNvSpPr>
          <p:nvPr/>
        </p:nvSpPr>
        <p:spPr>
          <a:xfrm>
            <a:off x="669131" y="5257800"/>
            <a:ext cx="7913688" cy="6096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bg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16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Applying the model to the full dataset of DJF days from 2011-2019 yields an adjusted R</a:t>
            </a:r>
            <a:r>
              <a:rPr lang="en-US" sz="1600" baseline="300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of </a:t>
            </a:r>
            <a:r>
              <a:rPr lang="en-US" sz="1600" dirty="0" smtClean="0">
                <a:solidFill>
                  <a:schemeClr val="accent6"/>
                </a:solidFill>
                <a:latin typeface="Palatino Linotype" panose="02040502050505030304" pitchFamily="18" charset="0"/>
                <a:ea typeface="Cambria Math" panose="02040503050406030204" pitchFamily="18" charset="0"/>
              </a:rPr>
              <a:t>0.3952</a:t>
            </a:r>
            <a:r>
              <a:rPr lang="en-US" sz="1600" dirty="0" smtClean="0">
                <a:solidFill>
                  <a:schemeClr val="tx1"/>
                </a:solidFill>
                <a:latin typeface="Palatino Linotype" panose="02040502050505030304" pitchFamily="18" charset="0"/>
                <a:ea typeface="Cambria Math" panose="02040503050406030204" pitchFamily="18" charset="0"/>
              </a:rPr>
              <a:t>.</a:t>
            </a:r>
            <a:endParaRPr lang="en-US" sz="1600" i="1" dirty="0">
              <a:solidFill>
                <a:schemeClr val="tx1"/>
              </a:solidFill>
              <a:latin typeface="Palatino Linotype" panose="02040502050505030304" pitchFamily="18" charset="0"/>
              <a:ea typeface="Cambria Math" panose="02040503050406030204" pitchFamily="18" charset="0"/>
            </a:endParaRPr>
          </a:p>
          <a:p>
            <a:pPr algn="l"/>
            <a:endParaRPr lang="en-US" sz="1600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algn="l">
              <a:spcAft>
                <a:spcPts val="800"/>
              </a:spcAft>
              <a:defRPr/>
            </a:pPr>
            <a:endParaRPr lang="en-US" sz="16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571251"/>
            <a:ext cx="689906" cy="24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6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07950" y="44450"/>
            <a:ext cx="9036050" cy="60483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 smtClean="0"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Estimation of wintertime signal variability</a:t>
            </a:r>
            <a:endParaRPr lang="en-US" kern="0" dirty="0"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8"/>
          <a:stretch/>
        </p:blipFill>
        <p:spPr>
          <a:xfrm>
            <a:off x="1158875" y="762000"/>
            <a:ext cx="6934200" cy="4267200"/>
          </a:xfrm>
          <a:prstGeom prst="rect">
            <a:avLst/>
          </a:prstGeom>
        </p:spPr>
      </p:pic>
      <p:grpSp>
        <p:nvGrpSpPr>
          <p:cNvPr id="15" name="Groupe 14"/>
          <p:cNvGrpSpPr/>
          <p:nvPr/>
        </p:nvGrpSpPr>
        <p:grpSpPr>
          <a:xfrm>
            <a:off x="4920344" y="1143000"/>
            <a:ext cx="254513" cy="3608294"/>
            <a:chOff x="4953000" y="1143000"/>
            <a:chExt cx="228600" cy="3810000"/>
          </a:xfrm>
        </p:grpSpPr>
        <p:cxnSp>
          <p:nvCxnSpPr>
            <p:cNvPr id="10" name="Connecteur droit 9"/>
            <p:cNvCxnSpPr/>
            <p:nvPr/>
          </p:nvCxnSpPr>
          <p:spPr bwMode="auto">
            <a:xfrm flipV="1">
              <a:off x="4953000" y="1143000"/>
              <a:ext cx="0" cy="381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Connecteur droit 15"/>
            <p:cNvCxnSpPr/>
            <p:nvPr/>
          </p:nvCxnSpPr>
          <p:spPr bwMode="auto">
            <a:xfrm flipV="1">
              <a:off x="5181600" y="1143000"/>
              <a:ext cx="0" cy="381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" name="Groupe 18"/>
          <p:cNvGrpSpPr/>
          <p:nvPr/>
        </p:nvGrpSpPr>
        <p:grpSpPr>
          <a:xfrm>
            <a:off x="5660571" y="1143000"/>
            <a:ext cx="246123" cy="3585882"/>
            <a:chOff x="5638800" y="1143000"/>
            <a:chExt cx="228600" cy="3810000"/>
          </a:xfrm>
        </p:grpSpPr>
        <p:cxnSp>
          <p:nvCxnSpPr>
            <p:cNvPr id="17" name="Connecteur droit 16"/>
            <p:cNvCxnSpPr/>
            <p:nvPr/>
          </p:nvCxnSpPr>
          <p:spPr bwMode="auto">
            <a:xfrm flipV="1">
              <a:off x="5638800" y="1143000"/>
              <a:ext cx="0" cy="381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Connecteur droit 17"/>
            <p:cNvCxnSpPr/>
            <p:nvPr/>
          </p:nvCxnSpPr>
          <p:spPr bwMode="auto">
            <a:xfrm flipV="1">
              <a:off x="5867400" y="1143000"/>
              <a:ext cx="0" cy="381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" name="Groupe 19"/>
          <p:cNvGrpSpPr/>
          <p:nvPr/>
        </p:nvGrpSpPr>
        <p:grpSpPr>
          <a:xfrm>
            <a:off x="6400799" y="1143000"/>
            <a:ext cx="246123" cy="3585882"/>
            <a:chOff x="6400800" y="1143000"/>
            <a:chExt cx="228600" cy="3810000"/>
          </a:xfrm>
        </p:grpSpPr>
        <p:cxnSp>
          <p:nvCxnSpPr>
            <p:cNvPr id="22" name="Connecteur droit 21"/>
            <p:cNvCxnSpPr/>
            <p:nvPr/>
          </p:nvCxnSpPr>
          <p:spPr bwMode="auto">
            <a:xfrm flipV="1">
              <a:off x="6400800" y="1143000"/>
              <a:ext cx="0" cy="381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Connecteur droit 22"/>
            <p:cNvCxnSpPr/>
            <p:nvPr/>
          </p:nvCxnSpPr>
          <p:spPr bwMode="auto">
            <a:xfrm flipV="1">
              <a:off x="6629400" y="1143000"/>
              <a:ext cx="0" cy="381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e 23"/>
          <p:cNvGrpSpPr/>
          <p:nvPr/>
        </p:nvGrpSpPr>
        <p:grpSpPr>
          <a:xfrm>
            <a:off x="7132637" y="1143000"/>
            <a:ext cx="246123" cy="3585882"/>
            <a:chOff x="5638800" y="1143000"/>
            <a:chExt cx="228600" cy="3810000"/>
          </a:xfrm>
        </p:grpSpPr>
        <p:cxnSp>
          <p:nvCxnSpPr>
            <p:cNvPr id="25" name="Connecteur droit 24"/>
            <p:cNvCxnSpPr/>
            <p:nvPr/>
          </p:nvCxnSpPr>
          <p:spPr bwMode="auto">
            <a:xfrm flipV="1">
              <a:off x="5638800" y="1143000"/>
              <a:ext cx="0" cy="381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Connecteur droit 25"/>
            <p:cNvCxnSpPr/>
            <p:nvPr/>
          </p:nvCxnSpPr>
          <p:spPr bwMode="auto">
            <a:xfrm flipV="1">
              <a:off x="5867400" y="1143000"/>
              <a:ext cx="0" cy="381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e 27"/>
          <p:cNvGrpSpPr/>
          <p:nvPr/>
        </p:nvGrpSpPr>
        <p:grpSpPr>
          <a:xfrm>
            <a:off x="1970315" y="1524000"/>
            <a:ext cx="257841" cy="3227294"/>
            <a:chOff x="4953000" y="1143000"/>
            <a:chExt cx="228600" cy="3810000"/>
          </a:xfrm>
        </p:grpSpPr>
        <p:cxnSp>
          <p:nvCxnSpPr>
            <p:cNvPr id="29" name="Connecteur droit 28"/>
            <p:cNvCxnSpPr/>
            <p:nvPr/>
          </p:nvCxnSpPr>
          <p:spPr bwMode="auto">
            <a:xfrm flipV="1">
              <a:off x="4953000" y="1143000"/>
              <a:ext cx="0" cy="381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Connecteur droit 29"/>
            <p:cNvCxnSpPr/>
            <p:nvPr/>
          </p:nvCxnSpPr>
          <p:spPr bwMode="auto">
            <a:xfrm flipV="1">
              <a:off x="5181600" y="1143000"/>
              <a:ext cx="0" cy="381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1" name="Groupe 30"/>
          <p:cNvGrpSpPr/>
          <p:nvPr/>
        </p:nvGrpSpPr>
        <p:grpSpPr>
          <a:xfrm>
            <a:off x="2702151" y="1524000"/>
            <a:ext cx="249787" cy="3227294"/>
            <a:chOff x="5638800" y="1143000"/>
            <a:chExt cx="228600" cy="3810000"/>
          </a:xfrm>
        </p:grpSpPr>
        <p:cxnSp>
          <p:nvCxnSpPr>
            <p:cNvPr id="32" name="Connecteur droit 31"/>
            <p:cNvCxnSpPr/>
            <p:nvPr/>
          </p:nvCxnSpPr>
          <p:spPr bwMode="auto">
            <a:xfrm flipV="1">
              <a:off x="5638800" y="1143000"/>
              <a:ext cx="0" cy="381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Connecteur droit 32"/>
            <p:cNvCxnSpPr/>
            <p:nvPr/>
          </p:nvCxnSpPr>
          <p:spPr bwMode="auto">
            <a:xfrm flipV="1">
              <a:off x="5867400" y="1143000"/>
              <a:ext cx="0" cy="381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5" name="Groupe 34"/>
          <p:cNvGrpSpPr/>
          <p:nvPr/>
        </p:nvGrpSpPr>
        <p:grpSpPr>
          <a:xfrm>
            <a:off x="3426507" y="1143000"/>
            <a:ext cx="246123" cy="3585882"/>
            <a:chOff x="6400800" y="1143000"/>
            <a:chExt cx="228600" cy="3810000"/>
          </a:xfrm>
        </p:grpSpPr>
        <p:cxnSp>
          <p:nvCxnSpPr>
            <p:cNvPr id="36" name="Connecteur droit 35"/>
            <p:cNvCxnSpPr/>
            <p:nvPr/>
          </p:nvCxnSpPr>
          <p:spPr bwMode="auto">
            <a:xfrm flipV="1">
              <a:off x="6400800" y="1143000"/>
              <a:ext cx="0" cy="381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Connecteur droit 36"/>
            <p:cNvCxnSpPr/>
            <p:nvPr/>
          </p:nvCxnSpPr>
          <p:spPr bwMode="auto">
            <a:xfrm flipV="1">
              <a:off x="6629400" y="1143000"/>
              <a:ext cx="0" cy="381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8" name="Groupe 37"/>
          <p:cNvGrpSpPr/>
          <p:nvPr/>
        </p:nvGrpSpPr>
        <p:grpSpPr>
          <a:xfrm>
            <a:off x="4147461" y="1143000"/>
            <a:ext cx="246123" cy="3585882"/>
            <a:chOff x="5638800" y="1143000"/>
            <a:chExt cx="228600" cy="3810000"/>
          </a:xfrm>
        </p:grpSpPr>
        <p:cxnSp>
          <p:nvCxnSpPr>
            <p:cNvPr id="39" name="Connecteur droit 38"/>
            <p:cNvCxnSpPr/>
            <p:nvPr/>
          </p:nvCxnSpPr>
          <p:spPr bwMode="auto">
            <a:xfrm flipV="1">
              <a:off x="5638800" y="1143000"/>
              <a:ext cx="0" cy="381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Connecteur droit 39"/>
            <p:cNvCxnSpPr/>
            <p:nvPr/>
          </p:nvCxnSpPr>
          <p:spPr bwMode="auto">
            <a:xfrm flipV="1">
              <a:off x="5867400" y="1143000"/>
              <a:ext cx="0" cy="381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7" name="ZoneTexte 26"/>
          <p:cNvSpPr txBox="1"/>
          <p:nvPr/>
        </p:nvSpPr>
        <p:spPr>
          <a:xfrm>
            <a:off x="1737275" y="2527012"/>
            <a:ext cx="73449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300" i="1" dirty="0" smtClean="0">
                <a:latin typeface="Palatino Linotype" panose="02040502050505030304" pitchFamily="18" charset="0"/>
              </a:rPr>
              <a:t>σ</a:t>
            </a:r>
            <a:r>
              <a:rPr lang="en-US" sz="1300" dirty="0" smtClean="0">
                <a:latin typeface="Palatino Linotype" panose="02040502050505030304" pitchFamily="18" charset="0"/>
              </a:rPr>
              <a:t> = 2.35</a:t>
            </a:r>
            <a:endParaRPr lang="en-US" sz="1300" dirty="0">
              <a:latin typeface="Palatino Linotype" panose="02040502050505030304" pitchFamily="18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2458346" y="2384446"/>
            <a:ext cx="73449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300" i="1" dirty="0" smtClean="0">
                <a:latin typeface="Palatino Linotype" panose="02040502050505030304" pitchFamily="18" charset="0"/>
              </a:rPr>
              <a:t>σ</a:t>
            </a:r>
            <a:r>
              <a:rPr lang="en-US" sz="1300" dirty="0" smtClean="0">
                <a:latin typeface="Palatino Linotype" panose="02040502050505030304" pitchFamily="18" charset="0"/>
              </a:rPr>
              <a:t> = 3.29</a:t>
            </a:r>
            <a:endParaRPr lang="en-US" sz="1300" dirty="0">
              <a:latin typeface="Palatino Linotype" panose="02040502050505030304" pitchFamily="18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3202819" y="2238252"/>
            <a:ext cx="73449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300" i="1" dirty="0" smtClean="0">
                <a:latin typeface="Palatino Linotype" panose="02040502050505030304" pitchFamily="18" charset="0"/>
              </a:rPr>
              <a:t>σ</a:t>
            </a:r>
            <a:r>
              <a:rPr lang="en-US" sz="1300" dirty="0" smtClean="0">
                <a:latin typeface="Palatino Linotype" panose="02040502050505030304" pitchFamily="18" charset="0"/>
              </a:rPr>
              <a:t> = 1.11</a:t>
            </a:r>
            <a:endParaRPr lang="en-US" sz="1300" dirty="0">
              <a:latin typeface="Palatino Linotype" panose="02040502050505030304" pitchFamily="18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3886200" y="2129972"/>
            <a:ext cx="73449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300" i="1" dirty="0" smtClean="0">
                <a:latin typeface="Palatino Linotype" panose="02040502050505030304" pitchFamily="18" charset="0"/>
              </a:rPr>
              <a:t>σ</a:t>
            </a:r>
            <a:r>
              <a:rPr lang="en-US" sz="1300" dirty="0" smtClean="0">
                <a:latin typeface="Palatino Linotype" panose="02040502050505030304" pitchFamily="18" charset="0"/>
              </a:rPr>
              <a:t> = 1.59</a:t>
            </a:r>
            <a:endParaRPr lang="en-US" sz="1300" dirty="0">
              <a:latin typeface="Palatino Linotype" panose="02040502050505030304" pitchFamily="18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4607271" y="1987406"/>
            <a:ext cx="73449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300" i="1" dirty="0" smtClean="0">
                <a:latin typeface="Palatino Linotype" panose="02040502050505030304" pitchFamily="18" charset="0"/>
              </a:rPr>
              <a:t>σ</a:t>
            </a:r>
            <a:r>
              <a:rPr lang="en-US" sz="1300" dirty="0" smtClean="0">
                <a:latin typeface="Palatino Linotype" panose="02040502050505030304" pitchFamily="18" charset="0"/>
              </a:rPr>
              <a:t> = 1.81</a:t>
            </a:r>
            <a:endParaRPr lang="en-US" sz="1300" dirty="0">
              <a:latin typeface="Palatino Linotype" panose="02040502050505030304" pitchFamily="18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5351744" y="1841212"/>
            <a:ext cx="73449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300" i="1" dirty="0" smtClean="0">
                <a:latin typeface="Palatino Linotype" panose="02040502050505030304" pitchFamily="18" charset="0"/>
              </a:rPr>
              <a:t>σ</a:t>
            </a:r>
            <a:r>
              <a:rPr lang="en-US" sz="1300" dirty="0" smtClean="0">
                <a:latin typeface="Palatino Linotype" panose="02040502050505030304" pitchFamily="18" charset="0"/>
              </a:rPr>
              <a:t> = 3.91</a:t>
            </a:r>
            <a:endParaRPr lang="en-US" sz="1300" dirty="0">
              <a:latin typeface="Palatino Linotype" panose="02040502050505030304" pitchFamily="18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6217231" y="1682606"/>
            <a:ext cx="73449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300" i="1" dirty="0" smtClean="0">
                <a:latin typeface="Palatino Linotype" panose="02040502050505030304" pitchFamily="18" charset="0"/>
              </a:rPr>
              <a:t>σ</a:t>
            </a:r>
            <a:r>
              <a:rPr lang="en-US" sz="1300" dirty="0" smtClean="0">
                <a:latin typeface="Palatino Linotype" panose="02040502050505030304" pitchFamily="18" charset="0"/>
              </a:rPr>
              <a:t> = 1.94</a:t>
            </a:r>
            <a:endParaRPr lang="en-US" sz="1300" dirty="0">
              <a:latin typeface="Palatino Linotype" panose="02040502050505030304" pitchFamily="18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6961704" y="1536412"/>
            <a:ext cx="73449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300" i="1" dirty="0" smtClean="0">
                <a:latin typeface="Palatino Linotype" panose="02040502050505030304" pitchFamily="18" charset="0"/>
              </a:rPr>
              <a:t>σ</a:t>
            </a:r>
            <a:r>
              <a:rPr lang="en-US" sz="1300" dirty="0" smtClean="0">
                <a:latin typeface="Palatino Linotype" panose="02040502050505030304" pitchFamily="18" charset="0"/>
              </a:rPr>
              <a:t> = 2.18</a:t>
            </a:r>
            <a:endParaRPr lang="en-US" sz="1300" dirty="0">
              <a:latin typeface="Palatino Linotype" panose="02040502050505030304" pitchFamily="18" charset="0"/>
            </a:endParaRPr>
          </a:p>
        </p:txBody>
      </p:sp>
      <p:sp>
        <p:nvSpPr>
          <p:cNvPr id="48" name="Sous-titre 5"/>
          <p:cNvSpPr txBox="1">
            <a:spLocks/>
          </p:cNvSpPr>
          <p:nvPr/>
        </p:nvSpPr>
        <p:spPr>
          <a:xfrm>
            <a:off x="669131" y="5105400"/>
            <a:ext cx="7913688" cy="83905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bg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16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The overall signal variability (</a:t>
            </a:r>
            <a:r>
              <a:rPr lang="el-GR" sz="1600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σ</a:t>
            </a:r>
            <a:r>
              <a:rPr lang="en-US" sz="1600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CO</a:t>
            </a:r>
            <a:r>
              <a:rPr lang="en-US" sz="1600" i="1" baseline="-250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) for each DJF period is then derived by applying the method of </a:t>
            </a:r>
            <a:r>
              <a:rPr lang="en-US" sz="1600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Thoning</a:t>
            </a:r>
            <a:r>
              <a:rPr lang="en-US" sz="16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et al. (1989).  The variability is approximated as the standard deviation of the residuals (the daily values) to a smooth curve fit to the data.</a:t>
            </a:r>
            <a:endParaRPr lang="en-US" sz="1600" i="1" dirty="0">
              <a:solidFill>
                <a:schemeClr val="tx1"/>
              </a:solidFill>
              <a:latin typeface="Palatino Linotype" panose="02040502050505030304" pitchFamily="18" charset="0"/>
              <a:ea typeface="Cambria Math" panose="02040503050406030204" pitchFamily="18" charset="0"/>
            </a:endParaRPr>
          </a:p>
          <a:p>
            <a:pPr algn="l"/>
            <a:endParaRPr lang="en-US" sz="1600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algn="l">
              <a:spcAft>
                <a:spcPts val="800"/>
              </a:spcAft>
              <a:defRPr/>
            </a:pPr>
            <a:endParaRPr lang="en-US" sz="16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571251"/>
            <a:ext cx="689906" cy="24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8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6"/>
          <a:stretch/>
        </p:blipFill>
        <p:spPr>
          <a:xfrm>
            <a:off x="1066800" y="789159"/>
            <a:ext cx="7010400" cy="4087641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107950" y="44450"/>
            <a:ext cx="9036050" cy="60483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100" kern="0" dirty="0" smtClean="0"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MHD </a:t>
            </a:r>
            <a:r>
              <a:rPr lang="el-GR" sz="2100" kern="0" dirty="0" smtClean="0"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σ</a:t>
            </a:r>
            <a:r>
              <a:rPr lang="en-US" sz="2100" kern="0" dirty="0" smtClean="0"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CO</a:t>
            </a:r>
            <a:r>
              <a:rPr lang="en-US" sz="2100" kern="0" baseline="-25000" dirty="0" smtClean="0"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100" kern="0" dirty="0" smtClean="0"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vs. average NAO-, BLO and max[NAO+,AR</a:t>
            </a:r>
            <a:r>
              <a:rPr lang="en-US" sz="2100" kern="0" dirty="0"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]</a:t>
            </a:r>
            <a:r>
              <a:rPr lang="en-US" sz="2100" kern="0" dirty="0" smtClean="0"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strength by year </a:t>
            </a:r>
            <a:endParaRPr lang="en-US" sz="2100" kern="0" dirty="0"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ous-titre 5"/>
          <p:cNvSpPr txBox="1">
            <a:spLocks/>
          </p:cNvSpPr>
          <p:nvPr/>
        </p:nvSpPr>
        <p:spPr>
          <a:xfrm>
            <a:off x="914400" y="4953000"/>
            <a:ext cx="7391400" cy="1066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bg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spcAft>
                <a:spcPts val="80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When we evaluate the regression coefficients in each individual DJF season, the value of the </a:t>
            </a:r>
            <a:r>
              <a:rPr lang="en-US" sz="1600" dirty="0">
                <a:solidFill>
                  <a:schemeClr val="tx1"/>
                </a:solidFill>
                <a:latin typeface="Palatino Linotype" panose="02040502050505030304" pitchFamily="18" charset="0"/>
              </a:rPr>
              <a:t>NAO- coefficient </a:t>
            </a:r>
            <a:r>
              <a:rPr lang="en-US" sz="16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is revealed to be positively correlated with </a:t>
            </a:r>
            <a:r>
              <a:rPr lang="el-GR" sz="1600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σ</a:t>
            </a:r>
            <a:r>
              <a:rPr lang="en-US" sz="1600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CO</a:t>
            </a:r>
            <a:r>
              <a:rPr lang="en-US" sz="1600" i="1" baseline="-250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2</a:t>
            </a:r>
            <a:r>
              <a:rPr lang="en-US" sz="1600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en-US" sz="16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while a negative correlation is apparent between </a:t>
            </a:r>
            <a:r>
              <a:rPr lang="el-GR" sz="16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σ</a:t>
            </a:r>
            <a:r>
              <a:rPr lang="en-US" sz="16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CO</a:t>
            </a:r>
            <a:r>
              <a:rPr lang="en-US" sz="1600" i="1" baseline="-25000" dirty="0">
                <a:solidFill>
                  <a:schemeClr val="tx1"/>
                </a:solidFill>
                <a:latin typeface="Palatino Linotype" panose="02040502050505030304" pitchFamily="18" charset="0"/>
              </a:rPr>
              <a:t>2 </a:t>
            </a:r>
            <a:r>
              <a:rPr lang="en-US" sz="16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and the maximum of the NAO+ (zonal) and the AR (Atlantic Ridge) coefficient.</a:t>
            </a:r>
            <a:endParaRPr lang="en-US" sz="16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3" name="Sous-titre 5"/>
          <p:cNvSpPr txBox="1">
            <a:spLocks/>
          </p:cNvSpPr>
          <p:nvPr/>
        </p:nvSpPr>
        <p:spPr>
          <a:xfrm>
            <a:off x="685800" y="5029200"/>
            <a:ext cx="7772400" cy="838200"/>
          </a:xfrm>
          <a:prstGeom prst="rect">
            <a:avLst/>
          </a:prstGeom>
          <a:ln w="12700">
            <a:solidFill>
              <a:schemeClr val="accent6"/>
            </a:solidFill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bg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spcAft>
                <a:spcPts val="800"/>
              </a:spcAft>
              <a:defRPr/>
            </a:pPr>
            <a:r>
              <a:rPr lang="en-US" sz="1600" b="1" dirty="0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This implies that overall wintertime signal variability is linked to the amount of CO</a:t>
            </a:r>
            <a:r>
              <a:rPr lang="en-US" sz="1600" b="1" baseline="-25000" dirty="0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2</a:t>
            </a:r>
            <a:r>
              <a:rPr lang="en-US" sz="1600" b="1" dirty="0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 transported to the station during NAO- and BLO regimes, and not necessarily to how prevalent either regime is in any particular winter.</a:t>
            </a:r>
            <a:endParaRPr lang="en-US" sz="1600" b="1" dirty="0">
              <a:solidFill>
                <a:schemeClr val="accent6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571251"/>
            <a:ext cx="689906" cy="24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7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07950" y="152400"/>
            <a:ext cx="9036050" cy="60483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000" kern="0" dirty="0" smtClean="0"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MHD DJF </a:t>
            </a:r>
            <a:r>
              <a:rPr lang="el-GR" sz="2000" i="1" kern="0" dirty="0" smtClean="0"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σ</a:t>
            </a:r>
            <a:r>
              <a:rPr lang="en-US" sz="2000" i="1" kern="0" dirty="0" smtClean="0"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CO</a:t>
            </a:r>
            <a:r>
              <a:rPr lang="en-US" sz="2000" i="1" kern="0" baseline="-25000" dirty="0" smtClean="0"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000" i="1" kern="0" dirty="0" smtClean="0"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kern="0" dirty="0" smtClean="0"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1992-2019 (1992-2010 data from chromatograph readings).</a:t>
            </a:r>
            <a:endParaRPr lang="en-US" sz="2000" kern="0" dirty="0"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6"/>
          <a:stretch/>
        </p:blipFill>
        <p:spPr>
          <a:xfrm>
            <a:off x="914400" y="838200"/>
            <a:ext cx="7308411" cy="3886200"/>
          </a:xfrm>
          <a:prstGeom prst="rect">
            <a:avLst/>
          </a:prstGeom>
        </p:spPr>
      </p:pic>
      <p:sp>
        <p:nvSpPr>
          <p:cNvPr id="7" name="Sous-titre 5"/>
          <p:cNvSpPr txBox="1">
            <a:spLocks/>
          </p:cNvSpPr>
          <p:nvPr/>
        </p:nvSpPr>
        <p:spPr>
          <a:xfrm>
            <a:off x="669131" y="4898428"/>
            <a:ext cx="7913688" cy="81657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bg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spcAft>
                <a:spcPts val="80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The results </a:t>
            </a:r>
            <a:r>
              <a:rPr lang="en-US" sz="1600" dirty="0">
                <a:solidFill>
                  <a:schemeClr val="tx1"/>
                </a:solidFill>
                <a:latin typeface="Palatino Linotype" panose="02040502050505030304" pitchFamily="18" charset="0"/>
              </a:rPr>
              <a:t>of the </a:t>
            </a:r>
            <a:r>
              <a:rPr lang="en-US" sz="16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regression </a:t>
            </a:r>
            <a:r>
              <a:rPr lang="en-US" sz="1600" dirty="0">
                <a:solidFill>
                  <a:schemeClr val="tx1"/>
                </a:solidFill>
                <a:latin typeface="Palatino Linotype" panose="02040502050505030304" pitchFamily="18" charset="0"/>
              </a:rPr>
              <a:t>analysis </a:t>
            </a:r>
            <a:r>
              <a:rPr lang="en-US" sz="16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imply </a:t>
            </a:r>
            <a:r>
              <a:rPr lang="en-US" sz="1600" dirty="0">
                <a:solidFill>
                  <a:schemeClr val="tx1"/>
                </a:solidFill>
                <a:latin typeface="Palatino Linotype" panose="02040502050505030304" pitchFamily="18" charset="0"/>
              </a:rPr>
              <a:t>that the observed downward trend in wintertime signal variability since ~2003 is related to a decrease in the strength of coupling between </a:t>
            </a:r>
            <a:r>
              <a:rPr lang="en-US" sz="16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NAO-/BLO regimes </a:t>
            </a:r>
            <a:r>
              <a:rPr lang="en-US" sz="1600" dirty="0">
                <a:solidFill>
                  <a:schemeClr val="tx1"/>
                </a:solidFill>
                <a:latin typeface="Palatino Linotype" panose="02040502050505030304" pitchFamily="18" charset="0"/>
              </a:rPr>
              <a:t>and </a:t>
            </a:r>
            <a:r>
              <a:rPr lang="el-GR" sz="16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Δ</a:t>
            </a:r>
            <a:r>
              <a:rPr lang="en-US" sz="16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CO</a:t>
            </a:r>
            <a:r>
              <a:rPr lang="en-US" sz="1600" i="1" baseline="-25000" dirty="0">
                <a:solidFill>
                  <a:schemeClr val="tx1"/>
                </a:solidFill>
                <a:latin typeface="Palatino Linotype" panose="02040502050505030304" pitchFamily="18" charset="0"/>
              </a:rPr>
              <a:t>2</a:t>
            </a:r>
            <a:r>
              <a:rPr lang="en-US" sz="1600" dirty="0">
                <a:solidFill>
                  <a:schemeClr val="tx1"/>
                </a:solidFill>
                <a:latin typeface="Palatino Linotype" panose="02040502050505030304" pitchFamily="18" charset="0"/>
              </a:rPr>
              <a:t>. </a:t>
            </a:r>
            <a:endParaRPr lang="en-US" sz="1600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algn="l">
              <a:spcAft>
                <a:spcPts val="800"/>
              </a:spcAft>
              <a:defRPr/>
            </a:pPr>
            <a:endParaRPr lang="en-US" sz="16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750" y="3109879"/>
            <a:ext cx="4756450" cy="1995521"/>
          </a:xfrm>
          <a:prstGeom prst="rect">
            <a:avLst/>
          </a:prstGeom>
        </p:spPr>
      </p:pic>
      <p:cxnSp>
        <p:nvCxnSpPr>
          <p:cNvPr id="13" name="Connecteur droit avec flèche 12"/>
          <p:cNvCxnSpPr/>
          <p:nvPr/>
        </p:nvCxnSpPr>
        <p:spPr bwMode="auto">
          <a:xfrm>
            <a:off x="4267200" y="1828800"/>
            <a:ext cx="2286000" cy="381000"/>
          </a:xfrm>
          <a:prstGeom prst="straightConnector1">
            <a:avLst/>
          </a:prstGeom>
          <a:solidFill>
            <a:schemeClr val="accent1"/>
          </a:solidFill>
          <a:ln w="0" cap="flat" cmpd="sng" algn="ctr">
            <a:solidFill>
              <a:schemeClr val="tx1"/>
            </a:solidFill>
            <a:prstDash val="solid"/>
            <a:round/>
            <a:headEnd type="none" w="sm" len="sm"/>
            <a:tailEnd type="arrow" w="sm" len="sm"/>
          </a:ln>
          <a:effectLst/>
        </p:spPr>
      </p:cxnSp>
      <p:sp>
        <p:nvSpPr>
          <p:cNvPr id="18" name="Rectangle 17"/>
          <p:cNvSpPr/>
          <p:nvPr/>
        </p:nvSpPr>
        <p:spPr>
          <a:xfrm>
            <a:off x="669131" y="5221069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/>
            </a:pPr>
            <a:r>
              <a:rPr lang="en-US" dirty="0">
                <a:latin typeface="Palatino Linotype" panose="02040502050505030304" pitchFamily="18" charset="0"/>
              </a:rPr>
              <a:t>This </a:t>
            </a:r>
            <a:r>
              <a:rPr lang="en-US" dirty="0" smtClean="0">
                <a:latin typeface="Palatino Linotype" panose="02040502050505030304" pitchFamily="18" charset="0"/>
              </a:rPr>
              <a:t>may indicate </a:t>
            </a:r>
            <a:r>
              <a:rPr lang="en-US" dirty="0">
                <a:latin typeface="Palatino Linotype" panose="02040502050505030304" pitchFamily="18" charset="0"/>
              </a:rPr>
              <a:t>reduced CO</a:t>
            </a:r>
            <a:r>
              <a:rPr lang="en-US" baseline="-25000" dirty="0">
                <a:latin typeface="Palatino Linotype" panose="02040502050505030304" pitchFamily="18" charset="0"/>
              </a:rPr>
              <a:t>2</a:t>
            </a:r>
            <a:r>
              <a:rPr lang="en-US" dirty="0">
                <a:latin typeface="Palatino Linotype" panose="02040502050505030304" pitchFamily="18" charset="0"/>
              </a:rPr>
              <a:t> transport from mainland Europe during these events, </a:t>
            </a:r>
            <a:r>
              <a:rPr lang="en-US" dirty="0" smtClean="0">
                <a:latin typeface="Palatino Linotype" panose="02040502050505030304" pitchFamily="18" charset="0"/>
              </a:rPr>
              <a:t>possibly linked to </a:t>
            </a:r>
            <a:r>
              <a:rPr lang="en-US" dirty="0">
                <a:latin typeface="Palatino Linotype" panose="02040502050505030304" pitchFamily="18" charset="0"/>
              </a:rPr>
              <a:t>an overall decline in European emissions.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571251"/>
            <a:ext cx="689906" cy="24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3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id="6" dur="1200" fill="hold"/>
                                        <p:tgtEl>
                                          <p:spTgt spid="3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2.77778E-6 4.44444E-6 L 0.00035 -0.12778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638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07950" y="44450"/>
            <a:ext cx="8491538" cy="60483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750" kern="0" dirty="0" smtClean="0"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Summary</a:t>
            </a:r>
            <a:endParaRPr lang="en-US" sz="3750" kern="0" dirty="0"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340452"/>
            <a:ext cx="4648200" cy="1077218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dirty="0">
                <a:latin typeface="Palatino Linotype" panose="02040502050505030304" pitchFamily="18" charset="0"/>
              </a:rPr>
              <a:t>We extract the marine reference baseline at MHD from 2011-2019.  We then calculate daily </a:t>
            </a:r>
            <a:r>
              <a:rPr lang="el-GR" sz="1600" i="1" dirty="0">
                <a:latin typeface="Palatino Linotype" panose="02040502050505030304" pitchFamily="18" charset="0"/>
              </a:rPr>
              <a:t>Δ</a:t>
            </a:r>
            <a:r>
              <a:rPr lang="en-US" sz="1600" i="1" dirty="0">
                <a:latin typeface="Palatino Linotype" panose="02040502050505030304" pitchFamily="18" charset="0"/>
              </a:rPr>
              <a:t>CO</a:t>
            </a:r>
            <a:r>
              <a:rPr lang="en-US" sz="1600" i="1" baseline="-25000" dirty="0">
                <a:latin typeface="Palatino Linotype" panose="02040502050505030304" pitchFamily="18" charset="0"/>
              </a:rPr>
              <a:t>2</a:t>
            </a:r>
            <a:r>
              <a:rPr lang="en-US" sz="1600" dirty="0">
                <a:latin typeface="Palatino Linotype" panose="02040502050505030304" pitchFamily="18" charset="0"/>
              </a:rPr>
              <a:t> values, where </a:t>
            </a:r>
            <a:r>
              <a:rPr lang="el-GR" sz="1600" i="1" dirty="0">
                <a:latin typeface="Palatino Linotype" panose="02040502050505030304" pitchFamily="18" charset="0"/>
              </a:rPr>
              <a:t>Δ</a:t>
            </a:r>
            <a:r>
              <a:rPr lang="en-US" sz="1600" i="1" dirty="0">
                <a:latin typeface="Palatino Linotype" panose="02040502050505030304" pitchFamily="18" charset="0"/>
              </a:rPr>
              <a:t>CO</a:t>
            </a:r>
            <a:r>
              <a:rPr lang="en-US" sz="1600" i="1" baseline="-25000" dirty="0">
                <a:latin typeface="Palatino Linotype" panose="02040502050505030304" pitchFamily="18" charset="0"/>
              </a:rPr>
              <a:t>2</a:t>
            </a:r>
            <a:r>
              <a:rPr lang="en-US" sz="1600" i="1" dirty="0">
                <a:latin typeface="Palatino Linotype" panose="02040502050505030304" pitchFamily="18" charset="0"/>
              </a:rPr>
              <a:t> </a:t>
            </a:r>
            <a:r>
              <a:rPr lang="en-US" sz="1600" dirty="0">
                <a:latin typeface="Palatino Linotype" panose="02040502050505030304" pitchFamily="18" charset="0"/>
              </a:rPr>
              <a:t>is the difference between the observed CO</a:t>
            </a:r>
            <a:r>
              <a:rPr lang="en-US" sz="1600" baseline="-25000" dirty="0">
                <a:latin typeface="Palatino Linotype" panose="02040502050505030304" pitchFamily="18" charset="0"/>
              </a:rPr>
              <a:t>2</a:t>
            </a:r>
            <a:r>
              <a:rPr lang="en-US" sz="1600" dirty="0">
                <a:latin typeface="Palatino Linotype" panose="02040502050505030304" pitchFamily="18" charset="0"/>
              </a:rPr>
              <a:t> signal and the baseline.</a:t>
            </a:r>
          </a:p>
        </p:txBody>
      </p:sp>
      <p:sp>
        <p:nvSpPr>
          <p:cNvPr id="8" name="Rectangle 7"/>
          <p:cNvSpPr/>
          <p:nvPr/>
        </p:nvSpPr>
        <p:spPr>
          <a:xfrm>
            <a:off x="3505200" y="3360003"/>
            <a:ext cx="4876800" cy="830997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/>
            </a:pPr>
            <a:r>
              <a:rPr lang="en-US" sz="1600" dirty="0">
                <a:latin typeface="Palatino Linotype" panose="02040502050505030304" pitchFamily="18" charset="0"/>
              </a:rPr>
              <a:t>A linear regression </a:t>
            </a:r>
            <a:r>
              <a:rPr lang="en-US" sz="1600" dirty="0" smtClean="0">
                <a:latin typeface="Palatino Linotype" panose="02040502050505030304" pitchFamily="18" charset="0"/>
              </a:rPr>
              <a:t>model </a:t>
            </a:r>
            <a:r>
              <a:rPr lang="en-US" sz="1600" dirty="0">
                <a:latin typeface="Palatino Linotype" panose="02040502050505030304" pitchFamily="18" charset="0"/>
              </a:rPr>
              <a:t>is derived to model </a:t>
            </a:r>
            <a:r>
              <a:rPr lang="en-US" sz="1600" dirty="0" smtClean="0">
                <a:latin typeface="Palatino Linotype" panose="02040502050505030304" pitchFamily="18" charset="0"/>
              </a:rPr>
              <a:t>the relationship </a:t>
            </a:r>
            <a:r>
              <a:rPr lang="en-US" sz="1600" dirty="0">
                <a:latin typeface="Palatino Linotype" panose="02040502050505030304" pitchFamily="18" charset="0"/>
              </a:rPr>
              <a:t>between </a:t>
            </a:r>
            <a:r>
              <a:rPr lang="el-GR" sz="1600" i="1" dirty="0">
                <a:latin typeface="Palatino Linotype" panose="02040502050505030304" pitchFamily="18" charset="0"/>
              </a:rPr>
              <a:t>Δ</a:t>
            </a:r>
            <a:r>
              <a:rPr lang="en-US" sz="1600" i="1" dirty="0">
                <a:latin typeface="Palatino Linotype" panose="02040502050505030304" pitchFamily="18" charset="0"/>
              </a:rPr>
              <a:t>CO</a:t>
            </a:r>
            <a:r>
              <a:rPr lang="en-US" sz="1600" i="1" baseline="-25000" dirty="0">
                <a:latin typeface="Palatino Linotype" panose="02040502050505030304" pitchFamily="18" charset="0"/>
              </a:rPr>
              <a:t>2</a:t>
            </a:r>
            <a:r>
              <a:rPr lang="en-US" sz="1600" dirty="0">
                <a:latin typeface="Palatino Linotype" panose="02040502050505030304" pitchFamily="18" charset="0"/>
              </a:rPr>
              <a:t> values and </a:t>
            </a:r>
            <a:r>
              <a:rPr lang="en-US" sz="1600" dirty="0" smtClean="0">
                <a:latin typeface="Palatino Linotype" panose="02040502050505030304" pitchFamily="18" charset="0"/>
              </a:rPr>
              <a:t>observed </a:t>
            </a:r>
            <a:r>
              <a:rPr lang="en-US" sz="1600" dirty="0">
                <a:latin typeface="Palatino Linotype" panose="02040502050505030304" pitchFamily="18" charset="0"/>
              </a:rPr>
              <a:t>daily weather regimes from the A2C2 dataset.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5029200"/>
            <a:ext cx="4104640" cy="830997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/>
            </a:pPr>
            <a:r>
              <a:rPr lang="en-US" sz="1600" dirty="0">
                <a:latin typeface="Palatino Linotype" panose="02040502050505030304" pitchFamily="18" charset="0"/>
              </a:rPr>
              <a:t>The model is </a:t>
            </a:r>
            <a:r>
              <a:rPr lang="en-US" sz="1600" dirty="0" smtClean="0">
                <a:latin typeface="Palatino Linotype" panose="02040502050505030304" pitchFamily="18" charset="0"/>
              </a:rPr>
              <a:t>then applied </a:t>
            </a:r>
            <a:r>
              <a:rPr lang="en-US" sz="1600" dirty="0">
                <a:latin typeface="Palatino Linotype" panose="02040502050505030304" pitchFamily="18" charset="0"/>
              </a:rPr>
              <a:t>to examine the link between the relative strength of certain regimes</a:t>
            </a:r>
            <a:r>
              <a:rPr lang="en-US" sz="1600" i="1" dirty="0">
                <a:latin typeface="Palatino Linotype" panose="02040502050505030304" pitchFamily="18" charset="0"/>
              </a:rPr>
              <a:t> </a:t>
            </a:r>
            <a:r>
              <a:rPr lang="en-US" sz="1600" dirty="0">
                <a:latin typeface="Palatino Linotype" panose="02040502050505030304" pitchFamily="18" charset="0"/>
              </a:rPr>
              <a:t>and the observed CO</a:t>
            </a:r>
            <a:r>
              <a:rPr lang="en-US" sz="1600" baseline="-25000" dirty="0">
                <a:latin typeface="Palatino Linotype" panose="02040502050505030304" pitchFamily="18" charset="0"/>
              </a:rPr>
              <a:t>2</a:t>
            </a:r>
            <a:r>
              <a:rPr lang="en-US" sz="1600" dirty="0">
                <a:latin typeface="Palatino Linotype" panose="02040502050505030304" pitchFamily="18" charset="0"/>
              </a:rPr>
              <a:t> signal.  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572054" y="2764455"/>
            <a:ext cx="2552146" cy="1996770"/>
            <a:chOff x="572054" y="2764455"/>
            <a:chExt cx="2552146" cy="1996770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054" y="2764455"/>
              <a:ext cx="2552146" cy="1996770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43200" y="2829060"/>
              <a:ext cx="326384" cy="42681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5105400" y="5318702"/>
                <a:ext cx="3810000" cy="2519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 i="1" dirty="0" smtClean="0">
                    <a:latin typeface="Palatino Linotype" panose="020405020505050303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US" sz="1600" i="1" baseline="-25000" dirty="0" smtClean="0">
                    <a:latin typeface="Palatino Linotype" panose="020405020505050303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sz="1600" dirty="0" smtClean="0">
                    <a:latin typeface="Palatino Linotype" panose="020405020505050303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600" i="1" dirty="0">
                        <a:latin typeface="Palatino Linotype" panose="020405020505050303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m:rPr>
                        <m:nor/>
                      </m:rPr>
                      <a:rPr lang="en-US" sz="1600" i="1" baseline="-25000" dirty="0">
                        <a:latin typeface="Palatino Linotype" panose="020405020505050303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1600" b="0" i="0" baseline="-25000" dirty="0" smtClean="0">
                        <a:latin typeface="Palatino Linotype" panose="020405020505050303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1600" b="0" i="1" smtClean="0">
                        <a:latin typeface="Palatino Linotype" panose="0204050205050503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1600" b="0" i="0" baseline="-25000" dirty="0" smtClean="0">
                        <a:latin typeface="Palatino Linotype" panose="020405020505050303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1600" b="0" i="1" dirty="0" smtClean="0">
                        <a:latin typeface="Palatino Linotype" panose="020405020505050303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1600" b="0" i="0" baseline="-25000" dirty="0" smtClean="0">
                        <a:latin typeface="Palatino Linotype" panose="020405020505050303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600" i="1" dirty="0" smtClean="0">
                    <a:latin typeface="Palatino Linotype" panose="020405020505050303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i="1">
                        <a:latin typeface="Palatino Linotype" panose="0204050205050503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1600" b="0" i="0" baseline="-25000" dirty="0" smtClean="0">
                        <a:latin typeface="Palatino Linotype" panose="02040502050505030304" pitchFamily="18" charset="0"/>
                        <a:ea typeface="Cambria Math" panose="02040503050406030204" pitchFamily="18" charset="0"/>
                      </a:rPr>
                      <m:t>rz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1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max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1600" b="0" i="1" dirty="0" smtClean="0">
                        <a:latin typeface="Palatino Linotype" panose="020405020505050303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1600" b="0" i="0" baseline="-25000" dirty="0" smtClean="0">
                        <a:latin typeface="Palatino Linotype" panose="020405020505050303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sz="1600" dirty="0">
                        <a:latin typeface="Palatino Linotype" panose="020405020505050303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1600" b="0" i="1" dirty="0" smtClean="0">
                        <a:latin typeface="Palatino Linotype" panose="020405020505050303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1600" b="0" i="0" baseline="-25000" dirty="0" smtClean="0">
                        <a:latin typeface="Palatino Linotype" panose="02040502050505030304" pitchFamily="18" charset="0"/>
                        <a:ea typeface="Cambria Math" panose="02040503050406030204" pitchFamily="18" charset="0"/>
                      </a:rPr>
                      <m:t>z</m:t>
                    </m:r>
                  </m:oMath>
                </a14:m>
                <a:r>
                  <a:rPr lang="en-US" sz="1600" dirty="0" smtClean="0">
                    <a:latin typeface="Palatino Linotype" panose="02040502050505030304" pitchFamily="18" charset="0"/>
                    <a:ea typeface="Cambria Math" panose="02040503050406030204" pitchFamily="18" charset="0"/>
                  </a:rPr>
                  <a:t>)] +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i="1">
                        <a:latin typeface="Palatino Linotype" panose="0204050205050503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1600" b="0" i="0" baseline="-25000" dirty="0" smtClean="0">
                        <a:latin typeface="Palatino Linotype" panose="020405020505050303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1600" i="1" dirty="0">
                        <a:latin typeface="Palatino Linotype" panose="020405020505050303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1600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endParaRPr lang="en-US" sz="1600" i="1" dirty="0">
                  <a:latin typeface="Palatino Linotype" panose="020405020505050303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5318702"/>
                <a:ext cx="3810000" cy="251992"/>
              </a:xfrm>
              <a:prstGeom prst="rect">
                <a:avLst/>
              </a:prstGeom>
              <a:blipFill>
                <a:blip r:embed="rId5"/>
                <a:stretch>
                  <a:fillRect l="-3360" t="-21429" b="-4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cteur droit avec flèche 15"/>
          <p:cNvCxnSpPr/>
          <p:nvPr/>
        </p:nvCxnSpPr>
        <p:spPr bwMode="auto">
          <a:xfrm>
            <a:off x="4038600" y="2424873"/>
            <a:ext cx="457200" cy="93513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Connecteur droit avec flèche 18"/>
          <p:cNvCxnSpPr/>
          <p:nvPr/>
        </p:nvCxnSpPr>
        <p:spPr bwMode="auto">
          <a:xfrm flipH="1">
            <a:off x="4353720" y="4191000"/>
            <a:ext cx="436720" cy="8382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3" name="Groupe 22"/>
          <p:cNvGrpSpPr/>
          <p:nvPr/>
        </p:nvGrpSpPr>
        <p:grpSpPr>
          <a:xfrm>
            <a:off x="5410200" y="762000"/>
            <a:ext cx="3352800" cy="2148840"/>
            <a:chOff x="5410200" y="762000"/>
            <a:chExt cx="3352800" cy="2148840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64"/>
            <a:stretch/>
          </p:blipFill>
          <p:spPr>
            <a:xfrm>
              <a:off x="5410200" y="762000"/>
              <a:ext cx="3352800" cy="2148840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15000" y="978428"/>
              <a:ext cx="349214" cy="164572"/>
            </a:xfrm>
            <a:prstGeom prst="rect">
              <a:avLst/>
            </a:prstGeom>
          </p:spPr>
        </p:pic>
      </p:grpSp>
      <p:pic>
        <p:nvPicPr>
          <p:cNvPr id="17" name="Imag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571251"/>
            <a:ext cx="689906" cy="24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8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07950" y="44450"/>
            <a:ext cx="8491538" cy="60483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750" kern="0" dirty="0" smtClean="0"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Summary</a:t>
            </a:r>
            <a:endParaRPr lang="en-US" sz="3750" kern="0" dirty="0"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Sous-titre 5"/>
          <p:cNvSpPr txBox="1">
            <a:spLocks/>
          </p:cNvSpPr>
          <p:nvPr/>
        </p:nvSpPr>
        <p:spPr>
          <a:xfrm>
            <a:off x="4449627" y="4293615"/>
            <a:ext cx="4237173" cy="13716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bg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spcAft>
                <a:spcPts val="80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We then compare the overall DJF variability observed in the signal in each year (</a:t>
            </a:r>
            <a:r>
              <a:rPr lang="el-GR" sz="1600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σ</a:t>
            </a:r>
            <a:r>
              <a:rPr lang="en-US" sz="1600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CO</a:t>
            </a:r>
            <a:r>
              <a:rPr lang="en-US" sz="1600" i="1" baseline="-250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) with the regime/</a:t>
            </a:r>
            <a:r>
              <a:rPr lang="el-GR" sz="1600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Δ</a:t>
            </a:r>
            <a:r>
              <a:rPr lang="en-US" sz="1600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CO</a:t>
            </a:r>
            <a:r>
              <a:rPr lang="en-US" sz="1600" i="1" baseline="-250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2</a:t>
            </a:r>
            <a:r>
              <a:rPr lang="en-US" sz="1600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coupling</a:t>
            </a:r>
            <a:r>
              <a:rPr lang="en-US" sz="1600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coefficients and assess the link between signal variability and regime/</a:t>
            </a:r>
            <a:r>
              <a:rPr lang="el-GR" sz="1600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Δ</a:t>
            </a:r>
            <a:r>
              <a:rPr lang="en-US" sz="1600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CO</a:t>
            </a:r>
            <a:r>
              <a:rPr lang="en-US" sz="1600" i="1" baseline="-250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coupling.</a:t>
            </a:r>
            <a:endParaRPr lang="en-US" sz="16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981233"/>
            <a:ext cx="4343400" cy="2062103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/>
            </a:pPr>
            <a:r>
              <a:rPr lang="en-US" sz="1600" dirty="0">
                <a:latin typeface="Palatino Linotype" panose="02040502050505030304" pitchFamily="18" charset="0"/>
              </a:rPr>
              <a:t>Only wintertime (DJF) values are used.  This </a:t>
            </a:r>
            <a:r>
              <a:rPr lang="en-US" sz="1600" dirty="0" smtClean="0">
                <a:latin typeface="Palatino Linotype" panose="02040502050505030304" pitchFamily="18" charset="0"/>
              </a:rPr>
              <a:t>allows us to exclude </a:t>
            </a:r>
            <a:r>
              <a:rPr lang="en-US" sz="1600" dirty="0">
                <a:latin typeface="Palatino Linotype" panose="02040502050505030304" pitchFamily="18" charset="0"/>
              </a:rPr>
              <a:t>the effects of terrestrial CO</a:t>
            </a:r>
            <a:r>
              <a:rPr lang="en-US" sz="1600" baseline="-25000" dirty="0">
                <a:latin typeface="Palatino Linotype" panose="02040502050505030304" pitchFamily="18" charset="0"/>
              </a:rPr>
              <a:t>2</a:t>
            </a:r>
            <a:r>
              <a:rPr lang="en-US" sz="1600" dirty="0">
                <a:latin typeface="Palatino Linotype" panose="02040502050505030304" pitchFamily="18" charset="0"/>
              </a:rPr>
              <a:t> uptake, which is highest during the spring and early summer months.  The DJF signal variability thus primarily reflects the influence of </a:t>
            </a:r>
            <a:r>
              <a:rPr lang="en-US" sz="1600" dirty="0" smtClean="0">
                <a:latin typeface="Palatino Linotype" panose="02040502050505030304" pitchFamily="18" charset="0"/>
              </a:rPr>
              <a:t>anomalous </a:t>
            </a:r>
            <a:r>
              <a:rPr lang="en-US" sz="1600" dirty="0">
                <a:latin typeface="Palatino Linotype" panose="02040502050505030304" pitchFamily="18" charset="0"/>
              </a:rPr>
              <a:t>positive signal spikes, whose occurrence is thought to be linked to </a:t>
            </a:r>
            <a:r>
              <a:rPr lang="en-US" sz="1600" dirty="0" smtClean="0">
                <a:latin typeface="Palatino Linotype" panose="02040502050505030304" pitchFamily="18" charset="0"/>
              </a:rPr>
              <a:t>synoptic scale </a:t>
            </a:r>
            <a:r>
              <a:rPr lang="en-US" sz="1600" dirty="0">
                <a:latin typeface="Palatino Linotype" panose="02040502050505030304" pitchFamily="18" charset="0"/>
              </a:rPr>
              <a:t>CO</a:t>
            </a:r>
            <a:r>
              <a:rPr lang="en-US" sz="1600" baseline="-25000" dirty="0">
                <a:latin typeface="Palatino Linotype" panose="02040502050505030304" pitchFamily="18" charset="0"/>
              </a:rPr>
              <a:t>2</a:t>
            </a:r>
            <a:r>
              <a:rPr lang="en-US" sz="1600" dirty="0">
                <a:latin typeface="Palatino Linotype" panose="02040502050505030304" pitchFamily="18" charset="0"/>
              </a:rPr>
              <a:t> transport.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084" y="762000"/>
            <a:ext cx="3567689" cy="257566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9457" y="838200"/>
            <a:ext cx="325260" cy="375201"/>
          </a:xfrm>
          <a:prstGeom prst="rect">
            <a:avLst/>
          </a:prstGeom>
        </p:spPr>
      </p:pic>
      <p:cxnSp>
        <p:nvCxnSpPr>
          <p:cNvPr id="16" name="Connecteur droit avec flèche 15"/>
          <p:cNvCxnSpPr/>
          <p:nvPr/>
        </p:nvCxnSpPr>
        <p:spPr bwMode="auto">
          <a:xfrm>
            <a:off x="4058316" y="3043336"/>
            <a:ext cx="1030768" cy="125027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1"/>
          <a:stretch/>
        </p:blipFill>
        <p:spPr>
          <a:xfrm>
            <a:off x="932042" y="3581400"/>
            <a:ext cx="3335158" cy="25146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571251"/>
            <a:ext cx="689906" cy="24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1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560" y="914400"/>
            <a:ext cx="5933440" cy="3296355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107950" y="44450"/>
            <a:ext cx="8491538" cy="60483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750" kern="0" dirty="0" smtClean="0"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Summary</a:t>
            </a:r>
            <a:endParaRPr lang="en-US" sz="3750" kern="0" dirty="0"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Sous-titre 5"/>
          <p:cNvSpPr txBox="1">
            <a:spLocks/>
          </p:cNvSpPr>
          <p:nvPr/>
        </p:nvSpPr>
        <p:spPr>
          <a:xfrm>
            <a:off x="685800" y="4491671"/>
            <a:ext cx="7913688" cy="137573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bg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spcAft>
                <a:spcPts val="80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The results of the linear regression analysis indicate that the observed downward trend in variability since ~2003 is related to a decrease in the strength of coupling between the occurrence of certain synoptic scale weather patterns (notably NAO- regimes) and </a:t>
            </a:r>
            <a:r>
              <a:rPr lang="el-GR" sz="1600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Δ</a:t>
            </a:r>
            <a:r>
              <a:rPr lang="en-US" sz="1600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CO</a:t>
            </a:r>
            <a:r>
              <a:rPr lang="en-US" sz="1600" i="1" baseline="-250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2</a:t>
            </a:r>
            <a:r>
              <a:rPr lang="en-US" sz="1600" dirty="0">
                <a:solidFill>
                  <a:schemeClr val="tx1"/>
                </a:solidFill>
                <a:latin typeface="Palatino Linotype" panose="02040502050505030304" pitchFamily="18" charset="0"/>
              </a:rPr>
              <a:t>.</a:t>
            </a:r>
            <a:r>
              <a:rPr lang="en-US" sz="16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This implies reduced CO</a:t>
            </a:r>
            <a:r>
              <a:rPr lang="en-US" sz="1600" baseline="-250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transport from mainland Europe during these events.</a:t>
            </a:r>
            <a:endParaRPr lang="en-US" sz="16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066800"/>
            <a:ext cx="2194560" cy="156966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/>
            </a:pPr>
            <a:r>
              <a:rPr lang="en-US" sz="1600" dirty="0">
                <a:latin typeface="Palatino Linotype" panose="02040502050505030304" pitchFamily="18" charset="0"/>
              </a:rPr>
              <a:t>We then </a:t>
            </a:r>
            <a:r>
              <a:rPr lang="en-US" sz="1600" dirty="0" smtClean="0">
                <a:latin typeface="Palatino Linotype" panose="02040502050505030304" pitchFamily="18" charset="0"/>
              </a:rPr>
              <a:t>calculate </a:t>
            </a:r>
            <a:r>
              <a:rPr lang="el-GR" sz="1600" i="1" dirty="0">
                <a:latin typeface="Palatino Linotype" panose="02040502050505030304" pitchFamily="18" charset="0"/>
              </a:rPr>
              <a:t>σ</a:t>
            </a:r>
            <a:r>
              <a:rPr lang="en-US" sz="1600" i="1" dirty="0" smtClean="0">
                <a:latin typeface="Palatino Linotype" panose="02040502050505030304" pitchFamily="18" charset="0"/>
              </a:rPr>
              <a:t>CO</a:t>
            </a:r>
            <a:r>
              <a:rPr lang="en-US" sz="1600" i="1" baseline="-25000" dirty="0" smtClean="0">
                <a:latin typeface="Palatino Linotype" panose="02040502050505030304" pitchFamily="18" charset="0"/>
              </a:rPr>
              <a:t>2</a:t>
            </a:r>
            <a:r>
              <a:rPr lang="en-US" sz="1600" i="1" dirty="0" smtClean="0">
                <a:latin typeface="Palatino Linotype" panose="02040502050505030304" pitchFamily="18" charset="0"/>
              </a:rPr>
              <a:t> </a:t>
            </a:r>
            <a:r>
              <a:rPr lang="en-US" sz="1600" dirty="0" smtClean="0">
                <a:latin typeface="Palatino Linotype" panose="02040502050505030304" pitchFamily="18" charset="0"/>
              </a:rPr>
              <a:t>values for 1992-2019 to </a:t>
            </a:r>
            <a:r>
              <a:rPr lang="en-US" sz="1600" dirty="0">
                <a:latin typeface="Palatino Linotype" panose="02040502050505030304" pitchFamily="18" charset="0"/>
              </a:rPr>
              <a:t>assess the long-term trend in wintertime signal variability.</a:t>
            </a:r>
          </a:p>
        </p:txBody>
      </p:sp>
      <p:cxnSp>
        <p:nvCxnSpPr>
          <p:cNvPr id="7" name="Connecteur droit avec flèche 6"/>
          <p:cNvCxnSpPr/>
          <p:nvPr/>
        </p:nvCxnSpPr>
        <p:spPr bwMode="auto">
          <a:xfrm>
            <a:off x="5410200" y="2438400"/>
            <a:ext cx="30480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571251"/>
            <a:ext cx="689906" cy="24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2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56" y="762000"/>
            <a:ext cx="7227888" cy="5420916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107950" y="44450"/>
            <a:ext cx="8491538" cy="60483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750" kern="0" dirty="0" smtClean="0"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Reference CO</a:t>
            </a:r>
            <a:r>
              <a:rPr lang="en-US" sz="3750" kern="0" baseline="-25000" dirty="0" smtClean="0"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3750" kern="0" dirty="0" smtClean="0"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data</a:t>
            </a:r>
            <a:endParaRPr lang="en-US" sz="3750" kern="0" dirty="0"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Sous-titre 5"/>
          <p:cNvSpPr txBox="1">
            <a:spLocks/>
          </p:cNvSpPr>
          <p:nvPr/>
        </p:nvSpPr>
        <p:spPr>
          <a:xfrm>
            <a:off x="996156" y="762000"/>
            <a:ext cx="7227888" cy="838200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bg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5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The </a:t>
            </a:r>
            <a:r>
              <a:rPr lang="en-US" sz="1650" dirty="0">
                <a:solidFill>
                  <a:schemeClr val="tx1"/>
                </a:solidFill>
                <a:latin typeface="Palatino Linotype" panose="02040502050505030304" pitchFamily="18" charset="0"/>
              </a:rPr>
              <a:t>Mace Head monitoring </a:t>
            </a:r>
            <a:r>
              <a:rPr lang="en-US" sz="165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station (MHD) is located ~57km </a:t>
            </a:r>
            <a:r>
              <a:rPr lang="en-US" sz="1650" dirty="0">
                <a:solidFill>
                  <a:schemeClr val="tx1"/>
                </a:solidFill>
                <a:latin typeface="Palatino Linotype" panose="02040502050505030304" pitchFamily="18" charset="0"/>
              </a:rPr>
              <a:t>west of </a:t>
            </a:r>
            <a:r>
              <a:rPr lang="en-US" sz="165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Galway.  The </a:t>
            </a:r>
            <a:r>
              <a:rPr lang="en-US" sz="1650" dirty="0">
                <a:solidFill>
                  <a:schemeClr val="tx1"/>
                </a:solidFill>
                <a:latin typeface="Palatino Linotype" panose="02040502050505030304" pitchFamily="18" charset="0"/>
              </a:rPr>
              <a:t>main Atlantic shipping routes are &gt; 150 km away, while the </a:t>
            </a:r>
            <a:r>
              <a:rPr lang="en-US" sz="165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transatlantic </a:t>
            </a:r>
            <a:r>
              <a:rPr lang="en-US" sz="1650" dirty="0">
                <a:solidFill>
                  <a:schemeClr val="tx1"/>
                </a:solidFill>
                <a:latin typeface="Palatino Linotype" panose="02040502050505030304" pitchFamily="18" charset="0"/>
              </a:rPr>
              <a:t>air corridors are </a:t>
            </a:r>
            <a:r>
              <a:rPr lang="en-US" sz="165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80 </a:t>
            </a:r>
            <a:r>
              <a:rPr lang="en-US" sz="1650" dirty="0">
                <a:solidFill>
                  <a:schemeClr val="tx1"/>
                </a:solidFill>
                <a:latin typeface="Palatino Linotype" panose="02040502050505030304" pitchFamily="18" charset="0"/>
              </a:rPr>
              <a:t>km </a:t>
            </a:r>
            <a:r>
              <a:rPr lang="en-US" sz="165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away</a:t>
            </a:r>
            <a:r>
              <a:rPr lang="en-US" sz="1650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en-US" sz="165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(www.macehead.org). </a:t>
            </a:r>
          </a:p>
        </p:txBody>
      </p:sp>
      <p:sp>
        <p:nvSpPr>
          <p:cNvPr id="8" name="Sous-titre 5"/>
          <p:cNvSpPr txBox="1">
            <a:spLocks/>
          </p:cNvSpPr>
          <p:nvPr/>
        </p:nvSpPr>
        <p:spPr>
          <a:xfrm>
            <a:off x="996156" y="1676400"/>
            <a:ext cx="7227888" cy="1921032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bg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50" dirty="0">
                <a:solidFill>
                  <a:schemeClr val="tx1"/>
                </a:solidFill>
                <a:latin typeface="Palatino Linotype" panose="02040502050505030304" pitchFamily="18" charset="0"/>
              </a:rPr>
              <a:t>Measurements at MHD are characterized as “clean” if arriving on westerly winds from over the North Atlantic Ocean (210</a:t>
            </a:r>
            <a:r>
              <a:rPr lang="en-US" sz="1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̊ </a:t>
            </a:r>
            <a:r>
              <a:rPr lang="en-US" sz="1650" dirty="0">
                <a:solidFill>
                  <a:schemeClr val="tx1"/>
                </a:solidFill>
                <a:latin typeface="Palatino Linotype" panose="02040502050505030304" pitchFamily="18" charset="0"/>
              </a:rPr>
              <a:t>– 290</a:t>
            </a:r>
            <a:r>
              <a:rPr lang="en-US" sz="1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̊</a:t>
            </a:r>
            <a:r>
              <a:rPr lang="en-US" sz="1650" dirty="0">
                <a:solidFill>
                  <a:schemeClr val="tx1"/>
                </a:solidFill>
                <a:latin typeface="Palatino Linotype" panose="02040502050505030304" pitchFamily="18" charset="0"/>
              </a:rPr>
              <a:t> with velocities &gt; 4ms</a:t>
            </a:r>
            <a:r>
              <a:rPr lang="en-US" sz="1650" baseline="30000" dirty="0">
                <a:solidFill>
                  <a:schemeClr val="tx1"/>
                </a:solidFill>
                <a:latin typeface="Palatino Linotype" panose="02040502050505030304" pitchFamily="18" charset="0"/>
              </a:rPr>
              <a:t>-1</a:t>
            </a:r>
            <a:r>
              <a:rPr lang="en-US" sz="1650" dirty="0">
                <a:solidFill>
                  <a:schemeClr val="tx1"/>
                </a:solidFill>
                <a:latin typeface="Palatino Linotype" panose="02040502050505030304" pitchFamily="18" charset="0"/>
              </a:rPr>
              <a:t> or 210</a:t>
            </a:r>
            <a:r>
              <a:rPr lang="en-US" sz="1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̊ </a:t>
            </a:r>
            <a:r>
              <a:rPr lang="en-US" sz="1650" dirty="0">
                <a:solidFill>
                  <a:schemeClr val="tx1"/>
                </a:solidFill>
                <a:latin typeface="Palatino Linotype" panose="02040502050505030304" pitchFamily="18" charset="0"/>
              </a:rPr>
              <a:t>– 290</a:t>
            </a:r>
            <a:r>
              <a:rPr lang="en-US" sz="1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̊</a:t>
            </a:r>
            <a:r>
              <a:rPr lang="en-US" sz="1650" dirty="0">
                <a:solidFill>
                  <a:schemeClr val="tx1"/>
                </a:solidFill>
                <a:latin typeface="Palatino Linotype" panose="02040502050505030304" pitchFamily="18" charset="0"/>
              </a:rPr>
              <a:t> and 290</a:t>
            </a:r>
            <a:r>
              <a:rPr lang="en-US" sz="1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̊ </a:t>
            </a:r>
            <a:r>
              <a:rPr lang="en-US" sz="1650" dirty="0">
                <a:solidFill>
                  <a:schemeClr val="tx1"/>
                </a:solidFill>
                <a:latin typeface="Palatino Linotype" panose="02040502050505030304" pitchFamily="18" charset="0"/>
              </a:rPr>
              <a:t>– 300</a:t>
            </a:r>
            <a:r>
              <a:rPr lang="en-US" sz="1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̊</a:t>
            </a:r>
            <a:r>
              <a:rPr lang="en-US" sz="1650" dirty="0">
                <a:solidFill>
                  <a:schemeClr val="tx1"/>
                </a:solidFill>
                <a:latin typeface="Palatino Linotype" panose="02040502050505030304" pitchFamily="18" charset="0"/>
              </a:rPr>
              <a:t> with velocities &gt; 8ms</a:t>
            </a:r>
            <a:r>
              <a:rPr lang="en-US" sz="1650" baseline="30000" dirty="0">
                <a:solidFill>
                  <a:schemeClr val="tx1"/>
                </a:solidFill>
                <a:latin typeface="Palatino Linotype" panose="02040502050505030304" pitchFamily="18" charset="0"/>
              </a:rPr>
              <a:t>-1</a:t>
            </a:r>
            <a:r>
              <a:rPr lang="en-US" sz="1650" dirty="0">
                <a:solidFill>
                  <a:schemeClr val="tx1"/>
                </a:solidFill>
                <a:latin typeface="Palatino Linotype" panose="02040502050505030304" pitchFamily="18" charset="0"/>
              </a:rPr>
              <a:t>) (</a:t>
            </a:r>
            <a:r>
              <a:rPr lang="en-US" sz="165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Bousquet</a:t>
            </a:r>
            <a:r>
              <a:rPr lang="en-US" sz="1650" dirty="0">
                <a:solidFill>
                  <a:schemeClr val="tx1"/>
                </a:solidFill>
                <a:latin typeface="Palatino Linotype" panose="02040502050505030304" pitchFamily="18" charset="0"/>
              </a:rPr>
              <a:t> et al., 1996</a:t>
            </a:r>
            <a:r>
              <a:rPr lang="en-US" sz="165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).  Clean </a:t>
            </a:r>
            <a:r>
              <a:rPr lang="en-US" sz="1650" dirty="0">
                <a:solidFill>
                  <a:schemeClr val="tx1"/>
                </a:solidFill>
                <a:latin typeface="Palatino Linotype" panose="02040502050505030304" pitchFamily="18" charset="0"/>
              </a:rPr>
              <a:t>sector wind data has been used to approximate Northern Hemisphere background conditions at MHD for more than 30 </a:t>
            </a:r>
            <a:r>
              <a:rPr lang="en-US" sz="165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years (e.g. </a:t>
            </a:r>
            <a:r>
              <a:rPr lang="en-US" sz="1650" dirty="0">
                <a:solidFill>
                  <a:schemeClr val="tx1"/>
                </a:solidFill>
                <a:latin typeface="Palatino Linotype" panose="02040502050505030304" pitchFamily="18" charset="0"/>
              </a:rPr>
              <a:t>Below et al., 1990, Jennings et al., </a:t>
            </a:r>
            <a:r>
              <a:rPr lang="en-US" sz="165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1997, </a:t>
            </a:r>
            <a:r>
              <a:rPr lang="en-US" sz="165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Ebinghaus</a:t>
            </a:r>
            <a:r>
              <a:rPr lang="en-US" sz="1650" dirty="0">
                <a:solidFill>
                  <a:schemeClr val="tx1"/>
                </a:solidFill>
                <a:latin typeface="Palatino Linotype" panose="02040502050505030304" pitchFamily="18" charset="0"/>
              </a:rPr>
              <a:t> et al., 1999, </a:t>
            </a:r>
            <a:r>
              <a:rPr lang="en-US" sz="165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Leinert</a:t>
            </a:r>
            <a:r>
              <a:rPr lang="en-US" sz="1650" dirty="0">
                <a:solidFill>
                  <a:schemeClr val="tx1"/>
                </a:solidFill>
                <a:latin typeface="Palatino Linotype" panose="02040502050505030304" pitchFamily="18" charset="0"/>
              </a:rPr>
              <a:t> et al., </a:t>
            </a:r>
            <a:r>
              <a:rPr lang="en-US" sz="165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2008, </a:t>
            </a:r>
            <a:r>
              <a:rPr lang="en-US" sz="1650" dirty="0">
                <a:solidFill>
                  <a:schemeClr val="tx1"/>
                </a:solidFill>
                <a:latin typeface="Palatino Linotype" panose="02040502050505030304" pitchFamily="18" charset="0"/>
              </a:rPr>
              <a:t>Grant et al., </a:t>
            </a:r>
            <a:r>
              <a:rPr lang="en-US" sz="165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2011).</a:t>
            </a:r>
            <a:endParaRPr lang="en-US" sz="165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571251"/>
            <a:ext cx="689906" cy="24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2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10" y="914400"/>
            <a:ext cx="7467617" cy="4978411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107950" y="44450"/>
            <a:ext cx="8491538" cy="60483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750" kern="0" dirty="0" smtClean="0"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MHD</a:t>
            </a:r>
            <a:endParaRPr lang="en-US" sz="3750" kern="0" dirty="0"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10" y="914400"/>
            <a:ext cx="7467617" cy="4978411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10" y="914400"/>
            <a:ext cx="7467617" cy="497841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10" y="914400"/>
            <a:ext cx="7467617" cy="497841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571251"/>
            <a:ext cx="689906" cy="24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9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22082" t="28252" r="22917" b="5729"/>
          <a:stretch/>
        </p:blipFill>
        <p:spPr>
          <a:xfrm>
            <a:off x="1371600" y="762000"/>
            <a:ext cx="6402226" cy="4122645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107950" y="44450"/>
            <a:ext cx="8491538" cy="60483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750" kern="0" dirty="0" smtClean="0"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A2C2 Weather Regimes</a:t>
            </a:r>
            <a:endParaRPr lang="en-US" sz="3750" kern="0" dirty="0"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4661500"/>
            <a:ext cx="156805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 smtClean="0">
                <a:latin typeface="Palatino Linotype" panose="02040502050505030304" pitchFamily="18" charset="0"/>
              </a:rPr>
              <a:t>Image </a:t>
            </a:r>
            <a:r>
              <a:rPr lang="fr-FR" sz="900" dirty="0" err="1" smtClean="0">
                <a:latin typeface="Palatino Linotype" panose="02040502050505030304" pitchFamily="18" charset="0"/>
              </a:rPr>
              <a:t>credit</a:t>
            </a:r>
            <a:r>
              <a:rPr lang="fr-FR" sz="900" dirty="0" smtClean="0">
                <a:latin typeface="Palatino Linotype" panose="02040502050505030304" pitchFamily="18" charset="0"/>
              </a:rPr>
              <a:t>: Cassou, 2004.</a:t>
            </a:r>
            <a:endParaRPr lang="en-US" sz="900" dirty="0">
              <a:latin typeface="Palatino Linotype" panose="020405020505050303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599" y="6291692"/>
            <a:ext cx="2438401" cy="5663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200" y="5029200"/>
            <a:ext cx="7391400" cy="1015663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500" dirty="0">
                <a:latin typeface="Palatino Linotype" panose="02040502050505030304" pitchFamily="18" charset="0"/>
              </a:rPr>
              <a:t>The A2C2 DJF weather regimes dataset (</a:t>
            </a:r>
            <a:r>
              <a:rPr lang="en-US" sz="1500" dirty="0" err="1">
                <a:latin typeface="Palatino Linotype" panose="02040502050505030304" pitchFamily="18" charset="0"/>
              </a:rPr>
              <a:t>Yiou</a:t>
            </a:r>
            <a:r>
              <a:rPr lang="en-US" sz="1500" dirty="0">
                <a:latin typeface="Palatino Linotype" panose="02040502050505030304" pitchFamily="18" charset="0"/>
              </a:rPr>
              <a:t> and </a:t>
            </a:r>
            <a:r>
              <a:rPr lang="en-US" sz="1500" dirty="0" err="1">
                <a:latin typeface="Palatino Linotype" panose="02040502050505030304" pitchFamily="18" charset="0"/>
              </a:rPr>
              <a:t>Déandréis</a:t>
            </a:r>
            <a:r>
              <a:rPr lang="en-US" sz="1500" dirty="0">
                <a:latin typeface="Palatino Linotype" panose="02040502050505030304" pitchFamily="18" charset="0"/>
              </a:rPr>
              <a:t>, 2019) is available at the daily timescale from 2011 to 2020.  Flow analogues are computed from a wide array of databases in order to obtain probabilistic descriptions of analogue decompositions (https://a2c2.lsce.ipsl.fr).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894" y="6571251"/>
            <a:ext cx="689906" cy="24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7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23" y="1067040"/>
            <a:ext cx="6492253" cy="283464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73" y="1066800"/>
            <a:ext cx="6492803" cy="2834886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107950" y="44450"/>
            <a:ext cx="9036050" cy="60483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400" kern="0" dirty="0" smtClean="0"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Synoptic scale variations vs. observed weather regimes 2016-2017  </a:t>
            </a:r>
            <a:endParaRPr lang="en-US" sz="2400" kern="0" dirty="0"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599" y="6291692"/>
            <a:ext cx="2438401" cy="566308"/>
          </a:xfrm>
          <a:prstGeom prst="rect">
            <a:avLst/>
          </a:prstGeom>
        </p:spPr>
      </p:pic>
      <p:sp>
        <p:nvSpPr>
          <p:cNvPr id="14" name="Sous-titre 5"/>
          <p:cNvSpPr txBox="1">
            <a:spLocks/>
          </p:cNvSpPr>
          <p:nvPr/>
        </p:nvSpPr>
        <p:spPr>
          <a:xfrm>
            <a:off x="669130" y="4267200"/>
            <a:ext cx="7789070" cy="838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bg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16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Comparing the timing of observed regimes with the </a:t>
            </a:r>
            <a:r>
              <a:rPr lang="el-GR" sz="1600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Δ</a:t>
            </a:r>
            <a:r>
              <a:rPr lang="en-US" sz="16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CO</a:t>
            </a:r>
            <a:r>
              <a:rPr lang="en-US" sz="1600" i="1" baseline="-25000" dirty="0">
                <a:solidFill>
                  <a:schemeClr val="tx1"/>
                </a:solidFill>
                <a:latin typeface="Palatino Linotype" panose="02040502050505030304" pitchFamily="18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curve shows that large </a:t>
            </a:r>
            <a:r>
              <a:rPr lang="en-US" sz="1600" dirty="0">
                <a:solidFill>
                  <a:schemeClr val="tx1"/>
                </a:solidFill>
                <a:latin typeface="Palatino Linotype" panose="02040502050505030304" pitchFamily="18" charset="0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syntoptic</a:t>
            </a:r>
            <a:r>
              <a:rPr lang="en-US" sz="1600" dirty="0">
                <a:solidFill>
                  <a:schemeClr val="tx1"/>
                </a:solidFill>
                <a:latin typeface="Palatino Linotype" panose="02040502050505030304" pitchFamily="18" charset="0"/>
              </a:rPr>
              <a:t> scale)</a:t>
            </a:r>
            <a:r>
              <a:rPr lang="en-US" sz="16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Palatino Linotype" panose="02040502050505030304" pitchFamily="18" charset="0"/>
              </a:rPr>
              <a:t>positive </a:t>
            </a:r>
            <a:r>
              <a:rPr lang="en-US" sz="16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excursions from the baseline tend to preferentially coincide with the prevalence of certain weather patterns.</a:t>
            </a:r>
            <a:endParaRPr lang="en-US" sz="16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algn="l">
              <a:spcAft>
                <a:spcPts val="800"/>
              </a:spcAft>
              <a:defRPr/>
            </a:pPr>
            <a:endParaRPr lang="en-US" sz="16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894" y="6571251"/>
            <a:ext cx="689906" cy="24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4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57200" y="2268719"/>
            <a:ext cx="7620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W</a:t>
            </a:r>
            <a:r>
              <a:rPr lang="en-US" sz="2200" dirty="0" smtClean="0">
                <a:latin typeface="Palatino Linotype" panose="02040502050505030304" pitchFamily="18" charset="0"/>
              </a:rPr>
              <a:t>here:</a:t>
            </a:r>
          </a:p>
          <a:p>
            <a:pPr marL="858838" indent="-342900">
              <a:buFontTx/>
              <a:buChar char="-"/>
            </a:pPr>
            <a:r>
              <a:rPr lang="en-US" sz="2200" i="1" dirty="0" smtClean="0">
                <a:latin typeface="Palatino Linotype" panose="02040502050505030304" pitchFamily="18" charset="0"/>
              </a:rPr>
              <a:t>b</a:t>
            </a:r>
            <a:r>
              <a:rPr lang="en-US" sz="2200" dirty="0" smtClean="0">
                <a:latin typeface="Palatino Linotype" panose="02040502050505030304" pitchFamily="18" charset="0"/>
              </a:rPr>
              <a:t> is the modeled average </a:t>
            </a:r>
            <a:r>
              <a:rPr lang="el-GR" sz="2200" dirty="0" smtClean="0">
                <a:latin typeface="Palatino Linotype" panose="02040502050505030304" pitchFamily="18" charset="0"/>
              </a:rPr>
              <a:t>Δ</a:t>
            </a:r>
            <a:r>
              <a:rPr lang="en-US" sz="2200" dirty="0" smtClean="0">
                <a:latin typeface="Palatino Linotype" panose="02040502050505030304" pitchFamily="18" charset="0"/>
              </a:rPr>
              <a:t>C in winter, defined by a 15-day smooth curve fit to the daily data</a:t>
            </a:r>
          </a:p>
          <a:p>
            <a:pPr marL="858838" indent="-342900">
              <a:buFontTx/>
              <a:buChar char="-"/>
            </a:pPr>
            <a:r>
              <a:rPr lang="en-US" sz="2200" i="1" dirty="0" err="1" smtClean="0">
                <a:latin typeface="Palatino Linotype" panose="02040502050505030304" pitchFamily="18" charset="0"/>
              </a:rPr>
              <a:t>b</a:t>
            </a:r>
            <a:r>
              <a:rPr lang="en-US" sz="2200" baseline="-25000" dirty="0" err="1" smtClean="0">
                <a:latin typeface="Palatino Linotype" panose="02040502050505030304" pitchFamily="18" charset="0"/>
              </a:rPr>
              <a:t>n</a:t>
            </a:r>
            <a:r>
              <a:rPr lang="en-US" sz="2200" dirty="0" smtClean="0">
                <a:latin typeface="Palatino Linotype" panose="02040502050505030304" pitchFamily="18" charset="0"/>
              </a:rPr>
              <a:t> is the NAO- coefficient </a:t>
            </a:r>
          </a:p>
          <a:p>
            <a:pPr marL="858838" indent="-342900">
              <a:buFontTx/>
              <a:buChar char="-"/>
            </a:pPr>
            <a:r>
              <a:rPr lang="en-US" sz="2200" i="1" dirty="0" err="1" smtClean="0">
                <a:latin typeface="Palatino Linotype" panose="02040502050505030304" pitchFamily="18" charset="0"/>
              </a:rPr>
              <a:t>b</a:t>
            </a:r>
            <a:r>
              <a:rPr lang="en-US" sz="2200" baseline="-25000" dirty="0" err="1" smtClean="0">
                <a:latin typeface="Palatino Linotype" panose="02040502050505030304" pitchFamily="18" charset="0"/>
              </a:rPr>
              <a:t>rz</a:t>
            </a:r>
            <a:r>
              <a:rPr lang="en-US" sz="2200" dirty="0" smtClean="0">
                <a:latin typeface="Palatino Linotype" panose="02040502050505030304" pitchFamily="18" charset="0"/>
              </a:rPr>
              <a:t> is the coefficient of the maximum of Zonal (NAO+) and Atlantic Ridge (AR) strength</a:t>
            </a:r>
          </a:p>
          <a:p>
            <a:pPr marL="858838" indent="-342900">
              <a:buFontTx/>
              <a:buChar char="-"/>
            </a:pPr>
            <a:r>
              <a:rPr lang="en-US" sz="2200" i="1" dirty="0" smtClean="0">
                <a:latin typeface="Palatino Linotype" panose="02040502050505030304" pitchFamily="18" charset="0"/>
              </a:rPr>
              <a:t>b</a:t>
            </a:r>
            <a:r>
              <a:rPr lang="en-US" sz="2200" baseline="-25000" dirty="0" smtClean="0">
                <a:latin typeface="Palatino Linotype" panose="02040502050505030304" pitchFamily="18" charset="0"/>
              </a:rPr>
              <a:t>b</a:t>
            </a:r>
            <a:r>
              <a:rPr lang="en-US" sz="2200" dirty="0" smtClean="0">
                <a:latin typeface="Palatino Linotype" panose="02040502050505030304" pitchFamily="18" charset="0"/>
              </a:rPr>
              <a:t> is the blocking (BLO) coefficient</a:t>
            </a:r>
          </a:p>
          <a:p>
            <a:pPr marL="858838" indent="-342900">
              <a:spcAft>
                <a:spcPts val="1200"/>
              </a:spcAft>
              <a:buFontTx/>
              <a:buChar char="-"/>
            </a:pPr>
            <a:r>
              <a:rPr lang="en-US" sz="2200" i="1" dirty="0" err="1" smtClean="0">
                <a:latin typeface="Palatino Linotype" panose="02040502050505030304" pitchFamily="18" charset="0"/>
              </a:rPr>
              <a:t>C</a:t>
            </a:r>
            <a:r>
              <a:rPr lang="en-US" sz="2200" baseline="-25000" dirty="0" err="1" smtClean="0">
                <a:latin typeface="Palatino Linotype" panose="02040502050505030304" pitchFamily="18" charset="0"/>
              </a:rPr>
              <a:t>p</a:t>
            </a:r>
            <a:r>
              <a:rPr lang="en-US" sz="2200" dirty="0" smtClean="0">
                <a:latin typeface="Palatino Linotype" panose="02040502050505030304" pitchFamily="18" charset="0"/>
              </a:rPr>
              <a:t>, </a:t>
            </a:r>
            <a:r>
              <a:rPr lang="en-US" sz="2200" i="1" dirty="0" smtClean="0">
                <a:latin typeface="Palatino Linotype" panose="02040502050505030304" pitchFamily="18" charset="0"/>
              </a:rPr>
              <a:t>C</a:t>
            </a:r>
            <a:r>
              <a:rPr lang="en-US" sz="2200" baseline="-25000" dirty="0" smtClean="0">
                <a:latin typeface="Palatino Linotype" panose="02040502050505030304" pitchFamily="18" charset="0"/>
              </a:rPr>
              <a:t>r</a:t>
            </a:r>
            <a:r>
              <a:rPr lang="en-US" sz="2200" dirty="0" smtClean="0">
                <a:latin typeface="Palatino Linotype" panose="02040502050505030304" pitchFamily="18" charset="0"/>
              </a:rPr>
              <a:t>, </a:t>
            </a:r>
            <a:r>
              <a:rPr lang="en-US" sz="2200" i="1" dirty="0" err="1" smtClean="0">
                <a:latin typeface="Palatino Linotype" panose="02040502050505030304" pitchFamily="18" charset="0"/>
              </a:rPr>
              <a:t>C</a:t>
            </a:r>
            <a:r>
              <a:rPr lang="en-US" sz="2200" baseline="-25000" dirty="0" err="1" smtClean="0">
                <a:latin typeface="Palatino Linotype" panose="02040502050505030304" pitchFamily="18" charset="0"/>
              </a:rPr>
              <a:t>z</a:t>
            </a:r>
            <a:r>
              <a:rPr lang="en-US" sz="2200" dirty="0" smtClean="0">
                <a:latin typeface="Palatino Linotype" panose="02040502050505030304" pitchFamily="18" charset="0"/>
              </a:rPr>
              <a:t> and </a:t>
            </a:r>
            <a:r>
              <a:rPr lang="en-US" sz="2200" i="1" dirty="0" err="1" smtClean="0">
                <a:latin typeface="Palatino Linotype" panose="02040502050505030304" pitchFamily="18" charset="0"/>
              </a:rPr>
              <a:t>C</a:t>
            </a:r>
            <a:r>
              <a:rPr lang="en-US" sz="2200" baseline="-25000" dirty="0" err="1" smtClean="0">
                <a:latin typeface="Palatino Linotype" panose="02040502050505030304" pitchFamily="18" charset="0"/>
              </a:rPr>
              <a:t>b</a:t>
            </a:r>
            <a:r>
              <a:rPr lang="en-US" sz="2200" dirty="0" smtClean="0">
                <a:latin typeface="Palatino Linotype" panose="02040502050505030304" pitchFamily="18" charset="0"/>
              </a:rPr>
              <a:t> represent the relative strengths of the NAO-, AR, NAO+ and BLO regimes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07950" y="80962"/>
            <a:ext cx="8491538" cy="452438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750" kern="0" dirty="0" smtClean="0"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Coupling of weather regime strength and </a:t>
            </a:r>
            <a:r>
              <a:rPr lang="el-GR" sz="3750" kern="0" dirty="0" smtClean="0"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Δ</a:t>
            </a:r>
            <a:r>
              <a:rPr lang="en-US" sz="3750" kern="0" dirty="0" smtClean="0"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CO</a:t>
            </a:r>
            <a:r>
              <a:rPr lang="en-US" sz="3750" kern="0" baseline="-25000" dirty="0" smtClean="0"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3750" kern="0" dirty="0"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74233" y="868659"/>
            <a:ext cx="7913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Palatino Linotype" panose="02040502050505030304" pitchFamily="18" charset="0"/>
              </a:rPr>
              <a:t>To quantify this relationship, we derive a multiple linear regression model of the form: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762000" y="1752600"/>
                <a:ext cx="8060166" cy="3464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200" i="1" dirty="0" smtClean="0">
                    <a:latin typeface="Palatino Linotype" panose="020405020505050303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US" sz="2200" i="1" baseline="-25000" dirty="0" smtClean="0">
                    <a:latin typeface="Palatino Linotype" panose="020405020505050303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sz="2200" dirty="0" smtClean="0">
                    <a:latin typeface="Palatino Linotype" panose="020405020505050303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i="1" dirty="0">
                        <a:latin typeface="Palatino Linotype" panose="020405020505050303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m:rPr>
                        <m:nor/>
                      </m:rPr>
                      <a:rPr lang="en-US" sz="2200" i="1" baseline="-25000" dirty="0">
                        <a:latin typeface="Palatino Linotype" panose="020405020505050303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2200" b="0" i="0" baseline="-25000" dirty="0" smtClean="0">
                        <a:latin typeface="Palatino Linotype" panose="020405020505050303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200" b="0" i="1" smtClean="0">
                        <a:latin typeface="Palatino Linotype" panose="0204050205050503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200" b="0" i="0" baseline="-25000" dirty="0" smtClean="0">
                        <a:latin typeface="Palatino Linotype" panose="020405020505050303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200" b="0" i="1" dirty="0" smtClean="0">
                        <a:latin typeface="Palatino Linotype" panose="020405020505050303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200" b="0" i="0" baseline="-25000" dirty="0" smtClean="0">
                        <a:latin typeface="Palatino Linotype" panose="020405020505050303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sz="220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200" i="1" dirty="0" smtClean="0">
                    <a:latin typeface="Palatino Linotype" panose="020405020505050303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i="1">
                        <a:latin typeface="Palatino Linotype" panose="0204050205050503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200" b="0" i="0" baseline="-25000" dirty="0" smtClean="0">
                        <a:latin typeface="Palatino Linotype" panose="02040502050505030304" pitchFamily="18" charset="0"/>
                        <a:ea typeface="Cambria Math" panose="02040503050406030204" pitchFamily="18" charset="0"/>
                      </a:rPr>
                      <m:t>rz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max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200" b="0" i="1" dirty="0" smtClean="0">
                        <a:latin typeface="Palatino Linotype" panose="020405020505050303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200" b="0" i="0" baseline="-25000" dirty="0" smtClean="0">
                        <a:latin typeface="Palatino Linotype" panose="020405020505050303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sz="2200" dirty="0">
                        <a:latin typeface="Palatino Linotype" panose="020405020505050303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200" b="0" i="1" dirty="0" smtClean="0">
                        <a:latin typeface="Palatino Linotype" panose="020405020505050303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200" b="0" i="0" baseline="-25000" dirty="0" smtClean="0">
                        <a:latin typeface="Palatino Linotype" panose="02040502050505030304" pitchFamily="18" charset="0"/>
                        <a:ea typeface="Cambria Math" panose="02040503050406030204" pitchFamily="18" charset="0"/>
                      </a:rPr>
                      <m:t>z</m:t>
                    </m:r>
                  </m:oMath>
                </a14:m>
                <a:r>
                  <a:rPr lang="en-US" sz="2200" dirty="0" smtClean="0">
                    <a:latin typeface="Palatino Linotype" panose="02040502050505030304" pitchFamily="18" charset="0"/>
                    <a:ea typeface="Cambria Math" panose="02040503050406030204" pitchFamily="18" charset="0"/>
                  </a:rPr>
                  <a:t>)] +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i="1">
                        <a:latin typeface="Palatino Linotype" panose="0204050205050503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200" b="0" i="0" baseline="-25000" dirty="0" smtClean="0">
                        <a:latin typeface="Palatino Linotype" panose="020405020505050303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200" i="1" dirty="0">
                        <a:latin typeface="Palatino Linotype" panose="020405020505050303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2200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endParaRPr lang="en-US" sz="2200" i="1" dirty="0">
                  <a:latin typeface="Palatino Linotype" panose="020405020505050303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752600"/>
                <a:ext cx="8060166" cy="346441"/>
              </a:xfrm>
              <a:prstGeom prst="rect">
                <a:avLst/>
              </a:prstGeom>
              <a:blipFill>
                <a:blip r:embed="rId2"/>
                <a:stretch>
                  <a:fillRect t="-25000" b="-48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571251"/>
            <a:ext cx="689906" cy="24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6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C 2010 - Modèle">
  <a:themeElements>
    <a:clrScheme name="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5EFF5E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P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P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Lit_review</Template>
  <TotalTime>41900</TotalTime>
  <Words>1081</Words>
  <Application>Microsoft Office PowerPoint</Application>
  <PresentationFormat>Affichage à l'écran (4:3)</PresentationFormat>
  <Paragraphs>61</Paragraphs>
  <Slides>13</Slides>
  <Notes>7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Liens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ＭＳ Ｐゴシック</vt:lpstr>
      <vt:lpstr>Arial</vt:lpstr>
      <vt:lpstr>Cambria Math</vt:lpstr>
      <vt:lpstr>Palatino Linotype</vt:lpstr>
      <vt:lpstr>Tahoma</vt:lpstr>
      <vt:lpstr>Times New Roman</vt:lpstr>
      <vt:lpstr>VC 2010 - Modèle</vt:lpstr>
      <vt:lpstr>???</vt:lpstr>
      <vt:lpstr>Assessing drivers of trends in CO2 variability at Mace Head, Ireland using statistical analysis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LSCE 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Extraction of baseline signals in atmospheric time series</dc:title>
  <dc:creator>aresovsk</dc:creator>
  <cp:lastModifiedBy>aresovsk</cp:lastModifiedBy>
  <cp:revision>304</cp:revision>
  <cp:lastPrinted>2002-05-28T12:54:19Z</cp:lastPrinted>
  <dcterms:created xsi:type="dcterms:W3CDTF">2019-10-16T11:17:37Z</dcterms:created>
  <dcterms:modified xsi:type="dcterms:W3CDTF">2020-05-01T10:21:40Z</dcterms:modified>
</cp:coreProperties>
</file>