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2" r:id="rId7"/>
    <p:sldId id="278" r:id="rId8"/>
    <p:sldId id="281" r:id="rId9"/>
    <p:sldId id="282" r:id="rId10"/>
    <p:sldId id="283" r:id="rId11"/>
    <p:sldId id="261" r:id="rId12"/>
    <p:sldId id="263" r:id="rId13"/>
    <p:sldId id="264" r:id="rId14"/>
    <p:sldId id="265" r:id="rId15"/>
    <p:sldId id="266" r:id="rId16"/>
    <p:sldId id="267" r:id="rId17"/>
    <p:sldId id="268" r:id="rId18"/>
    <p:sldId id="269" r:id="rId19"/>
    <p:sldId id="270" r:id="rId20"/>
    <p:sldId id="271" r:id="rId21"/>
    <p:sldId id="275" r:id="rId22"/>
    <p:sldId id="280" r:id="rId23"/>
    <p:sldId id="276" r:id="rId24"/>
    <p:sldId id="277" r:id="rId25"/>
    <p:sldId id="279" r:id="rId26"/>
    <p:sldId id="273" r:id="rId27"/>
    <p:sldId id="274" r:id="rId28"/>
  </p:sldIdLst>
  <p:sldSz cx="9144000" cy="5143500" type="screen16x9"/>
  <p:notesSz cx="6858000" cy="9144000"/>
  <p:embeddedFontLst>
    <p:embeddedFont>
      <p:font typeface="Bree Serif" panose="02000503040000020004" pitchFamily="2" charset="77"/>
      <p:regular r:id="rId30"/>
    </p:embeddedFont>
    <p:embeddedFont>
      <p:font typeface="Caveat" pitchFamily="2" charset="77"/>
      <p:regular r:id="rId31"/>
      <p:bold r:id="rId32"/>
    </p:embeddedFont>
    <p:embeddedFont>
      <p:font typeface="Proxima Nova" panose="02000506030000020004"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FE0"/>
    <a:srgbClr val="FC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6"/>
    <p:restoredTop sz="74091"/>
  </p:normalViewPr>
  <p:slideViewPr>
    <p:cSldViewPr snapToGrid="0">
      <p:cViewPr varScale="1">
        <p:scale>
          <a:sx n="146" d="100"/>
          <a:sy n="146" d="100"/>
        </p:scale>
        <p:origin x="150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77BB1-ED8B-C841-8940-507EE2D3D506}" type="doc">
      <dgm:prSet loTypeId="urn:microsoft.com/office/officeart/2005/8/layout/cycle3" loCatId="" qsTypeId="urn:microsoft.com/office/officeart/2005/8/quickstyle/simple1" qsCatId="simple" csTypeId="urn:microsoft.com/office/officeart/2005/8/colors/accent3_4" csCatId="accent3" phldr="1"/>
      <dgm:spPr/>
      <dgm:t>
        <a:bodyPr/>
        <a:lstStyle/>
        <a:p>
          <a:endParaRPr lang="en-US"/>
        </a:p>
      </dgm:t>
    </dgm:pt>
    <dgm:pt modelId="{370D7BC0-355C-CB4A-BE66-7047148DC602}">
      <dgm:prSet phldrT="[Text]"/>
      <dgm:spPr/>
      <dgm:t>
        <a:bodyPr/>
        <a:lstStyle/>
        <a:p>
          <a:r>
            <a:rPr lang="en-US" dirty="0"/>
            <a:t>Documentation</a:t>
          </a:r>
        </a:p>
      </dgm:t>
    </dgm:pt>
    <dgm:pt modelId="{7C0B94BA-2576-B147-8FBE-4BB5D93EF493}" type="parTrans" cxnId="{B93D965E-9D00-3441-B1D8-EBE6AD960604}">
      <dgm:prSet/>
      <dgm:spPr/>
      <dgm:t>
        <a:bodyPr/>
        <a:lstStyle/>
        <a:p>
          <a:endParaRPr lang="en-US"/>
        </a:p>
      </dgm:t>
    </dgm:pt>
    <dgm:pt modelId="{CCF29632-BE3E-FB42-977C-91722851DCA4}" type="sibTrans" cxnId="{B93D965E-9D00-3441-B1D8-EBE6AD960604}">
      <dgm:prSet/>
      <dgm:spPr/>
      <dgm:t>
        <a:bodyPr/>
        <a:lstStyle/>
        <a:p>
          <a:endParaRPr lang="en-US"/>
        </a:p>
      </dgm:t>
    </dgm:pt>
    <dgm:pt modelId="{5BA4BDEA-965D-BE49-9CE2-860316D7406A}">
      <dgm:prSet phldrT="[Text]"/>
      <dgm:spPr/>
      <dgm:t>
        <a:bodyPr/>
        <a:lstStyle/>
        <a:p>
          <a:r>
            <a:rPr lang="en-US" dirty="0"/>
            <a:t>Compartmentalization</a:t>
          </a:r>
        </a:p>
      </dgm:t>
    </dgm:pt>
    <dgm:pt modelId="{F8B7FF75-37FD-C74E-9E72-B41DCEA0762D}" type="parTrans" cxnId="{C871CD36-96B0-0A4A-BDE7-8E22F0D6029B}">
      <dgm:prSet/>
      <dgm:spPr/>
      <dgm:t>
        <a:bodyPr/>
        <a:lstStyle/>
        <a:p>
          <a:endParaRPr lang="en-US"/>
        </a:p>
      </dgm:t>
    </dgm:pt>
    <dgm:pt modelId="{FB38578B-C8EB-C644-BDC3-BFBCB35550F2}" type="sibTrans" cxnId="{C871CD36-96B0-0A4A-BDE7-8E22F0D6029B}">
      <dgm:prSet/>
      <dgm:spPr/>
      <dgm:t>
        <a:bodyPr/>
        <a:lstStyle/>
        <a:p>
          <a:endParaRPr lang="en-US"/>
        </a:p>
      </dgm:t>
    </dgm:pt>
    <dgm:pt modelId="{327A1E57-9E40-3A49-8702-F949930807D2}">
      <dgm:prSet phldrT="[Text]"/>
      <dgm:spPr/>
      <dgm:t>
        <a:bodyPr/>
        <a:lstStyle/>
        <a:p>
          <a:r>
            <a:rPr lang="en-US" dirty="0"/>
            <a:t>Testing &amp; Debugging</a:t>
          </a:r>
        </a:p>
      </dgm:t>
    </dgm:pt>
    <dgm:pt modelId="{3F1F48F5-9A26-1443-92FF-8EA55F07CF89}" type="parTrans" cxnId="{A9B8E67A-A75F-9D4C-A828-B4B17F55472C}">
      <dgm:prSet/>
      <dgm:spPr/>
      <dgm:t>
        <a:bodyPr/>
        <a:lstStyle/>
        <a:p>
          <a:endParaRPr lang="en-US"/>
        </a:p>
      </dgm:t>
    </dgm:pt>
    <dgm:pt modelId="{6634DE20-E9F5-924E-9C21-EFDE6125A677}" type="sibTrans" cxnId="{A9B8E67A-A75F-9D4C-A828-B4B17F55472C}">
      <dgm:prSet/>
      <dgm:spPr/>
      <dgm:t>
        <a:bodyPr/>
        <a:lstStyle/>
        <a:p>
          <a:endParaRPr lang="en-US"/>
        </a:p>
      </dgm:t>
    </dgm:pt>
    <dgm:pt modelId="{ACA242E3-AEED-CE42-AC81-60E0D1779CE1}">
      <dgm:prSet phldrT="[Text]"/>
      <dgm:spPr/>
      <dgm:t>
        <a:bodyPr/>
        <a:lstStyle/>
        <a:p>
          <a:r>
            <a:rPr lang="en-US" dirty="0"/>
            <a:t>Homogenization</a:t>
          </a:r>
        </a:p>
      </dgm:t>
    </dgm:pt>
    <dgm:pt modelId="{07579701-8D0F-C044-AEA4-57105384E695}" type="parTrans" cxnId="{4DA242EA-B9BD-D040-8FBE-5F71F55A823B}">
      <dgm:prSet/>
      <dgm:spPr/>
      <dgm:t>
        <a:bodyPr/>
        <a:lstStyle/>
        <a:p>
          <a:endParaRPr lang="en-US"/>
        </a:p>
      </dgm:t>
    </dgm:pt>
    <dgm:pt modelId="{8CD7C762-6AE4-9A4B-A6AB-10819B882192}" type="sibTrans" cxnId="{4DA242EA-B9BD-D040-8FBE-5F71F55A823B}">
      <dgm:prSet/>
      <dgm:spPr/>
      <dgm:t>
        <a:bodyPr/>
        <a:lstStyle/>
        <a:p>
          <a:endParaRPr lang="en-US"/>
        </a:p>
      </dgm:t>
    </dgm:pt>
    <dgm:pt modelId="{B7A49A4A-699A-704C-B72A-B567B163CE4F}">
      <dgm:prSet phldrT="[Text]"/>
      <dgm:spPr/>
      <dgm:t>
        <a:bodyPr/>
        <a:lstStyle/>
        <a:p>
          <a:r>
            <a:rPr lang="en-US" dirty="0"/>
            <a:t>Familiarization</a:t>
          </a:r>
        </a:p>
      </dgm:t>
    </dgm:pt>
    <dgm:pt modelId="{EC98EEA9-E13D-9942-85DA-2D41941148A7}" type="parTrans" cxnId="{33D85221-9AA8-464D-BD0C-15CD9B84BE46}">
      <dgm:prSet/>
      <dgm:spPr/>
      <dgm:t>
        <a:bodyPr/>
        <a:lstStyle/>
        <a:p>
          <a:endParaRPr lang="en-US"/>
        </a:p>
      </dgm:t>
    </dgm:pt>
    <dgm:pt modelId="{2A4D4FEA-3608-2645-B734-78114089E709}" type="sibTrans" cxnId="{33D85221-9AA8-464D-BD0C-15CD9B84BE46}">
      <dgm:prSet/>
      <dgm:spPr/>
      <dgm:t>
        <a:bodyPr/>
        <a:lstStyle/>
        <a:p>
          <a:endParaRPr lang="en-US"/>
        </a:p>
      </dgm:t>
    </dgm:pt>
    <dgm:pt modelId="{76697610-AB6F-E142-AF79-6D4FCA7E0857}">
      <dgm:prSet phldrT="[Text]"/>
      <dgm:spPr/>
      <dgm:t>
        <a:bodyPr/>
        <a:lstStyle/>
        <a:p>
          <a:r>
            <a:rPr lang="en-US" dirty="0"/>
            <a:t>Commit changes to Version Control System</a:t>
          </a:r>
        </a:p>
      </dgm:t>
    </dgm:pt>
    <dgm:pt modelId="{BBE1C935-B97F-C64A-955D-FC526862A2D4}" type="parTrans" cxnId="{529CE1CA-CCC7-EA47-A238-F2C42084D5CF}">
      <dgm:prSet/>
      <dgm:spPr/>
      <dgm:t>
        <a:bodyPr/>
        <a:lstStyle/>
        <a:p>
          <a:endParaRPr lang="en-US"/>
        </a:p>
      </dgm:t>
    </dgm:pt>
    <dgm:pt modelId="{580BEB27-D3B4-3841-82C1-F25ECE96B35D}" type="sibTrans" cxnId="{529CE1CA-CCC7-EA47-A238-F2C42084D5CF}">
      <dgm:prSet/>
      <dgm:spPr/>
      <dgm:t>
        <a:bodyPr/>
        <a:lstStyle/>
        <a:p>
          <a:endParaRPr lang="en-US"/>
        </a:p>
      </dgm:t>
    </dgm:pt>
    <dgm:pt modelId="{F9C01C68-B6D3-C140-9101-C018BCB63C3B}">
      <dgm:prSet phldrT="[Text]"/>
      <dgm:spPr/>
      <dgm:t>
        <a:bodyPr/>
        <a:lstStyle/>
        <a:p>
          <a:r>
            <a:rPr lang="en-US" dirty="0"/>
            <a:t>Take Notes</a:t>
          </a:r>
        </a:p>
      </dgm:t>
    </dgm:pt>
    <dgm:pt modelId="{631D2FB6-7040-9441-828F-224F01F2FC27}" type="parTrans" cxnId="{2C8F2E0C-240A-4E4E-81D3-DD25E957E3FA}">
      <dgm:prSet/>
      <dgm:spPr/>
      <dgm:t>
        <a:bodyPr/>
        <a:lstStyle/>
        <a:p>
          <a:endParaRPr lang="en-US"/>
        </a:p>
      </dgm:t>
    </dgm:pt>
    <dgm:pt modelId="{E43BC0D8-9DBC-E446-83F1-1BFFAB5AA705}" type="sibTrans" cxnId="{2C8F2E0C-240A-4E4E-81D3-DD25E957E3FA}">
      <dgm:prSet/>
      <dgm:spPr/>
      <dgm:t>
        <a:bodyPr/>
        <a:lstStyle/>
        <a:p>
          <a:endParaRPr lang="en-US"/>
        </a:p>
      </dgm:t>
    </dgm:pt>
    <dgm:pt modelId="{11B08658-6482-5443-8487-C0224394EF23}">
      <dgm:prSet phldrT="[Text]"/>
      <dgm:spPr/>
      <dgm:t>
        <a:bodyPr/>
        <a:lstStyle/>
        <a:p>
          <a:r>
            <a:rPr lang="en-US" dirty="0"/>
            <a:t>analytics (dependency reports)</a:t>
          </a:r>
        </a:p>
      </dgm:t>
    </dgm:pt>
    <dgm:pt modelId="{2B3615AF-DFCE-2848-8CDF-FCD9DC8DF385}" type="parTrans" cxnId="{8D4C270D-3824-0F4F-81F9-D92D16C2C753}">
      <dgm:prSet/>
      <dgm:spPr/>
      <dgm:t>
        <a:bodyPr/>
        <a:lstStyle/>
        <a:p>
          <a:endParaRPr lang="en-US"/>
        </a:p>
      </dgm:t>
    </dgm:pt>
    <dgm:pt modelId="{A98CCA15-3E15-654A-A7E6-EAD5615852F1}" type="sibTrans" cxnId="{8D4C270D-3824-0F4F-81F9-D92D16C2C753}">
      <dgm:prSet/>
      <dgm:spPr/>
      <dgm:t>
        <a:bodyPr/>
        <a:lstStyle/>
        <a:p>
          <a:endParaRPr lang="en-US"/>
        </a:p>
      </dgm:t>
    </dgm:pt>
    <dgm:pt modelId="{032B31BB-7167-3C48-9FAC-4A6E46783A24}">
      <dgm:prSet phldrT="[Text]"/>
      <dgm:spPr/>
      <dgm:t>
        <a:bodyPr/>
        <a:lstStyle/>
        <a:p>
          <a:r>
            <a:rPr lang="en-US" dirty="0"/>
            <a:t>debug traces</a:t>
          </a:r>
        </a:p>
      </dgm:t>
    </dgm:pt>
    <dgm:pt modelId="{4B3A5864-D3AC-BF45-8E79-D0DDE665CFB8}" type="parTrans" cxnId="{ACBFDFA0-6D46-1748-AA98-D547EB711EAD}">
      <dgm:prSet/>
      <dgm:spPr/>
      <dgm:t>
        <a:bodyPr/>
        <a:lstStyle/>
        <a:p>
          <a:endParaRPr lang="en-US"/>
        </a:p>
      </dgm:t>
    </dgm:pt>
    <dgm:pt modelId="{F51CBBDD-D6DB-CC42-8F5D-238C825C0B10}" type="sibTrans" cxnId="{ACBFDFA0-6D46-1748-AA98-D547EB711EAD}">
      <dgm:prSet/>
      <dgm:spPr/>
      <dgm:t>
        <a:bodyPr/>
        <a:lstStyle/>
        <a:p>
          <a:endParaRPr lang="en-US"/>
        </a:p>
      </dgm:t>
    </dgm:pt>
    <dgm:pt modelId="{1459AF4A-8333-5B48-9740-0F74A94A93ED}">
      <dgm:prSet phldrT="[Text]"/>
      <dgm:spPr/>
      <dgm:t>
        <a:bodyPr/>
        <a:lstStyle/>
        <a:p>
          <a:r>
            <a:rPr lang="en-US" dirty="0"/>
            <a:t>instrumentation</a:t>
          </a:r>
        </a:p>
      </dgm:t>
    </dgm:pt>
    <dgm:pt modelId="{0E7395D0-A8B9-3041-B37E-064BBAFEFA95}" type="parTrans" cxnId="{3186F37F-55B3-9944-A0D2-604C491A9DC9}">
      <dgm:prSet/>
      <dgm:spPr/>
      <dgm:t>
        <a:bodyPr/>
        <a:lstStyle/>
        <a:p>
          <a:endParaRPr lang="en-US"/>
        </a:p>
      </dgm:t>
    </dgm:pt>
    <dgm:pt modelId="{454E092D-AD07-EA42-8E30-8506694C3FCD}" type="sibTrans" cxnId="{3186F37F-55B3-9944-A0D2-604C491A9DC9}">
      <dgm:prSet/>
      <dgm:spPr/>
      <dgm:t>
        <a:bodyPr/>
        <a:lstStyle/>
        <a:p>
          <a:endParaRPr lang="en-US"/>
        </a:p>
      </dgm:t>
    </dgm:pt>
    <dgm:pt modelId="{3E089AD4-61FD-2240-B0EF-5AB2AA694B5D}">
      <dgm:prSet phldrT="[Text]"/>
      <dgm:spPr/>
      <dgm:t>
        <a:bodyPr/>
        <a:lstStyle/>
        <a:p>
          <a:r>
            <a:rPr lang="en-US" dirty="0"/>
            <a:t>Formatting &amp; Style</a:t>
          </a:r>
        </a:p>
      </dgm:t>
    </dgm:pt>
    <dgm:pt modelId="{229B7827-51CB-6B40-9AE3-CD8F8A2F3F33}" type="parTrans" cxnId="{FF226DC1-857F-1647-A82D-D638F18ECB22}">
      <dgm:prSet/>
      <dgm:spPr/>
      <dgm:t>
        <a:bodyPr/>
        <a:lstStyle/>
        <a:p>
          <a:endParaRPr lang="en-US"/>
        </a:p>
      </dgm:t>
    </dgm:pt>
    <dgm:pt modelId="{4BD7F1D9-8266-2B4A-9245-0206205ECA23}" type="sibTrans" cxnId="{FF226DC1-857F-1647-A82D-D638F18ECB22}">
      <dgm:prSet/>
      <dgm:spPr/>
      <dgm:t>
        <a:bodyPr/>
        <a:lstStyle/>
        <a:p>
          <a:endParaRPr lang="en-US"/>
        </a:p>
      </dgm:t>
    </dgm:pt>
    <dgm:pt modelId="{69944A7B-B0DC-8240-AA90-6B1B53041CD8}">
      <dgm:prSet phldrT="[Text]"/>
      <dgm:spPr/>
      <dgm:t>
        <a:bodyPr/>
        <a:lstStyle/>
        <a:p>
          <a:r>
            <a:rPr lang="en-US" dirty="0"/>
            <a:t>Remove/reduce </a:t>
          </a:r>
          <a:r>
            <a:rPr lang="en-US" dirty="0" err="1"/>
            <a:t>globals</a:t>
          </a:r>
          <a:endParaRPr lang="en-US" dirty="0"/>
        </a:p>
      </dgm:t>
    </dgm:pt>
    <dgm:pt modelId="{0A8DD46F-4721-9948-AC18-32319F0C53D0}" type="parTrans" cxnId="{BDC81242-66D5-7641-8488-B1331BAD9289}">
      <dgm:prSet/>
      <dgm:spPr/>
      <dgm:t>
        <a:bodyPr/>
        <a:lstStyle/>
        <a:p>
          <a:endParaRPr lang="en-US"/>
        </a:p>
      </dgm:t>
    </dgm:pt>
    <dgm:pt modelId="{2A49867D-8723-374F-B84B-BF246CD14A89}" type="sibTrans" cxnId="{BDC81242-66D5-7641-8488-B1331BAD9289}">
      <dgm:prSet/>
      <dgm:spPr/>
      <dgm:t>
        <a:bodyPr/>
        <a:lstStyle/>
        <a:p>
          <a:endParaRPr lang="en-US"/>
        </a:p>
      </dgm:t>
    </dgm:pt>
    <dgm:pt modelId="{CEF2EAB5-8F90-7142-B252-72B1C194C2A2}">
      <dgm:prSet phldrT="[Text]"/>
      <dgm:spPr/>
      <dgm:t>
        <a:bodyPr/>
        <a:lstStyle/>
        <a:p>
          <a:r>
            <a:rPr lang="en-US" dirty="0"/>
            <a:t>Global Search/Replace</a:t>
          </a:r>
        </a:p>
      </dgm:t>
    </dgm:pt>
    <dgm:pt modelId="{80BF6897-7208-5F4E-92F2-E63CF3697286}" type="parTrans" cxnId="{AF83FF63-BA84-4544-A5F0-F42EF8B37F47}">
      <dgm:prSet/>
      <dgm:spPr/>
      <dgm:t>
        <a:bodyPr/>
        <a:lstStyle/>
        <a:p>
          <a:endParaRPr lang="en-US"/>
        </a:p>
      </dgm:t>
    </dgm:pt>
    <dgm:pt modelId="{8AB99A35-DD56-EE46-83C8-FDF09FD03E87}" type="sibTrans" cxnId="{AF83FF63-BA84-4544-A5F0-F42EF8B37F47}">
      <dgm:prSet/>
      <dgm:spPr/>
      <dgm:t>
        <a:bodyPr/>
        <a:lstStyle/>
        <a:p>
          <a:endParaRPr lang="en-US"/>
        </a:p>
      </dgm:t>
    </dgm:pt>
    <dgm:pt modelId="{551CE2A0-A0BC-5D4B-8D26-1AE38876E7C8}">
      <dgm:prSet phldrT="[Text]"/>
      <dgm:spPr/>
      <dgm:t>
        <a:bodyPr/>
        <a:lstStyle/>
        <a:p>
          <a:r>
            <a:rPr lang="en-US" dirty="0"/>
            <a:t>Rename Variables/Functions</a:t>
          </a:r>
        </a:p>
      </dgm:t>
    </dgm:pt>
    <dgm:pt modelId="{DE9A5B3D-9A57-BE48-A731-4CF578CCAFB9}" type="parTrans" cxnId="{FD59E477-745A-3541-862B-B3E4764A7EFF}">
      <dgm:prSet/>
      <dgm:spPr/>
      <dgm:t>
        <a:bodyPr/>
        <a:lstStyle/>
        <a:p>
          <a:endParaRPr lang="en-US"/>
        </a:p>
      </dgm:t>
    </dgm:pt>
    <dgm:pt modelId="{107AAB08-1712-0243-9A27-9291609FDBA5}" type="sibTrans" cxnId="{FD59E477-745A-3541-862B-B3E4764A7EFF}">
      <dgm:prSet/>
      <dgm:spPr/>
      <dgm:t>
        <a:bodyPr/>
        <a:lstStyle/>
        <a:p>
          <a:endParaRPr lang="en-US"/>
        </a:p>
      </dgm:t>
    </dgm:pt>
    <dgm:pt modelId="{599711F9-C1CE-D141-B2ED-132CDE40EBC9}">
      <dgm:prSet phldrT="[Text]"/>
      <dgm:spPr/>
      <dgm:t>
        <a:bodyPr/>
        <a:lstStyle/>
        <a:p>
          <a:r>
            <a:rPr lang="en-US" dirty="0"/>
            <a:t>Static testing: Linter</a:t>
          </a:r>
        </a:p>
      </dgm:t>
    </dgm:pt>
    <dgm:pt modelId="{E5D56079-2230-994C-9778-D2BA951FE2F9}" type="parTrans" cxnId="{096709BE-7D1E-5145-97B6-39B264DCA19E}">
      <dgm:prSet/>
      <dgm:spPr/>
      <dgm:t>
        <a:bodyPr/>
        <a:lstStyle/>
        <a:p>
          <a:endParaRPr lang="en-US"/>
        </a:p>
      </dgm:t>
    </dgm:pt>
    <dgm:pt modelId="{A59C510F-8E02-9B42-90F5-E195F8D1BA25}" type="sibTrans" cxnId="{096709BE-7D1E-5145-97B6-39B264DCA19E}">
      <dgm:prSet/>
      <dgm:spPr/>
      <dgm:t>
        <a:bodyPr/>
        <a:lstStyle/>
        <a:p>
          <a:endParaRPr lang="en-US"/>
        </a:p>
      </dgm:t>
    </dgm:pt>
    <dgm:pt modelId="{8C3A1AC4-72E3-1443-A2CE-B8EB1A9D01F8}">
      <dgm:prSet phldrT="[Text]"/>
      <dgm:spPr/>
      <dgm:t>
        <a:bodyPr/>
        <a:lstStyle/>
        <a:p>
          <a:r>
            <a:rPr lang="en-US" dirty="0"/>
            <a:t>Profiling: profiler</a:t>
          </a:r>
        </a:p>
      </dgm:t>
    </dgm:pt>
    <dgm:pt modelId="{0AB4D3C1-0D29-674C-9963-A48DCAA38FDE}" type="parTrans" cxnId="{450B2412-C52A-9147-ACBA-75A11CAF64C0}">
      <dgm:prSet/>
      <dgm:spPr/>
      <dgm:t>
        <a:bodyPr/>
        <a:lstStyle/>
        <a:p>
          <a:endParaRPr lang="en-US"/>
        </a:p>
      </dgm:t>
    </dgm:pt>
    <dgm:pt modelId="{A9980BD0-E872-184D-9E18-295E4E77FABA}" type="sibTrans" cxnId="{450B2412-C52A-9147-ACBA-75A11CAF64C0}">
      <dgm:prSet/>
      <dgm:spPr/>
      <dgm:t>
        <a:bodyPr/>
        <a:lstStyle/>
        <a:p>
          <a:endParaRPr lang="en-US"/>
        </a:p>
      </dgm:t>
    </dgm:pt>
    <dgm:pt modelId="{B97CB87D-52DA-8448-A9E8-D15409CB697D}">
      <dgm:prSet phldrT="[Text]"/>
      <dgm:spPr/>
      <dgm:t>
        <a:bodyPr/>
        <a:lstStyle/>
        <a:p>
          <a:r>
            <a:rPr lang="en-US" dirty="0"/>
            <a:t>subdivide code into functional units (functions!)</a:t>
          </a:r>
        </a:p>
      </dgm:t>
    </dgm:pt>
    <dgm:pt modelId="{2CA0D0C2-6158-AB46-9394-8F9A75A1946A}" type="parTrans" cxnId="{0733DFC6-8120-8842-8FFA-FBF3FF451441}">
      <dgm:prSet/>
      <dgm:spPr/>
      <dgm:t>
        <a:bodyPr/>
        <a:lstStyle/>
        <a:p>
          <a:endParaRPr lang="en-US"/>
        </a:p>
      </dgm:t>
    </dgm:pt>
    <dgm:pt modelId="{7DF285F7-4AD5-CF45-8C3E-57C7C1E1585E}" type="sibTrans" cxnId="{0733DFC6-8120-8842-8FFA-FBF3FF451441}">
      <dgm:prSet/>
      <dgm:spPr/>
      <dgm:t>
        <a:bodyPr/>
        <a:lstStyle/>
        <a:p>
          <a:endParaRPr lang="en-US"/>
        </a:p>
      </dgm:t>
    </dgm:pt>
    <dgm:pt modelId="{008E71A6-3349-C14A-80DA-BB2376EF719B}">
      <dgm:prSet phldrT="[Text]"/>
      <dgm:spPr/>
      <dgm:t>
        <a:bodyPr/>
        <a:lstStyle/>
        <a:p>
          <a:r>
            <a:rPr lang="en-US" dirty="0"/>
            <a:t>User Testing (do all the things)</a:t>
          </a:r>
        </a:p>
      </dgm:t>
    </dgm:pt>
    <dgm:pt modelId="{7FEF9C8F-8631-AC48-8093-C36BFDF97302}" type="parTrans" cxnId="{010F0686-9C99-A343-82BA-A1697B70F68A}">
      <dgm:prSet/>
      <dgm:spPr/>
      <dgm:t>
        <a:bodyPr/>
        <a:lstStyle/>
        <a:p>
          <a:endParaRPr lang="en-US"/>
        </a:p>
      </dgm:t>
    </dgm:pt>
    <dgm:pt modelId="{D1516C61-A963-B04B-87E4-413CB9AA309F}" type="sibTrans" cxnId="{010F0686-9C99-A343-82BA-A1697B70F68A}">
      <dgm:prSet/>
      <dgm:spPr/>
      <dgm:t>
        <a:bodyPr/>
        <a:lstStyle/>
        <a:p>
          <a:endParaRPr lang="en-US"/>
        </a:p>
      </dgm:t>
    </dgm:pt>
    <dgm:pt modelId="{E6BD997D-74F3-B441-BD5E-045311442727}" type="pres">
      <dgm:prSet presAssocID="{DA877BB1-ED8B-C841-8940-507EE2D3D506}" presName="Name0" presStyleCnt="0">
        <dgm:presLayoutVars>
          <dgm:dir/>
          <dgm:resizeHandles val="exact"/>
        </dgm:presLayoutVars>
      </dgm:prSet>
      <dgm:spPr/>
    </dgm:pt>
    <dgm:pt modelId="{C259BAA0-B49E-B846-8C45-EBB729E444CC}" type="pres">
      <dgm:prSet presAssocID="{DA877BB1-ED8B-C841-8940-507EE2D3D506}" presName="cycle" presStyleCnt="0"/>
      <dgm:spPr/>
    </dgm:pt>
    <dgm:pt modelId="{67DCA4DF-A11E-4747-A7B8-ECF7CDCE1FF7}" type="pres">
      <dgm:prSet presAssocID="{370D7BC0-355C-CB4A-BE66-7047148DC602}" presName="nodeFirstNode" presStyleLbl="node1" presStyleIdx="0" presStyleCnt="5">
        <dgm:presLayoutVars>
          <dgm:bulletEnabled val="1"/>
        </dgm:presLayoutVars>
      </dgm:prSet>
      <dgm:spPr/>
    </dgm:pt>
    <dgm:pt modelId="{AA57FE96-2B3E-9840-81BC-C44FEE591AA2}" type="pres">
      <dgm:prSet presAssocID="{CCF29632-BE3E-FB42-977C-91722851DCA4}" presName="sibTransFirstNode" presStyleLbl="bgShp" presStyleIdx="0" presStyleCnt="1"/>
      <dgm:spPr/>
    </dgm:pt>
    <dgm:pt modelId="{C5CEFA73-8C1D-7144-8EF3-F33C3A08D328}" type="pres">
      <dgm:prSet presAssocID="{B7A49A4A-699A-704C-B72A-B567B163CE4F}" presName="nodeFollowingNodes" presStyleLbl="node1" presStyleIdx="1" presStyleCnt="5">
        <dgm:presLayoutVars>
          <dgm:bulletEnabled val="1"/>
        </dgm:presLayoutVars>
      </dgm:prSet>
      <dgm:spPr/>
    </dgm:pt>
    <dgm:pt modelId="{2FAB6CA7-3D8E-7444-86AD-1617119DF422}" type="pres">
      <dgm:prSet presAssocID="{ACA242E3-AEED-CE42-AC81-60E0D1779CE1}" presName="nodeFollowingNodes" presStyleLbl="node1" presStyleIdx="2" presStyleCnt="5">
        <dgm:presLayoutVars>
          <dgm:bulletEnabled val="1"/>
        </dgm:presLayoutVars>
      </dgm:prSet>
      <dgm:spPr/>
    </dgm:pt>
    <dgm:pt modelId="{3FF8ABC5-C7EC-6F4B-8B4C-DB8210EF08B7}" type="pres">
      <dgm:prSet presAssocID="{5BA4BDEA-965D-BE49-9CE2-860316D7406A}" presName="nodeFollowingNodes" presStyleLbl="node1" presStyleIdx="3" presStyleCnt="5">
        <dgm:presLayoutVars>
          <dgm:bulletEnabled val="1"/>
        </dgm:presLayoutVars>
      </dgm:prSet>
      <dgm:spPr/>
    </dgm:pt>
    <dgm:pt modelId="{767D1FC3-EBA4-1C46-8BC6-F101602E90A6}" type="pres">
      <dgm:prSet presAssocID="{327A1E57-9E40-3A49-8702-F949930807D2}" presName="nodeFollowingNodes" presStyleLbl="node1" presStyleIdx="4" presStyleCnt="5">
        <dgm:presLayoutVars>
          <dgm:bulletEnabled val="1"/>
        </dgm:presLayoutVars>
      </dgm:prSet>
      <dgm:spPr/>
    </dgm:pt>
  </dgm:ptLst>
  <dgm:cxnLst>
    <dgm:cxn modelId="{F0D0AF02-081D-E34A-AE59-349FCCF25E37}" type="presOf" srcId="{B7A49A4A-699A-704C-B72A-B567B163CE4F}" destId="{C5CEFA73-8C1D-7144-8EF3-F33C3A08D328}" srcOrd="0" destOrd="0" presId="urn:microsoft.com/office/officeart/2005/8/layout/cycle3"/>
    <dgm:cxn modelId="{2C8F2E0C-240A-4E4E-81D3-DD25E957E3FA}" srcId="{370D7BC0-355C-CB4A-BE66-7047148DC602}" destId="{F9C01C68-B6D3-C140-9101-C018BCB63C3B}" srcOrd="1" destOrd="0" parTransId="{631D2FB6-7040-9441-828F-224F01F2FC27}" sibTransId="{E43BC0D8-9DBC-E446-83F1-1BFFAB5AA705}"/>
    <dgm:cxn modelId="{8D4C270D-3824-0F4F-81F9-D92D16C2C753}" srcId="{B7A49A4A-699A-704C-B72A-B567B163CE4F}" destId="{11B08658-6482-5443-8487-C0224394EF23}" srcOrd="0" destOrd="0" parTransId="{2B3615AF-DFCE-2848-8CDF-FCD9DC8DF385}" sibTransId="{A98CCA15-3E15-654A-A7E6-EAD5615852F1}"/>
    <dgm:cxn modelId="{63FDBA0E-52EC-FC46-9CA7-013F134629DF}" type="presOf" srcId="{76697610-AB6F-E142-AF79-6D4FCA7E0857}" destId="{67DCA4DF-A11E-4747-A7B8-ECF7CDCE1FF7}" srcOrd="0" destOrd="1" presId="urn:microsoft.com/office/officeart/2005/8/layout/cycle3"/>
    <dgm:cxn modelId="{450B2412-C52A-9147-ACBA-75A11CAF64C0}" srcId="{327A1E57-9E40-3A49-8702-F949930807D2}" destId="{8C3A1AC4-72E3-1443-A2CE-B8EB1A9D01F8}" srcOrd="1" destOrd="0" parTransId="{0AB4D3C1-0D29-674C-9963-A48DCAA38FDE}" sibTransId="{A9980BD0-E872-184D-9E18-295E4E77FABA}"/>
    <dgm:cxn modelId="{C5845713-7EC0-134D-A60F-8132E9600D13}" type="presOf" srcId="{551CE2A0-A0BC-5D4B-8D26-1AE38876E7C8}" destId="{67DCA4DF-A11E-4747-A7B8-ECF7CDCE1FF7}" srcOrd="0" destOrd="3" presId="urn:microsoft.com/office/officeart/2005/8/layout/cycle3"/>
    <dgm:cxn modelId="{A7B1361F-301F-A74D-A2CA-1243FCD81465}" type="presOf" srcId="{032B31BB-7167-3C48-9FAC-4A6E46783A24}" destId="{C5CEFA73-8C1D-7144-8EF3-F33C3A08D328}" srcOrd="0" destOrd="2" presId="urn:microsoft.com/office/officeart/2005/8/layout/cycle3"/>
    <dgm:cxn modelId="{33D85221-9AA8-464D-BD0C-15CD9B84BE46}" srcId="{DA877BB1-ED8B-C841-8940-507EE2D3D506}" destId="{B7A49A4A-699A-704C-B72A-B567B163CE4F}" srcOrd="1" destOrd="0" parTransId="{EC98EEA9-E13D-9942-85DA-2D41941148A7}" sibTransId="{2A4D4FEA-3608-2645-B734-78114089E709}"/>
    <dgm:cxn modelId="{C871CD36-96B0-0A4A-BDE7-8E22F0D6029B}" srcId="{DA877BB1-ED8B-C841-8940-507EE2D3D506}" destId="{5BA4BDEA-965D-BE49-9CE2-860316D7406A}" srcOrd="3" destOrd="0" parTransId="{F8B7FF75-37FD-C74E-9E72-B41DCEA0762D}" sibTransId="{FB38578B-C8EB-C644-BDC3-BFBCB35550F2}"/>
    <dgm:cxn modelId="{06744A3E-FBCB-1C48-B02F-D30903A799E5}" type="presOf" srcId="{69944A7B-B0DC-8240-AA90-6B1B53041CD8}" destId="{3FF8ABC5-C7EC-6F4B-8B4C-DB8210EF08B7}" srcOrd="0" destOrd="1" presId="urn:microsoft.com/office/officeart/2005/8/layout/cycle3"/>
    <dgm:cxn modelId="{BDC81242-66D5-7641-8488-B1331BAD9289}" srcId="{5BA4BDEA-965D-BE49-9CE2-860316D7406A}" destId="{69944A7B-B0DC-8240-AA90-6B1B53041CD8}" srcOrd="0" destOrd="0" parTransId="{0A8DD46F-4721-9948-AC18-32319F0C53D0}" sibTransId="{2A49867D-8723-374F-B84B-BF246CD14A89}"/>
    <dgm:cxn modelId="{C3889C49-A26A-644D-8058-5099ECBB19CD}" type="presOf" srcId="{370D7BC0-355C-CB4A-BE66-7047148DC602}" destId="{67DCA4DF-A11E-4747-A7B8-ECF7CDCE1FF7}" srcOrd="0" destOrd="0" presId="urn:microsoft.com/office/officeart/2005/8/layout/cycle3"/>
    <dgm:cxn modelId="{B93D965E-9D00-3441-B1D8-EBE6AD960604}" srcId="{DA877BB1-ED8B-C841-8940-507EE2D3D506}" destId="{370D7BC0-355C-CB4A-BE66-7047148DC602}" srcOrd="0" destOrd="0" parTransId="{7C0B94BA-2576-B147-8FBE-4BB5D93EF493}" sibTransId="{CCF29632-BE3E-FB42-977C-91722851DCA4}"/>
    <dgm:cxn modelId="{AF83FF63-BA84-4544-A5F0-F42EF8B37F47}" srcId="{ACA242E3-AEED-CE42-AC81-60E0D1779CE1}" destId="{CEF2EAB5-8F90-7142-B252-72B1C194C2A2}" srcOrd="1" destOrd="0" parTransId="{80BF6897-7208-5F4E-92F2-E63CF3697286}" sibTransId="{8AB99A35-DD56-EE46-83C8-FDF09FD03E87}"/>
    <dgm:cxn modelId="{BA37DF64-D332-8F4A-8545-2156C6A7A29B}" type="presOf" srcId="{DA877BB1-ED8B-C841-8940-507EE2D3D506}" destId="{E6BD997D-74F3-B441-BD5E-045311442727}" srcOrd="0" destOrd="0" presId="urn:microsoft.com/office/officeart/2005/8/layout/cycle3"/>
    <dgm:cxn modelId="{2EA77965-EFAE-174E-9C7D-78D7A22035D7}" type="presOf" srcId="{5BA4BDEA-965D-BE49-9CE2-860316D7406A}" destId="{3FF8ABC5-C7EC-6F4B-8B4C-DB8210EF08B7}" srcOrd="0" destOrd="0" presId="urn:microsoft.com/office/officeart/2005/8/layout/cycle3"/>
    <dgm:cxn modelId="{FD242A67-D293-C246-9085-55913677B849}" type="presOf" srcId="{008E71A6-3349-C14A-80DA-BB2376EF719B}" destId="{767D1FC3-EBA4-1C46-8BC6-F101602E90A6}" srcOrd="0" destOrd="3" presId="urn:microsoft.com/office/officeart/2005/8/layout/cycle3"/>
    <dgm:cxn modelId="{04423775-8E12-6F4C-86B9-7769E7D1D23C}" type="presOf" srcId="{ACA242E3-AEED-CE42-AC81-60E0D1779CE1}" destId="{2FAB6CA7-3D8E-7444-86AD-1617119DF422}" srcOrd="0" destOrd="0" presId="urn:microsoft.com/office/officeart/2005/8/layout/cycle3"/>
    <dgm:cxn modelId="{6F322876-8969-904E-AECA-BEE336C5AC2D}" type="presOf" srcId="{11B08658-6482-5443-8487-C0224394EF23}" destId="{C5CEFA73-8C1D-7144-8EF3-F33C3A08D328}" srcOrd="0" destOrd="1" presId="urn:microsoft.com/office/officeart/2005/8/layout/cycle3"/>
    <dgm:cxn modelId="{FD59E477-745A-3541-862B-B3E4764A7EFF}" srcId="{370D7BC0-355C-CB4A-BE66-7047148DC602}" destId="{551CE2A0-A0BC-5D4B-8D26-1AE38876E7C8}" srcOrd="2" destOrd="0" parTransId="{DE9A5B3D-9A57-BE48-A731-4CF578CCAFB9}" sibTransId="{107AAB08-1712-0243-9A27-9291609FDBA5}"/>
    <dgm:cxn modelId="{A9B8E67A-A75F-9D4C-A828-B4B17F55472C}" srcId="{DA877BB1-ED8B-C841-8940-507EE2D3D506}" destId="{327A1E57-9E40-3A49-8702-F949930807D2}" srcOrd="4" destOrd="0" parTransId="{3F1F48F5-9A26-1443-92FF-8EA55F07CF89}" sibTransId="{6634DE20-E9F5-924E-9C21-EFDE6125A677}"/>
    <dgm:cxn modelId="{C085B37F-D731-0E44-8782-94DA94B5C65A}" type="presOf" srcId="{1459AF4A-8333-5B48-9740-0F74A94A93ED}" destId="{C5CEFA73-8C1D-7144-8EF3-F33C3A08D328}" srcOrd="0" destOrd="3" presId="urn:microsoft.com/office/officeart/2005/8/layout/cycle3"/>
    <dgm:cxn modelId="{3186F37F-55B3-9944-A0D2-604C491A9DC9}" srcId="{B7A49A4A-699A-704C-B72A-B567B163CE4F}" destId="{1459AF4A-8333-5B48-9740-0F74A94A93ED}" srcOrd="2" destOrd="0" parTransId="{0E7395D0-A8B9-3041-B37E-064BBAFEFA95}" sibTransId="{454E092D-AD07-EA42-8E30-8506694C3FCD}"/>
    <dgm:cxn modelId="{E5D7E283-330D-8840-9F08-14E851E7961D}" type="presOf" srcId="{B97CB87D-52DA-8448-A9E8-D15409CB697D}" destId="{3FF8ABC5-C7EC-6F4B-8B4C-DB8210EF08B7}" srcOrd="0" destOrd="2" presId="urn:microsoft.com/office/officeart/2005/8/layout/cycle3"/>
    <dgm:cxn modelId="{010F0686-9C99-A343-82BA-A1697B70F68A}" srcId="{327A1E57-9E40-3A49-8702-F949930807D2}" destId="{008E71A6-3349-C14A-80DA-BB2376EF719B}" srcOrd="2" destOrd="0" parTransId="{7FEF9C8F-8631-AC48-8093-C36BFDF97302}" sibTransId="{D1516C61-A963-B04B-87E4-413CB9AA309F}"/>
    <dgm:cxn modelId="{7A320497-CDB2-F744-A91D-5421A1ED3234}" type="presOf" srcId="{599711F9-C1CE-D141-B2ED-132CDE40EBC9}" destId="{767D1FC3-EBA4-1C46-8BC6-F101602E90A6}" srcOrd="0" destOrd="1" presId="urn:microsoft.com/office/officeart/2005/8/layout/cycle3"/>
    <dgm:cxn modelId="{ACBFDFA0-6D46-1748-AA98-D547EB711EAD}" srcId="{B7A49A4A-699A-704C-B72A-B567B163CE4F}" destId="{032B31BB-7167-3C48-9FAC-4A6E46783A24}" srcOrd="1" destOrd="0" parTransId="{4B3A5864-D3AC-BF45-8E79-D0DDE665CFB8}" sibTransId="{F51CBBDD-D6DB-CC42-8F5D-238C825C0B10}"/>
    <dgm:cxn modelId="{820836A6-C76C-6546-B634-D53E43629B35}" type="presOf" srcId="{CEF2EAB5-8F90-7142-B252-72B1C194C2A2}" destId="{2FAB6CA7-3D8E-7444-86AD-1617119DF422}" srcOrd="0" destOrd="2" presId="urn:microsoft.com/office/officeart/2005/8/layout/cycle3"/>
    <dgm:cxn modelId="{BEC564B5-6CE8-E844-B0D8-6FA4D25DAB37}" type="presOf" srcId="{327A1E57-9E40-3A49-8702-F949930807D2}" destId="{767D1FC3-EBA4-1C46-8BC6-F101602E90A6}" srcOrd="0" destOrd="0" presId="urn:microsoft.com/office/officeart/2005/8/layout/cycle3"/>
    <dgm:cxn modelId="{096709BE-7D1E-5145-97B6-39B264DCA19E}" srcId="{327A1E57-9E40-3A49-8702-F949930807D2}" destId="{599711F9-C1CE-D141-B2ED-132CDE40EBC9}" srcOrd="0" destOrd="0" parTransId="{E5D56079-2230-994C-9778-D2BA951FE2F9}" sibTransId="{A59C510F-8E02-9B42-90F5-E195F8D1BA25}"/>
    <dgm:cxn modelId="{FF226DC1-857F-1647-A82D-D638F18ECB22}" srcId="{ACA242E3-AEED-CE42-AC81-60E0D1779CE1}" destId="{3E089AD4-61FD-2240-B0EF-5AB2AA694B5D}" srcOrd="0" destOrd="0" parTransId="{229B7827-51CB-6B40-9AE3-CD8F8A2F3F33}" sibTransId="{4BD7F1D9-8266-2B4A-9245-0206205ECA23}"/>
    <dgm:cxn modelId="{0733DFC6-8120-8842-8FFA-FBF3FF451441}" srcId="{5BA4BDEA-965D-BE49-9CE2-860316D7406A}" destId="{B97CB87D-52DA-8448-A9E8-D15409CB697D}" srcOrd="1" destOrd="0" parTransId="{2CA0D0C2-6158-AB46-9394-8F9A75A1946A}" sibTransId="{7DF285F7-4AD5-CF45-8C3E-57C7C1E1585E}"/>
    <dgm:cxn modelId="{529CE1CA-CCC7-EA47-A238-F2C42084D5CF}" srcId="{370D7BC0-355C-CB4A-BE66-7047148DC602}" destId="{76697610-AB6F-E142-AF79-6D4FCA7E0857}" srcOrd="0" destOrd="0" parTransId="{BBE1C935-B97F-C64A-955D-FC526862A2D4}" sibTransId="{580BEB27-D3B4-3841-82C1-F25ECE96B35D}"/>
    <dgm:cxn modelId="{DD60B9D1-D731-1648-9BA8-982143D82701}" type="presOf" srcId="{CCF29632-BE3E-FB42-977C-91722851DCA4}" destId="{AA57FE96-2B3E-9840-81BC-C44FEE591AA2}" srcOrd="0" destOrd="0" presId="urn:microsoft.com/office/officeart/2005/8/layout/cycle3"/>
    <dgm:cxn modelId="{95CFF9E5-3209-4A48-BABB-455EEF42281C}" type="presOf" srcId="{F9C01C68-B6D3-C140-9101-C018BCB63C3B}" destId="{67DCA4DF-A11E-4747-A7B8-ECF7CDCE1FF7}" srcOrd="0" destOrd="2" presId="urn:microsoft.com/office/officeart/2005/8/layout/cycle3"/>
    <dgm:cxn modelId="{4DA242EA-B9BD-D040-8FBE-5F71F55A823B}" srcId="{DA877BB1-ED8B-C841-8940-507EE2D3D506}" destId="{ACA242E3-AEED-CE42-AC81-60E0D1779CE1}" srcOrd="2" destOrd="0" parTransId="{07579701-8D0F-C044-AEA4-57105384E695}" sibTransId="{8CD7C762-6AE4-9A4B-A6AB-10819B882192}"/>
    <dgm:cxn modelId="{0EED36ED-CD5D-CD4E-BDAA-C099D59A6093}" type="presOf" srcId="{8C3A1AC4-72E3-1443-A2CE-B8EB1A9D01F8}" destId="{767D1FC3-EBA4-1C46-8BC6-F101602E90A6}" srcOrd="0" destOrd="2" presId="urn:microsoft.com/office/officeart/2005/8/layout/cycle3"/>
    <dgm:cxn modelId="{629D3CF0-0855-6243-816A-D54885EF3792}" type="presOf" srcId="{3E089AD4-61FD-2240-B0EF-5AB2AA694B5D}" destId="{2FAB6CA7-3D8E-7444-86AD-1617119DF422}" srcOrd="0" destOrd="1" presId="urn:microsoft.com/office/officeart/2005/8/layout/cycle3"/>
    <dgm:cxn modelId="{E53E9281-3214-244A-A4D8-846FE01716E6}" type="presParOf" srcId="{E6BD997D-74F3-B441-BD5E-045311442727}" destId="{C259BAA0-B49E-B846-8C45-EBB729E444CC}" srcOrd="0" destOrd="0" presId="urn:microsoft.com/office/officeart/2005/8/layout/cycle3"/>
    <dgm:cxn modelId="{392E232D-2CEA-D74B-8FF6-A70E21D9EF09}" type="presParOf" srcId="{C259BAA0-B49E-B846-8C45-EBB729E444CC}" destId="{67DCA4DF-A11E-4747-A7B8-ECF7CDCE1FF7}" srcOrd="0" destOrd="0" presId="urn:microsoft.com/office/officeart/2005/8/layout/cycle3"/>
    <dgm:cxn modelId="{DEBF5253-AA39-C648-8CAA-782C799090E4}" type="presParOf" srcId="{C259BAA0-B49E-B846-8C45-EBB729E444CC}" destId="{AA57FE96-2B3E-9840-81BC-C44FEE591AA2}" srcOrd="1" destOrd="0" presId="urn:microsoft.com/office/officeart/2005/8/layout/cycle3"/>
    <dgm:cxn modelId="{34DF4ED5-FD03-CD4B-B471-0AB044B26FD2}" type="presParOf" srcId="{C259BAA0-B49E-B846-8C45-EBB729E444CC}" destId="{C5CEFA73-8C1D-7144-8EF3-F33C3A08D328}" srcOrd="2" destOrd="0" presId="urn:microsoft.com/office/officeart/2005/8/layout/cycle3"/>
    <dgm:cxn modelId="{5F565E79-4A11-A24E-AC0D-08C01DE22EA6}" type="presParOf" srcId="{C259BAA0-B49E-B846-8C45-EBB729E444CC}" destId="{2FAB6CA7-3D8E-7444-86AD-1617119DF422}" srcOrd="3" destOrd="0" presId="urn:microsoft.com/office/officeart/2005/8/layout/cycle3"/>
    <dgm:cxn modelId="{6A9ACF9B-04A5-8C4F-A68A-73A9DE900CB4}" type="presParOf" srcId="{C259BAA0-B49E-B846-8C45-EBB729E444CC}" destId="{3FF8ABC5-C7EC-6F4B-8B4C-DB8210EF08B7}" srcOrd="4" destOrd="0" presId="urn:microsoft.com/office/officeart/2005/8/layout/cycle3"/>
    <dgm:cxn modelId="{43FD00B4-B5DF-534C-BEFC-9B68E9AA25CE}" type="presParOf" srcId="{C259BAA0-B49E-B846-8C45-EBB729E444CC}" destId="{767D1FC3-EBA4-1C46-8BC6-F101602E90A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7FE96-2B3E-9840-81BC-C44FEE591AA2}">
      <dsp:nvSpPr>
        <dsp:cNvPr id="0" name=""/>
        <dsp:cNvSpPr/>
      </dsp:nvSpPr>
      <dsp:spPr>
        <a:xfrm>
          <a:off x="1341088" y="-22996"/>
          <a:ext cx="3938146" cy="3938146"/>
        </a:xfrm>
        <a:prstGeom prst="circularArrow">
          <a:avLst>
            <a:gd name="adj1" fmla="val 5544"/>
            <a:gd name="adj2" fmla="val 330680"/>
            <a:gd name="adj3" fmla="val 13802166"/>
            <a:gd name="adj4" fmla="val 17370015"/>
            <a:gd name="adj5" fmla="val 5757"/>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CA4DF-A11E-4747-A7B8-ECF7CDCE1FF7}">
      <dsp:nvSpPr>
        <dsp:cNvPr id="0" name=""/>
        <dsp:cNvSpPr/>
      </dsp:nvSpPr>
      <dsp:spPr>
        <a:xfrm>
          <a:off x="2398574" y="496"/>
          <a:ext cx="1823174" cy="911587"/>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Documentation</a:t>
          </a:r>
        </a:p>
        <a:p>
          <a:pPr marL="57150" lvl="1" indent="-57150" algn="l" defTabSz="400050">
            <a:lnSpc>
              <a:spcPct val="90000"/>
            </a:lnSpc>
            <a:spcBef>
              <a:spcPct val="0"/>
            </a:spcBef>
            <a:spcAft>
              <a:spcPct val="15000"/>
            </a:spcAft>
            <a:buChar char="•"/>
          </a:pPr>
          <a:r>
            <a:rPr lang="en-US" sz="900" kern="1200" dirty="0"/>
            <a:t>Commit changes to Version Control System</a:t>
          </a:r>
        </a:p>
        <a:p>
          <a:pPr marL="57150" lvl="1" indent="-57150" algn="l" defTabSz="400050">
            <a:lnSpc>
              <a:spcPct val="90000"/>
            </a:lnSpc>
            <a:spcBef>
              <a:spcPct val="0"/>
            </a:spcBef>
            <a:spcAft>
              <a:spcPct val="15000"/>
            </a:spcAft>
            <a:buChar char="•"/>
          </a:pPr>
          <a:r>
            <a:rPr lang="en-US" sz="900" kern="1200" dirty="0"/>
            <a:t>Take Notes</a:t>
          </a:r>
        </a:p>
        <a:p>
          <a:pPr marL="57150" lvl="1" indent="-57150" algn="l" defTabSz="400050">
            <a:lnSpc>
              <a:spcPct val="90000"/>
            </a:lnSpc>
            <a:spcBef>
              <a:spcPct val="0"/>
            </a:spcBef>
            <a:spcAft>
              <a:spcPct val="15000"/>
            </a:spcAft>
            <a:buChar char="•"/>
          </a:pPr>
          <a:r>
            <a:rPr lang="en-US" sz="900" kern="1200" dirty="0"/>
            <a:t>Rename Variables/Functions</a:t>
          </a:r>
        </a:p>
      </dsp:txBody>
      <dsp:txXfrm>
        <a:off x="2443074" y="44996"/>
        <a:ext cx="1734174" cy="822587"/>
      </dsp:txXfrm>
    </dsp:sp>
    <dsp:sp modelId="{C5CEFA73-8C1D-7144-8EF3-F33C3A08D328}">
      <dsp:nvSpPr>
        <dsp:cNvPr id="0" name=""/>
        <dsp:cNvSpPr/>
      </dsp:nvSpPr>
      <dsp:spPr>
        <a:xfrm>
          <a:off x="3995759" y="1160919"/>
          <a:ext cx="1823174" cy="911587"/>
        </a:xfrm>
        <a:prstGeom prst="roundRect">
          <a:avLst/>
        </a:prstGeom>
        <a:solidFill>
          <a:schemeClr val="accent3">
            <a:shade val="50000"/>
            <a:hueOff val="40262"/>
            <a:satOff val="-812"/>
            <a:lumOff val="16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Familiarization</a:t>
          </a:r>
        </a:p>
        <a:p>
          <a:pPr marL="57150" lvl="1" indent="-57150" algn="l" defTabSz="400050">
            <a:lnSpc>
              <a:spcPct val="90000"/>
            </a:lnSpc>
            <a:spcBef>
              <a:spcPct val="0"/>
            </a:spcBef>
            <a:spcAft>
              <a:spcPct val="15000"/>
            </a:spcAft>
            <a:buChar char="•"/>
          </a:pPr>
          <a:r>
            <a:rPr lang="en-US" sz="900" kern="1200" dirty="0"/>
            <a:t>analytics (dependency reports)</a:t>
          </a:r>
        </a:p>
        <a:p>
          <a:pPr marL="57150" lvl="1" indent="-57150" algn="l" defTabSz="400050">
            <a:lnSpc>
              <a:spcPct val="90000"/>
            </a:lnSpc>
            <a:spcBef>
              <a:spcPct val="0"/>
            </a:spcBef>
            <a:spcAft>
              <a:spcPct val="15000"/>
            </a:spcAft>
            <a:buChar char="•"/>
          </a:pPr>
          <a:r>
            <a:rPr lang="en-US" sz="900" kern="1200" dirty="0"/>
            <a:t>debug traces</a:t>
          </a:r>
        </a:p>
        <a:p>
          <a:pPr marL="57150" lvl="1" indent="-57150" algn="l" defTabSz="400050">
            <a:lnSpc>
              <a:spcPct val="90000"/>
            </a:lnSpc>
            <a:spcBef>
              <a:spcPct val="0"/>
            </a:spcBef>
            <a:spcAft>
              <a:spcPct val="15000"/>
            </a:spcAft>
            <a:buChar char="•"/>
          </a:pPr>
          <a:r>
            <a:rPr lang="en-US" sz="900" kern="1200" dirty="0"/>
            <a:t>instrumentation</a:t>
          </a:r>
        </a:p>
      </dsp:txBody>
      <dsp:txXfrm>
        <a:off x="4040259" y="1205419"/>
        <a:ext cx="1734174" cy="822587"/>
      </dsp:txXfrm>
    </dsp:sp>
    <dsp:sp modelId="{2FAB6CA7-3D8E-7444-86AD-1617119DF422}">
      <dsp:nvSpPr>
        <dsp:cNvPr id="0" name=""/>
        <dsp:cNvSpPr/>
      </dsp:nvSpPr>
      <dsp:spPr>
        <a:xfrm>
          <a:off x="3385688" y="3038523"/>
          <a:ext cx="1823174" cy="911587"/>
        </a:xfrm>
        <a:prstGeom prst="roundRect">
          <a:avLst/>
        </a:prstGeom>
        <a:solidFill>
          <a:schemeClr val="accent3">
            <a:shade val="50000"/>
            <a:hueOff val="80523"/>
            <a:satOff val="-1625"/>
            <a:lumOff val="32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Homogenization</a:t>
          </a:r>
        </a:p>
        <a:p>
          <a:pPr marL="57150" lvl="1" indent="-57150" algn="l" defTabSz="400050">
            <a:lnSpc>
              <a:spcPct val="90000"/>
            </a:lnSpc>
            <a:spcBef>
              <a:spcPct val="0"/>
            </a:spcBef>
            <a:spcAft>
              <a:spcPct val="15000"/>
            </a:spcAft>
            <a:buChar char="•"/>
          </a:pPr>
          <a:r>
            <a:rPr lang="en-US" sz="900" kern="1200" dirty="0"/>
            <a:t>Formatting &amp; Style</a:t>
          </a:r>
        </a:p>
        <a:p>
          <a:pPr marL="57150" lvl="1" indent="-57150" algn="l" defTabSz="400050">
            <a:lnSpc>
              <a:spcPct val="90000"/>
            </a:lnSpc>
            <a:spcBef>
              <a:spcPct val="0"/>
            </a:spcBef>
            <a:spcAft>
              <a:spcPct val="15000"/>
            </a:spcAft>
            <a:buChar char="•"/>
          </a:pPr>
          <a:r>
            <a:rPr lang="en-US" sz="900" kern="1200" dirty="0"/>
            <a:t>Global Search/Replace</a:t>
          </a:r>
        </a:p>
      </dsp:txBody>
      <dsp:txXfrm>
        <a:off x="3430188" y="3083023"/>
        <a:ext cx="1734174" cy="822587"/>
      </dsp:txXfrm>
    </dsp:sp>
    <dsp:sp modelId="{3FF8ABC5-C7EC-6F4B-8B4C-DB8210EF08B7}">
      <dsp:nvSpPr>
        <dsp:cNvPr id="0" name=""/>
        <dsp:cNvSpPr/>
      </dsp:nvSpPr>
      <dsp:spPr>
        <a:xfrm>
          <a:off x="1411459" y="3038523"/>
          <a:ext cx="1823174" cy="911587"/>
        </a:xfrm>
        <a:prstGeom prst="roundRect">
          <a:avLst/>
        </a:prstGeom>
        <a:solidFill>
          <a:schemeClr val="accent3">
            <a:shade val="50000"/>
            <a:hueOff val="80523"/>
            <a:satOff val="-1625"/>
            <a:lumOff val="32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Compartmentalization</a:t>
          </a:r>
        </a:p>
        <a:p>
          <a:pPr marL="57150" lvl="1" indent="-57150" algn="l" defTabSz="400050">
            <a:lnSpc>
              <a:spcPct val="90000"/>
            </a:lnSpc>
            <a:spcBef>
              <a:spcPct val="0"/>
            </a:spcBef>
            <a:spcAft>
              <a:spcPct val="15000"/>
            </a:spcAft>
            <a:buChar char="•"/>
          </a:pPr>
          <a:r>
            <a:rPr lang="en-US" sz="900" kern="1200" dirty="0"/>
            <a:t>Remove/reduce </a:t>
          </a:r>
          <a:r>
            <a:rPr lang="en-US" sz="900" kern="1200" dirty="0" err="1"/>
            <a:t>globals</a:t>
          </a:r>
          <a:endParaRPr lang="en-US" sz="900" kern="1200" dirty="0"/>
        </a:p>
        <a:p>
          <a:pPr marL="57150" lvl="1" indent="-57150" algn="l" defTabSz="400050">
            <a:lnSpc>
              <a:spcPct val="90000"/>
            </a:lnSpc>
            <a:spcBef>
              <a:spcPct val="0"/>
            </a:spcBef>
            <a:spcAft>
              <a:spcPct val="15000"/>
            </a:spcAft>
            <a:buChar char="•"/>
          </a:pPr>
          <a:r>
            <a:rPr lang="en-US" sz="900" kern="1200" dirty="0"/>
            <a:t>subdivide code into functional units (functions!)</a:t>
          </a:r>
        </a:p>
      </dsp:txBody>
      <dsp:txXfrm>
        <a:off x="1455959" y="3083023"/>
        <a:ext cx="1734174" cy="822587"/>
      </dsp:txXfrm>
    </dsp:sp>
    <dsp:sp modelId="{767D1FC3-EBA4-1C46-8BC6-F101602E90A6}">
      <dsp:nvSpPr>
        <dsp:cNvPr id="0" name=""/>
        <dsp:cNvSpPr/>
      </dsp:nvSpPr>
      <dsp:spPr>
        <a:xfrm>
          <a:off x="801388" y="1160919"/>
          <a:ext cx="1823174" cy="911587"/>
        </a:xfrm>
        <a:prstGeom prst="roundRect">
          <a:avLst/>
        </a:prstGeom>
        <a:solidFill>
          <a:schemeClr val="accent3">
            <a:shade val="50000"/>
            <a:hueOff val="40262"/>
            <a:satOff val="-812"/>
            <a:lumOff val="16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Testing &amp; Debugging</a:t>
          </a:r>
        </a:p>
        <a:p>
          <a:pPr marL="57150" lvl="1" indent="-57150" algn="l" defTabSz="400050">
            <a:lnSpc>
              <a:spcPct val="90000"/>
            </a:lnSpc>
            <a:spcBef>
              <a:spcPct val="0"/>
            </a:spcBef>
            <a:spcAft>
              <a:spcPct val="15000"/>
            </a:spcAft>
            <a:buChar char="•"/>
          </a:pPr>
          <a:r>
            <a:rPr lang="en-US" sz="900" kern="1200" dirty="0"/>
            <a:t>Static testing: Linter</a:t>
          </a:r>
        </a:p>
        <a:p>
          <a:pPr marL="57150" lvl="1" indent="-57150" algn="l" defTabSz="400050">
            <a:lnSpc>
              <a:spcPct val="90000"/>
            </a:lnSpc>
            <a:spcBef>
              <a:spcPct val="0"/>
            </a:spcBef>
            <a:spcAft>
              <a:spcPct val="15000"/>
            </a:spcAft>
            <a:buChar char="•"/>
          </a:pPr>
          <a:r>
            <a:rPr lang="en-US" sz="900" kern="1200" dirty="0"/>
            <a:t>Profiling: profiler</a:t>
          </a:r>
        </a:p>
        <a:p>
          <a:pPr marL="57150" lvl="1" indent="-57150" algn="l" defTabSz="400050">
            <a:lnSpc>
              <a:spcPct val="90000"/>
            </a:lnSpc>
            <a:spcBef>
              <a:spcPct val="0"/>
            </a:spcBef>
            <a:spcAft>
              <a:spcPct val="15000"/>
            </a:spcAft>
            <a:buChar char="•"/>
          </a:pPr>
          <a:r>
            <a:rPr lang="en-US" sz="900" kern="1200" dirty="0"/>
            <a:t>User Testing (do all the things)</a:t>
          </a:r>
        </a:p>
      </dsp:txBody>
      <dsp:txXfrm>
        <a:off x="845888" y="1205419"/>
        <a:ext cx="1734174" cy="82258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kernel of ZMAP was laid down during Stefan </a:t>
            </a:r>
            <a:r>
              <a:rPr lang="en" dirty="0" err="1"/>
              <a:t>Wiemer's</a:t>
            </a:r>
            <a:r>
              <a:rPr lang="en" dirty="0"/>
              <a:t> PhD Studies, back in the early 1990's.  Since then, He and a host of collaborators (many, his graduate students) have grown it in a variety of directions depending upon the research they were pursuing.  Much of the functionality had been tacked on in a cut-and-paste manner, with each slight modifications to the core code.  Each person who has touched the code brings their own level of programming competence, their own biases of how code should work, their own desired functionality, and their own deadlines for getting ZMAP to provide results.  The complexity grew over time, with menu items calling back and forth among the many figures that made up the GUI that is ZMAP.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the whole while,  while the core functionality was rooted in an ancient version of MATLAB: pre v5.0.  Since then, changes to core MATLAB, and its environment have resulted in quirks, required changes (to parts of ZMAP) along the way.  Eventually, </a:t>
            </a:r>
            <a:r>
              <a:rPr lang="en" dirty="0" err="1"/>
              <a:t>matlab</a:t>
            </a:r>
            <a:r>
              <a:rPr lang="en" dirty="0"/>
              <a:t> R2014b introduced graphical changes that broke the interface.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was an attempt to rewrite it in the 2000's, which resulted in </a:t>
            </a:r>
            <a:r>
              <a:rPr lang="en" dirty="0" err="1"/>
              <a:t>MapSeis</a:t>
            </a:r>
            <a:r>
              <a:rPr lang="en" dirty="0"/>
              <a:t>. But this never gained wings.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2017, I [Celso] happened by, with a newly minted Ph.D. looking for seismology programming work.  I brought with me a great amount of MATLAB experience, and a Seismology background.  Eventually, I was tasked with updating ZMAP (or </a:t>
            </a:r>
            <a:r>
              <a:rPr lang="en" dirty="0" err="1"/>
              <a:t>MapSeis</a:t>
            </a:r>
            <a:r>
              <a:rPr lang="en" dirty="0"/>
              <a:t>) in order to get it usable again since inquiries continued.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decided to modify ZMAP in situ, rather than start from scratch.  I'm not sure that was the wisest decision, but it was fueled by, among other things, a fairly limited contract [I might be at the SED only a couple months].  There was no time to make the "RIGHT" decision... only the decisions that made sense in the moment.  Since then, I've put roughly a year of effort into the program, spread out between other projects and duties.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405f2b3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405f2b3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600" dirty="0"/>
              <a:t>Commit </a:t>
            </a:r>
            <a:r>
              <a:rPr lang="en-US" sz="1600" dirty="0" err="1"/>
              <a:t>ZmapInBox</a:t>
            </a:r>
            <a:r>
              <a:rPr lang="en-US" sz="1600" dirty="0"/>
              <a:t> to Git</a:t>
            </a:r>
          </a:p>
          <a:p>
            <a:pPr marL="457200" lvl="0" indent="-342900" algn="l" rtl="0">
              <a:spcBef>
                <a:spcPts val="0"/>
              </a:spcBef>
              <a:spcAft>
                <a:spcPts val="0"/>
              </a:spcAft>
              <a:buSzPts val="1800"/>
              <a:buChar char="●"/>
            </a:pPr>
            <a:r>
              <a:rPr lang="en-US" sz="1600" dirty="0"/>
              <a:t>Get overview:</a:t>
            </a:r>
          </a:p>
          <a:p>
            <a:pPr marL="914400" lvl="1" indent="-317500" algn="l" rtl="0">
              <a:spcBef>
                <a:spcPts val="0"/>
              </a:spcBef>
              <a:spcAft>
                <a:spcPts val="0"/>
              </a:spcAft>
              <a:buSzPts val="1400"/>
              <a:buChar char="○"/>
            </a:pPr>
            <a:r>
              <a:rPr lang="en-US" sz="1200" dirty="0"/>
              <a:t>Conversations with original creator</a:t>
            </a:r>
          </a:p>
          <a:p>
            <a:pPr marL="914400" lvl="1" indent="-317500" algn="l" rtl="0">
              <a:spcBef>
                <a:spcPts val="0"/>
              </a:spcBef>
              <a:spcAft>
                <a:spcPts val="0"/>
              </a:spcAft>
              <a:buSzPts val="1400"/>
              <a:buChar char="○"/>
            </a:pPr>
            <a:r>
              <a:rPr lang="en-US" sz="1200" dirty="0"/>
              <a:t>Word histograms: determine most important variables/functions/scripts in use</a:t>
            </a:r>
          </a:p>
          <a:p>
            <a:pPr marL="914400" lvl="1" indent="-317500" algn="l" rtl="0">
              <a:spcBef>
                <a:spcPts val="0"/>
              </a:spcBef>
              <a:spcAft>
                <a:spcPts val="0"/>
              </a:spcAft>
              <a:buSzPts val="1400"/>
              <a:buChar char="○"/>
            </a:pPr>
            <a:r>
              <a:rPr lang="en-US" sz="1200" dirty="0"/>
              <a:t>dependency reports (inaccurate)</a:t>
            </a:r>
          </a:p>
          <a:p>
            <a:pPr marL="914400" lvl="1" indent="-317500" algn="l" rtl="0">
              <a:spcBef>
                <a:spcPts val="0"/>
              </a:spcBef>
              <a:spcAft>
                <a:spcPts val="0"/>
              </a:spcAft>
              <a:buSzPts val="1400"/>
              <a:buChar char="○"/>
            </a:pPr>
            <a:r>
              <a:rPr lang="en-US" sz="1200" dirty="0"/>
              <a:t>Look at </a:t>
            </a:r>
            <a:r>
              <a:rPr lang="en-US" sz="1200" dirty="0" err="1"/>
              <a:t>uimenu</a:t>
            </a:r>
            <a:r>
              <a:rPr lang="en-US" sz="1200" dirty="0"/>
              <a:t> names and callbacks</a:t>
            </a:r>
          </a:p>
          <a:p>
            <a:pPr marL="914400" lvl="1" indent="-317500" algn="l" rtl="0">
              <a:spcBef>
                <a:spcPts val="0"/>
              </a:spcBef>
              <a:spcAft>
                <a:spcPts val="0"/>
              </a:spcAft>
              <a:buSzPts val="1400"/>
              <a:buChar char="○"/>
            </a:pPr>
            <a:r>
              <a:rPr lang="en-US" sz="1200" dirty="0"/>
              <a:t>debug/trace for program flow</a:t>
            </a:r>
          </a:p>
          <a:p>
            <a:pPr marL="457200" lvl="0" indent="-342900" algn="l" rtl="0">
              <a:spcBef>
                <a:spcPts val="0"/>
              </a:spcBef>
              <a:spcAft>
                <a:spcPts val="0"/>
              </a:spcAft>
              <a:buSzPts val="1800"/>
              <a:buChar char="●"/>
            </a:pPr>
            <a:r>
              <a:rPr lang="en-US" sz="1600" dirty="0"/>
              <a:t>Reformat all files for consistency</a:t>
            </a:r>
          </a:p>
          <a:p>
            <a:pPr marL="457200" lvl="0" indent="-342900" algn="l" rtl="0">
              <a:spcBef>
                <a:spcPts val="0"/>
              </a:spcBef>
              <a:spcAft>
                <a:spcPts val="0"/>
              </a:spcAft>
              <a:buSzPts val="1800"/>
              <a:buChar char="●"/>
            </a:pPr>
            <a:r>
              <a:rPr lang="en-US" sz="1600" dirty="0"/>
              <a:t>reduce code base by eliminating files with no obvious entry points</a:t>
            </a:r>
          </a:p>
          <a:p>
            <a:pPr marL="914400" lvl="1" indent="-317500" algn="l" rtl="0">
              <a:spcBef>
                <a:spcPts val="0"/>
              </a:spcBef>
              <a:spcAft>
                <a:spcPts val="0"/>
              </a:spcAft>
              <a:buSzPts val="1400"/>
              <a:buChar char="○"/>
            </a:pPr>
            <a:r>
              <a:rPr lang="en-US" sz="1200" dirty="0"/>
              <a:t>Not an exact science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42acafe7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42acafe7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48c519e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48c519e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48c519e0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48c519e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first problem occurs because of a change to plotting positions.  Relative, where a position within a figure ranges from 0 to 1 on each axis, or absolute, which could be in pixels or cm, ex.  When the two get mixed, then items go missing.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to fix?  One could go everywhere and add "units", "normalized" everywhere. But, instead, one can also create a new function and call that function instead of the original</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48c519e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48c519e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48c519e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48c519e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ZMAP was written as a series of scripts.  This made understanding the relationships between different working parts extremely difficult.  Scripts just dump their variables into the global workspace.  To further complicate matters, some scripts declared GLOBAL variables, which have a different lifetime and scope.  [scope refers to the portion of a program where one can access the value of a particular variable (or access a particular function)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of the first steps was to [in an automated way] convert all the scripts into functions. The variables within each function are then limited to the function, unless they are provided as arguments to the function, or if they are specifically declared GLOBAL. This completely broke ZMAP, but now the dependencies between one file and the next become more obvious.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Another great aspect of functions is that it provides a single work unit that is easy (well, easier) to judge whether it is working correctly or not.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48c519e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48c519e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is a GUI that was written starting in MATLAB version 4.0 or 4.2.  One method of error catching would be to create a text string that contained the commands you anticipated might fail, and pass them to </a:t>
            </a:r>
            <a:r>
              <a:rPr lang="en" b="1"/>
              <a:t>eval</a:t>
            </a:r>
            <a:r>
              <a:rPr lang="en"/>
              <a:t>. If the eval was unsuccessful, you could specify what action it would take.  In general, using eval is now something to be avoided.  There are several reasons why this is so, but the most relevant one for ZMAP is that the built-in error catching software (the MATLAB linter) cannot interpret the strings. An additional concern is the readability of strings inside strings inside strings.</a:t>
            </a:r>
            <a:endParaRPr/>
          </a:p>
          <a:p>
            <a:pPr marL="0" lvl="0" indent="0" algn="l" rtl="0">
              <a:spcBef>
                <a:spcPts val="0"/>
              </a:spcBef>
              <a:spcAft>
                <a:spcPts val="0"/>
              </a:spcAft>
              <a:buNone/>
            </a:pPr>
            <a:endParaRPr/>
          </a:p>
          <a:p>
            <a:pPr marL="0" lvl="0" indent="0" algn="l" rtl="0">
              <a:spcBef>
                <a:spcPts val="0"/>
              </a:spcBef>
              <a:spcAft>
                <a:spcPts val="0"/>
              </a:spcAft>
              <a:buNone/>
            </a:pPr>
            <a:r>
              <a:rPr lang="en"/>
              <a:t>So. to improve these sorts of code snippets, the entire containing script needs to be turned into a function.  Then, the contents of the callback needs to be turned into a sub-function.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48c519e0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848c519e0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Callbacks are interesting and tricky creatures.  It is important to know when values are bound to the call, and therefore represent the state of the program at the moment of UI creation, OR, if they are evaluated when the callback is called.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Callbacks can be:</a:t>
            </a:r>
          </a:p>
          <a:p>
            <a:pPr marL="171450" lvl="0" indent="-171450" algn="l" rtl="0">
              <a:spcBef>
                <a:spcPts val="0"/>
              </a:spcBef>
              <a:spcAft>
                <a:spcPts val="0"/>
              </a:spcAft>
              <a:buFont typeface="Arial" panose="020B0604020202020204" pitchFamily="34" charset="0"/>
              <a:buChar char="•"/>
            </a:pPr>
            <a:r>
              <a:rPr lang="en-US" dirty="0"/>
              <a:t>text strings</a:t>
            </a:r>
          </a:p>
          <a:p>
            <a:pPr marL="171450" lvl="0" indent="-171450" algn="l" rtl="0">
              <a:spcBef>
                <a:spcPts val="0"/>
              </a:spcBef>
              <a:spcAft>
                <a:spcPts val="0"/>
              </a:spcAft>
              <a:buFont typeface="Arial" panose="020B0604020202020204" pitchFamily="34" charset="0"/>
              <a:buChar char="•"/>
            </a:pPr>
            <a:r>
              <a:rPr lang="en-US" dirty="0"/>
              <a:t>function handles</a:t>
            </a:r>
          </a:p>
          <a:p>
            <a:pPr marL="171450" lvl="0" indent="-171450" algn="l" rtl="0">
              <a:spcBef>
                <a:spcPts val="0"/>
              </a:spcBef>
              <a:spcAft>
                <a:spcPts val="0"/>
              </a:spcAft>
              <a:buFont typeface="Arial" panose="020B0604020202020204" pitchFamily="34" charset="0"/>
              <a:buChar char="•"/>
            </a:pPr>
            <a:r>
              <a:rPr lang="en-US" dirty="0"/>
              <a:t>anonymous(lambda) expressions:</a:t>
            </a:r>
          </a:p>
          <a:p>
            <a:pPr marL="457200" lvl="1" indent="0" algn="l" rtl="0">
              <a:spcBef>
                <a:spcPts val="0"/>
              </a:spcBef>
              <a:spcAft>
                <a:spcPts val="0"/>
              </a:spcAft>
              <a:buFont typeface="Arial" panose="020B0604020202020204" pitchFamily="34" charset="0"/>
              <a:buNone/>
            </a:pPr>
            <a:r>
              <a:rPr lang="en-US" dirty="0"/>
              <a:t>'Callback', @(</a:t>
            </a:r>
            <a:r>
              <a:rPr lang="en-US" dirty="0" err="1"/>
              <a:t>src</a:t>
            </a:r>
            <a:r>
              <a:rPr lang="en-US" dirty="0"/>
              <a:t>, </a:t>
            </a:r>
            <a:r>
              <a:rPr lang="en-US" dirty="0" err="1"/>
              <a:t>val</a:t>
            </a:r>
            <a:r>
              <a:rPr lang="en-US" dirty="0"/>
              <a: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012baae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012baae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Major challenges:</a:t>
            </a:r>
            <a:endParaRPr dirty="0"/>
          </a:p>
          <a:p>
            <a:pPr marL="457200" lvl="0" indent="-298450" algn="l" rtl="0">
              <a:spcBef>
                <a:spcPts val="0"/>
              </a:spcBef>
              <a:spcAft>
                <a:spcPts val="0"/>
              </a:spcAft>
              <a:buSzPts val="1100"/>
              <a:buChar char="●"/>
            </a:pPr>
            <a:r>
              <a:rPr lang="en" dirty="0"/>
              <a:t>Funding for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Time to do upkeep</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Distributing the program</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Having someone to work on it with proper mixture of experience </a:t>
            </a:r>
            <a:endParaRPr dirty="0"/>
          </a:p>
          <a:p>
            <a:pPr marL="457200" lvl="0" indent="0" algn="l" rtl="0">
              <a:spcBef>
                <a:spcPts val="0"/>
              </a:spcBef>
              <a:spcAft>
                <a:spcPts val="0"/>
              </a:spcAft>
              <a:buNone/>
            </a:pPr>
            <a:r>
              <a:rPr lang="en" dirty="0"/>
              <a:t>Having someone who is aware of programming practices, and the perspective from several programming languages. Additionally, Having someone familiar with the general science is a strong bonus.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Changes - in requirements and in the programming system</a:t>
            </a:r>
            <a:endParaRPr dirty="0"/>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Frequent changes to the language and toolboxes remains a major challenge.</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Read the release notes, which will foreshadow major changes. </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Even during ZMAP 7's development, the capabilities of MATLAB have changed.</a:t>
            </a:r>
            <a:endParaRPr dirty="0">
              <a:solidFill>
                <a:schemeClr val="dk2"/>
              </a:solidFill>
              <a:latin typeface="Verdana"/>
              <a:ea typeface="Verdana"/>
              <a:cs typeface="Verdana"/>
              <a:sym typeface="Verdana"/>
            </a:endParaRPr>
          </a:p>
          <a:p>
            <a:pPr marL="457200" lvl="0" indent="0" algn="l" rtl="0">
              <a:lnSpc>
                <a:spcPct val="115000"/>
              </a:lnSpc>
              <a:spcBef>
                <a:spcPts val="0"/>
              </a:spcBef>
              <a:spcAft>
                <a:spcPts val="0"/>
              </a:spcAft>
              <a:buNone/>
            </a:pPr>
            <a:r>
              <a:rPr lang="en" dirty="0">
                <a:solidFill>
                  <a:schemeClr val="dk2"/>
                </a:solidFill>
                <a:latin typeface="Verdana"/>
                <a:ea typeface="Verdana"/>
                <a:cs typeface="Verdana"/>
                <a:sym typeface="Verdana"/>
              </a:rPr>
              <a:t>Which version should I target?</a:t>
            </a:r>
            <a:br>
              <a:rPr lang="en" dirty="0">
                <a:solidFill>
                  <a:schemeClr val="dk2"/>
                </a:solidFill>
                <a:latin typeface="Verdana"/>
                <a:ea typeface="Verdana"/>
                <a:cs typeface="Verdana"/>
                <a:sym typeface="Verdana"/>
              </a:rPr>
            </a:br>
            <a:r>
              <a:rPr lang="en" dirty="0">
                <a:solidFill>
                  <a:schemeClr val="dk2"/>
                </a:solidFill>
                <a:latin typeface="Verdana"/>
                <a:ea typeface="Verdana"/>
                <a:cs typeface="Verdana"/>
                <a:sym typeface="Verdana"/>
              </a:rPr>
              <a:t>Whenever possible, target the latest version.  </a:t>
            </a:r>
            <a:r>
              <a:rPr lang="en" i="1" dirty="0">
                <a:solidFill>
                  <a:schemeClr val="dk2"/>
                </a:solidFill>
                <a:latin typeface="Verdana"/>
                <a:ea typeface="Verdana"/>
                <a:cs typeface="Verdana"/>
                <a:sym typeface="Verdana"/>
              </a:rPr>
              <a:t>(No, this is not obvious)</a:t>
            </a:r>
            <a:endParaRPr dirty="0"/>
          </a:p>
          <a:p>
            <a:pPr marL="457200" lvl="0" indent="-298450" algn="l" rtl="0">
              <a:spcBef>
                <a:spcPts val="1600"/>
              </a:spcBef>
              <a:spcAft>
                <a:spcPts val="0"/>
              </a:spcAft>
              <a:buSzPts val="1100"/>
              <a:buChar char="●"/>
            </a:pPr>
            <a:r>
              <a:rPr lang="en" dirty="0"/>
              <a:t>community involvement</a:t>
            </a:r>
            <a:endParaRPr dirty="0"/>
          </a:p>
          <a:p>
            <a:pPr marL="457200" lvl="0" indent="0" algn="l" rtl="0">
              <a:spcBef>
                <a:spcPts val="0"/>
              </a:spcBef>
              <a:spcAft>
                <a:spcPts val="0"/>
              </a:spcAft>
              <a:buNone/>
            </a:pPr>
            <a:r>
              <a:rPr lang="en" dirty="0"/>
              <a:t>Getting feedback from the community will allow your toolbox to grow stronger.  Of course, that feedback would need to be implemented (see the note about *time*)</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6efde33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6efde33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ZMAP remains an unfinished gem, but I've managed to bring it up to date, improve its performance, and polish its interface.  I think it is a useful piece of software, and also beautiful.  At least on the surface.  More work will solidify it further, and bring some of the unconverted/missing functionality back.  But, it is guaranteed to fall into disrepair, just like so many other software projects, unless users step in and give back to the project by submitting bug reports or better yet, providing fixes, and adding new functionality.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What would I have done differently?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42acafe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42acafe7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ZMAP?  It may be best described as a catalog exploration tool.  Time-series Here is a short video that hints at some of the functionality held within ZMAP 7</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These are in No particular order – except for the "use good names"</a:t>
            </a:r>
          </a:p>
          <a:p>
            <a:pPr marL="158750" indent="0">
              <a:buNone/>
            </a:pPr>
            <a:endParaRPr lang="en-US" dirty="0"/>
          </a:p>
          <a:p>
            <a:pPr marL="158750" indent="0">
              <a:buNone/>
            </a:pPr>
            <a:r>
              <a:rPr lang="en-US" dirty="0"/>
              <a:t>The items listed here </a:t>
            </a:r>
          </a:p>
        </p:txBody>
      </p:sp>
    </p:spTree>
    <p:extLst>
      <p:ext uri="{BB962C8B-B14F-4D97-AF65-F5344CB8AC3E}">
        <p14:creationId xmlns:p14="http://schemas.microsoft.com/office/powerpoint/2010/main" val="329109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6fb85722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6fb85722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3ffe1959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3ffe1959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t>The point? Projects come and go. No matter how interested you are in the subject matter, if the program doesn't apply to daily life, it will probably be left to the wayside</a:t>
            </a:r>
          </a:p>
          <a:p>
            <a:pPr marL="0" lvl="0" indent="0" algn="l" rtl="0">
              <a:lnSpc>
                <a:spcPct val="100000"/>
              </a:lnSpc>
              <a:spcBef>
                <a:spcPts val="0"/>
              </a:spcBef>
              <a:spcAft>
                <a:spcPts val="0"/>
              </a:spcAft>
              <a:buNone/>
            </a:pPr>
            <a:endParaRPr lang="en" sz="1200" dirty="0"/>
          </a:p>
          <a:p>
            <a:pPr marL="0" lvl="0" indent="0" algn="l" rtl="0">
              <a:lnSpc>
                <a:spcPct val="100000"/>
              </a:lnSpc>
              <a:spcBef>
                <a:spcPts val="0"/>
              </a:spcBef>
              <a:spcAft>
                <a:spcPts val="0"/>
              </a:spcAft>
              <a:buNone/>
            </a:pPr>
            <a:r>
              <a:rPr lang="en" sz="1200" dirty="0"/>
              <a:t>Yes, this graph is messy, but then again, so has my career with regards to computers.</a:t>
            </a:r>
          </a:p>
          <a:p>
            <a:pPr marL="0" lvl="0" indent="0" algn="l" rtl="0">
              <a:lnSpc>
                <a:spcPct val="100000"/>
              </a:lnSpc>
              <a:spcBef>
                <a:spcPts val="0"/>
              </a:spcBef>
              <a:spcAft>
                <a:spcPts val="0"/>
              </a:spcAft>
              <a:buNone/>
            </a:pPr>
            <a:endParaRPr lang="en" sz="1200" dirty="0"/>
          </a:p>
          <a:p>
            <a:pPr marL="0" lvl="0" indent="0" algn="l" rtl="0">
              <a:lnSpc>
                <a:spcPct val="100000"/>
              </a:lnSpc>
              <a:spcBef>
                <a:spcPts val="0"/>
              </a:spcBef>
              <a:spcAft>
                <a:spcPts val="0"/>
              </a:spcAft>
              <a:buNone/>
            </a:pPr>
            <a:r>
              <a:rPr lang="en" sz="1200" dirty="0"/>
              <a:t>I enjoy writing software that enables others to do their jobs easier.  However, attention shifts and projects get stale unless someone else picks up maintenance.</a:t>
            </a:r>
            <a:r>
              <a:rPr lang="en-US" sz="1200" dirty="0"/>
              <a:t> </a:t>
            </a:r>
            <a:r>
              <a:rPr lang="en" sz="1200" dirty="0"/>
              <a:t>Hammer: Represents my BA in Geology, when I swore off computers</a:t>
            </a:r>
            <a:endParaRPr sz="1200" dirty="0"/>
          </a:p>
          <a:p>
            <a:pPr marL="0" lvl="0" indent="0" algn="l" rtl="0">
              <a:lnSpc>
                <a:spcPct val="100000"/>
              </a:lnSpc>
              <a:spcBef>
                <a:spcPts val="0"/>
              </a:spcBef>
              <a:spcAft>
                <a:spcPts val="0"/>
              </a:spcAft>
              <a:buNone/>
            </a:pPr>
            <a:endParaRPr sz="1200" dirty="0"/>
          </a:p>
          <a:p>
            <a:pPr marL="0" lvl="0" indent="0" algn="l" rtl="0">
              <a:lnSpc>
                <a:spcPct val="100000"/>
              </a:lnSpc>
              <a:spcBef>
                <a:spcPts val="0"/>
              </a:spcBef>
              <a:spcAft>
                <a:spcPts val="0"/>
              </a:spcAft>
              <a:buNone/>
            </a:pPr>
            <a:r>
              <a:rPr lang="en" sz="1200" dirty="0">
                <a:solidFill>
                  <a:schemeClr val="dk1"/>
                </a:solidFill>
                <a:latin typeface="Proxima Nova"/>
                <a:ea typeface="Proxima Nova"/>
                <a:cs typeface="Proxima Nova"/>
                <a:sym typeface="Proxima Nova"/>
              </a:rPr>
              <a:t>1980: Department store computer-display groupie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1982: First computer: </a:t>
            </a:r>
            <a:r>
              <a:rPr lang="en" sz="1200" strike="sngStrike" dirty="0">
                <a:solidFill>
                  <a:schemeClr val="dk1"/>
                </a:solidFill>
                <a:latin typeface="Proxima Nova"/>
                <a:ea typeface="Proxima Nova"/>
                <a:cs typeface="Proxima Nova"/>
                <a:sym typeface="Proxima Nova"/>
              </a:rPr>
              <a:t>Timex Sinclair (2kb!)</a:t>
            </a:r>
            <a:r>
              <a:rPr lang="en" sz="1200" dirty="0">
                <a:solidFill>
                  <a:schemeClr val="dk1"/>
                </a:solidFill>
                <a:latin typeface="Proxima Nova"/>
                <a:ea typeface="Proxima Nova"/>
                <a:cs typeface="Proxima Nova"/>
                <a:sym typeface="Proxima Nova"/>
              </a:rPr>
              <a:t> TI-99/4a  (The Timex ruined my tv.)  I used to write quiz games to help my friends sort through typical junior </a:t>
            </a:r>
            <a:r>
              <a:rPr lang="en" sz="1200" dirty="0" err="1">
                <a:solidFill>
                  <a:schemeClr val="dk1"/>
                </a:solidFill>
                <a:latin typeface="Proxima Nova"/>
                <a:ea typeface="Proxima Nova"/>
                <a:cs typeface="Proxima Nova"/>
                <a:sym typeface="Proxima Nova"/>
              </a:rPr>
              <a:t>highschool</a:t>
            </a:r>
            <a:r>
              <a:rPr lang="en" sz="1200" dirty="0">
                <a:solidFill>
                  <a:schemeClr val="dk1"/>
                </a:solidFill>
                <a:latin typeface="Proxima Nova"/>
                <a:ea typeface="Proxima Nova"/>
                <a:cs typeface="Proxima Nova"/>
                <a:sym typeface="Proxima Nova"/>
              </a:rPr>
              <a:t> relationship issues.</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1991: AA Computer Science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1993-2000: Intuit Tech. Support ➫ Data Recovery Technical Lead.  CRDUMP was a data analysis tool (looking for bad data within financial files) that I wrote in a weekend and added to during my entire tenure.  I'd forgotten all about it, but it was still brought up at a reunion 20 years later!</a:t>
            </a:r>
            <a:r>
              <a:rPr lang="en-US" sz="1200" dirty="0">
                <a:solidFill>
                  <a:schemeClr val="dk1"/>
                </a:solidFill>
                <a:latin typeface="Proxima Nova"/>
                <a:ea typeface="Proxima Nova"/>
                <a:cs typeface="Proxima Nova"/>
                <a:sym typeface="Proxima Nova"/>
              </a:rPr>
              <a:t>.</a:t>
            </a:r>
          </a:p>
          <a:p>
            <a:pPr marL="0" lvl="0" indent="0" algn="l" rtl="0">
              <a:lnSpc>
                <a:spcPct val="100000"/>
              </a:lnSpc>
              <a:spcBef>
                <a:spcPts val="1600"/>
              </a:spcBef>
              <a:spcAft>
                <a:spcPts val="0"/>
              </a:spcAft>
              <a:buClr>
                <a:schemeClr val="dk1"/>
              </a:buClr>
              <a:buSzPts val="1100"/>
              <a:buFont typeface="Arial"/>
              <a:buNone/>
            </a:pPr>
            <a:r>
              <a:rPr lang="en" sz="1200" dirty="0">
                <a:solidFill>
                  <a:schemeClr val="dk1"/>
                </a:solidFill>
                <a:latin typeface="Proxima Nova"/>
                <a:ea typeface="Proxima Nova"/>
                <a:cs typeface="Proxima Nova"/>
                <a:sym typeface="Proxima Nova"/>
              </a:rPr>
              <a:t>2003-2011: MS, converted to a PhD Program in Alaska Fairbanks. The ancient SUN machines and unfathomable time spent converting data inspired the data handling for the Waveform Suite.</a:t>
            </a:r>
            <a:endParaRPr sz="1200" dirty="0">
              <a:solidFill>
                <a:schemeClr val="dk1"/>
              </a:solidFill>
              <a:latin typeface="Proxima Nova"/>
              <a:ea typeface="Proxima Nova"/>
              <a:cs typeface="Proxima Nova"/>
              <a:sym typeface="Proxima Nova"/>
            </a:endParaRPr>
          </a:p>
          <a:p>
            <a:pPr marL="0" lvl="0" indent="0" algn="l" rtl="0">
              <a:lnSpc>
                <a:spcPct val="100000"/>
              </a:lnSpc>
              <a:spcBef>
                <a:spcPts val="1600"/>
              </a:spcBef>
              <a:spcAft>
                <a:spcPts val="1600"/>
              </a:spcAft>
              <a:buClr>
                <a:schemeClr val="dk1"/>
              </a:buClr>
              <a:buSzPts val="1100"/>
              <a:buFont typeface="Arial"/>
              <a:buNone/>
            </a:pPr>
            <a:r>
              <a:rPr lang="en" sz="1200" dirty="0">
                <a:solidFill>
                  <a:schemeClr val="dk1"/>
                </a:solidFill>
                <a:latin typeface="Proxima Nova"/>
                <a:ea typeface="Proxima Nova"/>
                <a:cs typeface="Proxima Nova"/>
                <a:sym typeface="Proxima Nova"/>
              </a:rPr>
              <a:t>2011-2014:  IRIS Data Management Center, where I established a software QA position. There I wrote </a:t>
            </a:r>
            <a:r>
              <a:rPr lang="en" sz="1200" dirty="0" err="1">
                <a:solidFill>
                  <a:schemeClr val="dk1"/>
                </a:solidFill>
                <a:latin typeface="Proxima Nova"/>
                <a:ea typeface="Proxima Nova"/>
                <a:cs typeface="Proxima Nova"/>
                <a:sym typeface="Proxima Nova"/>
              </a:rPr>
              <a:t>IrisFetch</a:t>
            </a:r>
            <a:r>
              <a:rPr lang="en" sz="1200" dirty="0">
                <a:solidFill>
                  <a:schemeClr val="dk1"/>
                </a:solidFill>
                <a:latin typeface="Proxima Nova"/>
                <a:ea typeface="Proxima Nova"/>
                <a:cs typeface="Proxima Nova"/>
                <a:sym typeface="Proxima Nova"/>
              </a:rPr>
              <a:t>, which connected MATLAB to the </a:t>
            </a:r>
            <a:r>
              <a:rPr lang="en" sz="1200" dirty="0" err="1">
                <a:solidFill>
                  <a:schemeClr val="dk1"/>
                </a:solidFill>
                <a:latin typeface="Proxima Nova"/>
                <a:ea typeface="Proxima Nova"/>
                <a:cs typeface="Proxima Nova"/>
                <a:sym typeface="Proxima Nova"/>
              </a:rPr>
              <a:t>Nacent</a:t>
            </a:r>
            <a:r>
              <a:rPr lang="en" sz="1200" dirty="0">
                <a:solidFill>
                  <a:schemeClr val="dk1"/>
                </a:solidFill>
                <a:latin typeface="Proxima Nova"/>
                <a:ea typeface="Proxima Nova"/>
                <a:cs typeface="Proxima Nova"/>
                <a:sym typeface="Proxima Nova"/>
              </a:rPr>
              <a:t> Web Services</a:t>
            </a:r>
          </a:p>
          <a:p>
            <a:pPr marL="0" lvl="0" indent="0" algn="l" rtl="0">
              <a:lnSpc>
                <a:spcPct val="100000"/>
              </a:lnSpc>
              <a:spcBef>
                <a:spcPts val="1600"/>
              </a:spcBef>
              <a:spcAft>
                <a:spcPts val="1600"/>
              </a:spcAft>
              <a:buClr>
                <a:schemeClr val="dk1"/>
              </a:buClr>
              <a:buSzPts val="1100"/>
              <a:buFont typeface="Arial"/>
              <a:buNone/>
            </a:pPr>
            <a:endParaRPr lang="en" sz="1200" dirty="0">
              <a:solidFill>
                <a:schemeClr val="dk1"/>
              </a:solidFill>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6fb85722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6fb85722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Distributions show your affected changes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6fb85722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6fb85722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map menus:</a:t>
            </a:r>
            <a:endParaRPr/>
          </a:p>
          <a:p>
            <a:pPr marL="0" lvl="0" indent="0" algn="l" rtl="0">
              <a:spcBef>
                <a:spcPts val="0"/>
              </a:spcBef>
              <a:spcAft>
                <a:spcPts val="0"/>
              </a:spcAft>
              <a:buNone/>
            </a:pPr>
            <a:r>
              <a:rPr lang="en"/>
              <a:t>ƒ(t) : functions through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ƒ(s,z) : functions evaluated along a cross-section</a:t>
            </a:r>
            <a:endParaRPr/>
          </a:p>
          <a:p>
            <a:pPr marL="0" lvl="0" indent="0" algn="l" rtl="0">
              <a:spcBef>
                <a:spcPts val="0"/>
              </a:spcBef>
              <a:spcAft>
                <a:spcPts val="0"/>
              </a:spcAft>
              <a:buClr>
                <a:schemeClr val="dk1"/>
              </a:buClr>
              <a:buSzPts val="1100"/>
              <a:buFont typeface="Arial"/>
              <a:buNone/>
            </a:pPr>
            <a:r>
              <a:rPr lang="en">
                <a:solidFill>
                  <a:schemeClr val="dk1"/>
                </a:solidFill>
              </a:rPr>
              <a:t>ƒ(x,y) : functions evaluated on a grid (no depth consideration)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ƒ(x,y,z) : functions evaluated through a volume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efde33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efde33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ZMAP?  It may be best described as a seismic catalog exploration tool.  Time-series Here is a short video that hints at some of the functionality held within ZMAP 7</a:t>
            </a:r>
            <a:endParaRPr dirty="0"/>
          </a:p>
          <a:p>
            <a:pPr marL="0" lvl="0" indent="0" algn="l" rtl="0">
              <a:spcBef>
                <a:spcPts val="0"/>
              </a:spcBef>
              <a:spcAft>
                <a:spcPts val="0"/>
              </a:spcAft>
              <a:buNone/>
            </a:pPr>
            <a:r>
              <a:rPr lang="en" dirty="0"/>
              <a:t>The general flow is:</a:t>
            </a:r>
            <a:endParaRPr dirty="0"/>
          </a:p>
          <a:p>
            <a:pPr marL="457200" lvl="0" indent="-298450" algn="l" rtl="0">
              <a:spcBef>
                <a:spcPts val="0"/>
              </a:spcBef>
              <a:spcAft>
                <a:spcPts val="0"/>
              </a:spcAft>
              <a:buSzPts val="1100"/>
              <a:buAutoNum type="arabicPeriod"/>
            </a:pPr>
            <a:r>
              <a:rPr lang="en" b="1" dirty="0"/>
              <a:t>Start with a catalog</a:t>
            </a:r>
            <a:r>
              <a:rPr lang="en" dirty="0"/>
              <a:t>. This can be provide by you or from one of the FDSN Event Web services.</a:t>
            </a:r>
            <a:endParaRPr dirty="0"/>
          </a:p>
          <a:p>
            <a:pPr marL="457200" lvl="0" indent="-298450" algn="l" rtl="0">
              <a:spcBef>
                <a:spcPts val="0"/>
              </a:spcBef>
              <a:spcAft>
                <a:spcPts val="0"/>
              </a:spcAft>
              <a:buSzPts val="1100"/>
              <a:buAutoNum type="arabicPeriod"/>
            </a:pPr>
            <a:r>
              <a:rPr lang="en" dirty="0"/>
              <a:t>You </a:t>
            </a:r>
            <a:r>
              <a:rPr lang="en" b="1" dirty="0"/>
              <a:t>filter or </a:t>
            </a:r>
            <a:r>
              <a:rPr lang="en" b="1" dirty="0" err="1"/>
              <a:t>decluster</a:t>
            </a:r>
            <a:r>
              <a:rPr lang="en" b="1" dirty="0"/>
              <a:t> the catalog </a:t>
            </a:r>
            <a:r>
              <a:rPr lang="en" dirty="0"/>
              <a:t>as you see fit, including </a:t>
            </a:r>
            <a:r>
              <a:rPr lang="en" b="1" dirty="0"/>
              <a:t>selecting sub-regions</a:t>
            </a:r>
            <a:r>
              <a:rPr lang="en" dirty="0"/>
              <a:t> of the catalog for further analysis</a:t>
            </a:r>
            <a:endParaRPr dirty="0"/>
          </a:p>
          <a:p>
            <a:pPr marL="457200" lvl="0" indent="-298450" algn="l" rtl="0">
              <a:spcBef>
                <a:spcPts val="0"/>
              </a:spcBef>
              <a:spcAft>
                <a:spcPts val="0"/>
              </a:spcAft>
              <a:buSzPts val="1100"/>
              <a:buAutoNum type="arabicPeriod"/>
            </a:pPr>
            <a:r>
              <a:rPr lang="en" b="1" dirty="0"/>
              <a:t>Define a sampling grid</a:t>
            </a:r>
            <a:r>
              <a:rPr lang="en" dirty="0"/>
              <a:t> for your region of interest</a:t>
            </a:r>
            <a:endParaRPr dirty="0"/>
          </a:p>
          <a:p>
            <a:pPr marL="457200" lvl="0" indent="-298450" algn="l" rtl="0">
              <a:spcBef>
                <a:spcPts val="0"/>
              </a:spcBef>
              <a:spcAft>
                <a:spcPts val="0"/>
              </a:spcAft>
              <a:buSzPts val="1100"/>
              <a:buAutoNum type="arabicPeriod"/>
            </a:pPr>
            <a:r>
              <a:rPr lang="en" b="1" dirty="0"/>
              <a:t>Define sampling parameters</a:t>
            </a:r>
            <a:r>
              <a:rPr lang="en" dirty="0"/>
              <a:t>, such as selecting the </a:t>
            </a:r>
            <a:r>
              <a:rPr lang="en" i="1" dirty="0"/>
              <a:t>N</a:t>
            </a:r>
            <a:r>
              <a:rPr lang="en" dirty="0"/>
              <a:t> nearest events, or all events within a </a:t>
            </a:r>
            <a:r>
              <a:rPr lang="en" dirty="0" err="1"/>
              <a:t>radus</a:t>
            </a:r>
            <a:r>
              <a:rPr lang="en" dirty="0"/>
              <a:t> </a:t>
            </a:r>
            <a:r>
              <a:rPr lang="en" i="1" dirty="0"/>
              <a:t>R</a:t>
            </a:r>
            <a:r>
              <a:rPr lang="en" dirty="0"/>
              <a:t>.</a:t>
            </a:r>
            <a:endParaRPr dirty="0"/>
          </a:p>
          <a:p>
            <a:pPr marL="457200" lvl="0" indent="-298450" algn="l" rtl="0">
              <a:spcBef>
                <a:spcPts val="0"/>
              </a:spcBef>
              <a:spcAft>
                <a:spcPts val="0"/>
              </a:spcAft>
              <a:buSzPts val="1100"/>
              <a:buAutoNum type="arabicPeriod"/>
            </a:pPr>
            <a:r>
              <a:rPr lang="en" b="1" dirty="0"/>
              <a:t>Perform </a:t>
            </a:r>
            <a:r>
              <a:rPr lang="en" dirty="0"/>
              <a:t>some sort of </a:t>
            </a:r>
            <a:r>
              <a:rPr lang="en" b="1" dirty="0"/>
              <a:t>analysis</a:t>
            </a:r>
            <a:r>
              <a:rPr lang="en" dirty="0"/>
              <a:t>.</a:t>
            </a:r>
            <a:endParaRPr dirty="0"/>
          </a:p>
          <a:p>
            <a:pPr marL="457200" lvl="0" indent="-298450" algn="l" rtl="0">
              <a:spcBef>
                <a:spcPts val="0"/>
              </a:spcBef>
              <a:spcAft>
                <a:spcPts val="0"/>
              </a:spcAft>
              <a:buSzPts val="1100"/>
              <a:buAutoNum type="arabicPeriod"/>
            </a:pPr>
            <a:r>
              <a:rPr lang="en" b="1" dirty="0"/>
              <a:t>Examine your results</a:t>
            </a:r>
            <a:r>
              <a:rPr lang="en" dirty="0"/>
              <a:t> in the plots.  Compare points &amp; regions.</a:t>
            </a:r>
            <a:endParaRPr dirty="0"/>
          </a:p>
          <a:p>
            <a:pPr marL="457200" lvl="0" indent="-298450" algn="l" rtl="0">
              <a:spcBef>
                <a:spcPts val="0"/>
              </a:spcBef>
              <a:spcAft>
                <a:spcPts val="0"/>
              </a:spcAft>
              <a:buSzPts val="1100"/>
              <a:buAutoNum type="arabicPeriod"/>
            </a:pPr>
            <a:r>
              <a:rPr lang="en" b="1" dirty="0"/>
              <a:t>Iterate</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a:t>
            </a: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2acafe7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2acafe7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Excerpts from an  interview with Stefan </a:t>
            </a:r>
            <a:r>
              <a:rPr lang="en" dirty="0" err="1"/>
              <a:t>Wiemer</a:t>
            </a:r>
            <a:r>
              <a:rPr lang="en" dirty="0"/>
              <a:t>, April 28, 2020 on the Origin of ZMAP</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Celso:</a:t>
            </a:r>
            <a:r>
              <a:rPr lang="en" sz="700" dirty="0">
                <a:solidFill>
                  <a:schemeClr val="dk1"/>
                </a:solidFill>
                <a:latin typeface="Times New Roman"/>
                <a:ea typeface="Times New Roman"/>
                <a:cs typeface="Times New Roman"/>
                <a:sym typeface="Times New Roman"/>
              </a:rPr>
              <a:t>     </a:t>
            </a:r>
            <a:r>
              <a:rPr lang="en" b="1" dirty="0">
                <a:solidFill>
                  <a:schemeClr val="dk1"/>
                </a:solidFill>
              </a:rPr>
              <a:t>Did you start working on ZMAP while you were in Alaska?</a:t>
            </a:r>
            <a:endParaRPr b="1" dirty="0">
              <a:solidFill>
                <a:schemeClr val="dk1"/>
              </a:solidFill>
            </a:endParaRPr>
          </a:p>
          <a:p>
            <a:pPr marL="304800" lvl="0" indent="-30480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I did this as part of my PhD, which I started in 1992.  It was about 1993 that I was starting to be more involved with ZMAP and Seismicity.  The topic came from Max Weiss.  At the time one of his former students, Ted Haberman, had several articles on Seismic Quiescence. That’s where we started.  These were Fortran programs that you needed to run in a funky way. Then some analysis was done in Excel, done on the Sun Workstations.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These techniques were tiring, and as I learned a little about MATLAB, I realized it would be easier to do this in MATLAB.  Max was encouraging but… he was open to it eventually, but he wasn’t programming MATLAB himself. One of the reasons to make it user friendly is so that other people, like my supervisor, could actually benefit from the code.  He needed an interface that would allow it to happen that way.</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Landers earthquake was one of the first earthquakes I worked on, that was in 1992.  In 1994, I had a publication on that.  I think that was still using certain elements of ZMAP, but not in a graphical way.  There, I was mostly plotting using GMT still, and had some decent color figures : slices through quiescent space, and so on.  So, GMT was an inspiration on how to do mapping, I guess, and ZMAP picked up on some of that.  The calculations were coming from excel-type things where you were doing very simple time series analysis, and FORTRAN programs that were plotting several ways.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Celso</a:t>
            </a:r>
            <a:r>
              <a:rPr lang="en" sz="1200" dirty="0">
                <a:solidFill>
                  <a:schemeClr val="dk1"/>
                </a:solidFill>
              </a:rPr>
              <a:t>: </a:t>
            </a:r>
            <a:r>
              <a:rPr lang="en" sz="1200" b="1" dirty="0">
                <a:solidFill>
                  <a:schemeClr val="dk1"/>
                </a:solidFill>
              </a:rPr>
              <a:t>So, first you were working on your own project, Quiescence for Max.  Then you took some of these codes you that ended up with, and then put them together and made them prettier?  Was there another influence that came into that?</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rPr>
              <a:t>Stefan</a:t>
            </a:r>
            <a:r>
              <a:rPr lang="en" sz="1200" dirty="0">
                <a:solidFill>
                  <a:schemeClr val="dk1"/>
                </a:solidFill>
              </a:rPr>
              <a:t>: [...] Once he [Max] saw the potential, he was one of the drivers behind it.  One thing that happened, It must have been around 1994 or so, when I started to look into b-values.  It was together with John Benoit. He had looked at Seismicity beneath Redoubt [...] and we saw some interesting peaks there in b-value as a function of depth, and there’s a spike at 100km kind of thing.  We looked into that and wrote a paper b-value with depth in New Zealand and wherever else. That is where we used ZMAP type features, and extended it to b-value analysis. Now we had two legs to stand on: Quiescence in seismicity rates, but also the B-values.  That made it a broader application, I guess.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What I increasingly realized and started to appreciate is the benefit you have from an interactive user interface for quality control and rapid scientific interfacing with your data.  So data exploration became more important.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And the partially the mapping also , not too many people had thought about mapping these sort of numbers in ways with circles. I mean,  It’s not terribly innovative, but it hadn’t been done much for those sorts of analysis so that allows you to scan more systematically your parameter space. And then of course then the interaction of comparing this point and that point becomes a natural sort of evolution</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42acafe7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42acafe7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Verdana"/>
                <a:ea typeface="Verdana"/>
                <a:cs typeface="Verdana"/>
                <a:sym typeface="Verdana"/>
              </a:rPr>
              <a:t>A project is defined by the times </a:t>
            </a:r>
            <a:endParaRPr sz="22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1200">
              <a:solidFill>
                <a:schemeClr val="dk2"/>
              </a:solidFill>
              <a:latin typeface="Verdana"/>
              <a:ea typeface="Verdana"/>
              <a:cs typeface="Verdana"/>
              <a:sym typeface="Verdana"/>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2"/>
                </a:solidFill>
                <a:latin typeface="Verdana"/>
                <a:ea typeface="Verdana"/>
                <a:cs typeface="Verdana"/>
                <a:sym typeface="Verdana"/>
              </a:rPr>
              <a:t>When ZMAP was </a:t>
            </a:r>
            <a:r>
              <a:rPr lang="en" sz="1200" i="1">
                <a:solidFill>
                  <a:schemeClr val="dk2"/>
                </a:solidFill>
                <a:latin typeface="Verdana"/>
                <a:ea typeface="Verdana"/>
                <a:cs typeface="Verdana"/>
                <a:sym typeface="Verdana"/>
              </a:rPr>
              <a:t>first</a:t>
            </a:r>
            <a:r>
              <a:rPr lang="en" sz="1200">
                <a:solidFill>
                  <a:schemeClr val="dk2"/>
                </a:solidFill>
                <a:latin typeface="Verdana"/>
                <a:ea typeface="Verdana"/>
                <a:cs typeface="Verdana"/>
                <a:sym typeface="Verdana"/>
              </a:rPr>
              <a:t> created, limitations imposed by MATLAB included:</a:t>
            </a:r>
            <a:endParaRPr sz="1200">
              <a:solidFill>
                <a:schemeClr val="dk2"/>
              </a:solidFill>
              <a:latin typeface="Verdana"/>
              <a:ea typeface="Verdana"/>
              <a:cs typeface="Verdana"/>
              <a:sym typeface="Verdana"/>
            </a:endParaRPr>
          </a:p>
          <a:p>
            <a:pPr marL="457200" lvl="0" indent="-304800" algn="l" rtl="0">
              <a:lnSpc>
                <a:spcPct val="115000"/>
              </a:lnSpc>
              <a:spcBef>
                <a:spcPts val="160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structs</a:t>
            </a:r>
            <a:r>
              <a:rPr lang="en" sz="1200">
                <a:solidFill>
                  <a:schemeClr val="dk2"/>
                </a:solidFill>
                <a:latin typeface="Verdana"/>
                <a:ea typeface="Verdana"/>
                <a:cs typeface="Verdana"/>
                <a:sym typeface="Verdana"/>
              </a:rPr>
              <a:t> ➠ no field names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cells</a:t>
            </a:r>
            <a:r>
              <a:rPr lang="en" sz="1200">
                <a:solidFill>
                  <a:schemeClr val="dk2"/>
                </a:solidFill>
                <a:latin typeface="Verdana"/>
                <a:ea typeface="Verdana"/>
                <a:cs typeface="Verdana"/>
                <a:sym typeface="Verdana"/>
              </a:rPr>
              <a:t> ➠ no mixed data</a:t>
            </a:r>
            <a:endParaRPr sz="1200" b="1">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Object Oriented abilities</a:t>
            </a:r>
            <a:r>
              <a:rPr lang="en" sz="1200">
                <a:solidFill>
                  <a:schemeClr val="dk2"/>
                </a:solidFill>
                <a:latin typeface="Verdana"/>
                <a:ea typeface="Verdana"/>
                <a:cs typeface="Verdana"/>
                <a:sym typeface="Verdana"/>
              </a:rPr>
              <a:t> ➠ unconsolidated variables</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switch /case</a:t>
            </a:r>
            <a:r>
              <a:rPr lang="en" sz="1200">
                <a:solidFill>
                  <a:schemeClr val="dk2"/>
                </a:solidFill>
                <a:latin typeface="Verdana"/>
                <a:ea typeface="Verdana"/>
                <a:cs typeface="Verdana"/>
                <a:sym typeface="Verdana"/>
              </a:rPr>
              <a:t> ➠ long lists of if/else if/ else if/ else if/end</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no mapping toolbox</a:t>
            </a:r>
            <a:r>
              <a:rPr lang="en" sz="1200">
                <a:solidFill>
                  <a:schemeClr val="dk2"/>
                </a:solidFill>
                <a:latin typeface="Verdana"/>
                <a:ea typeface="Verdana"/>
                <a:cs typeface="Verdana"/>
                <a:sym typeface="Verdana"/>
              </a:rPr>
              <a:t> ➠ included toolbox requires maintenance</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different graphics engine</a:t>
            </a:r>
            <a:r>
              <a:rPr lang="en" sz="1200">
                <a:solidFill>
                  <a:schemeClr val="dk2"/>
                </a:solidFill>
                <a:latin typeface="Verdana"/>
                <a:ea typeface="Verdana"/>
                <a:cs typeface="Verdana"/>
                <a:sym typeface="Verdana"/>
              </a:rPr>
              <a:t> ➠ incompatible UI for current version</a:t>
            </a:r>
            <a:endParaRPr sz="1200">
              <a:solidFill>
                <a:schemeClr val="dk2"/>
              </a:solidFill>
              <a:latin typeface="Verdana"/>
              <a:ea typeface="Verdana"/>
              <a:cs typeface="Verdana"/>
              <a:sym typeface="Verdana"/>
            </a:endParaRPr>
          </a:p>
          <a:p>
            <a:pPr marL="457200" lvl="0" indent="-304800" algn="l" rtl="0">
              <a:lnSpc>
                <a:spcPct val="115000"/>
              </a:lnSpc>
              <a:spcBef>
                <a:spcPts val="0"/>
              </a:spcBef>
              <a:spcAft>
                <a:spcPts val="0"/>
              </a:spcAft>
              <a:buClr>
                <a:schemeClr val="dk2"/>
              </a:buClr>
              <a:buSzPts val="1200"/>
              <a:buFont typeface="Verdana"/>
              <a:buChar char="●"/>
            </a:pPr>
            <a:r>
              <a:rPr lang="en" sz="1200" b="1">
                <a:solidFill>
                  <a:schemeClr val="dk2"/>
                </a:solidFill>
                <a:latin typeface="Verdana"/>
                <a:ea typeface="Verdana"/>
                <a:cs typeface="Verdana"/>
                <a:sym typeface="Verdana"/>
              </a:rPr>
              <a:t>error trapping used eval/feval</a:t>
            </a:r>
            <a:r>
              <a:rPr lang="en" sz="1200">
                <a:solidFill>
                  <a:schemeClr val="dk2"/>
                </a:solidFill>
                <a:latin typeface="Verdana"/>
                <a:ea typeface="Verdana"/>
                <a:cs typeface="Verdana"/>
                <a:sym typeface="Verdana"/>
              </a:rPr>
              <a:t> ➠ quoted commands invisible to linter</a:t>
            </a:r>
            <a:endParaRPr sz="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42acafe7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42acafe7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first problem occurs because of a change to plotting positions.  Relative, where a position within a figure ranges from 0 to 1 on each axis, or absolute, which could be in pixels or cm, ex.  When the two get mixed, then items go missing.  This was THE major issue throughout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onsolas" panose="020B0609020204030204" pitchFamily="49" charset="0"/>
                <a:cs typeface="Consolas" panose="020B0609020204030204" pitchFamily="49" charset="0"/>
              </a:rPr>
              <a:t>To be fair, I started with something like this, but it was just the tip of the program iceberg.</a:t>
            </a:r>
          </a:p>
          <a:p>
            <a:pPr marL="158750" indent="0">
              <a:buNone/>
            </a:pPr>
            <a:endParaRPr lang="en-US" dirty="0">
              <a:latin typeface="Consolas" panose="020B0609020204030204" pitchFamily="49" charset="0"/>
              <a:cs typeface="Consolas" panose="020B0609020204030204" pitchFamily="49" charset="0"/>
            </a:endParaRPr>
          </a:p>
          <a:p>
            <a:pPr marL="158750" indent="0">
              <a:buNone/>
            </a:pPr>
            <a:r>
              <a:rPr lang="en-US" dirty="0">
                <a:latin typeface="Consolas" panose="020B0609020204030204" pitchFamily="49" charset="0"/>
                <a:cs typeface="Consolas" panose="020B0609020204030204" pitchFamily="49" charset="0"/>
              </a:rPr>
              <a:t>to ensure that there are fewer side-effects, you could check where the call comes from. prepend:</a:t>
            </a:r>
          </a:p>
          <a:p>
            <a:pPr marL="158750" indent="0">
              <a:buNone/>
            </a:pPr>
            <a:endParaRPr lang="en-US" dirty="0">
              <a:latin typeface="Consolas" panose="020B0609020204030204" pitchFamily="49" charset="0"/>
              <a:cs typeface="Consolas" panose="020B0609020204030204" pitchFamily="49" charset="0"/>
            </a:endParaRPr>
          </a:p>
          <a:p>
            <a:pPr marL="114300" indent="0">
              <a:buNone/>
            </a:pPr>
            <a:r>
              <a:rPr lang="en-US" sz="1100" dirty="0">
                <a:latin typeface="Consolas" panose="020B0609020204030204" pitchFamily="49" charset="0"/>
                <a:cs typeface="Consolas" panose="020B0609020204030204" pitchFamily="49" charset="0"/>
              </a:rPr>
              <a:t>    s = </a:t>
            </a:r>
            <a:r>
              <a:rPr lang="en-US" sz="1100" dirty="0" err="1">
                <a:latin typeface="Consolas" panose="020B0609020204030204" pitchFamily="49" charset="0"/>
                <a:cs typeface="Consolas" panose="020B0609020204030204" pitchFamily="49" charset="0"/>
              </a:rPr>
              <a:t>dbstack</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completenames</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if ~contains([</a:t>
            </a:r>
            <a:r>
              <a:rPr lang="en-US" sz="1100" dirty="0" err="1">
                <a:latin typeface="Consolas" panose="020B0609020204030204" pitchFamily="49" charset="0"/>
                <a:cs typeface="Consolas" panose="020B0609020204030204" pitchFamily="49" charset="0"/>
              </a:rPr>
              <a:t>s.file</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IgnoreCase</a:t>
            </a:r>
            <a:r>
              <a:rPr lang="en-US" sz="1100" dirty="0">
                <a:latin typeface="Consolas" panose="020B0609020204030204" pitchFamily="49" charset="0"/>
                <a:cs typeface="Consolas" panose="020B0609020204030204" pitchFamily="49" charset="0"/>
              </a:rPr>
              <a:t>',true)</a:t>
            </a:r>
          </a:p>
          <a:p>
            <a:pPr marL="114300" indent="0">
              <a:buNone/>
            </a:pPr>
            <a:r>
              <a:rPr lang="en-US" sz="1100" dirty="0">
                <a:latin typeface="Consolas" panose="020B0609020204030204" pitchFamily="49" charset="0"/>
                <a:cs typeface="Consolas" panose="020B0609020204030204" pitchFamily="49" charset="0"/>
              </a:rPr>
              <a:t>        % if not in </a:t>
            </a:r>
            <a:r>
              <a:rPr lang="en-US" sz="1100" dirty="0" err="1">
                <a:latin typeface="Consolas" panose="020B0609020204030204" pitchFamily="49" charset="0"/>
                <a:cs typeface="Consolas" panose="020B0609020204030204" pitchFamily="49" charset="0"/>
              </a:rPr>
              <a:t>zmap</a:t>
            </a:r>
            <a:r>
              <a:rPr lang="en-US" sz="1100" dirty="0">
                <a:latin typeface="Consolas" panose="020B0609020204030204" pitchFamily="49" charset="0"/>
                <a:cs typeface="Consolas" panose="020B0609020204030204" pitchFamily="49" charset="0"/>
              </a:rPr>
              <a:t>, pas through</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err="1">
                <a:latin typeface="Consolas" panose="020B0609020204030204" pitchFamily="49" charset="0"/>
                <a:cs typeface="Consolas" panose="020B0609020204030204" pitchFamily="49" charset="0"/>
              </a:rPr>
              <a:t>uicontrol</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fig,varargin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return</a:t>
            </a:r>
          </a:p>
          <a:p>
            <a:pPr marL="114300" indent="0">
              <a:buNone/>
            </a:pPr>
            <a:r>
              <a:rPr lang="en-US" sz="1100" dirty="0">
                <a:latin typeface="Consolas" panose="020B0609020204030204" pitchFamily="49" charset="0"/>
                <a:cs typeface="Consolas" panose="020B0609020204030204" pitchFamily="49" charset="0"/>
              </a:rPr>
              <a:t>    end</a:t>
            </a: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a:p>
            <a:pPr marL="158750" indent="0">
              <a:buNone/>
            </a:pP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23204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which </a:t>
            </a:r>
            <a:r>
              <a:rPr lang="en-US" dirty="0" err="1"/>
              <a:t>tmp</a:t>
            </a:r>
            <a:r>
              <a:rPr lang="en-US" dirty="0"/>
              <a:t> was which, again?  The cognitive </a:t>
            </a:r>
            <a:r>
              <a:rPr lang="en-US" dirty="0" err="1"/>
              <a:t>overheaed</a:t>
            </a:r>
            <a:r>
              <a:rPr lang="en-US" dirty="0"/>
              <a:t> is stunning</a:t>
            </a:r>
          </a:p>
        </p:txBody>
      </p:sp>
    </p:spTree>
    <p:extLst>
      <p:ext uri="{BB962C8B-B14F-4D97-AF65-F5344CB8AC3E}">
        <p14:creationId xmlns:p14="http://schemas.microsoft.com/office/powerpoint/2010/main" val="388317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3de7376d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3de7376d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things like :</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850">
                <a:solidFill>
                  <a:schemeClr val="dk1"/>
                </a:solidFill>
              </a:rPr>
              <a:t>cat `find . -name "*.m"` | egrep -i "eval[ \(]|feval[ \(]" | egrep "^ *[^%]"</a:t>
            </a:r>
            <a:endParaRPr sz="850">
              <a:solidFill>
                <a:schemeClr val="dk1"/>
              </a:solidFill>
            </a:endParaRPr>
          </a:p>
          <a:p>
            <a:pPr marL="0" lvl="0" indent="0" algn="l" rtl="0">
              <a:spcBef>
                <a:spcPts val="0"/>
              </a:spcBef>
              <a:spcAft>
                <a:spcPts val="0"/>
              </a:spcAft>
              <a:buNone/>
            </a:pPr>
            <a:r>
              <a:rPr lang="en"/>
              <a:t>"find all m files, list them, and keep anything that uses eval or feval (ignoring cases), but doesn't start with a comment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2"/>
          <p:cNvPicPr preferRelativeResize="0"/>
          <p:nvPr/>
        </p:nvPicPr>
        <p:blipFill rotWithShape="1">
          <a:blip r:embed="rId2">
            <a:alphaModFix/>
          </a:blip>
          <a:srcRect/>
          <a:stretch/>
        </p:blipFill>
        <p:spPr>
          <a:xfrm>
            <a:off x="763200" y="400"/>
            <a:ext cx="7272064" cy="5143499"/>
          </a:xfrm>
          <a:prstGeom prst="rect">
            <a:avLst/>
          </a:prstGeom>
          <a:noFill/>
          <a:ln>
            <a:noFill/>
          </a:ln>
        </p:spPr>
      </p:pic>
      <p:pic>
        <p:nvPicPr>
          <p:cNvPr id="24" name="Google Shape;24;p2"/>
          <p:cNvPicPr preferRelativeResize="0"/>
          <p:nvPr/>
        </p:nvPicPr>
        <p:blipFill rotWithShape="1">
          <a:blip r:embed="rId3">
            <a:alphaModFix/>
          </a:blip>
          <a:srcRect/>
          <a:stretch/>
        </p:blipFill>
        <p:spPr>
          <a:xfrm>
            <a:off x="5331774" y="106866"/>
            <a:ext cx="3105874" cy="672183"/>
          </a:xfrm>
          <a:prstGeom prst="rect">
            <a:avLst/>
          </a:prstGeom>
          <a:noFill/>
          <a:ln>
            <a:noFill/>
          </a:ln>
        </p:spPr>
      </p:pic>
      <p:sp>
        <p:nvSpPr>
          <p:cNvPr id="25" name="Google Shape;25;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 name="Google Shape;27;p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8" name="Google Shape;28;p2"/>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3" name="Google Shape;63;p11"/>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5"/>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6"/>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7" name="Google Shape;47;p7"/>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8"/>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 name="Google Shape;56;p9"/>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320050" y="4815623"/>
            <a:ext cx="548700" cy="32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00"/>
            <a:ext cx="7635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0" y="4663225"/>
            <a:ext cx="7947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8035275" y="250"/>
            <a:ext cx="1108800" cy="37845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8035275" y="4663075"/>
            <a:ext cx="1108800" cy="468900"/>
          </a:xfrm>
          <a:prstGeom prst="rect">
            <a:avLst/>
          </a:prstGeom>
          <a:solidFill>
            <a:srgbClr val="F3F3F4"/>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1"/>
          <p:cNvPicPr preferRelativeResize="0"/>
          <p:nvPr/>
        </p:nvPicPr>
        <p:blipFill rotWithShape="1">
          <a:blip r:embed="rId13">
            <a:alphaModFix/>
          </a:blip>
          <a:srcRect/>
          <a:stretch/>
        </p:blipFill>
        <p:spPr>
          <a:xfrm>
            <a:off x="763200" y="400"/>
            <a:ext cx="7272064" cy="5143499"/>
          </a:xfrm>
          <a:prstGeom prst="rect">
            <a:avLst/>
          </a:prstGeom>
          <a:noFill/>
          <a:ln>
            <a:noFill/>
          </a:ln>
        </p:spPr>
      </p:pic>
      <p:sp>
        <p:nvSpPr>
          <p:cNvPr id="11" name="Google Shape;11;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1pPr>
            <a:lvl2pPr lvl="1">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2pPr>
            <a:lvl3pPr lvl="2">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3pPr>
            <a:lvl4pPr lvl="3">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4pPr>
            <a:lvl5pPr lvl="4">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5pPr>
            <a:lvl6pPr lvl="5">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6pPr>
            <a:lvl7pPr lvl="6">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7pPr>
            <a:lvl8pPr lvl="7">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8pPr>
            <a:lvl9pPr lvl="8">
              <a:spcBef>
                <a:spcPts val="0"/>
              </a:spcBef>
              <a:spcAft>
                <a:spcPts val="0"/>
              </a:spcAft>
              <a:buClr>
                <a:schemeClr val="dk1"/>
              </a:buClr>
              <a:buSzPts val="2800"/>
              <a:buFont typeface="Verdana"/>
              <a:buNone/>
              <a:defRPr sz="2800">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Verdana"/>
              <a:buChar char="●"/>
              <a:defRPr sz="1800">
                <a:solidFill>
                  <a:schemeClr val="dk2"/>
                </a:solidFill>
                <a:latin typeface="Verdana"/>
                <a:ea typeface="Verdana"/>
                <a:cs typeface="Verdana"/>
                <a:sym typeface="Verdana"/>
              </a:defRPr>
            </a:lvl1pPr>
            <a:lvl2pPr marL="914400" lvl="1"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2pPr>
            <a:lvl3pPr marL="1371600" lvl="2"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3pPr>
            <a:lvl4pPr marL="1828800" lvl="3"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4pPr>
            <a:lvl5pPr marL="2286000" lvl="4"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5pPr>
            <a:lvl6pPr marL="2743200" lvl="5"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6pPr>
            <a:lvl7pPr marL="3200400" lvl="6"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7pPr>
            <a:lvl8pPr marL="3657600" lvl="7" indent="-317500">
              <a:lnSpc>
                <a:spcPct val="115000"/>
              </a:lnSpc>
              <a:spcBef>
                <a:spcPts val="1600"/>
              </a:spcBef>
              <a:spcAft>
                <a:spcPts val="0"/>
              </a:spcAft>
              <a:buClr>
                <a:schemeClr val="dk2"/>
              </a:buClr>
              <a:buSzPts val="1400"/>
              <a:buFont typeface="Verdana"/>
              <a:buChar char="○"/>
              <a:defRPr>
                <a:solidFill>
                  <a:schemeClr val="dk2"/>
                </a:solidFill>
                <a:latin typeface="Verdana"/>
                <a:ea typeface="Verdana"/>
                <a:cs typeface="Verdana"/>
                <a:sym typeface="Verdana"/>
              </a:defRPr>
            </a:lvl8pPr>
            <a:lvl9pPr marL="4114800" lvl="8" indent="-317500">
              <a:lnSpc>
                <a:spcPct val="115000"/>
              </a:lnSpc>
              <a:spcBef>
                <a:spcPts val="1600"/>
              </a:spcBef>
              <a:spcAft>
                <a:spcPts val="1600"/>
              </a:spcAft>
              <a:buClr>
                <a:schemeClr val="dk2"/>
              </a:buClr>
              <a:buSzPts val="1400"/>
              <a:buFont typeface="Verdana"/>
              <a:buChar char="■"/>
              <a:defRPr>
                <a:solidFill>
                  <a:schemeClr val="dk2"/>
                </a:solidFill>
                <a:latin typeface="Verdana"/>
                <a:ea typeface="Verdana"/>
                <a:cs typeface="Verdana"/>
                <a:sym typeface="Verdana"/>
              </a:defRPr>
            </a:lvl9pPr>
          </a:lstStyle>
          <a:p>
            <a:endParaRPr/>
          </a:p>
        </p:txBody>
      </p:sp>
      <p:sp>
        <p:nvSpPr>
          <p:cNvPr id="13" name="Google Shape;13;p1"/>
          <p:cNvSpPr txBox="1">
            <a:spLocks noGrp="1"/>
          </p:cNvSpPr>
          <p:nvPr>
            <p:ph type="sldNum" idx="12"/>
          </p:nvPr>
        </p:nvSpPr>
        <p:spPr>
          <a:xfrm>
            <a:off x="8320050" y="4815623"/>
            <a:ext cx="548700" cy="327900"/>
          </a:xfrm>
          <a:prstGeom prst="rect">
            <a:avLst/>
          </a:prstGeom>
          <a:noFill/>
          <a:ln>
            <a:noFill/>
          </a:ln>
        </p:spPr>
        <p:txBody>
          <a:bodyPr spcFirstLastPara="1" wrap="square" lIns="91425" tIns="91425" rIns="91425" bIns="91425" anchor="t" anchorCtr="0">
            <a:noAutofit/>
          </a:bodyPr>
          <a:lstStyle>
            <a:lvl1pPr lvl="0" algn="r">
              <a:buNone/>
              <a:defRPr sz="700">
                <a:solidFill>
                  <a:schemeClr val="dk2"/>
                </a:solidFill>
                <a:latin typeface="Verdana"/>
                <a:ea typeface="Verdana"/>
                <a:cs typeface="Verdana"/>
                <a:sym typeface="Verdana"/>
              </a:defRPr>
            </a:lvl1pPr>
            <a:lvl2pPr lvl="1" algn="r">
              <a:buNone/>
              <a:defRPr sz="700">
                <a:solidFill>
                  <a:schemeClr val="dk2"/>
                </a:solidFill>
                <a:latin typeface="Verdana"/>
                <a:ea typeface="Verdana"/>
                <a:cs typeface="Verdana"/>
                <a:sym typeface="Verdana"/>
              </a:defRPr>
            </a:lvl2pPr>
            <a:lvl3pPr lvl="2" algn="r">
              <a:buNone/>
              <a:defRPr sz="700">
                <a:solidFill>
                  <a:schemeClr val="dk2"/>
                </a:solidFill>
                <a:latin typeface="Verdana"/>
                <a:ea typeface="Verdana"/>
                <a:cs typeface="Verdana"/>
                <a:sym typeface="Verdana"/>
              </a:defRPr>
            </a:lvl3pPr>
            <a:lvl4pPr lvl="3" algn="r">
              <a:buNone/>
              <a:defRPr sz="700">
                <a:solidFill>
                  <a:schemeClr val="dk2"/>
                </a:solidFill>
                <a:latin typeface="Verdana"/>
                <a:ea typeface="Verdana"/>
                <a:cs typeface="Verdana"/>
                <a:sym typeface="Verdana"/>
              </a:defRPr>
            </a:lvl4pPr>
            <a:lvl5pPr lvl="4" algn="r">
              <a:buNone/>
              <a:defRPr sz="700">
                <a:solidFill>
                  <a:schemeClr val="dk2"/>
                </a:solidFill>
                <a:latin typeface="Verdana"/>
                <a:ea typeface="Verdana"/>
                <a:cs typeface="Verdana"/>
                <a:sym typeface="Verdana"/>
              </a:defRPr>
            </a:lvl5pPr>
            <a:lvl6pPr lvl="5" algn="r">
              <a:buNone/>
              <a:defRPr sz="700">
                <a:solidFill>
                  <a:schemeClr val="dk2"/>
                </a:solidFill>
                <a:latin typeface="Verdana"/>
                <a:ea typeface="Verdana"/>
                <a:cs typeface="Verdana"/>
                <a:sym typeface="Verdana"/>
              </a:defRPr>
            </a:lvl6pPr>
            <a:lvl7pPr lvl="6" algn="r">
              <a:buNone/>
              <a:defRPr sz="700">
                <a:solidFill>
                  <a:schemeClr val="dk2"/>
                </a:solidFill>
                <a:latin typeface="Verdana"/>
                <a:ea typeface="Verdana"/>
                <a:cs typeface="Verdana"/>
                <a:sym typeface="Verdana"/>
              </a:defRPr>
            </a:lvl7pPr>
            <a:lvl8pPr lvl="7" algn="r">
              <a:buNone/>
              <a:defRPr sz="700">
                <a:solidFill>
                  <a:schemeClr val="dk2"/>
                </a:solidFill>
                <a:latin typeface="Verdana"/>
                <a:ea typeface="Verdana"/>
                <a:cs typeface="Verdana"/>
                <a:sym typeface="Verdana"/>
              </a:defRPr>
            </a:lvl8pPr>
            <a:lvl9pPr lvl="8" algn="r">
              <a:buNone/>
              <a:defRPr sz="700">
                <a:solidFill>
                  <a:schemeClr val="dk2"/>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cxnSp>
        <p:nvCxnSpPr>
          <p:cNvPr id="14" name="Google Shape;14;p1"/>
          <p:cNvCxnSpPr/>
          <p:nvPr/>
        </p:nvCxnSpPr>
        <p:spPr>
          <a:xfrm>
            <a:off x="5330235" y="4800397"/>
            <a:ext cx="3510000" cy="0"/>
          </a:xfrm>
          <a:prstGeom prst="straightConnector1">
            <a:avLst/>
          </a:prstGeom>
          <a:noFill/>
          <a:ln w="9525" cap="flat" cmpd="sng">
            <a:solidFill>
              <a:srgbClr val="000000"/>
            </a:solidFill>
            <a:prstDash val="solid"/>
            <a:round/>
            <a:headEnd type="none" w="sm" len="sm"/>
            <a:tailEnd type="none" w="sm" len="sm"/>
          </a:ln>
        </p:spPr>
      </p:cxnSp>
      <p:cxnSp>
        <p:nvCxnSpPr>
          <p:cNvPr id="15" name="Google Shape;15;p1"/>
          <p:cNvCxnSpPr/>
          <p:nvPr/>
        </p:nvCxnSpPr>
        <p:spPr>
          <a:xfrm>
            <a:off x="6656015" y="282751"/>
            <a:ext cx="2184000" cy="0"/>
          </a:xfrm>
          <a:prstGeom prst="straightConnector1">
            <a:avLst/>
          </a:prstGeom>
          <a:noFill/>
          <a:ln w="9525" cap="flat" cmpd="sng">
            <a:solidFill>
              <a:srgbClr val="000000"/>
            </a:solidFill>
            <a:prstDash val="solid"/>
            <a:round/>
            <a:headEnd type="none" w="sm" len="sm"/>
            <a:tailEnd type="none" w="sm" len="sm"/>
          </a:ln>
        </p:spPr>
      </p:cxnSp>
      <p:pic>
        <p:nvPicPr>
          <p:cNvPr id="16" name="Google Shape;16;p1"/>
          <p:cNvPicPr preferRelativeResize="0"/>
          <p:nvPr/>
        </p:nvPicPr>
        <p:blipFill rotWithShape="1">
          <a:blip r:embed="rId14">
            <a:alphaModFix/>
          </a:blip>
          <a:srcRect/>
          <a:stretch/>
        </p:blipFill>
        <p:spPr>
          <a:xfrm>
            <a:off x="5326703" y="96488"/>
            <a:ext cx="1120951" cy="254808"/>
          </a:xfrm>
          <a:prstGeom prst="rect">
            <a:avLst/>
          </a:prstGeom>
          <a:noFill/>
          <a:ln>
            <a:noFill/>
          </a:ln>
        </p:spPr>
      </p:pic>
      <p:sp>
        <p:nvSpPr>
          <p:cNvPr id="17" name="Google Shape;17;p1"/>
          <p:cNvSpPr txBox="1"/>
          <p:nvPr/>
        </p:nvSpPr>
        <p:spPr>
          <a:xfrm>
            <a:off x="5348125" y="4808674"/>
            <a:ext cx="2634300" cy="2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Verdana"/>
                <a:ea typeface="Verdana"/>
                <a:cs typeface="Verdana"/>
                <a:sym typeface="Verdana"/>
              </a:rPr>
              <a:t>May, 2020</a:t>
            </a:r>
            <a:endParaRPr sz="700">
              <a:latin typeface="Verdana"/>
              <a:ea typeface="Verdana"/>
              <a:cs typeface="Verdana"/>
              <a:sym typeface="Verdana"/>
            </a:endParaRPr>
          </a:p>
        </p:txBody>
      </p:sp>
      <p:pic>
        <p:nvPicPr>
          <p:cNvPr id="3" name="Picture 2">
            <a:extLst>
              <a:ext uri="{FF2B5EF4-FFF2-40B4-BE49-F238E27FC236}">
                <a16:creationId xmlns:a16="http://schemas.microsoft.com/office/drawing/2014/main" id="{5868E4C5-471A-1242-8778-8C5F69B28C16}"/>
              </a:ext>
            </a:extLst>
          </p:cNvPr>
          <p:cNvPicPr>
            <a:picLocks noChangeAspect="1"/>
          </p:cNvPicPr>
          <p:nvPr userDrawn="1"/>
        </p:nvPicPr>
        <p:blipFill>
          <a:blip r:embed="rId15"/>
          <a:stretch>
            <a:fillRect/>
          </a:stretch>
        </p:blipFill>
        <p:spPr>
          <a:xfrm>
            <a:off x="84083" y="4663075"/>
            <a:ext cx="1219200" cy="4191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scholar.google.com/scholar?oi=bibs&amp;cluster=7162968473379867581&amp;btnI=1&amp;hl=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Proxima Nova"/>
                <a:ea typeface="Proxima Nova"/>
                <a:cs typeface="Proxima Nova"/>
                <a:sym typeface="Proxima Nova"/>
              </a:rPr>
              <a:t>From ZMAP to ZMAP7</a:t>
            </a:r>
            <a:endParaRPr>
              <a:latin typeface="Proxima Nova"/>
              <a:ea typeface="Proxima Nova"/>
              <a:cs typeface="Proxima Nova"/>
              <a:sym typeface="Proxima Nova"/>
            </a:endParaRPr>
          </a:p>
        </p:txBody>
      </p:sp>
      <p:sp>
        <p:nvSpPr>
          <p:cNvPr id="71" name="Google Shape;71;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 ⏩ 25 yrs of software evolution ⏩ ⏩ </a:t>
            </a:r>
            <a:endParaRPr>
              <a:latin typeface="Proxima Nova"/>
              <a:ea typeface="Proxima Nova"/>
              <a:cs typeface="Proxima Nova"/>
              <a:sym typeface="Proxima Nova"/>
            </a:endParaRPr>
          </a:p>
        </p:txBody>
      </p:sp>
      <p:sp>
        <p:nvSpPr>
          <p:cNvPr id="72" name="Google Shape;72;p13"/>
          <p:cNvSpPr txBox="1"/>
          <p:nvPr/>
        </p:nvSpPr>
        <p:spPr>
          <a:xfrm>
            <a:off x="1513350" y="3823275"/>
            <a:ext cx="61173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Celso G. Reyes</a:t>
            </a:r>
            <a:r>
              <a:rPr lang="en"/>
              <a:t>, Stefan Wiemer</a:t>
            </a:r>
            <a:endParaRPr/>
          </a:p>
          <a:p>
            <a:pPr marL="0" lvl="0" indent="0" algn="ctr" rtl="0">
              <a:spcBef>
                <a:spcPts val="0"/>
              </a:spcBef>
              <a:spcAft>
                <a:spcPts val="0"/>
              </a:spcAft>
              <a:buNone/>
            </a:pPr>
            <a:r>
              <a:rPr lang="en"/>
              <a:t>Swiss Seismological Service, ETH Zurich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48ED-258A-7342-8DE7-975449AC92CC}"/>
              </a:ext>
            </a:extLst>
          </p:cNvPr>
          <p:cNvSpPr>
            <a:spLocks noGrp="1"/>
          </p:cNvSpPr>
          <p:nvPr>
            <p:ph type="title"/>
          </p:nvPr>
        </p:nvSpPr>
        <p:spPr/>
        <p:txBody>
          <a:bodyPr/>
          <a:lstStyle/>
          <a:p>
            <a:r>
              <a:rPr lang="en-US" dirty="0"/>
              <a:t>and...</a:t>
            </a:r>
          </a:p>
        </p:txBody>
      </p:sp>
      <p:sp>
        <p:nvSpPr>
          <p:cNvPr id="3" name="Text Placeholder 2">
            <a:extLst>
              <a:ext uri="{FF2B5EF4-FFF2-40B4-BE49-F238E27FC236}">
                <a16:creationId xmlns:a16="http://schemas.microsoft.com/office/drawing/2014/main" id="{7A2B3311-2913-F044-B36A-05CCCDBFC544}"/>
              </a:ext>
            </a:extLst>
          </p:cNvPr>
          <p:cNvSpPr>
            <a:spLocks noGrp="1"/>
          </p:cNvSpPr>
          <p:nvPr>
            <p:ph type="body" idx="1"/>
          </p:nvPr>
        </p:nvSpPr>
        <p:spPr>
          <a:xfrm>
            <a:off x="740228" y="1152475"/>
            <a:ext cx="3571371" cy="3416400"/>
          </a:xfrm>
        </p:spPr>
        <p:txBody>
          <a:bodyPr/>
          <a:lstStyle/>
          <a:p>
            <a:pPr marL="139700" indent="0">
              <a:buNone/>
            </a:pPr>
            <a:r>
              <a:rPr lang="en-US" dirty="0"/>
              <a:t>copy/pasted snippets throughout... </a:t>
            </a:r>
          </a:p>
        </p:txBody>
      </p:sp>
      <p:sp>
        <p:nvSpPr>
          <p:cNvPr id="4" name="Text Placeholder 3">
            <a:extLst>
              <a:ext uri="{FF2B5EF4-FFF2-40B4-BE49-F238E27FC236}">
                <a16:creationId xmlns:a16="http://schemas.microsoft.com/office/drawing/2014/main" id="{252FB77E-9EB5-C541-AF9C-1CD53691703E}"/>
              </a:ext>
            </a:extLst>
          </p:cNvPr>
          <p:cNvSpPr>
            <a:spLocks noGrp="1"/>
          </p:cNvSpPr>
          <p:nvPr>
            <p:ph type="body" idx="2"/>
          </p:nvPr>
        </p:nvSpPr>
        <p:spPr>
          <a:xfrm>
            <a:off x="4311597" y="1152475"/>
            <a:ext cx="4520703" cy="3416400"/>
          </a:xfrm>
        </p:spPr>
        <p:txBody>
          <a:bodyPr/>
          <a:lstStyle/>
          <a:p>
            <a:pPr marL="139700" indent="0">
              <a:buNone/>
            </a:pPr>
            <a:r>
              <a:rPr lang="en-US" dirty="0" err="1"/>
              <a:t>codecheck_and_show_top_issues</a:t>
            </a:r>
            <a:endParaRPr lang="en-US" dirty="0"/>
          </a:p>
          <a:p>
            <a:pPr marL="139700" indent="0">
              <a:buNone/>
            </a:pPr>
            <a:r>
              <a:rPr lang="en-US" sz="1000" dirty="0">
                <a:latin typeface="Consolas" panose="020B0609020204030204" pitchFamily="49" charset="0"/>
                <a:cs typeface="Consolas" panose="020B0609020204030204" pitchFamily="49" charset="0"/>
              </a:rPr>
              <a:t>total issues: 15308 </a:t>
            </a:r>
          </a:p>
          <a:p>
            <a:pPr marL="139700" indent="0">
              <a:buNone/>
            </a:pPr>
            <a:r>
              <a:rPr lang="en-US" sz="900" dirty="0">
                <a:latin typeface="Consolas" panose="020B0609020204030204" pitchFamily="49" charset="0"/>
                <a:cs typeface="Consolas" panose="020B0609020204030204" pitchFamily="49" charset="0"/>
              </a:rPr>
              <a:t>3126 : If you intend to specify expression precedence, use parentheses () instead of brackets [].</a:t>
            </a:r>
          </a:p>
          <a:p>
            <a:pPr marL="139700" indent="0">
              <a:buNone/>
            </a:pPr>
            <a:r>
              <a:rPr lang="en-US" sz="900" dirty="0">
                <a:latin typeface="Consolas" panose="020B0609020204030204" pitchFamily="49" charset="0"/>
                <a:cs typeface="Consolas" panose="020B0609020204030204" pitchFamily="49" charset="0"/>
              </a:rPr>
              <a:t>2320 : Best practice is to separate output variables with commas.</a:t>
            </a:r>
          </a:p>
          <a:p>
            <a:pPr marL="139700" indent="0">
              <a:buNone/>
            </a:pPr>
            <a:r>
              <a:rPr lang="en-US" sz="900" dirty="0">
                <a:latin typeface="Consolas" panose="020B0609020204030204" pitchFamily="49" charset="0"/>
                <a:cs typeface="Consolas" panose="020B0609020204030204" pitchFamily="49" charset="0"/>
              </a:rPr>
              <a:t>851 : Terminate statement with semicolon to suppress output (within a script).</a:t>
            </a:r>
          </a:p>
          <a:p>
            <a:pPr marL="139700" indent="0">
              <a:buNone/>
            </a:pPr>
            <a:r>
              <a:rPr lang="en-US" sz="900" dirty="0">
                <a:latin typeface="Consolas" panose="020B0609020204030204" pitchFamily="49" charset="0"/>
                <a:cs typeface="Consolas" panose="020B0609020204030204" pitchFamily="49" charset="0"/>
              </a:rPr>
              <a:t>568 : Extra semicolon is unnecessary in END statement before newline.</a:t>
            </a:r>
          </a:p>
          <a:p>
            <a:pPr marL="139700" indent="0">
              <a:buNone/>
            </a:pPr>
            <a:r>
              <a:rPr lang="en-US" sz="900" dirty="0">
                <a:latin typeface="Consolas" panose="020B0609020204030204" pitchFamily="49" charset="0"/>
                <a:cs typeface="Consolas" panose="020B0609020204030204" pitchFamily="49" charset="0"/>
              </a:rPr>
              <a:t>480 : Extra semicolon is unnecessary in IF statement before newline.</a:t>
            </a:r>
          </a:p>
          <a:p>
            <a:pPr marL="139700" indent="0">
              <a:buNone/>
            </a:pPr>
            <a:r>
              <a:rPr lang="en-US" sz="800" dirty="0">
                <a:latin typeface="Consolas" panose="020B0609020204030204" pitchFamily="49" charset="0"/>
                <a:cs typeface="Consolas" panose="020B0609020204030204" pitchFamily="49" charset="0"/>
              </a:rPr>
              <a:t>440 : When both arguments are numeric scalars, consider replacing &amp; with &amp;&amp; for performance.</a:t>
            </a:r>
          </a:p>
          <a:p>
            <a:pPr marL="139700" indent="0">
              <a:buNone/>
            </a:pPr>
            <a:r>
              <a:rPr lang="en-US" sz="800" dirty="0">
                <a:latin typeface="Consolas" panose="020B0609020204030204" pitchFamily="49" charset="0"/>
                <a:cs typeface="Consolas" panose="020B0609020204030204" pitchFamily="49" charset="0"/>
              </a:rPr>
              <a:t>409 : If you are operating on scalar values, consider using STR2DOUBLE for faster performance.</a:t>
            </a:r>
          </a:p>
          <a:p>
            <a:pPr marL="139700" indent="0">
              <a:buNone/>
            </a:pPr>
            <a:r>
              <a:rPr lang="en-US" sz="700" dirty="0">
                <a:latin typeface="Consolas" panose="020B0609020204030204" pitchFamily="49" charset="0"/>
                <a:cs typeface="Consolas" panose="020B0609020204030204" pitchFamily="49" charset="0"/>
              </a:rPr>
              <a:t>331 : When both arguments are numeric scalars, consider replacing | with || for performance.</a:t>
            </a:r>
          </a:p>
          <a:p>
            <a:pPr marL="139700" indent="0">
              <a:buNone/>
            </a:pPr>
            <a:r>
              <a:rPr lang="en-US" sz="600" dirty="0">
                <a:latin typeface="Consolas" panose="020B0609020204030204" pitchFamily="49" charset="0"/>
                <a:cs typeface="Consolas" panose="020B0609020204030204" pitchFamily="49" charset="0"/>
              </a:rPr>
              <a:t>228 : Extra comma is unnecessary in IF statement before newline.</a:t>
            </a:r>
          </a:p>
          <a:p>
            <a:pPr marL="139700" indent="0">
              <a:buNone/>
            </a:pPr>
            <a:r>
              <a:rPr lang="en-US" sz="600" dirty="0">
                <a:latin typeface="Consolas" panose="020B0609020204030204" pitchFamily="49" charset="0"/>
                <a:cs typeface="Consolas" panose="020B0609020204030204" pitchFamily="49" charset="0"/>
              </a:rPr>
              <a:t>208 : '</a:t>
            </a:r>
            <a:r>
              <a:rPr lang="en-US" sz="600" dirty="0" err="1">
                <a:latin typeface="Consolas" panose="020B0609020204030204" pitchFamily="49" charset="0"/>
                <a:cs typeface="Consolas" panose="020B0609020204030204" pitchFamily="49" charset="0"/>
              </a:rPr>
              <a:t>hist</a:t>
            </a:r>
            <a:r>
              <a:rPr lang="en-US" sz="600" dirty="0">
                <a:latin typeface="Consolas" panose="020B0609020204030204" pitchFamily="49" charset="0"/>
                <a:cs typeface="Consolas" panose="020B0609020204030204" pitchFamily="49" charset="0"/>
              </a:rPr>
              <a:t>' is not recommended. Use 'histogram' instead.</a:t>
            </a:r>
          </a:p>
          <a:p>
            <a:pPr marL="139700" indent="0">
              <a:buNone/>
            </a:pPr>
            <a:r>
              <a:rPr lang="en-US" sz="600" dirty="0">
                <a:latin typeface="Consolas" panose="020B0609020204030204" pitchFamily="49" charset="0"/>
                <a:cs typeface="Consolas" panose="020B0609020204030204" pitchFamily="49" charset="0"/>
              </a:rPr>
              <a:t>204 : EXIST with two input arguments is generally faster and clearer than with one input argument.</a:t>
            </a:r>
          </a:p>
          <a:p>
            <a:pPr marL="139700" indent="0">
              <a:buNone/>
            </a:pPr>
            <a:r>
              <a:rPr lang="en-US" sz="600" dirty="0">
                <a:latin typeface="Consolas" panose="020B0609020204030204" pitchFamily="49" charset="0"/>
                <a:cs typeface="Consolas" panose="020B0609020204030204" pitchFamily="49" charset="0"/>
              </a:rPr>
              <a:t>204 : Extra semicolon is unnecessary in ELSEIF statement before newline.</a:t>
            </a:r>
          </a:p>
          <a:p>
            <a:pPr marL="139700" indent="0">
              <a:buNone/>
            </a:pPr>
            <a:r>
              <a:rPr lang="en-US" sz="600" dirty="0">
                <a:latin typeface="Consolas" panose="020B0609020204030204" pitchFamily="49" charset="0"/>
                <a:cs typeface="Consolas" panose="020B0609020204030204" pitchFamily="49" charset="0"/>
              </a:rPr>
              <a:t>...</a:t>
            </a:r>
          </a:p>
          <a:p>
            <a:pPr marL="139700" indent="0">
              <a:buNone/>
            </a:pPr>
            <a:endParaRPr lang="en-US" sz="900" dirty="0"/>
          </a:p>
        </p:txBody>
      </p:sp>
      <p:pic>
        <p:nvPicPr>
          <p:cNvPr id="6" name="Picture 5">
            <a:extLst>
              <a:ext uri="{FF2B5EF4-FFF2-40B4-BE49-F238E27FC236}">
                <a16:creationId xmlns:a16="http://schemas.microsoft.com/office/drawing/2014/main" id="{6A9A40F5-B1FB-6A48-A03F-2374D919AD7B}"/>
              </a:ext>
            </a:extLst>
          </p:cNvPr>
          <p:cNvPicPr>
            <a:picLocks noChangeAspect="1"/>
          </p:cNvPicPr>
          <p:nvPr/>
        </p:nvPicPr>
        <p:blipFill>
          <a:blip r:embed="rId2"/>
          <a:stretch>
            <a:fillRect/>
          </a:stretch>
        </p:blipFill>
        <p:spPr>
          <a:xfrm>
            <a:off x="829708" y="1550266"/>
            <a:ext cx="3392409" cy="3018609"/>
          </a:xfrm>
          <a:prstGeom prst="rect">
            <a:avLst/>
          </a:prstGeom>
          <a:ln>
            <a:solidFill>
              <a:schemeClr val="tx1">
                <a:lumMod val="75000"/>
                <a:lumOff val="25000"/>
              </a:schemeClr>
            </a:solidFill>
          </a:ln>
        </p:spPr>
      </p:pic>
    </p:spTree>
    <p:extLst>
      <p:ext uri="{BB962C8B-B14F-4D97-AF65-F5344CB8AC3E}">
        <p14:creationId xmlns:p14="http://schemas.microsoft.com/office/powerpoint/2010/main" val="1759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ZMAP (in a box) code Details</a:t>
            </a:r>
            <a:endParaRPr dirty="0"/>
          </a:p>
        </p:txBody>
      </p:sp>
      <p:sp>
        <p:nvSpPr>
          <p:cNvPr id="174" name="Google Shape;17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1"/>
                </a:solidFill>
              </a:rPr>
              <a:t>Files : *.m : 1672</a:t>
            </a:r>
            <a:endParaRPr sz="900" dirty="0">
              <a:solidFill>
                <a:schemeClr val="dk1"/>
              </a:solidFill>
            </a:endParaRPr>
          </a:p>
          <a:p>
            <a:pPr marL="0" lvl="0" indent="0" algn="l" rtl="0">
              <a:spcBef>
                <a:spcPts val="0"/>
              </a:spcBef>
              <a:spcAft>
                <a:spcPts val="0"/>
              </a:spcAft>
              <a:buNone/>
            </a:pPr>
            <a:r>
              <a:rPr lang="en" sz="900" dirty="0">
                <a:solidFill>
                  <a:schemeClr val="dk1"/>
                </a:solidFill>
              </a:rPr>
              <a:t>Lines of code: 169764 non-blank lines, 41506 comments</a:t>
            </a:r>
            <a:endParaRPr sz="900" dirty="0">
              <a:solidFill>
                <a:schemeClr val="dk1"/>
              </a:solidFill>
            </a:endParaRPr>
          </a:p>
          <a:p>
            <a:pPr marL="0" lvl="0" indent="0" algn="l" rtl="0">
              <a:spcBef>
                <a:spcPts val="0"/>
              </a:spcBef>
              <a:spcAft>
                <a:spcPts val="0"/>
              </a:spcAft>
              <a:buNone/>
            </a:pPr>
            <a:r>
              <a:rPr lang="en" sz="900" dirty="0">
                <a:solidFill>
                  <a:schemeClr val="dk1"/>
                </a:solidFill>
              </a:rPr>
              <a:t>Functions:  1104</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Lines containing </a:t>
            </a:r>
            <a:r>
              <a:rPr lang="en" sz="900" dirty="0" err="1">
                <a:solidFill>
                  <a:schemeClr val="dk1"/>
                </a:solidFill>
              </a:rPr>
              <a:t>eval</a:t>
            </a:r>
            <a:r>
              <a:rPr lang="en" sz="900" dirty="0">
                <a:solidFill>
                  <a:schemeClr val="dk1"/>
                </a:solidFill>
              </a:rPr>
              <a:t>, </a:t>
            </a:r>
            <a:r>
              <a:rPr lang="en" sz="900" dirty="0" err="1">
                <a:solidFill>
                  <a:schemeClr val="dk1"/>
                </a:solidFill>
              </a:rPr>
              <a:t>feval</a:t>
            </a:r>
            <a:r>
              <a:rPr lang="en" sz="900" dirty="0">
                <a:solidFill>
                  <a:schemeClr val="dk1"/>
                </a:solidFill>
              </a:rPr>
              <a:t>: 1346</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Non-function callbacks: 4057</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err="1">
                <a:solidFill>
                  <a:schemeClr val="dk1"/>
                </a:solidFill>
              </a:rPr>
              <a:t>UImenu</a:t>
            </a:r>
            <a:r>
              <a:rPr lang="en" sz="900" dirty="0">
                <a:solidFill>
                  <a:schemeClr val="dk1"/>
                </a:solidFill>
              </a:rPr>
              <a:t>: 2628</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err="1">
                <a:solidFill>
                  <a:schemeClr val="dk1"/>
                </a:solidFill>
              </a:rPr>
              <a:t>UIcontrol</a:t>
            </a:r>
            <a:r>
              <a:rPr lang="en" sz="900" dirty="0">
                <a:solidFill>
                  <a:schemeClr val="dk1"/>
                </a:solidFill>
              </a:rPr>
              <a:t>: 2093</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GUIDE .m files 23</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623 global variables  [including tmp1 through tmp10]</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Most important variable name : a</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At LEAST:</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1678 for loops</a:t>
            </a:r>
            <a:endParaRPr sz="900" dirty="0">
              <a:solidFill>
                <a:schemeClr val="dk1"/>
              </a:solidFill>
            </a:endParaRPr>
          </a:p>
          <a:p>
            <a:pPr marL="0" lvl="0" indent="0" algn="l" rtl="0">
              <a:spcBef>
                <a:spcPts val="0"/>
              </a:spcBef>
              <a:spcAft>
                <a:spcPts val="0"/>
              </a:spcAft>
              <a:buNone/>
            </a:pPr>
            <a:r>
              <a:rPr lang="en" sz="900" dirty="0">
                <a:solidFill>
                  <a:schemeClr val="dk1"/>
                </a:solidFill>
              </a:rPr>
              <a:t>	7427 if statements</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204 while loops</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1073 figure statements </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1199 </a:t>
            </a:r>
            <a:r>
              <a:rPr lang="en" sz="900" dirty="0" err="1">
                <a:solidFill>
                  <a:schemeClr val="dk1"/>
                </a:solidFill>
              </a:rPr>
              <a:t>gcf</a:t>
            </a:r>
            <a:r>
              <a:rPr lang="en" sz="900" dirty="0">
                <a:solidFill>
                  <a:schemeClr val="dk1"/>
                </a:solidFill>
              </a:rPr>
              <a:t> usages,</a:t>
            </a:r>
            <a:endParaRPr sz="900" dirty="0">
              <a:solidFill>
                <a:schemeClr val="dk1"/>
              </a:solidFill>
            </a:endParaRPr>
          </a:p>
          <a:p>
            <a:pPr marL="0" lvl="0" indent="457200" algn="l" rtl="0">
              <a:spcBef>
                <a:spcPts val="0"/>
              </a:spcBef>
              <a:spcAft>
                <a:spcPts val="0"/>
              </a:spcAft>
              <a:buClr>
                <a:schemeClr val="dk1"/>
              </a:buClr>
              <a:buSzPts val="1100"/>
              <a:buFont typeface="Arial"/>
              <a:buNone/>
            </a:pPr>
            <a:r>
              <a:rPr lang="en" sz="900" dirty="0">
                <a:solidFill>
                  <a:schemeClr val="dk1"/>
                </a:solidFill>
              </a:rPr>
              <a:t>~2180 </a:t>
            </a:r>
            <a:r>
              <a:rPr lang="en" sz="900" dirty="0" err="1">
                <a:solidFill>
                  <a:schemeClr val="dk1"/>
                </a:solidFill>
              </a:rPr>
              <a:t>gca</a:t>
            </a:r>
            <a:r>
              <a:rPr lang="en" sz="900" dirty="0">
                <a:solidFill>
                  <a:schemeClr val="dk1"/>
                </a:solidFill>
              </a:rPr>
              <a:t> usages</a:t>
            </a:r>
            <a:endParaRPr sz="900" dirty="0">
              <a:solidFill>
                <a:schemeClr val="dk1"/>
              </a:solidFill>
            </a:endParaRPr>
          </a:p>
          <a:p>
            <a:pPr marL="0" lvl="0" indent="0" algn="l" rtl="0">
              <a:spcBef>
                <a:spcPts val="0"/>
              </a:spcBef>
              <a:spcAft>
                <a:spcPts val="1600"/>
              </a:spcAft>
              <a:buNone/>
            </a:pPr>
            <a:endParaRPr dirty="0"/>
          </a:p>
        </p:txBody>
      </p:sp>
      <p:sp>
        <p:nvSpPr>
          <p:cNvPr id="4" name="Text Placeholder 3">
            <a:extLst>
              <a:ext uri="{FF2B5EF4-FFF2-40B4-BE49-F238E27FC236}">
                <a16:creationId xmlns:a16="http://schemas.microsoft.com/office/drawing/2014/main" id="{BFB42AD1-CD96-3246-945B-44878D4DD665}"/>
              </a:ext>
            </a:extLst>
          </p:cNvPr>
          <p:cNvSpPr txBox="1">
            <a:spLocks/>
          </p:cNvSpPr>
          <p:nvPr/>
        </p:nvSpPr>
        <p:spPr>
          <a:xfrm>
            <a:off x="4572000" y="1152475"/>
            <a:ext cx="4260300" cy="3416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r>
              <a:rPr lang="en-US" dirty="0"/>
              <a:t>&gt;&gt; </a:t>
            </a:r>
            <a:r>
              <a:rPr lang="en-US" dirty="0" err="1"/>
              <a:t>codecheck_and_show_top_issues</a:t>
            </a:r>
            <a:endParaRPr lang="en-US" dirty="0"/>
          </a:p>
          <a:p>
            <a:pPr marL="139700"/>
            <a:endParaRPr lang="en-US" dirty="0"/>
          </a:p>
          <a:p>
            <a:pPr marL="139700"/>
            <a:r>
              <a:rPr lang="en-US" sz="1000" dirty="0">
                <a:latin typeface="Consolas" panose="020B0609020204030204" pitchFamily="49" charset="0"/>
                <a:cs typeface="Consolas" panose="020B0609020204030204" pitchFamily="49" charset="0"/>
              </a:rPr>
              <a:t>total issues: 15308 </a:t>
            </a:r>
          </a:p>
          <a:p>
            <a:pPr marL="139700"/>
            <a:r>
              <a:rPr lang="en-US" sz="900" dirty="0">
                <a:latin typeface="Consolas" panose="020B0609020204030204" pitchFamily="49" charset="0"/>
                <a:cs typeface="Consolas" panose="020B0609020204030204" pitchFamily="49" charset="0"/>
              </a:rPr>
              <a:t>3126 : If you intend to specify expression precedence, use parentheses () instead of brackets [].</a:t>
            </a:r>
          </a:p>
          <a:p>
            <a:pPr marL="139700"/>
            <a:r>
              <a:rPr lang="en-US" sz="900" dirty="0">
                <a:latin typeface="Consolas" panose="020B0609020204030204" pitchFamily="49" charset="0"/>
                <a:cs typeface="Consolas" panose="020B0609020204030204" pitchFamily="49" charset="0"/>
              </a:rPr>
              <a:t>2320 : Best practice is to separate output variables with commas.</a:t>
            </a:r>
          </a:p>
          <a:p>
            <a:pPr marL="139700"/>
            <a:r>
              <a:rPr lang="en-US" sz="900" dirty="0">
                <a:latin typeface="Consolas" panose="020B0609020204030204" pitchFamily="49" charset="0"/>
                <a:cs typeface="Consolas" panose="020B0609020204030204" pitchFamily="49" charset="0"/>
              </a:rPr>
              <a:t>851 : Terminate statement with semicolon to suppress output (within a script).</a:t>
            </a:r>
          </a:p>
          <a:p>
            <a:pPr marL="139700"/>
            <a:r>
              <a:rPr lang="en-US" sz="900" dirty="0">
                <a:latin typeface="Consolas" panose="020B0609020204030204" pitchFamily="49" charset="0"/>
                <a:cs typeface="Consolas" panose="020B0609020204030204" pitchFamily="49" charset="0"/>
              </a:rPr>
              <a:t>568 : Extra semicolon is unnecessary in END statement before newline.</a:t>
            </a:r>
          </a:p>
          <a:p>
            <a:pPr marL="139700"/>
            <a:r>
              <a:rPr lang="en-US" sz="900" dirty="0">
                <a:latin typeface="Consolas" panose="020B0609020204030204" pitchFamily="49" charset="0"/>
                <a:cs typeface="Consolas" panose="020B0609020204030204" pitchFamily="49" charset="0"/>
              </a:rPr>
              <a:t>480 : Extra semicolon is unnecessary in IF statement before newline.</a:t>
            </a:r>
          </a:p>
          <a:p>
            <a:pPr marL="139700"/>
            <a:r>
              <a:rPr lang="en-US" sz="800" dirty="0">
                <a:latin typeface="Consolas" panose="020B0609020204030204" pitchFamily="49" charset="0"/>
                <a:cs typeface="Consolas" panose="020B0609020204030204" pitchFamily="49" charset="0"/>
              </a:rPr>
              <a:t>440 : When both arguments are numeric scalars, consider replacing &amp; with &amp;&amp; for performance.</a:t>
            </a:r>
          </a:p>
          <a:p>
            <a:pPr marL="139700"/>
            <a:r>
              <a:rPr lang="en-US" sz="800" dirty="0">
                <a:latin typeface="Consolas" panose="020B0609020204030204" pitchFamily="49" charset="0"/>
                <a:cs typeface="Consolas" panose="020B0609020204030204" pitchFamily="49" charset="0"/>
              </a:rPr>
              <a:t>409 : If you are operating on scalar values, consider using STR2DOUBLE for faster performance.</a:t>
            </a:r>
          </a:p>
          <a:p>
            <a:pPr marL="139700"/>
            <a:r>
              <a:rPr lang="en-US" sz="700" dirty="0">
                <a:latin typeface="Consolas" panose="020B0609020204030204" pitchFamily="49" charset="0"/>
                <a:cs typeface="Consolas" panose="020B0609020204030204" pitchFamily="49" charset="0"/>
              </a:rPr>
              <a:t>331 : When both arguments are numeric scalars, consider replacing | with || for performance.</a:t>
            </a:r>
          </a:p>
          <a:p>
            <a:pPr marL="139700"/>
            <a:r>
              <a:rPr lang="en-US" sz="600" dirty="0">
                <a:latin typeface="Consolas" panose="020B0609020204030204" pitchFamily="49" charset="0"/>
                <a:cs typeface="Consolas" panose="020B0609020204030204" pitchFamily="49" charset="0"/>
              </a:rPr>
              <a:t>228 : Extra comma is unnecessary in IF statement before newline.</a:t>
            </a:r>
          </a:p>
          <a:p>
            <a:pPr marL="139700"/>
            <a:r>
              <a:rPr lang="en-US" sz="600" dirty="0">
                <a:latin typeface="Consolas" panose="020B0609020204030204" pitchFamily="49" charset="0"/>
                <a:cs typeface="Consolas" panose="020B0609020204030204" pitchFamily="49" charset="0"/>
              </a:rPr>
              <a:t>208 : '</a:t>
            </a:r>
            <a:r>
              <a:rPr lang="en-US" sz="600" dirty="0" err="1">
                <a:latin typeface="Consolas" panose="020B0609020204030204" pitchFamily="49" charset="0"/>
                <a:cs typeface="Consolas" panose="020B0609020204030204" pitchFamily="49" charset="0"/>
              </a:rPr>
              <a:t>hist</a:t>
            </a:r>
            <a:r>
              <a:rPr lang="en-US" sz="600" dirty="0">
                <a:latin typeface="Consolas" panose="020B0609020204030204" pitchFamily="49" charset="0"/>
                <a:cs typeface="Consolas" panose="020B0609020204030204" pitchFamily="49" charset="0"/>
              </a:rPr>
              <a:t>' is not recommended. Use 'histogram' instead.</a:t>
            </a:r>
          </a:p>
          <a:p>
            <a:pPr marL="139700"/>
            <a:r>
              <a:rPr lang="en-US" sz="600" dirty="0">
                <a:latin typeface="Consolas" panose="020B0609020204030204" pitchFamily="49" charset="0"/>
                <a:cs typeface="Consolas" panose="020B0609020204030204" pitchFamily="49" charset="0"/>
              </a:rPr>
              <a:t>204 : EXIST with two input arguments is generally faster and clearer than with one input argument.</a:t>
            </a:r>
          </a:p>
          <a:p>
            <a:pPr marL="139700"/>
            <a:r>
              <a:rPr lang="en-US" sz="600" dirty="0">
                <a:latin typeface="Consolas" panose="020B0609020204030204" pitchFamily="49" charset="0"/>
                <a:cs typeface="Consolas" panose="020B0609020204030204" pitchFamily="49" charset="0"/>
              </a:rPr>
              <a:t>204 : Extra semicolon is unnecessary in ELSEIF statement before newline.</a:t>
            </a:r>
          </a:p>
          <a:p>
            <a:pPr marL="139700"/>
            <a:r>
              <a:rPr lang="en-US" sz="600" dirty="0">
                <a:latin typeface="Consolas" panose="020B0609020204030204" pitchFamily="49" charset="0"/>
                <a:cs typeface="Consolas" panose="020B0609020204030204" pitchFamily="49" charset="0"/>
              </a:rPr>
              <a:t>...</a:t>
            </a:r>
          </a:p>
          <a:p>
            <a:pPr marL="139700"/>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overhaul process</a:t>
            </a:r>
            <a:endParaRPr/>
          </a:p>
        </p:txBody>
      </p:sp>
      <p:sp>
        <p:nvSpPr>
          <p:cNvPr id="2" name="Text Placeholder 1">
            <a:extLst>
              <a:ext uri="{FF2B5EF4-FFF2-40B4-BE49-F238E27FC236}">
                <a16:creationId xmlns:a16="http://schemas.microsoft.com/office/drawing/2014/main" id="{6436967C-93FD-FA49-AEAA-15269AB51678}"/>
              </a:ext>
            </a:extLst>
          </p:cNvPr>
          <p:cNvSpPr>
            <a:spLocks noGrp="1"/>
          </p:cNvSpPr>
          <p:nvPr>
            <p:ph type="body" idx="2"/>
          </p:nvPr>
        </p:nvSpPr>
        <p:spPr/>
        <p:txBody>
          <a:bodyPr/>
          <a:lstStyle/>
          <a:p>
            <a:endParaRPr lang="en-US" dirty="0"/>
          </a:p>
        </p:txBody>
      </p:sp>
      <p:graphicFrame>
        <p:nvGraphicFramePr>
          <p:cNvPr id="3" name="Diagram 2">
            <a:extLst>
              <a:ext uri="{FF2B5EF4-FFF2-40B4-BE49-F238E27FC236}">
                <a16:creationId xmlns:a16="http://schemas.microsoft.com/office/drawing/2014/main" id="{2BE7A8DA-8A12-3347-AB25-D8FD30E8EF03}"/>
              </a:ext>
            </a:extLst>
          </p:cNvPr>
          <p:cNvGraphicFramePr/>
          <p:nvPr>
            <p:extLst>
              <p:ext uri="{D42A27DB-BD31-4B8C-83A1-F6EECF244321}">
                <p14:modId xmlns:p14="http://schemas.microsoft.com/office/powerpoint/2010/main" val="284095916"/>
              </p:ext>
            </p:extLst>
          </p:nvPr>
        </p:nvGraphicFramePr>
        <p:xfrm>
          <a:off x="2455817" y="539931"/>
          <a:ext cx="6620323" cy="395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576F8530-AAA2-5948-A5D3-23D193D0D661}"/>
              </a:ext>
            </a:extLst>
          </p:cNvPr>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Track ALL the Changes</a:t>
            </a:r>
            <a:endParaRPr/>
          </a:p>
        </p:txBody>
      </p:sp>
      <p:sp>
        <p:nvSpPr>
          <p:cNvPr id="195" name="Google Shape;195;p21"/>
          <p:cNvSpPr txBox="1">
            <a:spLocks noGrp="1"/>
          </p:cNvSpPr>
          <p:nvPr>
            <p:ph type="body" idx="1"/>
          </p:nvPr>
        </p:nvSpPr>
        <p:spPr>
          <a:xfrm>
            <a:off x="311700" y="1389600"/>
            <a:ext cx="4194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starting any project... or, in fact before modifying an existing project, I commit the code to a version control system, like Git. I can then:</a:t>
            </a:r>
            <a:endParaRPr/>
          </a:p>
          <a:p>
            <a:pPr marL="457200" lvl="0" indent="-304800" algn="l" rtl="0">
              <a:lnSpc>
                <a:spcPct val="150000"/>
              </a:lnSpc>
              <a:spcBef>
                <a:spcPts val="1600"/>
              </a:spcBef>
              <a:spcAft>
                <a:spcPts val="0"/>
              </a:spcAft>
              <a:buSzPts val="1200"/>
              <a:buChar char="❏"/>
            </a:pPr>
            <a:r>
              <a:rPr lang="en"/>
              <a:t>... see exactly which changes I've just made</a:t>
            </a:r>
            <a:endParaRPr/>
          </a:p>
          <a:p>
            <a:pPr marL="457200" lvl="0" indent="-304800" algn="l" rtl="0">
              <a:lnSpc>
                <a:spcPct val="150000"/>
              </a:lnSpc>
              <a:spcBef>
                <a:spcPts val="0"/>
              </a:spcBef>
              <a:spcAft>
                <a:spcPts val="0"/>
              </a:spcAft>
              <a:buSzPts val="1200"/>
              <a:buChar char="❏"/>
            </a:pPr>
            <a:r>
              <a:rPr lang="en"/>
              <a:t>... figure out how and when I screwed up, and then UNDO the offending changes.</a:t>
            </a:r>
            <a:endParaRPr/>
          </a:p>
          <a:p>
            <a:pPr marL="457200" lvl="0" indent="-304800" algn="l" rtl="0">
              <a:lnSpc>
                <a:spcPct val="150000"/>
              </a:lnSpc>
              <a:spcBef>
                <a:spcPts val="0"/>
              </a:spcBef>
              <a:spcAft>
                <a:spcPts val="0"/>
              </a:spcAft>
              <a:buSzPts val="1200"/>
              <a:buChar char="❏"/>
            </a:pPr>
            <a:r>
              <a:rPr lang="en"/>
              <a:t>... compare performance between versions.</a:t>
            </a:r>
            <a:endParaRPr/>
          </a:p>
          <a:p>
            <a:pPr marL="457200" lvl="0" indent="-304800" algn="l" rtl="0">
              <a:lnSpc>
                <a:spcPct val="150000"/>
              </a:lnSpc>
              <a:spcBef>
                <a:spcPts val="0"/>
              </a:spcBef>
              <a:spcAft>
                <a:spcPts val="0"/>
              </a:spcAft>
              <a:buSzPts val="1200"/>
              <a:buChar char="❏"/>
            </a:pPr>
            <a:r>
              <a:rPr lang="en"/>
              <a:t>... delete code instead of commenting it out</a:t>
            </a:r>
            <a:endParaRPr/>
          </a:p>
          <a:p>
            <a:pPr marL="457200" lvl="0" indent="-304800" algn="l" rtl="0">
              <a:lnSpc>
                <a:spcPct val="150000"/>
              </a:lnSpc>
              <a:spcBef>
                <a:spcPts val="0"/>
              </a:spcBef>
              <a:spcAft>
                <a:spcPts val="0"/>
              </a:spcAft>
              <a:buSzPts val="1200"/>
              <a:buChar char="❏"/>
            </a:pPr>
            <a:r>
              <a:rPr lang="en"/>
              <a:t>... keep a continuous record of my progress.</a:t>
            </a:r>
            <a:endParaRPr/>
          </a:p>
          <a:p>
            <a:pPr marL="457200" lvl="0" indent="-304800" algn="l" rtl="0">
              <a:lnSpc>
                <a:spcPct val="150000"/>
              </a:lnSpc>
              <a:spcBef>
                <a:spcPts val="0"/>
              </a:spcBef>
              <a:spcAft>
                <a:spcPts val="0"/>
              </a:spcAft>
              <a:buSzPts val="1200"/>
              <a:buChar char="❏"/>
            </a:pPr>
            <a:r>
              <a:rPr lang="en"/>
              <a:t>... avoid </a:t>
            </a:r>
            <a:r>
              <a:rPr lang="en">
                <a:latin typeface="Consolas"/>
                <a:ea typeface="Consolas"/>
                <a:cs typeface="Consolas"/>
                <a:sym typeface="Consolas"/>
              </a:rPr>
              <a:t>ver1</a:t>
            </a:r>
            <a:r>
              <a:rPr lang="en"/>
              <a:t>, </a:t>
            </a:r>
            <a:r>
              <a:rPr lang="en">
                <a:latin typeface="Consolas"/>
                <a:ea typeface="Consolas"/>
                <a:cs typeface="Consolas"/>
                <a:sym typeface="Consolas"/>
              </a:rPr>
              <a:t>ver2</a:t>
            </a:r>
            <a:r>
              <a:rPr lang="en"/>
              <a:t>, </a:t>
            </a:r>
            <a:r>
              <a:rPr lang="en">
                <a:latin typeface="Consolas"/>
                <a:ea typeface="Consolas"/>
                <a:cs typeface="Consolas"/>
                <a:sym typeface="Consolas"/>
              </a:rPr>
              <a:t>may2020ver, finalver</a:t>
            </a:r>
            <a:r>
              <a:rPr lang="en"/>
              <a:t>, </a:t>
            </a:r>
            <a:r>
              <a:rPr lang="en">
                <a:latin typeface="Consolas"/>
                <a:ea typeface="Consolas"/>
                <a:cs typeface="Consolas"/>
                <a:sym typeface="Consolas"/>
              </a:rPr>
              <a:t>finalfinalver</a:t>
            </a:r>
            <a:r>
              <a:rPr lang="en"/>
              <a:t>, </a:t>
            </a:r>
            <a:r>
              <a:rPr lang="en">
                <a:latin typeface="Consolas"/>
                <a:ea typeface="Consolas"/>
                <a:cs typeface="Consolas"/>
                <a:sym typeface="Consolas"/>
              </a:rPr>
              <a:t>reallyfinal </a:t>
            </a:r>
            <a:r>
              <a:rPr lang="en"/>
              <a:t>folders</a:t>
            </a:r>
            <a:endParaRPr/>
          </a:p>
        </p:txBody>
      </p:sp>
      <p:pic>
        <p:nvPicPr>
          <p:cNvPr id="196" name="Google Shape;196;p21"/>
          <p:cNvPicPr preferRelativeResize="0"/>
          <p:nvPr/>
        </p:nvPicPr>
        <p:blipFill>
          <a:blip r:embed="rId3">
            <a:alphaModFix/>
          </a:blip>
          <a:stretch>
            <a:fillRect/>
          </a:stretch>
        </p:blipFill>
        <p:spPr>
          <a:xfrm>
            <a:off x="5155850" y="415950"/>
            <a:ext cx="3789650" cy="424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Names are </a:t>
            </a:r>
            <a:r>
              <a:rPr lang="en" b="1"/>
              <a:t>IMPORTANT</a:t>
            </a:r>
            <a:endParaRPr b="1"/>
          </a:p>
        </p:txBody>
      </p:sp>
      <p:sp>
        <p:nvSpPr>
          <p:cNvPr id="202" name="Google Shape;202;p22"/>
          <p:cNvSpPr txBox="1">
            <a:spLocks noGrp="1"/>
          </p:cNvSpPr>
          <p:nvPr>
            <p:ph type="body" idx="1"/>
          </p:nvPr>
        </p:nvSpPr>
        <p:spPr>
          <a:xfrm>
            <a:off x="311700" y="1389600"/>
            <a:ext cx="5198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ZMAP started as a personal project and grew organically, Some influences came from FORTRAN. This showed in the variable names  </a:t>
            </a:r>
            <a:endParaRPr/>
          </a:p>
          <a:p>
            <a:pPr marL="0" lvl="0" indent="0" algn="l" rtl="0">
              <a:spcBef>
                <a:spcPts val="1600"/>
              </a:spcBef>
              <a:spcAft>
                <a:spcPts val="0"/>
              </a:spcAft>
              <a:buNone/>
            </a:pPr>
            <a:r>
              <a:rPr lang="en"/>
              <a:t>Reduce cognitive overhead by giving great names for variables, functions, and classes.</a:t>
            </a:r>
            <a:endParaRPr/>
          </a:p>
          <a:p>
            <a:pPr marL="457200" lvl="0" indent="-304800" algn="l" rtl="0">
              <a:spcBef>
                <a:spcPts val="1600"/>
              </a:spcBef>
              <a:spcAft>
                <a:spcPts val="0"/>
              </a:spcAft>
              <a:buSzPts val="1200"/>
              <a:buChar char="❏"/>
            </a:pPr>
            <a:r>
              <a:rPr lang="en"/>
              <a:t>Name a </a:t>
            </a:r>
            <a:r>
              <a:rPr lang="en" b="1"/>
              <a:t>function </a:t>
            </a:r>
            <a:r>
              <a:rPr lang="en"/>
              <a:t>according to what it </a:t>
            </a:r>
            <a:r>
              <a:rPr lang="en" b="1"/>
              <a:t>DOES</a:t>
            </a:r>
            <a:r>
              <a:rPr lang="en"/>
              <a:t>:</a:t>
            </a:r>
            <a:br>
              <a:rPr lang="en"/>
            </a:br>
            <a:r>
              <a:rPr lang="en">
                <a:latin typeface="Consolas"/>
                <a:ea typeface="Consolas"/>
                <a:cs typeface="Consolas"/>
                <a:sym typeface="Consolas"/>
              </a:rPr>
              <a:t>draw_circle </a:t>
            </a:r>
            <a:r>
              <a:rPr lang="en"/>
              <a:t>: draws a circle</a:t>
            </a:r>
            <a:br>
              <a:rPr lang="en"/>
            </a:br>
            <a:r>
              <a:rPr lang="en">
                <a:latin typeface="Consolas"/>
                <a:ea typeface="Consolas"/>
                <a:cs typeface="Consolas"/>
                <a:sym typeface="Consolas"/>
              </a:rPr>
              <a:t>filter_catalog</a:t>
            </a:r>
            <a:r>
              <a:rPr lang="en"/>
              <a:t>: filters a catalog,</a:t>
            </a:r>
            <a:endParaRPr/>
          </a:p>
          <a:p>
            <a:pPr marL="457200" lvl="0" indent="-304800" algn="l" rtl="0">
              <a:spcBef>
                <a:spcPts val="0"/>
              </a:spcBef>
              <a:spcAft>
                <a:spcPts val="0"/>
              </a:spcAft>
              <a:buSzPts val="1200"/>
              <a:buChar char="❏"/>
            </a:pPr>
            <a:r>
              <a:rPr lang="en"/>
              <a:t>A </a:t>
            </a:r>
            <a:r>
              <a:rPr lang="en" b="1"/>
              <a:t>variable </a:t>
            </a:r>
            <a:r>
              <a:rPr lang="en"/>
              <a:t>should say what it </a:t>
            </a:r>
            <a:r>
              <a:rPr lang="en" b="1"/>
              <a:t>CONTAINS</a:t>
            </a:r>
            <a:r>
              <a:rPr lang="en"/>
              <a:t>:</a:t>
            </a:r>
            <a:br>
              <a:rPr lang="en"/>
            </a:br>
            <a:r>
              <a:rPr lang="en">
                <a:latin typeface="Consolas"/>
                <a:ea typeface="Consolas"/>
                <a:cs typeface="Consolas"/>
                <a:sym typeface="Consolas"/>
              </a:rPr>
              <a:t>primaryCatalog </a:t>
            </a:r>
            <a:r>
              <a:rPr lang="en"/>
              <a:t>: details for all events</a:t>
            </a:r>
            <a:br>
              <a:rPr lang="en"/>
            </a:br>
            <a:r>
              <a:rPr lang="en">
                <a:latin typeface="Consolas"/>
                <a:ea typeface="Consolas"/>
                <a:cs typeface="Consolas"/>
                <a:sym typeface="Consolas"/>
              </a:rPr>
              <a:t>activeEventIndex</a:t>
            </a:r>
            <a:r>
              <a:rPr lang="en"/>
              <a:t>: index positions of events being used</a:t>
            </a:r>
            <a:br>
              <a:rPr lang="en"/>
            </a:br>
            <a:r>
              <a:rPr lang="en">
                <a:latin typeface="Consolas"/>
                <a:ea typeface="Consolas"/>
                <a:cs typeface="Consolas"/>
                <a:sym typeface="Consolas"/>
              </a:rPr>
              <a:t>useRadius</a:t>
            </a:r>
            <a:r>
              <a:rPr lang="en"/>
              <a:t>: boolean, that if true means we use the Radius for calculations</a:t>
            </a:r>
            <a:endParaRPr/>
          </a:p>
          <a:p>
            <a:pPr marL="0" lvl="0" indent="0" algn="l" rtl="0">
              <a:spcBef>
                <a:spcPts val="1600"/>
              </a:spcBef>
              <a:spcAft>
                <a:spcPts val="1600"/>
              </a:spcAft>
              <a:buNone/>
            </a:pPr>
            <a:endParaRPr/>
          </a:p>
        </p:txBody>
      </p:sp>
      <p:sp>
        <p:nvSpPr>
          <p:cNvPr id="203" name="Google Shape;203;p22"/>
          <p:cNvSpPr txBox="1"/>
          <p:nvPr/>
        </p:nvSpPr>
        <p:spPr>
          <a:xfrm>
            <a:off x="5799700" y="694800"/>
            <a:ext cx="2972100" cy="37539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dirty="0">
                <a:latin typeface="Verdana"/>
                <a:ea typeface="Verdana"/>
                <a:cs typeface="Verdana"/>
                <a:sym typeface="Verdana"/>
              </a:rPr>
              <a:t>❌	    </a:t>
            </a:r>
            <a:r>
              <a:rPr lang="en" dirty="0">
                <a:solidFill>
                  <a:schemeClr val="dk1"/>
                </a:solidFill>
                <a:latin typeface="Verdana"/>
                <a:ea typeface="Verdana"/>
                <a:cs typeface="Verdana"/>
                <a:sym typeface="Verdana"/>
              </a:rPr>
              <a:t>👍</a:t>
            </a:r>
            <a:endParaRPr dirty="0">
              <a:latin typeface="Verdana"/>
              <a:ea typeface="Verdana"/>
              <a:cs typeface="Verdana"/>
              <a:sym typeface="Verdana"/>
            </a:endParaRPr>
          </a:p>
          <a:p>
            <a:pPr marL="0" lvl="0" indent="0" algn="l" rtl="0">
              <a:lnSpc>
                <a:spcPct val="200000"/>
              </a:lnSpc>
              <a:spcBef>
                <a:spcPts val="0"/>
              </a:spcBef>
              <a:spcAft>
                <a:spcPts val="0"/>
              </a:spcAft>
              <a:buNone/>
            </a:pPr>
            <a:r>
              <a:rPr lang="en" dirty="0">
                <a:latin typeface="Consolas"/>
                <a:ea typeface="Consolas"/>
                <a:cs typeface="Consolas"/>
                <a:sym typeface="Consolas"/>
              </a:rPr>
              <a:t>a 	-&gt; </a:t>
            </a:r>
            <a:r>
              <a:rPr lang="en" dirty="0">
                <a:solidFill>
                  <a:schemeClr val="dk1"/>
                </a:solidFill>
                <a:latin typeface="Consolas"/>
                <a:ea typeface="Consolas"/>
                <a:cs typeface="Consolas"/>
                <a:sym typeface="Consolas"/>
              </a:rPr>
              <a:t>catalog</a:t>
            </a:r>
            <a:endParaRPr dirty="0">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x	-&gt;</a:t>
            </a: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dist_km</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solidFill>
                  <a:schemeClr val="dk1"/>
                </a:solidFill>
                <a:latin typeface="Consolas"/>
                <a:ea typeface="Consolas"/>
                <a:cs typeface="Consolas"/>
                <a:sym typeface="Consolas"/>
              </a:rPr>
              <a:t>sigma	-&gt; </a:t>
            </a:r>
            <a:r>
              <a:rPr lang="en" dirty="0" err="1">
                <a:solidFill>
                  <a:schemeClr val="dk1"/>
                </a:solidFill>
                <a:latin typeface="Consolas"/>
                <a:ea typeface="Consolas"/>
                <a:cs typeface="Consolas"/>
                <a:sym typeface="Consolas"/>
              </a:rPr>
              <a:t>stress_Pa</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circ1()	</a:t>
            </a:r>
            <a:r>
              <a:rPr lang="en" dirty="0">
                <a:solidFill>
                  <a:schemeClr val="dk1"/>
                </a:solidFill>
                <a:latin typeface="Consolas"/>
                <a:ea typeface="Consolas"/>
                <a:cs typeface="Consolas"/>
                <a:sym typeface="Consolas"/>
              </a:rPr>
              <a:t>-&gt; </a:t>
            </a:r>
            <a:r>
              <a:rPr lang="en" dirty="0" err="1">
                <a:solidFill>
                  <a:schemeClr val="dk1"/>
                </a:solidFill>
                <a:latin typeface="Consolas"/>
                <a:ea typeface="Consolas"/>
                <a:cs typeface="Consolas"/>
                <a:sym typeface="Consolas"/>
              </a:rPr>
              <a:t>draw_circle</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dirty="0">
                <a:latin typeface="Consolas"/>
                <a:ea typeface="Consolas"/>
                <a:cs typeface="Consolas"/>
                <a:sym typeface="Consolas"/>
              </a:rPr>
              <a:t>sel1	-&gt; </a:t>
            </a:r>
            <a:r>
              <a:rPr lang="en" dirty="0" err="1">
                <a:solidFill>
                  <a:schemeClr val="dk1"/>
                </a:solidFill>
                <a:latin typeface="Consolas"/>
                <a:ea typeface="Consolas"/>
                <a:cs typeface="Consolas"/>
                <a:sym typeface="Consolas"/>
              </a:rPr>
              <a:t>useRadius</a:t>
            </a:r>
            <a:endParaRPr dirty="0">
              <a:solidFill>
                <a:schemeClr val="dk1"/>
              </a:solidFill>
              <a:latin typeface="Consolas"/>
              <a:ea typeface="Consolas"/>
              <a:cs typeface="Consolas"/>
              <a:sym typeface="Consolas"/>
            </a:endParaRPr>
          </a:p>
          <a:p>
            <a:pPr marL="0" lvl="0" indent="0" algn="l" rtl="0">
              <a:lnSpc>
                <a:spcPct val="200000"/>
              </a:lnSpc>
              <a:spcBef>
                <a:spcPts val="0"/>
              </a:spcBef>
              <a:spcAft>
                <a:spcPts val="0"/>
              </a:spcAft>
              <a:buNone/>
            </a:pPr>
            <a:r>
              <a:rPr lang="en" sz="1200" dirty="0">
                <a:latin typeface="Consolas"/>
                <a:ea typeface="Consolas"/>
                <a:cs typeface="Consolas"/>
                <a:sym typeface="Consolas"/>
              </a:rPr>
              <a:t>tmp1,tmp2</a:t>
            </a:r>
            <a:r>
              <a:rPr lang="en" dirty="0">
                <a:latin typeface="Consolas"/>
                <a:ea typeface="Consolas"/>
                <a:cs typeface="Consolas"/>
                <a:sym typeface="Consolas"/>
              </a:rPr>
              <a:t>	-&gt;</a:t>
            </a:r>
            <a:r>
              <a:rPr lang="en" dirty="0">
                <a:solidFill>
                  <a:schemeClr val="dk1"/>
                </a:solidFill>
                <a:latin typeface="Consolas"/>
                <a:ea typeface="Consolas"/>
                <a:cs typeface="Consolas"/>
                <a:sym typeface="Consolas"/>
              </a:rPr>
              <a:t> </a:t>
            </a:r>
            <a:r>
              <a:rPr lang="en" sz="1200" dirty="0" err="1">
                <a:solidFill>
                  <a:schemeClr val="dk1"/>
                </a:solidFill>
                <a:latin typeface="Consolas"/>
                <a:ea typeface="Consolas"/>
                <a:cs typeface="Consolas"/>
                <a:sym typeface="Consolas"/>
              </a:rPr>
              <a:t>plz</a:t>
            </a:r>
            <a:r>
              <a:rPr lang="en" sz="1200" dirty="0">
                <a:solidFill>
                  <a:schemeClr val="dk1"/>
                </a:solidFill>
                <a:latin typeface="Consolas"/>
                <a:ea typeface="Consolas"/>
                <a:cs typeface="Consolas"/>
                <a:sym typeface="Consolas"/>
              </a:rPr>
              <a:t>, </a:t>
            </a:r>
            <a:r>
              <a:rPr lang="en" sz="1200" i="1" dirty="0">
                <a:solidFill>
                  <a:schemeClr val="dk1"/>
                </a:solidFill>
                <a:latin typeface="Consolas"/>
                <a:ea typeface="Consolas"/>
                <a:cs typeface="Consolas"/>
                <a:sym typeface="Consolas"/>
              </a:rPr>
              <a:t>anything </a:t>
            </a:r>
            <a:r>
              <a:rPr lang="en" sz="1200" dirty="0">
                <a:solidFill>
                  <a:schemeClr val="dk1"/>
                </a:solidFill>
                <a:latin typeface="Consolas"/>
                <a:ea typeface="Consolas"/>
                <a:cs typeface="Consolas"/>
                <a:sym typeface="Consolas"/>
              </a:rPr>
              <a:t>else</a:t>
            </a:r>
            <a:r>
              <a:rPr lang="en" sz="1200" dirty="0">
                <a:latin typeface="Verdana"/>
                <a:ea typeface="Verdana"/>
                <a:cs typeface="Verdana"/>
                <a:sym typeface="Verdana"/>
              </a:rPr>
              <a:t>	</a:t>
            </a:r>
            <a:endParaRPr sz="1200" dirty="0">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311700" y="555600"/>
            <a:ext cx="3647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Global changes and instrumentation: Wrapper/adapter functions</a:t>
            </a:r>
            <a:endParaRPr dirty="0"/>
          </a:p>
        </p:txBody>
      </p:sp>
      <p:sp>
        <p:nvSpPr>
          <p:cNvPr id="209" name="Google Shape;209;p23"/>
          <p:cNvSpPr txBox="1">
            <a:spLocks noGrp="1"/>
          </p:cNvSpPr>
          <p:nvPr>
            <p:ph type="body" idx="1"/>
          </p:nvPr>
        </p:nvSpPr>
        <p:spPr>
          <a:xfrm>
            <a:off x="311700" y="1389600"/>
            <a:ext cx="3250106"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wrapper function replaces a function in the code, but then calls it itself. </a:t>
            </a:r>
            <a:endParaRPr dirty="0"/>
          </a:p>
          <a:p>
            <a:pPr marL="0" lvl="0" indent="0" algn="l" rtl="0">
              <a:spcBef>
                <a:spcPts val="1600"/>
              </a:spcBef>
              <a:spcAft>
                <a:spcPts val="0"/>
              </a:spcAft>
              <a:buNone/>
            </a:pPr>
            <a:r>
              <a:rPr lang="en" dirty="0"/>
              <a:t>I created a wrapper function </a:t>
            </a:r>
            <a:r>
              <a:rPr lang="en" sz="1400" dirty="0"/>
              <a:t>"</a:t>
            </a:r>
            <a:r>
              <a:rPr lang="en" sz="1050" dirty="0" err="1">
                <a:latin typeface="Consolas" panose="020B0609020204030204" pitchFamily="49" charset="0"/>
                <a:cs typeface="Consolas" panose="020B0609020204030204" pitchFamily="49" charset="0"/>
              </a:rPr>
              <a:t>figure_with_normalized_uicontrolunit</a:t>
            </a:r>
            <a:r>
              <a:rPr lang="en" sz="1050" dirty="0" err="1"/>
              <a:t>s</a:t>
            </a:r>
            <a:r>
              <a:rPr lang="en" sz="1400" dirty="0"/>
              <a:t>", </a:t>
            </a:r>
            <a:r>
              <a:rPr lang="en" dirty="0"/>
              <a:t>which accepted and passed along all the data required to create a figure, except that it forced the units to be normalized.  </a:t>
            </a:r>
            <a:endParaRPr dirty="0"/>
          </a:p>
          <a:p>
            <a:pPr marL="0" lvl="0" indent="0" algn="l" rtl="0">
              <a:spcBef>
                <a:spcPts val="1600"/>
              </a:spcBef>
              <a:spcAft>
                <a:spcPts val="1600"/>
              </a:spcAft>
              <a:buNone/>
            </a:pPr>
            <a:r>
              <a:rPr lang="en" dirty="0"/>
              <a:t>All callbacks called a function that logged the function being used.</a:t>
            </a:r>
            <a:endParaRPr dirty="0"/>
          </a:p>
        </p:txBody>
      </p:sp>
      <p:sp>
        <p:nvSpPr>
          <p:cNvPr id="210" name="Google Shape;210;p23"/>
          <p:cNvSpPr txBox="1"/>
          <p:nvPr/>
        </p:nvSpPr>
        <p:spPr>
          <a:xfrm>
            <a:off x="1360448" y="4647300"/>
            <a:ext cx="3869474"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wrapper functions are like python decorators</a:t>
            </a:r>
            <a:endParaRPr sz="1200" dirty="0">
              <a:latin typeface="Verdana"/>
              <a:ea typeface="Verdana"/>
              <a:cs typeface="Verdana"/>
              <a:sym typeface="Verdana"/>
            </a:endParaRPr>
          </a:p>
        </p:txBody>
      </p:sp>
      <p:sp>
        <p:nvSpPr>
          <p:cNvPr id="6" name="Text Placeholder 2">
            <a:extLst>
              <a:ext uri="{FF2B5EF4-FFF2-40B4-BE49-F238E27FC236}">
                <a16:creationId xmlns:a16="http://schemas.microsoft.com/office/drawing/2014/main" id="{3F582A4D-4473-6E41-928E-17971ABB9F3F}"/>
              </a:ext>
            </a:extLst>
          </p:cNvPr>
          <p:cNvSpPr txBox="1">
            <a:spLocks/>
          </p:cNvSpPr>
          <p:nvPr/>
        </p:nvSpPr>
        <p:spPr>
          <a:xfrm>
            <a:off x="4086019" y="372746"/>
            <a:ext cx="4605453" cy="4432368"/>
          </a:xfrm>
          <a:prstGeom prst="rect">
            <a:avLst/>
          </a:prstGeom>
          <a:solidFill>
            <a:srgbClr val="FFFFFF">
              <a:alpha val="41000"/>
            </a:srgbClr>
          </a:solidFill>
          <a:ln>
            <a:solidFill>
              <a:schemeClr val="tx1">
                <a:lumMod val="50000"/>
                <a:lumOff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1pPr>
            <a:lvl2pPr marL="914400" marR="0" lvl="1"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2pPr>
            <a:lvl3pPr marL="1371600" marR="0" lvl="2"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3pPr>
            <a:lvl4pPr marL="1828800" marR="0" lvl="3"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4pPr>
            <a:lvl5pPr marL="2286000" marR="0" lvl="4"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5pPr>
            <a:lvl6pPr marL="2743200" marR="0" lvl="5"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6pPr>
            <a:lvl7pPr marL="3200400" marR="0" lvl="6"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7pPr>
            <a:lvl8pPr marL="3657600" marR="0" lvl="7" indent="-304800" algn="l" rtl="0">
              <a:lnSpc>
                <a:spcPct val="115000"/>
              </a:lnSpc>
              <a:spcBef>
                <a:spcPts val="160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8pPr>
            <a:lvl9pPr marL="4114800" marR="0" lvl="8" indent="-304800" algn="l" rtl="0">
              <a:lnSpc>
                <a:spcPct val="115000"/>
              </a:lnSpc>
              <a:spcBef>
                <a:spcPts val="1600"/>
              </a:spcBef>
              <a:spcAft>
                <a:spcPts val="160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9pPr>
          </a:lstStyle>
          <a:p>
            <a:pPr marL="114300" indent="0">
              <a:buFont typeface="Verdana"/>
              <a:buNone/>
            </a:pPr>
            <a:r>
              <a:rPr lang="en-US" sz="900" b="1" dirty="0">
                <a:solidFill>
                  <a:srgbClr val="00B0F0"/>
                </a:solidFill>
                <a:latin typeface="Consolas" panose="020B0609020204030204" pitchFamily="49" charset="0"/>
                <a:cs typeface="Consolas" panose="020B0609020204030204" pitchFamily="49" charset="0"/>
              </a:rPr>
              <a:t>function</a:t>
            </a:r>
            <a:r>
              <a:rPr lang="en-US" sz="900" b="1" dirty="0">
                <a:latin typeface="Consolas" panose="020B0609020204030204" pitchFamily="49" charset="0"/>
                <a:cs typeface="Consolas" panose="020B0609020204030204" pitchFamily="49" charset="0"/>
              </a:rPr>
              <a:t> c=</a:t>
            </a:r>
            <a:r>
              <a:rPr lang="en-US" sz="900" b="1" dirty="0" err="1">
                <a:latin typeface="Consolas" panose="020B0609020204030204" pitchFamily="49" charset="0"/>
                <a:cs typeface="Consolas" panose="020B0609020204030204" pitchFamily="49" charset="0"/>
              </a:rPr>
              <a:t>uicontrol</a:t>
            </a:r>
            <a:r>
              <a:rPr lang="en-US" sz="900" b="1" dirty="0">
                <a:latin typeface="Consolas" panose="020B0609020204030204" pitchFamily="49" charset="0"/>
                <a:cs typeface="Consolas" panose="020B0609020204030204" pitchFamily="49" charset="0"/>
              </a:rPr>
              <a:t>(fig, </a:t>
            </a:r>
            <a:r>
              <a:rPr lang="en-US" sz="900" b="1" dirty="0" err="1">
                <a:latin typeface="Consolas" panose="020B0609020204030204" pitchFamily="49" charset="0"/>
                <a:cs typeface="Consolas" panose="020B0609020204030204" pitchFamily="49" charset="0"/>
              </a:rPr>
              <a:t>varargin</a:t>
            </a:r>
            <a:r>
              <a:rPr lang="en-US" sz="900" b="1" dirty="0">
                <a:latin typeface="Consolas" panose="020B0609020204030204" pitchFamily="49" charset="0"/>
                <a:cs typeface="Consolas" panose="020B0609020204030204" pitchFamily="49" charset="0"/>
              </a:rPr>
              <a:t>)</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50"/>
                </a:solidFill>
                <a:latin typeface="Consolas" panose="020B0609020204030204" pitchFamily="49" charset="0"/>
                <a:cs typeface="Consolas" panose="020B0609020204030204" pitchFamily="49" charset="0"/>
              </a:rPr>
              <a:t>% replacement </a:t>
            </a:r>
            <a:r>
              <a:rPr lang="en-US" sz="900" dirty="0" err="1">
                <a:solidFill>
                  <a:srgbClr val="00B050"/>
                </a:solidFill>
                <a:latin typeface="Consolas" panose="020B0609020204030204" pitchFamily="49" charset="0"/>
                <a:cs typeface="Consolas" panose="020B0609020204030204" pitchFamily="49" charset="0"/>
              </a:rPr>
              <a:t>uicontrol</a:t>
            </a:r>
            <a:r>
              <a:rPr lang="en-US" sz="900" dirty="0">
                <a:solidFill>
                  <a:srgbClr val="00B050"/>
                </a:solidFill>
                <a:latin typeface="Consolas" panose="020B0609020204030204" pitchFamily="49" charset="0"/>
                <a:cs typeface="Consolas" panose="020B0609020204030204" pitchFamily="49" charset="0"/>
              </a:rPr>
              <a:t> for ZMAP v6</a:t>
            </a:r>
          </a:p>
          <a:p>
            <a:pPr marL="114300" indent="0">
              <a:buFont typeface="Verdana"/>
              <a:buNone/>
            </a:pPr>
            <a:r>
              <a:rPr lang="en-US" sz="900" dirty="0">
                <a:latin typeface="Consolas" panose="020B0609020204030204" pitchFamily="49" charset="0"/>
                <a:cs typeface="Consolas" panose="020B0609020204030204" pitchFamily="49" charset="0"/>
              </a:rPr>
              <a:t>  </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log some details, </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or </a:t>
            </a:r>
            <a:r>
              <a:rPr lang="en-US" sz="1000" dirty="0" err="1">
                <a:solidFill>
                  <a:srgbClr val="00B050"/>
                </a:solidFill>
                <a:latin typeface="Consolas" panose="020B0609020204030204" pitchFamily="49" charset="0"/>
                <a:cs typeface="Consolas" panose="020B0609020204030204" pitchFamily="49" charset="0"/>
              </a:rPr>
              <a:t>disp</a:t>
            </a:r>
            <a:r>
              <a:rPr lang="en-US" sz="1000" dirty="0">
                <a:solidFill>
                  <a:srgbClr val="00B050"/>
                </a:solidFill>
                <a:latin typeface="Consolas" panose="020B0609020204030204" pitchFamily="49" charset="0"/>
                <a:cs typeface="Consolas" panose="020B0609020204030204" pitchFamily="49" charset="0"/>
              </a:rPr>
              <a:t> diagnostics to screen</a:t>
            </a:r>
          </a:p>
          <a:p>
            <a:pPr marL="114300" indent="0">
              <a:buFont typeface="Verdana"/>
              <a:buNone/>
            </a:pPr>
            <a:r>
              <a:rPr lang="en-US" sz="1000" dirty="0">
                <a:solidFill>
                  <a:srgbClr val="00B050"/>
                </a:solidFill>
                <a:latin typeface="Consolas" panose="020B0609020204030204" pitchFamily="49" charset="0"/>
                <a:cs typeface="Consolas" panose="020B0609020204030204" pitchFamily="49" charset="0"/>
              </a:rPr>
              <a:t>    % or run some other function</a:t>
            </a:r>
          </a:p>
          <a:p>
            <a:pPr marL="114300" indent="0">
              <a:buFont typeface="Verdana"/>
              <a:buNone/>
            </a:pPr>
            <a:r>
              <a:rPr lang="en-US" sz="1000" dirty="0">
                <a:latin typeface="Consolas" panose="020B0609020204030204" pitchFamily="49" charset="0"/>
                <a:cs typeface="Consolas" panose="020B0609020204030204" pitchFamily="49" charset="0"/>
              </a:rPr>
              <a:t>	... </a:t>
            </a:r>
          </a:p>
          <a:p>
            <a:pPr marL="114300" indent="0">
              <a:buNone/>
            </a:pPr>
            <a:r>
              <a:rPr lang="en-US" sz="1000" dirty="0">
                <a:solidFill>
                  <a:srgbClr val="00B050"/>
                </a:solidFill>
                <a:latin typeface="Consolas" panose="020B0609020204030204" pitchFamily="49" charset="0"/>
                <a:cs typeface="Consolas" panose="020B0609020204030204" pitchFamily="49" charset="0"/>
              </a:rPr>
              <a:t>    %now, do the thing</a:t>
            </a:r>
          </a:p>
          <a:p>
            <a:pPr marL="114300" indent="0">
              <a:buFont typeface="Verdana"/>
              <a:buNone/>
            </a:pPr>
            <a:endParaRPr lang="en-US" sz="900" dirty="0">
              <a:latin typeface="Consolas" panose="020B0609020204030204" pitchFamily="49" charset="0"/>
              <a:cs typeface="Consolas" panose="020B0609020204030204" pitchFamily="49" charset="0"/>
            </a:endParaRP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if</a:t>
            </a: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ishandle</a:t>
            </a:r>
            <a:r>
              <a:rPr lang="en-US" sz="900" dirty="0">
                <a:latin typeface="Consolas" panose="020B0609020204030204" pitchFamily="49" charset="0"/>
                <a:cs typeface="Consolas" panose="020B0609020204030204" pitchFamily="49" charset="0"/>
              </a:rPr>
              <a:t>(fig)</a:t>
            </a:r>
          </a:p>
          <a:p>
            <a:pPr marL="114300" indent="0">
              <a:buFont typeface="Verdana"/>
              <a:buNone/>
            </a:pPr>
            <a:r>
              <a:rPr lang="en-US" sz="900" dirty="0">
                <a:latin typeface="Consolas" panose="020B0609020204030204" pitchFamily="49" charset="0"/>
                <a:cs typeface="Consolas" panose="020B0609020204030204" pitchFamily="49" charset="0"/>
              </a:rPr>
              <a:t>        c=</a:t>
            </a:r>
            <a:r>
              <a:rPr lang="en-US" sz="900" dirty="0" err="1">
                <a:latin typeface="Consolas" panose="020B0609020204030204" pitchFamily="49" charset="0"/>
                <a:cs typeface="Consolas" panose="020B0609020204030204" pitchFamily="49" charset="0"/>
              </a:rPr>
              <a:t>builtin</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uicontrol</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,fig, v{:});</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else</a:t>
            </a:r>
          </a:p>
          <a:p>
            <a:pPr marL="114300" indent="0">
              <a:buFont typeface="Verdana"/>
              <a:buNone/>
            </a:pPr>
            <a:r>
              <a:rPr lang="en-US" sz="900" dirty="0">
                <a:latin typeface="Consolas" panose="020B0609020204030204" pitchFamily="49" charset="0"/>
                <a:cs typeface="Consolas" panose="020B0609020204030204" pitchFamily="49" charset="0"/>
              </a:rPr>
              <a:t>        c=</a:t>
            </a:r>
            <a:r>
              <a:rPr lang="en-US" sz="900" dirty="0" err="1">
                <a:latin typeface="Consolas" panose="020B0609020204030204" pitchFamily="49" charset="0"/>
                <a:cs typeface="Consolas" panose="020B0609020204030204" pitchFamily="49" charset="0"/>
              </a:rPr>
              <a:t>builtin</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uicontrol</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,v{:});</a:t>
            </a:r>
          </a:p>
          <a:p>
            <a:pPr marL="114300" indent="0">
              <a:buFont typeface="Verdana"/>
              <a:buNone/>
            </a:pPr>
            <a:r>
              <a:rPr lang="en-US" sz="900" dirty="0">
                <a:latin typeface="Consolas" panose="020B0609020204030204" pitchFamily="49" charset="0"/>
                <a:cs typeface="Consolas" panose="020B0609020204030204" pitchFamily="49" charset="0"/>
              </a:rPr>
              <a:t>    </a:t>
            </a: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endParaRPr lang="en-US" sz="1000" dirty="0">
              <a:solidFill>
                <a:srgbClr val="00B0F0"/>
              </a:solidFill>
              <a:latin typeface="Consolas" panose="020B0609020204030204" pitchFamily="49" charset="0"/>
              <a:cs typeface="Consolas" panose="020B0609020204030204" pitchFamily="49" charset="0"/>
            </a:endParaRPr>
          </a:p>
          <a:p>
            <a:pPr marL="152400" indent="0">
              <a:buNone/>
            </a:pPr>
            <a:r>
              <a:rPr lang="en-US" sz="900" b="1" dirty="0">
                <a:solidFill>
                  <a:srgbClr val="00B0F0"/>
                </a:solidFill>
                <a:latin typeface="Consolas" panose="020B0609020204030204" pitchFamily="49" charset="0"/>
                <a:cs typeface="Consolas" panose="020B0609020204030204" pitchFamily="49" charset="0"/>
              </a:rPr>
              <a:t>function</a:t>
            </a:r>
            <a:r>
              <a:rPr lang="en-US" sz="900" b="1" dirty="0">
                <a:latin typeface="Consolas" panose="020B0609020204030204" pitchFamily="49" charset="0"/>
                <a:cs typeface="Consolas" panose="020B0609020204030204" pitchFamily="49" charset="0"/>
              </a:rPr>
              <a:t> [h] = </a:t>
            </a:r>
            <a:r>
              <a:rPr lang="en-US" sz="900" b="1" dirty="0" err="1">
                <a:latin typeface="Consolas" panose="020B0609020204030204" pitchFamily="49" charset="0"/>
                <a:cs typeface="Consolas" panose="020B0609020204030204" pitchFamily="49" charset="0"/>
              </a:rPr>
              <a:t>figure_with_normalized_uicontrolunits</a:t>
            </a:r>
            <a:r>
              <a:rPr lang="en-US" sz="900" b="1" dirty="0">
                <a:latin typeface="Consolas" panose="020B0609020204030204" pitchFamily="49" charset="0"/>
                <a:cs typeface="Consolas" panose="020B0609020204030204" pitchFamily="49" charset="0"/>
              </a:rPr>
              <a:t>(</a:t>
            </a:r>
            <a:r>
              <a:rPr lang="en-US" sz="900" b="1" dirty="0" err="1">
                <a:latin typeface="Consolas" panose="020B0609020204030204" pitchFamily="49" charset="0"/>
                <a:cs typeface="Consolas" panose="020B0609020204030204" pitchFamily="49" charset="0"/>
              </a:rPr>
              <a:t>varargin</a:t>
            </a:r>
            <a:r>
              <a:rPr lang="en-US" sz="900" b="1" dirty="0">
                <a:latin typeface="Consolas" panose="020B0609020204030204" pitchFamily="49" charset="0"/>
                <a:cs typeface="Consolas" panose="020B0609020204030204" pitchFamily="49" charset="0"/>
              </a:rPr>
              <a:t>)</a:t>
            </a:r>
          </a:p>
          <a:p>
            <a:pPr marL="152400" indent="0">
              <a:buNone/>
            </a:pPr>
            <a:r>
              <a:rPr lang="en-US" sz="900" dirty="0">
                <a:solidFill>
                  <a:srgbClr val="00B050"/>
                </a:solidFill>
                <a:latin typeface="Consolas" panose="020B0609020204030204" pitchFamily="49" charset="0"/>
                <a:cs typeface="Consolas" panose="020B0609020204030204" pitchFamily="49" charset="0"/>
              </a:rPr>
              <a:t>  % creates a figure, and sets the </a:t>
            </a:r>
            <a:r>
              <a:rPr lang="en-US" sz="900" dirty="0" err="1">
                <a:solidFill>
                  <a:srgbClr val="00B050"/>
                </a:solidFill>
                <a:latin typeface="Consolas" panose="020B0609020204030204" pitchFamily="49" charset="0"/>
                <a:cs typeface="Consolas" panose="020B0609020204030204" pitchFamily="49" charset="0"/>
              </a:rPr>
              <a:t>DefaultUicontrolUnits</a:t>
            </a:r>
            <a:r>
              <a:rPr lang="en-US" sz="900" dirty="0">
                <a:solidFill>
                  <a:srgbClr val="00B050"/>
                </a:solidFill>
                <a:latin typeface="Consolas" panose="020B0609020204030204" pitchFamily="49" charset="0"/>
                <a:cs typeface="Consolas" panose="020B0609020204030204" pitchFamily="49" charset="0"/>
              </a:rPr>
              <a:t> to 'normalized'</a:t>
            </a:r>
          </a:p>
          <a:p>
            <a:pPr marL="152400" indent="0">
              <a:buNone/>
            </a:pPr>
            <a:r>
              <a:rPr lang="en-US" sz="900" dirty="0">
                <a:solidFill>
                  <a:srgbClr val="00B050"/>
                </a:solidFill>
                <a:latin typeface="Consolas" panose="020B0609020204030204" pitchFamily="49" charset="0"/>
                <a:cs typeface="Consolas" panose="020B0609020204030204" pitchFamily="49" charset="0"/>
              </a:rPr>
              <a:t>  % see also figure</a:t>
            </a:r>
          </a:p>
          <a:p>
            <a:pPr marL="152400" indent="0">
              <a:buNone/>
            </a:pP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disp</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'creating figure with following arguments:'</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a:t>
            </a:r>
            <a:r>
              <a:rPr lang="en-US" sz="900" dirty="0" err="1">
                <a:latin typeface="Consolas" panose="020B0609020204030204" pitchFamily="49" charset="0"/>
                <a:cs typeface="Consolas" panose="020B0609020204030204" pitchFamily="49" charset="0"/>
              </a:rPr>
              <a:t>disp</a:t>
            </a: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varargin</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h = figure(</a:t>
            </a:r>
            <a:r>
              <a:rPr lang="en-US" sz="900" dirty="0" err="1">
                <a:latin typeface="Consolas" panose="020B0609020204030204" pitchFamily="49" charset="0"/>
                <a:cs typeface="Consolas" panose="020B0609020204030204" pitchFamily="49" charset="0"/>
              </a:rPr>
              <a:t>varargin</a:t>
            </a:r>
            <a:r>
              <a:rPr lang="en-US" sz="900" dirty="0">
                <a:latin typeface="Consolas" panose="020B0609020204030204" pitchFamily="49" charset="0"/>
                <a:cs typeface="Consolas" panose="020B0609020204030204" pitchFamily="49" charset="0"/>
              </a:rPr>
              <a:t>{:});</a:t>
            </a:r>
          </a:p>
          <a:p>
            <a:pPr marL="152400" indent="0">
              <a:buNone/>
            </a:pPr>
            <a:r>
              <a:rPr lang="en-US" sz="900" dirty="0">
                <a:latin typeface="Consolas" panose="020B0609020204030204" pitchFamily="49" charset="0"/>
                <a:cs typeface="Consolas" panose="020B0609020204030204" pitchFamily="49" charset="0"/>
              </a:rPr>
              <a:t>  set(h,</a:t>
            </a:r>
            <a:r>
              <a:rPr lang="en-US" sz="900" dirty="0">
                <a:solidFill>
                  <a:srgbClr val="7030A0"/>
                </a:solidFill>
                <a:latin typeface="Consolas" panose="020B0609020204030204" pitchFamily="49" charset="0"/>
                <a:cs typeface="Consolas" panose="020B0609020204030204" pitchFamily="49" charset="0"/>
              </a:rPr>
              <a:t>'</a:t>
            </a:r>
            <a:r>
              <a:rPr lang="en-US" sz="900" dirty="0" err="1">
                <a:solidFill>
                  <a:srgbClr val="7030A0"/>
                </a:solidFill>
                <a:latin typeface="Consolas" panose="020B0609020204030204" pitchFamily="49" charset="0"/>
                <a:cs typeface="Consolas" panose="020B0609020204030204" pitchFamily="49" charset="0"/>
              </a:rPr>
              <a:t>DefaultUiControlunits</a:t>
            </a:r>
            <a:r>
              <a:rPr lang="en-US" sz="900" dirty="0">
                <a:solidFill>
                  <a:srgbClr val="7030A0"/>
                </a:solidFill>
                <a:latin typeface="Consolas" panose="020B0609020204030204" pitchFamily="49" charset="0"/>
                <a:cs typeface="Consolas" panose="020B0609020204030204" pitchFamily="49" charset="0"/>
              </a:rPr>
              <a:t>'</a:t>
            </a:r>
            <a:r>
              <a:rPr lang="en-US" sz="900" dirty="0">
                <a:latin typeface="Consolas" panose="020B0609020204030204" pitchFamily="49" charset="0"/>
                <a:cs typeface="Consolas" panose="020B0609020204030204" pitchFamily="49" charset="0"/>
              </a:rPr>
              <a:t>,</a:t>
            </a:r>
            <a:r>
              <a:rPr lang="en-US" sz="900" dirty="0">
                <a:solidFill>
                  <a:srgbClr val="7030A0"/>
                </a:solidFill>
                <a:latin typeface="Consolas" panose="020B0609020204030204" pitchFamily="49" charset="0"/>
                <a:cs typeface="Consolas" panose="020B0609020204030204" pitchFamily="49" charset="0"/>
              </a:rPr>
              <a:t>'normalized'</a:t>
            </a:r>
            <a:r>
              <a:rPr lang="en-US" sz="900" dirty="0">
                <a:latin typeface="Consolas" panose="020B0609020204030204" pitchFamily="49" charset="0"/>
                <a:cs typeface="Consolas" panose="020B0609020204030204" pitchFamily="49" charset="0"/>
              </a:rPr>
              <a:t>);</a:t>
            </a:r>
          </a:p>
          <a:p>
            <a:pPr marL="152400" indent="0">
              <a:buNone/>
            </a:pPr>
            <a:r>
              <a:rPr lang="en-US" sz="900" dirty="0">
                <a:solidFill>
                  <a:srgbClr val="00B0F0"/>
                </a:solidFill>
                <a:latin typeface="Consolas" panose="020B0609020204030204" pitchFamily="49" charset="0"/>
                <a:cs typeface="Consolas" panose="020B0609020204030204" pitchFamily="49" charset="0"/>
              </a:rPr>
              <a:t>end</a:t>
            </a:r>
          </a:p>
          <a:p>
            <a:pPr marL="114300" indent="0">
              <a:buFont typeface="Verdana"/>
              <a:buNone/>
            </a:pPr>
            <a:endParaRPr lang="en-US" sz="700" dirty="0">
              <a:latin typeface="Consolas" panose="020B0609020204030204" pitchFamily="49" charset="0"/>
              <a:cs typeface="Consolas" panose="020B0609020204030204" pitchFamily="49"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Automate Mundane Tasks</a:t>
            </a:r>
            <a:endParaRPr/>
          </a:p>
        </p:txBody>
      </p:sp>
      <p:sp>
        <p:nvSpPr>
          <p:cNvPr id="216" name="Google Shape;216;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example: </a:t>
            </a:r>
          </a:p>
          <a:p>
            <a:pPr marL="0" lvl="0" indent="0" algn="l" rtl="0">
              <a:spcBef>
                <a:spcPts val="0"/>
              </a:spcBef>
              <a:spcAft>
                <a:spcPts val="0"/>
              </a:spcAft>
              <a:buNone/>
            </a:pPr>
            <a:r>
              <a:rPr lang="en" dirty="0"/>
              <a:t>Tweaking the dialog boxes took a lot of time.  Inserting a new item meant all the positions needed to be recalculated.  </a:t>
            </a:r>
            <a:endParaRPr dirty="0"/>
          </a:p>
          <a:p>
            <a:pPr marL="0" lvl="0" indent="0" algn="l" rtl="0">
              <a:spcBef>
                <a:spcPts val="1600"/>
              </a:spcBef>
              <a:spcAft>
                <a:spcPts val="1600"/>
              </a:spcAft>
              <a:buNone/>
            </a:pPr>
            <a:r>
              <a:rPr lang="en" dirty="0"/>
              <a:t>To alleviate this, I created a class that creates the dialog boxes. This class knows about data types, and special user-defined types, and can generate the boxes for me</a:t>
            </a:r>
            <a:endParaRPr dirty="0"/>
          </a:p>
        </p:txBody>
      </p:sp>
      <p:sp>
        <p:nvSpPr>
          <p:cNvPr id="4" name="TextBox 3">
            <a:extLst>
              <a:ext uri="{FF2B5EF4-FFF2-40B4-BE49-F238E27FC236}">
                <a16:creationId xmlns:a16="http://schemas.microsoft.com/office/drawing/2014/main" id="{CEA77945-33A8-124E-8E48-5937BBD1CD54}"/>
              </a:ext>
            </a:extLst>
          </p:cNvPr>
          <p:cNvSpPr txBox="1"/>
          <p:nvPr/>
        </p:nvSpPr>
        <p:spPr>
          <a:xfrm>
            <a:off x="5675971" y="1773044"/>
            <a:ext cx="2509024" cy="1323439"/>
          </a:xfrm>
          <a:prstGeom prst="rect">
            <a:avLst/>
          </a:prstGeom>
          <a:noFill/>
        </p:spPr>
        <p:txBody>
          <a:bodyPr wrap="square" rtlCol="0">
            <a:spAutoFit/>
          </a:bodyPr>
          <a:lstStyle/>
          <a:p>
            <a:r>
              <a:rPr lang="en-US" sz="4000" dirty="0">
                <a:solidFill>
                  <a:srgbClr val="FFC000"/>
                </a:solidFill>
                <a:effectLst>
                  <a:glow rad="76200">
                    <a:schemeClr val="accent6">
                      <a:satMod val="175000"/>
                      <a:alpha val="19000"/>
                    </a:schemeClr>
                  </a:glow>
                </a:effectLst>
              </a:rPr>
              <a:t>Coming Soon!</a:t>
            </a:r>
          </a:p>
        </p:txBody>
      </p:sp>
      <p:pic>
        <p:nvPicPr>
          <p:cNvPr id="3" name="Picture 2">
            <a:extLst>
              <a:ext uri="{FF2B5EF4-FFF2-40B4-BE49-F238E27FC236}">
                <a16:creationId xmlns:a16="http://schemas.microsoft.com/office/drawing/2014/main" id="{8E30D819-88CA-6141-AFFF-75F0CF72B8D4}"/>
              </a:ext>
            </a:extLst>
          </p:cNvPr>
          <p:cNvPicPr>
            <a:picLocks noChangeAspect="1"/>
          </p:cNvPicPr>
          <p:nvPr/>
        </p:nvPicPr>
        <p:blipFill>
          <a:blip r:embed="rId3"/>
          <a:stretch>
            <a:fillRect/>
          </a:stretch>
        </p:blipFill>
        <p:spPr>
          <a:xfrm>
            <a:off x="3002352" y="254899"/>
            <a:ext cx="6342060" cy="4011386"/>
          </a:xfrm>
          <a:prstGeom prst="rect">
            <a:avLst/>
          </a:prstGeom>
        </p:spPr>
      </p:pic>
      <p:pic>
        <p:nvPicPr>
          <p:cNvPr id="6" name="Picture 5">
            <a:extLst>
              <a:ext uri="{FF2B5EF4-FFF2-40B4-BE49-F238E27FC236}">
                <a16:creationId xmlns:a16="http://schemas.microsoft.com/office/drawing/2014/main" id="{BDEB303A-006B-BC44-9721-1D742501ADA9}"/>
              </a:ext>
            </a:extLst>
          </p:cNvPr>
          <p:cNvPicPr>
            <a:picLocks noChangeAspect="1"/>
          </p:cNvPicPr>
          <p:nvPr/>
        </p:nvPicPr>
        <p:blipFill>
          <a:blip r:embed="rId4"/>
          <a:stretch>
            <a:fillRect/>
          </a:stretch>
        </p:blipFill>
        <p:spPr>
          <a:xfrm>
            <a:off x="5119090" y="1493837"/>
            <a:ext cx="2544453" cy="3419469"/>
          </a:xfrm>
          <a:prstGeom prst="rect">
            <a:avLst/>
          </a:prstGeom>
        </p:spPr>
      </p:pic>
      <p:pic>
        <p:nvPicPr>
          <p:cNvPr id="8" name="Picture 7">
            <a:extLst>
              <a:ext uri="{FF2B5EF4-FFF2-40B4-BE49-F238E27FC236}">
                <a16:creationId xmlns:a16="http://schemas.microsoft.com/office/drawing/2014/main" id="{764DBA27-5E0A-C048-9EC0-D595B675C37B}"/>
              </a:ext>
            </a:extLst>
          </p:cNvPr>
          <p:cNvPicPr>
            <a:picLocks noChangeAspect="1"/>
          </p:cNvPicPr>
          <p:nvPr/>
        </p:nvPicPr>
        <p:blipFill>
          <a:blip r:embed="rId5"/>
          <a:stretch>
            <a:fillRect/>
          </a:stretch>
        </p:blipFill>
        <p:spPr>
          <a:xfrm>
            <a:off x="6670793" y="1877014"/>
            <a:ext cx="2727405" cy="34493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Prefer Classes &amp; Functions to Scripts</a:t>
            </a:r>
            <a:endParaRPr/>
          </a:p>
        </p:txBody>
      </p:sp>
      <p:sp>
        <p:nvSpPr>
          <p:cNvPr id="222" name="Google Shape;222;p25"/>
          <p:cNvSpPr txBox="1">
            <a:spLocks noGrp="1"/>
          </p:cNvSpPr>
          <p:nvPr>
            <p:ph type="body" idx="1"/>
          </p:nvPr>
        </p:nvSpPr>
        <p:spPr>
          <a:xfrm>
            <a:off x="311700" y="1389600"/>
            <a:ext cx="33747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MATLAB, </a:t>
            </a:r>
            <a:r>
              <a:rPr lang="en" b="1" dirty="0"/>
              <a:t>scripts </a:t>
            </a:r>
            <a:r>
              <a:rPr lang="en" dirty="0"/>
              <a:t>share the variable space. This is the "global scope"</a:t>
            </a:r>
            <a:endParaRPr dirty="0"/>
          </a:p>
          <a:p>
            <a:pPr marL="0" lvl="0" indent="0" algn="l" rtl="0">
              <a:spcBef>
                <a:spcPts val="1600"/>
              </a:spcBef>
              <a:spcAft>
                <a:spcPts val="0"/>
              </a:spcAft>
              <a:buNone/>
            </a:pPr>
            <a:r>
              <a:rPr lang="en" b="1" dirty="0"/>
              <a:t>Functions </a:t>
            </a:r>
            <a:r>
              <a:rPr lang="en" dirty="0"/>
              <a:t>have clear entry and exit values. Variables are limited to their containing function, meaning x inside one function is completely independent of the x in another function. Names are self documenting</a:t>
            </a:r>
            <a:endParaRPr dirty="0"/>
          </a:p>
          <a:p>
            <a:pPr marL="0" lvl="0" indent="0" algn="l" rtl="0">
              <a:spcBef>
                <a:spcPts val="1600"/>
              </a:spcBef>
              <a:spcAft>
                <a:spcPts val="0"/>
              </a:spcAft>
              <a:buNone/>
            </a:pPr>
            <a:r>
              <a:rPr lang="en" b="1" dirty="0"/>
              <a:t>Classes </a:t>
            </a:r>
            <a:r>
              <a:rPr lang="en" dirty="0"/>
              <a:t>are a tight combination of variables and the functions that operate upon them  as a result, you can tightly control values and ensure data correctness.</a:t>
            </a:r>
            <a:endParaRPr dirty="0"/>
          </a:p>
          <a:p>
            <a:pPr marL="0" lvl="0" indent="0" algn="l" rtl="0">
              <a:spcBef>
                <a:spcPts val="1600"/>
              </a:spcBef>
              <a:spcAft>
                <a:spcPts val="1600"/>
              </a:spcAft>
              <a:buNone/>
            </a:pPr>
            <a:endParaRPr dirty="0"/>
          </a:p>
        </p:txBody>
      </p:sp>
      <p:pic>
        <p:nvPicPr>
          <p:cNvPr id="3" name="Picture 2">
            <a:extLst>
              <a:ext uri="{FF2B5EF4-FFF2-40B4-BE49-F238E27FC236}">
                <a16:creationId xmlns:a16="http://schemas.microsoft.com/office/drawing/2014/main" id="{E38E8BF3-DE74-CE47-82C2-81320D64956E}"/>
              </a:ext>
            </a:extLst>
          </p:cNvPr>
          <p:cNvPicPr>
            <a:picLocks noChangeAspect="1"/>
          </p:cNvPicPr>
          <p:nvPr/>
        </p:nvPicPr>
        <p:blipFill>
          <a:blip r:embed="rId3"/>
          <a:stretch>
            <a:fillRect/>
          </a:stretch>
        </p:blipFill>
        <p:spPr>
          <a:xfrm>
            <a:off x="3934776" y="792479"/>
            <a:ext cx="5096011" cy="265188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28" name="Google Shape;228;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MATLAB linter is a tool that detects syntax errors within your code.  It does not look at quoted values.</a:t>
            </a:r>
            <a:endParaRPr/>
          </a:p>
          <a:p>
            <a:pPr marL="0" lvl="0" indent="0" algn="l" rtl="0">
              <a:spcBef>
                <a:spcPts val="1600"/>
              </a:spcBef>
              <a:spcAft>
                <a:spcPts val="1600"/>
              </a:spcAft>
              <a:buNone/>
            </a:pPr>
            <a:r>
              <a:rPr lang="en"/>
              <a:t>The linter is your friend.</a:t>
            </a:r>
            <a:endParaRPr/>
          </a:p>
        </p:txBody>
      </p:sp>
      <p:sp>
        <p:nvSpPr>
          <p:cNvPr id="229" name="Google Shape;229;p26"/>
          <p:cNvSpPr txBox="1"/>
          <p:nvPr/>
        </p:nvSpPr>
        <p:spPr>
          <a:xfrm>
            <a:off x="3475100" y="1076250"/>
            <a:ext cx="5410200" cy="21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onsolas"/>
                <a:ea typeface="Consolas"/>
                <a:cs typeface="Consolas"/>
                <a:sym typeface="Consolas"/>
              </a:rPr>
              <a:t>uimenu(op2,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'eval(catSave);'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catSave = </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'welcome(</a:t>
            </a:r>
            <a:r>
              <a:rPr lang="en" sz="1000">
                <a:solidFill>
                  <a:srgbClr val="FF0000"/>
                </a:solidFill>
                <a:latin typeface="Consolas"/>
                <a:ea typeface="Consolas"/>
                <a:cs typeface="Consolas"/>
                <a:sym typeface="Consolas"/>
              </a:rPr>
              <a:t>''Save Data''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  ''</a:t>
            </a:r>
            <a:r>
              <a:rPr lang="en" sz="1000">
                <a:solidFill>
                  <a:srgbClr val="980000"/>
                </a:solidFill>
                <a:latin typeface="Consolas"/>
                <a:ea typeface="Consolas"/>
                <a:cs typeface="Consolas"/>
                <a:sym typeface="Consolas"/>
              </a:rPr>
              <a:t>);think;'</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'[file,path1] = uiputfile([hodi fs </a:t>
            </a:r>
            <a:r>
              <a:rPr lang="en" sz="1000">
                <a:solidFill>
                  <a:srgbClr val="FF0000"/>
                </a:solidFill>
                <a:latin typeface="Consolas"/>
                <a:ea typeface="Consolas"/>
                <a:cs typeface="Consolas"/>
                <a:sym typeface="Consolas"/>
              </a:rPr>
              <a:t>''eq_data''</a:t>
            </a:r>
            <a:r>
              <a:rPr lang="en" sz="1000">
                <a:solidFill>
                  <a:srgbClr val="980000"/>
                </a:solidFill>
                <a:latin typeface="Consolas"/>
                <a:ea typeface="Consolas"/>
                <a:cs typeface="Consolas"/>
                <a:sym typeface="Consolas"/>
              </a:rPr>
              <a:t> fs '</a:t>
            </a:r>
            <a:r>
              <a:rPr lang="en" sz="1000">
                <a:solidFill>
                  <a:srgbClr val="FF0000"/>
                </a:solidFill>
                <a:latin typeface="Consolas"/>
                <a:ea typeface="Consolas"/>
                <a:cs typeface="Consolas"/>
                <a:sym typeface="Consolas"/>
              </a:rPr>
              <a:t>'*.mat''</a:t>
            </a:r>
            <a:r>
              <a:rPr lang="en" sz="1000">
                <a:solidFill>
                  <a:srgbClr val="980000"/>
                </a:solidFill>
                <a:latin typeface="Consolas"/>
                <a:ea typeface="Consolas"/>
                <a:cs typeface="Consolas"/>
                <a:sym typeface="Consolas"/>
              </a:rPr>
              <a:t>], </a:t>
            </a:r>
            <a:r>
              <a:rPr lang="en" sz="1000">
                <a:solidFill>
                  <a:srgbClr val="FF0000"/>
                </a:solidFill>
                <a:latin typeface="Consolas"/>
                <a:ea typeface="Consolas"/>
                <a:cs typeface="Consolas"/>
                <a:sym typeface="Consolas"/>
              </a:rPr>
              <a:t>''Earthquake Datafile''</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if length(file1) &gt; 1, wholePath=[path1 file1],sapa2 = [</a:t>
            </a:r>
            <a:r>
              <a:rPr lang="en" sz="1000">
                <a:solidFill>
                  <a:srgbClr val="FF0000"/>
                </a:solidFill>
                <a:latin typeface="Consolas"/>
                <a:ea typeface="Consolas"/>
                <a:cs typeface="Consolas"/>
                <a:sym typeface="Consolas"/>
              </a:rPr>
              <a:t>''save('' </a:t>
            </a:r>
            <a:r>
              <a:rPr lang="en" sz="1000">
                <a:solidFill>
                  <a:srgbClr val="FF00FF"/>
                </a:solidFill>
                <a:latin typeface="Consolas"/>
                <a:ea typeface="Consolas"/>
                <a:cs typeface="Consolas"/>
                <a:sym typeface="Consolas"/>
              </a:rPr>
              <a:t>''wholePath''</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''a''</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''faults''</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''mainfault''</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''coastline''</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''infstri''</a:t>
            </a:r>
            <a:r>
              <a:rPr lang="en" sz="1000">
                <a:solidFill>
                  <a:srgbClr val="FF0000"/>
                </a:solidFill>
                <a:latin typeface="Consolas"/>
                <a:ea typeface="Consolas"/>
                <a:cs typeface="Consolas"/>
                <a:sym typeface="Consolas"/>
              </a:rPr>
              <a:t>'', ''</a:t>
            </a:r>
            <a:r>
              <a:rPr lang="en" sz="1000">
                <a:solidFill>
                  <a:srgbClr val="FF00FF"/>
                </a:solidFill>
                <a:latin typeface="Consolas"/>
                <a:ea typeface="Consolas"/>
                <a:cs typeface="Consolas"/>
                <a:sym typeface="Consolas"/>
              </a:rPr>
              <a:t>''well''</a:t>
            </a:r>
            <a:r>
              <a:rPr lang="en" sz="1000">
                <a:solidFill>
                  <a:srgbClr val="FF0000"/>
                </a:solidFill>
                <a:latin typeface="Consolas"/>
                <a:ea typeface="Consolas"/>
                <a:cs typeface="Consolas"/>
                <a:sym typeface="Consolas"/>
              </a:rPr>
              <a:t>'')''</a:t>
            </a:r>
            <a:r>
              <a:rPr lang="en" sz="1000">
                <a:solidFill>
                  <a:srgbClr val="980000"/>
                </a:solidFill>
                <a:latin typeface="Consolas"/>
                <a:ea typeface="Consolas"/>
                <a:cs typeface="Consolas"/>
                <a:sym typeface="Consolas"/>
              </a:rPr>
              <a:t>],'</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'eval(sapa2), end, done'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30" name="Google Shape;230;p26"/>
          <p:cNvSpPr txBox="1"/>
          <p:nvPr/>
        </p:nvSpPr>
        <p:spPr>
          <a:xfrm>
            <a:off x="3284925" y="3146600"/>
            <a:ext cx="5739900" cy="12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Verdana"/>
                <a:ea typeface="Verdana"/>
                <a:cs typeface="Verdana"/>
                <a:sym typeface="Verdana"/>
              </a:rPr>
              <a:t>The above creates a menu that will evaluate the contents of </a:t>
            </a:r>
            <a:r>
              <a:rPr lang="en" sz="1000">
                <a:latin typeface="Consolas"/>
                <a:ea typeface="Consolas"/>
                <a:cs typeface="Consolas"/>
                <a:sym typeface="Consolas"/>
              </a:rPr>
              <a:t>catSave </a:t>
            </a:r>
            <a:r>
              <a:rPr lang="en" sz="1000">
                <a:latin typeface="Verdana"/>
                <a:ea typeface="Verdana"/>
                <a:cs typeface="Verdana"/>
                <a:sym typeface="Verdana"/>
              </a:rPr>
              <a:t>when pressed.  </a:t>
            </a:r>
            <a:endParaRPr sz="1000">
              <a:latin typeface="Verdana"/>
              <a:ea typeface="Verdana"/>
              <a:cs typeface="Verdana"/>
              <a:sym typeface="Verdana"/>
            </a:endParaRPr>
          </a:p>
          <a:p>
            <a:pPr marL="0" lvl="0" indent="0" algn="l" rtl="0">
              <a:spcBef>
                <a:spcPts val="0"/>
              </a:spcBef>
              <a:spcAft>
                <a:spcPts val="0"/>
              </a:spcAft>
              <a:buNone/>
            </a:pPr>
            <a:r>
              <a:rPr lang="en" sz="1000">
                <a:latin typeface="Consolas"/>
                <a:ea typeface="Consolas"/>
                <a:cs typeface="Consolas"/>
                <a:sym typeface="Consolas"/>
              </a:rPr>
              <a:t>catSave </a:t>
            </a:r>
            <a:r>
              <a:rPr lang="en" sz="1000">
                <a:latin typeface="Verdana"/>
                <a:ea typeface="Verdana"/>
                <a:cs typeface="Verdana"/>
                <a:sym typeface="Verdana"/>
              </a:rPr>
              <a:t>displays a welcome and thinking message, and then saves the variables to a path that was graphically chosen by the user.</a:t>
            </a:r>
            <a:endParaRPr sz="1000">
              <a:latin typeface="Verdana"/>
              <a:ea typeface="Verdana"/>
              <a:cs typeface="Verdana"/>
              <a:sym typeface="Verdana"/>
            </a:endParaRPr>
          </a:p>
          <a:p>
            <a:pPr marL="0" lvl="0" indent="0" algn="l" rtl="0">
              <a:spcBef>
                <a:spcPts val="0"/>
              </a:spcBef>
              <a:spcAft>
                <a:spcPts val="0"/>
              </a:spcAft>
              <a:buNone/>
            </a:pPr>
            <a:endParaRPr sz="1000">
              <a:latin typeface="Verdana"/>
              <a:ea typeface="Verdana"/>
              <a:cs typeface="Verdana"/>
              <a:sym typeface="Verdana"/>
            </a:endParaRPr>
          </a:p>
          <a:p>
            <a:pPr marL="0" lvl="0" indent="0" algn="l" rtl="0">
              <a:spcBef>
                <a:spcPts val="0"/>
              </a:spcBef>
              <a:spcAft>
                <a:spcPts val="0"/>
              </a:spcAft>
              <a:buNone/>
            </a:pPr>
            <a:r>
              <a:rPr lang="en" sz="1000">
                <a:latin typeface="Verdana"/>
                <a:ea typeface="Verdana"/>
                <a:cs typeface="Verdana"/>
                <a:sym typeface="Verdana"/>
              </a:rPr>
              <a:t>By the time all the quotes are figured out, </a:t>
            </a:r>
            <a:r>
              <a:rPr lang="en" sz="1000">
                <a:latin typeface="Consolas"/>
                <a:ea typeface="Consolas"/>
                <a:cs typeface="Consolas"/>
                <a:sym typeface="Consolas"/>
              </a:rPr>
              <a:t>sapa2 </a:t>
            </a:r>
            <a:r>
              <a:rPr lang="en" sz="1000">
                <a:latin typeface="Verdana"/>
                <a:ea typeface="Verdana"/>
                <a:cs typeface="Verdana"/>
                <a:sym typeface="Verdana"/>
              </a:rPr>
              <a:t>evaluates to: </a:t>
            </a:r>
            <a:endParaRPr sz="1000">
              <a:latin typeface="Verdana"/>
              <a:ea typeface="Verdana"/>
              <a:cs typeface="Verdana"/>
              <a:sym typeface="Verdana"/>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'save(wholePath, </a:t>
            </a:r>
            <a:r>
              <a:rPr lang="en" sz="1000">
                <a:solidFill>
                  <a:srgbClr val="FF0000"/>
                </a:solidFill>
                <a:latin typeface="Consolas"/>
                <a:ea typeface="Consolas"/>
                <a:cs typeface="Consolas"/>
                <a:sym typeface="Consolas"/>
              </a:rPr>
              <a:t>'a'</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'faults'</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'mainfault'</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'coastline'</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'infstri'</a:t>
            </a:r>
            <a:r>
              <a:rPr lang="en" sz="1000">
                <a:solidFill>
                  <a:srgbClr val="980000"/>
                </a:solidFill>
                <a:latin typeface="Consolas"/>
                <a:ea typeface="Consolas"/>
                <a:cs typeface="Consolas"/>
                <a:sym typeface="Consolas"/>
              </a:rPr>
              <a:t>,</a:t>
            </a:r>
            <a:r>
              <a:rPr lang="en" sz="1000">
                <a:solidFill>
                  <a:srgbClr val="FF0000"/>
                </a:solidFill>
                <a:latin typeface="Consolas"/>
                <a:ea typeface="Consolas"/>
                <a:cs typeface="Consolas"/>
                <a:sym typeface="Consolas"/>
              </a:rPr>
              <a:t>'well'</a:t>
            </a:r>
            <a:r>
              <a:rPr lang="en" sz="1000">
                <a:solidFill>
                  <a:srgbClr val="980000"/>
                </a:solidFill>
                <a:latin typeface="Consolas"/>
                <a:ea typeface="Consolas"/>
                <a:cs typeface="Consolas"/>
                <a:sym typeface="Consolas"/>
              </a:rPr>
              <a:t>)'</a:t>
            </a:r>
            <a:endParaRPr sz="1000">
              <a:solidFill>
                <a:srgbClr val="980000"/>
              </a:solidFill>
              <a:latin typeface="Consolas"/>
              <a:ea typeface="Consolas"/>
              <a:cs typeface="Consolas"/>
              <a:sym typeface="Consolas"/>
            </a:endParaRPr>
          </a:p>
          <a:p>
            <a:pPr marL="0" lvl="0" indent="0" algn="l" rtl="0">
              <a:spcBef>
                <a:spcPts val="0"/>
              </a:spcBef>
              <a:spcAft>
                <a:spcPts val="0"/>
              </a:spcAft>
              <a:buNone/>
            </a:pPr>
            <a:r>
              <a:rPr lang="en" sz="1000">
                <a:latin typeface="Verdana"/>
                <a:ea typeface="Verdana"/>
                <a:cs typeface="Verdana"/>
                <a:sym typeface="Verdana"/>
              </a:rPr>
              <a:t> </a:t>
            </a:r>
            <a:endParaRPr sz="1000">
              <a:latin typeface="Verdana"/>
              <a:ea typeface="Verdana"/>
              <a:cs typeface="Verdana"/>
              <a:sym typeface="Verdana"/>
            </a:endParaRPr>
          </a:p>
        </p:txBody>
      </p:sp>
      <p:sp>
        <p:nvSpPr>
          <p:cNvPr id="231" name="Google Shape;231;p26"/>
          <p:cNvSpPr txBox="1"/>
          <p:nvPr/>
        </p:nvSpPr>
        <p:spPr>
          <a:xfrm>
            <a:off x="1423293" y="4370300"/>
            <a:ext cx="3748215" cy="78405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I don't mention it otherwise, but these strings also violate the one-command-per-line good programming practice.</a:t>
            </a:r>
            <a:endParaRPr sz="1200" dirty="0">
              <a:latin typeface="Verdana"/>
              <a:ea typeface="Verdana"/>
              <a:cs typeface="Verdana"/>
              <a:sym typeface="Verdana"/>
            </a:endParaRPr>
          </a:p>
        </p:txBody>
      </p:sp>
      <p:sp>
        <p:nvSpPr>
          <p:cNvPr id="232" name="Google Shape;232;p26"/>
          <p:cNvSpPr txBox="1"/>
          <p:nvPr/>
        </p:nvSpPr>
        <p:spPr>
          <a:xfrm>
            <a:off x="7932500" y="2571750"/>
            <a:ext cx="10923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Original Code</a:t>
            </a:r>
            <a:endParaRPr b="1">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 the LINTER do the work</a:t>
            </a:r>
            <a:endParaRPr/>
          </a:p>
        </p:txBody>
      </p:sp>
      <p:sp>
        <p:nvSpPr>
          <p:cNvPr id="238" name="Google Shape;238;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this version being much more readable, the linter can now determine if there are any errors within this section of the program.  </a:t>
            </a:r>
            <a:endParaRPr/>
          </a:p>
          <a:p>
            <a:pPr marL="0" lvl="0" indent="0" algn="l" rtl="0">
              <a:spcBef>
                <a:spcPts val="1600"/>
              </a:spcBef>
              <a:spcAft>
                <a:spcPts val="1600"/>
              </a:spcAft>
              <a:buNone/>
            </a:pPr>
            <a:r>
              <a:rPr lang="en"/>
              <a:t>One can also get a dependency report that shows that this file depends upon the </a:t>
            </a:r>
            <a:r>
              <a:rPr lang="en" i="1"/>
              <a:t>welcome </a:t>
            </a:r>
            <a:r>
              <a:rPr lang="en"/>
              <a:t>and </a:t>
            </a:r>
            <a:r>
              <a:rPr lang="en" i="1"/>
              <a:t>think </a:t>
            </a:r>
            <a:r>
              <a:rPr lang="en"/>
              <a:t>functions that were exist somewhere else in the file.</a:t>
            </a:r>
            <a:endParaRPr/>
          </a:p>
        </p:txBody>
      </p:sp>
      <p:sp>
        <p:nvSpPr>
          <p:cNvPr id="239" name="Google Shape;239;p27"/>
          <p:cNvSpPr txBox="1"/>
          <p:nvPr/>
        </p:nvSpPr>
        <p:spPr>
          <a:xfrm>
            <a:off x="2956425" y="1076250"/>
            <a:ext cx="6137700" cy="30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displayMenu()</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38761D"/>
                </a:solidFill>
                <a:latin typeface="Consolas"/>
                <a:ea typeface="Consolas"/>
                <a:cs typeface="Consolas"/>
                <a:sym typeface="Consolas"/>
              </a:rPr>
              <a:t>... some more code up here...</a:t>
            </a:r>
            <a:endParaRPr sz="1000">
              <a:solidFill>
                <a:srgbClr val="38761D"/>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uimenu</a:t>
            </a:r>
            <a:r>
              <a:rPr lang="en" sz="1000">
                <a:latin typeface="Consolas"/>
                <a:ea typeface="Consolas"/>
                <a:cs typeface="Consolas"/>
                <a:sym typeface="Consolas"/>
              </a:rPr>
              <a:t>(op2, </a:t>
            </a:r>
            <a:r>
              <a:rPr lang="en" sz="1000">
                <a:solidFill>
                  <a:srgbClr val="980000"/>
                </a:solidFill>
                <a:latin typeface="Consolas"/>
                <a:ea typeface="Consolas"/>
                <a:cs typeface="Consolas"/>
                <a:sym typeface="Consolas"/>
              </a:rPr>
              <a:t>'Label'</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'Save current catalog (mat format) '</a:t>
            </a:r>
            <a:r>
              <a:rPr lang="en" sz="1000">
                <a:latin typeface="Consolas"/>
                <a:ea typeface="Consolas"/>
                <a:cs typeface="Consolas"/>
                <a:sym typeface="Consolas"/>
              </a:rPr>
              <a:t>,</a:t>
            </a:r>
            <a:r>
              <a:rPr lang="en" sz="1000">
                <a:solidFill>
                  <a:srgbClr val="0000FF"/>
                </a:solidFill>
                <a:latin typeface="Consolas"/>
                <a:ea typeface="Consolas"/>
                <a:cs typeface="Consolas"/>
                <a:sym typeface="Consolas"/>
              </a:rPr>
              <a:t>...</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'Callback'</a:t>
            </a:r>
            <a:r>
              <a:rPr lang="en" sz="1000">
                <a:latin typeface="Consolas"/>
                <a:ea typeface="Consolas"/>
                <a:cs typeface="Consolas"/>
                <a:sym typeface="Consolas"/>
              </a:rPr>
              <a:t>, @save_catalog_cb);</a:t>
            </a:r>
            <a:endParaRPr sz="1000">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function </a:t>
            </a:r>
            <a:r>
              <a:rPr lang="en" sz="1000">
                <a:latin typeface="Consolas"/>
                <a:ea typeface="Consolas"/>
                <a:cs typeface="Consolas"/>
                <a:sym typeface="Consolas"/>
              </a:rPr>
              <a:t>saveCatalog_cb(~,~)</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welcome('</a:t>
            </a:r>
            <a:r>
              <a:rPr lang="en" sz="1000">
                <a:solidFill>
                  <a:srgbClr val="980000"/>
                </a:solidFill>
                <a:latin typeface="Consolas"/>
                <a:ea typeface="Consolas"/>
                <a:cs typeface="Consolas"/>
                <a:sym typeface="Consolas"/>
              </a:rPr>
              <a:t>Save Data'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think;</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[file,path1]=uiputfile([hodi fs </a:t>
            </a:r>
            <a:r>
              <a:rPr lang="en" sz="1000">
                <a:solidFill>
                  <a:srgbClr val="980000"/>
                </a:solidFill>
                <a:latin typeface="Consolas"/>
                <a:ea typeface="Consolas"/>
                <a:cs typeface="Consolas"/>
                <a:sym typeface="Consolas"/>
              </a:rPr>
              <a:t>'eq_data'</a:t>
            </a:r>
            <a:r>
              <a:rPr lang="en" sz="1000">
                <a:latin typeface="Consolas"/>
                <a:ea typeface="Consolas"/>
                <a:cs typeface="Consolas"/>
                <a:sym typeface="Consolas"/>
              </a:rPr>
              <a:t> fs </a:t>
            </a:r>
            <a:r>
              <a:rPr lang="en" sz="1000">
                <a:solidFill>
                  <a:srgbClr val="980000"/>
                </a:solidFill>
                <a:latin typeface="Consolas"/>
                <a:ea typeface="Consolas"/>
                <a:cs typeface="Consolas"/>
                <a:sym typeface="Consolas"/>
              </a:rPr>
              <a:t>'*.mat'</a:t>
            </a:r>
            <a:r>
              <a:rPr lang="en" sz="1000">
                <a:latin typeface="Consolas"/>
                <a:ea typeface="Consolas"/>
                <a:cs typeface="Consolas"/>
                <a:sym typeface="Consolas"/>
              </a:rPr>
              <a:t>], </a:t>
            </a:r>
            <a:r>
              <a:rPr lang="en" sz="1000">
                <a:solidFill>
                  <a:srgbClr val="980000"/>
                </a:solidFill>
                <a:latin typeface="Consolas"/>
                <a:ea typeface="Consolas"/>
                <a:cs typeface="Consolas"/>
                <a:sym typeface="Consolas"/>
              </a:rPr>
              <a:t>'Earthquake Datafile'</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if </a:t>
            </a:r>
            <a:r>
              <a:rPr lang="en" sz="1000">
                <a:latin typeface="Consolas"/>
                <a:ea typeface="Consolas"/>
                <a:cs typeface="Consolas"/>
                <a:sym typeface="Consolas"/>
              </a:rPr>
              <a:t>length(file1) &gt; 1</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wholePath=[path1 file1]</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try</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save(wholePath,</a:t>
            </a:r>
            <a:r>
              <a:rPr lang="en" sz="1000">
                <a:solidFill>
                  <a:srgbClr val="980000"/>
                </a:solidFill>
                <a:latin typeface="Consolas"/>
                <a:ea typeface="Consolas"/>
                <a:cs typeface="Consolas"/>
                <a:sym typeface="Consolas"/>
              </a:rPr>
              <a:t>'a'</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'faults'</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'mainfault'</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'coastline'</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'infstri'</a:t>
            </a:r>
            <a:r>
              <a:rPr lang="en" sz="1000">
                <a:latin typeface="Consolas"/>
                <a:ea typeface="Consolas"/>
                <a:cs typeface="Consolas"/>
                <a:sym typeface="Consolas"/>
              </a:rPr>
              <a:t>,</a:t>
            </a:r>
            <a:r>
              <a:rPr lang="en" sz="1000">
                <a:solidFill>
                  <a:srgbClr val="980000"/>
                </a:solidFill>
                <a:latin typeface="Consolas"/>
                <a:ea typeface="Consolas"/>
                <a:cs typeface="Consolas"/>
                <a:sym typeface="Consolas"/>
              </a:rPr>
              <a:t>'well'</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catch</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disp(</a:t>
            </a:r>
            <a:r>
              <a:rPr lang="en" sz="1000">
                <a:solidFill>
                  <a:srgbClr val="980000"/>
                </a:solidFill>
                <a:latin typeface="Consolas"/>
                <a:ea typeface="Consolas"/>
                <a:cs typeface="Consolas"/>
                <a:sym typeface="Consolas"/>
              </a:rPr>
              <a:t>'oops, it didn't work'</a:t>
            </a:r>
            <a:r>
              <a:rPr lang="en" sz="1000">
                <a:latin typeface="Consolas"/>
                <a:ea typeface="Consolas"/>
                <a:cs typeface="Consolas"/>
                <a:sym typeface="Consolas"/>
              </a:rPr>
              <a:t>)</a:t>
            </a:r>
            <a:endParaRPr sz="1000">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980000"/>
                </a:solidFill>
                <a:latin typeface="Consolas"/>
                <a:ea typeface="Consolas"/>
                <a:cs typeface="Consolas"/>
                <a:sym typeface="Consolas"/>
              </a:rPr>
              <a:t>    </a:t>
            </a:r>
            <a:r>
              <a:rPr lang="en" sz="1000">
                <a:latin typeface="Consolas"/>
                <a:ea typeface="Consolas"/>
                <a:cs typeface="Consolas"/>
                <a:sym typeface="Consolas"/>
              </a:rPr>
              <a:t>done</a:t>
            </a:r>
            <a:endParaRPr sz="1000">
              <a:latin typeface="Consolas"/>
              <a:ea typeface="Consolas"/>
              <a:cs typeface="Consolas"/>
              <a:sym typeface="Consolas"/>
            </a:endParaRPr>
          </a:p>
          <a:p>
            <a:pPr marL="0" lvl="0" indent="0" algn="l" rtl="0">
              <a:spcBef>
                <a:spcPts val="0"/>
              </a:spcBef>
              <a:spcAft>
                <a:spcPts val="0"/>
              </a:spcAft>
              <a:buNone/>
            </a:pPr>
            <a:r>
              <a:rPr lang="en" sz="1000">
                <a:latin typeface="Consolas"/>
                <a:ea typeface="Consolas"/>
                <a:cs typeface="Consolas"/>
                <a:sym typeface="Consolas"/>
              </a:rPr>
              <a:t>  </a:t>
            </a: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r>
              <a:rPr lang="en" sz="1000">
                <a:solidFill>
                  <a:srgbClr val="0000FF"/>
                </a:solidFill>
                <a:latin typeface="Consolas"/>
                <a:ea typeface="Consolas"/>
                <a:cs typeface="Consolas"/>
                <a:sym typeface="Consolas"/>
              </a:rPr>
              <a:t>end</a:t>
            </a:r>
            <a:endParaRPr sz="1000">
              <a:solidFill>
                <a:srgbClr val="0000FF"/>
              </a:solidFill>
              <a:latin typeface="Consolas"/>
              <a:ea typeface="Consolas"/>
              <a:cs typeface="Consolas"/>
              <a:sym typeface="Consolas"/>
            </a:endParaRPr>
          </a:p>
          <a:p>
            <a:pPr marL="0" lvl="0" indent="0" algn="l" rtl="0">
              <a:spcBef>
                <a:spcPts val="0"/>
              </a:spcBef>
              <a:spcAft>
                <a:spcPts val="0"/>
              </a:spcAft>
              <a:buNone/>
            </a:pPr>
            <a:endParaRPr sz="1000">
              <a:latin typeface="Consolas"/>
              <a:ea typeface="Consolas"/>
              <a:cs typeface="Consolas"/>
              <a:sym typeface="Consolas"/>
            </a:endParaRPr>
          </a:p>
        </p:txBody>
      </p:sp>
      <p:sp>
        <p:nvSpPr>
          <p:cNvPr id="240" name="Google Shape;240;p27"/>
          <p:cNvSpPr txBox="1"/>
          <p:nvPr/>
        </p:nvSpPr>
        <p:spPr>
          <a:xfrm>
            <a:off x="1715700" y="4589649"/>
            <a:ext cx="3570724"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aseline="30000" dirty="0">
                <a:latin typeface="Verdana"/>
                <a:ea typeface="Verdana"/>
                <a:cs typeface="Verdana"/>
                <a:sym typeface="Verdana"/>
              </a:rPr>
              <a:t>* </a:t>
            </a:r>
            <a:r>
              <a:rPr lang="en" sz="1200" dirty="0">
                <a:latin typeface="Verdana"/>
                <a:ea typeface="Verdana"/>
                <a:cs typeface="Verdana"/>
                <a:sym typeface="Verdana"/>
              </a:rPr>
              <a:t>The </a:t>
            </a:r>
            <a:r>
              <a:rPr lang="en" sz="1200" b="1" dirty="0">
                <a:latin typeface="Consolas"/>
                <a:ea typeface="Consolas"/>
                <a:cs typeface="Consolas"/>
                <a:sym typeface="Consolas"/>
              </a:rPr>
              <a:t>@</a:t>
            </a:r>
            <a:r>
              <a:rPr lang="en" sz="1200" dirty="0">
                <a:latin typeface="Consolas"/>
                <a:ea typeface="Consolas"/>
                <a:cs typeface="Consolas"/>
                <a:sym typeface="Consolas"/>
              </a:rPr>
              <a:t> </a:t>
            </a:r>
            <a:r>
              <a:rPr lang="en" sz="1200" dirty="0">
                <a:latin typeface="Verdana"/>
                <a:ea typeface="Verdana"/>
                <a:cs typeface="Verdana"/>
                <a:sym typeface="Verdana"/>
              </a:rPr>
              <a:t>symbol near the beginning of this code means "function handle"</a:t>
            </a:r>
            <a:endParaRPr sz="1200" dirty="0">
              <a:latin typeface="Verdana"/>
              <a:ea typeface="Verdana"/>
              <a:cs typeface="Verdana"/>
              <a:sym typeface="Verdana"/>
            </a:endParaRPr>
          </a:p>
        </p:txBody>
      </p:sp>
      <p:sp>
        <p:nvSpPr>
          <p:cNvPr id="241" name="Google Shape;241;p27"/>
          <p:cNvSpPr txBox="1"/>
          <p:nvPr/>
        </p:nvSpPr>
        <p:spPr>
          <a:xfrm>
            <a:off x="6764250" y="3721050"/>
            <a:ext cx="15432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Refactored Code</a:t>
            </a:r>
            <a:endParaRPr b="1">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CFFBFE37-B62B-AF42-9E79-FFAB40BFE4D2}"/>
              </a:ext>
            </a:extLst>
          </p:cNvPr>
          <p:cNvSpPr/>
          <p:nvPr/>
        </p:nvSpPr>
        <p:spPr>
          <a:xfrm>
            <a:off x="908050" y="309461"/>
            <a:ext cx="7946018" cy="4530167"/>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4"/>
          <p:cNvSpPr txBox="1">
            <a:spLocks noGrp="1"/>
          </p:cNvSpPr>
          <p:nvPr>
            <p:ph type="body" idx="1"/>
          </p:nvPr>
        </p:nvSpPr>
        <p:spPr>
          <a:xfrm>
            <a:off x="1371600" y="4740068"/>
            <a:ext cx="4493941" cy="40343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A ~5min intro to ZMAP 7</a:t>
            </a:r>
            <a:endParaRPr sz="1600" dirty="0"/>
          </a:p>
        </p:txBody>
      </p:sp>
      <p:pic>
        <p:nvPicPr>
          <p:cNvPr id="4" name="Intro to Zmap7 EGU2020">
            <a:hlinkClick r:id="" action="ppaction://media"/>
            <a:extLst>
              <a:ext uri="{FF2B5EF4-FFF2-40B4-BE49-F238E27FC236}">
                <a16:creationId xmlns:a16="http://schemas.microsoft.com/office/drawing/2014/main" id="{70A18EF1-F38C-D642-9FFA-9779D8BBF1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260" y="420974"/>
            <a:ext cx="7678389" cy="4319094"/>
          </a:xfrm>
          <a:prstGeom prst="rect">
            <a:avLst/>
          </a:prstGeom>
          <a:ln w="6350">
            <a:solidFill>
              <a:schemeClr val="tx1">
                <a:lumMod val="75000"/>
                <a:lumOff val="25000"/>
              </a:schemeClr>
            </a:solidFill>
            <a:prstDash val="sys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311700" y="555600"/>
            <a:ext cx="3390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Maintenance Challenges</a:t>
            </a:r>
            <a:endParaRPr sz="2300"/>
          </a:p>
        </p:txBody>
      </p:sp>
      <p:sp>
        <p:nvSpPr>
          <p:cNvPr id="247" name="Google Shape;247;p28"/>
          <p:cNvSpPr txBox="1">
            <a:spLocks noGrp="1"/>
          </p:cNvSpPr>
          <p:nvPr>
            <p:ph type="body" idx="1"/>
          </p:nvPr>
        </p:nvSpPr>
        <p:spPr>
          <a:xfrm>
            <a:off x="7185750" y="1488725"/>
            <a:ext cx="1436700" cy="20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grpSp>
        <p:nvGrpSpPr>
          <p:cNvPr id="248" name="Google Shape;248;p28"/>
          <p:cNvGrpSpPr/>
          <p:nvPr/>
        </p:nvGrpSpPr>
        <p:grpSpPr>
          <a:xfrm>
            <a:off x="557886" y="1664746"/>
            <a:ext cx="1480189" cy="758700"/>
            <a:chOff x="4734336" y="1874146"/>
            <a:chExt cx="1480189" cy="758700"/>
          </a:xfrm>
        </p:grpSpPr>
        <p:sp>
          <p:nvSpPr>
            <p:cNvPr id="249" name="Google Shape;249;p28"/>
            <p:cNvSpPr/>
            <p:nvPr/>
          </p:nvSpPr>
          <p:spPr>
            <a:xfrm>
              <a:off x="5456725" y="228075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5363650" y="2108000"/>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5212425" y="1934675"/>
              <a:ext cx="757800" cy="291000"/>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2887747">
              <a:off x="4716633" y="2107974"/>
              <a:ext cx="757805" cy="291045"/>
            </a:xfrm>
            <a:prstGeom prst="can">
              <a:avLst>
                <a:gd name="adj" fmla="val 50000"/>
              </a:avLst>
            </a:prstGeom>
            <a:gradFill>
              <a:gsLst>
                <a:gs pos="0">
                  <a:srgbClr val="FFF6DB"/>
                </a:gs>
                <a:gs pos="100000">
                  <a:srgbClr val="FAD25C"/>
                </a:gs>
              </a:gsLst>
              <a:path path="circle">
                <a:fillToRect l="50000" t="50000" r="50000" b="50000"/>
              </a:path>
              <a:tileRect/>
            </a:gradFill>
            <a:ln w="38100" cap="flat" cmpd="sng">
              <a:solidFill>
                <a:srgbClr val="F1C232"/>
              </a:solidFill>
              <a:prstDash val="solid"/>
              <a:round/>
              <a:headEnd type="none" w="sm" len="sm"/>
              <a:tailEnd type="none" w="sm" len="sm"/>
            </a:ln>
            <a:effectLst>
              <a:outerShdw blurRad="271463" dist="95250" dir="5400000" algn="bl" rotWithShape="0">
                <a:srgbClr val="7F6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28"/>
          <p:cNvGrpSpPr/>
          <p:nvPr/>
        </p:nvGrpSpPr>
        <p:grpSpPr>
          <a:xfrm>
            <a:off x="1010728" y="2868954"/>
            <a:ext cx="1551682" cy="1512300"/>
            <a:chOff x="3676225" y="1570525"/>
            <a:chExt cx="2128800" cy="2128800"/>
          </a:xfrm>
        </p:grpSpPr>
        <p:sp>
          <p:nvSpPr>
            <p:cNvPr id="254" name="Google Shape;254;p28"/>
            <p:cNvSpPr/>
            <p:nvPr/>
          </p:nvSpPr>
          <p:spPr>
            <a:xfrm>
              <a:off x="3676225" y="1570525"/>
              <a:ext cx="2128800" cy="2128800"/>
            </a:xfrm>
            <a:prstGeom prst="ellipse">
              <a:avLst/>
            </a:prstGeom>
            <a:solidFill>
              <a:srgbClr val="FFFFFF"/>
            </a:solidFill>
            <a:ln w="152400" cap="flat" cmpd="sng">
              <a:solidFill>
                <a:srgbClr val="990000"/>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28"/>
            <p:cNvCxnSpPr/>
            <p:nvPr/>
          </p:nvCxnSpPr>
          <p:spPr>
            <a:xfrm>
              <a:off x="4746500" y="2664100"/>
              <a:ext cx="302400" cy="756300"/>
            </a:xfrm>
            <a:prstGeom prst="straightConnector1">
              <a:avLst/>
            </a:prstGeom>
            <a:noFill/>
            <a:ln w="38100" cap="flat" cmpd="sng">
              <a:solidFill>
                <a:srgbClr val="FF0000"/>
              </a:solidFill>
              <a:prstDash val="solid"/>
              <a:round/>
              <a:headEnd type="none" w="med" len="med"/>
              <a:tailEnd type="oval" w="med" len="med"/>
            </a:ln>
            <a:effectLst>
              <a:outerShdw blurRad="57150" dist="28575" algn="bl" rotWithShape="0">
                <a:srgbClr val="000000">
                  <a:alpha val="50000"/>
                </a:srgbClr>
              </a:outerShdw>
            </a:effectLst>
          </p:spPr>
        </p:cxnSp>
        <p:cxnSp>
          <p:nvCxnSpPr>
            <p:cNvPr id="256" name="Google Shape;256;p28"/>
            <p:cNvCxnSpPr/>
            <p:nvPr/>
          </p:nvCxnSpPr>
          <p:spPr>
            <a:xfrm rot="10800000" flipH="1">
              <a:off x="4758125" y="1979850"/>
              <a:ext cx="372600" cy="672600"/>
            </a:xfrm>
            <a:prstGeom prst="straightConnector1">
              <a:avLst/>
            </a:prstGeom>
            <a:noFill/>
            <a:ln w="381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cxnSp>
          <p:nvCxnSpPr>
            <p:cNvPr id="257" name="Google Shape;257;p28"/>
            <p:cNvCxnSpPr/>
            <p:nvPr/>
          </p:nvCxnSpPr>
          <p:spPr>
            <a:xfrm flipH="1">
              <a:off x="4204525" y="2652450"/>
              <a:ext cx="518700" cy="179100"/>
            </a:xfrm>
            <a:prstGeom prst="straightConnector1">
              <a:avLst/>
            </a:prstGeom>
            <a:noFill/>
            <a:ln w="76200" cap="flat" cmpd="sng">
              <a:solidFill>
                <a:schemeClr val="dk2"/>
              </a:solidFill>
              <a:prstDash val="solid"/>
              <a:round/>
              <a:headEnd type="none" w="med" len="med"/>
              <a:tailEnd type="none" w="med" len="med"/>
            </a:ln>
            <a:effectLst>
              <a:outerShdw blurRad="57150" dist="28575" algn="bl" rotWithShape="0">
                <a:srgbClr val="000000">
                  <a:alpha val="50000"/>
                </a:srgbClr>
              </a:outerShdw>
            </a:effectLst>
          </p:spPr>
        </p:cxnSp>
      </p:grpSp>
      <p:grpSp>
        <p:nvGrpSpPr>
          <p:cNvPr id="258" name="Google Shape;258;p28"/>
          <p:cNvGrpSpPr/>
          <p:nvPr/>
        </p:nvGrpSpPr>
        <p:grpSpPr>
          <a:xfrm>
            <a:off x="6682550" y="3274175"/>
            <a:ext cx="1436725" cy="994850"/>
            <a:chOff x="3551163" y="1546675"/>
            <a:chExt cx="1436725" cy="994850"/>
          </a:xfrm>
        </p:grpSpPr>
        <p:sp>
          <p:nvSpPr>
            <p:cNvPr id="259" name="Google Shape;259;p28"/>
            <p:cNvSpPr/>
            <p:nvPr/>
          </p:nvSpPr>
          <p:spPr>
            <a:xfrm>
              <a:off x="3551163" y="1546675"/>
              <a:ext cx="570000" cy="5241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3947888" y="1671525"/>
              <a:ext cx="570000" cy="524100"/>
            </a:xfrm>
            <a:prstGeom prst="smileyFace">
              <a:avLst>
                <a:gd name="adj" fmla="val -250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4121163" y="201742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4417888" y="1724675"/>
              <a:ext cx="570000" cy="524100"/>
            </a:xfrm>
            <a:prstGeom prst="smileyFace">
              <a:avLst>
                <a:gd name="adj" fmla="val 3455"/>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3551163" y="2017425"/>
              <a:ext cx="570000" cy="524100"/>
            </a:xfrm>
            <a:prstGeom prst="smileyFace">
              <a:avLst>
                <a:gd name="adj" fmla="val 736"/>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741B47">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3603130" y="3161950"/>
            <a:ext cx="1489062" cy="1219304"/>
            <a:chOff x="3689905" y="3102250"/>
            <a:chExt cx="1489062" cy="1219304"/>
          </a:xfrm>
        </p:grpSpPr>
        <p:sp>
          <p:nvSpPr>
            <p:cNvPr id="265" name="Google Shape;265;p28"/>
            <p:cNvSpPr/>
            <p:nvPr/>
          </p:nvSpPr>
          <p:spPr>
            <a:xfrm>
              <a:off x="3758535" y="3102250"/>
              <a:ext cx="1295290" cy="1219304"/>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0000"/>
                  </a:solidFill>
                  <a:latin typeface="Arial"/>
                </a:rPr>
                <a:t>𝚫</a:t>
              </a:r>
            </a:p>
          </p:txBody>
        </p:sp>
        <p:sp>
          <p:nvSpPr>
            <p:cNvPr id="266" name="Google Shape;266;p28"/>
            <p:cNvSpPr/>
            <p:nvPr/>
          </p:nvSpPr>
          <p:spPr>
            <a:xfrm>
              <a:off x="3689905" y="3202163"/>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9900"/>
                  </a:solidFill>
                  <a:latin typeface="Arial"/>
                </a:rPr>
                <a:t>𝚫</a:t>
              </a:r>
            </a:p>
          </p:txBody>
        </p:sp>
        <p:sp>
          <p:nvSpPr>
            <p:cNvPr id="267" name="Google Shape;267;p28"/>
            <p:cNvSpPr/>
            <p:nvPr/>
          </p:nvSpPr>
          <p:spPr>
            <a:xfrm>
              <a:off x="4517892" y="3481388"/>
              <a:ext cx="661074" cy="622287"/>
            </a:xfrm>
            <a:prstGeom prst="rect">
              <a:avLst/>
            </a:prstGeom>
          </p:spPr>
          <p:txBody>
            <a:bodyPr>
              <a:prstTxWarp prst="textPlain">
                <a:avLst/>
              </a:prstTxWarp>
            </a:bodyPr>
            <a:lstStyle/>
            <a:p>
              <a:pPr lvl="0" algn="ctr"/>
              <a:r>
                <a:rPr b="0" i="0">
                  <a:ln w="28575" cap="flat" cmpd="sng">
                    <a:solidFill>
                      <a:schemeClr val="dk2"/>
                    </a:solidFill>
                    <a:prstDash val="solid"/>
                    <a:round/>
                    <a:headEnd type="none" w="sm" len="sm"/>
                    <a:tailEnd type="none" w="sm" len="sm"/>
                  </a:ln>
                  <a:solidFill>
                    <a:srgbClr val="FFFF00"/>
                  </a:solidFill>
                  <a:latin typeface="Arial"/>
                </a:rPr>
                <a:t>𝚫</a:t>
              </a:r>
            </a:p>
          </p:txBody>
        </p:sp>
      </p:grpSp>
      <p:grpSp>
        <p:nvGrpSpPr>
          <p:cNvPr id="268" name="Google Shape;268;p28"/>
          <p:cNvGrpSpPr/>
          <p:nvPr/>
        </p:nvGrpSpPr>
        <p:grpSpPr>
          <a:xfrm>
            <a:off x="6780675" y="1167550"/>
            <a:ext cx="1240500" cy="1201025"/>
            <a:chOff x="6559800" y="1814425"/>
            <a:chExt cx="1240500" cy="1201025"/>
          </a:xfrm>
        </p:grpSpPr>
        <p:sp>
          <p:nvSpPr>
            <p:cNvPr id="269" name="Google Shape;269;p28"/>
            <p:cNvSpPr/>
            <p:nvPr/>
          </p:nvSpPr>
          <p:spPr>
            <a:xfrm>
              <a:off x="6715208" y="1814425"/>
              <a:ext cx="929700" cy="855000"/>
            </a:xfrm>
            <a:prstGeom prst="smileyFace">
              <a:avLst>
                <a:gd name="adj" fmla="val 4653"/>
              </a:avLst>
            </a:prstGeom>
            <a:solidFill>
              <a:schemeClr val="lt2"/>
            </a:solidFill>
            <a:ln w="9525" cap="flat" cmpd="sng">
              <a:solidFill>
                <a:srgbClr val="4C113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559800" y="2571750"/>
              <a:ext cx="1240500" cy="443700"/>
            </a:xfrm>
            <a:prstGeom prst="ellipseRibbon">
              <a:avLst>
                <a:gd name="adj1" fmla="val 25000"/>
                <a:gd name="adj2" fmla="val 75000"/>
                <a:gd name="adj3" fmla="val 12500"/>
              </a:avLst>
            </a:prstGeom>
            <a:solidFill>
              <a:srgbClr val="3D85C6"/>
            </a:solidFill>
            <a:ln w="9525" cap="flat" cmpd="sng">
              <a:solidFill>
                <a:srgbClr val="FFFF00"/>
              </a:solidFill>
              <a:prstDash val="solid"/>
              <a:round/>
              <a:headEnd type="none" w="sm" len="sm"/>
              <a:tailEnd type="none" w="sm" len="sm"/>
            </a:ln>
            <a:effectLst>
              <a:outerShdw blurRad="57150" dist="47625" dir="5400000" algn="bl" rotWithShape="0">
                <a:srgbClr val="FFFF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a:t>
              </a:r>
              <a:endParaRPr/>
            </a:p>
          </p:txBody>
        </p:sp>
      </p:grpSp>
      <p:sp>
        <p:nvSpPr>
          <p:cNvPr id="271" name="Google Shape;271;p28"/>
          <p:cNvSpPr/>
          <p:nvPr/>
        </p:nvSpPr>
        <p:spPr>
          <a:xfrm>
            <a:off x="4323275" y="1544850"/>
            <a:ext cx="561300" cy="531900"/>
          </a:xfrm>
          <a:prstGeom prst="cube">
            <a:avLst>
              <a:gd name="adj" fmla="val 30906"/>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2" name="Google Shape;272;p28"/>
          <p:cNvCxnSpPr/>
          <p:nvPr/>
        </p:nvCxnSpPr>
        <p:spPr>
          <a:xfrm rot="10800000">
            <a:off x="4635400" y="1231975"/>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3" name="Google Shape;273;p28"/>
          <p:cNvCxnSpPr/>
          <p:nvPr/>
        </p:nvCxnSpPr>
        <p:spPr>
          <a:xfrm>
            <a:off x="4930675" y="1768063"/>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4" name="Google Shape;274;p28"/>
          <p:cNvCxnSpPr/>
          <p:nvPr/>
        </p:nvCxnSpPr>
        <p:spPr>
          <a:xfrm rot="10800000" flipH="1">
            <a:off x="4907009" y="1283269"/>
            <a:ext cx="220800" cy="220800"/>
          </a:xfrm>
          <a:prstGeom prst="straightConnector1">
            <a:avLst/>
          </a:prstGeom>
          <a:noFill/>
          <a:ln w="9525" cap="flat" cmpd="sng">
            <a:solidFill>
              <a:schemeClr val="dk2"/>
            </a:solidFill>
            <a:prstDash val="solid"/>
            <a:round/>
            <a:headEnd type="none" w="med" len="med"/>
            <a:tailEnd type="triangle" w="med" len="med"/>
          </a:ln>
        </p:spPr>
      </p:cxnSp>
      <p:cxnSp>
        <p:nvCxnSpPr>
          <p:cNvPr id="275" name="Google Shape;275;p28"/>
          <p:cNvCxnSpPr/>
          <p:nvPr/>
        </p:nvCxnSpPr>
        <p:spPr>
          <a:xfrm>
            <a:off x="4528900" y="2116188"/>
            <a:ext cx="7800" cy="244500"/>
          </a:xfrm>
          <a:prstGeom prst="straightConnector1">
            <a:avLst/>
          </a:prstGeom>
          <a:noFill/>
          <a:ln w="9525" cap="flat" cmpd="sng">
            <a:solidFill>
              <a:schemeClr val="dk2"/>
            </a:solidFill>
            <a:prstDash val="solid"/>
            <a:round/>
            <a:headEnd type="none" w="med" len="med"/>
            <a:tailEnd type="triangle" w="med" len="med"/>
          </a:ln>
        </p:spPr>
      </p:cxnSp>
      <p:cxnSp>
        <p:nvCxnSpPr>
          <p:cNvPr id="276" name="Google Shape;276;p28"/>
          <p:cNvCxnSpPr/>
          <p:nvPr/>
        </p:nvCxnSpPr>
        <p:spPr>
          <a:xfrm rot="10800000">
            <a:off x="3972441" y="1867632"/>
            <a:ext cx="307800" cy="0"/>
          </a:xfrm>
          <a:prstGeom prst="straightConnector1">
            <a:avLst/>
          </a:prstGeom>
          <a:noFill/>
          <a:ln w="9525" cap="flat" cmpd="sng">
            <a:solidFill>
              <a:schemeClr val="dk2"/>
            </a:solidFill>
            <a:prstDash val="solid"/>
            <a:round/>
            <a:headEnd type="none" w="med" len="med"/>
            <a:tailEnd type="triangle" w="med" len="med"/>
          </a:ln>
        </p:spPr>
      </p:cxnSp>
      <p:cxnSp>
        <p:nvCxnSpPr>
          <p:cNvPr id="277" name="Google Shape;277;p28"/>
          <p:cNvCxnSpPr/>
          <p:nvPr/>
        </p:nvCxnSpPr>
        <p:spPr>
          <a:xfrm flipH="1">
            <a:off x="4067330" y="2116207"/>
            <a:ext cx="220800" cy="220800"/>
          </a:xfrm>
          <a:prstGeom prst="straightConnector1">
            <a:avLst/>
          </a:prstGeom>
          <a:noFill/>
          <a:ln w="9525" cap="flat" cmpd="sng">
            <a:solidFill>
              <a:schemeClr val="dk2"/>
            </a:solidFill>
            <a:prstDash val="solid"/>
            <a:round/>
            <a:headEnd type="none" w="med" len="med"/>
            <a:tailEnd type="triangle" w="med" len="med"/>
          </a:ln>
        </p:spPr>
      </p:cxnSp>
      <p:sp>
        <p:nvSpPr>
          <p:cNvPr id="278" name="Google Shape;278;p28"/>
          <p:cNvSpPr/>
          <p:nvPr/>
        </p:nvSpPr>
        <p:spPr>
          <a:xfrm>
            <a:off x="5151475" y="104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5284575" y="1666675"/>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4528900" y="9608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3702475" y="1768087"/>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3846525" y="233701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4422400" y="2400162"/>
            <a:ext cx="220800" cy="202800"/>
          </a:xfrm>
          <a:prstGeom prst="smileyFace">
            <a:avLst>
              <a:gd name="adj" fmla="val 3455"/>
            </a:avLst>
          </a:prstGeom>
          <a:solidFill>
            <a:schemeClr val="lt2"/>
          </a:solidFill>
          <a:ln w="9525" cap="flat" cmpd="sng">
            <a:solidFill>
              <a:srgbClr val="4C11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7811475" y="31619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7332775" y="3078550"/>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6964500" y="2977625"/>
            <a:ext cx="307800" cy="2445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4329425" y="1729650"/>
            <a:ext cx="380100" cy="313500"/>
          </a:xfrm>
          <a:prstGeom prst="verticalScroll">
            <a:avLst>
              <a:gd name="adj" fmla="val 12500"/>
            </a:avLst>
          </a:prstGeom>
          <a:solidFill>
            <a:srgbClr val="FFFFFF"/>
          </a:solidFill>
          <a:ln w="9525" cap="flat" cmpd="sng">
            <a:solidFill>
              <a:srgbClr val="F3F3F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r>
              <a:rPr lang="en" sz="300" b="1"/>
              <a:t>zmap</a:t>
            </a:r>
            <a:endParaRPr sz="300" b="1"/>
          </a:p>
          <a:p>
            <a:pPr marL="0" lvl="0" indent="0" algn="l" rtl="0">
              <a:spcBef>
                <a:spcPts val="0"/>
              </a:spcBef>
              <a:spcAft>
                <a:spcPts val="0"/>
              </a:spcAft>
              <a:buNone/>
            </a:pPr>
            <a:r>
              <a:rPr lang="en" sz="300"/>
              <a:t>dff abcde)</a:t>
            </a:r>
            <a:endParaRPr sz="300"/>
          </a:p>
          <a:p>
            <a:pPr marL="0" lvl="0" indent="0" algn="l" rtl="0">
              <a:spcBef>
                <a:spcPts val="0"/>
              </a:spcBef>
              <a:spcAft>
                <a:spcPts val="0"/>
              </a:spcAft>
              <a:buNone/>
            </a:pPr>
            <a:r>
              <a:rPr lang="en" sz="300"/>
              <a:t>  ipsum* (32)</a:t>
            </a:r>
            <a:endParaRPr sz="300"/>
          </a:p>
          <a:p>
            <a:pPr marL="0" lvl="0" indent="0" algn="l" rtl="0">
              <a:spcBef>
                <a:spcPts val="0"/>
              </a:spcBef>
              <a:spcAft>
                <a:spcPts val="0"/>
              </a:spcAft>
              <a:buNone/>
            </a:pPr>
            <a:r>
              <a:rPr lang="en" sz="300"/>
              <a:t> fak2 toad</a:t>
            </a:r>
            <a:endParaRPr sz="300"/>
          </a:p>
          <a:p>
            <a:pPr marL="0" lvl="0" indent="0" algn="l" rtl="0">
              <a:spcBef>
                <a:spcPts val="0"/>
              </a:spcBef>
              <a:spcAft>
                <a:spcPts val="0"/>
              </a:spcAft>
              <a:buNone/>
            </a:pPr>
            <a:r>
              <a:rPr lang="en" sz="300"/>
              <a:t>13o2 daktle 2dao</a:t>
            </a:r>
            <a:endParaRPr sz="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Conclusion: Lessons Learned</a:t>
            </a:r>
            <a:endParaRPr dirty="0"/>
          </a:p>
        </p:txBody>
      </p:sp>
      <p:sp>
        <p:nvSpPr>
          <p:cNvPr id="320" name="Google Shape;32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You can only see so far into the forest</a:t>
            </a:r>
            <a:br>
              <a:rPr lang="en-US" dirty="0"/>
            </a:br>
            <a:r>
              <a:rPr lang="en-US" dirty="0"/>
              <a:t>	</a:t>
            </a:r>
            <a:r>
              <a:rPr lang="en-US" sz="1400" dirty="0"/>
              <a:t>After cleaning up a section of code, a bigger picture is revealed which may, or may not mean that you have to do it again, differently.</a:t>
            </a:r>
          </a:p>
          <a:p>
            <a:pPr marL="0" lvl="0" indent="0" algn="l" rtl="0">
              <a:spcBef>
                <a:spcPts val="0"/>
              </a:spcBef>
              <a:spcAft>
                <a:spcPts val="1600"/>
              </a:spcAft>
              <a:buNone/>
            </a:pPr>
            <a:r>
              <a:rPr lang="en-US" sz="1400" dirty="0"/>
              <a:t>	The second time around is much easier.</a:t>
            </a:r>
          </a:p>
          <a:p>
            <a:pPr marL="0" lvl="0" indent="0" algn="l" rtl="0">
              <a:spcBef>
                <a:spcPts val="0"/>
              </a:spcBef>
              <a:spcAft>
                <a:spcPts val="1600"/>
              </a:spcAft>
              <a:buNone/>
            </a:pPr>
            <a:r>
              <a:rPr lang="en-US" dirty="0"/>
              <a:t>GUIs are difficult.</a:t>
            </a:r>
          </a:p>
          <a:p>
            <a:pPr marL="0" lvl="0" indent="0" algn="l" rtl="0">
              <a:spcBef>
                <a:spcPts val="0"/>
              </a:spcBef>
              <a:spcAft>
                <a:spcPts val="1600"/>
              </a:spcAft>
              <a:buNone/>
            </a:pPr>
            <a:r>
              <a:rPr lang="en-US" dirty="0"/>
              <a:t>Don't expect the community to offer fixes &amp; changes.</a:t>
            </a:r>
            <a:br>
              <a:rPr lang="en-US" dirty="0"/>
            </a:br>
            <a:r>
              <a:rPr lang="en-US" dirty="0"/>
              <a:t>	</a:t>
            </a:r>
            <a:r>
              <a:rPr lang="en-US" sz="1400" dirty="0"/>
              <a:t>But it is a pleasant surprise when they do </a:t>
            </a:r>
            <a:r>
              <a:rPr lang="en-US" sz="1400" dirty="0">
                <a:sym typeface="Wingdings" pitchFamily="2" charset="2"/>
              </a:rPr>
              <a:t></a:t>
            </a:r>
            <a:endParaRPr lang="en-US" sz="1400" dirty="0"/>
          </a:p>
          <a:p>
            <a:pPr marL="0" lvl="0" indent="0" algn="l" rtl="0">
              <a:spcBef>
                <a:spcPts val="0"/>
              </a:spcBef>
              <a:spcAft>
                <a:spcPts val="1600"/>
              </a:spcAft>
              <a:buNone/>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C3A33-739D-5A49-A77A-6FD8C30BEB03}"/>
              </a:ext>
            </a:extLst>
          </p:cNvPr>
          <p:cNvSpPr>
            <a:spLocks noGrp="1"/>
          </p:cNvSpPr>
          <p:nvPr>
            <p:ph type="title"/>
          </p:nvPr>
        </p:nvSpPr>
        <p:spPr/>
        <p:txBody>
          <a:bodyPr/>
          <a:lstStyle/>
          <a:p>
            <a:r>
              <a:rPr lang="en-US" dirty="0"/>
              <a:t>In Conclusion – Making a Maintainable Mess</a:t>
            </a:r>
          </a:p>
        </p:txBody>
      </p:sp>
      <p:sp>
        <p:nvSpPr>
          <p:cNvPr id="3" name="Text Placeholder 2">
            <a:extLst>
              <a:ext uri="{FF2B5EF4-FFF2-40B4-BE49-F238E27FC236}">
                <a16:creationId xmlns:a16="http://schemas.microsoft.com/office/drawing/2014/main" id="{B10BED72-A2B9-E949-B89B-C23AE3EFE310}"/>
              </a:ext>
            </a:extLst>
          </p:cNvPr>
          <p:cNvSpPr>
            <a:spLocks noGrp="1"/>
          </p:cNvSpPr>
          <p:nvPr>
            <p:ph type="body" idx="1"/>
          </p:nvPr>
        </p:nvSpPr>
        <p:spPr/>
        <p:txBody>
          <a:bodyPr/>
          <a:lstStyle/>
          <a:p>
            <a:r>
              <a:rPr lang="en-US" b="1" dirty="0"/>
              <a:t>use accurate, descriptive names for everything </a:t>
            </a:r>
            <a:r>
              <a:rPr lang="en-US" sz="1100" dirty="0"/>
              <a:t>[include Units!]</a:t>
            </a:r>
            <a:endParaRPr lang="en-US" sz="1600" dirty="0"/>
          </a:p>
          <a:p>
            <a:r>
              <a:rPr lang="en-US" dirty="0"/>
              <a:t>Leverage the built-in documentation system </a:t>
            </a:r>
            <a:r>
              <a:rPr lang="en-US" sz="1100" dirty="0"/>
              <a:t>[</a:t>
            </a:r>
            <a:r>
              <a:rPr lang="en-US" sz="1100" dirty="0" err="1"/>
              <a:t>eg.</a:t>
            </a:r>
            <a:r>
              <a:rPr lang="en-US" sz="1100" dirty="0"/>
              <a:t> first comment line is concise, searchable summary of function, not "****", "copyright </a:t>
            </a:r>
            <a:r>
              <a:rPr lang="en-US" sz="1100" dirty="0" err="1"/>
              <a:t>xyz</a:t>
            </a:r>
            <a:r>
              <a:rPr lang="en-US" sz="1100" dirty="0"/>
              <a:t>", or "proudly written by"]</a:t>
            </a:r>
            <a:endParaRPr lang="en-US" sz="1600" dirty="0"/>
          </a:p>
          <a:p>
            <a:r>
              <a:rPr lang="en-US" dirty="0"/>
              <a:t>Delete dead code </a:t>
            </a:r>
            <a:r>
              <a:rPr lang="en-US" sz="1100" dirty="0"/>
              <a:t>[don't just comment it out]</a:t>
            </a:r>
            <a:endParaRPr lang="en-US" sz="1600" dirty="0"/>
          </a:p>
          <a:p>
            <a:r>
              <a:rPr lang="en-US" dirty="0"/>
              <a:t>Follow conventions for existing functions </a:t>
            </a:r>
            <a:r>
              <a:rPr lang="en-US" sz="1100" dirty="0"/>
              <a:t>[don't reverse inputs or reinvent the wheel]</a:t>
            </a:r>
            <a:endParaRPr lang="en-US" dirty="0"/>
          </a:p>
          <a:p>
            <a:r>
              <a:rPr lang="en-US" dirty="0"/>
              <a:t>Write (good) tests </a:t>
            </a:r>
            <a:r>
              <a:rPr lang="en-US" sz="1100" dirty="0"/>
              <a:t>[poke along the edges of acceptable input]</a:t>
            </a:r>
            <a:endParaRPr lang="en-US" sz="1600" dirty="0"/>
          </a:p>
          <a:p>
            <a:r>
              <a:rPr lang="en-US" dirty="0"/>
              <a:t>Don't duplicate code </a:t>
            </a:r>
            <a:r>
              <a:rPr lang="en-US" sz="1100" dirty="0"/>
              <a:t>[extract instead into new, reusable functions]</a:t>
            </a:r>
          </a:p>
          <a:p>
            <a:r>
              <a:rPr lang="en-US" dirty="0"/>
              <a:t>Be exacting with input </a:t>
            </a:r>
            <a:r>
              <a:rPr lang="en-US" sz="1100" dirty="0"/>
              <a:t>[with great flexibility comes great code overhead]</a:t>
            </a:r>
          </a:p>
          <a:p>
            <a:r>
              <a:rPr lang="en-US" dirty="0"/>
              <a:t>Give instructional errors </a:t>
            </a:r>
            <a:r>
              <a:rPr lang="en-US" sz="1100" dirty="0"/>
              <a:t>[</a:t>
            </a:r>
            <a:r>
              <a:rPr lang="en-US" sz="1100" i="1" dirty="0"/>
              <a:t>"something went wrong!!"</a:t>
            </a:r>
            <a:r>
              <a:rPr lang="en-US" sz="1100" dirty="0"/>
              <a:t> is useless.  Explain how to make it right]</a:t>
            </a:r>
            <a:endParaRPr lang="en-US" sz="1200" dirty="0"/>
          </a:p>
          <a:p>
            <a:r>
              <a:rPr lang="en-US" dirty="0"/>
              <a:t>Tag all graphical objects</a:t>
            </a:r>
            <a:endParaRPr lang="en-US" sz="1200"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5340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Note</a:t>
            </a:r>
            <a:endParaRPr/>
          </a:p>
        </p:txBody>
      </p:sp>
      <p:sp>
        <p:nvSpPr>
          <p:cNvPr id="326" name="Google Shape;32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a:solidFill>
                  <a:schemeClr val="dk1"/>
                </a:solidFill>
              </a:rPr>
              <a:t>What drove ZMAP into existence as a Tool?</a:t>
            </a:r>
            <a:endParaRPr sz="2000">
              <a:solidFill>
                <a:schemeClr val="dk1"/>
              </a:solidFill>
            </a:endParaRPr>
          </a:p>
          <a:p>
            <a:pPr marL="0" lvl="0" indent="0" algn="l" rtl="0">
              <a:spcBef>
                <a:spcPts val="0"/>
              </a:spcBef>
              <a:spcAft>
                <a:spcPts val="1600"/>
              </a:spcAft>
              <a:buNone/>
            </a:pPr>
            <a:endParaRPr/>
          </a:p>
        </p:txBody>
      </p:sp>
      <p:sp>
        <p:nvSpPr>
          <p:cNvPr id="327" name="Google Shape;327;p33"/>
          <p:cNvSpPr/>
          <p:nvPr/>
        </p:nvSpPr>
        <p:spPr>
          <a:xfrm>
            <a:off x="517650" y="1839825"/>
            <a:ext cx="8108700" cy="2608500"/>
          </a:xfrm>
          <a:prstGeom prst="doubleWave">
            <a:avLst>
              <a:gd name="adj1" fmla="val 1979"/>
              <a:gd name="adj2" fmla="val -458"/>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242888" dist="228600" dir="48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"What I increasingly realized and started to appreciate is the benefit you have from an interactive user interface for quality control and rapid scientific interfacing with your data.  [...]  If you just do a FORTRAN script, you apply it, you have your polygon, you apply it, and a result comes out, that’s good. But, if you can move a cursor through, and then move your cursor over a little bit and see how it changes, that sort of thing is just much more empowering.  And I think in the end that is the biggest invention, the potential that anybody could do a B-value or Z-value.  In a way, the functions per-se weren’t important, but what nobody had so far was some sort of graphical user interface that would allow you to do this interactively and rapidly check certain areas."</a:t>
            </a:r>
            <a:endParaRPr sz="15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				- Stefan W. (2020, pers. communication)</a:t>
            </a:r>
            <a:endParaRPr sz="1500">
              <a:solidFill>
                <a:schemeClr val="dk1"/>
              </a:solidFill>
              <a:latin typeface="Caveat"/>
              <a:ea typeface="Caveat"/>
              <a:cs typeface="Caveat"/>
              <a:sym typeface="Cave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4"/>
          <p:cNvSpPr/>
          <p:nvPr/>
        </p:nvSpPr>
        <p:spPr>
          <a:xfrm>
            <a:off x="8582475" y="1153825"/>
            <a:ext cx="1425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flipH="1">
            <a:off x="6387775" y="1155500"/>
            <a:ext cx="1581900" cy="1591200"/>
          </a:xfrm>
          <a:prstGeom prst="rtTriangle">
            <a:avLst/>
          </a:prstGeom>
          <a:solidFill>
            <a:schemeClr val="lt2"/>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7951375" y="1131700"/>
            <a:ext cx="633900" cy="351600"/>
          </a:xfrm>
          <a:prstGeom prst="bevel">
            <a:avLst>
              <a:gd name="adj" fmla="val 12500"/>
            </a:avLst>
          </a:prstGeom>
          <a:solidFill>
            <a:schemeClr val="lt2"/>
          </a:solidFill>
          <a:ln>
            <a:noFill/>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a:t>SED</a:t>
            </a:r>
            <a:endParaRPr/>
          </a:p>
        </p:txBody>
      </p:sp>
      <p:cxnSp>
        <p:nvCxnSpPr>
          <p:cNvPr id="335" name="Google Shape;335;p34"/>
          <p:cNvCxnSpPr/>
          <p:nvPr/>
        </p:nvCxnSpPr>
        <p:spPr>
          <a:xfrm rot="10800000" flipH="1">
            <a:off x="415425" y="4073050"/>
            <a:ext cx="8480400" cy="147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336" name="Google Shape;336;p34"/>
          <p:cNvSpPr txBox="1">
            <a:spLocks noGrp="1"/>
          </p:cNvSpPr>
          <p:nvPr>
            <p:ph type="title"/>
          </p:nvPr>
        </p:nvSpPr>
        <p:spPr>
          <a:xfrm>
            <a:off x="311700" y="445025"/>
            <a:ext cx="4615500" cy="12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Appendix: </a:t>
            </a:r>
            <a:endParaRPr dirty="0"/>
          </a:p>
          <a:p>
            <a:pPr marL="0" lvl="0" indent="0" algn="l" rtl="0">
              <a:spcBef>
                <a:spcPts val="0"/>
              </a:spcBef>
              <a:spcAft>
                <a:spcPts val="0"/>
              </a:spcAft>
              <a:buNone/>
            </a:pPr>
            <a:r>
              <a:rPr lang="en" sz="2400" dirty="0"/>
              <a:t>One programmer's Changing priorities</a:t>
            </a:r>
            <a:endParaRPr sz="2400" dirty="0"/>
          </a:p>
        </p:txBody>
      </p:sp>
      <p:sp>
        <p:nvSpPr>
          <p:cNvPr id="337" name="Google Shape;337;p34"/>
          <p:cNvSpPr txBox="1"/>
          <p:nvPr/>
        </p:nvSpPr>
        <p:spPr>
          <a:xfrm rot="-3599519">
            <a:off x="66356" y="4067027"/>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1980  -</a:t>
            </a:r>
            <a:endParaRPr sz="2000">
              <a:latin typeface="Bree Serif"/>
              <a:ea typeface="Bree Serif"/>
              <a:cs typeface="Bree Serif"/>
              <a:sym typeface="Bree Serif"/>
            </a:endParaRPr>
          </a:p>
        </p:txBody>
      </p:sp>
      <p:sp>
        <p:nvSpPr>
          <p:cNvPr id="338" name="Google Shape;338;p34"/>
          <p:cNvSpPr txBox="1"/>
          <p:nvPr/>
        </p:nvSpPr>
        <p:spPr>
          <a:xfrm rot="-3599519">
            <a:off x="3816229"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2000  -</a:t>
            </a:r>
            <a:endParaRPr sz="2000">
              <a:latin typeface="Bree Serif"/>
              <a:ea typeface="Bree Serif"/>
              <a:cs typeface="Bree Serif"/>
              <a:sym typeface="Bree Serif"/>
            </a:endParaRPr>
          </a:p>
        </p:txBody>
      </p:sp>
      <p:sp>
        <p:nvSpPr>
          <p:cNvPr id="339" name="Google Shape;339;p34"/>
          <p:cNvSpPr txBox="1"/>
          <p:nvPr/>
        </p:nvSpPr>
        <p:spPr>
          <a:xfrm rot="-3599519">
            <a:off x="5719067" y="405672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2010  -</a:t>
            </a:r>
            <a:endParaRPr sz="2000">
              <a:latin typeface="Bree Serif"/>
              <a:ea typeface="Bree Serif"/>
              <a:cs typeface="Bree Serif"/>
              <a:sym typeface="Bree Serif"/>
            </a:endParaRPr>
          </a:p>
        </p:txBody>
      </p:sp>
      <p:sp>
        <p:nvSpPr>
          <p:cNvPr id="340" name="Google Shape;340;p34"/>
          <p:cNvSpPr txBox="1"/>
          <p:nvPr/>
        </p:nvSpPr>
        <p:spPr>
          <a:xfrm rot="-3599519">
            <a:off x="1928666" y="4057941"/>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1990  -</a:t>
            </a:r>
            <a:endParaRPr sz="2000">
              <a:latin typeface="Bree Serif"/>
              <a:ea typeface="Bree Serif"/>
              <a:cs typeface="Bree Serif"/>
              <a:sym typeface="Bree Serif"/>
            </a:endParaRPr>
          </a:p>
        </p:txBody>
      </p:sp>
      <p:sp>
        <p:nvSpPr>
          <p:cNvPr id="341" name="Google Shape;341;p34"/>
          <p:cNvSpPr/>
          <p:nvPr/>
        </p:nvSpPr>
        <p:spPr>
          <a:xfrm>
            <a:off x="746169" y="3579074"/>
            <a:ext cx="423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45700" tIns="91425" rIns="91425" bIns="91425" anchor="ctr" anchorCtr="0">
            <a:noAutofit/>
          </a:bodyPr>
          <a:lstStyle/>
          <a:p>
            <a:pPr marL="0" lvl="0" indent="0" algn="ctr" rtl="0">
              <a:spcBef>
                <a:spcPts val="0"/>
              </a:spcBef>
              <a:spcAft>
                <a:spcPts val="0"/>
              </a:spcAft>
              <a:buNone/>
            </a:pPr>
            <a:r>
              <a:rPr lang="en" sz="1300"/>
              <a:t>👶</a:t>
            </a:r>
            <a:endParaRPr sz="1300"/>
          </a:p>
        </p:txBody>
      </p:sp>
      <p:sp>
        <p:nvSpPr>
          <p:cNvPr id="342" name="Google Shape;342;p34"/>
          <p:cNvSpPr/>
          <p:nvPr/>
        </p:nvSpPr>
        <p:spPr>
          <a:xfrm>
            <a:off x="2377233" y="3059286"/>
            <a:ext cx="5847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A.A.</a:t>
            </a:r>
            <a:endParaRPr sz="1300"/>
          </a:p>
        </p:txBody>
      </p:sp>
      <p:sp>
        <p:nvSpPr>
          <p:cNvPr id="343" name="Google Shape;343;p34"/>
          <p:cNvSpPr/>
          <p:nvPr/>
        </p:nvSpPr>
        <p:spPr>
          <a:xfrm>
            <a:off x="1177275" y="3340557"/>
            <a:ext cx="1190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TI 99/4a</a:t>
            </a:r>
            <a:endParaRPr/>
          </a:p>
        </p:txBody>
      </p:sp>
      <p:sp>
        <p:nvSpPr>
          <p:cNvPr id="344" name="Google Shape;344;p34"/>
          <p:cNvSpPr/>
          <p:nvPr/>
        </p:nvSpPr>
        <p:spPr>
          <a:xfrm>
            <a:off x="5192644" y="1901555"/>
            <a:ext cx="15093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UA Fairbanks PhD</a:t>
            </a:r>
            <a:endParaRPr sz="1000"/>
          </a:p>
        </p:txBody>
      </p:sp>
      <p:sp>
        <p:nvSpPr>
          <p:cNvPr id="345" name="Google Shape;345;p34"/>
          <p:cNvSpPr/>
          <p:nvPr/>
        </p:nvSpPr>
        <p:spPr>
          <a:xfrm>
            <a:off x="3293275" y="2460404"/>
            <a:ext cx="13569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INTUIT</a:t>
            </a:r>
            <a:endParaRPr dirty="0"/>
          </a:p>
        </p:txBody>
      </p:sp>
      <p:sp>
        <p:nvSpPr>
          <p:cNvPr id="347" name="Google Shape;347;p34"/>
          <p:cNvSpPr txBox="1"/>
          <p:nvPr/>
        </p:nvSpPr>
        <p:spPr>
          <a:xfrm>
            <a:off x="4716463" y="2137600"/>
            <a:ext cx="358800" cy="3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p>
        </p:txBody>
      </p:sp>
      <p:sp>
        <p:nvSpPr>
          <p:cNvPr id="348" name="Google Shape;348;p34"/>
          <p:cNvSpPr/>
          <p:nvPr/>
        </p:nvSpPr>
        <p:spPr>
          <a:xfrm>
            <a:off x="6709000" y="1513917"/>
            <a:ext cx="5406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IRIS</a:t>
            </a:r>
            <a:endParaRPr sz="1100"/>
          </a:p>
        </p:txBody>
      </p:sp>
      <p:sp>
        <p:nvSpPr>
          <p:cNvPr id="349" name="Google Shape;349;p34"/>
          <p:cNvSpPr txBox="1"/>
          <p:nvPr/>
        </p:nvSpPr>
        <p:spPr>
          <a:xfrm rot="-3599519">
            <a:off x="7621892" y="4074974"/>
            <a:ext cx="1150521" cy="572712"/>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Bree Serif"/>
                <a:ea typeface="Bree Serif"/>
                <a:cs typeface="Bree Serif"/>
                <a:sym typeface="Bree Serif"/>
              </a:rPr>
              <a:t>Now -</a:t>
            </a:r>
            <a:endParaRPr sz="2000">
              <a:latin typeface="Bree Serif"/>
              <a:ea typeface="Bree Serif"/>
              <a:cs typeface="Bree Serif"/>
              <a:sym typeface="Bree Serif"/>
            </a:endParaRPr>
          </a:p>
        </p:txBody>
      </p:sp>
      <p:sp>
        <p:nvSpPr>
          <p:cNvPr id="350" name="Google Shape;350;p34"/>
          <p:cNvSpPr/>
          <p:nvPr/>
        </p:nvSpPr>
        <p:spPr>
          <a:xfrm>
            <a:off x="7256656" y="1900142"/>
            <a:ext cx="3588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25" tIns="91425" rIns="0" bIns="91425" anchor="ctr" anchorCtr="0">
            <a:noAutofit/>
          </a:bodyPr>
          <a:lstStyle/>
          <a:p>
            <a:pPr marL="0" lvl="0" indent="0" algn="ctr" rtl="0">
              <a:spcBef>
                <a:spcPts val="0"/>
              </a:spcBef>
              <a:spcAft>
                <a:spcPts val="0"/>
              </a:spcAft>
              <a:buNone/>
            </a:pPr>
            <a:r>
              <a:rPr lang="en" sz="1300"/>
              <a:t>🎓</a:t>
            </a:r>
            <a:endParaRPr sz="1300"/>
          </a:p>
        </p:txBody>
      </p:sp>
      <p:sp>
        <p:nvSpPr>
          <p:cNvPr id="351" name="Google Shape;351;p34"/>
          <p:cNvSpPr/>
          <p:nvPr/>
        </p:nvSpPr>
        <p:spPr>
          <a:xfrm>
            <a:off x="6364025" y="2747425"/>
            <a:ext cx="2368800" cy="341400"/>
          </a:xfrm>
          <a:prstGeom prst="bevel">
            <a:avLst>
              <a:gd name="adj" fmla="val 125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6407400" y="2789750"/>
            <a:ext cx="142500" cy="255900"/>
          </a:xfrm>
          <a:prstGeom prst="rect">
            <a:avLst/>
          </a:prstGeom>
          <a:solidFill>
            <a:srgbClr val="E6B8AF"/>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7736500" y="2789750"/>
            <a:ext cx="2151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r>
              <a:rPr lang="en" sz="600"/>
              <a:t>ZMAP</a:t>
            </a:r>
            <a:endParaRPr sz="600"/>
          </a:p>
        </p:txBody>
      </p:sp>
      <p:sp>
        <p:nvSpPr>
          <p:cNvPr id="354" name="Google Shape;354;p34"/>
          <p:cNvSpPr/>
          <p:nvPr/>
        </p:nvSpPr>
        <p:spPr>
          <a:xfrm>
            <a:off x="8367524" y="2789525"/>
            <a:ext cx="3174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8225029"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7594004"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6922165" y="2790175"/>
            <a:ext cx="142500" cy="255900"/>
          </a:xfrm>
          <a:prstGeom prst="rect">
            <a:avLst/>
          </a:prstGeom>
          <a:solidFill>
            <a:srgbClr val="D9D2E9"/>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7064675" y="2790175"/>
            <a:ext cx="5292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900" b="1"/>
              <a:t>ZMAP</a:t>
            </a:r>
            <a:endParaRPr sz="900" b="1"/>
          </a:p>
        </p:txBody>
      </p:sp>
      <p:sp>
        <p:nvSpPr>
          <p:cNvPr id="359" name="Google Shape;359;p34"/>
          <p:cNvSpPr/>
          <p:nvPr/>
        </p:nvSpPr>
        <p:spPr>
          <a:xfrm>
            <a:off x="6549900" y="2789525"/>
            <a:ext cx="372300" cy="255900"/>
          </a:xfrm>
          <a:prstGeom prst="rect">
            <a:avLst/>
          </a:prstGeom>
          <a:solidFill>
            <a:srgbClr val="B6D7A8"/>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0" tIns="91425" rIns="0" bIns="91425" anchor="ctr" anchorCtr="0">
            <a:noAutofit/>
          </a:bodyPr>
          <a:lstStyle/>
          <a:p>
            <a:pPr marL="0" lvl="0" indent="0" algn="ctr" rtl="0">
              <a:spcBef>
                <a:spcPts val="0"/>
              </a:spcBef>
              <a:spcAft>
                <a:spcPts val="0"/>
              </a:spcAft>
              <a:buNone/>
            </a:pPr>
            <a:r>
              <a:rPr lang="en" sz="900"/>
              <a:t>ZMAP</a:t>
            </a:r>
            <a:endParaRPr sz="900"/>
          </a:p>
        </p:txBody>
      </p:sp>
      <p:sp>
        <p:nvSpPr>
          <p:cNvPr id="360" name="Google Shape;360;p34"/>
          <p:cNvSpPr/>
          <p:nvPr/>
        </p:nvSpPr>
        <p:spPr>
          <a:xfrm>
            <a:off x="7951600" y="2789525"/>
            <a:ext cx="273300" cy="255900"/>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6AA84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txBox="1"/>
          <p:nvPr/>
        </p:nvSpPr>
        <p:spPr>
          <a:xfrm rot="-3600205">
            <a:off x="5820130" y="3003598"/>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2017 -</a:t>
            </a:r>
            <a:endParaRPr sz="1600">
              <a:latin typeface="Bree Serif"/>
              <a:ea typeface="Bree Serif"/>
              <a:cs typeface="Bree Serif"/>
              <a:sym typeface="Bree Serif"/>
            </a:endParaRPr>
          </a:p>
        </p:txBody>
      </p:sp>
      <p:sp>
        <p:nvSpPr>
          <p:cNvPr id="362" name="Google Shape;362;p34"/>
          <p:cNvSpPr txBox="1"/>
          <p:nvPr/>
        </p:nvSpPr>
        <p:spPr>
          <a:xfrm rot="-3600205">
            <a:off x="6514758" y="3012020"/>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2018 -</a:t>
            </a:r>
            <a:endParaRPr sz="1600">
              <a:latin typeface="Bree Serif"/>
              <a:ea typeface="Bree Serif"/>
              <a:cs typeface="Bree Serif"/>
              <a:sym typeface="Bree Serif"/>
            </a:endParaRPr>
          </a:p>
        </p:txBody>
      </p:sp>
      <p:sp>
        <p:nvSpPr>
          <p:cNvPr id="363" name="Google Shape;363;p34"/>
          <p:cNvSpPr txBox="1"/>
          <p:nvPr/>
        </p:nvSpPr>
        <p:spPr>
          <a:xfrm rot="-3600205">
            <a:off x="7199783" y="302235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2019 -</a:t>
            </a:r>
            <a:endParaRPr sz="1600">
              <a:latin typeface="Bree Serif"/>
              <a:ea typeface="Bree Serif"/>
              <a:cs typeface="Bree Serif"/>
              <a:sym typeface="Bree Serif"/>
            </a:endParaRPr>
          </a:p>
        </p:txBody>
      </p:sp>
      <p:sp>
        <p:nvSpPr>
          <p:cNvPr id="364" name="Google Shape;364;p34"/>
          <p:cNvSpPr txBox="1"/>
          <p:nvPr/>
        </p:nvSpPr>
        <p:spPr>
          <a:xfrm rot="-3600205">
            <a:off x="7832908" y="2991309"/>
            <a:ext cx="880891" cy="416799"/>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2020 -</a:t>
            </a:r>
            <a:endParaRPr sz="1600">
              <a:latin typeface="Bree Serif"/>
              <a:ea typeface="Bree Serif"/>
              <a:cs typeface="Bree Serif"/>
              <a:sym typeface="Bree Serif"/>
            </a:endParaRPr>
          </a:p>
        </p:txBody>
      </p:sp>
      <p:sp>
        <p:nvSpPr>
          <p:cNvPr id="365" name="Google Shape;365;p34"/>
          <p:cNvSpPr txBox="1"/>
          <p:nvPr/>
        </p:nvSpPr>
        <p:spPr>
          <a:xfrm>
            <a:off x="5163038" y="1423700"/>
            <a:ext cx="1411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BF9000"/>
                </a:solidFill>
              </a:rPr>
              <a:t>MATLAB</a:t>
            </a:r>
            <a:endParaRPr sz="2100">
              <a:solidFill>
                <a:srgbClr val="BF9000"/>
              </a:solidFill>
            </a:endParaRPr>
          </a:p>
        </p:txBody>
      </p:sp>
      <p:sp>
        <p:nvSpPr>
          <p:cNvPr id="366" name="Google Shape;366;p34"/>
          <p:cNvSpPr txBox="1"/>
          <p:nvPr/>
        </p:nvSpPr>
        <p:spPr>
          <a:xfrm>
            <a:off x="7683300" y="340100"/>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Python</a:t>
            </a:r>
            <a:endParaRPr>
              <a:solidFill>
                <a:srgbClr val="BF9000"/>
              </a:solidFill>
            </a:endParaRPr>
          </a:p>
        </p:txBody>
      </p:sp>
      <p:sp>
        <p:nvSpPr>
          <p:cNvPr id="367" name="Google Shape;367;p34"/>
          <p:cNvSpPr txBox="1"/>
          <p:nvPr/>
        </p:nvSpPr>
        <p:spPr>
          <a:xfrm>
            <a:off x="4226800" y="2002325"/>
            <a:ext cx="372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BF9000"/>
                </a:solidFill>
              </a:rPr>
              <a:t>C</a:t>
            </a:r>
            <a:endParaRPr sz="1500">
              <a:solidFill>
                <a:srgbClr val="BF9000"/>
              </a:solidFill>
            </a:endParaRPr>
          </a:p>
        </p:txBody>
      </p:sp>
      <p:sp>
        <p:nvSpPr>
          <p:cNvPr id="368" name="Google Shape;368;p34"/>
          <p:cNvSpPr txBox="1"/>
          <p:nvPr/>
        </p:nvSpPr>
        <p:spPr>
          <a:xfrm>
            <a:off x="3271375" y="2012925"/>
            <a:ext cx="9102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F9000"/>
                </a:solidFill>
              </a:rPr>
              <a:t>Pascal</a:t>
            </a:r>
            <a:endParaRPr sz="1800">
              <a:solidFill>
                <a:srgbClr val="BF9000"/>
              </a:solidFill>
            </a:endParaRPr>
          </a:p>
        </p:txBody>
      </p:sp>
      <p:sp>
        <p:nvSpPr>
          <p:cNvPr id="369" name="Google Shape;369;p34"/>
          <p:cNvSpPr txBox="1"/>
          <p:nvPr/>
        </p:nvSpPr>
        <p:spPr>
          <a:xfrm>
            <a:off x="876750" y="2671225"/>
            <a:ext cx="11289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BF9000"/>
                </a:solidFill>
              </a:rPr>
              <a:t>BASIC</a:t>
            </a:r>
            <a:endParaRPr sz="2200">
              <a:solidFill>
                <a:srgbClr val="BF9000"/>
              </a:solidFill>
            </a:endParaRPr>
          </a:p>
        </p:txBody>
      </p:sp>
      <p:sp>
        <p:nvSpPr>
          <p:cNvPr id="370" name="Google Shape;370;p34"/>
          <p:cNvSpPr txBox="1"/>
          <p:nvPr/>
        </p:nvSpPr>
        <p:spPr>
          <a:xfrm>
            <a:off x="2456650" y="2644725"/>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1" name="Google Shape;371;p34"/>
          <p:cNvSpPr txBox="1"/>
          <p:nvPr/>
        </p:nvSpPr>
        <p:spPr>
          <a:xfrm>
            <a:off x="2148075" y="22754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asm</a:t>
            </a:r>
            <a:endParaRPr>
              <a:solidFill>
                <a:srgbClr val="BF9000"/>
              </a:solidFill>
            </a:endParaRPr>
          </a:p>
        </p:txBody>
      </p:sp>
      <p:sp>
        <p:nvSpPr>
          <p:cNvPr id="372" name="Google Shape;372;p34"/>
          <p:cNvSpPr txBox="1"/>
          <p:nvPr/>
        </p:nvSpPr>
        <p:spPr>
          <a:xfrm>
            <a:off x="6662850" y="1889688"/>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Java</a:t>
            </a:r>
            <a:endParaRPr>
              <a:solidFill>
                <a:srgbClr val="BF9000"/>
              </a:solidFill>
            </a:endParaRPr>
          </a:p>
        </p:txBody>
      </p:sp>
      <p:sp>
        <p:nvSpPr>
          <p:cNvPr id="373" name="Google Shape;373;p34"/>
          <p:cNvSpPr txBox="1"/>
          <p:nvPr/>
        </p:nvSpPr>
        <p:spPr>
          <a:xfrm>
            <a:off x="2148075" y="2684250"/>
            <a:ext cx="372300" cy="3414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4" name="Google Shape;374;p34"/>
          <p:cNvSpPr txBox="1"/>
          <p:nvPr/>
        </p:nvSpPr>
        <p:spPr>
          <a:xfrm>
            <a:off x="2154850" y="1801500"/>
            <a:ext cx="107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BF9000"/>
                </a:solidFill>
              </a:rPr>
              <a:t>FORTRAN</a:t>
            </a:r>
            <a:endParaRPr sz="1300">
              <a:solidFill>
                <a:srgbClr val="BF9000"/>
              </a:solidFill>
            </a:endParaRPr>
          </a:p>
        </p:txBody>
      </p:sp>
      <p:sp>
        <p:nvSpPr>
          <p:cNvPr id="375" name="Google Shape;375;p34"/>
          <p:cNvSpPr txBox="1"/>
          <p:nvPr/>
        </p:nvSpPr>
        <p:spPr>
          <a:xfrm>
            <a:off x="3416150" y="2834075"/>
            <a:ext cx="2722200" cy="9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Professional Training</a:t>
            </a:r>
            <a:endParaRPr sz="1200">
              <a:solidFill>
                <a:srgbClr val="351C75"/>
              </a:solidFill>
            </a:endParaRPr>
          </a:p>
          <a:p>
            <a:pPr marL="0" lvl="0" indent="0" algn="l" rtl="0">
              <a:spcBef>
                <a:spcPts val="0"/>
              </a:spcBef>
              <a:spcAft>
                <a:spcPts val="0"/>
              </a:spcAft>
              <a:buNone/>
            </a:pPr>
            <a:r>
              <a:rPr lang="en" sz="1200">
                <a:solidFill>
                  <a:srgbClr val="351C75"/>
                </a:solidFill>
              </a:rPr>
              <a:t>Data Recovery Lead</a:t>
            </a:r>
            <a:endParaRPr sz="1200">
              <a:solidFill>
                <a:srgbClr val="351C75"/>
              </a:solidFill>
            </a:endParaRPr>
          </a:p>
          <a:p>
            <a:pPr marL="0" lvl="0" indent="0" algn="l" rtl="0">
              <a:spcBef>
                <a:spcPts val="0"/>
              </a:spcBef>
              <a:spcAft>
                <a:spcPts val="0"/>
              </a:spcAft>
              <a:buNone/>
            </a:pPr>
            <a:r>
              <a:rPr lang="en" sz="1200" b="1">
                <a:solidFill>
                  <a:srgbClr val="351C75"/>
                </a:solidFill>
              </a:rPr>
              <a:t>CRDUMP</a:t>
            </a:r>
            <a:endParaRPr sz="1000" b="1">
              <a:solidFill>
                <a:srgbClr val="351C75"/>
              </a:solidFill>
            </a:endParaRPr>
          </a:p>
        </p:txBody>
      </p:sp>
      <p:sp>
        <p:nvSpPr>
          <p:cNvPr id="376" name="Google Shape;376;p34"/>
          <p:cNvSpPr/>
          <p:nvPr/>
        </p:nvSpPr>
        <p:spPr>
          <a:xfrm>
            <a:off x="7951375" y="1451800"/>
            <a:ext cx="646200" cy="128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7355850" y="814100"/>
            <a:ext cx="725100" cy="3414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000"/>
              <a:t>Consulting</a:t>
            </a:r>
            <a:endParaRPr sz="1000"/>
          </a:p>
        </p:txBody>
      </p:sp>
      <p:sp>
        <p:nvSpPr>
          <p:cNvPr id="378" name="Google Shape;378;p34"/>
          <p:cNvSpPr txBox="1"/>
          <p:nvPr/>
        </p:nvSpPr>
        <p:spPr>
          <a:xfrm>
            <a:off x="6310212" y="2373066"/>
            <a:ext cx="584700" cy="4152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C++</a:t>
            </a:r>
            <a:endParaRPr>
              <a:solidFill>
                <a:srgbClr val="BF9000"/>
              </a:solidFill>
            </a:endParaRPr>
          </a:p>
        </p:txBody>
      </p:sp>
      <p:sp>
        <p:nvSpPr>
          <p:cNvPr id="379" name="Google Shape;379;p34"/>
          <p:cNvSpPr txBox="1"/>
          <p:nvPr/>
        </p:nvSpPr>
        <p:spPr>
          <a:xfrm>
            <a:off x="7009963" y="2362188"/>
            <a:ext cx="959700" cy="474000"/>
          </a:xfrm>
          <a:prstGeom prst="rect">
            <a:avLst/>
          </a:prstGeom>
          <a:noFill/>
          <a:ln>
            <a:noFill/>
          </a:ln>
          <a:effectLst>
            <a:outerShdw blurRad="142875" dist="19050" dir="5400000" algn="bl" rotWithShape="0">
              <a:srgbClr val="000000">
                <a:alpha val="50000"/>
              </a:srgbClr>
            </a:outerShdw>
          </a:effectLst>
        </p:spPr>
        <p:txBody>
          <a:bodyPr spcFirstLastPara="1" wrap="square" lIns="0" tIns="91425" rIns="0" bIns="91425" anchor="t" anchorCtr="0">
            <a:noAutofit/>
          </a:bodyPr>
          <a:lstStyle/>
          <a:p>
            <a:pPr marL="0" lvl="0" indent="0" algn="l" rtl="0">
              <a:spcBef>
                <a:spcPts val="0"/>
              </a:spcBef>
              <a:spcAft>
                <a:spcPts val="0"/>
              </a:spcAft>
              <a:buNone/>
            </a:pPr>
            <a:r>
              <a:rPr lang="en" sz="1600">
                <a:solidFill>
                  <a:srgbClr val="BF9000"/>
                </a:solidFill>
              </a:rPr>
              <a:t>MATLAB</a:t>
            </a:r>
            <a:endParaRPr sz="1600">
              <a:solidFill>
                <a:srgbClr val="BF9000"/>
              </a:solidFill>
            </a:endParaRPr>
          </a:p>
        </p:txBody>
      </p:sp>
      <p:sp>
        <p:nvSpPr>
          <p:cNvPr id="380" name="Google Shape;380;p34"/>
          <p:cNvSpPr txBox="1"/>
          <p:nvPr/>
        </p:nvSpPr>
        <p:spPr>
          <a:xfrm>
            <a:off x="7885927" y="2341558"/>
            <a:ext cx="9102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BF9000"/>
                </a:solidFill>
              </a:rPr>
              <a:t>Python</a:t>
            </a:r>
            <a:endParaRPr sz="1600">
              <a:solidFill>
                <a:srgbClr val="BF9000"/>
              </a:solidFill>
            </a:endParaRPr>
          </a:p>
        </p:txBody>
      </p:sp>
      <p:sp>
        <p:nvSpPr>
          <p:cNvPr id="381" name="Google Shape;381;p34"/>
          <p:cNvSpPr txBox="1"/>
          <p:nvPr/>
        </p:nvSpPr>
        <p:spPr>
          <a:xfrm>
            <a:off x="7683300" y="2154725"/>
            <a:ext cx="831300" cy="474000"/>
          </a:xfrm>
          <a:prstGeom prst="rect">
            <a:avLst/>
          </a:prstGeom>
          <a:noFill/>
          <a:ln>
            <a:noFill/>
          </a:ln>
          <a:effectLst>
            <a:outerShdw blurRad="1428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BF9000"/>
                </a:solidFill>
              </a:rPr>
              <a:t>FORTRAN</a:t>
            </a:r>
            <a:endParaRPr sz="1000">
              <a:solidFill>
                <a:srgbClr val="BF9000"/>
              </a:solidFill>
            </a:endParaRPr>
          </a:p>
        </p:txBody>
      </p:sp>
      <p:sp>
        <p:nvSpPr>
          <p:cNvPr id="382" name="Google Shape;382;p34"/>
          <p:cNvSpPr txBox="1"/>
          <p:nvPr/>
        </p:nvSpPr>
        <p:spPr>
          <a:xfrm>
            <a:off x="5156777" y="22209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Waveform Suite</a:t>
            </a:r>
            <a:endParaRPr sz="1200">
              <a:solidFill>
                <a:srgbClr val="351C75"/>
              </a:solidFill>
            </a:endParaRPr>
          </a:p>
          <a:p>
            <a:pPr marL="0" lvl="0" indent="0" algn="l" rtl="0">
              <a:spcBef>
                <a:spcPts val="0"/>
              </a:spcBef>
              <a:spcAft>
                <a:spcPts val="0"/>
              </a:spcAft>
              <a:buNone/>
            </a:pPr>
            <a:r>
              <a:rPr lang="en" sz="1200" b="1">
                <a:solidFill>
                  <a:srgbClr val="351C75"/>
                </a:solidFill>
              </a:rPr>
              <a:t>GISMO</a:t>
            </a:r>
            <a:endParaRPr sz="1200" b="1">
              <a:solidFill>
                <a:srgbClr val="351C75"/>
              </a:solidFill>
            </a:endParaRPr>
          </a:p>
        </p:txBody>
      </p:sp>
      <p:sp>
        <p:nvSpPr>
          <p:cNvPr id="383" name="Google Shape;383;p34"/>
          <p:cNvSpPr txBox="1"/>
          <p:nvPr/>
        </p:nvSpPr>
        <p:spPr>
          <a:xfrm>
            <a:off x="6205327" y="1049838"/>
            <a:ext cx="157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Web Services</a:t>
            </a:r>
            <a:endParaRPr sz="1200">
              <a:solidFill>
                <a:srgbClr val="351C75"/>
              </a:solidFill>
            </a:endParaRPr>
          </a:p>
          <a:p>
            <a:pPr marL="0" lvl="0" indent="0" algn="l" rtl="0">
              <a:spcBef>
                <a:spcPts val="0"/>
              </a:spcBef>
              <a:spcAft>
                <a:spcPts val="0"/>
              </a:spcAft>
              <a:buNone/>
            </a:pPr>
            <a:r>
              <a:rPr lang="en" sz="1200" b="1">
                <a:solidFill>
                  <a:srgbClr val="351C75"/>
                </a:solidFill>
              </a:rPr>
              <a:t>IrisFetch</a:t>
            </a:r>
            <a:endParaRPr sz="1200" b="1">
              <a:solidFill>
                <a:srgbClr val="351C75"/>
              </a:solidFill>
            </a:endParaRPr>
          </a:p>
        </p:txBody>
      </p:sp>
      <p:sp>
        <p:nvSpPr>
          <p:cNvPr id="384" name="Google Shape;384;p34"/>
          <p:cNvSpPr txBox="1"/>
          <p:nvPr/>
        </p:nvSpPr>
        <p:spPr>
          <a:xfrm>
            <a:off x="6039125" y="340100"/>
            <a:ext cx="1908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51C75"/>
                </a:solidFill>
              </a:rPr>
              <a:t>ObsPy: </a:t>
            </a:r>
            <a:r>
              <a:rPr lang="en" sz="1200" b="1">
                <a:solidFill>
                  <a:srgbClr val="351C75"/>
                </a:solidFill>
              </a:rPr>
              <a:t>FederatorRoutingClient</a:t>
            </a:r>
            <a:endParaRPr sz="1200" b="1">
              <a:solidFill>
                <a:srgbClr val="351C75"/>
              </a:solidFill>
            </a:endParaRPr>
          </a:p>
        </p:txBody>
      </p:sp>
      <p:sp>
        <p:nvSpPr>
          <p:cNvPr id="385" name="Google Shape;385;p34"/>
          <p:cNvSpPr txBox="1"/>
          <p:nvPr/>
        </p:nvSpPr>
        <p:spPr>
          <a:xfrm>
            <a:off x="7764971" y="1435313"/>
            <a:ext cx="910200" cy="4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51C75"/>
                </a:solidFill>
              </a:rPr>
              <a:t>ZMAP 7.x</a:t>
            </a:r>
            <a:endParaRPr sz="1200" b="1">
              <a:solidFill>
                <a:srgbClr val="351C7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234D-239E-5944-8317-042B59379A68}"/>
              </a:ext>
            </a:extLst>
          </p:cNvPr>
          <p:cNvSpPr>
            <a:spLocks noGrp="1"/>
          </p:cNvSpPr>
          <p:nvPr>
            <p:ph type="title"/>
          </p:nvPr>
        </p:nvSpPr>
        <p:spPr/>
        <p:txBody>
          <a:bodyPr/>
          <a:lstStyle/>
          <a:p>
            <a:r>
              <a:rPr lang="en-US" dirty="0"/>
              <a:t>Tricks</a:t>
            </a:r>
          </a:p>
        </p:txBody>
      </p:sp>
      <p:sp>
        <p:nvSpPr>
          <p:cNvPr id="4" name="Text Placeholder 3">
            <a:extLst>
              <a:ext uri="{FF2B5EF4-FFF2-40B4-BE49-F238E27FC236}">
                <a16:creationId xmlns:a16="http://schemas.microsoft.com/office/drawing/2014/main" id="{2A98B92B-EE5D-E647-8D1E-0DEAC82EA066}"/>
              </a:ext>
            </a:extLst>
          </p:cNvPr>
          <p:cNvSpPr>
            <a:spLocks noGrp="1"/>
          </p:cNvSpPr>
          <p:nvPr>
            <p:ph type="body" idx="1"/>
          </p:nvPr>
        </p:nvSpPr>
        <p:spPr/>
        <p:txBody>
          <a:bodyPr/>
          <a:lstStyle/>
          <a:p>
            <a:pPr marL="139700" indent="0">
              <a:buNone/>
            </a:pPr>
            <a:r>
              <a:rPr lang="en-US" sz="1100" dirty="0"/>
              <a:t>Dealing with known / upcoming breaking changes</a:t>
            </a:r>
            <a:endParaRPr lang="en-US" sz="1100" dirty="0">
              <a:latin typeface="Consolas" panose="020B0609020204030204" pitchFamily="49" charset="0"/>
              <a:cs typeface="Consolas" panose="020B0609020204030204" pitchFamily="49" charset="0"/>
            </a:endParaRPr>
          </a:p>
          <a:p>
            <a:endParaRPr lang="en-US" sz="1050" dirty="0">
              <a:latin typeface="Consolas" panose="020B0609020204030204" pitchFamily="49" charset="0"/>
              <a:cs typeface="Consolas" panose="020B0609020204030204" pitchFamily="49" charset="0"/>
            </a:endParaRPr>
          </a:p>
          <a:p>
            <a:pPr marL="139700" indent="0">
              <a:buNone/>
            </a:pPr>
            <a:r>
              <a:rPr lang="en-US" sz="1050" dirty="0">
                <a:solidFill>
                  <a:srgbClr val="0070C0"/>
                </a:solidFill>
                <a:latin typeface="Consolas" panose="020B0609020204030204" pitchFamily="49" charset="0"/>
                <a:cs typeface="Consolas" panose="020B0609020204030204" pitchFamily="49" charset="0"/>
              </a:rPr>
              <a:t>function</a:t>
            </a:r>
            <a:r>
              <a:rPr lang="en-US" sz="1050" dirty="0">
                <a:latin typeface="Consolas" panose="020B0609020204030204" pitchFamily="49" charset="0"/>
                <a:cs typeface="Consolas" panose="020B0609020204030204" pitchFamily="49" charset="0"/>
              </a:rPr>
              <a:t> s = </a:t>
            </a:r>
            <a:r>
              <a:rPr lang="en-US" sz="1050" dirty="0" err="1">
                <a:latin typeface="Consolas" panose="020B0609020204030204" pitchFamily="49" charset="0"/>
                <a:cs typeface="Consolas" panose="020B0609020204030204" pitchFamily="49" charset="0"/>
              </a:rPr>
              <a:t>MenuSelectedField</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B050"/>
                </a:solidFill>
                <a:latin typeface="Consolas" panose="020B0609020204030204" pitchFamily="49" charset="0"/>
                <a:cs typeface="Consolas" panose="020B0609020204030204" pitchFamily="49" charset="0"/>
              </a:rPr>
              <a:t>% provide compatibility for </a:t>
            </a:r>
            <a:r>
              <a:rPr lang="en-US" sz="1050" dirty="0" err="1">
                <a:solidFill>
                  <a:srgbClr val="00B050"/>
                </a:solidFill>
                <a:latin typeface="Consolas" panose="020B0609020204030204" pitchFamily="49" charset="0"/>
                <a:cs typeface="Consolas" panose="020B0609020204030204" pitchFamily="49" charset="0"/>
              </a:rPr>
              <a:t>uimenu</a:t>
            </a:r>
            <a:r>
              <a:rPr lang="en-US" sz="1050" dirty="0">
                <a:solidFill>
                  <a:srgbClr val="00B050"/>
                </a:solidFill>
                <a:latin typeface="Consolas" panose="020B0609020204030204" pitchFamily="49" charset="0"/>
                <a:cs typeface="Consolas" panose="020B0609020204030204" pitchFamily="49" charset="0"/>
              </a:rPr>
              <a:t> callbacks</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persistent</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endParaRPr lang="en-US" sz="1050" dirty="0">
              <a:latin typeface="Consolas" panose="020B0609020204030204" pitchFamily="49" charset="0"/>
              <a:cs typeface="Consolas" panose="020B0609020204030204" pitchFamily="49" charset="0"/>
            </a:endParaRP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if</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isempty</a:t>
            </a:r>
            <a:r>
              <a:rPr lang="en-US" sz="1050" dirty="0">
                <a:latin typeface="Consolas" panose="020B0609020204030204" pitchFamily="49" charset="0"/>
                <a:cs typeface="Consolas" panose="020B0609020204030204" pitchFamily="49" charset="0"/>
              </a:rPr>
              <a:t>(</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if</a:t>
            </a: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verLessThan</a:t>
            </a:r>
            <a:r>
              <a:rPr lang="en-US" sz="1050" dirty="0">
                <a:latin typeface="Consolas" panose="020B0609020204030204" pitchFamily="49" charset="0"/>
                <a:cs typeface="Consolas" panose="020B0609020204030204" pitchFamily="49" charset="0"/>
              </a:rPr>
              <a:t>(</a:t>
            </a:r>
            <a:r>
              <a:rPr lang="en-US" sz="1050" dirty="0">
                <a:solidFill>
                  <a:srgbClr val="7030A0"/>
                </a:solidFill>
                <a:latin typeface="Consolas" panose="020B0609020204030204" pitchFamily="49" charset="0"/>
                <a:cs typeface="Consolas" panose="020B0609020204030204" pitchFamily="49" charset="0"/>
              </a:rPr>
              <a:t>'matlab','9.3')</a:t>
            </a:r>
          </a:p>
          <a:p>
            <a:pPr marL="139700" indent="0">
              <a:buNone/>
            </a:pP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 = </a:t>
            </a:r>
            <a:r>
              <a:rPr lang="en-US" sz="1050" dirty="0">
                <a:solidFill>
                  <a:srgbClr val="7030A0"/>
                </a:solidFill>
                <a:latin typeface="Consolas" panose="020B0609020204030204" pitchFamily="49" charset="0"/>
                <a:cs typeface="Consolas" panose="020B0609020204030204" pitchFamily="49" charset="0"/>
              </a:rPr>
              <a:t>'Callback';</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else</a:t>
            </a:r>
          </a:p>
          <a:p>
            <a:pPr marL="139700" indent="0">
              <a:buNone/>
            </a:pPr>
            <a:r>
              <a:rPr lang="en-US" sz="1050" dirty="0">
                <a:latin typeface="Consolas" panose="020B0609020204030204" pitchFamily="49" charset="0"/>
                <a:cs typeface="Consolas" panose="020B0609020204030204" pitchFamily="49" charset="0"/>
              </a:rPr>
              <a:t>      </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 = </a:t>
            </a:r>
            <a:r>
              <a:rPr lang="en-US" sz="1050" dirty="0">
                <a:solidFill>
                  <a:srgbClr val="7030A0"/>
                </a:solidFill>
                <a:latin typeface="Consolas" panose="020B0609020204030204" pitchFamily="49" charset="0"/>
                <a:cs typeface="Consolas" panose="020B0609020204030204" pitchFamily="49" charset="0"/>
              </a:rPr>
              <a:t>'</a:t>
            </a:r>
            <a:r>
              <a:rPr lang="en-US" sz="1050" dirty="0" err="1">
                <a:solidFill>
                  <a:srgbClr val="7030A0"/>
                </a:solidFill>
                <a:latin typeface="Consolas" panose="020B0609020204030204" pitchFamily="49" charset="0"/>
                <a:cs typeface="Consolas" panose="020B0609020204030204" pitchFamily="49" charset="0"/>
              </a:rPr>
              <a:t>MenuSelectedFcn</a:t>
            </a:r>
            <a:r>
              <a:rPr lang="en-US" sz="1050" dirty="0">
                <a:latin typeface="Consolas" panose="020B0609020204030204" pitchFamily="49" charset="0"/>
                <a:cs typeface="Consolas" panose="020B0609020204030204" pitchFamily="49" charset="0"/>
              </a:rPr>
              <a:t>';</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end</a:t>
            </a:r>
          </a:p>
          <a:p>
            <a:pPr marL="139700" indent="0">
              <a:buNone/>
            </a:pPr>
            <a:r>
              <a:rPr lang="en-US" sz="1050" dirty="0">
                <a:latin typeface="Consolas" panose="020B0609020204030204" pitchFamily="49" charset="0"/>
                <a:cs typeface="Consolas" panose="020B0609020204030204" pitchFamily="49" charset="0"/>
              </a:rPr>
              <a:t>  </a:t>
            </a:r>
            <a:r>
              <a:rPr lang="en-US" sz="1050" dirty="0">
                <a:solidFill>
                  <a:srgbClr val="0070C0"/>
                </a:solidFill>
                <a:latin typeface="Consolas" panose="020B0609020204030204" pitchFamily="49" charset="0"/>
                <a:cs typeface="Consolas" panose="020B0609020204030204" pitchFamily="49" charset="0"/>
              </a:rPr>
              <a:t>end</a:t>
            </a:r>
          </a:p>
          <a:p>
            <a:pPr marL="139700" indent="0">
              <a:buNone/>
            </a:pPr>
            <a:r>
              <a:rPr lang="en-US" sz="1050" dirty="0">
                <a:latin typeface="Consolas" panose="020B0609020204030204" pitchFamily="49" charset="0"/>
                <a:cs typeface="Consolas" panose="020B0609020204030204" pitchFamily="49" charset="0"/>
              </a:rPr>
              <a:t>  s=</a:t>
            </a:r>
            <a:r>
              <a:rPr lang="en-US" sz="1050" dirty="0" err="1">
                <a:latin typeface="Consolas" panose="020B0609020204030204" pitchFamily="49" charset="0"/>
                <a:cs typeface="Consolas" panose="020B0609020204030204" pitchFamily="49" charset="0"/>
              </a:rPr>
              <a:t>ss</a:t>
            </a:r>
            <a:r>
              <a:rPr lang="en-US" sz="1050" dirty="0">
                <a:latin typeface="Consolas" panose="020B0609020204030204" pitchFamily="49" charset="0"/>
                <a:cs typeface="Consolas" panose="020B0609020204030204" pitchFamily="49" charset="0"/>
              </a:rPr>
              <a:t>;</a:t>
            </a:r>
          </a:p>
          <a:p>
            <a:pPr marL="139700" indent="0">
              <a:buNone/>
            </a:pPr>
            <a:r>
              <a:rPr lang="en-US" sz="1050" dirty="0">
                <a:solidFill>
                  <a:srgbClr val="0070C0"/>
                </a:solidFill>
                <a:latin typeface="Consolas" panose="020B0609020204030204" pitchFamily="49" charset="0"/>
                <a:cs typeface="Consolas" panose="020B0609020204030204" pitchFamily="49" charset="0"/>
              </a:rPr>
              <a:t>end</a:t>
            </a:r>
          </a:p>
          <a:p>
            <a:pPr marL="139700" indent="0">
              <a:buNone/>
            </a:pPr>
            <a:endParaRPr lang="en-US" sz="1050" dirty="0">
              <a:solidFill>
                <a:srgbClr val="0070C0"/>
              </a:solidFill>
              <a:latin typeface="Consolas" panose="020B0609020204030204" pitchFamily="49" charset="0"/>
              <a:cs typeface="Consolas" panose="020B0609020204030204" pitchFamily="49" charset="0"/>
            </a:endParaRPr>
          </a:p>
          <a:p>
            <a:pPr marL="139700" indent="0">
              <a:buNone/>
            </a:pPr>
            <a:endParaRPr lang="en-US" sz="1200" b="1" dirty="0">
              <a:latin typeface="Consolas" panose="020B0609020204030204" pitchFamily="49" charset="0"/>
              <a:cs typeface="Consolas" panose="020B0609020204030204" pitchFamily="49" charset="0"/>
            </a:endParaRPr>
          </a:p>
          <a:p>
            <a:pPr marL="139700" indent="0">
              <a:buNone/>
            </a:pPr>
            <a:r>
              <a:rPr lang="en-US" sz="1200" b="1" dirty="0" err="1">
                <a:latin typeface="Consolas" panose="020B0609020204030204" pitchFamily="49" charset="0"/>
                <a:cs typeface="Consolas" panose="020B0609020204030204" pitchFamily="49" charset="0"/>
              </a:rPr>
              <a:t>uimenu</a:t>
            </a:r>
            <a:r>
              <a:rPr lang="en-US" sz="1200" b="1" dirty="0">
                <a:latin typeface="Consolas" panose="020B0609020204030204" pitchFamily="49" charset="0"/>
                <a:cs typeface="Consolas" panose="020B0609020204030204" pitchFamily="49" charset="0"/>
              </a:rPr>
              <a:t>(⋯, </a:t>
            </a:r>
            <a:r>
              <a:rPr lang="en-US" sz="1200" b="1" dirty="0" err="1">
                <a:latin typeface="Consolas" panose="020B0609020204030204" pitchFamily="49" charset="0"/>
                <a:cs typeface="Consolas" panose="020B0609020204030204" pitchFamily="49" charset="0"/>
              </a:rPr>
              <a:t>MenuSelectedField</a:t>
            </a:r>
            <a:r>
              <a:rPr lang="en-US" sz="1200" b="1" dirty="0">
                <a:latin typeface="Consolas" panose="020B0609020204030204" pitchFamily="49" charset="0"/>
                <a:cs typeface="Consolas" panose="020B0609020204030204" pitchFamily="49" charset="0"/>
              </a:rPr>
              <a:t>(), @</a:t>
            </a:r>
            <a:r>
              <a:rPr lang="en-US" sz="1200" b="1" dirty="0" err="1">
                <a:latin typeface="Consolas" panose="020B0609020204030204" pitchFamily="49" charset="0"/>
                <a:cs typeface="Consolas" panose="020B0609020204030204" pitchFamily="49" charset="0"/>
              </a:rPr>
              <a:t>do_it</a:t>
            </a:r>
            <a:r>
              <a:rPr lang="en-US" sz="1200" b="1" dirty="0">
                <a:latin typeface="Consolas" panose="020B0609020204030204" pitchFamily="49" charset="0"/>
                <a:cs typeface="Consolas" panose="020B0609020204030204" pitchFamily="49" charset="0"/>
              </a:rPr>
              <a:t>, ⋯)</a:t>
            </a:r>
          </a:p>
        </p:txBody>
      </p:sp>
      <p:sp>
        <p:nvSpPr>
          <p:cNvPr id="5" name="Text Placeholder 4">
            <a:extLst>
              <a:ext uri="{FF2B5EF4-FFF2-40B4-BE49-F238E27FC236}">
                <a16:creationId xmlns:a16="http://schemas.microsoft.com/office/drawing/2014/main" id="{437D7B85-1B36-2247-9793-C36F15215233}"/>
              </a:ext>
            </a:extLst>
          </p:cNvPr>
          <p:cNvSpPr>
            <a:spLocks noGrp="1"/>
          </p:cNvSpPr>
          <p:nvPr>
            <p:ph type="body" idx="2"/>
          </p:nvPr>
        </p:nvSpPr>
        <p:spPr/>
        <p:txBody>
          <a:bodyPr/>
          <a:lstStyle/>
          <a:p>
            <a:endParaRPr lang="en-US" dirty="0"/>
          </a:p>
        </p:txBody>
      </p:sp>
      <p:sp>
        <p:nvSpPr>
          <p:cNvPr id="6" name="Line Callout 2 5">
            <a:extLst>
              <a:ext uri="{FF2B5EF4-FFF2-40B4-BE49-F238E27FC236}">
                <a16:creationId xmlns:a16="http://schemas.microsoft.com/office/drawing/2014/main" id="{877CFDE9-C624-4345-9E68-BA7D666FDB25}"/>
              </a:ext>
            </a:extLst>
          </p:cNvPr>
          <p:cNvSpPr/>
          <p:nvPr/>
        </p:nvSpPr>
        <p:spPr>
          <a:xfrm>
            <a:off x="2296534" y="3530600"/>
            <a:ext cx="1843666" cy="270933"/>
          </a:xfrm>
          <a:prstGeom prst="borderCallout2">
            <a:avLst>
              <a:gd name="adj1" fmla="val 40625"/>
              <a:gd name="adj2" fmla="val -4659"/>
              <a:gd name="adj3" fmla="val 59375"/>
              <a:gd name="adj4" fmla="val -15749"/>
              <a:gd name="adj5" fmla="val 215626"/>
              <a:gd name="adj6" fmla="val -231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latin typeface="Bradley Hand" pitchFamily="2" charset="77"/>
              </a:rPr>
              <a:t>Use instead of 'Callback'</a:t>
            </a:r>
          </a:p>
        </p:txBody>
      </p:sp>
    </p:spTree>
    <p:extLst>
      <p:ext uri="{BB962C8B-B14F-4D97-AF65-F5344CB8AC3E}">
        <p14:creationId xmlns:p14="http://schemas.microsoft.com/office/powerpoint/2010/main" val="263704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Catalog filtering</a:t>
            </a:r>
            <a:endParaRPr/>
          </a:p>
        </p:txBody>
      </p:sp>
      <p:sp>
        <p:nvSpPr>
          <p:cNvPr id="300" name="Google Shape;30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1" name="Google Shape;301;p30"/>
          <p:cNvPicPr preferRelativeResize="0"/>
          <p:nvPr/>
        </p:nvPicPr>
        <p:blipFill>
          <a:blip r:embed="rId3">
            <a:alphaModFix/>
          </a:blip>
          <a:stretch>
            <a:fillRect/>
          </a:stretch>
        </p:blipFill>
        <p:spPr>
          <a:xfrm>
            <a:off x="76200" y="805687"/>
            <a:ext cx="3203185" cy="4151700"/>
          </a:xfrm>
          <a:prstGeom prst="rect">
            <a:avLst/>
          </a:prstGeom>
          <a:noFill/>
          <a:ln>
            <a:noFill/>
          </a:ln>
        </p:spPr>
      </p:pic>
      <p:sp>
        <p:nvSpPr>
          <p:cNvPr id="302" name="Google Shape;302;p30"/>
          <p:cNvSpPr/>
          <p:nvPr/>
        </p:nvSpPr>
        <p:spPr>
          <a:xfrm>
            <a:off x="2325600" y="4083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pic>
        <p:nvPicPr>
          <p:cNvPr id="303" name="Google Shape;303;p30"/>
          <p:cNvPicPr preferRelativeResize="0"/>
          <p:nvPr/>
        </p:nvPicPr>
        <p:blipFill rotWithShape="1">
          <a:blip r:embed="rId4">
            <a:alphaModFix/>
            <a:extLst>
              <a:ext uri="{28A0092B-C50C-407E-A947-70E740481C1C}">
                <a14:useLocalDpi xmlns:a14="http://schemas.microsoft.com/office/drawing/2010/main"/>
              </a:ext>
            </a:extLst>
          </a:blip>
          <a:srcRect l="540" t="4479" r="-540" b="5398"/>
          <a:stretch/>
        </p:blipFill>
        <p:spPr>
          <a:xfrm>
            <a:off x="3177469" y="952450"/>
            <a:ext cx="6089004" cy="3858174"/>
          </a:xfrm>
          <a:prstGeom prst="rect">
            <a:avLst/>
          </a:prstGeom>
          <a:noFill/>
          <a:ln>
            <a:noFill/>
          </a:ln>
        </p:spPr>
      </p:pic>
      <p:sp>
        <p:nvSpPr>
          <p:cNvPr id="304" name="Google Shape;304;p30"/>
          <p:cNvSpPr/>
          <p:nvPr/>
        </p:nvSpPr>
        <p:spPr>
          <a:xfrm>
            <a:off x="8242200" y="4176700"/>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and Now: Main interactive window</a:t>
            </a:r>
            <a:endParaRPr/>
          </a:p>
        </p:txBody>
      </p:sp>
      <p:sp>
        <p:nvSpPr>
          <p:cNvPr id="310" name="Google Shape;31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1" name="Google Shape;311;p31"/>
          <p:cNvPicPr preferRelativeResize="0"/>
          <p:nvPr/>
        </p:nvPicPr>
        <p:blipFill>
          <a:blip r:embed="rId3">
            <a:alphaModFix/>
          </a:blip>
          <a:stretch>
            <a:fillRect/>
          </a:stretch>
        </p:blipFill>
        <p:spPr>
          <a:xfrm>
            <a:off x="0" y="964425"/>
            <a:ext cx="3959225" cy="3373425"/>
          </a:xfrm>
          <a:prstGeom prst="rect">
            <a:avLst/>
          </a:prstGeom>
          <a:noFill/>
          <a:ln>
            <a:noFill/>
          </a:ln>
        </p:spPr>
      </p:pic>
      <p:pic>
        <p:nvPicPr>
          <p:cNvPr id="312" name="Google Shape;312;p31"/>
          <p:cNvPicPr preferRelativeResize="0"/>
          <p:nvPr/>
        </p:nvPicPr>
        <p:blipFill>
          <a:blip r:embed="rId4">
            <a:alphaModFix/>
          </a:blip>
          <a:stretch>
            <a:fillRect/>
          </a:stretch>
        </p:blipFill>
        <p:spPr>
          <a:xfrm>
            <a:off x="3612224" y="801700"/>
            <a:ext cx="5577498" cy="3698876"/>
          </a:xfrm>
          <a:prstGeom prst="rect">
            <a:avLst/>
          </a:prstGeom>
          <a:noFill/>
          <a:ln>
            <a:noFill/>
          </a:ln>
        </p:spPr>
      </p:pic>
      <p:sp>
        <p:nvSpPr>
          <p:cNvPr id="313" name="Google Shape;313;p31"/>
          <p:cNvSpPr/>
          <p:nvPr/>
        </p:nvSpPr>
        <p:spPr>
          <a:xfrm>
            <a:off x="976225" y="38294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v6.0</a:t>
            </a:r>
            <a:endParaRPr b="1">
              <a:latin typeface="Verdana"/>
              <a:ea typeface="Verdana"/>
              <a:cs typeface="Verdana"/>
              <a:sym typeface="Verdana"/>
            </a:endParaRPr>
          </a:p>
        </p:txBody>
      </p:sp>
      <p:sp>
        <p:nvSpPr>
          <p:cNvPr id="314" name="Google Shape;314;p31"/>
          <p:cNvSpPr/>
          <p:nvPr/>
        </p:nvSpPr>
        <p:spPr>
          <a:xfrm>
            <a:off x="6051450" y="3996175"/>
            <a:ext cx="825600" cy="572700"/>
          </a:xfrm>
          <a:prstGeom prst="verticalScroll">
            <a:avLst>
              <a:gd name="adj" fmla="val 12500"/>
            </a:avLst>
          </a:prstGeom>
          <a:solidFill>
            <a:srgbClr val="FFF2C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Verdana"/>
                <a:ea typeface="Verdana"/>
                <a:cs typeface="Verdana"/>
                <a:sym typeface="Verdana"/>
              </a:rPr>
              <a:t>v7.x</a:t>
            </a:r>
            <a:endParaRPr b="1">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body" idx="1"/>
          </p:nvPr>
        </p:nvSpPr>
        <p:spPr>
          <a:xfrm>
            <a:off x="6746875" y="481225"/>
            <a:ext cx="2238600" cy="70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900" b="1"/>
              <a:t>ZMAP, oversimplified</a:t>
            </a:r>
            <a:endParaRPr sz="1900" b="1"/>
          </a:p>
        </p:txBody>
      </p:sp>
      <p:grpSp>
        <p:nvGrpSpPr>
          <p:cNvPr id="84" name="Google Shape;84;p15"/>
          <p:cNvGrpSpPr/>
          <p:nvPr/>
        </p:nvGrpSpPr>
        <p:grpSpPr>
          <a:xfrm>
            <a:off x="249125" y="477725"/>
            <a:ext cx="2887200" cy="1529700"/>
            <a:chOff x="401525" y="401525"/>
            <a:chExt cx="2887200" cy="1529700"/>
          </a:xfrm>
        </p:grpSpPr>
        <p:sp>
          <p:nvSpPr>
            <p:cNvPr id="85" name="Google Shape;85;p15"/>
            <p:cNvSpPr/>
            <p:nvPr/>
          </p:nvSpPr>
          <p:spPr>
            <a:xfrm>
              <a:off x="401525" y="401525"/>
              <a:ext cx="2887200" cy="1529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Input Catalogs</a:t>
              </a:r>
              <a:endParaRPr/>
            </a:p>
          </p:txBody>
        </p:sp>
        <p:sp>
          <p:nvSpPr>
            <p:cNvPr id="86" name="Google Shape;86;p15"/>
            <p:cNvSpPr/>
            <p:nvPr/>
          </p:nvSpPr>
          <p:spPr>
            <a:xfrm>
              <a:off x="1849765" y="837635"/>
              <a:ext cx="13869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.csv, .tab files</a:t>
              </a:r>
              <a:endParaRPr sz="1000" b="1"/>
            </a:p>
          </p:txBody>
        </p:sp>
        <p:sp>
          <p:nvSpPr>
            <p:cNvPr id="87" name="Google Shape;87;p15"/>
            <p:cNvSpPr/>
            <p:nvPr/>
          </p:nvSpPr>
          <p:spPr>
            <a:xfrm>
              <a:off x="544025" y="869000"/>
              <a:ext cx="1214700" cy="605100"/>
            </a:xfrm>
            <a:prstGeom prst="rect">
              <a:avLst/>
            </a:prstGeom>
            <a:gradFill>
              <a:gsLst>
                <a:gs pos="0">
                  <a:srgbClr val="DFE9FB"/>
                </a:gs>
                <a:gs pos="100000">
                  <a:srgbClr val="6E9BE7"/>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FDSN EVENT Webservices</a:t>
              </a:r>
              <a:endParaRPr sz="1000" b="1"/>
            </a:p>
            <a:p>
              <a:pPr marL="0" lvl="0" indent="0" algn="ctr" rtl="0">
                <a:spcBef>
                  <a:spcPts val="0"/>
                </a:spcBef>
                <a:spcAft>
                  <a:spcPts val="0"/>
                </a:spcAft>
                <a:buNone/>
              </a:pPr>
              <a:r>
                <a:rPr lang="en" sz="900"/>
                <a:t>(online)</a:t>
              </a:r>
              <a:endParaRPr sz="900"/>
            </a:p>
          </p:txBody>
        </p:sp>
        <p:sp>
          <p:nvSpPr>
            <p:cNvPr id="88" name="Google Shape;88;p15"/>
            <p:cNvSpPr/>
            <p:nvPr/>
          </p:nvSpPr>
          <p:spPr>
            <a:xfrm>
              <a:off x="1553325" y="495400"/>
              <a:ext cx="1668600" cy="286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.mat files (from ZMAP)</a:t>
              </a:r>
              <a:endParaRPr sz="1000" b="1"/>
            </a:p>
          </p:txBody>
        </p:sp>
        <p:sp>
          <p:nvSpPr>
            <p:cNvPr id="89" name="Google Shape;89;p15"/>
            <p:cNvSpPr/>
            <p:nvPr/>
          </p:nvSpPr>
          <p:spPr>
            <a:xfrm>
              <a:off x="1835025" y="1179871"/>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 variables</a:t>
              </a:r>
              <a:endParaRPr sz="1000" b="1"/>
            </a:p>
          </p:txBody>
        </p:sp>
        <p:sp>
          <p:nvSpPr>
            <p:cNvPr id="90" name="Google Shape;90;p15"/>
            <p:cNvSpPr/>
            <p:nvPr/>
          </p:nvSpPr>
          <p:spPr>
            <a:xfrm>
              <a:off x="1835025" y="1555604"/>
              <a:ext cx="1386900" cy="306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user-defined formats </a:t>
              </a:r>
              <a:endParaRPr sz="1000" b="1"/>
            </a:p>
          </p:txBody>
        </p:sp>
      </p:grpSp>
      <p:cxnSp>
        <p:nvCxnSpPr>
          <p:cNvPr id="91" name="Google Shape;91;p15"/>
          <p:cNvCxnSpPr>
            <a:stCxn id="85" idx="2"/>
            <a:endCxn id="92" idx="0"/>
          </p:cNvCxnSpPr>
          <p:nvPr/>
        </p:nvCxnSpPr>
        <p:spPr>
          <a:xfrm flipH="1">
            <a:off x="1680425" y="2007425"/>
            <a:ext cx="12300" cy="4872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93" name="Google Shape;93;p15"/>
          <p:cNvGrpSpPr/>
          <p:nvPr/>
        </p:nvGrpSpPr>
        <p:grpSpPr>
          <a:xfrm>
            <a:off x="5800925" y="2152625"/>
            <a:ext cx="1322400" cy="1921500"/>
            <a:chOff x="4321300" y="697900"/>
            <a:chExt cx="1322400" cy="1921500"/>
          </a:xfrm>
        </p:grpSpPr>
        <p:sp>
          <p:nvSpPr>
            <p:cNvPr id="94" name="Google Shape;94;p15"/>
            <p:cNvSpPr/>
            <p:nvPr/>
          </p:nvSpPr>
          <p:spPr>
            <a:xfrm>
              <a:off x="4321300" y="697900"/>
              <a:ext cx="13224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Analysis</a:t>
              </a:r>
              <a:endParaRPr/>
            </a:p>
          </p:txBody>
        </p:sp>
        <p:sp>
          <p:nvSpPr>
            <p:cNvPr id="95" name="Google Shape;95;p15"/>
            <p:cNvSpPr/>
            <p:nvPr/>
          </p:nvSpPr>
          <p:spPr>
            <a:xfrm>
              <a:off x="4449575" y="8376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𝑓(t)</a:t>
              </a:r>
              <a:endParaRPr sz="1000" b="1"/>
            </a:p>
          </p:txBody>
        </p:sp>
        <p:sp>
          <p:nvSpPr>
            <p:cNvPr id="96" name="Google Shape;96;p15"/>
            <p:cNvSpPr/>
            <p:nvPr/>
          </p:nvSpPr>
          <p:spPr>
            <a:xfrm>
              <a:off x="4449575" y="11894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𝑓(s,z)</a:t>
              </a:r>
              <a:endParaRPr sz="1000" b="1"/>
            </a:p>
          </p:txBody>
        </p:sp>
        <p:sp>
          <p:nvSpPr>
            <p:cNvPr id="97" name="Google Shape;97;p15"/>
            <p:cNvSpPr/>
            <p:nvPr/>
          </p:nvSpPr>
          <p:spPr>
            <a:xfrm>
              <a:off x="4449575" y="154132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a:t>
              </a:r>
              <a:endParaRPr sz="1000" b="1"/>
            </a:p>
          </p:txBody>
        </p:sp>
        <p:sp>
          <p:nvSpPr>
            <p:cNvPr id="98" name="Google Shape;98;p15"/>
            <p:cNvSpPr/>
            <p:nvPr/>
          </p:nvSpPr>
          <p:spPr>
            <a:xfrm>
              <a:off x="4449575" y="1893175"/>
              <a:ext cx="1028700" cy="28680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𝑓(x,y,z)</a:t>
              </a:r>
              <a:endParaRPr sz="1000" b="1"/>
            </a:p>
          </p:txBody>
        </p:sp>
      </p:grpSp>
      <p:sp>
        <p:nvSpPr>
          <p:cNvPr id="92" name="Google Shape;92;p15"/>
          <p:cNvSpPr/>
          <p:nvPr/>
        </p:nvSpPr>
        <p:spPr>
          <a:xfrm>
            <a:off x="325325" y="2494700"/>
            <a:ext cx="2709900" cy="18882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Main Window</a:t>
            </a:r>
            <a:endParaRPr/>
          </a:p>
        </p:txBody>
      </p:sp>
      <p:sp>
        <p:nvSpPr>
          <p:cNvPr id="99" name="Google Shape;99;p15"/>
          <p:cNvSpPr/>
          <p:nvPr/>
        </p:nvSpPr>
        <p:spPr>
          <a:xfrm>
            <a:off x="488550" y="26279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Main Map</a:t>
            </a:r>
            <a:endParaRPr sz="1000" b="1"/>
          </a:p>
        </p:txBody>
      </p:sp>
      <p:sp>
        <p:nvSpPr>
          <p:cNvPr id="100" name="Google Shape;100;p15"/>
          <p:cNvSpPr/>
          <p:nvPr/>
        </p:nvSpPr>
        <p:spPr>
          <a:xfrm>
            <a:off x="488550" y="2957575"/>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FMD</a:t>
            </a:r>
            <a:endParaRPr sz="1000" b="1"/>
          </a:p>
        </p:txBody>
      </p:sp>
      <p:sp>
        <p:nvSpPr>
          <p:cNvPr id="101" name="Google Shape;101;p15"/>
          <p:cNvSpPr/>
          <p:nvPr/>
        </p:nvSpPr>
        <p:spPr>
          <a:xfrm>
            <a:off x="1749025" y="263820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Histograms</a:t>
            </a:r>
            <a:endParaRPr sz="1000" b="1"/>
          </a:p>
        </p:txBody>
      </p:sp>
      <p:sp>
        <p:nvSpPr>
          <p:cNvPr id="102" name="Google Shape;102;p15"/>
          <p:cNvSpPr/>
          <p:nvPr/>
        </p:nvSpPr>
        <p:spPr>
          <a:xfrm>
            <a:off x="1749024" y="2969969"/>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Mag</a:t>
            </a:r>
            <a:endParaRPr sz="1000" b="1"/>
          </a:p>
        </p:txBody>
      </p:sp>
      <p:sp>
        <p:nvSpPr>
          <p:cNvPr id="103" name="Google Shape;103;p15"/>
          <p:cNvSpPr/>
          <p:nvPr/>
        </p:nvSpPr>
        <p:spPr>
          <a:xfrm>
            <a:off x="1749025" y="3633506"/>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Time vs Depth</a:t>
            </a:r>
            <a:endParaRPr sz="1000" b="1"/>
          </a:p>
        </p:txBody>
      </p:sp>
      <p:sp>
        <p:nvSpPr>
          <p:cNvPr id="104" name="Google Shape;104;p15"/>
          <p:cNvSpPr/>
          <p:nvPr/>
        </p:nvSpPr>
        <p:spPr>
          <a:xfrm>
            <a:off x="1749025" y="3301738"/>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 events</a:t>
            </a:r>
            <a:endParaRPr sz="1000" b="1"/>
          </a:p>
        </p:txBody>
      </p:sp>
      <p:sp>
        <p:nvSpPr>
          <p:cNvPr id="105" name="Google Shape;105;p15"/>
          <p:cNvSpPr/>
          <p:nvPr/>
        </p:nvSpPr>
        <p:spPr>
          <a:xfrm>
            <a:off x="488550" y="3287250"/>
            <a:ext cx="1060800" cy="2352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Cum moment</a:t>
            </a:r>
            <a:endParaRPr sz="1000" b="1"/>
          </a:p>
        </p:txBody>
      </p:sp>
      <p:sp>
        <p:nvSpPr>
          <p:cNvPr id="106" name="Google Shape;106;p15"/>
          <p:cNvSpPr/>
          <p:nvPr/>
        </p:nvSpPr>
        <p:spPr>
          <a:xfrm>
            <a:off x="1749025" y="3965275"/>
            <a:ext cx="1060800" cy="235200"/>
          </a:xfrm>
          <a:prstGeom prst="rect">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Result Maps</a:t>
            </a:r>
            <a:endParaRPr sz="1000" b="1"/>
          </a:p>
        </p:txBody>
      </p:sp>
      <p:grpSp>
        <p:nvGrpSpPr>
          <p:cNvPr id="107" name="Google Shape;107;p15"/>
          <p:cNvGrpSpPr/>
          <p:nvPr/>
        </p:nvGrpSpPr>
        <p:grpSpPr>
          <a:xfrm>
            <a:off x="4017588" y="2096588"/>
            <a:ext cx="1455000" cy="1921500"/>
            <a:chOff x="4321300" y="697900"/>
            <a:chExt cx="1455000" cy="1921500"/>
          </a:xfrm>
        </p:grpSpPr>
        <p:sp>
          <p:nvSpPr>
            <p:cNvPr id="108" name="Google Shape;108;p15"/>
            <p:cNvSpPr/>
            <p:nvPr/>
          </p:nvSpPr>
          <p:spPr>
            <a:xfrm>
              <a:off x="4321300" y="697900"/>
              <a:ext cx="1455000" cy="19215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Area Selection</a:t>
              </a:r>
              <a:endParaRPr/>
            </a:p>
          </p:txBody>
        </p:sp>
        <p:sp>
          <p:nvSpPr>
            <p:cNvPr id="109" name="Google Shape;109;p15"/>
            <p:cNvSpPr/>
            <p:nvPr/>
          </p:nvSpPr>
          <p:spPr>
            <a:xfrm>
              <a:off x="4460360" y="8376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Circle</a:t>
              </a:r>
              <a:endParaRPr sz="1000" b="1"/>
            </a:p>
          </p:txBody>
        </p:sp>
        <p:sp>
          <p:nvSpPr>
            <p:cNvPr id="110" name="Google Shape;110;p15"/>
            <p:cNvSpPr/>
            <p:nvPr/>
          </p:nvSpPr>
          <p:spPr>
            <a:xfrm>
              <a:off x="4460360" y="11894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Polygon</a:t>
              </a:r>
              <a:endParaRPr sz="1000" b="1"/>
            </a:p>
          </p:txBody>
        </p:sp>
        <p:sp>
          <p:nvSpPr>
            <p:cNvPr id="111" name="Google Shape;111;p15"/>
            <p:cNvSpPr/>
            <p:nvPr/>
          </p:nvSpPr>
          <p:spPr>
            <a:xfrm>
              <a:off x="4460360" y="154132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Box</a:t>
              </a:r>
              <a:endParaRPr sz="1000" b="1"/>
            </a:p>
          </p:txBody>
        </p:sp>
        <p:sp>
          <p:nvSpPr>
            <p:cNvPr id="112" name="Google Shape;112;p15"/>
            <p:cNvSpPr/>
            <p:nvPr/>
          </p:nvSpPr>
          <p:spPr>
            <a:xfrm>
              <a:off x="4460360" y="1893175"/>
              <a:ext cx="1115400" cy="28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t>
              </a:r>
              <a:endParaRPr sz="1000" b="1"/>
            </a:p>
          </p:txBody>
        </p:sp>
      </p:grpSp>
      <p:grpSp>
        <p:nvGrpSpPr>
          <p:cNvPr id="113" name="Google Shape;113;p15"/>
          <p:cNvGrpSpPr/>
          <p:nvPr/>
        </p:nvGrpSpPr>
        <p:grpSpPr>
          <a:xfrm>
            <a:off x="3599525" y="481225"/>
            <a:ext cx="2002500" cy="1514400"/>
            <a:chOff x="4321300" y="697900"/>
            <a:chExt cx="2002500" cy="1514400"/>
          </a:xfrm>
        </p:grpSpPr>
        <p:sp>
          <p:nvSpPr>
            <p:cNvPr id="114" name="Google Shape;114;p15"/>
            <p:cNvSpPr/>
            <p:nvPr/>
          </p:nvSpPr>
          <p:spPr>
            <a:xfrm>
              <a:off x="4321300" y="697900"/>
              <a:ext cx="2002500" cy="15144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Sampling Grids</a:t>
              </a:r>
              <a:endParaRPr/>
            </a:p>
          </p:txBody>
        </p:sp>
        <p:sp>
          <p:nvSpPr>
            <p:cNvPr id="115" name="Google Shape;115;p15"/>
            <p:cNvSpPr/>
            <p:nvPr/>
          </p:nvSpPr>
          <p:spPr>
            <a:xfrm>
              <a:off x="4449575" y="8376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s,z grid (x-sect)</a:t>
              </a:r>
              <a:endParaRPr sz="1000" b="1"/>
            </a:p>
          </p:txBody>
        </p:sp>
        <p:sp>
          <p:nvSpPr>
            <p:cNvPr id="116" name="Google Shape;116;p15"/>
            <p:cNvSpPr/>
            <p:nvPr/>
          </p:nvSpPr>
          <p:spPr>
            <a:xfrm>
              <a:off x="4449575" y="118947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 grid</a:t>
              </a:r>
              <a:endParaRPr sz="1000" b="1"/>
            </a:p>
          </p:txBody>
        </p:sp>
        <p:sp>
          <p:nvSpPr>
            <p:cNvPr id="117" name="Google Shape;117;p15"/>
            <p:cNvSpPr/>
            <p:nvPr/>
          </p:nvSpPr>
          <p:spPr>
            <a:xfrm>
              <a:off x="4449575" y="1541325"/>
              <a:ext cx="1028700" cy="2868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x,y,z grid</a:t>
              </a:r>
              <a:endParaRPr sz="1000" b="1"/>
            </a:p>
          </p:txBody>
        </p:sp>
      </p:grpSp>
      <p:sp>
        <p:nvSpPr>
          <p:cNvPr id="118" name="Google Shape;118;p15"/>
          <p:cNvSpPr/>
          <p:nvPr/>
        </p:nvSpPr>
        <p:spPr>
          <a:xfrm>
            <a:off x="490150" y="3616925"/>
            <a:ext cx="1060800" cy="369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Cross Sectional views</a:t>
            </a:r>
            <a:endParaRPr sz="1000" b="1"/>
          </a:p>
        </p:txBody>
      </p:sp>
      <p:sp>
        <p:nvSpPr>
          <p:cNvPr id="119" name="Google Shape;119;p15"/>
          <p:cNvSpPr/>
          <p:nvPr/>
        </p:nvSpPr>
        <p:spPr>
          <a:xfrm>
            <a:off x="4872050" y="595327"/>
            <a:ext cx="627000" cy="550200"/>
          </a:xfrm>
          <a:prstGeom prst="roundRect">
            <a:avLst>
              <a:gd name="adj" fmla="val 25967"/>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within radius</a:t>
            </a:r>
            <a:endParaRPr sz="1000" b="1"/>
          </a:p>
        </p:txBody>
      </p:sp>
      <p:sp>
        <p:nvSpPr>
          <p:cNvPr id="120" name="Google Shape;120;p15"/>
          <p:cNvSpPr/>
          <p:nvPr/>
        </p:nvSpPr>
        <p:spPr>
          <a:xfrm>
            <a:off x="4872050" y="1251502"/>
            <a:ext cx="627000" cy="550200"/>
          </a:xfrm>
          <a:prstGeom prst="roundRect">
            <a:avLst>
              <a:gd name="adj" fmla="val 27408"/>
            </a:avLst>
          </a:prstGeom>
          <a:solidFill>
            <a:srgbClr val="EAD1D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000" b="1"/>
              <a:t>select closest N evts</a:t>
            </a:r>
            <a:endParaRPr sz="1000" b="1"/>
          </a:p>
        </p:txBody>
      </p:sp>
      <p:cxnSp>
        <p:nvCxnSpPr>
          <p:cNvPr id="121" name="Google Shape;121;p15"/>
          <p:cNvCxnSpPr>
            <a:stCxn id="92" idx="3"/>
            <a:endCxn id="114" idx="1"/>
          </p:cNvCxnSpPr>
          <p:nvPr/>
        </p:nvCxnSpPr>
        <p:spPr>
          <a:xfrm rot="10800000" flipH="1">
            <a:off x="3035225" y="1238300"/>
            <a:ext cx="564300" cy="22005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2" name="Google Shape;122;p15"/>
          <p:cNvCxnSpPr>
            <a:stCxn id="108" idx="1"/>
            <a:endCxn id="92" idx="3"/>
          </p:cNvCxnSpPr>
          <p:nvPr/>
        </p:nvCxnSpPr>
        <p:spPr>
          <a:xfrm flipH="1">
            <a:off x="3035088" y="3057338"/>
            <a:ext cx="982500" cy="381600"/>
          </a:xfrm>
          <a:prstGeom prst="bentConnector3">
            <a:avLst>
              <a:gd name="adj1" fmla="val 49993"/>
            </a:avLst>
          </a:prstGeom>
          <a:noFill/>
          <a:ln w="9525" cap="flat" cmpd="sng">
            <a:solidFill>
              <a:schemeClr val="dk2"/>
            </a:solidFill>
            <a:prstDash val="solid"/>
            <a:round/>
            <a:headEnd type="triangle" w="med" len="med"/>
            <a:tailEnd type="triangle" w="med" len="med"/>
          </a:ln>
        </p:spPr>
      </p:cxnSp>
      <p:cxnSp>
        <p:nvCxnSpPr>
          <p:cNvPr id="123" name="Google Shape;123;p15"/>
          <p:cNvCxnSpPr>
            <a:stCxn id="114" idx="3"/>
            <a:endCxn id="94" idx="1"/>
          </p:cNvCxnSpPr>
          <p:nvPr/>
        </p:nvCxnSpPr>
        <p:spPr>
          <a:xfrm>
            <a:off x="5602025" y="1238425"/>
            <a:ext cx="198900" cy="1875000"/>
          </a:xfrm>
          <a:prstGeom prst="bentConnector3">
            <a:avLst>
              <a:gd name="adj1" fmla="val 50000"/>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4" name="Google Shape;124;p15"/>
          <p:cNvCxnSpPr>
            <a:stCxn id="94" idx="3"/>
            <a:endCxn id="106" idx="2"/>
          </p:cNvCxnSpPr>
          <p:nvPr/>
        </p:nvCxnSpPr>
        <p:spPr>
          <a:xfrm flipH="1">
            <a:off x="2279525" y="3113375"/>
            <a:ext cx="4843800" cy="1087200"/>
          </a:xfrm>
          <a:prstGeom prst="bentConnector4">
            <a:avLst>
              <a:gd name="adj1" fmla="val -4916"/>
              <a:gd name="adj2" fmla="val 121893"/>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5" name="Google Shape;125;p15"/>
          <p:cNvCxnSpPr>
            <a:stCxn id="92" idx="3"/>
            <a:endCxn id="94" idx="2"/>
          </p:cNvCxnSpPr>
          <p:nvPr/>
        </p:nvCxnSpPr>
        <p:spPr>
          <a:xfrm>
            <a:off x="3035225" y="3438800"/>
            <a:ext cx="3426900" cy="635400"/>
          </a:xfrm>
          <a:prstGeom prst="curvedConnector4">
            <a:avLst>
              <a:gd name="adj1" fmla="val 16225"/>
              <a:gd name="adj2" fmla="val 137465"/>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grpSp>
        <p:nvGrpSpPr>
          <p:cNvPr id="126" name="Google Shape;126;p15"/>
          <p:cNvGrpSpPr/>
          <p:nvPr/>
        </p:nvGrpSpPr>
        <p:grpSpPr>
          <a:xfrm>
            <a:off x="7604050" y="1619300"/>
            <a:ext cx="1322400" cy="1592700"/>
            <a:chOff x="4321300" y="697900"/>
            <a:chExt cx="1322400" cy="1592700"/>
          </a:xfrm>
        </p:grpSpPr>
        <p:sp>
          <p:nvSpPr>
            <p:cNvPr id="127" name="Google Shape;127;p15"/>
            <p:cNvSpPr/>
            <p:nvPr/>
          </p:nvSpPr>
          <p:spPr>
            <a:xfrm>
              <a:off x="4321300" y="697900"/>
              <a:ext cx="1322400" cy="15927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a:t>Output</a:t>
              </a:r>
              <a:endParaRPr/>
            </a:p>
          </p:txBody>
        </p:sp>
        <p:sp>
          <p:nvSpPr>
            <p:cNvPr id="128" name="Google Shape;128;p15"/>
            <p:cNvSpPr/>
            <p:nvPr/>
          </p:nvSpPr>
          <p:spPr>
            <a:xfrm>
              <a:off x="4449575" y="83762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Workspace</a:t>
              </a:r>
              <a:endParaRPr sz="1000" b="1"/>
            </a:p>
          </p:txBody>
        </p:sp>
        <p:sp>
          <p:nvSpPr>
            <p:cNvPr id="129" name="Google Shape;129;p15"/>
            <p:cNvSpPr/>
            <p:nvPr/>
          </p:nvSpPr>
          <p:spPr>
            <a:xfrm>
              <a:off x="4449575" y="1189475"/>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ASCII files</a:t>
              </a:r>
              <a:endParaRPr sz="1000" b="1"/>
            </a:p>
          </p:txBody>
        </p:sp>
      </p:grpSp>
      <p:cxnSp>
        <p:nvCxnSpPr>
          <p:cNvPr id="130" name="Google Shape;130;p15"/>
          <p:cNvCxnSpPr>
            <a:endCxn id="127" idx="1"/>
          </p:cNvCxnSpPr>
          <p:nvPr/>
        </p:nvCxnSpPr>
        <p:spPr>
          <a:xfrm rot="-5400000">
            <a:off x="6938650" y="2829050"/>
            <a:ext cx="1078800" cy="252000"/>
          </a:xfrm>
          <a:prstGeom prst="bentConnector2">
            <a:avLst/>
          </a:prstGeom>
          <a:noFill/>
          <a:ln w="9525" cap="flat" cmpd="sng">
            <a:solidFill>
              <a:schemeClr val="dk2"/>
            </a:solidFill>
            <a:prstDash val="solid"/>
            <a:round/>
            <a:headEnd type="none" w="med" len="med"/>
            <a:tailEnd type="triangle" w="med" len="med"/>
          </a:ln>
        </p:spPr>
      </p:cxnSp>
      <p:sp>
        <p:nvSpPr>
          <p:cNvPr id="131" name="Google Shape;131;p15"/>
          <p:cNvSpPr/>
          <p:nvPr/>
        </p:nvSpPr>
        <p:spPr>
          <a:xfrm>
            <a:off x="7750900" y="2488634"/>
            <a:ext cx="1028700" cy="28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t>image files</a:t>
            </a:r>
            <a:endParaRPr sz="1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p:nvPr/>
        </p:nvSpPr>
        <p:spPr>
          <a:xfrm rot="379591">
            <a:off x="4886702" y="3348950"/>
            <a:ext cx="4023805" cy="1327199"/>
          </a:xfrm>
          <a:prstGeom prst="rect">
            <a:avLst/>
          </a:prstGeom>
          <a:gradFill>
            <a:gsLst>
              <a:gs pos="0">
                <a:srgbClr val="FFFFFF"/>
              </a:gs>
              <a:gs pos="20000">
                <a:srgbClr val="FFFDF5"/>
              </a:gs>
              <a:gs pos="100000">
                <a:srgbClr val="FFFAEA"/>
              </a:gs>
              <a:gs pos="100000">
                <a:srgbClr val="FFFCF3"/>
              </a:gs>
              <a:gs pos="100000">
                <a:srgbClr val="FFFBED"/>
              </a:gs>
              <a:gs pos="100000">
                <a:srgbClr val="FFF9E6"/>
              </a:gs>
              <a:gs pos="100000">
                <a:srgbClr val="FFF2CC"/>
              </a:gs>
            </a:gsLst>
            <a:lin ang="2700006" scaled="0"/>
          </a:gradFill>
          <a:ln>
            <a:noFill/>
          </a:ln>
          <a:effectLst>
            <a:outerShdw blurRad="185738" dist="85725" dir="5400000" algn="bl" rotWithShape="0">
              <a:srgbClr val="000000">
                <a:alpha val="52999"/>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700">
                <a:latin typeface="Times New Roman"/>
                <a:ea typeface="Times New Roman"/>
                <a:cs typeface="Times New Roman"/>
                <a:sym typeface="Times New Roman"/>
              </a:rPr>
              <a:t>Bulletin of the Seismological Society of America, Vol. 84, No. 3, pp 900-916, June 1994</a:t>
            </a:r>
            <a:endParaRPr sz="700">
              <a:latin typeface="Times New Roman"/>
              <a:ea typeface="Times New Roman"/>
              <a:cs typeface="Times New Roman"/>
              <a:sym typeface="Times New Roman"/>
            </a:endParaRPr>
          </a:p>
          <a:p>
            <a:pPr marL="0" lvl="0" indent="0" algn="ctr" rtl="0">
              <a:spcBef>
                <a:spcPts val="0"/>
              </a:spcBef>
              <a:spcAft>
                <a:spcPts val="0"/>
              </a:spcAft>
              <a:buNone/>
            </a:pP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500">
                <a:latin typeface="Times New Roman"/>
                <a:ea typeface="Times New Roman"/>
                <a:cs typeface="Times New Roman"/>
                <a:sym typeface="Times New Roman"/>
              </a:rPr>
              <a:t>Seismic Quiescence before the Landers (M = 7.5) and Big Bear (M = 6.5) 1992 Earthquakes</a:t>
            </a:r>
            <a:endParaRPr sz="1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200">
                <a:latin typeface="Times New Roman"/>
                <a:ea typeface="Times New Roman"/>
                <a:cs typeface="Times New Roman"/>
                <a:sym typeface="Times New Roman"/>
              </a:rPr>
              <a:t>by Stefan Wiemer and Max Wyss</a:t>
            </a:r>
            <a:endParaRPr sz="1200">
              <a:latin typeface="Times New Roman"/>
              <a:ea typeface="Times New Roman"/>
              <a:cs typeface="Times New Roman"/>
              <a:sym typeface="Times New Roman"/>
            </a:endParaRPr>
          </a:p>
        </p:txBody>
      </p:sp>
      <p:sp>
        <p:nvSpPr>
          <p:cNvPr id="137" name="Google Shape;137;p16"/>
          <p:cNvSpPr txBox="1">
            <a:spLocks noGrp="1"/>
          </p:cNvSpPr>
          <p:nvPr>
            <p:ph type="title"/>
          </p:nvPr>
        </p:nvSpPr>
        <p:spPr>
          <a:xfrm>
            <a:off x="311700" y="2174700"/>
            <a:ext cx="760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Genesis of ZMAP</a:t>
            </a:r>
            <a:endParaRPr/>
          </a:p>
        </p:txBody>
      </p:sp>
      <p:sp>
        <p:nvSpPr>
          <p:cNvPr id="138" name="Google Shape;138;p16"/>
          <p:cNvSpPr/>
          <p:nvPr/>
        </p:nvSpPr>
        <p:spPr>
          <a:xfrm rot="-210283">
            <a:off x="116357" y="3340031"/>
            <a:ext cx="4333721" cy="1106533"/>
          </a:xfrm>
          <a:prstGeom prst="flowChartDocument">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FF00"/>
                </a:solidFill>
                <a:latin typeface="Consolas"/>
                <a:ea typeface="Consolas"/>
                <a:cs typeface="Consolas"/>
                <a:sym typeface="Consolas"/>
              </a:rPr>
              <a:t>a = load('mycat.txt')</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plot3(a(:,1), a(:2), a(:,3),'.')</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x,y = ginput(1)</a:t>
            </a:r>
            <a:endParaRPr>
              <a:solidFill>
                <a:srgbClr val="00FF00"/>
              </a:solidFill>
              <a:latin typeface="Consolas"/>
              <a:ea typeface="Consolas"/>
              <a:cs typeface="Consolas"/>
              <a:sym typeface="Consolas"/>
            </a:endParaRPr>
          </a:p>
          <a:p>
            <a:pPr marL="0" lvl="0" indent="0" algn="l" rtl="0">
              <a:spcBef>
                <a:spcPts val="0"/>
              </a:spcBef>
              <a:spcAft>
                <a:spcPts val="0"/>
              </a:spcAft>
              <a:buNone/>
            </a:pPr>
            <a:r>
              <a:rPr lang="en">
                <a:solidFill>
                  <a:srgbClr val="00FF00"/>
                </a:solidFill>
                <a:latin typeface="Consolas"/>
                <a:ea typeface="Consolas"/>
                <a:cs typeface="Consolas"/>
                <a:sym typeface="Consolas"/>
              </a:rPr>
              <a:t>...</a:t>
            </a: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a:p>
            <a:pPr marL="0" lvl="0" indent="0" algn="l" rtl="0">
              <a:spcBef>
                <a:spcPts val="0"/>
              </a:spcBef>
              <a:spcAft>
                <a:spcPts val="0"/>
              </a:spcAft>
              <a:buNone/>
            </a:pPr>
            <a:endParaRPr>
              <a:solidFill>
                <a:srgbClr val="00FF00"/>
              </a:solidFill>
              <a:latin typeface="Consolas"/>
              <a:ea typeface="Consolas"/>
              <a:cs typeface="Consolas"/>
              <a:sym typeface="Consolas"/>
            </a:endParaRPr>
          </a:p>
        </p:txBody>
      </p:sp>
      <p:sp>
        <p:nvSpPr>
          <p:cNvPr id="139" name="Google Shape;139;p16"/>
          <p:cNvSpPr/>
          <p:nvPr/>
        </p:nvSpPr>
        <p:spPr>
          <a:xfrm rot="-651212">
            <a:off x="372020" y="532414"/>
            <a:ext cx="3936823" cy="1453090"/>
          </a:xfrm>
          <a:prstGeom prst="foldedCorner">
            <a:avLst>
              <a:gd name="adj" fmla="val 16667"/>
            </a:avLst>
          </a:prstGeom>
          <a:gradFill>
            <a:gsLst>
              <a:gs pos="0">
                <a:srgbClr val="FFFFFF"/>
              </a:gs>
              <a:gs pos="100000">
                <a:srgbClr val="E3E3E3"/>
              </a:gs>
              <a:gs pos="100000">
                <a:srgbClr val="C6C6C6"/>
              </a:gs>
              <a:gs pos="100000">
                <a:srgbClr val="D9D9D9"/>
              </a:gs>
              <a:gs pos="100000">
                <a:srgbClr val="B3B3B3"/>
              </a:gs>
            </a:gsLst>
            <a:lin ang="5400012" scaled="0"/>
          </a:gradFill>
          <a:ln>
            <a:noFill/>
          </a:ln>
          <a:effectLst>
            <a:outerShdw blurRad="57150" dist="952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  10.268    46.579 2000      1       1    1.5  13.00       2       2</a:t>
            </a:r>
            <a:endParaRPr sz="1000"/>
          </a:p>
          <a:p>
            <a:pPr marL="0" lvl="0" indent="0" algn="l" rtl="0">
              <a:spcBef>
                <a:spcPts val="0"/>
              </a:spcBef>
              <a:spcAft>
                <a:spcPts val="0"/>
              </a:spcAft>
              <a:buClr>
                <a:schemeClr val="dk1"/>
              </a:buClr>
              <a:buSzPts val="1100"/>
              <a:buFont typeface="Arial"/>
              <a:buNone/>
            </a:pPr>
            <a:r>
              <a:rPr lang="en" sz="1000"/>
              <a:t>  10.325    46.546 2000      1       1    1.8  13.00       4       2</a:t>
            </a:r>
            <a:endParaRPr sz="1000"/>
          </a:p>
          <a:p>
            <a:pPr marL="0" lvl="0" indent="0" algn="l" rtl="0">
              <a:spcBef>
                <a:spcPts val="0"/>
              </a:spcBef>
              <a:spcAft>
                <a:spcPts val="0"/>
              </a:spcAft>
              <a:buClr>
                <a:schemeClr val="dk1"/>
              </a:buClr>
              <a:buSzPts val="1100"/>
              <a:buFont typeface="Arial"/>
              <a:buNone/>
            </a:pPr>
            <a:r>
              <a:rPr lang="en" sz="1000"/>
              <a:t>  10.259    46.578 2000      1       1    1.8  13.00      18      24</a:t>
            </a:r>
            <a:endParaRPr sz="1000"/>
          </a:p>
          <a:p>
            <a:pPr marL="0" lvl="0" indent="0" algn="l" rtl="0">
              <a:spcBef>
                <a:spcPts val="0"/>
              </a:spcBef>
              <a:spcAft>
                <a:spcPts val="0"/>
              </a:spcAft>
              <a:buClr>
                <a:schemeClr val="dk1"/>
              </a:buClr>
              <a:buSzPts val="1100"/>
              <a:buFont typeface="Arial"/>
              <a:buNone/>
            </a:pPr>
            <a:r>
              <a:rPr lang="en" sz="1000"/>
              <a:t>  10.257    46.564 2000      1       1    1.6  11.00      21      31</a:t>
            </a:r>
            <a:endParaRPr sz="1000"/>
          </a:p>
          <a:p>
            <a:pPr marL="0" lvl="0" indent="0" algn="l" rtl="0">
              <a:spcBef>
                <a:spcPts val="0"/>
              </a:spcBef>
              <a:spcAft>
                <a:spcPts val="0"/>
              </a:spcAft>
              <a:buClr>
                <a:schemeClr val="dk1"/>
              </a:buClr>
              <a:buSzPts val="1100"/>
              <a:buFont typeface="Arial"/>
              <a:buNone/>
            </a:pPr>
            <a:r>
              <a:rPr lang="en" sz="1000"/>
              <a:t>  10.337    46.530 2000      1       2    2.1   8.00      12      26</a:t>
            </a:r>
            <a:endParaRPr sz="1000"/>
          </a:p>
          <a:p>
            <a:pPr marL="0" lvl="0" indent="0" algn="l" rtl="0">
              <a:spcBef>
                <a:spcPts val="0"/>
              </a:spcBef>
              <a:spcAft>
                <a:spcPts val="0"/>
              </a:spcAft>
              <a:buClr>
                <a:schemeClr val="dk1"/>
              </a:buClr>
              <a:buSzPts val="1100"/>
              <a:buFont typeface="Arial"/>
              <a:buNone/>
            </a:pPr>
            <a:r>
              <a:rPr lang="en" sz="1000"/>
              <a:t>  10.323    46.561 2000      1       3    2.2  12.00       4      39</a:t>
            </a:r>
            <a:endParaRPr sz="1000"/>
          </a:p>
          <a:p>
            <a:pPr marL="0" lvl="0" indent="0" algn="l" rtl="0">
              <a:spcBef>
                <a:spcPts val="0"/>
              </a:spcBef>
              <a:spcAft>
                <a:spcPts val="0"/>
              </a:spcAft>
              <a:buClr>
                <a:schemeClr val="dk1"/>
              </a:buClr>
              <a:buSzPts val="1100"/>
              <a:buFont typeface="Arial"/>
              <a:buNone/>
            </a:pPr>
            <a:r>
              <a:rPr lang="en" sz="1000"/>
              <a:t>  10.295    46.559 2000      1       4    2.2  10.00       5      13</a:t>
            </a:r>
            <a:endParaRPr sz="1000"/>
          </a:p>
          <a:p>
            <a:pPr marL="0" lvl="0" indent="0" algn="l" rtl="0">
              <a:spcBef>
                <a:spcPts val="0"/>
              </a:spcBef>
              <a:spcAft>
                <a:spcPts val="0"/>
              </a:spcAft>
              <a:buClr>
                <a:schemeClr val="dk1"/>
              </a:buClr>
              <a:buSzPts val="1100"/>
              <a:buFont typeface="Arial"/>
              <a:buNone/>
            </a:pPr>
            <a:r>
              <a:rPr lang="en" sz="1000"/>
              <a:t>  10.271    46.566 2000      1       4    2.1  12.00      12      58</a:t>
            </a:r>
            <a:endParaRPr sz="1000"/>
          </a:p>
          <a:p>
            <a:pPr marL="0" lvl="0" indent="0" algn="l" rtl="0">
              <a:spcBef>
                <a:spcPts val="0"/>
              </a:spcBef>
              <a:spcAft>
                <a:spcPts val="0"/>
              </a:spcAft>
              <a:buClr>
                <a:schemeClr val="dk1"/>
              </a:buClr>
              <a:buSzPts val="1100"/>
              <a:buFont typeface="Arial"/>
              <a:buNone/>
            </a:pPr>
            <a:r>
              <a:rPr lang="en" sz="1000"/>
              <a:t>  10.284    46.564 2000      1       5    1.7   6.00      11      44</a:t>
            </a:r>
            <a:endParaRPr sz="1000"/>
          </a:p>
        </p:txBody>
      </p:sp>
      <p:sp>
        <p:nvSpPr>
          <p:cNvPr id="140" name="Google Shape;140;p16"/>
          <p:cNvSpPr txBox="1"/>
          <p:nvPr/>
        </p:nvSpPr>
        <p:spPr>
          <a:xfrm rot="595605">
            <a:off x="6565341" y="2418024"/>
            <a:ext cx="2549468" cy="8032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660099"/>
                </a:solidFill>
                <a:uFill>
                  <a:noFill/>
                </a:uFill>
                <a:hlinkClick r:id="rId3"/>
              </a:rPr>
              <a:t>Mapping the b‐value anomaly at 100 km depth in the Alaska and New Zealand subduction zones</a:t>
            </a:r>
            <a:endParaRPr sz="800">
              <a:solidFill>
                <a:srgbClr val="660099"/>
              </a:solidFill>
            </a:endParaRPr>
          </a:p>
          <a:p>
            <a:pPr marL="0" lvl="0" indent="0" algn="l" rtl="0">
              <a:lnSpc>
                <a:spcPct val="115000"/>
              </a:lnSpc>
              <a:spcBef>
                <a:spcPts val="0"/>
              </a:spcBef>
              <a:spcAft>
                <a:spcPts val="0"/>
              </a:spcAft>
              <a:buClr>
                <a:schemeClr val="dk1"/>
              </a:buClr>
              <a:buSzPts val="1100"/>
              <a:buFont typeface="Arial"/>
              <a:buNone/>
            </a:pPr>
            <a:r>
              <a:rPr lang="en" sz="800">
                <a:solidFill>
                  <a:srgbClr val="222222"/>
                </a:solidFill>
              </a:rPr>
              <a:t>S Wiemer, JP Benoit - Geophysical Research Letters, 1996</a:t>
            </a:r>
            <a:endParaRPr sz="800">
              <a:solidFill>
                <a:srgbClr val="222222"/>
              </a:solidFill>
            </a:endParaRPr>
          </a:p>
        </p:txBody>
      </p:sp>
      <p:pic>
        <p:nvPicPr>
          <p:cNvPr id="141" name="Google Shape;141;p16"/>
          <p:cNvPicPr preferRelativeResize="0"/>
          <p:nvPr/>
        </p:nvPicPr>
        <p:blipFill>
          <a:blip r:embed="rId4">
            <a:alphaModFix/>
          </a:blip>
          <a:stretch>
            <a:fillRect/>
          </a:stretch>
        </p:blipFill>
        <p:spPr>
          <a:xfrm rot="596182">
            <a:off x="6379374" y="526800"/>
            <a:ext cx="2592084" cy="1921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372750" y="434350"/>
            <a:ext cx="1339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ZMAP</a:t>
            </a:r>
            <a:endParaRPr/>
          </a:p>
        </p:txBody>
      </p:sp>
      <p:cxnSp>
        <p:nvCxnSpPr>
          <p:cNvPr id="147" name="Google Shape;147;p17"/>
          <p:cNvCxnSpPr/>
          <p:nvPr/>
        </p:nvCxnSpPr>
        <p:spPr>
          <a:xfrm flipH="1">
            <a:off x="1034850" y="1049850"/>
            <a:ext cx="15000" cy="3889800"/>
          </a:xfrm>
          <a:prstGeom prst="straightConnector1">
            <a:avLst/>
          </a:prstGeom>
          <a:noFill/>
          <a:ln w="76200" cap="flat" cmpd="sng">
            <a:solidFill>
              <a:srgbClr val="E69138"/>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48" name="Google Shape;148;p17"/>
          <p:cNvSpPr txBox="1"/>
          <p:nvPr/>
        </p:nvSpPr>
        <p:spPr>
          <a:xfrm rot="2834119">
            <a:off x="2709652" y="-1319108"/>
            <a:ext cx="456856" cy="302416"/>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Bree Serif"/>
                <a:ea typeface="Bree Serif"/>
                <a:cs typeface="Bree Serif"/>
                <a:sym typeface="Bree Serif"/>
              </a:rPr>
              <a:t>1994  -</a:t>
            </a:r>
            <a:endParaRPr sz="700">
              <a:latin typeface="Bree Serif"/>
              <a:ea typeface="Bree Serif"/>
              <a:cs typeface="Bree Serif"/>
              <a:sym typeface="Bree Serif"/>
            </a:endParaRPr>
          </a:p>
        </p:txBody>
      </p:sp>
      <p:sp>
        <p:nvSpPr>
          <p:cNvPr id="149" name="Google Shape;149;p17"/>
          <p:cNvSpPr txBox="1"/>
          <p:nvPr/>
        </p:nvSpPr>
        <p:spPr>
          <a:xfrm rot="-849">
            <a:off x="228007" y="1220758"/>
            <a:ext cx="48576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1994  -       Initial ZMAP Version</a:t>
            </a:r>
            <a:endParaRPr sz="2200">
              <a:latin typeface="Bree Serif"/>
              <a:ea typeface="Bree Serif"/>
              <a:cs typeface="Bree Serif"/>
              <a:sym typeface="Bree Serif"/>
            </a:endParaRPr>
          </a:p>
        </p:txBody>
      </p:sp>
      <p:sp>
        <p:nvSpPr>
          <p:cNvPr id="150" name="Google Shape;150;p17"/>
          <p:cNvSpPr txBox="1"/>
          <p:nvPr/>
        </p:nvSpPr>
        <p:spPr>
          <a:xfrm rot="-821">
            <a:off x="233330" y="2124236"/>
            <a:ext cx="37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2001  -       ZMAP 6.0 Released</a:t>
            </a:r>
            <a:endParaRPr sz="2200">
              <a:latin typeface="Bree Serif"/>
              <a:ea typeface="Bree Serif"/>
              <a:cs typeface="Bree Serif"/>
              <a:sym typeface="Bree Serif"/>
            </a:endParaRPr>
          </a:p>
        </p:txBody>
      </p:sp>
      <p:sp>
        <p:nvSpPr>
          <p:cNvPr id="151" name="Google Shape;151;p17"/>
          <p:cNvSpPr txBox="1"/>
          <p:nvPr/>
        </p:nvSpPr>
        <p:spPr>
          <a:xfrm>
            <a:off x="237568" y="4139931"/>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dirty="0">
                <a:latin typeface="Bree Serif"/>
                <a:ea typeface="Bree Serif"/>
                <a:cs typeface="Bree Serif"/>
                <a:sym typeface="Bree Serif"/>
              </a:rPr>
              <a:t>2017  -       </a:t>
            </a:r>
            <a:r>
              <a:rPr lang="en" sz="2200" dirty="0" err="1">
                <a:latin typeface="Bree Serif"/>
                <a:ea typeface="Bree Serif"/>
                <a:cs typeface="Bree Serif"/>
                <a:sym typeface="Bree Serif"/>
              </a:rPr>
              <a:t>Zmap</a:t>
            </a:r>
            <a:r>
              <a:rPr lang="en" sz="2200" dirty="0">
                <a:latin typeface="Bree Serif"/>
                <a:ea typeface="Bree Serif"/>
                <a:cs typeface="Bree Serif"/>
                <a:sym typeface="Bree Serif"/>
              </a:rPr>
              <a:t> 7 Work starts</a:t>
            </a:r>
            <a:endParaRPr sz="2200" dirty="0">
              <a:latin typeface="Bree Serif"/>
              <a:ea typeface="Bree Serif"/>
              <a:cs typeface="Bree Serif"/>
              <a:sym typeface="Bree Serif"/>
            </a:endParaRPr>
          </a:p>
        </p:txBody>
      </p:sp>
      <p:sp>
        <p:nvSpPr>
          <p:cNvPr id="152" name="Google Shape;152;p17"/>
          <p:cNvSpPr txBox="1"/>
          <p:nvPr/>
        </p:nvSpPr>
        <p:spPr>
          <a:xfrm rot="897">
            <a:off x="212893" y="2395967"/>
            <a:ext cx="1150200" cy="5724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2003  -</a:t>
            </a:r>
            <a:endParaRPr sz="2200">
              <a:latin typeface="Bree Serif"/>
              <a:ea typeface="Bree Serif"/>
              <a:cs typeface="Bree Serif"/>
              <a:sym typeface="Bree Serif"/>
            </a:endParaRPr>
          </a:p>
        </p:txBody>
      </p:sp>
      <p:sp>
        <p:nvSpPr>
          <p:cNvPr id="153" name="Google Shape;153;p17"/>
          <p:cNvSpPr txBox="1"/>
          <p:nvPr/>
        </p:nvSpPr>
        <p:spPr>
          <a:xfrm>
            <a:off x="229999" y="3769431"/>
            <a:ext cx="40704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Bree Serif"/>
                <a:ea typeface="Bree Serif"/>
                <a:cs typeface="Bree Serif"/>
                <a:sym typeface="Bree Serif"/>
              </a:rPr>
              <a:t>2014  -       </a:t>
            </a:r>
            <a:r>
              <a:rPr lang="en" sz="2000" dirty="0" err="1">
                <a:latin typeface="Bree Serif"/>
                <a:ea typeface="Bree Serif"/>
                <a:cs typeface="Bree Serif"/>
                <a:sym typeface="Bree Serif"/>
              </a:rPr>
              <a:t>MapSeis</a:t>
            </a:r>
            <a:r>
              <a:rPr lang="en" sz="2000" dirty="0">
                <a:latin typeface="Bree Serif"/>
                <a:ea typeface="Bree Serif"/>
                <a:cs typeface="Bree Serif"/>
                <a:sym typeface="Bree Serif"/>
              </a:rPr>
              <a:t> Development</a:t>
            </a:r>
            <a:endParaRPr sz="2000" dirty="0">
              <a:latin typeface="Bree Serif"/>
              <a:ea typeface="Bree Serif"/>
              <a:cs typeface="Bree Serif"/>
              <a:sym typeface="Bree Serif"/>
            </a:endParaRPr>
          </a:p>
        </p:txBody>
      </p:sp>
      <p:sp>
        <p:nvSpPr>
          <p:cNvPr id="154" name="Google Shape;154;p17"/>
          <p:cNvSpPr txBox="1"/>
          <p:nvPr/>
        </p:nvSpPr>
        <p:spPr>
          <a:xfrm rot="5400000">
            <a:off x="6238025" y="3090295"/>
            <a:ext cx="36072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D9D9D9"/>
                </a:solidFill>
                <a:latin typeface="Consolas"/>
                <a:ea typeface="Consolas"/>
                <a:cs typeface="Consolas"/>
                <a:sym typeface="Consolas"/>
              </a:rPr>
              <a:t>94 95 96 97 98 99 00 01 02 03 04 05 06 07 08 09 10 11 12 13 14 15 16 17 18 19 20</a:t>
            </a:r>
            <a:endParaRPr sz="600">
              <a:solidFill>
                <a:srgbClr val="D9D9D9"/>
              </a:solidFill>
              <a:latin typeface="Consolas"/>
              <a:ea typeface="Consolas"/>
              <a:cs typeface="Consolas"/>
              <a:sym typeface="Consolas"/>
            </a:endParaRPr>
          </a:p>
          <a:p>
            <a:pPr marL="0" lvl="0" indent="0" algn="l" rtl="0">
              <a:spcBef>
                <a:spcPts val="0"/>
              </a:spcBef>
              <a:spcAft>
                <a:spcPts val="0"/>
              </a:spcAft>
              <a:buNone/>
            </a:pPr>
            <a:r>
              <a:rPr lang="en" sz="600">
                <a:solidFill>
                  <a:srgbClr val="D9D9D9"/>
                </a:solidFill>
                <a:latin typeface="Consolas"/>
                <a:ea typeface="Consolas"/>
                <a:cs typeface="Consolas"/>
                <a:sym typeface="Consolas"/>
              </a:rPr>
              <a:t>v  v  v  v  v  v  v  v  v  v  v  v  v  v  v  v  v  v  v  v  v  v  v  v  v  v  v  </a:t>
            </a:r>
            <a:endParaRPr sz="600">
              <a:solidFill>
                <a:srgbClr val="D9D9D9"/>
              </a:solidFill>
              <a:latin typeface="Consolas"/>
              <a:ea typeface="Consolas"/>
              <a:cs typeface="Consolas"/>
              <a:sym typeface="Consolas"/>
            </a:endParaRPr>
          </a:p>
        </p:txBody>
      </p:sp>
      <p:sp>
        <p:nvSpPr>
          <p:cNvPr id="155" name="Google Shape;155;p17"/>
          <p:cNvSpPr txBox="1"/>
          <p:nvPr/>
        </p:nvSpPr>
        <p:spPr>
          <a:xfrm>
            <a:off x="200475" y="4551142"/>
            <a:ext cx="4228800" cy="5727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Bree Serif"/>
                <a:ea typeface="Bree Serif"/>
                <a:cs typeface="Bree Serif"/>
                <a:sym typeface="Bree Serif"/>
              </a:rPr>
              <a:t>2020  -       Now</a:t>
            </a:r>
            <a:endParaRPr sz="2200">
              <a:latin typeface="Bree Serif"/>
              <a:ea typeface="Bree Serif"/>
              <a:cs typeface="Bree Serif"/>
              <a:sym typeface="Bree Serif"/>
            </a:endParaRPr>
          </a:p>
        </p:txBody>
      </p:sp>
      <p:cxnSp>
        <p:nvCxnSpPr>
          <p:cNvPr id="156" name="Google Shape;156;p17"/>
          <p:cNvCxnSpPr/>
          <p:nvPr/>
        </p:nvCxnSpPr>
        <p:spPr>
          <a:xfrm flipH="1">
            <a:off x="7816650" y="1049850"/>
            <a:ext cx="15000" cy="3889800"/>
          </a:xfrm>
          <a:prstGeom prst="straightConnector1">
            <a:avLst/>
          </a:prstGeom>
          <a:noFill/>
          <a:ln w="76200" cap="flat" cmpd="sng">
            <a:solidFill>
              <a:srgbClr val="6FA8DC"/>
            </a:solidFill>
            <a:prstDash val="solid"/>
            <a:round/>
            <a:headEnd type="oval" w="med" len="med"/>
            <a:tailEnd type="triangle" w="med" len="med"/>
          </a:ln>
          <a:effectLst>
            <a:outerShdw blurRad="142875" dist="133350" dir="5400000" algn="bl" rotWithShape="0">
              <a:srgbClr val="000000">
                <a:alpha val="50000"/>
              </a:srgbClr>
            </a:outerShdw>
          </a:effectLst>
        </p:spPr>
      </p:cxnSp>
      <p:sp>
        <p:nvSpPr>
          <p:cNvPr id="157" name="Google Shape;157;p17"/>
          <p:cNvSpPr txBox="1"/>
          <p:nvPr/>
        </p:nvSpPr>
        <p:spPr>
          <a:xfrm rot="-732">
            <a:off x="4249006" y="16509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structs, cells, switch, etc. added  -  v5.0</a:t>
            </a:r>
            <a:endParaRPr sz="1600">
              <a:solidFill>
                <a:srgbClr val="073763"/>
              </a:solidFill>
              <a:latin typeface="Bree Serif"/>
              <a:ea typeface="Bree Serif"/>
              <a:cs typeface="Bree Serif"/>
              <a:sym typeface="Bree Serif"/>
            </a:endParaRPr>
          </a:p>
        </p:txBody>
      </p:sp>
      <p:sp>
        <p:nvSpPr>
          <p:cNvPr id="158" name="Google Shape;158;p17"/>
          <p:cNvSpPr txBox="1"/>
          <p:nvPr/>
        </p:nvSpPr>
        <p:spPr>
          <a:xfrm rot="-683">
            <a:off x="4207450" y="3921518"/>
            <a:ext cx="45303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660000"/>
                </a:solidFill>
                <a:latin typeface="Bree Serif"/>
                <a:ea typeface="Bree Serif"/>
                <a:cs typeface="Bree Serif"/>
                <a:sym typeface="Bree Serif"/>
              </a:rPr>
              <a:t> major graphics overhaul, datetime  -  R2014b</a:t>
            </a:r>
            <a:endParaRPr sz="1600">
              <a:solidFill>
                <a:srgbClr val="660000"/>
              </a:solidFill>
              <a:latin typeface="Bree Serif"/>
              <a:ea typeface="Bree Serif"/>
              <a:cs typeface="Bree Serif"/>
              <a:sym typeface="Bree Serif"/>
            </a:endParaRPr>
          </a:p>
        </p:txBody>
      </p:sp>
      <p:sp>
        <p:nvSpPr>
          <p:cNvPr id="159" name="Google Shape;159;p17"/>
          <p:cNvSpPr txBox="1"/>
          <p:nvPr/>
        </p:nvSpPr>
        <p:spPr>
          <a:xfrm rot="-773">
            <a:off x="3429016" y="3083360"/>
            <a:ext cx="5339700" cy="4197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new (greatly improved) class support   -  R2008a</a:t>
            </a:r>
            <a:endParaRPr sz="1600">
              <a:solidFill>
                <a:srgbClr val="073763"/>
              </a:solidFill>
              <a:latin typeface="Bree Serif"/>
              <a:ea typeface="Bree Serif"/>
              <a:cs typeface="Bree Serif"/>
              <a:sym typeface="Bree Serif"/>
            </a:endParaRPr>
          </a:p>
        </p:txBody>
      </p:sp>
      <p:sp>
        <p:nvSpPr>
          <p:cNvPr id="160" name="Google Shape;160;p17"/>
          <p:cNvSpPr txBox="1"/>
          <p:nvPr/>
        </p:nvSpPr>
        <p:spPr>
          <a:xfrm rot="-606">
            <a:off x="5339400" y="4089668"/>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string type, app designer  -  R2016b</a:t>
            </a:r>
            <a:endParaRPr sz="1600">
              <a:solidFill>
                <a:srgbClr val="073763"/>
              </a:solidFill>
              <a:latin typeface="Bree Serif"/>
              <a:ea typeface="Bree Serif"/>
              <a:cs typeface="Bree Serif"/>
              <a:sym typeface="Bree Serif"/>
            </a:endParaRPr>
          </a:p>
        </p:txBody>
      </p:sp>
      <p:sp>
        <p:nvSpPr>
          <p:cNvPr id="161" name="Google Shape;161;p17"/>
          <p:cNvSpPr txBox="1"/>
          <p:nvPr/>
        </p:nvSpPr>
        <p:spPr>
          <a:xfrm rot="-687">
            <a:off x="5309669" y="2640569"/>
            <a:ext cx="30009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anonymous functions  -  v7</a:t>
            </a:r>
            <a:endParaRPr sz="1600">
              <a:solidFill>
                <a:srgbClr val="073763"/>
              </a:solidFill>
              <a:latin typeface="Bree Serif"/>
              <a:ea typeface="Bree Serif"/>
              <a:cs typeface="Bree Serif"/>
              <a:sym typeface="Bree Serif"/>
            </a:endParaRPr>
          </a:p>
        </p:txBody>
      </p:sp>
      <p:sp>
        <p:nvSpPr>
          <p:cNvPr id="162" name="Google Shape;162;p17"/>
          <p:cNvSpPr txBox="1"/>
          <p:nvPr/>
        </p:nvSpPr>
        <p:spPr>
          <a:xfrm rot="-606">
            <a:off x="5324775" y="3745112"/>
            <a:ext cx="3406200" cy="42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tables  -  R2013b</a:t>
            </a:r>
            <a:endParaRPr sz="1600">
              <a:solidFill>
                <a:srgbClr val="073763"/>
              </a:solidFill>
              <a:latin typeface="Bree Serif"/>
              <a:ea typeface="Bree Serif"/>
              <a:cs typeface="Bree Serif"/>
              <a:sym typeface="Bree Serif"/>
            </a:endParaRPr>
          </a:p>
        </p:txBody>
      </p:sp>
      <p:sp>
        <p:nvSpPr>
          <p:cNvPr id="163" name="Google Shape;163;p17"/>
          <p:cNvSpPr txBox="1"/>
          <p:nvPr/>
        </p:nvSpPr>
        <p:spPr>
          <a:xfrm rot="-732">
            <a:off x="4249006" y="2336729"/>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 initial class abilities added  -  v6.5</a:t>
            </a:r>
            <a:endParaRPr sz="1600">
              <a:solidFill>
                <a:srgbClr val="073763"/>
              </a:solidFill>
              <a:latin typeface="Bree Serif"/>
              <a:ea typeface="Bree Serif"/>
              <a:cs typeface="Bree Serif"/>
              <a:sym typeface="Bree Serif"/>
            </a:endParaRPr>
          </a:p>
        </p:txBody>
      </p:sp>
      <p:sp>
        <p:nvSpPr>
          <p:cNvPr id="164" name="Google Shape;164;p17"/>
          <p:cNvSpPr txBox="1"/>
          <p:nvPr/>
        </p:nvSpPr>
        <p:spPr>
          <a:xfrm>
            <a:off x="7090800" y="520475"/>
            <a:ext cx="1466700" cy="5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B5394"/>
                </a:solidFill>
                <a:latin typeface="Verdana"/>
                <a:ea typeface="Verdana"/>
                <a:cs typeface="Verdana"/>
                <a:sym typeface="Verdana"/>
              </a:rPr>
              <a:t>MATLAB</a:t>
            </a:r>
            <a:endParaRPr sz="1000">
              <a:solidFill>
                <a:srgbClr val="0B5394"/>
              </a:solidFill>
            </a:endParaRPr>
          </a:p>
        </p:txBody>
      </p:sp>
      <p:sp>
        <p:nvSpPr>
          <p:cNvPr id="165" name="Google Shape;165;p17"/>
          <p:cNvSpPr txBox="1"/>
          <p:nvPr/>
        </p:nvSpPr>
        <p:spPr>
          <a:xfrm rot="-732">
            <a:off x="4249006" y="1856870"/>
            <a:ext cx="4228800" cy="510300"/>
          </a:xfrm>
          <a:prstGeom prst="rect">
            <a:avLst/>
          </a:prstGeom>
          <a:noFill/>
          <a:ln>
            <a:noFill/>
          </a:ln>
          <a:effectLst>
            <a:outerShdw blurRad="100013" dist="47625" dir="5400000" algn="bl" rotWithShape="0">
              <a:srgbClr val="000000">
                <a:alpha val="24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073763"/>
                </a:solidFill>
                <a:latin typeface="Bree Serif"/>
                <a:ea typeface="Bree Serif"/>
                <a:cs typeface="Bree Serif"/>
                <a:sym typeface="Bree Serif"/>
              </a:rPr>
              <a:t>error handling  -  v5.2</a:t>
            </a:r>
            <a:endParaRPr sz="1600">
              <a:solidFill>
                <a:srgbClr val="073763"/>
              </a:solidFill>
              <a:latin typeface="Bree Serif"/>
              <a:ea typeface="Bree Serif"/>
              <a:cs typeface="Bree Serif"/>
              <a:sym typeface="Bree Serif"/>
            </a:endParaRPr>
          </a:p>
        </p:txBody>
      </p:sp>
      <p:sp>
        <p:nvSpPr>
          <p:cNvPr id="166" name="Google Shape;166;p17"/>
          <p:cNvSpPr txBox="1"/>
          <p:nvPr/>
        </p:nvSpPr>
        <p:spPr>
          <a:xfrm rot="-849">
            <a:off x="380400" y="1007661"/>
            <a:ext cx="4857600" cy="465600"/>
          </a:xfrm>
          <a:prstGeom prst="rect">
            <a:avLst/>
          </a:prstGeom>
          <a:noFill/>
          <a:ln>
            <a:noFill/>
          </a:ln>
          <a:effectLst>
            <a:outerShdw blurRad="57150" dist="76200" dir="5400000" algn="bl" rotWithShape="0">
              <a:srgbClr val="000000">
                <a:alpha val="3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ree Serif"/>
                <a:ea typeface="Bree Serif"/>
                <a:cs typeface="Bree Serif"/>
                <a:sym typeface="Bree Serif"/>
              </a:rPr>
              <a:t>1992</a:t>
            </a:r>
            <a:r>
              <a:rPr lang="en" sz="2200">
                <a:latin typeface="Bree Serif"/>
                <a:ea typeface="Bree Serif"/>
                <a:cs typeface="Bree Serif"/>
                <a:sym typeface="Bree Serif"/>
              </a:rPr>
              <a:t>  -       </a:t>
            </a:r>
            <a:r>
              <a:rPr lang="en" sz="1600">
                <a:latin typeface="Bree Serif"/>
                <a:ea typeface="Bree Serif"/>
                <a:cs typeface="Bree Serif"/>
                <a:sym typeface="Bree Serif"/>
              </a:rPr>
              <a:t>PhD. Project Starts</a:t>
            </a:r>
            <a:endParaRPr sz="1600">
              <a:latin typeface="Bree Serif"/>
              <a:ea typeface="Bree Serif"/>
              <a:cs typeface="Bree Serif"/>
              <a:sym typeface="Bree Serif"/>
            </a:endParaRPr>
          </a:p>
        </p:txBody>
      </p:sp>
      <p:sp>
        <p:nvSpPr>
          <p:cNvPr id="167" name="Google Shape;167;p17"/>
          <p:cNvSpPr/>
          <p:nvPr/>
        </p:nvSpPr>
        <p:spPr>
          <a:xfrm flipH="1">
            <a:off x="4174950" y="4080000"/>
            <a:ext cx="324000" cy="212328"/>
          </a:xfrm>
          <a:prstGeom prst="lightningBolt">
            <a:avLst/>
          </a:prstGeom>
          <a:solidFill>
            <a:srgbClr val="FFFF00"/>
          </a:solidFill>
          <a:ln w="9525" cap="flat" cmpd="sng">
            <a:solidFill>
              <a:srgbClr val="FF0000"/>
            </a:solidFill>
            <a:prstDash val="solid"/>
            <a:round/>
            <a:headEnd type="none" w="sm" len="sm"/>
            <a:tailEnd type="none" w="sm" len="sm"/>
          </a:ln>
          <a:effectLst>
            <a:outerShdw blurRad="185738" dist="9525" dir="5400000" algn="bl" rotWithShape="0">
              <a:srgbClr val="FFFF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txBox="1"/>
          <p:nvPr/>
        </p:nvSpPr>
        <p:spPr>
          <a:xfrm>
            <a:off x="3483900" y="346150"/>
            <a:ext cx="17061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chemeClr val="dk1"/>
                </a:solidFill>
                <a:latin typeface="Verdana"/>
                <a:ea typeface="Verdana"/>
                <a:cs typeface="Verdana"/>
                <a:sym typeface="Verdana"/>
              </a:rPr>
              <a:t>History</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ZMAP Makeover</a:t>
            </a:r>
            <a:endParaRPr/>
          </a:p>
        </p:txBody>
      </p:sp>
      <p:sp>
        <p:nvSpPr>
          <p:cNvPr id="180" name="Google Shape;180;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"Maybe we can just get the graphics working again?"</a:t>
            </a:r>
            <a:endParaRPr sz="1900"/>
          </a:p>
        </p:txBody>
      </p:sp>
      <p:sp>
        <p:nvSpPr>
          <p:cNvPr id="181" name="Google Shape;181;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sp>
        <p:nvSpPr>
          <p:cNvPr id="182" name="Google Shape;182;p19"/>
          <p:cNvSpPr txBox="1"/>
          <p:nvPr/>
        </p:nvSpPr>
        <p:spPr>
          <a:xfrm>
            <a:off x="4826275" y="4346425"/>
            <a:ext cx="40785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Verdana"/>
                <a:ea typeface="Verdana"/>
                <a:cs typeface="Verdana"/>
                <a:sym typeface="Verdana"/>
              </a:rPr>
              <a:t>ZMAP - missing buttons and fields </a:t>
            </a:r>
            <a:br>
              <a:rPr lang="en" sz="1700">
                <a:latin typeface="Verdana"/>
                <a:ea typeface="Verdana"/>
                <a:cs typeface="Verdana"/>
                <a:sym typeface="Verdana"/>
              </a:rPr>
            </a:br>
            <a:r>
              <a:rPr lang="en" sz="1700">
                <a:solidFill>
                  <a:schemeClr val="dk2"/>
                </a:solidFill>
                <a:latin typeface="Verdana"/>
                <a:ea typeface="Verdana"/>
                <a:cs typeface="Verdana"/>
                <a:sym typeface="Verdana"/>
              </a:rPr>
              <a:t>MATLAB R2019b</a:t>
            </a:r>
            <a:endParaRPr sz="1700">
              <a:solidFill>
                <a:schemeClr val="dk2"/>
              </a:solidFill>
              <a:latin typeface="Verdana"/>
              <a:ea typeface="Verdana"/>
              <a:cs typeface="Verdana"/>
              <a:sym typeface="Verdana"/>
            </a:endParaRPr>
          </a:p>
        </p:txBody>
      </p:sp>
      <p:pic>
        <p:nvPicPr>
          <p:cNvPr id="183" name="Google Shape;183;p19"/>
          <p:cNvPicPr preferRelativeResize="0"/>
          <p:nvPr/>
        </p:nvPicPr>
        <p:blipFill>
          <a:blip r:embed="rId3">
            <a:alphaModFix/>
          </a:blip>
          <a:stretch>
            <a:fillRect/>
          </a:stretch>
        </p:blipFill>
        <p:spPr>
          <a:xfrm>
            <a:off x="4939500" y="724075"/>
            <a:ext cx="3836999" cy="36385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4DC6B9-4932-3848-96C5-DD4D20F32852}"/>
              </a:ext>
            </a:extLst>
          </p:cNvPr>
          <p:cNvSpPr>
            <a:spLocks noGrp="1"/>
          </p:cNvSpPr>
          <p:nvPr>
            <p:ph type="body" idx="1"/>
          </p:nvPr>
        </p:nvSpPr>
        <p:spPr>
          <a:xfrm>
            <a:off x="1717288" y="329203"/>
            <a:ext cx="4605453" cy="4432368"/>
          </a:xfrm>
          <a:solidFill>
            <a:srgbClr val="FFFFFF">
              <a:alpha val="41000"/>
            </a:srgbClr>
          </a:solidFill>
          <a:ln>
            <a:solidFill>
              <a:schemeClr val="tx1">
                <a:lumMod val="50000"/>
                <a:lumOff val="50000"/>
              </a:schemeClr>
            </a:solidFill>
          </a:ln>
        </p:spPr>
        <p:txBody>
          <a:bodyPr/>
          <a:lstStyle/>
          <a:p>
            <a:pPr marL="114300" indent="0">
              <a:buNone/>
            </a:pPr>
            <a:r>
              <a:rPr lang="en-US" sz="1100" b="1" dirty="0">
                <a:solidFill>
                  <a:srgbClr val="00B0F0"/>
                </a:solidFill>
                <a:latin typeface="Consolas" panose="020B0609020204030204" pitchFamily="49" charset="0"/>
                <a:cs typeface="Consolas" panose="020B0609020204030204" pitchFamily="49" charset="0"/>
              </a:rPr>
              <a:t>function</a:t>
            </a:r>
            <a:r>
              <a:rPr lang="en-US" sz="1100" b="1" dirty="0">
                <a:latin typeface="Consolas" panose="020B0609020204030204" pitchFamily="49" charset="0"/>
                <a:cs typeface="Consolas" panose="020B0609020204030204" pitchFamily="49" charset="0"/>
              </a:rPr>
              <a:t> c=</a:t>
            </a:r>
            <a:r>
              <a:rPr lang="en-US" sz="1100" b="1" dirty="0" err="1">
                <a:latin typeface="Consolas" panose="020B0609020204030204" pitchFamily="49" charset="0"/>
                <a:cs typeface="Consolas" panose="020B0609020204030204" pitchFamily="49" charset="0"/>
              </a:rPr>
              <a:t>uicontrol</a:t>
            </a:r>
            <a:r>
              <a:rPr lang="en-US" sz="1100" b="1" dirty="0">
                <a:latin typeface="Consolas" panose="020B0609020204030204" pitchFamily="49" charset="0"/>
                <a:cs typeface="Consolas" panose="020B0609020204030204" pitchFamily="49" charset="0"/>
              </a:rPr>
              <a:t>(fig, </a:t>
            </a:r>
            <a:r>
              <a:rPr lang="en-US" sz="1100" b="1" dirty="0" err="1">
                <a:latin typeface="Consolas" panose="020B0609020204030204" pitchFamily="49" charset="0"/>
                <a:cs typeface="Consolas" panose="020B0609020204030204" pitchFamily="49" charset="0"/>
              </a:rPr>
              <a:t>varargin</a:t>
            </a:r>
            <a:r>
              <a:rPr lang="en-US" sz="1100" b="1"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50"/>
                </a:solidFill>
                <a:latin typeface="Consolas" panose="020B0609020204030204" pitchFamily="49" charset="0"/>
                <a:cs typeface="Consolas" panose="020B0609020204030204" pitchFamily="49" charset="0"/>
              </a:rPr>
              <a:t>% replacement </a:t>
            </a:r>
            <a:r>
              <a:rPr lang="en-US" sz="1100" dirty="0" err="1">
                <a:solidFill>
                  <a:srgbClr val="00B050"/>
                </a:solidFill>
                <a:latin typeface="Consolas" panose="020B0609020204030204" pitchFamily="49" charset="0"/>
                <a:cs typeface="Consolas" panose="020B0609020204030204" pitchFamily="49" charset="0"/>
              </a:rPr>
              <a:t>uicontrol</a:t>
            </a:r>
            <a:r>
              <a:rPr lang="en-US" sz="1100" dirty="0">
                <a:solidFill>
                  <a:srgbClr val="00B050"/>
                </a:solidFill>
                <a:latin typeface="Consolas" panose="020B0609020204030204" pitchFamily="49" charset="0"/>
                <a:cs typeface="Consolas" panose="020B0609020204030204" pitchFamily="49" charset="0"/>
              </a:rPr>
              <a:t> for ZMAP v6</a:t>
            </a:r>
          </a:p>
          <a:p>
            <a:pPr marL="114300" indent="0">
              <a:buNone/>
            </a:pP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~exist(</a:t>
            </a:r>
            <a:r>
              <a:rPr lang="en-US" sz="1100" dirty="0">
                <a:solidFill>
                  <a:srgbClr val="7030A0"/>
                </a:solidFill>
                <a:latin typeface="Consolas" panose="020B0609020204030204" pitchFamily="49" charset="0"/>
                <a:cs typeface="Consolas" panose="020B0609020204030204" pitchFamily="49" charset="0"/>
              </a:rPr>
              <a:t>'fig'</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var</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c = </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return</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v = [{fig},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err="1">
                <a:latin typeface="Consolas" panose="020B0609020204030204" pitchFamily="49" charset="0"/>
                <a:cs typeface="Consolas" panose="020B0609020204030204" pitchFamily="49" charset="0"/>
              </a:rPr>
              <a:t>varargin</a:t>
            </a:r>
            <a:r>
              <a:rPr lang="en-US" sz="1100" dirty="0">
                <a:latin typeface="Consolas" panose="020B0609020204030204" pitchFamily="49" charset="0"/>
                <a:cs typeface="Consolas" panose="020B0609020204030204" pitchFamily="49" charset="0"/>
              </a:rPr>
              <a:t>;</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r>
              <a:rPr lang="en-US" sz="1100" dirty="0">
                <a:latin typeface="Consolas" panose="020B0609020204030204" pitchFamily="49" charset="0"/>
                <a:cs typeface="Consolas" panose="020B0609020204030204" pitchFamily="49" charset="0"/>
              </a:rPr>
              <a:t>    </a:t>
            </a:r>
          </a:p>
          <a:p>
            <a:pPr marL="114300" indent="0">
              <a:buNone/>
            </a:pPr>
            <a:r>
              <a:rPr lang="en-US" sz="1100" dirty="0">
                <a:latin typeface="Consolas" panose="020B0609020204030204" pitchFamily="49" charset="0"/>
                <a:cs typeface="Consolas" panose="020B0609020204030204" pitchFamily="49" charset="0"/>
              </a:rPr>
              <a:t>    ix = find(</a:t>
            </a:r>
            <a:r>
              <a:rPr lang="en-US" sz="1100" dirty="0" err="1">
                <a:latin typeface="Consolas" panose="020B0609020204030204" pitchFamily="49" charset="0"/>
                <a:cs typeface="Consolas" panose="020B0609020204030204" pitchFamily="49" charset="0"/>
              </a:rPr>
              <a:t>strcmpi</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'Units'</a:t>
            </a:r>
            <a:r>
              <a:rPr lang="en-US" sz="1100" dirty="0">
                <a:latin typeface="Consolas" panose="020B0609020204030204" pitchFamily="49" charset="0"/>
                <a:cs typeface="Consolas" panose="020B0609020204030204" pitchFamily="49" charset="0"/>
              </a:rPr>
              <a:t>, v(1:2:end))) * 2 - 1;</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isempty</a:t>
            </a:r>
            <a:r>
              <a:rPr lang="en-US" sz="1100" dirty="0">
                <a:latin typeface="Consolas" panose="020B0609020204030204" pitchFamily="49" charset="0"/>
                <a:cs typeface="Consolas" panose="020B0609020204030204" pitchFamily="49" charset="0"/>
              </a:rPr>
              <a:t>(ix)</a:t>
            </a:r>
          </a:p>
          <a:p>
            <a:pPr marL="114300" indent="0">
              <a:buNone/>
            </a:pPr>
            <a:r>
              <a:rPr lang="en-US" sz="1100" dirty="0">
                <a:latin typeface="Consolas" panose="020B0609020204030204" pitchFamily="49" charset="0"/>
                <a:cs typeface="Consolas" panose="020B0609020204030204" pitchFamily="49" charset="0"/>
              </a:rPr>
              <a:t>        u = v(ix: ix+1); </a:t>
            </a:r>
          </a:p>
          <a:p>
            <a:pPr marL="114300" indent="0">
              <a:buNone/>
            </a:pPr>
            <a:r>
              <a:rPr lang="en-US" sz="1100" dirty="0">
                <a:latin typeface="Consolas" panose="020B0609020204030204" pitchFamily="49" charset="0"/>
                <a:cs typeface="Consolas" panose="020B0609020204030204" pitchFamily="49" charset="0"/>
              </a:rPr>
              <a:t>        v = [u, v(1:ix-1), v(ix+2:end)];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v = [{</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Units'</a:t>
            </a:r>
            <a:r>
              <a:rPr lang="en-US" sz="1100" dirty="0" err="1">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'normalized</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if</a:t>
            </a:r>
            <a:r>
              <a:rPr lang="en-US" sz="1100" dirty="0">
                <a:latin typeface="Consolas" panose="020B0609020204030204" pitchFamily="49" charset="0"/>
                <a:cs typeface="Consolas" panose="020B0609020204030204" pitchFamily="49" charset="0"/>
              </a:rPr>
              <a:t> </a:t>
            </a:r>
            <a:r>
              <a:rPr lang="en-US" sz="1100" dirty="0" err="1">
                <a:latin typeface="Consolas" panose="020B0609020204030204" pitchFamily="49" charset="0"/>
                <a:cs typeface="Consolas" panose="020B0609020204030204" pitchFamily="49" charset="0"/>
              </a:rPr>
              <a:t>ishandle</a:t>
            </a:r>
            <a:r>
              <a:rPr lang="en-US" sz="1100" dirty="0">
                <a:latin typeface="Consolas" panose="020B0609020204030204" pitchFamily="49" charset="0"/>
                <a:cs typeface="Consolas" panose="020B0609020204030204" pitchFamily="49" charset="0"/>
              </a:rPr>
              <a:t>(fig)</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,fig, 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else</a:t>
            </a:r>
          </a:p>
          <a:p>
            <a:pPr marL="114300" indent="0">
              <a:buNone/>
            </a:pPr>
            <a:r>
              <a:rPr lang="en-US" sz="1100" dirty="0">
                <a:latin typeface="Consolas" panose="020B0609020204030204" pitchFamily="49" charset="0"/>
                <a:cs typeface="Consolas" panose="020B0609020204030204" pitchFamily="49" charset="0"/>
              </a:rPr>
              <a:t>        c=</a:t>
            </a:r>
            <a:r>
              <a:rPr lang="en-US" sz="1100" dirty="0" err="1">
                <a:latin typeface="Consolas" panose="020B0609020204030204" pitchFamily="49" charset="0"/>
                <a:cs typeface="Consolas" panose="020B0609020204030204" pitchFamily="49" charset="0"/>
              </a:rPr>
              <a:t>builtin</a:t>
            </a:r>
            <a:r>
              <a:rPr lang="en-US" sz="1100" dirty="0">
                <a:latin typeface="Consolas" panose="020B0609020204030204" pitchFamily="49" charset="0"/>
                <a:cs typeface="Consolas" panose="020B0609020204030204" pitchFamily="49" charset="0"/>
              </a:rPr>
              <a:t>(</a:t>
            </a:r>
            <a:r>
              <a:rPr lang="en-US" sz="1100" dirty="0">
                <a:solidFill>
                  <a:srgbClr val="7030A0"/>
                </a:solidFill>
                <a:latin typeface="Consolas" panose="020B0609020204030204" pitchFamily="49" charset="0"/>
                <a:cs typeface="Consolas" panose="020B0609020204030204" pitchFamily="49" charset="0"/>
              </a:rPr>
              <a:t>'</a:t>
            </a:r>
            <a:r>
              <a:rPr lang="en-US" sz="1100" dirty="0" err="1">
                <a:solidFill>
                  <a:srgbClr val="7030A0"/>
                </a:solidFill>
                <a:latin typeface="Consolas" panose="020B0609020204030204" pitchFamily="49" charset="0"/>
                <a:cs typeface="Consolas" panose="020B0609020204030204" pitchFamily="49" charset="0"/>
              </a:rPr>
              <a:t>uicontrol</a:t>
            </a:r>
            <a:r>
              <a:rPr lang="en-US" sz="1100" dirty="0">
                <a:solidFill>
                  <a:srgbClr val="7030A0"/>
                </a:solidFill>
                <a:latin typeface="Consolas" panose="020B0609020204030204" pitchFamily="49" charset="0"/>
                <a:cs typeface="Consolas" panose="020B0609020204030204" pitchFamily="49" charset="0"/>
              </a:rPr>
              <a:t>'</a:t>
            </a:r>
            <a:r>
              <a:rPr lang="en-US" sz="1100" dirty="0">
                <a:latin typeface="Consolas" panose="020B0609020204030204" pitchFamily="49" charset="0"/>
                <a:cs typeface="Consolas" panose="020B0609020204030204" pitchFamily="49" charset="0"/>
              </a:rPr>
              <a:t>,v{:});</a:t>
            </a:r>
          </a:p>
          <a:p>
            <a:pPr marL="114300" indent="0">
              <a:buNone/>
            </a:pPr>
            <a:r>
              <a:rPr lang="en-US" sz="1100" dirty="0">
                <a:latin typeface="Consolas" panose="020B0609020204030204" pitchFamily="49" charset="0"/>
                <a:cs typeface="Consolas" panose="020B0609020204030204" pitchFamily="49" charset="0"/>
              </a:rPr>
              <a:t>    </a:t>
            </a:r>
            <a:r>
              <a:rPr lang="en-US" sz="1100" dirty="0">
                <a:solidFill>
                  <a:srgbClr val="00B0F0"/>
                </a:solidFill>
                <a:latin typeface="Consolas" panose="020B0609020204030204" pitchFamily="49" charset="0"/>
                <a:cs typeface="Consolas" panose="020B0609020204030204" pitchFamily="49" charset="0"/>
              </a:rPr>
              <a:t>end</a:t>
            </a:r>
          </a:p>
          <a:p>
            <a:pPr marL="114300" indent="0">
              <a:buNone/>
            </a:pPr>
            <a:r>
              <a:rPr lang="en-US" sz="1100" dirty="0">
                <a:solidFill>
                  <a:srgbClr val="00B0F0"/>
                </a:solidFill>
                <a:latin typeface="Consolas" panose="020B0609020204030204" pitchFamily="49" charset="0"/>
                <a:cs typeface="Consolas" panose="020B0609020204030204" pitchFamily="49" charset="0"/>
              </a:rPr>
              <a:t>end</a:t>
            </a:r>
            <a:endParaRPr lang="en-US" sz="900" dirty="0">
              <a:latin typeface="Consolas" panose="020B0609020204030204" pitchFamily="49" charset="0"/>
              <a:cs typeface="Consolas" panose="020B0609020204030204" pitchFamily="49" charset="0"/>
            </a:endParaRPr>
          </a:p>
        </p:txBody>
      </p:sp>
      <p:sp>
        <p:nvSpPr>
          <p:cNvPr id="2" name="Title 1">
            <a:extLst>
              <a:ext uri="{FF2B5EF4-FFF2-40B4-BE49-F238E27FC236}">
                <a16:creationId xmlns:a16="http://schemas.microsoft.com/office/drawing/2014/main" id="{F42584D9-3FBC-134F-91F3-5D831F5188CC}"/>
              </a:ext>
            </a:extLst>
          </p:cNvPr>
          <p:cNvSpPr>
            <a:spLocks noGrp="1"/>
          </p:cNvSpPr>
          <p:nvPr>
            <p:ph type="title" idx="4294967295"/>
          </p:nvPr>
        </p:nvSpPr>
        <p:spPr>
          <a:xfrm>
            <a:off x="1" y="450850"/>
            <a:ext cx="1717288" cy="2749550"/>
          </a:xfrm>
        </p:spPr>
        <p:txBody>
          <a:bodyPr anchor="ctr"/>
          <a:lstStyle/>
          <a:p>
            <a:pPr algn="ctr"/>
            <a:r>
              <a:rPr lang="en-US" sz="2000" dirty="0"/>
              <a:t>spoiler:</a:t>
            </a:r>
            <a:br>
              <a:rPr lang="en-US" sz="2000" dirty="0"/>
            </a:br>
            <a:br>
              <a:rPr lang="en-US" sz="2000" dirty="0"/>
            </a:br>
            <a:r>
              <a:rPr lang="en-US" sz="2000" dirty="0"/>
              <a:t>"Yes"</a:t>
            </a:r>
          </a:p>
        </p:txBody>
      </p:sp>
      <p:sp>
        <p:nvSpPr>
          <p:cNvPr id="4" name="Line Callout 2 (No Border) 3">
            <a:extLst>
              <a:ext uri="{FF2B5EF4-FFF2-40B4-BE49-F238E27FC236}">
                <a16:creationId xmlns:a16="http://schemas.microsoft.com/office/drawing/2014/main" id="{5CBAD50C-3323-3C4B-A6E8-9F3F508A3707}"/>
              </a:ext>
            </a:extLst>
          </p:cNvPr>
          <p:cNvSpPr/>
          <p:nvPr/>
        </p:nvSpPr>
        <p:spPr>
          <a:xfrm>
            <a:off x="7103327" y="680224"/>
            <a:ext cx="1828800" cy="479502"/>
          </a:xfrm>
          <a:prstGeom prst="callout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no arguments were provided, </a:t>
            </a:r>
            <a:endParaRPr lang="en-US" dirty="0">
              <a:solidFill>
                <a:srgbClr val="00B050"/>
              </a:solidFill>
              <a:latin typeface="Bradley Hand" pitchFamily="2" charset="77"/>
            </a:endParaRPr>
          </a:p>
        </p:txBody>
      </p:sp>
      <p:sp>
        <p:nvSpPr>
          <p:cNvPr id="5" name="Line Callout 2 (No Border) 4">
            <a:extLst>
              <a:ext uri="{FF2B5EF4-FFF2-40B4-BE49-F238E27FC236}">
                <a16:creationId xmlns:a16="http://schemas.microsoft.com/office/drawing/2014/main" id="{651FFAED-2F69-FA4C-9DD4-EDBFC1469284}"/>
              </a:ext>
            </a:extLst>
          </p:cNvPr>
          <p:cNvSpPr/>
          <p:nvPr/>
        </p:nvSpPr>
        <p:spPr>
          <a:xfrm>
            <a:off x="6787375" y="1346123"/>
            <a:ext cx="2144751" cy="479502"/>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handle possibility figure handle wasn't provided</a:t>
            </a:r>
            <a:endParaRPr lang="en-US" dirty="0">
              <a:solidFill>
                <a:srgbClr val="00B050"/>
              </a:solidFill>
              <a:latin typeface="Bradley Hand" pitchFamily="2" charset="77"/>
            </a:endParaRPr>
          </a:p>
        </p:txBody>
      </p:sp>
      <p:sp>
        <p:nvSpPr>
          <p:cNvPr id="6" name="Line Callout 2 (No Border) 5">
            <a:extLst>
              <a:ext uri="{FF2B5EF4-FFF2-40B4-BE49-F238E27FC236}">
                <a16:creationId xmlns:a16="http://schemas.microsoft.com/office/drawing/2014/main" id="{ADE4BE1B-E3F1-A14F-B5FD-D3AC5947732A}"/>
              </a:ext>
            </a:extLst>
          </p:cNvPr>
          <p:cNvSpPr/>
          <p:nvPr/>
        </p:nvSpPr>
        <p:spPr>
          <a:xfrm>
            <a:off x="6787375" y="2300060"/>
            <a:ext cx="2163337" cy="777676"/>
          </a:xfrm>
          <a:prstGeom prst="callout2">
            <a:avLst>
              <a:gd name="adj1" fmla="val 18750"/>
              <a:gd name="adj2" fmla="val -8333"/>
              <a:gd name="adj3" fmla="val 18750"/>
              <a:gd name="adj4" fmla="val -16667"/>
              <a:gd name="adj5" fmla="val 62578"/>
              <a:gd name="adj6" fmla="val -36915"/>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if 'UNITS' were provided, then use them at BEGINNING of parameter list</a:t>
            </a:r>
            <a:endParaRPr lang="en-US" dirty="0">
              <a:solidFill>
                <a:srgbClr val="00B050"/>
              </a:solidFill>
              <a:latin typeface="Bradley Hand" pitchFamily="2" charset="77"/>
            </a:endParaRPr>
          </a:p>
        </p:txBody>
      </p:sp>
      <p:sp>
        <p:nvSpPr>
          <p:cNvPr id="7" name="Line Callout 2 (No Border) 6">
            <a:extLst>
              <a:ext uri="{FF2B5EF4-FFF2-40B4-BE49-F238E27FC236}">
                <a16:creationId xmlns:a16="http://schemas.microsoft.com/office/drawing/2014/main" id="{87EC3EF5-D012-F844-8B3A-C198CB0A4C47}"/>
              </a:ext>
            </a:extLst>
          </p:cNvPr>
          <p:cNvSpPr/>
          <p:nvPr/>
        </p:nvSpPr>
        <p:spPr>
          <a:xfrm>
            <a:off x="6787374" y="3727416"/>
            <a:ext cx="2144751" cy="610407"/>
          </a:xfrm>
          <a:prstGeom prst="callout2">
            <a:avLst>
              <a:gd name="adj1" fmla="val 18750"/>
              <a:gd name="adj2" fmla="val -8333"/>
              <a:gd name="adj3" fmla="val 18750"/>
              <a:gd name="adj4" fmla="val -16667"/>
              <a:gd name="adj5" fmla="val 93896"/>
              <a:gd name="adj6" fmla="val -44522"/>
            </a:avLst>
          </a:prstGeom>
          <a:solidFill>
            <a:srgbClr val="FBFFE0">
              <a:alpha val="61176"/>
            </a:srgbClr>
          </a:solidFill>
          <a:ln>
            <a:solidFill>
              <a:schemeClr val="accent2">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Bradley Hand" pitchFamily="2" charset="77"/>
              </a:rPr>
              <a:t>call the built-in MATLAB command with the updated parameter list</a:t>
            </a:r>
            <a:endParaRPr lang="en-US" dirty="0">
              <a:solidFill>
                <a:srgbClr val="00B050"/>
              </a:solidFill>
              <a:latin typeface="Bradley Hand" pitchFamily="2" charset="77"/>
            </a:endParaRPr>
          </a:p>
        </p:txBody>
      </p:sp>
    </p:spTree>
    <p:extLst>
      <p:ext uri="{BB962C8B-B14F-4D97-AF65-F5344CB8AC3E}">
        <p14:creationId xmlns:p14="http://schemas.microsoft.com/office/powerpoint/2010/main" val="320434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3FE0-5CD3-794B-BB14-D91F3A79ED4A}"/>
              </a:ext>
            </a:extLst>
          </p:cNvPr>
          <p:cNvSpPr>
            <a:spLocks noGrp="1"/>
          </p:cNvSpPr>
          <p:nvPr>
            <p:ph type="title"/>
          </p:nvPr>
        </p:nvSpPr>
        <p:spPr/>
        <p:txBody>
          <a:bodyPr/>
          <a:lstStyle/>
          <a:p>
            <a:r>
              <a:rPr lang="en-US" dirty="0"/>
              <a:t>except...</a:t>
            </a:r>
          </a:p>
        </p:txBody>
      </p:sp>
      <p:sp>
        <p:nvSpPr>
          <p:cNvPr id="3" name="Text Placeholder 2">
            <a:extLst>
              <a:ext uri="{FF2B5EF4-FFF2-40B4-BE49-F238E27FC236}">
                <a16:creationId xmlns:a16="http://schemas.microsoft.com/office/drawing/2014/main" id="{07992075-92C8-524F-818A-E83EFA85E2FA}"/>
              </a:ext>
            </a:extLst>
          </p:cNvPr>
          <p:cNvSpPr>
            <a:spLocks noGrp="1"/>
          </p:cNvSpPr>
          <p:nvPr>
            <p:ph type="body" idx="1"/>
          </p:nvPr>
        </p:nvSpPr>
        <p:spPr/>
        <p:txBody>
          <a:bodyPr numCol="2"/>
          <a:lstStyle/>
          <a:p>
            <a:pPr marL="114300" indent="0">
              <a:buNone/>
            </a:pPr>
            <a:r>
              <a:rPr lang="en-US" sz="800" dirty="0">
                <a:solidFill>
                  <a:srgbClr val="00B050"/>
                </a:solidFill>
                <a:latin typeface="Consolas" panose="020B0609020204030204" pitchFamily="49" charset="0"/>
                <a:cs typeface="Consolas" panose="020B0609020204030204" pitchFamily="49" charset="0"/>
              </a:rPr>
              <a:t>%call from Cluster Menu</a:t>
            </a:r>
          </a:p>
          <a:p>
            <a:pPr marL="114300" indent="0">
              <a:buNone/>
            </a:pPr>
            <a:r>
              <a:rPr lang="en-US" sz="800" dirty="0">
                <a:latin typeface="Consolas" panose="020B0609020204030204" pitchFamily="49" charset="0"/>
                <a:cs typeface="Consolas" panose="020B0609020204030204" pitchFamily="49" charset="0"/>
              </a:rPr>
              <a:t>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cluscat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else</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 end</a:t>
            </a:r>
          </a:p>
          <a:p>
            <a:pPr marL="114300" indent="0">
              <a:buNone/>
            </a:pPr>
            <a:r>
              <a:rPr lang="en-US" sz="800" dirty="0">
                <a:latin typeface="Consolas" panose="020B0609020204030204" pitchFamily="49" charset="0"/>
                <a:cs typeface="Consolas" panose="020B0609020204030204" pitchFamily="49" charset="0"/>
              </a:rPr>
              <a:t>else</a:t>
            </a:r>
          </a:p>
          <a:p>
            <a:pPr marL="114300" indent="0">
              <a:buNone/>
            </a:pP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a:t>
            </a:r>
          </a:p>
          <a:p>
            <a:pPr marL="114300" indent="0">
              <a:buNone/>
            </a:pPr>
            <a:r>
              <a:rPr lang="en-US" sz="800" dirty="0">
                <a:latin typeface="Consolas" panose="020B0609020204030204" pitchFamily="49" charset="0"/>
                <a:cs typeface="Consolas" panose="020B0609020204030204" pitchFamily="49" charset="0"/>
              </a:rPr>
              <a:t>end</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if var1==1 </a:t>
            </a:r>
            <a:r>
              <a:rPr lang="en-US" sz="800" dirty="0">
                <a:solidFill>
                  <a:srgbClr val="00B050"/>
                </a:solidFill>
                <a:latin typeface="Consolas" panose="020B0609020204030204" pitchFamily="49" charset="0"/>
                <a:cs typeface="Consolas" panose="020B0609020204030204" pitchFamily="49" charset="0"/>
              </a:rPr>
              <a:t>%Cluster window values </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a:t>
            </a:r>
          </a:p>
          <a:p>
            <a:pPr marL="114300" indent="0">
              <a:buNone/>
            </a:pPr>
            <a:r>
              <a:rPr lang="en-US" sz="800" dirty="0">
                <a:latin typeface="Consolas" panose="020B0609020204030204" pitchFamily="49" charset="0"/>
                <a:cs typeface="Consolas" panose="020B0609020204030204" pitchFamily="49" charset="0"/>
              </a:rPr>
              <a:t>tmp2=max(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a:t>
            </a:r>
          </a:p>
          <a:p>
            <a:pPr marL="114300" indent="0">
              <a:buNone/>
            </a:pPr>
            <a:r>
              <a:rPr lang="en-US" sz="800" dirty="0">
                <a:latin typeface="Consolas" panose="020B0609020204030204" pitchFamily="49" charset="0"/>
                <a:cs typeface="Consolas" panose="020B0609020204030204" pitchFamily="49" charset="0"/>
              </a:rPr>
              <a:t>tmp3=min(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a:t>
            </a:r>
          </a:p>
          <a:p>
            <a:pPr marL="114300" indent="0">
              <a:buNone/>
            </a:pPr>
            <a:r>
              <a:rPr lang="en-US" sz="800" dirty="0">
                <a:latin typeface="Consolas" panose="020B0609020204030204" pitchFamily="49" charset="0"/>
                <a:cs typeface="Consolas" panose="020B0609020204030204" pitchFamily="49" charset="0"/>
              </a:rPr>
              <a:t>tmp4=max(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a:t>
            </a:r>
          </a:p>
          <a:p>
            <a:pPr marL="114300" indent="0">
              <a:buNone/>
            </a:pPr>
            <a:r>
              <a:rPr lang="en-US" sz="800" dirty="0">
                <a:latin typeface="Consolas" panose="020B0609020204030204" pitchFamily="49" charset="0"/>
                <a:cs typeface="Consolas" panose="020B0609020204030204" pitchFamily="49" charset="0"/>
              </a:rPr>
              <a:t>tmp5=min(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a:t>
            </a:r>
          </a:p>
          <a:p>
            <a:pPr marL="114300" indent="0">
              <a:buNone/>
            </a:pPr>
            <a:r>
              <a:rPr lang="en-US" sz="800" dirty="0">
                <a:latin typeface="Consolas" panose="020B0609020204030204" pitchFamily="49" charset="0"/>
                <a:cs typeface="Consolas" panose="020B0609020204030204" pitchFamily="49" charset="0"/>
              </a:rPr>
              <a:t>tmp6=max(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a:t>
            </a:r>
          </a:p>
          <a:p>
            <a:pPr marL="114300" indent="0">
              <a:buNone/>
            </a:pPr>
            <a:r>
              <a:rPr lang="en-US" sz="800" dirty="0">
                <a:latin typeface="Consolas" panose="020B0609020204030204" pitchFamily="49" charset="0"/>
                <a:cs typeface="Consolas" panose="020B0609020204030204" pitchFamily="49" charset="0"/>
              </a:rPr>
              <a:t>tmp7=min(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a:t>
            </a:r>
          </a:p>
          <a:p>
            <a:pPr marL="114300" indent="0">
              <a:buNone/>
            </a:pPr>
            <a:r>
              <a:rPr lang="en-US" sz="800" dirty="0">
                <a:latin typeface="Consolas" panose="020B0609020204030204" pitchFamily="49" charset="0"/>
                <a:cs typeface="Consolas" panose="020B0609020204030204" pitchFamily="49" charset="0"/>
              </a:rPr>
              <a:t>tmp8=max(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 </a:t>
            </a:r>
          </a:p>
          <a:p>
            <a:pPr marL="114300" indent="0">
              <a:buNone/>
            </a:pPr>
            <a:r>
              <a:rPr lang="en-US" sz="800" dirty="0">
                <a:latin typeface="Consolas" panose="020B0609020204030204" pitchFamily="49" charset="0"/>
                <a:cs typeface="Consolas" panose="020B0609020204030204" pitchFamily="49" charset="0"/>
              </a:rPr>
              <a:t>tmp9=min(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a:t>
            </a:r>
          </a:p>
          <a:p>
            <a:pPr marL="114300" indent="0">
              <a:buNone/>
            </a:pPr>
            <a:r>
              <a:rPr lang="en-US" sz="800" dirty="0">
                <a:latin typeface="Consolas" panose="020B0609020204030204" pitchFamily="49" charset="0"/>
                <a:cs typeface="Consolas" panose="020B0609020204030204" pitchFamily="49" charset="0"/>
              </a:rPr>
              <a:t>tmp10=max(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a:t>
            </a:r>
          </a:p>
          <a:p>
            <a:pPr marL="114300" indent="0">
              <a:buNone/>
            </a:pPr>
            <a:br>
              <a:rPr lang="en-US" sz="800" dirty="0">
                <a:latin typeface="Consolas" panose="020B0609020204030204" pitchFamily="49" charset="0"/>
                <a:cs typeface="Consolas" panose="020B0609020204030204" pitchFamily="49" charset="0"/>
              </a:rPr>
            </a:br>
            <a:r>
              <a:rPr lang="en-US" sz="800" dirty="0" err="1">
                <a:latin typeface="Consolas" panose="020B0609020204030204" pitchFamily="49" charset="0"/>
                <a:cs typeface="Consolas" panose="020B0609020204030204" pitchFamily="49" charset="0"/>
              </a:rPr>
              <a:t>elseif</a:t>
            </a:r>
            <a:r>
              <a:rPr lang="en-US" sz="800" dirty="0">
                <a:latin typeface="Consolas" panose="020B0609020204030204" pitchFamily="49" charset="0"/>
                <a:cs typeface="Consolas" panose="020B0609020204030204" pitchFamily="49" charset="0"/>
              </a:rPr>
              <a:t> var1==2 </a:t>
            </a:r>
            <a:r>
              <a:rPr lang="en-US" sz="800" dirty="0">
                <a:solidFill>
                  <a:srgbClr val="00B050"/>
                </a:solidFill>
                <a:latin typeface="Consolas" panose="020B0609020204030204" pitchFamily="49" charset="0"/>
                <a:cs typeface="Consolas" panose="020B0609020204030204" pitchFamily="49" charset="0"/>
              </a:rPr>
              <a:t>%bigger values than cluster window</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(:,1))-.2;</a:t>
            </a:r>
          </a:p>
          <a:p>
            <a:pPr marL="114300" indent="0">
              <a:buNone/>
            </a:pPr>
            <a:r>
              <a:rPr lang="en-US" sz="800" dirty="0">
                <a:latin typeface="Consolas" panose="020B0609020204030204" pitchFamily="49" charset="0"/>
                <a:cs typeface="Consolas" panose="020B0609020204030204" pitchFamily="49" charset="0"/>
              </a:rPr>
              <a:t>tmp2=max(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(:,1))+.2;</a:t>
            </a:r>
          </a:p>
          <a:p>
            <a:pPr marL="114300" indent="0">
              <a:buNone/>
            </a:pPr>
            <a:r>
              <a:rPr lang="en-US" sz="800" dirty="0">
                <a:latin typeface="Consolas" panose="020B0609020204030204" pitchFamily="49" charset="0"/>
                <a:cs typeface="Consolas" panose="020B0609020204030204" pitchFamily="49" charset="0"/>
              </a:rPr>
              <a:t>tmp3=min(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(:,2))-.2;</a:t>
            </a:r>
          </a:p>
          <a:p>
            <a:pPr marL="114300" indent="0">
              <a:buNone/>
            </a:pPr>
            <a:r>
              <a:rPr lang="en-US" sz="800" dirty="0">
                <a:latin typeface="Consolas" panose="020B0609020204030204" pitchFamily="49" charset="0"/>
                <a:cs typeface="Consolas" panose="020B0609020204030204" pitchFamily="49" charset="0"/>
              </a:rPr>
              <a:t>tmp4=max(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(:,2))+.2;</a:t>
            </a:r>
          </a:p>
          <a:p>
            <a:pPr marL="114300" indent="0">
              <a:buNone/>
            </a:pPr>
            <a:r>
              <a:rPr lang="en-US" sz="800" dirty="0">
                <a:latin typeface="Consolas" panose="020B0609020204030204" pitchFamily="49" charset="0"/>
                <a:cs typeface="Consolas" panose="020B0609020204030204" pitchFamily="49" charset="0"/>
              </a:rPr>
              <a:t>tmp5=min(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(:,3))-.2;</a:t>
            </a:r>
          </a:p>
          <a:p>
            <a:pPr marL="114300" indent="0">
              <a:buNone/>
            </a:pPr>
            <a:r>
              <a:rPr lang="en-US" sz="800" dirty="0">
                <a:latin typeface="Consolas" panose="020B0609020204030204" pitchFamily="49" charset="0"/>
                <a:cs typeface="Consolas" panose="020B0609020204030204" pitchFamily="49" charset="0"/>
              </a:rPr>
              <a:t>tmp6=max(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(:,3))+.2;</a:t>
            </a:r>
          </a:p>
          <a:p>
            <a:pPr marL="114300" indent="0">
              <a:buNone/>
            </a:pPr>
            <a:r>
              <a:rPr lang="en-US" sz="800" dirty="0">
                <a:latin typeface="Consolas" panose="020B0609020204030204" pitchFamily="49" charset="0"/>
                <a:cs typeface="Consolas" panose="020B0609020204030204" pitchFamily="49" charset="0"/>
              </a:rPr>
              <a:t>tmp7=min(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a:t>
            </a:r>
          </a:p>
          <a:p>
            <a:pPr marL="114300" indent="0">
              <a:buNone/>
            </a:pPr>
            <a:r>
              <a:rPr lang="en-US" sz="800" dirty="0">
                <a:latin typeface="Consolas" panose="020B0609020204030204" pitchFamily="49" charset="0"/>
                <a:cs typeface="Consolas" panose="020B0609020204030204" pitchFamily="49" charset="0"/>
              </a:rPr>
              <a:t>tmp8=max(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(:,6)); </a:t>
            </a:r>
          </a:p>
          <a:p>
            <a:pPr marL="114300" indent="0">
              <a:buNone/>
            </a:pPr>
            <a:r>
              <a:rPr lang="en-US" sz="800" dirty="0">
                <a:latin typeface="Consolas" panose="020B0609020204030204" pitchFamily="49" charset="0"/>
                <a:cs typeface="Consolas" panose="020B0609020204030204" pitchFamily="49" charset="0"/>
              </a:rPr>
              <a:t>tmp9=min(</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(:,7))-10;</a:t>
            </a:r>
          </a:p>
          <a:p>
            <a:pPr marL="114300" indent="0">
              <a:buNone/>
            </a:pPr>
            <a:r>
              <a:rPr lang="en-US" sz="800" dirty="0">
                <a:latin typeface="Consolas" panose="020B0609020204030204" pitchFamily="49" charset="0"/>
                <a:cs typeface="Consolas" panose="020B0609020204030204" pitchFamily="49" charset="0"/>
              </a:rPr>
              <a:t>tmp10=max(</a:t>
            </a:r>
            <a:r>
              <a:rPr lang="en-US" sz="800" dirty="0" err="1">
                <a:latin typeface="Consolas" panose="020B0609020204030204" pitchFamily="49" charset="0"/>
                <a:cs typeface="Consolas" panose="020B0609020204030204" pitchFamily="49" charset="0"/>
              </a:rPr>
              <a:t>tmp</a:t>
            </a:r>
            <a:r>
              <a:rPr lang="en-US" sz="800" dirty="0">
                <a:latin typeface="Consolas" panose="020B0609020204030204" pitchFamily="49" charset="0"/>
                <a:cs typeface="Consolas" panose="020B0609020204030204" pitchFamily="49" charset="0"/>
              </a:rPr>
              <a:t>(:,7))+10;</a:t>
            </a:r>
          </a:p>
          <a:p>
            <a:pPr marL="114300" indent="0">
              <a:buNone/>
            </a:pP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end</a:t>
            </a:r>
            <a:br>
              <a:rPr lang="en-US" sz="800" dirty="0">
                <a:latin typeface="Consolas" panose="020B0609020204030204" pitchFamily="49" charset="0"/>
                <a:cs typeface="Consolas" panose="020B0609020204030204" pitchFamily="49" charset="0"/>
              </a:rPr>
            </a:br>
            <a:br>
              <a:rPr lang="en-US" sz="800" dirty="0">
                <a:latin typeface="Consolas" panose="020B0609020204030204" pitchFamily="49" charset="0"/>
                <a:cs typeface="Consolas" panose="020B0609020204030204" pitchFamily="49" charset="0"/>
              </a:rPr>
            </a:br>
            <a:r>
              <a:rPr lang="en-US" sz="800" dirty="0">
                <a:latin typeface="Consolas" panose="020B0609020204030204" pitchFamily="49" charset="0"/>
                <a:cs typeface="Consolas" panose="020B0609020204030204" pitchFamily="49" charset="0"/>
              </a:rPr>
              <a:t>tmp11=find(</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(:,1)&gt;=tmp1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(:,1)&lt;=tmp2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(:,2)&gt;=tmp3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(:,2)&lt;=tmp4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(:,3)&gt;=tmp5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(:,3)&lt;=tmp6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(:,6)&gt;=tmp7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(:,6)&lt;=tmp8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(:,7)&gt;=tmp9 &amp; </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(:,7)&lt;=tmp10);</a:t>
            </a:r>
          </a:p>
          <a:p>
            <a:pPr marL="114300" indent="0">
              <a:buNone/>
            </a:pP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(tmp11,:);</a:t>
            </a:r>
          </a:p>
          <a:p>
            <a:pPr marL="114300" indent="0">
              <a:buNone/>
            </a:pPr>
            <a:r>
              <a:rPr lang="en-US" sz="800" dirty="0">
                <a:latin typeface="Consolas" panose="020B0609020204030204" pitchFamily="49" charset="0"/>
                <a:cs typeface="Consolas" panose="020B0609020204030204" pitchFamily="49" charset="0"/>
              </a:rPr>
              <a:t>if </a:t>
            </a:r>
            <a:r>
              <a:rPr lang="en-US" sz="800" dirty="0" err="1">
                <a:latin typeface="Consolas" panose="020B0609020204030204" pitchFamily="49" charset="0"/>
                <a:cs typeface="Consolas" panose="020B0609020204030204" pitchFamily="49" charset="0"/>
              </a:rPr>
              <a:t>isempty</a:t>
            </a:r>
            <a:r>
              <a:rPr lang="en-US" sz="800" dirty="0">
                <a:latin typeface="Consolas" panose="020B0609020204030204" pitchFamily="49" charset="0"/>
                <a:cs typeface="Consolas" panose="020B0609020204030204" pitchFamily="49" charset="0"/>
              </a:rPr>
              <a:t>(</a:t>
            </a:r>
            <a:r>
              <a:rPr lang="en-US" sz="800" dirty="0" err="1">
                <a:latin typeface="Consolas" panose="020B0609020204030204" pitchFamily="49" charset="0"/>
                <a:cs typeface="Consolas" panose="020B0609020204030204" pitchFamily="49" charset="0"/>
              </a:rPr>
              <a:t>newccat</a:t>
            </a:r>
            <a:r>
              <a:rPr lang="en-US" sz="800" dirty="0">
                <a:latin typeface="Consolas" panose="020B0609020204030204" pitchFamily="49" charset="0"/>
                <a:cs typeface="Consolas" panose="020B0609020204030204" pitchFamily="49" charset="0"/>
              </a:rPr>
              <a:t>)</a:t>
            </a:r>
          </a:p>
          <a:p>
            <a:pPr marL="114300" indent="0">
              <a:buNone/>
            </a:pPr>
            <a:r>
              <a:rPr lang="en-US" sz="800" dirty="0" err="1">
                <a:latin typeface="Consolas" panose="020B0609020204030204" pitchFamily="49" charset="0"/>
                <a:cs typeface="Consolas" panose="020B0609020204030204" pitchFamily="49" charset="0"/>
              </a:rPr>
              <a:t>disp</a:t>
            </a:r>
            <a:r>
              <a:rPr lang="en-US" sz="800" dirty="0">
                <a:latin typeface="Consolas" panose="020B0609020204030204" pitchFamily="49" charset="0"/>
                <a:cs typeface="Consolas" panose="020B0609020204030204" pitchFamily="49" charset="0"/>
              </a:rPr>
              <a:t>('No earthquakes with the same limits found')</a:t>
            </a:r>
          </a:p>
          <a:p>
            <a:pPr marL="114300" indent="0">
              <a:buNone/>
            </a:pPr>
            <a:r>
              <a:rPr lang="en-US" sz="800" dirty="0">
                <a:latin typeface="Consolas" panose="020B0609020204030204" pitchFamily="49" charset="0"/>
                <a:cs typeface="Consolas" panose="020B0609020204030204" pitchFamily="49" charset="0"/>
              </a:rPr>
              <a:t>end</a:t>
            </a:r>
          </a:p>
          <a:p>
            <a:pPr marL="114300" indent="0">
              <a:buNone/>
            </a:pPr>
            <a:endParaRPr lang="en-US" sz="200" dirty="0"/>
          </a:p>
        </p:txBody>
      </p:sp>
      <p:cxnSp>
        <p:nvCxnSpPr>
          <p:cNvPr id="24" name="Straight Arrow Connector 23">
            <a:extLst>
              <a:ext uri="{FF2B5EF4-FFF2-40B4-BE49-F238E27FC236}">
                <a16:creationId xmlns:a16="http://schemas.microsoft.com/office/drawing/2014/main" id="{CC15E979-B6A1-804A-9482-AA81C9EB0145}"/>
              </a:ext>
            </a:extLst>
          </p:cNvPr>
          <p:cNvCxnSpPr>
            <a:cxnSpLocks/>
          </p:cNvCxnSpPr>
          <p:nvPr/>
        </p:nvCxnSpPr>
        <p:spPr>
          <a:xfrm flipV="1">
            <a:off x="1820333" y="1320800"/>
            <a:ext cx="2599267" cy="313266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TextBox 26">
            <a:extLst>
              <a:ext uri="{FF2B5EF4-FFF2-40B4-BE49-F238E27FC236}">
                <a16:creationId xmlns:a16="http://schemas.microsoft.com/office/drawing/2014/main" id="{4A14DCF8-0ECC-3E4C-94A7-AAFB4799289B}"/>
              </a:ext>
            </a:extLst>
          </p:cNvPr>
          <p:cNvSpPr txBox="1"/>
          <p:nvPr/>
        </p:nvSpPr>
        <p:spPr>
          <a:xfrm rot="2077947">
            <a:off x="2051478" y="997635"/>
            <a:ext cx="1149584" cy="646331"/>
          </a:xfrm>
          <a:prstGeom prst="rect">
            <a:avLst/>
          </a:prstGeom>
          <a:noFill/>
        </p:spPr>
        <p:txBody>
          <a:bodyPr wrap="square" rtlCol="0">
            <a:spAutoFit/>
          </a:bodyPr>
          <a:lstStyle/>
          <a:p>
            <a:r>
              <a:rPr lang="en-US" sz="1800" dirty="0">
                <a:solidFill>
                  <a:srgbClr val="0070C0"/>
                </a:solidFill>
                <a:latin typeface="Bradley Hand" pitchFamily="2" charset="77"/>
              </a:rPr>
              <a:t>function </a:t>
            </a:r>
            <a:r>
              <a:rPr lang="en-US" sz="1800" dirty="0" err="1">
                <a:solidFill>
                  <a:srgbClr val="0070C0"/>
                </a:solidFill>
                <a:latin typeface="Bradley Hand" pitchFamily="2" charset="77"/>
              </a:rPr>
              <a:t>selclus.m</a:t>
            </a:r>
            <a:endParaRPr lang="en-US" sz="1800" dirty="0">
              <a:solidFill>
                <a:srgbClr val="0070C0"/>
              </a:solidFill>
              <a:latin typeface="Bradley Hand" pitchFamily="2" charset="77"/>
            </a:endParaRPr>
          </a:p>
        </p:txBody>
      </p:sp>
    </p:spTree>
    <p:extLst>
      <p:ext uri="{BB962C8B-B14F-4D97-AF65-F5344CB8AC3E}">
        <p14:creationId xmlns:p14="http://schemas.microsoft.com/office/powerpoint/2010/main" val="371545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7028-D712-1345-A3E5-8A0D939C5EEA}"/>
              </a:ext>
            </a:extLst>
          </p:cNvPr>
          <p:cNvSpPr>
            <a:spLocks noGrp="1"/>
          </p:cNvSpPr>
          <p:nvPr>
            <p:ph type="title"/>
          </p:nvPr>
        </p:nvSpPr>
        <p:spPr/>
        <p:txBody>
          <a:bodyPr/>
          <a:lstStyle/>
          <a:p>
            <a:r>
              <a:rPr lang="en-US" dirty="0"/>
              <a:t>and...</a:t>
            </a:r>
          </a:p>
        </p:txBody>
      </p:sp>
      <p:sp>
        <p:nvSpPr>
          <p:cNvPr id="4" name="Text Placeholder 3">
            <a:extLst>
              <a:ext uri="{FF2B5EF4-FFF2-40B4-BE49-F238E27FC236}">
                <a16:creationId xmlns:a16="http://schemas.microsoft.com/office/drawing/2014/main" id="{FAB42FEB-8A1E-4644-994B-904F2143A50D}"/>
              </a:ext>
            </a:extLst>
          </p:cNvPr>
          <p:cNvSpPr>
            <a:spLocks noGrp="1"/>
          </p:cNvSpPr>
          <p:nvPr>
            <p:ph type="body" idx="1"/>
          </p:nvPr>
        </p:nvSpPr>
        <p:spPr>
          <a:xfrm>
            <a:off x="311699" y="1152475"/>
            <a:ext cx="4216757" cy="3416400"/>
          </a:xfrm>
        </p:spPr>
        <p:txBody>
          <a:bodyPr/>
          <a:lstStyle/>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dplo1_h dplo2_h dplo3_h dep1 dep2 dep3 </a:t>
            </a:r>
            <a:r>
              <a:rPr lang="en-US" sz="800" dirty="0" err="1">
                <a:latin typeface="Consolas" panose="020B0609020204030204" pitchFamily="49" charset="0"/>
                <a:cs typeface="Consolas" panose="020B0609020204030204" pitchFamily="49" charset="0"/>
              </a:rPr>
              <a:t>histo</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hisvar</a:t>
            </a:r>
            <a:r>
              <a:rPr lang="en-US" sz="800" dirty="0">
                <a:latin typeface="Consolas" panose="020B0609020204030204" pitchFamily="49" charset="0"/>
                <a:cs typeface="Consolas" panose="020B0609020204030204" pitchFamily="49" charset="0"/>
              </a:rPr>
              <a:t> strii1 strii2</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plot1_h plot2_h %object handle for subplots</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mess check1 cum </a:t>
            </a:r>
            <a:r>
              <a:rPr lang="en-US" sz="800" dirty="0" err="1">
                <a:latin typeface="Consolas" panose="020B0609020204030204" pitchFamily="49" charset="0"/>
                <a:cs typeface="Consolas" panose="020B0609020204030204" pitchFamily="49" charset="0"/>
              </a:rPr>
              <a:t>freq_field</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bgevent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equi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cluscat</a:t>
            </a:r>
            <a:r>
              <a:rPr lang="en-US" sz="800" dirty="0">
                <a:latin typeface="Consolas" panose="020B0609020204030204" pitchFamily="49" charset="0"/>
                <a:cs typeface="Consolas" panose="020B0609020204030204" pitchFamily="49" charset="0"/>
              </a:rPr>
              <a:t> par1</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fs12 fs14 fs10 fs16 file1 </a:t>
            </a:r>
            <a:r>
              <a:rPr lang="en-US" sz="800" dirty="0" err="1">
                <a:latin typeface="Consolas" panose="020B0609020204030204" pitchFamily="49" charset="0"/>
                <a:cs typeface="Consolas" panose="020B0609020204030204" pitchFamily="49" charset="0"/>
              </a:rPr>
              <a:t>clu</a:t>
            </a:r>
            <a:r>
              <a:rPr lang="en-US" sz="800" dirty="0">
                <a:latin typeface="Consolas" panose="020B0609020204030204" pitchFamily="49" charset="0"/>
                <a:cs typeface="Consolas" panose="020B0609020204030204" pitchFamily="49" charset="0"/>
              </a:rPr>
              <a:t> h5 </a:t>
            </a:r>
            <a:r>
              <a:rPr lang="en-US" sz="800" dirty="0" err="1">
                <a:latin typeface="Consolas" panose="020B0609020204030204" pitchFamily="49" charset="0"/>
                <a:cs typeface="Consolas" panose="020B0609020204030204" pitchFamily="49" charset="0"/>
              </a:rPr>
              <a:t>bg</a:t>
            </a:r>
            <a:r>
              <a:rPr lang="en-US" sz="800" dirty="0">
                <a:latin typeface="Consolas" panose="020B0609020204030204" pitchFamily="49" charset="0"/>
                <a:cs typeface="Consolas" panose="020B0609020204030204" pitchFamily="49" charset="0"/>
              </a:rPr>
              <a:t> h1 ms6 ty</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clust</a:t>
            </a:r>
            <a:r>
              <a:rPr lang="en-US" sz="800" dirty="0">
                <a:latin typeface="Consolas" panose="020B0609020204030204" pitchFamily="49" charset="0"/>
                <a:cs typeface="Consolas" panose="020B0609020204030204" pitchFamily="49" charset="0"/>
              </a:rPr>
              <a:t> original </a:t>
            </a:r>
            <a:r>
              <a:rPr lang="en-US" sz="800" dirty="0" err="1">
                <a:latin typeface="Consolas" panose="020B0609020204030204" pitchFamily="49" charset="0"/>
                <a:cs typeface="Consolas" panose="020B0609020204030204" pitchFamily="49" charset="0"/>
              </a:rPr>
              <a:t>cluslength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bsubclus</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backcat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backequi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backbgevent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swarmtmp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eqtime</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subclus</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maintmp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dubletttmp</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ttcat</a:t>
            </a:r>
            <a:r>
              <a:rPr lang="en-US" sz="800" dirty="0">
                <a:latin typeface="Consolas" panose="020B0609020204030204" pitchFamily="49" charset="0"/>
                <a:cs typeface="Consolas" panose="020B0609020204030204" pitchFamily="49" charset="0"/>
              </a:rPr>
              <a:t> tt1cat </a:t>
            </a:r>
            <a:r>
              <a:rPr lang="en-US" sz="800" dirty="0" err="1">
                <a:latin typeface="Consolas" panose="020B0609020204030204" pitchFamily="49" charset="0"/>
                <a:cs typeface="Consolas" panose="020B0609020204030204" pitchFamily="49" charset="0"/>
              </a:rPr>
              <a:t>foresh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mainsh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sinclus</a:t>
            </a:r>
            <a:r>
              <a:rPr lang="en-US" sz="800" dirty="0">
                <a:latin typeface="Consolas" panose="020B0609020204030204" pitchFamily="49" charset="0"/>
                <a:cs typeface="Consolas" panose="020B0609020204030204" pitchFamily="49" charset="0"/>
              </a:rPr>
              <a:t> </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equi_button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newclcat</a:t>
            </a:r>
            <a:r>
              <a:rPr lang="en-US" sz="800" dirty="0">
                <a:latin typeface="Consolas" panose="020B0609020204030204" pitchFamily="49" charset="0"/>
                <a:cs typeface="Consolas" panose="020B0609020204030204" pitchFamily="49" charset="0"/>
              </a:rPr>
              <a:t> iwl3 par1 par5 newt2</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button1 button2 button3 st1 </a:t>
            </a:r>
            <a:r>
              <a:rPr lang="en-US" sz="800" dirty="0" err="1">
                <a:latin typeface="Consolas" panose="020B0609020204030204" pitchFamily="49" charset="0"/>
                <a:cs typeface="Consolas" panose="020B0609020204030204" pitchFamily="49" charset="0"/>
              </a:rPr>
              <a:t>go_button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action_button</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freq_field1 freq_field2 freq_field3 freq_field4 freq_field5</a:t>
            </a:r>
          </a:p>
          <a:p>
            <a:pPr marL="139700" indent="0">
              <a:buNone/>
            </a:pPr>
            <a:r>
              <a:rPr lang="en-US" sz="800" b="1" dirty="0">
                <a:latin typeface="Consolas" panose="020B0609020204030204" pitchFamily="49" charset="0"/>
                <a:cs typeface="Consolas" panose="020B0609020204030204" pitchFamily="49" charset="0"/>
              </a:rPr>
              <a:t>global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winx</a:t>
            </a:r>
            <a:r>
              <a:rPr lang="en-US" sz="800" dirty="0">
                <a:latin typeface="Consolas" panose="020B0609020204030204" pitchFamily="49" charset="0"/>
                <a:cs typeface="Consolas" panose="020B0609020204030204" pitchFamily="49" charset="0"/>
              </a:rPr>
              <a:t> winy sys </a:t>
            </a:r>
            <a:r>
              <a:rPr lang="en-US" sz="800" dirty="0" err="1">
                <a:latin typeface="Consolas" panose="020B0609020204030204" pitchFamily="49" charset="0"/>
                <a:cs typeface="Consolas" panose="020B0609020204030204" pitchFamily="49" charset="0"/>
              </a:rPr>
              <a:t>minmag</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welx</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wely</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wex</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wey</a:t>
            </a:r>
            <a:endParaRPr lang="en-US" sz="800" dirty="0">
              <a:latin typeface="Consolas" panose="020B0609020204030204" pitchFamily="49" charset="0"/>
              <a:cs typeface="Consolas" panose="020B0609020204030204" pitchFamily="49" charset="0"/>
            </a:endParaRPr>
          </a:p>
          <a:p>
            <a:pPr marL="139700" indent="0">
              <a:buNone/>
            </a:pPr>
            <a:r>
              <a:rPr lang="en-US" sz="800" b="1" dirty="0">
                <a:latin typeface="Consolas" panose="020B0609020204030204" pitchFamily="49" charset="0"/>
                <a:cs typeface="Consolas" panose="020B0609020204030204" pitchFamily="49" charset="0"/>
              </a:rPr>
              <a:t>global inp1 inp2 inp3 inp4 inp5 inp6 inp7 inp8 inp9 inp10</a:t>
            </a:r>
          </a:p>
          <a:p>
            <a:pPr marL="139700" indent="0">
              <a:buNone/>
            </a:pPr>
            <a:r>
              <a:rPr lang="en-US" sz="800" b="1" dirty="0">
                <a:latin typeface="Consolas" panose="020B0609020204030204" pitchFamily="49" charset="0"/>
                <a:cs typeface="Consolas" panose="020B0609020204030204" pitchFamily="49" charset="0"/>
              </a:rPr>
              <a:t>global tmp1 tmp2 tmp3 tmp4 tmp5 tmp6 tmp7 tmp8 tmp9 tmp10 </a:t>
            </a:r>
            <a:r>
              <a:rPr lang="en-US" sz="800" dirty="0" err="1">
                <a:latin typeface="Consolas" panose="020B0609020204030204" pitchFamily="49" charset="0"/>
                <a:cs typeface="Consolas" panose="020B0609020204030204" pitchFamily="49" charset="0"/>
              </a:rPr>
              <a:t>clsel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xt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pyy</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fore_button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after_button</a:t>
            </a:r>
            <a:r>
              <a:rPr lang="en-US" sz="800" dirty="0">
                <a:latin typeface="Consolas" panose="020B0609020204030204" pitchFamily="49" charset="0"/>
                <a:cs typeface="Consolas" panose="020B0609020204030204" pitchFamily="49" charset="0"/>
              </a:rPr>
              <a:t> clop1 clop2 clop3 clop4 clop5</a:t>
            </a:r>
          </a:p>
          <a:p>
            <a:pPr marL="139700" indent="0">
              <a:buNone/>
            </a:pPr>
            <a:r>
              <a:rPr lang="en-US" sz="800" dirty="0">
                <a:latin typeface="Consolas" panose="020B0609020204030204" pitchFamily="49" charset="0"/>
                <a:cs typeface="Consolas" panose="020B0609020204030204" pitchFamily="49" charset="0"/>
              </a:rPr>
              <a:t>global clu1 </a:t>
            </a:r>
            <a:r>
              <a:rPr lang="en-US" sz="800" dirty="0" err="1">
                <a:latin typeface="Consolas" panose="020B0609020204030204" pitchFamily="49" charset="0"/>
                <a:cs typeface="Consolas" panose="020B0609020204030204" pitchFamily="49" charset="0"/>
              </a:rPr>
              <a:t>fore_h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after_h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main_h</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bfig</a:t>
            </a:r>
            <a:r>
              <a:rPr lang="en-US" sz="800" dirty="0">
                <a:latin typeface="Consolas" panose="020B0609020204030204" pitchFamily="49" charset="0"/>
                <a:cs typeface="Consolas" panose="020B0609020204030204" pitchFamily="49" charset="0"/>
              </a:rPr>
              <a:t> new </a:t>
            </a:r>
            <a:r>
              <a:rPr lang="en-US" sz="800" dirty="0" err="1">
                <a:latin typeface="Consolas" panose="020B0609020204030204" pitchFamily="49" charset="0"/>
                <a:cs typeface="Consolas" panose="020B0609020204030204" pitchFamily="49" charset="0"/>
              </a:rPr>
              <a:t>freq_slider</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mouse_button</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close_ti_button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pplot</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cinfo</a:t>
            </a:r>
            <a:r>
              <a:rPr lang="en-US" sz="800" dirty="0">
                <a:latin typeface="Consolas" panose="020B0609020204030204" pitchFamily="49" charset="0"/>
                <a:cs typeface="Consolas" panose="020B0609020204030204" pitchFamily="49" charset="0"/>
              </a:rPr>
              <a:t> p1 </a:t>
            </a:r>
            <a:r>
              <a:rPr lang="en-US" sz="800" dirty="0" err="1">
                <a:latin typeface="Consolas" panose="020B0609020204030204" pitchFamily="49" charset="0"/>
                <a:cs typeface="Consolas" panose="020B0609020204030204" pitchFamily="49" charset="0"/>
              </a:rPr>
              <a:t>Info_p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cplot</a:t>
            </a:r>
            <a:r>
              <a:rPr lang="en-US" sz="800" dirty="0">
                <a:latin typeface="Consolas" panose="020B0609020204030204" pitchFamily="49" charset="0"/>
                <a:cs typeface="Consolas" panose="020B0609020204030204" pitchFamily="49" charset="0"/>
              </a:rPr>
              <a:t> coastline</a:t>
            </a: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mainfault</a:t>
            </a:r>
            <a:r>
              <a:rPr lang="en-US" sz="800" dirty="0">
                <a:latin typeface="Consolas" panose="020B0609020204030204" pitchFamily="49" charset="0"/>
                <a:cs typeface="Consolas" panose="020B0609020204030204" pitchFamily="49" charset="0"/>
              </a:rPr>
              <a:t> main faults </a:t>
            </a:r>
            <a:r>
              <a:rPr lang="en-US" sz="800" dirty="0" err="1">
                <a:latin typeface="Consolas" panose="020B0609020204030204" pitchFamily="49" charset="0"/>
                <a:cs typeface="Consolas" panose="020B0609020204030204" pitchFamily="49" charset="0"/>
              </a:rPr>
              <a:t>clus_button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maepi</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clclose_button</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SizMenu</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TypMenu</a:t>
            </a:r>
            <a:r>
              <a:rPr lang="en-US" sz="800" dirty="0">
                <a:latin typeface="Consolas" panose="020B0609020204030204" pitchFamily="49" charset="0"/>
                <a:cs typeface="Consolas" panose="020B0609020204030204" pitchFamily="49" charset="0"/>
              </a:rPr>
              <a:t> calll66 hndl1 </a:t>
            </a:r>
            <a:r>
              <a:rPr lang="en-US" sz="800" dirty="0" err="1">
                <a:latin typeface="Consolas" panose="020B0609020204030204" pitchFamily="49" charset="0"/>
                <a:cs typeface="Consolas" panose="020B0609020204030204" pitchFamily="49" charset="0"/>
              </a:rPr>
              <a:t>tmvar</a:t>
            </a:r>
            <a:r>
              <a:rPr lang="en-US" sz="800" dirty="0">
                <a:latin typeface="Consolas" panose="020B0609020204030204" pitchFamily="49" charset="0"/>
                <a:cs typeface="Consolas" panose="020B0609020204030204" pitchFamily="49" charset="0"/>
              </a:rPr>
              <a:t> map </a:t>
            </a:r>
            <a:r>
              <a:rPr lang="en-US" sz="800" dirty="0" err="1">
                <a:latin typeface="Consolas" panose="020B0609020204030204" pitchFamily="49" charset="0"/>
                <a:cs typeface="Consolas" panose="020B0609020204030204" pitchFamily="49" charset="0"/>
              </a:rPr>
              <a:t>mapp</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decc</a:t>
            </a:r>
            <a:endParaRPr lang="en-US" sz="800" dirty="0">
              <a:latin typeface="Consolas" panose="020B0609020204030204" pitchFamily="49" charset="0"/>
              <a:cs typeface="Consolas" panose="020B0609020204030204" pitchFamily="49" charset="0"/>
            </a:endParaRPr>
          </a:p>
          <a:p>
            <a:pPr marL="139700" indent="0">
              <a:buNone/>
            </a:pPr>
            <a:r>
              <a:rPr lang="en-US" sz="800" dirty="0">
                <a:latin typeface="Consolas" panose="020B0609020204030204" pitchFamily="49" charset="0"/>
                <a:cs typeface="Consolas" panose="020B0609020204030204" pitchFamily="49" charset="0"/>
              </a:rPr>
              <a:t>global </a:t>
            </a:r>
            <a:r>
              <a:rPr lang="en-US" sz="800" dirty="0" err="1">
                <a:latin typeface="Consolas" panose="020B0609020204030204" pitchFamily="49" charset="0"/>
                <a:cs typeface="Consolas" panose="020B0609020204030204" pitchFamily="49" charset="0"/>
              </a:rPr>
              <a:t>tmm</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ctiplo</a:t>
            </a:r>
            <a:r>
              <a:rPr lang="en-US" sz="800" dirty="0">
                <a:latin typeface="Consolas" panose="020B0609020204030204" pitchFamily="49" charset="0"/>
                <a:cs typeface="Consolas" panose="020B0609020204030204" pitchFamily="49" charset="0"/>
              </a:rPr>
              <a:t> hpndl1 </a:t>
            </a:r>
            <a:r>
              <a:rPr lang="en-US" sz="800" dirty="0" err="1">
                <a:latin typeface="Consolas" panose="020B0609020204030204" pitchFamily="49" charset="0"/>
                <a:cs typeface="Consolas" panose="020B0609020204030204" pitchFamily="49" charset="0"/>
              </a:rPr>
              <a:t>callcheck</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magn</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mtpl</a:t>
            </a:r>
            <a:r>
              <a:rPr lang="en-US" sz="800" dirty="0">
                <a:latin typeface="Consolas" panose="020B0609020204030204" pitchFamily="49" charset="0"/>
                <a:cs typeface="Consolas" panose="020B0609020204030204" pitchFamily="49" charset="0"/>
              </a:rPr>
              <a:t> %</a:t>
            </a:r>
            <a:r>
              <a:rPr lang="en-US" sz="800" dirty="0" err="1">
                <a:latin typeface="Consolas" panose="020B0609020204030204" pitchFamily="49" charset="0"/>
                <a:cs typeface="Consolas" panose="020B0609020204030204" pitchFamily="49" charset="0"/>
              </a:rPr>
              <a:t>cltipval</a:t>
            </a:r>
            <a:r>
              <a:rPr lang="en-US" sz="800" dirty="0">
                <a:latin typeface="Consolas" panose="020B0609020204030204" pitchFamily="49" charset="0"/>
                <a:cs typeface="Consolas" panose="020B0609020204030204" pitchFamily="49" charset="0"/>
              </a:rPr>
              <a:t> </a:t>
            </a:r>
          </a:p>
          <a:p>
            <a:pPr marL="139700" indent="0">
              <a:buNone/>
            </a:pPr>
            <a:endParaRPr lang="en-US" sz="800" dirty="0">
              <a:latin typeface="Consolas" panose="020B0609020204030204" pitchFamily="49" charset="0"/>
              <a:cs typeface="Consolas" panose="020B0609020204030204" pitchFamily="49" charset="0"/>
            </a:endParaRPr>
          </a:p>
        </p:txBody>
      </p:sp>
      <p:sp>
        <p:nvSpPr>
          <p:cNvPr id="5" name="Text Placeholder 4">
            <a:extLst>
              <a:ext uri="{FF2B5EF4-FFF2-40B4-BE49-F238E27FC236}">
                <a16:creationId xmlns:a16="http://schemas.microsoft.com/office/drawing/2014/main" id="{BE58D8F9-C743-D24D-B503-6AFDE0BFBD68}"/>
              </a:ext>
            </a:extLst>
          </p:cNvPr>
          <p:cNvSpPr>
            <a:spLocks noGrp="1"/>
          </p:cNvSpPr>
          <p:nvPr>
            <p:ph type="body" idx="2"/>
          </p:nvPr>
        </p:nvSpPr>
        <p:spPr>
          <a:xfrm>
            <a:off x="4407148" y="1152475"/>
            <a:ext cx="4425151" cy="3416400"/>
          </a:xfrm>
        </p:spPr>
        <p:txBody>
          <a:bodyPr/>
          <a:lstStyle/>
          <a:p>
            <a:pPr marL="139700" indent="0">
              <a:buNone/>
            </a:pP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existFlag,mifmap</a:t>
            </a: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figflag</a:t>
            </a:r>
            <a:r>
              <a:rPr lang="en-US" sz="900" dirty="0">
                <a:latin typeface="Consolas" panose="020B0609020204030204" pitchFamily="49" charset="0"/>
                <a:cs typeface="Consolas" panose="020B0609020204030204" pitchFamily="49" charset="0"/>
              </a:rPr>
              <a:t>('Misfit-Map 2',1);</a:t>
            </a:r>
          </a:p>
          <a:p>
            <a:pPr marL="139700" indent="0">
              <a:buNone/>
            </a:pPr>
            <a:r>
              <a:rPr lang="en-US" sz="900" dirty="0">
                <a:latin typeface="Consolas" panose="020B0609020204030204" pitchFamily="49" charset="0"/>
                <a:cs typeface="Consolas" panose="020B0609020204030204" pitchFamily="49" charset="0"/>
              </a:rPr>
              <a:t>figure(</a:t>
            </a:r>
            <a:r>
              <a:rPr lang="en-US" sz="900" dirty="0" err="1">
                <a:latin typeface="Consolas" panose="020B0609020204030204" pitchFamily="49" charset="0"/>
                <a:cs typeface="Consolas" panose="020B0609020204030204" pitchFamily="49" charset="0"/>
              </a:rPr>
              <a:t>mifmap</a:t>
            </a:r>
            <a:r>
              <a:rPr lang="en-US" sz="900" dirty="0">
                <a:latin typeface="Consolas" panose="020B0609020204030204" pitchFamily="49" charset="0"/>
                <a:cs typeface="Consolas" panose="020B0609020204030204" pitchFamily="49" charset="0"/>
              </a:rPr>
              <a:t>)</a:t>
            </a:r>
          </a:p>
          <a:p>
            <a:pPr marL="139700" indent="0">
              <a:buNone/>
            </a:pPr>
            <a:br>
              <a:rPr lang="en-US" sz="900" dirty="0">
                <a:latin typeface="Consolas" panose="020B0609020204030204" pitchFamily="49" charset="0"/>
                <a:cs typeface="Consolas" panose="020B0609020204030204" pitchFamily="49" charset="0"/>
              </a:rPr>
            </a:b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 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a:t>
            </a:r>
          </a:p>
          <a:p>
            <a:pPr marL="139700" indent="0">
              <a:buNone/>
            </a:pP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 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);delete(</a:t>
            </a:r>
            <a:r>
              <a:rPr lang="en-US" sz="900" b="1" dirty="0" err="1">
                <a:latin typeface="Consolas" panose="020B0609020204030204" pitchFamily="49" charset="0"/>
                <a:cs typeface="Consolas" panose="020B0609020204030204" pitchFamily="49" charset="0"/>
              </a:rPr>
              <a:t>gca</a:t>
            </a:r>
            <a:r>
              <a:rPr lang="en-US" sz="900" b="1" dirty="0">
                <a:latin typeface="Consolas" panose="020B0609020204030204" pitchFamily="49" charset="0"/>
                <a:cs typeface="Consolas" panose="020B0609020204030204" pitchFamily="49" charset="0"/>
              </a:rPr>
              <a:t>);</a:t>
            </a:r>
          </a:p>
          <a:p>
            <a:pPr marL="139700" indent="0">
              <a:buNone/>
            </a:pPr>
            <a:br>
              <a:rPr lang="en-US" sz="900" dirty="0">
                <a:latin typeface="Consolas" panose="020B0609020204030204" pitchFamily="49" charset="0"/>
                <a:cs typeface="Consolas" panose="020B0609020204030204" pitchFamily="49" charset="0"/>
              </a:rPr>
            </a:br>
            <a:r>
              <a:rPr lang="en-US" sz="900" dirty="0">
                <a:latin typeface="Consolas" panose="020B0609020204030204" pitchFamily="49" charset="0"/>
                <a:cs typeface="Consolas" panose="020B0609020204030204" pitchFamily="49" charset="0"/>
              </a:rPr>
              <a:t>set(</a:t>
            </a:r>
            <a:r>
              <a:rPr lang="en-US" sz="900" dirty="0">
                <a:solidFill>
                  <a:schemeClr val="tx1"/>
                </a:solidFill>
                <a:latin typeface="Consolas" panose="020B0609020204030204" pitchFamily="49" charset="0"/>
                <a:cs typeface="Consolas" panose="020B0609020204030204" pitchFamily="49" charset="0"/>
              </a:rPr>
              <a:t>gca</a:t>
            </a:r>
            <a:r>
              <a:rPr lang="en-US" sz="900" dirty="0">
                <a:latin typeface="Consolas" panose="020B0609020204030204" pitchFamily="49" charset="0"/>
                <a:cs typeface="Consolas" panose="020B0609020204030204" pitchFamily="49" charset="0"/>
              </a:rPr>
              <a:t>,'visible','off','FontSize',fs12,'FontWeight','bold',...</a:t>
            </a:r>
          </a:p>
          <a:p>
            <a:pPr marL="139700" indent="0">
              <a:buNone/>
            </a:pPr>
            <a:r>
              <a:rPr lang="en-US" sz="900" dirty="0">
                <a:latin typeface="Consolas" panose="020B0609020204030204" pitchFamily="49" charset="0"/>
                <a:cs typeface="Consolas" panose="020B0609020204030204" pitchFamily="49" charset="0"/>
              </a:rPr>
              <a:t>'</a:t>
            </a:r>
            <a:r>
              <a:rPr lang="en-US" sz="900" dirty="0" err="1">
                <a:latin typeface="Consolas" panose="020B0609020204030204" pitchFamily="49" charset="0"/>
                <a:cs typeface="Consolas" panose="020B0609020204030204" pitchFamily="49" charset="0"/>
              </a:rPr>
              <a:t>FontWeight</a:t>
            </a:r>
            <a:r>
              <a:rPr lang="en-US" sz="900" dirty="0">
                <a:latin typeface="Consolas" panose="020B0609020204030204" pitchFamily="49" charset="0"/>
                <a:cs typeface="Consolas" panose="020B0609020204030204" pitchFamily="49" charset="0"/>
              </a:rPr>
              <a:t>','bold','</a:t>
            </a:r>
            <a:r>
              <a:rPr lang="en-US" sz="900" dirty="0" err="1">
                <a:latin typeface="Consolas" panose="020B0609020204030204" pitchFamily="49" charset="0"/>
                <a:cs typeface="Consolas" panose="020B0609020204030204" pitchFamily="49" charset="0"/>
              </a:rPr>
              <a:t>LineWidth</a:t>
            </a:r>
            <a:r>
              <a:rPr lang="en-US" sz="900" dirty="0">
                <a:latin typeface="Consolas" panose="020B0609020204030204" pitchFamily="49" charset="0"/>
                <a:cs typeface="Consolas" panose="020B0609020204030204" pitchFamily="49" charset="0"/>
              </a:rPr>
              <a:t>',[1.5],...</a:t>
            </a:r>
          </a:p>
          <a:p>
            <a:pPr marL="139700" indent="0">
              <a:buNone/>
            </a:pPr>
            <a:r>
              <a:rPr lang="en-US" sz="900" dirty="0">
                <a:latin typeface="Consolas" panose="020B0609020204030204" pitchFamily="49" charset="0"/>
                <a:cs typeface="Consolas" panose="020B0609020204030204" pitchFamily="49" charset="0"/>
              </a:rPr>
              <a:t>'Box','on','</a:t>
            </a:r>
            <a:r>
              <a:rPr lang="en-US" sz="900" dirty="0" err="1">
                <a:latin typeface="Consolas" panose="020B0609020204030204" pitchFamily="49" charset="0"/>
                <a:cs typeface="Consolas" panose="020B0609020204030204" pitchFamily="49" charset="0"/>
              </a:rPr>
              <a:t>drawmode</a:t>
            </a:r>
            <a:r>
              <a:rPr lang="en-US" sz="900" dirty="0">
                <a:latin typeface="Consolas" panose="020B0609020204030204" pitchFamily="49" charset="0"/>
                <a:cs typeface="Consolas" panose="020B0609020204030204" pitchFamily="49" charset="0"/>
              </a:rPr>
              <a:t>','fast')</a:t>
            </a:r>
          </a:p>
          <a:p>
            <a:pPr marL="139700" indent="0">
              <a:buNone/>
            </a:pPr>
            <a:br>
              <a:rPr lang="en-US" sz="900" dirty="0">
                <a:latin typeface="Consolas" panose="020B0609020204030204" pitchFamily="49" charset="0"/>
                <a:cs typeface="Consolas" panose="020B0609020204030204" pitchFamily="49" charset="0"/>
              </a:rPr>
            </a:br>
            <a:r>
              <a:rPr lang="en-US" sz="900" dirty="0">
                <a:solidFill>
                  <a:srgbClr val="00B050"/>
                </a:solidFill>
                <a:latin typeface="Bradley Hand" pitchFamily="2" charset="77"/>
                <a:cs typeface="Consolas" panose="020B0609020204030204" pitchFamily="49" charset="0"/>
              </a:rPr>
              <a:t>... later [CGR]...</a:t>
            </a:r>
          </a:p>
          <a:p>
            <a:pPr marL="139700" indent="0">
              <a:buNone/>
            </a:pPr>
            <a:br>
              <a:rPr lang="en-US" sz="900" dirty="0">
                <a:latin typeface="Consolas" panose="020B0609020204030204" pitchFamily="49" charset="0"/>
                <a:cs typeface="Consolas" panose="020B0609020204030204" pitchFamily="49" charset="0"/>
              </a:rPr>
            </a:br>
            <a:r>
              <a:rPr lang="en-US" sz="900" dirty="0">
                <a:latin typeface="Consolas" panose="020B0609020204030204" pitchFamily="49" charset="0"/>
                <a:cs typeface="Consolas" panose="020B0609020204030204" pitchFamily="49" charset="0"/>
              </a:rPr>
              <a:t>%construct a matrix for the color plot</a:t>
            </a:r>
          </a:p>
          <a:p>
            <a:pPr marL="139700" indent="0">
              <a:buNone/>
            </a:pPr>
            <a:r>
              <a:rPr lang="en-US" sz="900" dirty="0">
                <a:latin typeface="Consolas" panose="020B0609020204030204" pitchFamily="49" charset="0"/>
                <a:cs typeface="Consolas" panose="020B0609020204030204" pitchFamily="49" charset="0"/>
              </a:rPr>
              <a:t>normlap1=</a:t>
            </a:r>
            <a:r>
              <a:rPr lang="en-US" sz="900" b="1" dirty="0">
                <a:latin typeface="Consolas" panose="020B0609020204030204" pitchFamily="49" charset="0"/>
                <a:cs typeface="Consolas" panose="020B0609020204030204" pitchFamily="49" charset="0"/>
              </a:rPr>
              <a:t>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a:t>
            </a:r>
          </a:p>
          <a:p>
            <a:pPr marL="139700" indent="0">
              <a:buNone/>
            </a:pPr>
            <a:r>
              <a:rPr lang="en-US" sz="900" b="1" dirty="0">
                <a:latin typeface="Consolas" panose="020B0609020204030204" pitchFamily="49" charset="0"/>
                <a:cs typeface="Consolas" panose="020B0609020204030204" pitchFamily="49" charset="0"/>
              </a:rPr>
              <a:t>normlap2=ones(length(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(:,1)),1)*nan</a:t>
            </a:r>
            <a:r>
              <a:rPr lang="en-US" sz="900" dirty="0">
                <a:latin typeface="Consolas" panose="020B0609020204030204" pitchFamily="49" charset="0"/>
                <a:cs typeface="Consolas" panose="020B0609020204030204" pitchFamily="49" charset="0"/>
              </a:rPr>
              <a:t>;</a:t>
            </a:r>
          </a:p>
          <a:p>
            <a:pPr marL="139700" indent="0">
              <a:buNone/>
            </a:pPr>
            <a:r>
              <a:rPr lang="en-US" sz="900" dirty="0">
                <a:latin typeface="Consolas" panose="020B0609020204030204" pitchFamily="49" charset="0"/>
                <a:cs typeface="Consolas" panose="020B0609020204030204" pitchFamily="49" charset="0"/>
              </a:rPr>
              <a:t>normlap3=</a:t>
            </a:r>
            <a:r>
              <a:rPr lang="en-US" sz="900" b="1" dirty="0">
                <a:latin typeface="Consolas" panose="020B0609020204030204" pitchFamily="49" charset="0"/>
                <a:cs typeface="Consolas" panose="020B0609020204030204" pitchFamily="49" charset="0"/>
              </a:rPr>
              <a:t>ones(length(</a:t>
            </a:r>
            <a:r>
              <a:rPr lang="en-US" sz="900" b="1" dirty="0" err="1">
                <a:latin typeface="Consolas" panose="020B0609020204030204" pitchFamily="49" charset="0"/>
                <a:cs typeface="Consolas" panose="020B0609020204030204" pitchFamily="49" charset="0"/>
              </a:rPr>
              <a:t>tmpgri</a:t>
            </a:r>
            <a:r>
              <a:rPr lang="en-US" sz="900" b="1" dirty="0">
                <a:latin typeface="Consolas" panose="020B0609020204030204" pitchFamily="49" charset="0"/>
                <a:cs typeface="Consolas" panose="020B0609020204030204" pitchFamily="49" charset="0"/>
              </a:rPr>
              <a:t>(:,1)),1)*nan;</a:t>
            </a:r>
          </a:p>
          <a:p>
            <a:pPr marL="139700" indent="0">
              <a:buNone/>
            </a:pPr>
            <a:endParaRPr lang="en-US" sz="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A40BCBF1-44D7-FA48-80D3-AF472175A76F}"/>
              </a:ext>
            </a:extLst>
          </p:cNvPr>
          <p:cNvSpPr txBox="1"/>
          <p:nvPr/>
        </p:nvSpPr>
        <p:spPr>
          <a:xfrm rot="21178362">
            <a:off x="228784" y="900645"/>
            <a:ext cx="2651784" cy="369332"/>
          </a:xfrm>
          <a:prstGeom prst="rect">
            <a:avLst/>
          </a:prstGeom>
          <a:solidFill>
            <a:srgbClr val="FFFFFF">
              <a:alpha val="56000"/>
            </a:srgbClr>
          </a:solidFill>
        </p:spPr>
        <p:txBody>
          <a:bodyPr wrap="square" rtlCol="0">
            <a:spAutoFit/>
          </a:bodyPr>
          <a:lstStyle/>
          <a:p>
            <a:r>
              <a:rPr lang="en-US" sz="1800" dirty="0">
                <a:solidFill>
                  <a:srgbClr val="0070C0"/>
                </a:solidFill>
                <a:latin typeface="Bradley Hand" pitchFamily="2" charset="77"/>
              </a:rPr>
              <a:t>from script </a:t>
            </a:r>
            <a:r>
              <a:rPr lang="en-US" sz="1800" dirty="0" err="1">
                <a:solidFill>
                  <a:srgbClr val="0070C0"/>
                </a:solidFill>
                <a:latin typeface="Bradley Hand" pitchFamily="2" charset="77"/>
              </a:rPr>
              <a:t>clusmenu.m</a:t>
            </a:r>
            <a:endParaRPr lang="en-US" sz="1800" dirty="0">
              <a:solidFill>
                <a:srgbClr val="0070C0"/>
              </a:solidFill>
              <a:latin typeface="Bradley Hand" pitchFamily="2" charset="77"/>
            </a:endParaRPr>
          </a:p>
        </p:txBody>
      </p:sp>
      <p:sp>
        <p:nvSpPr>
          <p:cNvPr id="7" name="TextBox 6">
            <a:extLst>
              <a:ext uri="{FF2B5EF4-FFF2-40B4-BE49-F238E27FC236}">
                <a16:creationId xmlns:a16="http://schemas.microsoft.com/office/drawing/2014/main" id="{52D6CAF3-BE1F-B349-8E2A-0681C225621C}"/>
              </a:ext>
            </a:extLst>
          </p:cNvPr>
          <p:cNvSpPr txBox="1"/>
          <p:nvPr/>
        </p:nvSpPr>
        <p:spPr>
          <a:xfrm rot="593367">
            <a:off x="6473367" y="975996"/>
            <a:ext cx="2344637" cy="369332"/>
          </a:xfrm>
          <a:prstGeom prst="rect">
            <a:avLst/>
          </a:prstGeom>
          <a:solidFill>
            <a:srgbClr val="FFFFFF">
              <a:alpha val="56000"/>
            </a:srgbClr>
          </a:solidFill>
        </p:spPr>
        <p:txBody>
          <a:bodyPr wrap="square" rtlCol="0">
            <a:spAutoFit/>
          </a:bodyPr>
          <a:lstStyle/>
          <a:p>
            <a:r>
              <a:rPr lang="en-US" sz="1800" dirty="0">
                <a:solidFill>
                  <a:srgbClr val="0070C0"/>
                </a:solidFill>
                <a:latin typeface="Bradley Hand" pitchFamily="2" charset="77"/>
              </a:rPr>
              <a:t>from </a:t>
            </a:r>
            <a:r>
              <a:rPr lang="en-US" sz="1800" dirty="0" err="1">
                <a:solidFill>
                  <a:srgbClr val="0070C0"/>
                </a:solidFill>
                <a:latin typeface="Bradley Hand" pitchFamily="2" charset="77"/>
              </a:rPr>
              <a:t>loopmifi.m</a:t>
            </a:r>
            <a:endParaRPr lang="en-US" sz="1800" dirty="0">
              <a:solidFill>
                <a:srgbClr val="0070C0"/>
              </a:solidFill>
              <a:latin typeface="Bradley Hand" pitchFamily="2" charset="77"/>
            </a:endParaRPr>
          </a:p>
        </p:txBody>
      </p:sp>
    </p:spTree>
    <p:extLst>
      <p:ext uri="{BB962C8B-B14F-4D97-AF65-F5344CB8AC3E}">
        <p14:creationId xmlns:p14="http://schemas.microsoft.com/office/powerpoint/2010/main" val="75901173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2867</TotalTime>
  <Words>6662</Words>
  <Application>Microsoft Macintosh PowerPoint</Application>
  <PresentationFormat>On-screen Show (16:9)</PresentationFormat>
  <Paragraphs>610</Paragraphs>
  <Slides>27</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Bradley Hand</vt:lpstr>
      <vt:lpstr>Bree Serif</vt:lpstr>
      <vt:lpstr>Caveat</vt:lpstr>
      <vt:lpstr>Times New Roman</vt:lpstr>
      <vt:lpstr>Proxima Nova</vt:lpstr>
      <vt:lpstr>Arial</vt:lpstr>
      <vt:lpstr>Wingdings</vt:lpstr>
      <vt:lpstr>Verdana</vt:lpstr>
      <vt:lpstr>Consolas</vt:lpstr>
      <vt:lpstr>Simple Light</vt:lpstr>
      <vt:lpstr>From ZMAP to ZMAP7</vt:lpstr>
      <vt:lpstr>PowerPoint Presentation</vt:lpstr>
      <vt:lpstr>PowerPoint Presentation</vt:lpstr>
      <vt:lpstr>The Genesis of ZMAP</vt:lpstr>
      <vt:lpstr>ZMAP</vt:lpstr>
      <vt:lpstr>The ZMAP Makeover</vt:lpstr>
      <vt:lpstr>spoiler:  "Yes"</vt:lpstr>
      <vt:lpstr>except...</vt:lpstr>
      <vt:lpstr>and...</vt:lpstr>
      <vt:lpstr>and...</vt:lpstr>
      <vt:lpstr>ZMAP (in a box) code Details</vt:lpstr>
      <vt:lpstr>ZMAP overhaul process</vt:lpstr>
      <vt:lpstr>Track ALL the Changes</vt:lpstr>
      <vt:lpstr>Names are IMPORTANT</vt:lpstr>
      <vt:lpstr>Global changes and instrumentation: Wrapper/adapter functions</vt:lpstr>
      <vt:lpstr>Automate Mundane Tasks</vt:lpstr>
      <vt:lpstr>Prefer Classes &amp; Functions to Scripts</vt:lpstr>
      <vt:lpstr>Let the LINTER do the work</vt:lpstr>
      <vt:lpstr>Let the LINTER do the work</vt:lpstr>
      <vt:lpstr>Maintenance Challenges</vt:lpstr>
      <vt:lpstr>In Conclusion: Lessons Learned</vt:lpstr>
      <vt:lpstr>In Conclusion – Making a Maintainable Mess</vt:lpstr>
      <vt:lpstr>Final Note</vt:lpstr>
      <vt:lpstr>Appendix:  One programmer's Changing priorities</vt:lpstr>
      <vt:lpstr>Tricks</vt:lpstr>
      <vt:lpstr>Then and Now: Catalog filtering</vt:lpstr>
      <vt:lpstr>Then and Now: Main interactive window</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ZMAP to ZMAP7</dc:title>
  <cp:lastModifiedBy>Microsoft Office User</cp:lastModifiedBy>
  <cp:revision>35</cp:revision>
  <dcterms:modified xsi:type="dcterms:W3CDTF">2020-05-06T21:39:05Z</dcterms:modified>
</cp:coreProperties>
</file>