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768EDC2-09EE-4BC0-83A6-0DC132CF8E80}">
  <a:tblStyle styleId="{C768EDC2-09EE-4BC0-83A6-0DC132CF8E80}" styleName="Table_0">
    <a:wholeTbl>
      <a:tcTxStyle>
        <a:font>
          <a:latin typeface="Arial"/>
          <a:ea typeface="Arial"/>
          <a:cs typeface="Arial"/>
        </a:font>
        <a:srgbClr val="000000"/>
      </a:tcTxStyle>
      <a:tcStyle>
        <a:tcBdr>
          <a:left>
            <a:ln cap="flat" cmpd="sng">
              <a:solidFill>
                <a:srgbClr val="808080"/>
              </a:solidFill>
              <a:prstDash val="solid"/>
              <a:round/>
              <a:headEnd len="sm" w="sm" type="none"/>
              <a:tailEnd len="sm" w="sm" type="none"/>
            </a:ln>
          </a:left>
          <a:right>
            <a:ln cap="flat" cmpd="sng">
              <a:solidFill>
                <a:srgbClr val="808080"/>
              </a:solidFill>
              <a:prstDash val="solid"/>
              <a:round/>
              <a:headEnd len="sm" w="sm" type="none"/>
              <a:tailEnd len="sm" w="sm" type="none"/>
            </a:ln>
          </a:right>
          <a:top>
            <a:ln cap="flat" cmpd="sng">
              <a:solidFill>
                <a:srgbClr val="808080"/>
              </a:solidFill>
              <a:prstDash val="solid"/>
              <a:round/>
              <a:headEnd len="sm" w="sm" type="none"/>
              <a:tailEnd len="sm" w="sm" type="none"/>
            </a:ln>
          </a:top>
          <a:bottom>
            <a:ln cap="flat" cmpd="sng">
              <a:solidFill>
                <a:srgbClr val="808080"/>
              </a:solidFill>
              <a:prstDash val="solid"/>
              <a:round/>
              <a:headEnd len="sm" w="sm" type="none"/>
              <a:tailEnd len="sm" w="sm" type="none"/>
            </a:ln>
          </a:bottom>
          <a:insideH>
            <a:ln cap="flat" cmpd="sng">
              <a:solidFill>
                <a:srgbClr val="808080"/>
              </a:solidFill>
              <a:prstDash val="solid"/>
              <a:round/>
              <a:headEnd len="sm" w="sm" type="none"/>
              <a:tailEnd len="sm" w="sm" type="none"/>
            </a:ln>
          </a:insideH>
          <a:insideV>
            <a:ln cap="flat" cmpd="sng">
              <a:solidFill>
                <a:srgbClr val="80808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3f4c43879d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f4c43879d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31211797f8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1211797f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31211797f8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1211797f8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74f0a7b055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4f0a7b055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3f4c43879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f4c43879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7df592e0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7df592e0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Dust is the most abundant </a:t>
            </a:r>
            <a:r>
              <a:rPr lang="en"/>
              <a:t>aerosol</a:t>
            </a:r>
            <a:r>
              <a:rPr lang="en"/>
              <a:t> on the earth. Greatly affecting climate, health and transportation. Dust contributes </a:t>
            </a:r>
            <a:r>
              <a:rPr lang="en"/>
              <a:t>largely</a:t>
            </a:r>
            <a:r>
              <a:rPr lang="en"/>
              <a:t> to ambient air pollution, which was recently </a:t>
            </a:r>
            <a:r>
              <a:rPr lang="en"/>
              <a:t>recognized</a:t>
            </a:r>
            <a:r>
              <a:rPr lang="en"/>
              <a:t> as a major health risk that reduces life expectancy. Here we try to estimate amount of dust emitted to the atmosphere in ME, Its effect on regional climate. Show how it change the local air circulation by </a:t>
            </a:r>
            <a:r>
              <a:rPr lang="en"/>
              <a:t>absorbing</a:t>
            </a:r>
            <a:r>
              <a:rPr lang="en"/>
              <a:t> and reflecting solar and IR radiation. Dust reduces the extreme surface temperature over the land and lowers SST which help to protect marine habitats and coral reefs.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Dust is one of important climate driver especially in the ME because it is very </a:t>
            </a:r>
            <a:r>
              <a:rPr lang="en"/>
              <a:t>abundant in this area.</a:t>
            </a:r>
            <a:r>
              <a:rPr lang="en">
                <a:solidFill>
                  <a:schemeClr val="dk1"/>
                </a:solidFill>
              </a:rPr>
              <a:t> Anauly this region emites 500 to 700 Tg dust to the atmosphere. </a:t>
            </a:r>
            <a:endParaRPr/>
          </a:p>
          <a:p>
            <a:pPr indent="0" lvl="0" marL="0" rtl="0" algn="l">
              <a:spcBef>
                <a:spcPts val="0"/>
              </a:spcBef>
              <a:spcAft>
                <a:spcPts val="0"/>
              </a:spcAft>
              <a:buNone/>
            </a:pPr>
            <a:r>
              <a:rPr lang="en"/>
              <a:t>It affects </a:t>
            </a:r>
            <a:r>
              <a:rPr lang="en"/>
              <a:t> </a:t>
            </a:r>
            <a:r>
              <a:rPr lang="en"/>
              <a:t>air quality but also reduces incoming solar radiation and cools the surface. </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31232566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1232566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Major weakness in the present </a:t>
            </a:r>
            <a:r>
              <a:rPr lang="en"/>
              <a:t>description</a:t>
            </a:r>
            <a:r>
              <a:rPr lang="en"/>
              <a:t> of dust emission processes lies in the physical understanding of the released by the impact of salting grains which has implication for the capability of dust emission models to predict the size distribution of emitted dust. Different models predict different dust size distribution as a function of U* and of soil properties.  </a:t>
            </a:r>
            <a:endParaRPr/>
          </a:p>
          <a:p>
            <a:pPr indent="0" lvl="0" marL="0" rtl="0" algn="l">
              <a:spcBef>
                <a:spcPts val="0"/>
              </a:spcBef>
              <a:spcAft>
                <a:spcPts val="0"/>
              </a:spcAft>
              <a:buNone/>
            </a:pPr>
            <a:r>
              <a:rPr b="1" lang="en">
                <a:solidFill>
                  <a:schemeClr val="dk1"/>
                </a:solidFill>
              </a:rPr>
              <a:t>Available field experimental data of size resolved dust emission fluxes are not sufficient to estimate these dependencies correctly</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sz="1200">
                <a:solidFill>
                  <a:srgbClr val="505050"/>
                </a:solidFill>
              </a:rPr>
              <a:t>To understand better the detailed processes affecting dust life cycle and climatic impact over the Arabian Peninsula, wrf-chem was used to investigate AP dust emission, deposition, transport mechanism, and dust–climate interaction in the last two years (2015-2016)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312325668d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12325668d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use WRF-Chem to calculate dust emission and dust deposition. </a:t>
            </a:r>
            <a:endParaRPr/>
          </a:p>
          <a:p>
            <a:pPr indent="0" lvl="0" marL="0" rtl="0" algn="l">
              <a:spcBef>
                <a:spcPts val="0"/>
              </a:spcBef>
              <a:spcAft>
                <a:spcPts val="0"/>
              </a:spcAft>
              <a:buNone/>
            </a:pPr>
            <a:r>
              <a:rPr lang="en"/>
              <a:t>Simulation done for two years. </a:t>
            </a:r>
            <a:endParaRPr/>
          </a:p>
          <a:p>
            <a:pPr indent="0" lvl="0" marL="0" rtl="0" algn="l">
              <a:spcBef>
                <a:spcPts val="0"/>
              </a:spcBef>
              <a:spcAft>
                <a:spcPts val="0"/>
              </a:spcAft>
              <a:buNone/>
            </a:pPr>
            <a:r>
              <a:rPr lang="en"/>
              <a:t>For first-time we use meteorological and aerosol initial and boundary condition from MERRA2 this allow us first avoid numerical instability between boundary data and model, secondly, it allows us to run the model in the small domain.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RACM KPP </a:t>
            </a:r>
            <a:r>
              <a:rPr lang="en" sz="1050">
                <a:solidFill>
                  <a:srgbClr val="3C4043"/>
                </a:solidFill>
                <a:highlight>
                  <a:srgbClr val="FFFFFF"/>
                </a:highlight>
              </a:rPr>
              <a:t>Regional Atmospheric Chemistry Mechanism </a:t>
            </a:r>
            <a:r>
              <a:rPr lang="en" sz="1050">
                <a:solidFill>
                  <a:srgbClr val="3C4043"/>
                </a:solidFill>
                <a:highlight>
                  <a:srgbClr val="FFFFFF"/>
                </a:highlight>
              </a:rPr>
              <a:t>Kinetic</a:t>
            </a:r>
            <a:r>
              <a:rPr lang="en" sz="1050">
                <a:solidFill>
                  <a:srgbClr val="3C4043"/>
                </a:solidFill>
                <a:highlight>
                  <a:srgbClr val="FFFFFF"/>
                </a:highlight>
              </a:rPr>
              <a:t> PreProcessing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3f4c4387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f4c4387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show how we can parameterized Dust uplifting flux(Dust Emission). </a:t>
            </a:r>
            <a:endParaRPr/>
          </a:p>
          <a:p>
            <a:pPr indent="0" lvl="0" marL="0" rtl="0" algn="l">
              <a:spcBef>
                <a:spcPts val="0"/>
              </a:spcBef>
              <a:spcAft>
                <a:spcPts val="0"/>
              </a:spcAft>
              <a:buNone/>
            </a:pPr>
            <a:r>
              <a:rPr lang="en"/>
              <a:t>By modifying Erodibility Source Function (S) </a:t>
            </a:r>
            <a:endParaRPr/>
          </a:p>
          <a:p>
            <a:pPr indent="0" lvl="0" marL="0" rtl="0" algn="l">
              <a:spcBef>
                <a:spcPts val="0"/>
              </a:spcBef>
              <a:spcAft>
                <a:spcPts val="0"/>
              </a:spcAft>
              <a:buNone/>
            </a:pPr>
            <a:r>
              <a:rPr lang="en"/>
              <a:t>By tuning of Constant </a:t>
            </a:r>
            <a:endParaRPr/>
          </a:p>
          <a:p>
            <a:pPr indent="0" lvl="0" marL="0" rtl="0" algn="l">
              <a:spcBef>
                <a:spcPts val="0"/>
              </a:spcBef>
              <a:spcAft>
                <a:spcPts val="0"/>
              </a:spcAft>
              <a:buNone/>
            </a:pPr>
            <a:r>
              <a:rPr lang="en"/>
              <a:t>By correction fraction of bins ( it is important </a:t>
            </a:r>
            <a:endParaRPr/>
          </a:p>
          <a:p>
            <a:pPr indent="0" lvl="0" marL="0" rtl="0" algn="l">
              <a:spcBef>
                <a:spcPts val="0"/>
              </a:spcBef>
              <a:spcAft>
                <a:spcPts val="0"/>
              </a:spcAft>
              <a:buNone/>
            </a:pPr>
            <a:r>
              <a:rPr lang="en"/>
              <a:t>And finally by modifying of threshold velocity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3f4c43879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f4c43879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7df592e0f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7df592e0f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3f4c43879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f4c43879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to </a:t>
            </a:r>
            <a:r>
              <a:rPr lang="en"/>
              <a:t>demonstrate</a:t>
            </a:r>
            <a:r>
              <a:rPr lang="en"/>
              <a:t> the result i want to mentioned that for evaluation of model we used MERRA2, MACC reanalysis for spatial comparison as for meteorological fields as for aerosol properties. </a:t>
            </a:r>
            <a:endParaRPr/>
          </a:p>
          <a:p>
            <a:pPr indent="0" lvl="0" marL="0" rtl="0" algn="l">
              <a:spcBef>
                <a:spcPts val="0"/>
              </a:spcBef>
              <a:spcAft>
                <a:spcPts val="0"/>
              </a:spcAft>
              <a:buNone/>
            </a:pPr>
            <a:r>
              <a:rPr lang="en"/>
              <a:t>Also we analysed at several location AOD with AERONET observation </a:t>
            </a:r>
            <a:endParaRPr/>
          </a:p>
          <a:p>
            <a:pPr indent="0" lvl="0" marL="0" rtl="0" algn="l">
              <a:spcBef>
                <a:spcPts val="0"/>
              </a:spcBef>
              <a:spcAft>
                <a:spcPts val="0"/>
              </a:spcAft>
              <a:buNone/>
            </a:pPr>
            <a:r>
              <a:rPr lang="en"/>
              <a:t>And finally at AKUST we </a:t>
            </a:r>
            <a:r>
              <a:rPr lang="en"/>
              <a:t>compared</a:t>
            </a:r>
            <a:r>
              <a:rPr lang="en"/>
              <a:t> dust deposition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I will present the evaluation of meteorological fields as it acts as driver for dust emission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31211797f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1211797f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WRF-chem shows good agreement with point observation of dust deposition despite the fact that we used 10x10 km horizontal resolution. </a:t>
            </a:r>
            <a:endParaRPr/>
          </a:p>
          <a:p>
            <a:pPr indent="0" lvl="0" marL="0" rtl="0" algn="l">
              <a:spcBef>
                <a:spcPts val="0"/>
              </a:spcBef>
              <a:spcAft>
                <a:spcPts val="0"/>
              </a:spcAft>
              <a:buNone/>
            </a:pPr>
            <a:r>
              <a:rPr lang="en"/>
              <a:t>It should be noted that ground observation of dust deposition contains a different particle size of dust (up to 100 μm), whereas in the model we take into account only up to 10 μm</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32037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www.youtube.com/watch?v=h8qmKXv1hzg" TargetMode="Externa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1.jpg"/><Relationship Id="rId6" Type="http://schemas.openxmlformats.org/officeDocument/2006/relationships/image" Target="../media/image2.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gif"/><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8" y="5386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Test of Dust Emission Over </a:t>
            </a:r>
            <a:endParaRPr sz="3600"/>
          </a:p>
          <a:p>
            <a:pPr indent="0" lvl="0" marL="0" rtl="0" algn="ctr">
              <a:spcBef>
                <a:spcPts val="0"/>
              </a:spcBef>
              <a:spcAft>
                <a:spcPts val="0"/>
              </a:spcAft>
              <a:buNone/>
            </a:pPr>
            <a:r>
              <a:rPr lang="en" sz="3600"/>
              <a:t>the Middle East</a:t>
            </a:r>
            <a:endParaRPr sz="3600"/>
          </a:p>
        </p:txBody>
      </p:sp>
      <p:sp>
        <p:nvSpPr>
          <p:cNvPr id="100" name="Google Shape;100;p25"/>
          <p:cNvSpPr txBox="1"/>
          <p:nvPr>
            <p:ph idx="1" type="subTitle"/>
          </p:nvPr>
        </p:nvSpPr>
        <p:spPr>
          <a:xfrm>
            <a:off x="249975" y="3301450"/>
            <a:ext cx="87540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u="sng"/>
              <a:t>S. Mostamandi</a:t>
            </a:r>
            <a:r>
              <a:rPr lang="en" sz="1800"/>
              <a:t>, </a:t>
            </a:r>
            <a:r>
              <a:rPr lang="en" sz="1800"/>
              <a:t>A. Ukhov, </a:t>
            </a:r>
            <a:r>
              <a:rPr lang="en" sz="1800"/>
              <a:t>G. Stenchikov, A. Anisimov, I. Shevchenko, Y. AlShehri</a:t>
            </a:r>
            <a:endParaRPr sz="1800"/>
          </a:p>
          <a:p>
            <a:pPr indent="0" lvl="0" marL="0" rtl="0" algn="ctr">
              <a:spcBef>
                <a:spcPts val="0"/>
              </a:spcBef>
              <a:spcAft>
                <a:spcPts val="0"/>
              </a:spcAft>
              <a:buNone/>
            </a:pPr>
            <a:br>
              <a:rPr lang="en" sz="1800"/>
            </a:br>
            <a:r>
              <a:rPr lang="en" sz="1400"/>
              <a:t>EGU</a:t>
            </a:r>
            <a:r>
              <a:rPr lang="en" sz="1400"/>
              <a:t> </a:t>
            </a:r>
            <a:endParaRPr sz="1400"/>
          </a:p>
          <a:p>
            <a:pPr indent="0" lvl="0" marL="0" rtl="0" algn="ctr">
              <a:spcBef>
                <a:spcPts val="0"/>
              </a:spcBef>
              <a:spcAft>
                <a:spcPts val="0"/>
              </a:spcAft>
              <a:buNone/>
            </a:pPr>
            <a:r>
              <a:rPr lang="en" sz="1400"/>
              <a:t>May 2020</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4"/>
          <p:cNvSpPr txBox="1"/>
          <p:nvPr>
            <p:ph idx="1" type="body"/>
          </p:nvPr>
        </p:nvSpPr>
        <p:spPr>
          <a:xfrm>
            <a:off x="311700" y="1152475"/>
            <a:ext cx="3203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2" name="Google Shape;182;p34"/>
          <p:cNvPicPr preferRelativeResize="0"/>
          <p:nvPr/>
        </p:nvPicPr>
        <p:blipFill>
          <a:blip r:embed="rId3">
            <a:alphaModFix/>
          </a:blip>
          <a:stretch>
            <a:fillRect/>
          </a:stretch>
        </p:blipFill>
        <p:spPr>
          <a:xfrm>
            <a:off x="4684850" y="719600"/>
            <a:ext cx="3933476" cy="4292825"/>
          </a:xfrm>
          <a:prstGeom prst="rect">
            <a:avLst/>
          </a:prstGeom>
          <a:noFill/>
          <a:ln>
            <a:noFill/>
          </a:ln>
        </p:spPr>
      </p:pic>
      <p:pic>
        <p:nvPicPr>
          <p:cNvPr id="183" name="Google Shape;183;p34"/>
          <p:cNvPicPr preferRelativeResize="0"/>
          <p:nvPr/>
        </p:nvPicPr>
        <p:blipFill>
          <a:blip r:embed="rId4">
            <a:alphaModFix/>
          </a:blip>
          <a:stretch>
            <a:fillRect/>
          </a:stretch>
        </p:blipFill>
        <p:spPr>
          <a:xfrm>
            <a:off x="595425" y="719600"/>
            <a:ext cx="3933476" cy="4292825"/>
          </a:xfrm>
          <a:prstGeom prst="rect">
            <a:avLst/>
          </a:prstGeom>
          <a:noFill/>
          <a:ln>
            <a:noFill/>
          </a:ln>
        </p:spPr>
      </p:pic>
      <p:sp>
        <p:nvSpPr>
          <p:cNvPr id="184" name="Google Shape;184;p34"/>
          <p:cNvSpPr txBox="1"/>
          <p:nvPr/>
        </p:nvSpPr>
        <p:spPr>
          <a:xfrm>
            <a:off x="595425" y="139025"/>
            <a:ext cx="8022900" cy="2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t>Daily averaged AOD at three AERONET sites (KAUST Campus, Mezaira, Sede Boker, Elat, Masdar Institute)</a:t>
            </a:r>
            <a:endParaRPr sz="1200"/>
          </a:p>
          <a:p>
            <a:pPr indent="0" lvl="0" marL="0" rtl="0" algn="ctr">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ctr">
              <a:spcBef>
                <a:spcPts val="0"/>
              </a:spcBef>
              <a:spcAft>
                <a:spcPts val="0"/>
              </a:spcAft>
              <a:buNone/>
            </a:pPr>
            <a:r>
              <a:t/>
            </a:r>
            <a:endParaRPr sz="1200"/>
          </a:p>
        </p:txBody>
      </p:sp>
      <p:sp>
        <p:nvSpPr>
          <p:cNvPr id="185" name="Google Shape;185;p34"/>
          <p:cNvSpPr txBox="1"/>
          <p:nvPr/>
        </p:nvSpPr>
        <p:spPr>
          <a:xfrm>
            <a:off x="1861700" y="478813"/>
            <a:ext cx="1110000" cy="19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2015</a:t>
            </a:r>
            <a:endParaRPr/>
          </a:p>
        </p:txBody>
      </p:sp>
      <p:sp>
        <p:nvSpPr>
          <p:cNvPr id="186" name="Google Shape;186;p34"/>
          <p:cNvSpPr txBox="1"/>
          <p:nvPr/>
        </p:nvSpPr>
        <p:spPr>
          <a:xfrm>
            <a:off x="6391275" y="478800"/>
            <a:ext cx="1110000" cy="19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2016</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35"/>
          <p:cNvSpPr txBox="1"/>
          <p:nvPr>
            <p:ph type="title"/>
          </p:nvPr>
        </p:nvSpPr>
        <p:spPr>
          <a:xfrm>
            <a:off x="4713625" y="59450"/>
            <a:ext cx="4076400" cy="44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t>Spatial Comparison of </a:t>
            </a:r>
            <a:r>
              <a:rPr lang="en" sz="1200"/>
              <a:t>aerosol optical depth(AOD)</a:t>
            </a:r>
            <a:r>
              <a:rPr lang="en" sz="1200"/>
              <a:t> from</a:t>
            </a:r>
            <a:endParaRPr sz="1200"/>
          </a:p>
          <a:p>
            <a:pPr indent="0" lvl="0" marL="0" rtl="0" algn="ctr">
              <a:spcBef>
                <a:spcPts val="0"/>
              </a:spcBef>
              <a:spcAft>
                <a:spcPts val="0"/>
              </a:spcAft>
              <a:buClr>
                <a:schemeClr val="dk1"/>
              </a:buClr>
              <a:buSzPts val="1100"/>
              <a:buFont typeface="Arial"/>
              <a:buNone/>
            </a:pPr>
            <a:r>
              <a:rPr lang="en" sz="1200"/>
              <a:t>WRF-Chem, MERRA2, CAMS and MODIS</a:t>
            </a:r>
            <a:endParaRPr sz="1200"/>
          </a:p>
        </p:txBody>
      </p:sp>
      <p:pic>
        <p:nvPicPr>
          <p:cNvPr id="192" name="Google Shape;192;p35"/>
          <p:cNvPicPr preferRelativeResize="0"/>
          <p:nvPr/>
        </p:nvPicPr>
        <p:blipFill>
          <a:blip r:embed="rId3">
            <a:alphaModFix/>
          </a:blip>
          <a:stretch>
            <a:fillRect/>
          </a:stretch>
        </p:blipFill>
        <p:spPr>
          <a:xfrm>
            <a:off x="245525" y="659025"/>
            <a:ext cx="4026801" cy="3243349"/>
          </a:xfrm>
          <a:prstGeom prst="rect">
            <a:avLst/>
          </a:prstGeom>
          <a:noFill/>
          <a:ln>
            <a:noFill/>
          </a:ln>
        </p:spPr>
      </p:pic>
      <p:graphicFrame>
        <p:nvGraphicFramePr>
          <p:cNvPr id="193" name="Google Shape;193;p35"/>
          <p:cNvGraphicFramePr/>
          <p:nvPr/>
        </p:nvGraphicFramePr>
        <p:xfrm>
          <a:off x="4508975" y="659025"/>
          <a:ext cx="3000000" cy="3000000"/>
        </p:xfrm>
        <a:graphic>
          <a:graphicData uri="http://schemas.openxmlformats.org/drawingml/2006/table">
            <a:tbl>
              <a:tblPr>
                <a:noFill/>
                <a:tableStyleId>{C768EDC2-09EE-4BC0-83A6-0DC132CF8E80}</a:tableStyleId>
              </a:tblPr>
              <a:tblGrid>
                <a:gridCol w="531650"/>
                <a:gridCol w="622425"/>
                <a:gridCol w="622425"/>
                <a:gridCol w="622425"/>
                <a:gridCol w="622425"/>
                <a:gridCol w="622425"/>
                <a:gridCol w="637275"/>
              </a:tblGrid>
              <a:tr h="225000">
                <a:tc gridSpan="7">
                  <a:txBody>
                    <a:bodyPr/>
                    <a:lstStyle/>
                    <a:p>
                      <a:pPr indent="0" lvl="0" marL="0" rtl="0" algn="l">
                        <a:lnSpc>
                          <a:spcPct val="115000"/>
                        </a:lnSpc>
                        <a:spcBef>
                          <a:spcPts val="0"/>
                        </a:spcBef>
                        <a:spcAft>
                          <a:spcPts val="0"/>
                        </a:spcAft>
                        <a:buNone/>
                      </a:pPr>
                      <a:r>
                        <a:rPr b="1" lang="en" sz="800"/>
                        <a:t>Correlation Coefficient</a:t>
                      </a:r>
                      <a:endParaRPr sz="800"/>
                    </a:p>
                  </a:txBody>
                  <a:tcPr marT="63500" marB="63500" marR="63500" marL="63500" anchor="ctr">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hMerge="1"/>
                <a:tc hMerge="1"/>
                <a:tc hMerge="1"/>
                <a:tc hMerge="1"/>
                <a:tc hMerge="1"/>
                <a:tc hMerge="1"/>
              </a:tr>
              <a:tr h="385275">
                <a:tc>
                  <a:txBody>
                    <a:bodyPr/>
                    <a:lstStyle/>
                    <a:p>
                      <a:pPr indent="0" lvl="0" marL="0" rtl="0" algn="l">
                        <a:lnSpc>
                          <a:spcPct val="115000"/>
                        </a:lnSpc>
                        <a:spcBef>
                          <a:spcPts val="0"/>
                        </a:spcBef>
                        <a:spcAft>
                          <a:spcPts val="0"/>
                        </a:spcAft>
                        <a:buNone/>
                      </a:pPr>
                      <a:r>
                        <a:rPr b="1" lang="en" sz="800"/>
                        <a:t>Season</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800"/>
                        <a:t>WRF-</a:t>
                      </a:r>
                      <a:endParaRPr b="1" sz="800"/>
                    </a:p>
                    <a:p>
                      <a:pPr indent="0" lvl="0" marL="0" rtl="0" algn="l">
                        <a:lnSpc>
                          <a:spcPct val="115000"/>
                        </a:lnSpc>
                        <a:spcBef>
                          <a:spcPts val="0"/>
                        </a:spcBef>
                        <a:spcAft>
                          <a:spcPts val="0"/>
                        </a:spcAft>
                        <a:buNone/>
                      </a:pPr>
                      <a:r>
                        <a:rPr b="1" lang="en" sz="800"/>
                        <a:t>CAMS</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800"/>
                        <a:t>WRF-</a:t>
                      </a:r>
                      <a:endParaRPr b="1" sz="800"/>
                    </a:p>
                    <a:p>
                      <a:pPr indent="0" lvl="0" marL="0" rtl="0" algn="l">
                        <a:lnSpc>
                          <a:spcPct val="115000"/>
                        </a:lnSpc>
                        <a:spcBef>
                          <a:spcPts val="0"/>
                        </a:spcBef>
                        <a:spcAft>
                          <a:spcPts val="0"/>
                        </a:spcAft>
                        <a:buNone/>
                      </a:pPr>
                      <a:r>
                        <a:rPr b="1" lang="en" sz="800"/>
                        <a:t>MERRA2</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800"/>
                        <a:t>WRF-</a:t>
                      </a:r>
                      <a:endParaRPr b="1" sz="800"/>
                    </a:p>
                    <a:p>
                      <a:pPr indent="0" lvl="0" marL="0" rtl="0" algn="l">
                        <a:lnSpc>
                          <a:spcPct val="115000"/>
                        </a:lnSpc>
                        <a:spcBef>
                          <a:spcPts val="0"/>
                        </a:spcBef>
                        <a:spcAft>
                          <a:spcPts val="0"/>
                        </a:spcAft>
                        <a:buNone/>
                      </a:pPr>
                      <a:r>
                        <a:rPr b="1" lang="en" sz="800"/>
                        <a:t>MODIS</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800"/>
                        <a:t>CAMS-</a:t>
                      </a:r>
                      <a:endParaRPr b="1" sz="800"/>
                    </a:p>
                    <a:p>
                      <a:pPr indent="0" lvl="0" marL="0" rtl="0" algn="l">
                        <a:lnSpc>
                          <a:spcPct val="115000"/>
                        </a:lnSpc>
                        <a:spcBef>
                          <a:spcPts val="0"/>
                        </a:spcBef>
                        <a:spcAft>
                          <a:spcPts val="0"/>
                        </a:spcAft>
                        <a:buNone/>
                      </a:pPr>
                      <a:r>
                        <a:rPr b="1" lang="en" sz="800"/>
                        <a:t>MODIS</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800"/>
                        <a:t>MERRA-</a:t>
                      </a:r>
                      <a:endParaRPr b="1" sz="800"/>
                    </a:p>
                    <a:p>
                      <a:pPr indent="0" lvl="0" marL="0" rtl="0" algn="l">
                        <a:lnSpc>
                          <a:spcPct val="115000"/>
                        </a:lnSpc>
                        <a:spcBef>
                          <a:spcPts val="0"/>
                        </a:spcBef>
                        <a:spcAft>
                          <a:spcPts val="0"/>
                        </a:spcAft>
                        <a:buNone/>
                      </a:pPr>
                      <a:r>
                        <a:rPr b="1" lang="en" sz="800"/>
                        <a:t>MODIS</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800"/>
                        <a:t>CAMS-</a:t>
                      </a:r>
                      <a:endParaRPr b="1" sz="800"/>
                    </a:p>
                    <a:p>
                      <a:pPr indent="0" lvl="0" marL="0" rtl="0" algn="l">
                        <a:lnSpc>
                          <a:spcPct val="115000"/>
                        </a:lnSpc>
                        <a:spcBef>
                          <a:spcPts val="0"/>
                        </a:spcBef>
                        <a:spcAft>
                          <a:spcPts val="0"/>
                        </a:spcAft>
                        <a:buNone/>
                      </a:pPr>
                      <a:r>
                        <a:rPr b="1" lang="en" sz="800"/>
                        <a:t>MERRA2</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r>
              <a:tr h="225000">
                <a:tc>
                  <a:txBody>
                    <a:bodyPr/>
                    <a:lstStyle/>
                    <a:p>
                      <a:pPr indent="0" lvl="0" marL="0" rtl="0" algn="l">
                        <a:lnSpc>
                          <a:spcPct val="115000"/>
                        </a:lnSpc>
                        <a:spcBef>
                          <a:spcPts val="0"/>
                        </a:spcBef>
                        <a:spcAft>
                          <a:spcPts val="0"/>
                        </a:spcAft>
                        <a:buNone/>
                      </a:pPr>
                      <a:r>
                        <a:rPr b="1" i="1" lang="en" sz="800"/>
                        <a:t>DJF</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0.762</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0.928</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0.481</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0.635</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0.590</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0.846</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r>
              <a:tr h="280200">
                <a:tc>
                  <a:txBody>
                    <a:bodyPr/>
                    <a:lstStyle/>
                    <a:p>
                      <a:pPr indent="0" lvl="0" marL="0" rtl="0" algn="l">
                        <a:lnSpc>
                          <a:spcPct val="115000"/>
                        </a:lnSpc>
                        <a:spcBef>
                          <a:spcPts val="0"/>
                        </a:spcBef>
                        <a:spcAft>
                          <a:spcPts val="0"/>
                        </a:spcAft>
                        <a:buNone/>
                      </a:pPr>
                      <a:r>
                        <a:rPr b="1" i="1" lang="en" sz="800"/>
                        <a:t>MAM</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0.880</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0.960</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0.701</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0.750</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0.758</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0.897</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r>
              <a:tr h="225000">
                <a:tc>
                  <a:txBody>
                    <a:bodyPr/>
                    <a:lstStyle/>
                    <a:p>
                      <a:pPr indent="0" lvl="0" marL="0" rtl="0" algn="l">
                        <a:lnSpc>
                          <a:spcPct val="115000"/>
                        </a:lnSpc>
                        <a:spcBef>
                          <a:spcPts val="0"/>
                        </a:spcBef>
                        <a:spcAft>
                          <a:spcPts val="0"/>
                        </a:spcAft>
                        <a:buNone/>
                      </a:pPr>
                      <a:r>
                        <a:rPr b="1" i="1" lang="en" sz="800"/>
                        <a:t>JJA</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0.907</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0.946</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0.745</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0.739</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0.789</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0.938</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r>
              <a:tr h="225000">
                <a:tc>
                  <a:txBody>
                    <a:bodyPr/>
                    <a:lstStyle/>
                    <a:p>
                      <a:pPr indent="0" lvl="0" marL="0" rtl="0" algn="l">
                        <a:lnSpc>
                          <a:spcPct val="115000"/>
                        </a:lnSpc>
                        <a:spcBef>
                          <a:spcPts val="0"/>
                        </a:spcBef>
                        <a:spcAft>
                          <a:spcPts val="0"/>
                        </a:spcAft>
                        <a:buNone/>
                      </a:pPr>
                      <a:r>
                        <a:rPr b="1" i="1" lang="en" sz="800"/>
                        <a:t>SON</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0.836</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0.895</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0.537</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0.644</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0.647</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0.903</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r>
              <a:tr h="280200">
                <a:tc>
                  <a:txBody>
                    <a:bodyPr/>
                    <a:lstStyle/>
                    <a:p>
                      <a:pPr indent="0" lvl="0" marL="0" rtl="0" algn="l">
                        <a:lnSpc>
                          <a:spcPct val="115000"/>
                        </a:lnSpc>
                        <a:spcBef>
                          <a:spcPts val="0"/>
                        </a:spcBef>
                        <a:spcAft>
                          <a:spcPts val="0"/>
                        </a:spcAft>
                        <a:buNone/>
                      </a:pPr>
                      <a:r>
                        <a:rPr b="1" lang="en" sz="800"/>
                        <a:t>mean</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c>
                  <a:txBody>
                    <a:bodyPr/>
                    <a:lstStyle/>
                    <a:p>
                      <a:pPr indent="0" lvl="0" marL="0" rtl="0" algn="l">
                        <a:lnSpc>
                          <a:spcPct val="115000"/>
                        </a:lnSpc>
                        <a:spcBef>
                          <a:spcPts val="0"/>
                        </a:spcBef>
                        <a:spcAft>
                          <a:spcPts val="0"/>
                        </a:spcAft>
                        <a:buNone/>
                      </a:pPr>
                      <a:r>
                        <a:rPr lang="en" sz="800"/>
                        <a:t>0.846</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c>
                  <a:txBody>
                    <a:bodyPr/>
                    <a:lstStyle/>
                    <a:p>
                      <a:pPr indent="0" lvl="0" marL="0" rtl="0" algn="l">
                        <a:lnSpc>
                          <a:spcPct val="115000"/>
                        </a:lnSpc>
                        <a:spcBef>
                          <a:spcPts val="0"/>
                        </a:spcBef>
                        <a:spcAft>
                          <a:spcPts val="0"/>
                        </a:spcAft>
                        <a:buNone/>
                      </a:pPr>
                      <a:r>
                        <a:rPr lang="en" sz="800"/>
                        <a:t>0.932</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c>
                  <a:txBody>
                    <a:bodyPr/>
                    <a:lstStyle/>
                    <a:p>
                      <a:pPr indent="0" lvl="0" marL="0" rtl="0" algn="l">
                        <a:lnSpc>
                          <a:spcPct val="115000"/>
                        </a:lnSpc>
                        <a:spcBef>
                          <a:spcPts val="0"/>
                        </a:spcBef>
                        <a:spcAft>
                          <a:spcPts val="0"/>
                        </a:spcAft>
                        <a:buNone/>
                      </a:pPr>
                      <a:r>
                        <a:rPr lang="en" sz="800"/>
                        <a:t>0.616</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c>
                  <a:txBody>
                    <a:bodyPr/>
                    <a:lstStyle/>
                    <a:p>
                      <a:pPr indent="0" lvl="0" marL="0" rtl="0" algn="l">
                        <a:lnSpc>
                          <a:spcPct val="115000"/>
                        </a:lnSpc>
                        <a:spcBef>
                          <a:spcPts val="0"/>
                        </a:spcBef>
                        <a:spcAft>
                          <a:spcPts val="0"/>
                        </a:spcAft>
                        <a:buNone/>
                      </a:pPr>
                      <a:r>
                        <a:rPr lang="en" sz="800"/>
                        <a:t>0.692</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c>
                  <a:txBody>
                    <a:bodyPr/>
                    <a:lstStyle/>
                    <a:p>
                      <a:pPr indent="0" lvl="0" marL="0" rtl="0" algn="l">
                        <a:lnSpc>
                          <a:spcPct val="115000"/>
                        </a:lnSpc>
                        <a:spcBef>
                          <a:spcPts val="0"/>
                        </a:spcBef>
                        <a:spcAft>
                          <a:spcPts val="0"/>
                        </a:spcAft>
                        <a:buNone/>
                      </a:pPr>
                      <a:r>
                        <a:rPr lang="en" sz="800"/>
                        <a:t>0.696</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c>
                  <a:txBody>
                    <a:bodyPr/>
                    <a:lstStyle/>
                    <a:p>
                      <a:pPr indent="0" lvl="0" marL="0" rtl="0" algn="l">
                        <a:lnSpc>
                          <a:spcPct val="115000"/>
                        </a:lnSpc>
                        <a:spcBef>
                          <a:spcPts val="0"/>
                        </a:spcBef>
                        <a:spcAft>
                          <a:spcPts val="0"/>
                        </a:spcAft>
                        <a:buNone/>
                      </a:pPr>
                      <a:r>
                        <a:rPr lang="en" sz="800"/>
                        <a:t>0.896</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r>
            </a:tbl>
          </a:graphicData>
        </a:graphic>
      </p:graphicFrame>
      <p:graphicFrame>
        <p:nvGraphicFramePr>
          <p:cNvPr id="194" name="Google Shape;194;p35"/>
          <p:cNvGraphicFramePr/>
          <p:nvPr/>
        </p:nvGraphicFramePr>
        <p:xfrm>
          <a:off x="4508975" y="2863950"/>
          <a:ext cx="3000000" cy="3000000"/>
        </p:xfrm>
        <a:graphic>
          <a:graphicData uri="http://schemas.openxmlformats.org/drawingml/2006/table">
            <a:tbl>
              <a:tblPr>
                <a:noFill/>
                <a:tableStyleId>{C768EDC2-09EE-4BC0-83A6-0DC132CF8E80}</a:tableStyleId>
              </a:tblPr>
              <a:tblGrid>
                <a:gridCol w="526800"/>
                <a:gridCol w="595525"/>
                <a:gridCol w="626750"/>
                <a:gridCol w="601775"/>
                <a:gridCol w="608000"/>
                <a:gridCol w="620500"/>
                <a:gridCol w="701700"/>
              </a:tblGrid>
              <a:tr h="271275">
                <a:tc gridSpan="7">
                  <a:txBody>
                    <a:bodyPr/>
                    <a:lstStyle/>
                    <a:p>
                      <a:pPr indent="0" lvl="0" marL="0" rtl="0" algn="l">
                        <a:lnSpc>
                          <a:spcPct val="115000"/>
                        </a:lnSpc>
                        <a:spcBef>
                          <a:spcPts val="0"/>
                        </a:spcBef>
                        <a:spcAft>
                          <a:spcPts val="0"/>
                        </a:spcAft>
                        <a:buNone/>
                      </a:pPr>
                      <a:r>
                        <a:rPr b="1" lang="en" sz="800"/>
                        <a:t>RMSE</a:t>
                      </a:r>
                      <a:endParaRPr sz="800"/>
                    </a:p>
                  </a:txBody>
                  <a:tcPr marT="63500" marB="63500" marR="63500" marL="63500" anchor="ctr">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hMerge="1"/>
                <a:tc hMerge="1"/>
                <a:tc hMerge="1"/>
                <a:tc hMerge="1"/>
                <a:tc hMerge="1"/>
                <a:tc hMerge="1"/>
              </a:tr>
              <a:tr h="425025">
                <a:tc>
                  <a:txBody>
                    <a:bodyPr/>
                    <a:lstStyle/>
                    <a:p>
                      <a:pPr indent="0" lvl="0" marL="0" rtl="0" algn="l">
                        <a:lnSpc>
                          <a:spcPct val="115000"/>
                        </a:lnSpc>
                        <a:spcBef>
                          <a:spcPts val="0"/>
                        </a:spcBef>
                        <a:spcAft>
                          <a:spcPts val="0"/>
                        </a:spcAft>
                        <a:buNone/>
                      </a:pPr>
                      <a:r>
                        <a:rPr b="1" lang="en" sz="800"/>
                        <a:t>Season</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800"/>
                        <a:t>WRF-</a:t>
                      </a:r>
                      <a:endParaRPr b="1" sz="800"/>
                    </a:p>
                    <a:p>
                      <a:pPr indent="0" lvl="0" marL="0" rtl="0" algn="l">
                        <a:lnSpc>
                          <a:spcPct val="115000"/>
                        </a:lnSpc>
                        <a:spcBef>
                          <a:spcPts val="0"/>
                        </a:spcBef>
                        <a:spcAft>
                          <a:spcPts val="0"/>
                        </a:spcAft>
                        <a:buNone/>
                      </a:pPr>
                      <a:r>
                        <a:rPr b="1" lang="en" sz="800"/>
                        <a:t>CAMS</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800"/>
                        <a:t>WRF-</a:t>
                      </a:r>
                      <a:endParaRPr b="1" sz="800"/>
                    </a:p>
                    <a:p>
                      <a:pPr indent="0" lvl="0" marL="0" rtl="0" algn="l">
                        <a:lnSpc>
                          <a:spcPct val="115000"/>
                        </a:lnSpc>
                        <a:spcBef>
                          <a:spcPts val="0"/>
                        </a:spcBef>
                        <a:spcAft>
                          <a:spcPts val="0"/>
                        </a:spcAft>
                        <a:buNone/>
                      </a:pPr>
                      <a:r>
                        <a:rPr b="1" lang="en" sz="800"/>
                        <a:t>MERRA2</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800"/>
                        <a:t>WRF-</a:t>
                      </a:r>
                      <a:endParaRPr b="1" sz="800"/>
                    </a:p>
                    <a:p>
                      <a:pPr indent="0" lvl="0" marL="0" rtl="0" algn="l">
                        <a:lnSpc>
                          <a:spcPct val="115000"/>
                        </a:lnSpc>
                        <a:spcBef>
                          <a:spcPts val="0"/>
                        </a:spcBef>
                        <a:spcAft>
                          <a:spcPts val="0"/>
                        </a:spcAft>
                        <a:buNone/>
                      </a:pPr>
                      <a:r>
                        <a:rPr b="1" lang="en" sz="800"/>
                        <a:t>MODIS</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800"/>
                        <a:t>CAMS-</a:t>
                      </a:r>
                      <a:endParaRPr b="1" sz="800"/>
                    </a:p>
                    <a:p>
                      <a:pPr indent="0" lvl="0" marL="0" rtl="0" algn="l">
                        <a:lnSpc>
                          <a:spcPct val="115000"/>
                        </a:lnSpc>
                        <a:spcBef>
                          <a:spcPts val="0"/>
                        </a:spcBef>
                        <a:spcAft>
                          <a:spcPts val="0"/>
                        </a:spcAft>
                        <a:buNone/>
                      </a:pPr>
                      <a:r>
                        <a:rPr b="1" lang="en" sz="800"/>
                        <a:t>MODIS</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800"/>
                        <a:t>MERRA-</a:t>
                      </a:r>
                      <a:endParaRPr b="1" sz="800"/>
                    </a:p>
                    <a:p>
                      <a:pPr indent="0" lvl="0" marL="0" rtl="0" algn="l">
                        <a:lnSpc>
                          <a:spcPct val="115000"/>
                        </a:lnSpc>
                        <a:spcBef>
                          <a:spcPts val="0"/>
                        </a:spcBef>
                        <a:spcAft>
                          <a:spcPts val="0"/>
                        </a:spcAft>
                        <a:buNone/>
                      </a:pPr>
                      <a:r>
                        <a:rPr b="1" lang="en" sz="800"/>
                        <a:t>MODIS</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800"/>
                        <a:t>CAMS-</a:t>
                      </a:r>
                      <a:endParaRPr b="1" sz="800"/>
                    </a:p>
                    <a:p>
                      <a:pPr indent="0" lvl="0" marL="0" rtl="0" algn="l">
                        <a:lnSpc>
                          <a:spcPct val="115000"/>
                        </a:lnSpc>
                        <a:spcBef>
                          <a:spcPts val="0"/>
                        </a:spcBef>
                        <a:spcAft>
                          <a:spcPts val="0"/>
                        </a:spcAft>
                        <a:buNone/>
                      </a:pPr>
                      <a:r>
                        <a:rPr b="1" lang="en" sz="800"/>
                        <a:t>MERRA2</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r>
              <a:tr h="271275">
                <a:tc>
                  <a:txBody>
                    <a:bodyPr/>
                    <a:lstStyle/>
                    <a:p>
                      <a:pPr indent="0" lvl="0" marL="0" rtl="0" algn="l">
                        <a:lnSpc>
                          <a:spcPct val="115000"/>
                        </a:lnSpc>
                        <a:spcBef>
                          <a:spcPts val="0"/>
                        </a:spcBef>
                        <a:spcAft>
                          <a:spcPts val="0"/>
                        </a:spcAft>
                        <a:buNone/>
                      </a:pPr>
                      <a:r>
                        <a:rPr b="1" i="1" lang="en" sz="800"/>
                        <a:t>DJF</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0.064</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0.025</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0.083</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0.075</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0.077</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0.065</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r>
              <a:tr h="271275">
                <a:tc>
                  <a:txBody>
                    <a:bodyPr/>
                    <a:lstStyle/>
                    <a:p>
                      <a:pPr indent="0" lvl="0" marL="0" rtl="0" algn="l">
                        <a:lnSpc>
                          <a:spcPct val="115000"/>
                        </a:lnSpc>
                        <a:spcBef>
                          <a:spcPts val="0"/>
                        </a:spcBef>
                        <a:spcAft>
                          <a:spcPts val="0"/>
                        </a:spcAft>
                        <a:buNone/>
                      </a:pPr>
                      <a:r>
                        <a:rPr b="1" i="1" lang="en" sz="800"/>
                        <a:t>MAM</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0.106</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0.033</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0.100</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0.113</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0.096</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0.116</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r>
              <a:tr h="271275">
                <a:tc>
                  <a:txBody>
                    <a:bodyPr/>
                    <a:lstStyle/>
                    <a:p>
                      <a:pPr indent="0" lvl="0" marL="0" rtl="0" algn="l">
                        <a:lnSpc>
                          <a:spcPct val="115000"/>
                        </a:lnSpc>
                        <a:spcBef>
                          <a:spcPts val="0"/>
                        </a:spcBef>
                        <a:spcAft>
                          <a:spcPts val="0"/>
                        </a:spcAft>
                        <a:buNone/>
                      </a:pPr>
                      <a:r>
                        <a:rPr b="1" i="1" lang="en" sz="800"/>
                        <a:t>JJA</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0.120</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0.074</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0.129</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0.147</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0.107</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0.133</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r>
              <a:tr h="271275">
                <a:tc>
                  <a:txBody>
                    <a:bodyPr/>
                    <a:lstStyle/>
                    <a:p>
                      <a:pPr indent="0" lvl="0" marL="0" rtl="0" algn="l">
                        <a:lnSpc>
                          <a:spcPct val="115000"/>
                        </a:lnSpc>
                        <a:spcBef>
                          <a:spcPts val="0"/>
                        </a:spcBef>
                        <a:spcAft>
                          <a:spcPts val="0"/>
                        </a:spcAft>
                        <a:buNone/>
                      </a:pPr>
                      <a:r>
                        <a:rPr b="1" i="1" lang="en" sz="800"/>
                        <a:t>SON</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0.087</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0.042</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0.097</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0.089</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0.081</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0.064</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tcPr>
                </a:tc>
              </a:tr>
              <a:tr h="271275">
                <a:tc>
                  <a:txBody>
                    <a:bodyPr/>
                    <a:lstStyle/>
                    <a:p>
                      <a:pPr indent="0" lvl="0" marL="0" rtl="0" algn="l">
                        <a:lnSpc>
                          <a:spcPct val="115000"/>
                        </a:lnSpc>
                        <a:spcBef>
                          <a:spcPts val="0"/>
                        </a:spcBef>
                        <a:spcAft>
                          <a:spcPts val="0"/>
                        </a:spcAft>
                        <a:buNone/>
                      </a:pPr>
                      <a:r>
                        <a:rPr lang="en" sz="800"/>
                        <a:t>mean</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c>
                  <a:txBody>
                    <a:bodyPr/>
                    <a:lstStyle/>
                    <a:p>
                      <a:pPr indent="0" lvl="0" marL="0" rtl="0" algn="l">
                        <a:lnSpc>
                          <a:spcPct val="115000"/>
                        </a:lnSpc>
                        <a:spcBef>
                          <a:spcPts val="0"/>
                        </a:spcBef>
                        <a:spcAft>
                          <a:spcPts val="0"/>
                        </a:spcAft>
                        <a:buNone/>
                      </a:pPr>
                      <a:r>
                        <a:rPr lang="en" sz="800"/>
                        <a:t>0.094</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c>
                  <a:txBody>
                    <a:bodyPr/>
                    <a:lstStyle/>
                    <a:p>
                      <a:pPr indent="0" lvl="0" marL="0" rtl="0" algn="l">
                        <a:lnSpc>
                          <a:spcPct val="115000"/>
                        </a:lnSpc>
                        <a:spcBef>
                          <a:spcPts val="0"/>
                        </a:spcBef>
                        <a:spcAft>
                          <a:spcPts val="0"/>
                        </a:spcAft>
                        <a:buNone/>
                      </a:pPr>
                      <a:r>
                        <a:rPr lang="en" sz="800"/>
                        <a:t>0.043</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c>
                  <a:txBody>
                    <a:bodyPr/>
                    <a:lstStyle/>
                    <a:p>
                      <a:pPr indent="0" lvl="0" marL="0" rtl="0" algn="l">
                        <a:lnSpc>
                          <a:spcPct val="115000"/>
                        </a:lnSpc>
                        <a:spcBef>
                          <a:spcPts val="0"/>
                        </a:spcBef>
                        <a:spcAft>
                          <a:spcPts val="0"/>
                        </a:spcAft>
                        <a:buNone/>
                      </a:pPr>
                      <a:r>
                        <a:rPr lang="en" sz="800"/>
                        <a:t>0.102</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c>
                  <a:txBody>
                    <a:bodyPr/>
                    <a:lstStyle/>
                    <a:p>
                      <a:pPr indent="0" lvl="0" marL="0" rtl="0" algn="l">
                        <a:lnSpc>
                          <a:spcPct val="115000"/>
                        </a:lnSpc>
                        <a:spcBef>
                          <a:spcPts val="0"/>
                        </a:spcBef>
                        <a:spcAft>
                          <a:spcPts val="0"/>
                        </a:spcAft>
                        <a:buNone/>
                      </a:pPr>
                      <a:r>
                        <a:rPr lang="en" sz="800"/>
                        <a:t>0.106</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c>
                  <a:txBody>
                    <a:bodyPr/>
                    <a:lstStyle/>
                    <a:p>
                      <a:pPr indent="0" lvl="0" marL="0" rtl="0" algn="l">
                        <a:lnSpc>
                          <a:spcPct val="115000"/>
                        </a:lnSpc>
                        <a:spcBef>
                          <a:spcPts val="0"/>
                        </a:spcBef>
                        <a:spcAft>
                          <a:spcPts val="0"/>
                        </a:spcAft>
                        <a:buNone/>
                      </a:pPr>
                      <a:r>
                        <a:rPr lang="en" sz="800"/>
                        <a:t>0.090</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c>
                  <a:txBody>
                    <a:bodyPr/>
                    <a:lstStyle/>
                    <a:p>
                      <a:pPr indent="0" lvl="0" marL="0" rtl="0" algn="l">
                        <a:lnSpc>
                          <a:spcPct val="115000"/>
                        </a:lnSpc>
                        <a:spcBef>
                          <a:spcPts val="0"/>
                        </a:spcBef>
                        <a:spcAft>
                          <a:spcPts val="0"/>
                        </a:spcAft>
                        <a:buNone/>
                      </a:pPr>
                      <a:r>
                        <a:rPr lang="en" sz="800"/>
                        <a:t>0.094</a:t>
                      </a:r>
                      <a:endParaRPr sz="800"/>
                    </a:p>
                  </a:txBody>
                  <a:tcPr marT="63500" marB="63500" marR="63500" marL="63500">
                    <a:lnL cap="flat" cmpd="sng" w="9500">
                      <a:solidFill>
                        <a:srgbClr val="000000"/>
                      </a:solidFill>
                      <a:prstDash val="solid"/>
                      <a:round/>
                      <a:headEnd len="sm" w="sm" type="none"/>
                      <a:tailEnd len="sm" w="sm" type="none"/>
                    </a:lnL>
                    <a:lnR cap="flat" cmpd="sng" w="9500">
                      <a:solidFill>
                        <a:srgbClr val="000000"/>
                      </a:solidFill>
                      <a:prstDash val="solid"/>
                      <a:round/>
                      <a:headEnd len="sm" w="sm" type="none"/>
                      <a:tailEnd len="sm" w="sm" type="none"/>
                    </a:lnR>
                    <a:lnT cap="flat" cmpd="sng" w="9500">
                      <a:solidFill>
                        <a:srgbClr val="000000"/>
                      </a:solidFill>
                      <a:prstDash val="solid"/>
                      <a:round/>
                      <a:headEnd len="sm" w="sm" type="none"/>
                      <a:tailEnd len="sm" w="sm" type="none"/>
                    </a:lnT>
                    <a:lnB cap="flat" cmpd="sng" w="9500">
                      <a:solidFill>
                        <a:srgbClr val="000000"/>
                      </a:solidFill>
                      <a:prstDash val="solid"/>
                      <a:round/>
                      <a:headEnd len="sm" w="sm" type="none"/>
                      <a:tailEnd len="sm" w="sm" type="none"/>
                    </a:lnB>
                    <a:solidFill>
                      <a:srgbClr val="DDDDDD"/>
                    </a:solidFill>
                  </a:tcPr>
                </a:tc>
              </a:tr>
            </a:tbl>
          </a:graphicData>
        </a:graphic>
      </p:graphicFrame>
      <p:sp>
        <p:nvSpPr>
          <p:cNvPr id="195" name="Google Shape;195;p35"/>
          <p:cNvSpPr txBox="1"/>
          <p:nvPr/>
        </p:nvSpPr>
        <p:spPr>
          <a:xfrm>
            <a:off x="466100" y="139025"/>
            <a:ext cx="3627300" cy="44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Seasonally averaged 2015-2016 AOD</a:t>
            </a:r>
            <a:endParaRPr/>
          </a:p>
        </p:txBody>
      </p:sp>
      <p:sp>
        <p:nvSpPr>
          <p:cNvPr id="196" name="Google Shape;196;p35"/>
          <p:cNvSpPr txBox="1"/>
          <p:nvPr/>
        </p:nvSpPr>
        <p:spPr>
          <a:xfrm>
            <a:off x="262550" y="4039625"/>
            <a:ext cx="4076400" cy="876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t>WRF-Chem AOD demonstrates a good spatial and temporal agreement with AOD from reanalysis, Modis AOD and  MAIAC AOD. Columns from left to right: DJF, MAM, JJA, SON, MEAN   </a:t>
            </a: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36"/>
          <p:cNvSpPr txBox="1"/>
          <p:nvPr>
            <p:ph type="title"/>
          </p:nvPr>
        </p:nvSpPr>
        <p:spPr>
          <a:xfrm>
            <a:off x="311700" y="124850"/>
            <a:ext cx="8520600" cy="87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Comparison of DUST deposition of </a:t>
            </a:r>
            <a:endParaRPr sz="1800"/>
          </a:p>
          <a:p>
            <a:pPr indent="0" lvl="0" marL="0" rtl="0" algn="ctr">
              <a:spcBef>
                <a:spcPts val="0"/>
              </a:spcBef>
              <a:spcAft>
                <a:spcPts val="0"/>
              </a:spcAft>
              <a:buNone/>
            </a:pPr>
            <a:r>
              <a:rPr lang="en" sz="1800"/>
              <a:t>CAMS, MERRA2 and WRF-CHEM 2015-2016</a:t>
            </a:r>
            <a:endParaRPr sz="1800"/>
          </a:p>
        </p:txBody>
      </p:sp>
      <p:pic>
        <p:nvPicPr>
          <p:cNvPr id="202" name="Google Shape;202;p36"/>
          <p:cNvPicPr preferRelativeResize="0"/>
          <p:nvPr/>
        </p:nvPicPr>
        <p:blipFill rotWithShape="1">
          <a:blip r:embed="rId3">
            <a:alphaModFix/>
          </a:blip>
          <a:srcRect b="0" l="12807" r="7890" t="0"/>
          <a:stretch/>
        </p:blipFill>
        <p:spPr>
          <a:xfrm>
            <a:off x="4594650" y="1704700"/>
            <a:ext cx="4237650" cy="2102925"/>
          </a:xfrm>
          <a:prstGeom prst="rect">
            <a:avLst/>
          </a:prstGeom>
          <a:noFill/>
          <a:ln>
            <a:noFill/>
          </a:ln>
        </p:spPr>
      </p:pic>
      <p:pic>
        <p:nvPicPr>
          <p:cNvPr id="203" name="Google Shape;203;p36"/>
          <p:cNvPicPr preferRelativeResize="0"/>
          <p:nvPr/>
        </p:nvPicPr>
        <p:blipFill rotWithShape="1">
          <a:blip r:embed="rId4">
            <a:alphaModFix/>
          </a:blip>
          <a:srcRect b="0" l="9687" r="7729" t="0"/>
          <a:stretch/>
        </p:blipFill>
        <p:spPr>
          <a:xfrm>
            <a:off x="119525" y="1704700"/>
            <a:ext cx="4439678" cy="2102925"/>
          </a:xfrm>
          <a:prstGeom prst="rect">
            <a:avLst/>
          </a:prstGeom>
          <a:noFill/>
          <a:ln>
            <a:noFill/>
          </a:ln>
        </p:spPr>
      </p:pic>
      <p:sp>
        <p:nvSpPr>
          <p:cNvPr id="204" name="Google Shape;204;p36"/>
          <p:cNvSpPr txBox="1"/>
          <p:nvPr/>
        </p:nvSpPr>
        <p:spPr>
          <a:xfrm>
            <a:off x="357150" y="4152300"/>
            <a:ext cx="8336700" cy="286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sz="1200">
                <a:solidFill>
                  <a:schemeClr val="dk1"/>
                </a:solidFill>
              </a:rPr>
              <a:t>WRF-Chem Dust Deposition demonstrates a good spatial and temporal agreement with Dust deposition from MERRA2 reanalysis. Columns from left to right: DJF, MAM, JJA, SON. Top row -  CAMS, middle row is MERRA2 and bottom row is WRF-Chem dust deposition.   </a:t>
            </a:r>
            <a:endParaRPr/>
          </a:p>
        </p:txBody>
      </p:sp>
      <p:pic>
        <p:nvPicPr>
          <p:cNvPr id="205" name="Google Shape;205;p36"/>
          <p:cNvPicPr preferRelativeResize="0"/>
          <p:nvPr/>
        </p:nvPicPr>
        <p:blipFill rotWithShape="1">
          <a:blip r:embed="rId5">
            <a:alphaModFix/>
          </a:blip>
          <a:srcRect b="8598" l="8825" r="8536" t="8647"/>
          <a:stretch/>
        </p:blipFill>
        <p:spPr>
          <a:xfrm>
            <a:off x="119525" y="798125"/>
            <a:ext cx="4381052" cy="1129551"/>
          </a:xfrm>
          <a:prstGeom prst="rect">
            <a:avLst/>
          </a:prstGeom>
          <a:noFill/>
          <a:ln>
            <a:noFill/>
          </a:ln>
        </p:spPr>
      </p:pic>
      <p:pic>
        <p:nvPicPr>
          <p:cNvPr id="206" name="Google Shape;206;p36"/>
          <p:cNvPicPr preferRelativeResize="0"/>
          <p:nvPr/>
        </p:nvPicPr>
        <p:blipFill rotWithShape="1">
          <a:blip r:embed="rId6">
            <a:alphaModFix/>
          </a:blip>
          <a:srcRect b="9065" l="9337" r="8106" t="9114"/>
          <a:stretch/>
        </p:blipFill>
        <p:spPr>
          <a:xfrm>
            <a:off x="4439700" y="798125"/>
            <a:ext cx="4356348" cy="11295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7"/>
          <p:cNvSpPr txBox="1"/>
          <p:nvPr>
            <p:ph type="title"/>
          </p:nvPr>
        </p:nvSpPr>
        <p:spPr>
          <a:xfrm>
            <a:off x="311700" y="124850"/>
            <a:ext cx="4742400" cy="59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t>Comparison of DUST Loading between </a:t>
            </a:r>
            <a:endParaRPr sz="1500"/>
          </a:p>
          <a:p>
            <a:pPr indent="0" lvl="0" marL="0" rtl="0" algn="ctr">
              <a:spcBef>
                <a:spcPts val="0"/>
              </a:spcBef>
              <a:spcAft>
                <a:spcPts val="0"/>
              </a:spcAft>
              <a:buNone/>
            </a:pPr>
            <a:r>
              <a:rPr lang="en" sz="1500"/>
              <a:t>WRF-Chem &amp; MERRA2 2015-2016</a:t>
            </a:r>
            <a:endParaRPr sz="1500"/>
          </a:p>
        </p:txBody>
      </p:sp>
      <p:sp>
        <p:nvSpPr>
          <p:cNvPr id="212" name="Google Shape;212;p37"/>
          <p:cNvSpPr txBox="1"/>
          <p:nvPr/>
        </p:nvSpPr>
        <p:spPr>
          <a:xfrm>
            <a:off x="5422525" y="989750"/>
            <a:ext cx="3353400" cy="3656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solidFill>
                  <a:schemeClr val="dk1"/>
                </a:solidFill>
              </a:rPr>
              <a:t>WRF-Chem Dust loading shows a good agreement with </a:t>
            </a:r>
            <a:r>
              <a:rPr lang="en" sz="1200">
                <a:solidFill>
                  <a:schemeClr val="dk1"/>
                </a:solidFill>
              </a:rPr>
              <a:t>MERRA-2</a:t>
            </a:r>
            <a:r>
              <a:rPr lang="en" sz="1200">
                <a:solidFill>
                  <a:schemeClr val="dk1"/>
                </a:solidFill>
              </a:rPr>
              <a:t> reanalysis. Columns from left to right: DJF, MAM, JJA, SON. Top row -  MERRA-2, middle row - CAMS and bottom row - WRF-Chem dust loading.   </a:t>
            </a:r>
            <a:endParaRPr/>
          </a:p>
        </p:txBody>
      </p:sp>
      <p:pic>
        <p:nvPicPr>
          <p:cNvPr id="213" name="Google Shape;213;p37"/>
          <p:cNvPicPr preferRelativeResize="0"/>
          <p:nvPr/>
        </p:nvPicPr>
        <p:blipFill>
          <a:blip r:embed="rId3">
            <a:alphaModFix/>
          </a:blip>
          <a:stretch>
            <a:fillRect/>
          </a:stretch>
        </p:blipFill>
        <p:spPr>
          <a:xfrm>
            <a:off x="136025" y="873325"/>
            <a:ext cx="5165901" cy="41573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8"/>
          <p:cNvSpPr txBox="1"/>
          <p:nvPr>
            <p:ph type="title"/>
          </p:nvPr>
        </p:nvSpPr>
        <p:spPr>
          <a:xfrm>
            <a:off x="343650" y="12117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2"/>
                </a:solidFill>
              </a:rPr>
              <a:t>Conclusion</a:t>
            </a:r>
            <a:br>
              <a:rPr lang="en" sz="1800">
                <a:solidFill>
                  <a:schemeClr val="dk2"/>
                </a:solidFill>
              </a:rPr>
            </a:br>
            <a:endParaRPr/>
          </a:p>
        </p:txBody>
      </p:sp>
      <p:sp>
        <p:nvSpPr>
          <p:cNvPr id="219" name="Google Shape;219;p38"/>
          <p:cNvSpPr txBox="1"/>
          <p:nvPr>
            <p:ph idx="1" type="body"/>
          </p:nvPr>
        </p:nvSpPr>
        <p:spPr>
          <a:xfrm>
            <a:off x="311700" y="530175"/>
            <a:ext cx="8584500" cy="4467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The dust deposition and emission for years 2015-2016 have been simulated using WRF-Chem and compared with the ground-based observations and gridded MERRA2 reanalysis. Using initial and lateral boundary condition of aerosols and meteorological data from MERRA2 allow us to conduct a more accurate prediction of dust transport and deposition. </a:t>
            </a:r>
            <a:endParaRPr sz="1700"/>
          </a:p>
          <a:p>
            <a:pPr indent="-336550" lvl="0" marL="457200" rtl="0" algn="l">
              <a:spcBef>
                <a:spcPts val="0"/>
              </a:spcBef>
              <a:spcAft>
                <a:spcPts val="0"/>
              </a:spcAft>
              <a:buSzPts val="1700"/>
              <a:buChar char="●"/>
            </a:pPr>
            <a:r>
              <a:rPr lang="en" sz="1700"/>
              <a:t>The results show a high spatial correlation in dust emission, deposition, loading  and aerosol optical depth (AOD), but WRF-Chem slightly overestimates AOD and emissions, especially in the summer period. Both WRF-Chem and MERRA2 underestimate observed dust deposition. </a:t>
            </a:r>
            <a:endParaRPr sz="1700"/>
          </a:p>
          <a:p>
            <a:pPr indent="-336550" lvl="0" marL="457200" rtl="0" algn="l">
              <a:spcBef>
                <a:spcPts val="0"/>
              </a:spcBef>
              <a:spcAft>
                <a:spcPts val="0"/>
              </a:spcAft>
              <a:buSzPts val="1700"/>
              <a:buChar char="●"/>
            </a:pPr>
            <a:r>
              <a:rPr lang="en" sz="1700"/>
              <a:t>The analysis of dust size distributions in the observations, reveals that most of the deposited mass is contributed by particles larger than 10 microns. These sizes are not represented in the model dust scheme. However, the calculated amount of deposited PM10 in samples compares well with the model predictions.</a:t>
            </a:r>
            <a:br>
              <a:rPr lang="en" sz="1700"/>
            </a:br>
            <a:br>
              <a:rPr lang="en" sz="1700"/>
            </a:br>
            <a:endParaRPr sz="1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descr=" " id="105" name="Google Shape;105;p26" title="Dust Storm WRF Coarse AerosolConcentration top view.avi">
            <a:hlinkClick r:id="rId3"/>
          </p:cNvPr>
          <p:cNvPicPr preferRelativeResize="0"/>
          <p:nvPr/>
        </p:nvPicPr>
        <p:blipFill>
          <a:blip r:embed="rId4">
            <a:alphaModFix/>
          </a:blip>
          <a:stretch>
            <a:fillRect/>
          </a:stretch>
        </p:blipFill>
        <p:spPr>
          <a:xfrm>
            <a:off x="264150" y="766600"/>
            <a:ext cx="4813726" cy="3610300"/>
          </a:xfrm>
          <a:prstGeom prst="rect">
            <a:avLst/>
          </a:prstGeom>
          <a:noFill/>
          <a:ln>
            <a:noFill/>
          </a:ln>
        </p:spPr>
      </p:pic>
      <p:sp>
        <p:nvSpPr>
          <p:cNvPr id="106" name="Google Shape;106;p26"/>
          <p:cNvSpPr txBox="1"/>
          <p:nvPr/>
        </p:nvSpPr>
        <p:spPr>
          <a:xfrm>
            <a:off x="5221075" y="465425"/>
            <a:ext cx="3311700" cy="4212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sz="1100">
                <a:solidFill>
                  <a:schemeClr val="dk1"/>
                </a:solidFill>
              </a:rPr>
              <a:t>Dust is the most abundant aerosol on the earth. Greatly affecting climate, health and transportation. </a:t>
            </a:r>
            <a:endParaRPr sz="1100">
              <a:solidFill>
                <a:schemeClr val="dk1"/>
              </a:solidFill>
            </a:endParaRPr>
          </a:p>
          <a:p>
            <a:pPr indent="0" lvl="0" marL="457200" rtl="0" algn="l">
              <a:spcBef>
                <a:spcPts val="0"/>
              </a:spcBef>
              <a:spcAft>
                <a:spcPts val="0"/>
              </a:spcAft>
              <a:buNone/>
            </a:pPr>
            <a:r>
              <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Dust contributes largely to ambient air pollution, which was recently recognized as a major health risk that reduces life expectancy. </a:t>
            </a:r>
            <a:endParaRPr sz="1100">
              <a:solidFill>
                <a:schemeClr val="dk1"/>
              </a:solidFill>
            </a:endParaRPr>
          </a:p>
          <a:p>
            <a:pPr indent="0" lvl="0" marL="457200" rtl="0" algn="l">
              <a:spcBef>
                <a:spcPts val="0"/>
              </a:spcBef>
              <a:spcAft>
                <a:spcPts val="0"/>
              </a:spcAft>
              <a:buNone/>
            </a:pPr>
            <a:r>
              <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Dust affects air quality.  It reduces incoming solar radiation and cools the surface.</a:t>
            </a:r>
            <a:endParaRPr sz="1100">
              <a:solidFill>
                <a:schemeClr val="dk1"/>
              </a:solidFill>
            </a:endParaRPr>
          </a:p>
          <a:p>
            <a:pPr indent="0" lvl="0" marL="457200" rtl="0" algn="l">
              <a:spcBef>
                <a:spcPts val="0"/>
              </a:spcBef>
              <a:spcAft>
                <a:spcPts val="0"/>
              </a:spcAft>
              <a:buNone/>
            </a:pPr>
            <a:r>
              <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Dust is one of important climate driver especially in the ME because it is very abundant in this area. Anauly this region emites 500 to 700 Tg dust to the atmosphere, which is third of the global dust emission.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p:txBody>
      </p:sp>
      <p:sp>
        <p:nvSpPr>
          <p:cNvPr id="107" name="Google Shape;107;p26"/>
          <p:cNvSpPr txBox="1"/>
          <p:nvPr/>
        </p:nvSpPr>
        <p:spPr>
          <a:xfrm>
            <a:off x="5221075" y="155125"/>
            <a:ext cx="2261400" cy="2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Objectives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Objectives</a:t>
            </a:r>
            <a:r>
              <a:rPr lang="en"/>
              <a:t>: </a:t>
            </a:r>
            <a:endParaRPr/>
          </a:p>
        </p:txBody>
      </p:sp>
      <p:sp>
        <p:nvSpPr>
          <p:cNvPr id="113" name="Google Shape;113;p27"/>
          <p:cNvSpPr txBox="1"/>
          <p:nvPr>
            <p:ph idx="1" type="body"/>
          </p:nvPr>
        </p:nvSpPr>
        <p:spPr>
          <a:xfrm>
            <a:off x="311700" y="1152475"/>
            <a:ext cx="8520600" cy="1985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Compare MERRA-2, CAMS and WRF-Chem dust deposition rates with observations?</a:t>
            </a:r>
            <a:endParaRPr/>
          </a:p>
          <a:p>
            <a:pPr indent="-342900" lvl="0" marL="457200" rtl="0" algn="l">
              <a:spcBef>
                <a:spcPts val="0"/>
              </a:spcBef>
              <a:spcAft>
                <a:spcPts val="0"/>
              </a:spcAft>
              <a:buSzPts val="1800"/>
              <a:buChar char="●"/>
            </a:pPr>
            <a:r>
              <a:rPr lang="en"/>
              <a:t>Evaluate how well the dust mass balance over the Arabian Peninsula is reproduced in WRF-Chem free running model, and in MERRA-2 and MACC reanalyses?</a:t>
            </a:r>
            <a:endParaRPr/>
          </a:p>
          <a:p>
            <a:pPr indent="0" lvl="0" marL="0" rtl="0" algn="l">
              <a:spcBef>
                <a:spcPts val="1600"/>
              </a:spcBef>
              <a:spcAft>
                <a:spcPts val="1600"/>
              </a:spcAft>
              <a:buNone/>
            </a:pPr>
            <a:r>
              <a:t/>
            </a:r>
            <a:endParaRPr/>
          </a:p>
        </p:txBody>
      </p:sp>
      <p:sp>
        <p:nvSpPr>
          <p:cNvPr id="114" name="Google Shape;114;p27"/>
          <p:cNvSpPr txBox="1"/>
          <p:nvPr/>
        </p:nvSpPr>
        <p:spPr>
          <a:xfrm>
            <a:off x="489125" y="4115800"/>
            <a:ext cx="7960200" cy="793800"/>
          </a:xfrm>
          <a:prstGeom prst="rect">
            <a:avLst/>
          </a:prstGeom>
          <a:noFill/>
          <a:ln cap="flat" cmpd="sng" w="9525">
            <a:solidFill>
              <a:srgbClr val="E0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MERRA2 - </a:t>
            </a:r>
            <a:r>
              <a:rPr b="1" lang="en">
                <a:solidFill>
                  <a:srgbClr val="999999"/>
                </a:solidFill>
              </a:rPr>
              <a:t>M</a:t>
            </a:r>
            <a:r>
              <a:rPr lang="en">
                <a:solidFill>
                  <a:srgbClr val="999999"/>
                </a:solidFill>
              </a:rPr>
              <a:t>odern-</a:t>
            </a:r>
            <a:r>
              <a:rPr b="1" lang="en">
                <a:solidFill>
                  <a:srgbClr val="999999"/>
                </a:solidFill>
              </a:rPr>
              <a:t>E</a:t>
            </a:r>
            <a:r>
              <a:rPr lang="en">
                <a:solidFill>
                  <a:srgbClr val="999999"/>
                </a:solidFill>
              </a:rPr>
              <a:t>ra </a:t>
            </a:r>
            <a:r>
              <a:rPr b="1" lang="en">
                <a:solidFill>
                  <a:srgbClr val="999999"/>
                </a:solidFill>
              </a:rPr>
              <a:t>R</a:t>
            </a:r>
            <a:r>
              <a:rPr lang="en">
                <a:solidFill>
                  <a:srgbClr val="999999"/>
                </a:solidFill>
              </a:rPr>
              <a:t>etrospective analysis for </a:t>
            </a:r>
            <a:r>
              <a:rPr b="1" lang="en">
                <a:solidFill>
                  <a:srgbClr val="999999"/>
                </a:solidFill>
              </a:rPr>
              <a:t>R</a:t>
            </a:r>
            <a:r>
              <a:rPr lang="en">
                <a:solidFill>
                  <a:srgbClr val="999999"/>
                </a:solidFill>
              </a:rPr>
              <a:t>esearch and </a:t>
            </a:r>
            <a:r>
              <a:rPr b="1" lang="en">
                <a:solidFill>
                  <a:srgbClr val="999999"/>
                </a:solidFill>
              </a:rPr>
              <a:t>A</a:t>
            </a:r>
            <a:r>
              <a:rPr lang="en">
                <a:solidFill>
                  <a:srgbClr val="999999"/>
                </a:solidFill>
              </a:rPr>
              <a:t>pplications, Version </a:t>
            </a:r>
            <a:r>
              <a:rPr b="1" lang="en">
                <a:solidFill>
                  <a:srgbClr val="999999"/>
                </a:solidFill>
              </a:rPr>
              <a:t>2</a:t>
            </a:r>
            <a:endParaRPr b="1">
              <a:solidFill>
                <a:srgbClr val="999999"/>
              </a:solidFill>
            </a:endParaRPr>
          </a:p>
          <a:p>
            <a:pPr indent="0" lvl="0" marL="0" rtl="0" algn="l">
              <a:spcBef>
                <a:spcPts val="0"/>
              </a:spcBef>
              <a:spcAft>
                <a:spcPts val="0"/>
              </a:spcAft>
              <a:buNone/>
            </a:pPr>
            <a:r>
              <a:rPr lang="en">
                <a:solidFill>
                  <a:srgbClr val="999999"/>
                </a:solidFill>
              </a:rPr>
              <a:t>MACC     - Copernicus </a:t>
            </a:r>
            <a:r>
              <a:rPr b="1" lang="en">
                <a:solidFill>
                  <a:srgbClr val="999999"/>
                </a:solidFill>
              </a:rPr>
              <a:t>M</a:t>
            </a:r>
            <a:r>
              <a:rPr lang="en">
                <a:solidFill>
                  <a:srgbClr val="999999"/>
                </a:solidFill>
              </a:rPr>
              <a:t>onitoring </a:t>
            </a:r>
            <a:r>
              <a:rPr b="1" lang="en">
                <a:solidFill>
                  <a:srgbClr val="999999"/>
                </a:solidFill>
              </a:rPr>
              <a:t>A</a:t>
            </a:r>
            <a:r>
              <a:rPr lang="en">
                <a:solidFill>
                  <a:srgbClr val="999999"/>
                </a:solidFill>
              </a:rPr>
              <a:t>tmospheric </a:t>
            </a:r>
            <a:r>
              <a:rPr b="1" lang="en">
                <a:solidFill>
                  <a:srgbClr val="999999"/>
                </a:solidFill>
              </a:rPr>
              <a:t>C</a:t>
            </a:r>
            <a:r>
              <a:rPr lang="en">
                <a:solidFill>
                  <a:srgbClr val="999999"/>
                </a:solidFill>
              </a:rPr>
              <a:t>omposition &amp; </a:t>
            </a:r>
            <a:r>
              <a:rPr b="1" lang="en">
                <a:solidFill>
                  <a:srgbClr val="999999"/>
                </a:solidFill>
              </a:rPr>
              <a:t>C</a:t>
            </a:r>
            <a:r>
              <a:rPr lang="en">
                <a:solidFill>
                  <a:srgbClr val="999999"/>
                </a:solidFill>
              </a:rPr>
              <a:t>limate</a:t>
            </a:r>
            <a:endParaRPr>
              <a:solidFill>
                <a:srgbClr val="99999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8"/>
          <p:cNvSpPr txBox="1"/>
          <p:nvPr>
            <p:ph type="title"/>
          </p:nvPr>
        </p:nvSpPr>
        <p:spPr>
          <a:xfrm>
            <a:off x="311700" y="72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Model setup </a:t>
            </a:r>
            <a:endParaRPr/>
          </a:p>
        </p:txBody>
      </p:sp>
      <p:sp>
        <p:nvSpPr>
          <p:cNvPr id="120" name="Google Shape;120;p28"/>
          <p:cNvSpPr txBox="1"/>
          <p:nvPr>
            <p:ph idx="1" type="body"/>
          </p:nvPr>
        </p:nvSpPr>
        <p:spPr>
          <a:xfrm>
            <a:off x="48925" y="569000"/>
            <a:ext cx="6421800" cy="4242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i="1" lang="en" sz="1400"/>
              <a:t>Physics options:</a:t>
            </a:r>
            <a:endParaRPr b="1" i="1" sz="1400"/>
          </a:p>
          <a:p>
            <a:pPr indent="-317500" lvl="1" marL="914400" rtl="0" algn="l">
              <a:spcBef>
                <a:spcPts val="0"/>
              </a:spcBef>
              <a:spcAft>
                <a:spcPts val="0"/>
              </a:spcAft>
              <a:buSzPts val="1400"/>
              <a:buChar char="○"/>
            </a:pPr>
            <a:r>
              <a:rPr lang="en"/>
              <a:t>Pbl scheme:  Yonsei University planetary boundary layer Scheme (YSU) (opt. 1)</a:t>
            </a:r>
            <a:endParaRPr/>
          </a:p>
          <a:p>
            <a:pPr indent="-317500" lvl="1" marL="914400" rtl="0" algn="l">
              <a:spcBef>
                <a:spcPts val="0"/>
              </a:spcBef>
              <a:spcAft>
                <a:spcPts val="0"/>
              </a:spcAft>
              <a:buSzPts val="1400"/>
              <a:buChar char="○"/>
            </a:pPr>
            <a:r>
              <a:rPr lang="en"/>
              <a:t>Cumulus par. scheme: Grell 3D ensemble scheme (opt. 5)</a:t>
            </a:r>
            <a:endParaRPr/>
          </a:p>
          <a:p>
            <a:pPr indent="-317500" lvl="1" marL="914400" rtl="0" algn="l">
              <a:spcBef>
                <a:spcPts val="0"/>
              </a:spcBef>
              <a:spcAft>
                <a:spcPts val="0"/>
              </a:spcAft>
              <a:buSzPts val="1400"/>
              <a:buChar char="○"/>
            </a:pPr>
            <a:r>
              <a:rPr lang="en"/>
              <a:t>Microphysics scheme: WRF single moment 5-class scheme (opt. 4)</a:t>
            </a:r>
            <a:endParaRPr/>
          </a:p>
          <a:p>
            <a:pPr indent="-317500" lvl="1" marL="914400" rtl="0" algn="l">
              <a:spcBef>
                <a:spcPts val="0"/>
              </a:spcBef>
              <a:spcAft>
                <a:spcPts val="0"/>
              </a:spcAft>
              <a:buSzPts val="1400"/>
              <a:buChar char="○"/>
            </a:pPr>
            <a:r>
              <a:rPr lang="en"/>
              <a:t>SW &amp; LW options: RRTMG shortwave &amp; longwave  scheme (opt. 4)</a:t>
            </a:r>
            <a:endParaRPr/>
          </a:p>
          <a:p>
            <a:pPr indent="-317500" lvl="0" marL="457200" rtl="0" algn="l">
              <a:spcBef>
                <a:spcPts val="0"/>
              </a:spcBef>
              <a:spcAft>
                <a:spcPts val="0"/>
              </a:spcAft>
              <a:buSzPts val="1400"/>
              <a:buChar char="●"/>
            </a:pPr>
            <a:r>
              <a:rPr b="1" i="1" lang="en" sz="1400"/>
              <a:t>Chem options:</a:t>
            </a:r>
            <a:endParaRPr b="1" i="1" sz="1400"/>
          </a:p>
          <a:p>
            <a:pPr indent="-317500" lvl="1" marL="914400" rtl="0" algn="l">
              <a:spcBef>
                <a:spcPts val="0"/>
              </a:spcBef>
              <a:spcAft>
                <a:spcPts val="0"/>
              </a:spcAft>
              <a:buSzPts val="1400"/>
              <a:buChar char="○"/>
            </a:pPr>
            <a:r>
              <a:rPr lang="en"/>
              <a:t>GOCART coupled with RACM KPP (opt. 301) Chem_dt: 10 minutes, Fast-j photolysis scheme</a:t>
            </a:r>
            <a:endParaRPr/>
          </a:p>
          <a:p>
            <a:pPr indent="-317500" lvl="1" marL="914400" rtl="0" algn="l">
              <a:spcBef>
                <a:spcPts val="0"/>
              </a:spcBef>
              <a:spcAft>
                <a:spcPts val="0"/>
              </a:spcAft>
              <a:buSzPts val="1400"/>
              <a:buChar char="○"/>
            </a:pPr>
            <a:r>
              <a:rPr lang="en"/>
              <a:t>Using gas &amp; aer. BC/IC and aerosol radiation feedback: turned on</a:t>
            </a:r>
            <a:endParaRPr/>
          </a:p>
          <a:p>
            <a:pPr indent="-317500" lvl="0" marL="457200" rtl="0" algn="l">
              <a:spcBef>
                <a:spcPts val="0"/>
              </a:spcBef>
              <a:spcAft>
                <a:spcPts val="0"/>
              </a:spcAft>
              <a:buSzPts val="1400"/>
              <a:buChar char="●"/>
            </a:pPr>
            <a:r>
              <a:rPr b="1" lang="en" sz="1400"/>
              <a:t>Simulation period</a:t>
            </a:r>
            <a:r>
              <a:rPr lang="en" sz="1400"/>
              <a:t>: 01.01.2015 -  31.12.2016</a:t>
            </a:r>
            <a:endParaRPr sz="1400"/>
          </a:p>
          <a:p>
            <a:pPr indent="-317500" lvl="0" marL="457200" rtl="0" algn="l">
              <a:spcBef>
                <a:spcPts val="0"/>
              </a:spcBef>
              <a:spcAft>
                <a:spcPts val="0"/>
              </a:spcAft>
              <a:buSzPts val="1400"/>
              <a:buChar char="●"/>
            </a:pPr>
            <a:r>
              <a:rPr lang="en" sz="1400"/>
              <a:t>Simulations were reinitialized monthly with one week spin-up</a:t>
            </a:r>
            <a:endParaRPr sz="1400"/>
          </a:p>
          <a:p>
            <a:pPr indent="-317500" lvl="0" marL="457200" rtl="0" algn="l">
              <a:spcBef>
                <a:spcPts val="0"/>
              </a:spcBef>
              <a:spcAft>
                <a:spcPts val="0"/>
              </a:spcAft>
              <a:buClr>
                <a:srgbClr val="000000"/>
              </a:buClr>
              <a:buSzPts val="1400"/>
              <a:buChar char="●"/>
            </a:pPr>
            <a:r>
              <a:rPr b="1" lang="en" sz="1400"/>
              <a:t>IC/BC</a:t>
            </a:r>
            <a:r>
              <a:rPr i="1" lang="en" sz="1400"/>
              <a:t>: </a:t>
            </a:r>
            <a:r>
              <a:rPr lang="en" sz="1400"/>
              <a:t>Initial and  boundary condition for both meteorology and aerosols are derived from MERRA2 reanalysis.</a:t>
            </a:r>
            <a:r>
              <a:rPr lang="en" sz="1400">
                <a:solidFill>
                  <a:srgbClr val="000000"/>
                </a:solidFill>
              </a:rPr>
              <a:t> </a:t>
            </a:r>
            <a:endParaRPr sz="1400">
              <a:solidFill>
                <a:srgbClr val="000000"/>
              </a:solidFill>
            </a:endParaRPr>
          </a:p>
          <a:p>
            <a:pPr indent="0" lvl="0" marL="457200" rtl="0" algn="l">
              <a:spcBef>
                <a:spcPts val="1600"/>
              </a:spcBef>
              <a:spcAft>
                <a:spcPts val="1600"/>
              </a:spcAft>
              <a:buNone/>
            </a:pPr>
            <a:r>
              <a:t/>
            </a:r>
            <a:endParaRPr/>
          </a:p>
        </p:txBody>
      </p:sp>
      <p:sp>
        <p:nvSpPr>
          <p:cNvPr id="121" name="Google Shape;121;p28"/>
          <p:cNvSpPr txBox="1"/>
          <p:nvPr/>
        </p:nvSpPr>
        <p:spPr>
          <a:xfrm>
            <a:off x="6470725" y="3031375"/>
            <a:ext cx="2673300" cy="19050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2"/>
              </a:buClr>
              <a:buSzPts val="1400"/>
              <a:buChar char="●"/>
            </a:pPr>
            <a:r>
              <a:rPr b="1" i="1" lang="en">
                <a:solidFill>
                  <a:schemeClr val="dk2"/>
                </a:solidFill>
              </a:rPr>
              <a:t>Domain Configuration: </a:t>
            </a:r>
            <a:endParaRPr b="1" i="1">
              <a:solidFill>
                <a:schemeClr val="dk2"/>
              </a:solidFill>
            </a:endParaRPr>
          </a:p>
          <a:p>
            <a:pPr indent="-317500" lvl="1" marL="914400" rtl="0" algn="l">
              <a:lnSpc>
                <a:spcPct val="115000"/>
              </a:lnSpc>
              <a:spcBef>
                <a:spcPts val="0"/>
              </a:spcBef>
              <a:spcAft>
                <a:spcPts val="0"/>
              </a:spcAft>
              <a:buClr>
                <a:schemeClr val="dk2"/>
              </a:buClr>
              <a:buSzPts val="1400"/>
              <a:buChar char="○"/>
            </a:pPr>
            <a:r>
              <a:rPr lang="en">
                <a:solidFill>
                  <a:schemeClr val="dk2"/>
                </a:solidFill>
              </a:rPr>
              <a:t>Nx=Ny=451;</a:t>
            </a:r>
            <a:endParaRPr>
              <a:solidFill>
                <a:schemeClr val="dk2"/>
              </a:solidFill>
            </a:endParaRPr>
          </a:p>
          <a:p>
            <a:pPr indent="-317500" lvl="1" marL="914400" rtl="0" algn="l">
              <a:lnSpc>
                <a:spcPct val="115000"/>
              </a:lnSpc>
              <a:spcBef>
                <a:spcPts val="0"/>
              </a:spcBef>
              <a:spcAft>
                <a:spcPts val="0"/>
              </a:spcAft>
              <a:buClr>
                <a:schemeClr val="dk2"/>
              </a:buClr>
              <a:buSzPts val="1400"/>
              <a:buChar char="○"/>
            </a:pPr>
            <a:r>
              <a:rPr lang="en">
                <a:solidFill>
                  <a:schemeClr val="dk2"/>
                </a:solidFill>
              </a:rPr>
              <a:t>dx=dy=10 km</a:t>
            </a:r>
            <a:endParaRPr>
              <a:solidFill>
                <a:schemeClr val="dk2"/>
              </a:solidFill>
            </a:endParaRPr>
          </a:p>
          <a:p>
            <a:pPr indent="-317500" lvl="1" marL="914400" rtl="0" algn="l">
              <a:lnSpc>
                <a:spcPct val="115000"/>
              </a:lnSpc>
              <a:spcBef>
                <a:spcPts val="0"/>
              </a:spcBef>
              <a:spcAft>
                <a:spcPts val="0"/>
              </a:spcAft>
              <a:buClr>
                <a:schemeClr val="dk2"/>
              </a:buClr>
              <a:buSzPts val="1400"/>
              <a:buChar char="○"/>
            </a:pPr>
            <a:r>
              <a:rPr lang="en">
                <a:solidFill>
                  <a:schemeClr val="dk2"/>
                </a:solidFill>
              </a:rPr>
              <a:t>Nv = 50 sigma levels</a:t>
            </a:r>
            <a:endParaRPr>
              <a:solidFill>
                <a:schemeClr val="dk2"/>
              </a:solidFill>
            </a:endParaRPr>
          </a:p>
          <a:p>
            <a:pPr indent="-317500" lvl="1" marL="914400" rtl="0" algn="l">
              <a:lnSpc>
                <a:spcPct val="115000"/>
              </a:lnSpc>
              <a:spcBef>
                <a:spcPts val="0"/>
              </a:spcBef>
              <a:spcAft>
                <a:spcPts val="0"/>
              </a:spcAft>
              <a:buClr>
                <a:schemeClr val="dk2"/>
              </a:buClr>
              <a:buSzPts val="1400"/>
              <a:buChar char="○"/>
            </a:pPr>
            <a:r>
              <a:rPr lang="en">
                <a:solidFill>
                  <a:schemeClr val="dk2"/>
                </a:solidFill>
              </a:rPr>
              <a:t>dt = 60s</a:t>
            </a:r>
            <a:endParaRPr>
              <a:solidFill>
                <a:schemeClr val="dk2"/>
              </a:solidFill>
            </a:endParaRPr>
          </a:p>
          <a:p>
            <a:pPr indent="0" lvl="0" marL="0" rtl="0" algn="l">
              <a:spcBef>
                <a:spcPts val="1600"/>
              </a:spcBef>
              <a:spcAft>
                <a:spcPts val="0"/>
              </a:spcAft>
              <a:buNone/>
            </a:pPr>
            <a:r>
              <a:t/>
            </a:r>
            <a:endParaRPr/>
          </a:p>
        </p:txBody>
      </p:sp>
      <p:pic>
        <p:nvPicPr>
          <p:cNvPr id="122" name="Google Shape;122;p28"/>
          <p:cNvPicPr preferRelativeResize="0"/>
          <p:nvPr/>
        </p:nvPicPr>
        <p:blipFill>
          <a:blip r:embed="rId3">
            <a:alphaModFix/>
          </a:blip>
          <a:stretch>
            <a:fillRect/>
          </a:stretch>
        </p:blipFill>
        <p:spPr>
          <a:xfrm>
            <a:off x="6623125" y="798025"/>
            <a:ext cx="2080950" cy="2080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Dust uplifting flux </a:t>
            </a:r>
            <a:endParaRPr/>
          </a:p>
        </p:txBody>
      </p:sp>
      <p:pic>
        <p:nvPicPr>
          <p:cNvPr descr="F_{p} = C_{G} S s_{p}U^{2}_{10}(U_{10} - U^{*}_{t})" id="128" name="Google Shape;128;p29" title="F_{p} = C_{G} S s_{p}U^{2}_{10}(U_{10} - U^{*}_{t})"/>
          <p:cNvPicPr preferRelativeResize="0"/>
          <p:nvPr/>
        </p:nvPicPr>
        <p:blipFill>
          <a:blip r:embed="rId3">
            <a:alphaModFix/>
          </a:blip>
          <a:stretch>
            <a:fillRect/>
          </a:stretch>
        </p:blipFill>
        <p:spPr>
          <a:xfrm>
            <a:off x="1501738" y="1502238"/>
            <a:ext cx="6140525" cy="609600"/>
          </a:xfrm>
          <a:prstGeom prst="rect">
            <a:avLst/>
          </a:prstGeom>
          <a:noFill/>
          <a:ln>
            <a:noFill/>
          </a:ln>
        </p:spPr>
      </p:pic>
      <p:sp>
        <p:nvSpPr>
          <p:cNvPr id="129" name="Google Shape;129;p29"/>
          <p:cNvSpPr txBox="1"/>
          <p:nvPr/>
        </p:nvSpPr>
        <p:spPr>
          <a:xfrm>
            <a:off x="488325" y="2481275"/>
            <a:ext cx="8343900" cy="21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t>C</a:t>
            </a:r>
            <a:r>
              <a:rPr baseline="-25000" i="1" lang="en"/>
              <a:t>G</a:t>
            </a:r>
            <a:r>
              <a:rPr lang="en"/>
              <a:t> = 0.5 </a:t>
            </a:r>
            <a:endParaRPr/>
          </a:p>
          <a:p>
            <a:pPr indent="0" lvl="0" marL="0" rtl="0" algn="l">
              <a:spcBef>
                <a:spcPts val="0"/>
              </a:spcBef>
              <a:spcAft>
                <a:spcPts val="0"/>
              </a:spcAft>
              <a:buNone/>
            </a:pPr>
            <a:r>
              <a:rPr i="1" lang="en"/>
              <a:t>S</a:t>
            </a:r>
            <a:r>
              <a:rPr lang="en"/>
              <a:t> - Erodibility Source Function  =</a:t>
            </a:r>
            <a:r>
              <a:rPr b="1" lang="en"/>
              <a:t> ((Zmax - Zi)/(Zmax - Zmin))</a:t>
            </a:r>
            <a:r>
              <a:rPr b="1" baseline="30000" lang="en" sz="1500"/>
              <a:t>5</a:t>
            </a:r>
            <a:r>
              <a:rPr b="1" lang="en" sz="1300"/>
              <a:t> - </a:t>
            </a:r>
            <a:r>
              <a:rPr lang="en" sz="1300"/>
              <a:t>with</a:t>
            </a:r>
            <a:r>
              <a:rPr b="1" lang="en" sz="1300"/>
              <a:t> </a:t>
            </a:r>
            <a:r>
              <a:rPr lang="en" sz="1300"/>
              <a:t>added urban mask </a:t>
            </a:r>
            <a:endParaRPr sz="1300"/>
          </a:p>
          <a:p>
            <a:pPr indent="0" lvl="0" marL="0" rtl="0" algn="l">
              <a:spcBef>
                <a:spcPts val="0"/>
              </a:spcBef>
              <a:spcAft>
                <a:spcPts val="0"/>
              </a:spcAft>
              <a:buNone/>
            </a:pPr>
            <a:r>
              <a:rPr i="1" lang="en"/>
              <a:t>U</a:t>
            </a:r>
            <a:r>
              <a:rPr baseline="-25000" i="1" lang="en"/>
              <a:t>10</a:t>
            </a:r>
            <a:r>
              <a:rPr lang="en"/>
              <a:t> - Horizontal wind speed at 10m </a:t>
            </a:r>
            <a:endParaRPr/>
          </a:p>
          <a:p>
            <a:pPr indent="0" lvl="0" marL="0" rtl="0" algn="l">
              <a:spcBef>
                <a:spcPts val="0"/>
              </a:spcBef>
              <a:spcAft>
                <a:spcPts val="0"/>
              </a:spcAft>
              <a:buNone/>
            </a:pPr>
            <a:r>
              <a:rPr i="1" lang="en"/>
              <a:t>U</a:t>
            </a:r>
            <a:r>
              <a:rPr baseline="30000" i="1" lang="en"/>
              <a:t>*</a:t>
            </a:r>
            <a:r>
              <a:rPr i="1" lang="en"/>
              <a:t> - Threshold Velocity </a:t>
            </a:r>
            <a:endParaRPr i="1" sz="1500"/>
          </a:p>
          <a:p>
            <a:pPr indent="0" lvl="0" marL="0" rtl="0" algn="l">
              <a:spcBef>
                <a:spcPts val="0"/>
              </a:spcBef>
              <a:spcAft>
                <a:spcPts val="0"/>
              </a:spcAft>
              <a:buNone/>
            </a:pPr>
            <a:r>
              <a:rPr i="1" lang="en"/>
              <a:t>S</a:t>
            </a:r>
            <a:r>
              <a:rPr baseline="-25000" i="1" lang="en"/>
              <a:t>p</a:t>
            </a:r>
            <a:r>
              <a:rPr i="1" lang="en"/>
              <a:t> - fraction of each bin (by default 0.1(Bin1), 0.25(Bin2), 0.25(Bin3), 0.25(Bin4), 0.25(Bin5)) </a:t>
            </a:r>
            <a:endParaRPr i="1"/>
          </a:p>
          <a:p>
            <a:pPr indent="0" lvl="0" marL="0" rtl="0" algn="l">
              <a:spcBef>
                <a:spcPts val="0"/>
              </a:spcBef>
              <a:spcAft>
                <a:spcPts val="0"/>
              </a:spcAft>
              <a:buNone/>
            </a:pPr>
            <a:r>
              <a:rPr i="1" lang="en"/>
              <a:t>(we use - 0.2, 0.15, 0.15, 0.4, 0.1) </a:t>
            </a:r>
            <a:endParaRPr i="1"/>
          </a:p>
          <a:p>
            <a:pPr indent="0" lvl="0" marL="0" rtl="0" algn="l">
              <a:spcBef>
                <a:spcPts val="0"/>
              </a:spcBef>
              <a:spcAft>
                <a:spcPts val="0"/>
              </a:spcAft>
              <a:buNone/>
            </a:pPr>
            <a:r>
              <a:t/>
            </a:r>
            <a:endParaRPr/>
          </a:p>
          <a:p>
            <a:pPr indent="0" lvl="0" marL="0" rtl="0" algn="l">
              <a:spcBef>
                <a:spcPts val="0"/>
              </a:spcBef>
              <a:spcAft>
                <a:spcPts val="0"/>
              </a:spcAft>
              <a:buNone/>
            </a:pPr>
            <a:r>
              <a:rPr i="1" lang="en"/>
              <a:t>Emission of PM</a:t>
            </a:r>
            <a:r>
              <a:rPr baseline="-25000" i="1" lang="en"/>
              <a:t>2.5</a:t>
            </a:r>
            <a:r>
              <a:rPr lang="en"/>
              <a:t> = </a:t>
            </a:r>
            <a:r>
              <a:rPr i="1" lang="en"/>
              <a:t>bin1 + 0.3125*bin2 comprises 25% of total emission dust mass flux</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30"/>
          <p:cNvSpPr txBox="1"/>
          <p:nvPr/>
        </p:nvSpPr>
        <p:spPr>
          <a:xfrm>
            <a:off x="0" y="4184050"/>
            <a:ext cx="9144000" cy="959400"/>
          </a:xfrm>
          <a:prstGeom prst="rect">
            <a:avLst/>
          </a:prstGeom>
          <a:noFill/>
          <a:ln>
            <a:noFill/>
          </a:ln>
        </p:spPr>
        <p:txBody>
          <a:bodyPr anchorCtr="0" anchor="ctr" bIns="158500" lIns="317100" spcFirstLastPara="1" rIns="317100" wrap="square" tIns="158500">
            <a:noAutofit/>
          </a:bodyPr>
          <a:lstStyle/>
          <a:p>
            <a:pPr indent="0" lvl="0" marL="0" marR="0" rtl="0" algn="just">
              <a:lnSpc>
                <a:spcPct val="100000"/>
              </a:lnSpc>
              <a:spcBef>
                <a:spcPts val="0"/>
              </a:spcBef>
              <a:spcAft>
                <a:spcPts val="0"/>
              </a:spcAft>
              <a:buNone/>
            </a:pPr>
            <a:r>
              <a:rPr lang="en" sz="1200">
                <a:solidFill>
                  <a:srgbClr val="000000"/>
                </a:solidFill>
              </a:rPr>
              <a:t>Dust source function for GOCART emission scheme updated by urban mask. </a:t>
            </a:r>
            <a:r>
              <a:rPr b="1" lang="en" sz="1200">
                <a:solidFill>
                  <a:srgbClr val="000000"/>
                </a:solidFill>
              </a:rPr>
              <a:t>✶</a:t>
            </a:r>
            <a:r>
              <a:rPr lang="en" sz="1200">
                <a:solidFill>
                  <a:srgbClr val="000000"/>
                </a:solidFill>
              </a:rPr>
              <a:t>-location of AERONET station; </a:t>
            </a:r>
            <a:r>
              <a:rPr b="1" lang="en">
                <a:solidFill>
                  <a:srgbClr val="00FF00"/>
                </a:solidFill>
              </a:rPr>
              <a:t>＋</a:t>
            </a:r>
            <a:r>
              <a:rPr lang="en" sz="1200">
                <a:solidFill>
                  <a:srgbClr val="000000"/>
                </a:solidFill>
              </a:rPr>
              <a:t>- MODON air quality stations. (Right) Aeronet fine and coarse mode distributions. According to AERONET observations the GOCART bin distribution of emitted particles was modified to generate 2</a:t>
            </a:r>
            <a:r>
              <a:rPr lang="en" sz="1200"/>
              <a:t>5</a:t>
            </a:r>
            <a:r>
              <a:rPr lang="en" sz="1200">
                <a:solidFill>
                  <a:srgbClr val="000000"/>
                </a:solidFill>
              </a:rPr>
              <a:t>% of fine mode and</a:t>
            </a:r>
            <a:r>
              <a:rPr lang="en" sz="1200"/>
              <a:t> </a:t>
            </a:r>
            <a:r>
              <a:rPr lang="en" sz="1200">
                <a:solidFill>
                  <a:srgbClr val="000000"/>
                </a:solidFill>
              </a:rPr>
              <a:t>by </a:t>
            </a:r>
            <a:r>
              <a:rPr lang="en" sz="1200"/>
              <a:t>75</a:t>
            </a:r>
            <a:r>
              <a:rPr lang="en" sz="1200">
                <a:solidFill>
                  <a:srgbClr val="000000"/>
                </a:solidFill>
              </a:rPr>
              <a:t>% of coarse mode by mass. </a:t>
            </a:r>
            <a:r>
              <a:rPr lang="en" sz="1700">
                <a:solidFill>
                  <a:srgbClr val="000000"/>
                </a:solidFill>
              </a:rPr>
              <a:t> </a:t>
            </a:r>
            <a:endParaRPr sz="1700"/>
          </a:p>
        </p:txBody>
      </p:sp>
      <p:pic>
        <p:nvPicPr>
          <p:cNvPr id="135" name="Google Shape;135;p30"/>
          <p:cNvPicPr preferRelativeResize="0"/>
          <p:nvPr/>
        </p:nvPicPr>
        <p:blipFill>
          <a:blip r:embed="rId3">
            <a:alphaModFix/>
          </a:blip>
          <a:stretch>
            <a:fillRect/>
          </a:stretch>
        </p:blipFill>
        <p:spPr>
          <a:xfrm>
            <a:off x="360624" y="771873"/>
            <a:ext cx="3725827" cy="3151753"/>
          </a:xfrm>
          <a:prstGeom prst="rect">
            <a:avLst/>
          </a:prstGeom>
          <a:noFill/>
          <a:ln>
            <a:noFill/>
          </a:ln>
        </p:spPr>
      </p:pic>
      <p:pic>
        <p:nvPicPr>
          <p:cNvPr id="136" name="Google Shape;136;p30"/>
          <p:cNvPicPr preferRelativeResize="0"/>
          <p:nvPr/>
        </p:nvPicPr>
        <p:blipFill rotWithShape="1">
          <a:blip r:embed="rId4">
            <a:alphaModFix/>
          </a:blip>
          <a:srcRect b="9335" l="0" r="0" t="11619"/>
          <a:stretch/>
        </p:blipFill>
        <p:spPr>
          <a:xfrm>
            <a:off x="4646725" y="735300"/>
            <a:ext cx="3886000" cy="1692775"/>
          </a:xfrm>
          <a:prstGeom prst="rect">
            <a:avLst/>
          </a:prstGeom>
          <a:noFill/>
          <a:ln>
            <a:noFill/>
          </a:ln>
        </p:spPr>
      </p:pic>
      <p:cxnSp>
        <p:nvCxnSpPr>
          <p:cNvPr id="137" name="Google Shape;137;p30"/>
          <p:cNvCxnSpPr>
            <a:endCxn id="138" idx="1"/>
          </p:cNvCxnSpPr>
          <p:nvPr/>
        </p:nvCxnSpPr>
        <p:spPr>
          <a:xfrm flipH="1" rot="10800000">
            <a:off x="2297153" y="1132704"/>
            <a:ext cx="2805600" cy="1343100"/>
          </a:xfrm>
          <a:prstGeom prst="straightConnector1">
            <a:avLst/>
          </a:prstGeom>
          <a:noFill/>
          <a:ln cap="flat" cmpd="sng" w="38100">
            <a:solidFill>
              <a:srgbClr val="000000"/>
            </a:solidFill>
            <a:prstDash val="solid"/>
            <a:round/>
            <a:headEnd len="med" w="med" type="none"/>
            <a:tailEnd len="med" w="med" type="none"/>
          </a:ln>
        </p:spPr>
      </p:cxnSp>
      <p:cxnSp>
        <p:nvCxnSpPr>
          <p:cNvPr id="139" name="Google Shape;139;p30"/>
          <p:cNvCxnSpPr>
            <a:endCxn id="138" idx="4"/>
          </p:cNvCxnSpPr>
          <p:nvPr/>
        </p:nvCxnSpPr>
        <p:spPr>
          <a:xfrm flipH="1" rot="10800000">
            <a:off x="2327925" y="1555725"/>
            <a:ext cx="2996400" cy="927300"/>
          </a:xfrm>
          <a:prstGeom prst="straightConnector1">
            <a:avLst/>
          </a:prstGeom>
          <a:noFill/>
          <a:ln cap="flat" cmpd="sng" w="38100">
            <a:solidFill>
              <a:srgbClr val="000000"/>
            </a:solidFill>
            <a:prstDash val="solid"/>
            <a:round/>
            <a:headEnd len="med" w="med" type="none"/>
            <a:tailEnd len="med" w="med" type="none"/>
          </a:ln>
        </p:spPr>
      </p:cxnSp>
      <p:sp>
        <p:nvSpPr>
          <p:cNvPr id="138" name="Google Shape;138;p30"/>
          <p:cNvSpPr/>
          <p:nvPr/>
        </p:nvSpPr>
        <p:spPr>
          <a:xfrm>
            <a:off x="5010975" y="1060125"/>
            <a:ext cx="626700" cy="495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 name="Google Shape;140;p30"/>
          <p:cNvPicPr preferRelativeResize="0"/>
          <p:nvPr/>
        </p:nvPicPr>
        <p:blipFill>
          <a:blip r:embed="rId5">
            <a:alphaModFix/>
          </a:blip>
          <a:stretch>
            <a:fillRect/>
          </a:stretch>
        </p:blipFill>
        <p:spPr>
          <a:xfrm>
            <a:off x="5136662" y="2581075"/>
            <a:ext cx="2931725" cy="1588150"/>
          </a:xfrm>
          <a:prstGeom prst="rect">
            <a:avLst/>
          </a:prstGeom>
          <a:noFill/>
          <a:ln>
            <a:noFill/>
          </a:ln>
        </p:spPr>
      </p:pic>
      <p:pic>
        <p:nvPicPr>
          <p:cNvPr descr="F_{p} = C_{G} S s_{p}U^{2}_{10}(U_{10} - U^{*}_{t})" id="141" name="Google Shape;141;p30" title="F_{p} = C_{G} S s_{p}U^{2}_{10}(U_{10} - U^{*}_{t})"/>
          <p:cNvPicPr preferRelativeResize="0"/>
          <p:nvPr/>
        </p:nvPicPr>
        <p:blipFill>
          <a:blip r:embed="rId6">
            <a:alphaModFix/>
          </a:blip>
          <a:stretch>
            <a:fillRect/>
          </a:stretch>
        </p:blipFill>
        <p:spPr>
          <a:xfrm>
            <a:off x="323924" y="290300"/>
            <a:ext cx="3799225" cy="445000"/>
          </a:xfrm>
          <a:prstGeom prst="rect">
            <a:avLst/>
          </a:prstGeom>
          <a:noFill/>
          <a:ln>
            <a:noFill/>
          </a:ln>
        </p:spPr>
      </p:pic>
      <p:cxnSp>
        <p:nvCxnSpPr>
          <p:cNvPr id="142" name="Google Shape;142;p30"/>
          <p:cNvCxnSpPr>
            <a:endCxn id="143" idx="1"/>
          </p:cNvCxnSpPr>
          <p:nvPr/>
        </p:nvCxnSpPr>
        <p:spPr>
          <a:xfrm>
            <a:off x="2070100" y="652225"/>
            <a:ext cx="2789700" cy="2812800"/>
          </a:xfrm>
          <a:prstGeom prst="straightConnector1">
            <a:avLst/>
          </a:prstGeom>
          <a:noFill/>
          <a:ln cap="flat" cmpd="sng" w="9525">
            <a:solidFill>
              <a:schemeClr val="dk2"/>
            </a:solidFill>
            <a:prstDash val="solid"/>
            <a:round/>
            <a:headEnd len="med" w="med" type="none"/>
            <a:tailEnd len="med" w="med" type="triangle"/>
          </a:ln>
        </p:spPr>
      </p:cxnSp>
      <p:cxnSp>
        <p:nvCxnSpPr>
          <p:cNvPr id="144" name="Google Shape;144;p30"/>
          <p:cNvCxnSpPr>
            <a:endCxn id="145" idx="0"/>
          </p:cNvCxnSpPr>
          <p:nvPr/>
        </p:nvCxnSpPr>
        <p:spPr>
          <a:xfrm flipH="1">
            <a:off x="1268250" y="642275"/>
            <a:ext cx="391800" cy="525000"/>
          </a:xfrm>
          <a:prstGeom prst="straightConnector1">
            <a:avLst/>
          </a:prstGeom>
          <a:noFill/>
          <a:ln cap="flat" cmpd="sng" w="9525">
            <a:solidFill>
              <a:schemeClr val="dk2"/>
            </a:solidFill>
            <a:prstDash val="solid"/>
            <a:round/>
            <a:headEnd len="med" w="med" type="none"/>
            <a:tailEnd len="med" w="med" type="triangle"/>
          </a:ln>
        </p:spPr>
      </p:cxnSp>
      <p:sp>
        <p:nvSpPr>
          <p:cNvPr id="143" name="Google Shape;143;p30"/>
          <p:cNvSpPr txBox="1"/>
          <p:nvPr/>
        </p:nvSpPr>
        <p:spPr>
          <a:xfrm>
            <a:off x="4859800" y="3344725"/>
            <a:ext cx="1365600" cy="2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Sp correction</a:t>
            </a:r>
            <a:endParaRPr/>
          </a:p>
        </p:txBody>
      </p:sp>
      <p:sp>
        <p:nvSpPr>
          <p:cNvPr id="145" name="Google Shape;145;p30"/>
          <p:cNvSpPr txBox="1"/>
          <p:nvPr/>
        </p:nvSpPr>
        <p:spPr>
          <a:xfrm>
            <a:off x="666600" y="1167275"/>
            <a:ext cx="1203300" cy="2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 - modified</a:t>
            </a:r>
            <a:endParaRPr/>
          </a:p>
        </p:txBody>
      </p:sp>
      <p:sp>
        <p:nvSpPr>
          <p:cNvPr id="146" name="Google Shape;146;p30"/>
          <p:cNvSpPr txBox="1"/>
          <p:nvPr/>
        </p:nvSpPr>
        <p:spPr>
          <a:xfrm>
            <a:off x="4666150" y="224125"/>
            <a:ext cx="1647000" cy="47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Erodibility without urab-mask </a:t>
            </a:r>
            <a:endParaRPr/>
          </a:p>
        </p:txBody>
      </p:sp>
      <p:sp>
        <p:nvSpPr>
          <p:cNvPr id="147" name="Google Shape;147;p30"/>
          <p:cNvSpPr txBox="1"/>
          <p:nvPr/>
        </p:nvSpPr>
        <p:spPr>
          <a:xfrm>
            <a:off x="6531050" y="224125"/>
            <a:ext cx="1647000" cy="47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Erodibility with urab-mask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pic>
        <p:nvPicPr>
          <p:cNvPr id="152" name="Google Shape;152;p31"/>
          <p:cNvPicPr preferRelativeResize="0"/>
          <p:nvPr/>
        </p:nvPicPr>
        <p:blipFill rotWithShape="1">
          <a:blip r:embed="rId3">
            <a:alphaModFix/>
          </a:blip>
          <a:srcRect b="0" l="0" r="0" t="0"/>
          <a:stretch/>
        </p:blipFill>
        <p:spPr>
          <a:xfrm>
            <a:off x="152400" y="152400"/>
            <a:ext cx="5221750" cy="2610875"/>
          </a:xfrm>
          <a:prstGeom prst="rect">
            <a:avLst/>
          </a:prstGeom>
          <a:noFill/>
          <a:ln>
            <a:noFill/>
          </a:ln>
        </p:spPr>
      </p:pic>
      <p:pic>
        <p:nvPicPr>
          <p:cNvPr id="153" name="Google Shape;153;p31"/>
          <p:cNvPicPr preferRelativeResize="0"/>
          <p:nvPr/>
        </p:nvPicPr>
        <p:blipFill>
          <a:blip r:embed="rId4">
            <a:alphaModFix/>
          </a:blip>
          <a:stretch>
            <a:fillRect/>
          </a:stretch>
        </p:blipFill>
        <p:spPr>
          <a:xfrm>
            <a:off x="3979375" y="2763275"/>
            <a:ext cx="4907226" cy="2143075"/>
          </a:xfrm>
          <a:prstGeom prst="rect">
            <a:avLst/>
          </a:prstGeom>
          <a:noFill/>
          <a:ln>
            <a:noFill/>
          </a:ln>
        </p:spPr>
      </p:pic>
      <p:sp>
        <p:nvSpPr>
          <p:cNvPr id="154" name="Google Shape;154;p31"/>
          <p:cNvSpPr txBox="1"/>
          <p:nvPr/>
        </p:nvSpPr>
        <p:spPr>
          <a:xfrm>
            <a:off x="5118975" y="427100"/>
            <a:ext cx="3655200" cy="4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Test Dust Mass Balance </a:t>
            </a:r>
            <a:endParaRPr sz="2400"/>
          </a:p>
        </p:txBody>
      </p:sp>
      <p:sp>
        <p:nvSpPr>
          <p:cNvPr id="155" name="Google Shape;155;p31"/>
          <p:cNvSpPr txBox="1"/>
          <p:nvPr/>
        </p:nvSpPr>
        <p:spPr>
          <a:xfrm>
            <a:off x="5067800" y="1394975"/>
            <a:ext cx="3853500" cy="3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Atmospheric Loading = </a:t>
            </a:r>
            <a:r>
              <a:rPr lang="en"/>
              <a:t>Emission</a:t>
            </a:r>
            <a:r>
              <a:rPr lang="en"/>
              <a:t> - Deposition</a:t>
            </a:r>
            <a:endParaRPr/>
          </a:p>
        </p:txBody>
      </p:sp>
      <p:sp>
        <p:nvSpPr>
          <p:cNvPr id="156" name="Google Shape;156;p31"/>
          <p:cNvSpPr txBox="1"/>
          <p:nvPr/>
        </p:nvSpPr>
        <p:spPr>
          <a:xfrm>
            <a:off x="858625" y="3017400"/>
            <a:ext cx="2543100" cy="13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80000"/>
                </a:solidFill>
              </a:rPr>
              <a:t>Our modified dust deposition scheme allows to accurately calculate the dust mass balance within the domain</a:t>
            </a:r>
            <a:endParaRPr>
              <a:solidFill>
                <a:srgbClr val="980000"/>
              </a:solidFill>
            </a:endParaRPr>
          </a:p>
          <a:p>
            <a:pPr indent="0" lvl="0" marL="0" rtl="0" algn="l">
              <a:spcBef>
                <a:spcPts val="0"/>
              </a:spcBef>
              <a:spcAft>
                <a:spcPts val="0"/>
              </a:spcAft>
              <a:buNone/>
            </a:pPr>
            <a:r>
              <a:t/>
            </a:r>
            <a:endParaRPr>
              <a:solidFill>
                <a:srgbClr val="980000"/>
              </a:solidFill>
            </a:endParaRPr>
          </a:p>
          <a:p>
            <a:pPr indent="0" lvl="0" marL="0" rtl="0" algn="l">
              <a:spcBef>
                <a:spcPts val="0"/>
              </a:spcBef>
              <a:spcAft>
                <a:spcPts val="0"/>
              </a:spcAft>
              <a:buNone/>
            </a:pPr>
            <a:r>
              <a:rPr lang="en">
                <a:solidFill>
                  <a:srgbClr val="980000"/>
                </a:solidFill>
              </a:rPr>
              <a:t>The original scheme artificially generated dust mass</a:t>
            </a:r>
            <a:endParaRPr>
              <a:solidFill>
                <a:srgbClr val="98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Observations </a:t>
            </a:r>
            <a:endParaRPr/>
          </a:p>
        </p:txBody>
      </p:sp>
      <p:sp>
        <p:nvSpPr>
          <p:cNvPr id="162" name="Google Shape;162;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Passive dust deposition sampler at KAUST</a:t>
            </a:r>
            <a:endParaRPr/>
          </a:p>
          <a:p>
            <a:pPr indent="-342900" lvl="0" marL="457200" rtl="0" algn="l">
              <a:spcBef>
                <a:spcPts val="0"/>
              </a:spcBef>
              <a:spcAft>
                <a:spcPts val="0"/>
              </a:spcAft>
              <a:buSzPts val="1800"/>
              <a:buChar char="●"/>
            </a:pPr>
            <a:r>
              <a:rPr lang="en"/>
              <a:t>AERONET AOD (Time series)</a:t>
            </a:r>
            <a:endParaRPr/>
          </a:p>
          <a:p>
            <a:pPr indent="-342900" lvl="0" marL="457200" rtl="0" algn="l">
              <a:spcBef>
                <a:spcPts val="0"/>
              </a:spcBef>
              <a:spcAft>
                <a:spcPts val="0"/>
              </a:spcAft>
              <a:buSzPts val="1800"/>
              <a:buChar char="●"/>
            </a:pPr>
            <a:r>
              <a:rPr lang="en"/>
              <a:t>MODIS </a:t>
            </a:r>
            <a:r>
              <a:rPr lang="en"/>
              <a:t>retrieval</a:t>
            </a:r>
            <a:r>
              <a:rPr lang="en"/>
              <a:t> AOD </a:t>
            </a:r>
            <a:endParaRPr/>
          </a:p>
          <a:p>
            <a:pPr indent="-342900" lvl="0" marL="457200" rtl="0" algn="l">
              <a:spcBef>
                <a:spcPts val="0"/>
              </a:spcBef>
              <a:spcAft>
                <a:spcPts val="0"/>
              </a:spcAft>
              <a:buSzPts val="1800"/>
              <a:buChar char="●"/>
            </a:pPr>
            <a:r>
              <a:rPr lang="en"/>
              <a:t>MERRA2 reanalysis </a:t>
            </a:r>
            <a:endParaRPr/>
          </a:p>
          <a:p>
            <a:pPr indent="-342900" lvl="0" marL="457200" rtl="0" algn="l">
              <a:spcBef>
                <a:spcPts val="0"/>
              </a:spcBef>
              <a:spcAft>
                <a:spcPts val="0"/>
              </a:spcAft>
              <a:buSzPts val="1800"/>
              <a:buChar char="●"/>
            </a:pPr>
            <a:r>
              <a:rPr lang="en"/>
              <a:t>CAMS reanalysis </a:t>
            </a:r>
            <a:endParaRPr/>
          </a:p>
          <a:p>
            <a:pPr indent="0" lvl="0" marL="45720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33"/>
          <p:cNvSpPr txBox="1"/>
          <p:nvPr>
            <p:ph type="title"/>
          </p:nvPr>
        </p:nvSpPr>
        <p:spPr>
          <a:xfrm>
            <a:off x="213300" y="92850"/>
            <a:ext cx="8520600" cy="3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Dust Deposition at KAUST_Campus location </a:t>
            </a:r>
            <a:endParaRPr sz="1400"/>
          </a:p>
        </p:txBody>
      </p:sp>
      <p:sp>
        <p:nvSpPr>
          <p:cNvPr id="168" name="Google Shape;168;p33"/>
          <p:cNvSpPr txBox="1"/>
          <p:nvPr/>
        </p:nvSpPr>
        <p:spPr>
          <a:xfrm>
            <a:off x="76200" y="4029024"/>
            <a:ext cx="4716900" cy="1116300"/>
          </a:xfrm>
          <a:prstGeom prst="rect">
            <a:avLst/>
          </a:prstGeom>
          <a:noFill/>
          <a:ln>
            <a:noFill/>
          </a:ln>
        </p:spPr>
        <p:txBody>
          <a:bodyPr anchorCtr="0" anchor="t" bIns="158500" lIns="317100" spcFirstLastPara="1" rIns="317100" wrap="square" tIns="158500">
            <a:noAutofit/>
          </a:bodyPr>
          <a:lstStyle/>
          <a:p>
            <a:pPr indent="0" lvl="0" marL="0" marR="0" rtl="0" algn="just">
              <a:lnSpc>
                <a:spcPct val="100000"/>
              </a:lnSpc>
              <a:spcBef>
                <a:spcPts val="0"/>
              </a:spcBef>
              <a:spcAft>
                <a:spcPts val="0"/>
              </a:spcAft>
              <a:buClr>
                <a:srgbClr val="000000"/>
              </a:buClr>
              <a:buFont typeface="Calibri"/>
              <a:buNone/>
            </a:pPr>
            <a:r>
              <a:rPr i="0" lang="en" sz="1200" u="none" cap="none" strike="noStrike">
                <a:solidFill>
                  <a:srgbClr val="000000"/>
                </a:solidFill>
              </a:rPr>
              <a:t>Monthly dust deposition (g/m2/month) at KAUST_Campus(22.30N, 39.10E): </a:t>
            </a:r>
            <a:r>
              <a:rPr lang="en" sz="1200">
                <a:solidFill>
                  <a:srgbClr val="000000"/>
                </a:solidFill>
              </a:rPr>
              <a:t>Green</a:t>
            </a:r>
            <a:r>
              <a:rPr i="0" lang="en" sz="1200" u="none" cap="none" strike="noStrike">
                <a:solidFill>
                  <a:srgbClr val="000000"/>
                </a:solidFill>
              </a:rPr>
              <a:t> -  MERRA2; </a:t>
            </a:r>
            <a:r>
              <a:rPr lang="en" sz="1200">
                <a:solidFill>
                  <a:srgbClr val="000000"/>
                </a:solidFill>
              </a:rPr>
              <a:t>Blue</a:t>
            </a:r>
            <a:r>
              <a:rPr i="0" lang="en" sz="1200" u="none" cap="none" strike="noStrike">
                <a:solidFill>
                  <a:srgbClr val="000000"/>
                </a:solidFill>
              </a:rPr>
              <a:t> – WRF-Chem; </a:t>
            </a:r>
            <a:r>
              <a:rPr lang="en" sz="1200">
                <a:solidFill>
                  <a:srgbClr val="000000"/>
                </a:solidFill>
              </a:rPr>
              <a:t>Red</a:t>
            </a:r>
            <a:r>
              <a:rPr i="0" lang="en" sz="1200" u="none" cap="none" strike="noStrike">
                <a:solidFill>
                  <a:srgbClr val="000000"/>
                </a:solidFill>
              </a:rPr>
              <a:t> – Kaust_Campus observations. The </a:t>
            </a:r>
            <a:r>
              <a:rPr lang="en" sz="1200">
                <a:solidFill>
                  <a:srgbClr val="000000"/>
                </a:solidFill>
              </a:rPr>
              <a:t>T</a:t>
            </a:r>
            <a:r>
              <a:rPr i="0" lang="en" sz="1200" u="none" cap="none" strike="noStrike">
                <a:solidFill>
                  <a:srgbClr val="000000"/>
                </a:solidFill>
              </a:rPr>
              <a:t>op two charts show </a:t>
            </a:r>
            <a:r>
              <a:rPr lang="en" sz="1200">
                <a:solidFill>
                  <a:srgbClr val="000000"/>
                </a:solidFill>
              </a:rPr>
              <a:t>comparison</a:t>
            </a:r>
            <a:r>
              <a:rPr i="0" lang="en" sz="1200" u="none" cap="none" strike="noStrike">
                <a:solidFill>
                  <a:srgbClr val="000000"/>
                </a:solidFill>
              </a:rPr>
              <a:t> with </a:t>
            </a:r>
            <a:r>
              <a:rPr lang="en" sz="1200">
                <a:solidFill>
                  <a:srgbClr val="000000"/>
                </a:solidFill>
              </a:rPr>
              <a:t>total observed mass deposition, while bottom charts -  only with PM10. </a:t>
            </a:r>
            <a:endParaRPr sz="1200"/>
          </a:p>
        </p:txBody>
      </p:sp>
      <p:sp>
        <p:nvSpPr>
          <p:cNvPr id="169" name="Google Shape;169;p33"/>
          <p:cNvSpPr txBox="1"/>
          <p:nvPr>
            <p:ph idx="12" type="sldNum"/>
          </p:nvPr>
        </p:nvSpPr>
        <p:spPr>
          <a:xfrm>
            <a:off x="311584" y="4663225"/>
            <a:ext cx="8709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0" name="Google Shape;170;p33"/>
          <p:cNvSpPr txBox="1"/>
          <p:nvPr/>
        </p:nvSpPr>
        <p:spPr>
          <a:xfrm>
            <a:off x="4639375" y="3878426"/>
            <a:ext cx="4381500" cy="1265100"/>
          </a:xfrm>
          <a:prstGeom prst="rect">
            <a:avLst/>
          </a:prstGeom>
          <a:noFill/>
          <a:ln>
            <a:noFill/>
          </a:ln>
        </p:spPr>
        <p:txBody>
          <a:bodyPr anchorCtr="0" anchor="t" bIns="158500" lIns="317100" spcFirstLastPara="1" rIns="317100" wrap="square" tIns="158500">
            <a:noAutofit/>
          </a:bodyPr>
          <a:lstStyle/>
          <a:p>
            <a:pPr indent="0" lvl="0" marL="0" marR="0" rtl="0" algn="just">
              <a:lnSpc>
                <a:spcPct val="100000"/>
              </a:lnSpc>
              <a:spcBef>
                <a:spcPts val="0"/>
              </a:spcBef>
              <a:spcAft>
                <a:spcPts val="0"/>
              </a:spcAft>
              <a:buClr>
                <a:srgbClr val="000000"/>
              </a:buClr>
              <a:buFont typeface="Calibri"/>
              <a:buNone/>
            </a:pPr>
            <a:r>
              <a:rPr lang="en" sz="1200">
                <a:solidFill>
                  <a:srgbClr val="000000"/>
                </a:solidFill>
              </a:rPr>
              <a:t>Observed dust deposition size distribution.  Individual particle analysis using scanning electron microscopy (SEM) show that particles less than 10 𝝻m contribute only 10% of the total mass.  For example as it shown in above charts for July 2015 the total volume - 6.75x10</a:t>
            </a:r>
            <a:r>
              <a:rPr baseline="30000" lang="en" sz="1200">
                <a:solidFill>
                  <a:srgbClr val="000000"/>
                </a:solidFill>
              </a:rPr>
              <a:t>5</a:t>
            </a:r>
            <a:r>
              <a:rPr lang="en" sz="1200">
                <a:solidFill>
                  <a:srgbClr val="000000"/>
                </a:solidFill>
              </a:rPr>
              <a:t>, Pm10-6.65x10</a:t>
            </a:r>
            <a:r>
              <a:rPr baseline="30000" lang="en" sz="1200">
                <a:solidFill>
                  <a:srgbClr val="000000"/>
                </a:solidFill>
              </a:rPr>
              <a:t>4</a:t>
            </a:r>
            <a:r>
              <a:rPr lang="en" sz="1200">
                <a:solidFill>
                  <a:srgbClr val="000000"/>
                </a:solidFill>
              </a:rPr>
              <a:t>(10%), Pm2.5 - 7.47x10</a:t>
            </a:r>
            <a:r>
              <a:rPr baseline="30000" lang="en" sz="1200">
                <a:solidFill>
                  <a:srgbClr val="000000"/>
                </a:solidFill>
              </a:rPr>
              <a:t>3</a:t>
            </a:r>
            <a:r>
              <a:rPr i="0" lang="en" sz="1200" u="none" cap="none" strike="noStrike">
                <a:solidFill>
                  <a:srgbClr val="000000"/>
                </a:solidFill>
              </a:rPr>
              <a:t> (1.1%).</a:t>
            </a:r>
            <a:endParaRPr sz="1200"/>
          </a:p>
        </p:txBody>
      </p:sp>
      <p:pic>
        <p:nvPicPr>
          <p:cNvPr id="171" name="Google Shape;171;p33"/>
          <p:cNvPicPr preferRelativeResize="0"/>
          <p:nvPr/>
        </p:nvPicPr>
        <p:blipFill rotWithShape="1">
          <a:blip r:embed="rId3">
            <a:alphaModFix/>
          </a:blip>
          <a:srcRect b="6253" l="9535" r="7255" t="7614"/>
          <a:stretch/>
        </p:blipFill>
        <p:spPr>
          <a:xfrm>
            <a:off x="733425" y="2230600"/>
            <a:ext cx="3248025" cy="1845400"/>
          </a:xfrm>
          <a:prstGeom prst="rect">
            <a:avLst/>
          </a:prstGeom>
          <a:noFill/>
          <a:ln>
            <a:noFill/>
          </a:ln>
        </p:spPr>
      </p:pic>
      <p:pic>
        <p:nvPicPr>
          <p:cNvPr id="172" name="Google Shape;172;p33"/>
          <p:cNvPicPr preferRelativeResize="0"/>
          <p:nvPr/>
        </p:nvPicPr>
        <p:blipFill rotWithShape="1">
          <a:blip r:embed="rId4">
            <a:alphaModFix/>
          </a:blip>
          <a:srcRect b="6611" l="9522" r="7887" t="6158"/>
          <a:stretch/>
        </p:blipFill>
        <p:spPr>
          <a:xfrm>
            <a:off x="733425" y="573250"/>
            <a:ext cx="3248026" cy="1657350"/>
          </a:xfrm>
          <a:prstGeom prst="rect">
            <a:avLst/>
          </a:prstGeom>
          <a:noFill/>
          <a:ln>
            <a:noFill/>
          </a:ln>
        </p:spPr>
      </p:pic>
      <p:pic>
        <p:nvPicPr>
          <p:cNvPr id="173" name="Google Shape;173;p33"/>
          <p:cNvPicPr preferRelativeResize="0"/>
          <p:nvPr/>
        </p:nvPicPr>
        <p:blipFill>
          <a:blip r:embed="rId5">
            <a:alphaModFix/>
          </a:blip>
          <a:stretch>
            <a:fillRect/>
          </a:stretch>
        </p:blipFill>
        <p:spPr>
          <a:xfrm>
            <a:off x="4926725" y="2309250"/>
            <a:ext cx="3560049" cy="1657349"/>
          </a:xfrm>
          <a:prstGeom prst="rect">
            <a:avLst/>
          </a:prstGeom>
          <a:noFill/>
          <a:ln>
            <a:noFill/>
          </a:ln>
        </p:spPr>
      </p:pic>
      <p:pic>
        <p:nvPicPr>
          <p:cNvPr id="174" name="Google Shape;174;p33"/>
          <p:cNvPicPr preferRelativeResize="0"/>
          <p:nvPr/>
        </p:nvPicPr>
        <p:blipFill>
          <a:blip r:embed="rId6">
            <a:alphaModFix/>
          </a:blip>
          <a:stretch>
            <a:fillRect/>
          </a:stretch>
        </p:blipFill>
        <p:spPr>
          <a:xfrm>
            <a:off x="4926725" y="505350"/>
            <a:ext cx="3560049" cy="1657349"/>
          </a:xfrm>
          <a:prstGeom prst="rect">
            <a:avLst/>
          </a:prstGeom>
          <a:noFill/>
          <a:ln>
            <a:noFill/>
          </a:ln>
        </p:spPr>
      </p:pic>
      <p:sp>
        <p:nvSpPr>
          <p:cNvPr id="175" name="Google Shape;175;p33"/>
          <p:cNvSpPr txBox="1"/>
          <p:nvPr/>
        </p:nvSpPr>
        <p:spPr>
          <a:xfrm>
            <a:off x="5410200" y="287500"/>
            <a:ext cx="1019100" cy="2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July-2015</a:t>
            </a:r>
            <a:endParaRPr/>
          </a:p>
        </p:txBody>
      </p:sp>
      <p:sp>
        <p:nvSpPr>
          <p:cNvPr id="176" name="Google Shape;176;p33"/>
          <p:cNvSpPr txBox="1"/>
          <p:nvPr/>
        </p:nvSpPr>
        <p:spPr>
          <a:xfrm>
            <a:off x="5410200" y="2162750"/>
            <a:ext cx="1019100" cy="2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July-2016</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