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095F6-A395-48CE-8E70-1080621ADDF0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455C9-A5A0-4F61-BE68-6B7FD5ABE9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29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94ADA-9B31-4FBB-A056-DF8716952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2AA530-E2AA-4C84-9529-322BAE4D4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523D4E-E608-4EC7-8061-14C2A764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8083-50AB-4585-8907-6D2288ED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96CFEB-D209-4FAE-BFBF-83BC9034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18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E03D8-3E82-4F2A-A342-3D71999C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2C7117-9DFC-40C3-86FB-F7A35159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6651E1-9BAE-42F3-9E3D-44722F9B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F0E92-8A63-42B7-92E4-0162ABDE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905484-6330-43F4-8DB3-C75D6CE7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40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9EF46D-E48B-4118-84BD-92C8B0701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1DBB93-3AC2-4DF5-BE88-082113F74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D27482-C972-4BD5-82F7-661F3EF7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84FCBC-89D8-4DF5-8A85-8680EFD1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57787A-4B8D-4896-B672-974E2F99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50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6D5F4-2344-4DAD-BF97-E628C57F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A40D6-518B-4772-B12E-D1F9ABA05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F9D6D4-9D0A-4512-A0ED-DA5AAD21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69BDDE-7DB2-4348-960E-4E22C3D3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8FAA24-E693-46B9-9E9A-5EC9A97A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8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7CFA0-BBA2-41CB-B30D-2B1B8AA5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6A409F-55E9-48B3-91B2-4FEB8ABF8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00D521-B533-4227-9E30-3E4AFD81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9CEF98-6445-4873-8031-4EB273C6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24B881-0127-40A0-ABE0-EBEEB706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3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A8A9D-3929-4C18-BBA1-5628E765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8D1215-F5FD-41E1-9EB7-3E5B25681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D53A28-AAF4-4C44-9770-707B739D9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88B220-8EB1-4CE1-B77E-7ABCD32E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DC85C-8572-4627-A960-AEDB60DA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573A7D-3CD0-4914-8E55-39780D5B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8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32AAB-8785-4E30-A6C5-9DFF6B5A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5EC4B7-669D-43B0-A160-2D1922377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741E43-3CC1-4A69-BA4B-7534BBF0B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A25FC8-918B-4BEF-B49D-73E7E59D8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F286FE-7FA0-4B8E-B21A-41CE4DEA8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829EEA-0C61-49A1-A81E-A4574D98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7E16A5-0CBC-416B-8634-9899E3E3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71EE778-A023-4B59-BC6F-40DEA740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67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52E51-797B-412A-AC03-9A943F96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F5C6BF-4138-4A06-A5A8-4CA3F57D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FCAAEB-B2FE-4D59-A72F-8120069F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C52470-96FD-4A46-9984-5DB93EF4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97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7C9998-F193-41EF-9438-46683345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90A926-8A7A-4A2D-852F-615EC1AA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D6AAB8-7ACE-46BD-8CA1-69EB8963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29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A0675-0FAF-4EC8-A072-99BBC371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DAA34-5B1B-42CE-A4A3-505EFB2E6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474D3A-8AC3-4AE1-94C8-20B006630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2D648A-2C90-46EB-9DE4-7390D765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9F9C84-D662-4DD2-989C-51F167EF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8C5A5F-F208-487B-9512-27990BEC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67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47133-D614-43C4-B39B-DE24EAB76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0B275B-C929-4336-8082-8351831A1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D75774-862E-4B48-A7D5-D3832F85A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BB9C7E-79CE-49B6-B0D5-7A912370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8A9F07-F166-4874-8503-C5252036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CF79B5-904B-4A05-917F-BC4A747F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13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961111-152B-4EA1-9FB8-527876BE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8AF9C5-AC41-4081-91F4-8531939C7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4403D0-08FD-4955-B739-909F8ACDE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91094-B13B-4273-BF32-080583CD6127}" type="datetimeFigureOut">
              <a:rPr lang="es-ES" smtClean="0"/>
              <a:t>05/05/2020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24736-DFF1-41D2-A453-BB5B19A6A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CBE6D5-DFB0-467A-9CD1-5FB410692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A3964-CE7C-45A8-B6E5-D01AE81308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74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03C5C-8FB5-4E67-9903-8D0922BE9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33" y="1122363"/>
            <a:ext cx="1062885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Simplified model for axial dipole moment of the geomagnetic field</a:t>
            </a:r>
            <a:b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s-ES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from</a:t>
            </a:r>
            <a:r>
              <a:rPr lang="es-E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Brownian</a:t>
            </a:r>
            <a:r>
              <a:rPr lang="es-E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fluctuations</a:t>
            </a:r>
            <a:endParaRPr lang="es-E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C3CD8-87D0-49F8-BA27-0C402BDC6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5043"/>
            <a:ext cx="9144000" cy="2133599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Alberto Molina Cardín</a:t>
            </a:r>
            <a:r>
              <a:rPr lang="es-ES" b="1" baseline="30000" dirty="0"/>
              <a:t>1,2</a:t>
            </a:r>
            <a:r>
              <a:rPr lang="es-ES" b="1" dirty="0"/>
              <a:t>, Luis </a:t>
            </a:r>
            <a:r>
              <a:rPr lang="es-ES" b="1" dirty="0" err="1"/>
              <a:t>Dinis</a:t>
            </a:r>
            <a:r>
              <a:rPr lang="es-ES" b="1" dirty="0"/>
              <a:t> Vizcaíno</a:t>
            </a:r>
            <a:r>
              <a:rPr lang="es-ES" b="1" baseline="30000" dirty="0"/>
              <a:t>3</a:t>
            </a:r>
            <a:r>
              <a:rPr lang="es-ES" b="1" dirty="0"/>
              <a:t>, and María Luisa Osete López</a:t>
            </a:r>
            <a:r>
              <a:rPr lang="es-ES" b="1" baseline="30000" dirty="0"/>
              <a:t>1,2</a:t>
            </a:r>
          </a:p>
          <a:p>
            <a:endParaRPr lang="en-US" sz="1900" baseline="30000" dirty="0"/>
          </a:p>
          <a:p>
            <a:r>
              <a:rPr lang="en-US" sz="1700" baseline="30000" dirty="0"/>
              <a:t>1</a:t>
            </a:r>
            <a:r>
              <a:rPr lang="en-US" sz="1700" dirty="0"/>
              <a:t>Department of Physics of the Earth and Astrophysics, </a:t>
            </a:r>
            <a:r>
              <a:rPr lang="en-US" sz="1700" dirty="0" err="1"/>
              <a:t>Complutense</a:t>
            </a:r>
            <a:r>
              <a:rPr lang="en-US" sz="1700" dirty="0"/>
              <a:t> University of Madrid, Madrid, Spain.</a:t>
            </a:r>
          </a:p>
          <a:p>
            <a:r>
              <a:rPr lang="es-ES" sz="1700" baseline="30000" dirty="0"/>
              <a:t>2</a:t>
            </a:r>
            <a:r>
              <a:rPr lang="es-ES" sz="1700" dirty="0"/>
              <a:t>Geosciences </a:t>
            </a:r>
            <a:r>
              <a:rPr lang="es-ES" sz="1700" dirty="0" err="1"/>
              <a:t>Institute</a:t>
            </a:r>
            <a:r>
              <a:rPr lang="es-ES" sz="1700" dirty="0"/>
              <a:t> IGEO (CSIC-UCM), Madrid, </a:t>
            </a:r>
            <a:r>
              <a:rPr lang="es-ES" sz="1700" dirty="0" err="1"/>
              <a:t>Spain</a:t>
            </a:r>
            <a:r>
              <a:rPr lang="es-ES" sz="1700" dirty="0"/>
              <a:t>.</a:t>
            </a:r>
          </a:p>
          <a:p>
            <a:r>
              <a:rPr lang="en-US" sz="1700" baseline="30000" dirty="0"/>
              <a:t>3</a:t>
            </a:r>
            <a:r>
              <a:rPr lang="en-US" sz="1700" dirty="0"/>
              <a:t>Complex Systems Interdisciplinary Group (GISC), Madrid, Spain</a:t>
            </a:r>
            <a:endParaRPr lang="es-ES" sz="1700" dirty="0"/>
          </a:p>
        </p:txBody>
      </p:sp>
      <p:pic>
        <p:nvPicPr>
          <p:cNvPr id="4" name="Picture 5" descr="C:\Users\Saioa\Desktop\Congresos\2013\Mathematics and Geosciences\Posters\Poster Paleoclima Jorge LATEX\images2\Logo_IGEO.jpg">
            <a:extLst>
              <a:ext uri="{FF2B5EF4-FFF2-40B4-BE49-F238E27FC236}">
                <a16:creationId xmlns:a16="http://schemas.microsoft.com/office/drawing/2014/main" id="{FF7BBC03-3145-4A43-B4C8-F604A68B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98117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Resultado de imagen de universidad complutense de madrid">
            <a:extLst>
              <a:ext uri="{FF2B5EF4-FFF2-40B4-BE49-F238E27FC236}">
                <a16:creationId xmlns:a16="http://schemas.microsoft.com/office/drawing/2014/main" id="{07EF69D2-E7D3-475B-96CA-01D0D6BE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8" y="5669287"/>
            <a:ext cx="1038710" cy="10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90BDCB-6CC3-4C39-A98F-1C68BAD14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173" y="6118557"/>
            <a:ext cx="1109499" cy="4606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670B22-F418-47CC-8E01-7C31D561E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461" y="0"/>
            <a:ext cx="1269539" cy="1247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2F1A13F-C16D-449E-B61F-EDDAF72EE4F2}"/>
              </a:ext>
            </a:extLst>
          </p:cNvPr>
          <p:cNvSpPr txBox="1"/>
          <p:nvPr/>
        </p:nvSpPr>
        <p:spPr>
          <a:xfrm>
            <a:off x="9615487" y="640022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mail:  amcardin@ucm.es</a:t>
            </a:r>
            <a:endParaRPr lang="es-ES" sz="1400" i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C5A3B5-9914-4D2D-8F2F-A703CA587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664" y="6554108"/>
            <a:ext cx="858672" cy="3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6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F0F0E-9671-4665-A276-7F8D5764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model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2BCB5-E1FE-4A71-9798-EC7AD3BE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5507809"/>
          </a:xfrm>
        </p:spPr>
        <p:txBody>
          <a:bodyPr>
            <a:normAutofit/>
          </a:bodyPr>
          <a:lstStyle/>
          <a:p>
            <a:r>
              <a:rPr lang="en-US" dirty="0"/>
              <a:t>2 Brownian particles in 1D</a:t>
            </a:r>
          </a:p>
          <a:p>
            <a:pPr marL="0" indent="0">
              <a:buNone/>
            </a:pPr>
            <a:r>
              <a:rPr lang="en-US" dirty="0"/>
              <a:t>(affected by random forces).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Within a double-well potential.</a:t>
            </a:r>
          </a:p>
          <a:p>
            <a:endParaRPr lang="en-US" dirty="0"/>
          </a:p>
          <a:p>
            <a:r>
              <a:rPr lang="en-US" dirty="0"/>
              <a:t>Interacting each other</a:t>
            </a:r>
          </a:p>
          <a:p>
            <a:pPr marL="0" indent="0">
              <a:buNone/>
            </a:pPr>
            <a:r>
              <a:rPr lang="en-US" dirty="0"/>
              <a:t>(force proportional to the distance).</a:t>
            </a:r>
          </a:p>
          <a:p>
            <a:endParaRPr lang="en-US" dirty="0"/>
          </a:p>
          <a:p>
            <a:r>
              <a:rPr lang="en-US" dirty="0"/>
              <a:t>ADM (axial dipole moment) provided by the weighted mean of positions.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B7AD8-2F7D-4BCC-BD59-8BF81A92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72487">
            <a:off x="5626216" y="1124125"/>
            <a:ext cx="1631633" cy="8553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F1B8040-3983-411F-A140-E4B3B66CC53A}"/>
              </a:ext>
            </a:extLst>
          </p:cNvPr>
          <p:cNvSpPr txBox="1"/>
          <p:nvPr/>
        </p:nvSpPr>
        <p:spPr>
          <a:xfrm>
            <a:off x="7158843" y="5954016"/>
            <a:ext cx="455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e.g</a:t>
            </a:r>
            <a:r>
              <a:rPr lang="es-ES_tradnl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.:   ADM = </a:t>
            </a:r>
            <a:r>
              <a:rPr lang="es-ES_tradnl" sz="2800" b="1" dirty="0">
                <a:solidFill>
                  <a:srgbClr val="33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0.8·x</a:t>
            </a:r>
            <a:r>
              <a:rPr lang="es-ES_tradnl" sz="2800" b="1" baseline="-25000" dirty="0">
                <a:solidFill>
                  <a:srgbClr val="33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s-ES_tradnl" sz="2800" b="1" dirty="0">
                <a:solidFill>
                  <a:srgbClr val="33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+ </a:t>
            </a:r>
            <a:r>
              <a:rPr lang="es-ES_tradnl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0.2·x</a:t>
            </a:r>
            <a:r>
              <a:rPr lang="es-ES_tradnl" sz="2800" b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s-ES" sz="2800" b="1" baseline="-25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B93F6F-6871-4FF1-81A2-4B6A9A04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05" y="1994026"/>
            <a:ext cx="3545676" cy="16068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3B91CA-21FB-4FAB-A694-98F8B2A2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025" y="3913895"/>
            <a:ext cx="1981200" cy="79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9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F0F0E-9671-4665-A276-7F8D5764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Simulation</a:t>
            </a:r>
          </a:p>
        </p:txBody>
      </p:sp>
      <p:pic>
        <p:nvPicPr>
          <p:cNvPr id="4" name="modbrown1-4">
            <a:hlinkClick r:id="" action="ppaction://media"/>
            <a:extLst>
              <a:ext uri="{FF2B5EF4-FFF2-40B4-BE49-F238E27FC236}">
                <a16:creationId xmlns:a16="http://schemas.microsoft.com/office/drawing/2014/main" id="{0201BE8B-E27B-49C9-9315-021134F7816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6" y="938987"/>
            <a:ext cx="7123113" cy="5342751"/>
          </a:xfr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664C8E-B097-4B17-A5B2-06348B6FBB37}"/>
              </a:ext>
            </a:extLst>
          </p:cNvPr>
          <p:cNvSpPr txBox="1">
            <a:spLocks/>
          </p:cNvSpPr>
          <p:nvPr/>
        </p:nvSpPr>
        <p:spPr>
          <a:xfrm>
            <a:off x="6886575" y="1283516"/>
            <a:ext cx="5181599" cy="48934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333CC"/>
                </a:solidFill>
              </a:rPr>
              <a:t>Particle 1 (blue)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/>
                </a:solidFill>
              </a:rPr>
              <a:t>   - More inertia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/>
                </a:solidFill>
              </a:rPr>
              <a:t>   - Weaker fluctuations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/>
                </a:solidFill>
              </a:rPr>
              <a:t>   - Represents more % of the ADM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Particle 2 (red)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- Less inertia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- Stronger fluctuations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- Represents less % of the ADM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594840-93D8-4DAE-BFAF-C04ACCA9121F}"/>
              </a:ext>
            </a:extLst>
          </p:cNvPr>
          <p:cNvSpPr txBox="1"/>
          <p:nvPr/>
        </p:nvSpPr>
        <p:spPr>
          <a:xfrm>
            <a:off x="2571750" y="6003967"/>
            <a:ext cx="158753" cy="27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16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F0F0E-9671-4665-A276-7F8D5764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Simulation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594840-93D8-4DAE-BFAF-C04ACCA9121F}"/>
              </a:ext>
            </a:extLst>
          </p:cNvPr>
          <p:cNvSpPr txBox="1"/>
          <p:nvPr/>
        </p:nvSpPr>
        <p:spPr>
          <a:xfrm>
            <a:off x="2571750" y="6003967"/>
            <a:ext cx="158753" cy="27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64152B6-85CA-495E-8DF2-C4C0FE701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135413C-FFD3-46CA-BDF4-EBAD4486E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640"/>
            <a:ext cx="12192000" cy="43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2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F0F0E-9671-4665-A276-7F8D5764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Results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2BCB5-E1FE-4A71-9798-EC7AD3BE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48934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behavior (non-periodic reversals):</a:t>
            </a:r>
          </a:p>
          <a:p>
            <a:pPr marL="0" indent="0">
              <a:buNone/>
            </a:pPr>
            <a:r>
              <a:rPr lang="en-US" dirty="0"/>
              <a:t>		    Model					      Data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F0275B-E6FE-42FD-A69B-A2BCD1854EE9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-3028" r="58009" b="3028"/>
          <a:stretch/>
        </p:blipFill>
        <p:spPr bwMode="auto">
          <a:xfrm>
            <a:off x="923926" y="2583425"/>
            <a:ext cx="4735628" cy="322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7574BF-2B30-4403-8C16-3372054F2974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583425"/>
            <a:ext cx="4819651" cy="313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0C852B5-01B1-4273-BD90-3D8C9C6D30EB}"/>
              </a:ext>
            </a:extLst>
          </p:cNvPr>
          <p:cNvSpPr txBox="1"/>
          <p:nvPr/>
        </p:nvSpPr>
        <p:spPr>
          <a:xfrm>
            <a:off x="9935083" y="5628630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/>
              <a:t>(Valet et al., 2005)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08179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F0F0E-9671-4665-A276-7F8D5764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Results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2BCB5-E1FE-4A71-9798-EC7AD3BE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48934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Behavior during a reversal (slow decay and fast recovery):</a:t>
            </a:r>
          </a:p>
          <a:p>
            <a:pPr marL="0" indent="0">
              <a:buNone/>
            </a:pPr>
            <a:r>
              <a:rPr lang="en-US" dirty="0"/>
              <a:t>		    Model					      Data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BB12BE-8BF5-4798-BAF0-88FC090519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36" y="2286000"/>
            <a:ext cx="4828062" cy="41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09F58F-0186-4473-9F01-CFF86235D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16412"/>
            <a:ext cx="5461741" cy="3600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F52990-66A3-4D94-9AC3-905BECD78999}"/>
              </a:ext>
            </a:extLst>
          </p:cNvPr>
          <p:cNvSpPr txBox="1"/>
          <p:nvPr/>
        </p:nvSpPr>
        <p:spPr>
          <a:xfrm>
            <a:off x="10077958" y="6369909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/>
              <a:t>(Valet et al., 2005)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96893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F0F0E-9671-4665-A276-7F8D5764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2BCB5-E1FE-4A71-9798-EC7AD3BE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5050609"/>
          </a:xfrm>
        </p:spPr>
        <p:txBody>
          <a:bodyPr/>
          <a:lstStyle/>
          <a:p>
            <a:r>
              <a:rPr lang="en-US" dirty="0"/>
              <a:t>A simple model based on Brownian-type motion is able to reproduce the main features of the ADM variability:</a:t>
            </a:r>
          </a:p>
          <a:p>
            <a:pPr marL="0" indent="0">
              <a:buNone/>
            </a:pPr>
            <a:r>
              <a:rPr lang="en-US" dirty="0"/>
              <a:t>	- Non periodical reversals and excursions.</a:t>
            </a:r>
          </a:p>
          <a:p>
            <a:pPr marL="0" indent="0">
              <a:buNone/>
            </a:pPr>
            <a:r>
              <a:rPr lang="en-US" dirty="0"/>
              <a:t>	- Asymmetry on temporal evolution during reversals.</a:t>
            </a:r>
          </a:p>
          <a:p>
            <a:endParaRPr lang="en-US" dirty="0"/>
          </a:p>
          <a:p>
            <a:r>
              <a:rPr lang="en-US" dirty="0"/>
              <a:t>Main ingredients of the model that lead to that behavior are:</a:t>
            </a:r>
          </a:p>
          <a:p>
            <a:pPr marL="0" indent="0">
              <a:buNone/>
            </a:pPr>
            <a:r>
              <a:rPr lang="en-US" dirty="0"/>
              <a:t>	- Two subsystems interacting.</a:t>
            </a:r>
          </a:p>
          <a:p>
            <a:pPr marL="0" indent="0">
              <a:buNone/>
            </a:pPr>
            <a:r>
              <a:rPr lang="en-US" dirty="0"/>
              <a:t>	- Different temperatures (fluctuations).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128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289</Words>
  <Application>Microsoft Office PowerPoint</Application>
  <PresentationFormat>Panorámica</PresentationFormat>
  <Paragraphs>47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Tema de Office</vt:lpstr>
      <vt:lpstr>Simplified model for axial dipole moment of the geomagnetic field from Brownian fluctuations</vt:lpstr>
      <vt:lpstr>The model</vt:lpstr>
      <vt:lpstr>Simulation</vt:lpstr>
      <vt:lpstr>Simulation</vt:lpstr>
      <vt:lpstr>Results</vt:lpstr>
      <vt:lpstr>Results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Simplified model for axial dipole moment of the geomagnetic field from Brownian fluctuations</dc:title>
  <dc:creator>Alberto</dc:creator>
  <cp:lastModifiedBy>Alberto</cp:lastModifiedBy>
  <cp:revision>14</cp:revision>
  <dcterms:created xsi:type="dcterms:W3CDTF">2020-05-05T08:46:24Z</dcterms:created>
  <dcterms:modified xsi:type="dcterms:W3CDTF">2020-05-05T15:02:04Z</dcterms:modified>
</cp:coreProperties>
</file>