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413" r:id="rId2"/>
    <p:sldId id="747" r:id="rId3"/>
    <p:sldId id="710" r:id="rId4"/>
    <p:sldId id="732" r:id="rId5"/>
    <p:sldId id="748" r:id="rId6"/>
    <p:sldId id="734" r:id="rId7"/>
    <p:sldId id="736" r:id="rId8"/>
    <p:sldId id="737" r:id="rId9"/>
    <p:sldId id="738" r:id="rId10"/>
    <p:sldId id="739" r:id="rId11"/>
    <p:sldId id="740" r:id="rId12"/>
    <p:sldId id="741" r:id="rId13"/>
    <p:sldId id="735" r:id="rId14"/>
    <p:sldId id="746" r:id="rId15"/>
    <p:sldId id="725" r:id="rId16"/>
    <p:sldId id="751" r:id="rId17"/>
    <p:sldId id="435" r:id="rId18"/>
    <p:sldId id="750" r:id="rId19"/>
    <p:sldId id="728" r:id="rId20"/>
    <p:sldId id="433" r:id="rId21"/>
    <p:sldId id="476" r:id="rId22"/>
    <p:sldId id="729" r:id="rId23"/>
    <p:sldId id="457" r:id="rId24"/>
    <p:sldId id="460" r:id="rId25"/>
    <p:sldId id="730" r:id="rId26"/>
    <p:sldId id="727" r:id="rId27"/>
    <p:sldId id="731" r:id="rId28"/>
  </p:sldIdLst>
  <p:sldSz cx="12192000" cy="6858000"/>
  <p:notesSz cx="6934200" cy="9220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8F754F-D314-A544-B58E-3A9AFD86BEAA}">
          <p14:sldIdLst>
            <p14:sldId id="413"/>
            <p14:sldId id="747"/>
            <p14:sldId id="710"/>
            <p14:sldId id="732"/>
            <p14:sldId id="748"/>
            <p14:sldId id="734"/>
            <p14:sldId id="736"/>
            <p14:sldId id="737"/>
            <p14:sldId id="738"/>
            <p14:sldId id="739"/>
            <p14:sldId id="740"/>
            <p14:sldId id="741"/>
            <p14:sldId id="735"/>
            <p14:sldId id="746"/>
            <p14:sldId id="725"/>
            <p14:sldId id="751"/>
            <p14:sldId id="435"/>
            <p14:sldId id="750"/>
            <p14:sldId id="728"/>
            <p14:sldId id="433"/>
            <p14:sldId id="476"/>
            <p14:sldId id="729"/>
            <p14:sldId id="457"/>
            <p14:sldId id="460"/>
            <p14:sldId id="730"/>
            <p14:sldId id="727"/>
            <p14:sldId id="7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65018D"/>
    <a:srgbClr val="7501A2"/>
    <a:srgbClr val="181E48"/>
    <a:srgbClr val="525FD7"/>
    <a:srgbClr val="4BC35D"/>
    <a:srgbClr val="7CD465"/>
    <a:srgbClr val="FC00FF"/>
    <a:srgbClr val="FFDC6D"/>
    <a:srgbClr val="1C1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3" autoAdjust="0"/>
    <p:restoredTop sz="91523" autoAdjust="0"/>
  </p:normalViewPr>
  <p:slideViewPr>
    <p:cSldViewPr snapToGrid="0">
      <p:cViewPr varScale="1">
        <p:scale>
          <a:sx n="99" d="100"/>
          <a:sy n="99" d="100"/>
        </p:scale>
        <p:origin x="192" y="4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notesViewPr>
    <p:cSldViewPr snapToGrid="0" showGuides="1">
      <p:cViewPr varScale="1">
        <p:scale>
          <a:sx n="74" d="100"/>
          <a:sy n="74" d="100"/>
        </p:scale>
        <p:origin x="2840" y="192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05448" cy="461325"/>
          </a:xfrm>
          <a:prstGeom prst="rect">
            <a:avLst/>
          </a:prstGeom>
        </p:spPr>
        <p:txBody>
          <a:bodyPr vert="horz" lIns="90580" tIns="45290" rIns="90580" bIns="4529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183" y="0"/>
            <a:ext cx="3005448" cy="461325"/>
          </a:xfrm>
          <a:prstGeom prst="rect">
            <a:avLst/>
          </a:prstGeom>
        </p:spPr>
        <p:txBody>
          <a:bodyPr vert="horz" lIns="90580" tIns="45290" rIns="90580" bIns="45290" rtlCol="0"/>
          <a:lstStyle>
            <a:lvl1pPr algn="r">
              <a:defRPr sz="1200"/>
            </a:lvl1pPr>
          </a:lstStyle>
          <a:p>
            <a:fld id="{FAB82D2B-4194-414A-8944-2697E22A9174}" type="datetimeFigureOut">
              <a:rPr lang="en-US" smtClean="0"/>
              <a:pPr/>
              <a:t>5/6/20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57301"/>
            <a:ext cx="3005448" cy="461325"/>
          </a:xfrm>
          <a:prstGeom prst="rect">
            <a:avLst/>
          </a:prstGeom>
        </p:spPr>
        <p:txBody>
          <a:bodyPr vert="horz" lIns="90580" tIns="45290" rIns="90580" bIns="4529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183" y="8757301"/>
            <a:ext cx="3005448" cy="461325"/>
          </a:xfrm>
          <a:prstGeom prst="rect">
            <a:avLst/>
          </a:prstGeom>
        </p:spPr>
        <p:txBody>
          <a:bodyPr vert="horz" lIns="90580" tIns="45290" rIns="90580" bIns="45290" rtlCol="0" anchor="b"/>
          <a:lstStyle>
            <a:lvl1pPr algn="r">
              <a:defRPr sz="1200"/>
            </a:lvl1pPr>
          </a:lstStyle>
          <a:p>
            <a:fld id="{746C6E07-2FDD-4DBB-81B8-2EF575FB9D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03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4610" cy="46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5" tIns="46148" rIns="92295" bIns="46148" numCol="1" anchor="t" anchorCtr="0" compatLnSpc="1">
            <a:prstTxWarp prst="textNoShape">
              <a:avLst/>
            </a:prstTxWarp>
          </a:bodyPr>
          <a:lstStyle>
            <a:lvl1pPr algn="l" defTabSz="922912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8018" y="0"/>
            <a:ext cx="3004610" cy="46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5" tIns="46148" rIns="92295" bIns="46148" numCol="1" anchor="t" anchorCtr="0" compatLnSpc="1">
            <a:prstTxWarp prst="textNoShape">
              <a:avLst/>
            </a:prstTxWarp>
          </a:bodyPr>
          <a:lstStyle>
            <a:lvl1pPr algn="r" defTabSz="922912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3700" y="692150"/>
            <a:ext cx="61468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5" y="4379911"/>
            <a:ext cx="5546731" cy="414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5" tIns="46148" rIns="92295" bIns="46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45"/>
            <a:ext cx="3004610" cy="46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5" tIns="46148" rIns="92295" bIns="46148" numCol="1" anchor="b" anchorCtr="0" compatLnSpc="1">
            <a:prstTxWarp prst="textNoShape">
              <a:avLst/>
            </a:prstTxWarp>
          </a:bodyPr>
          <a:lstStyle>
            <a:lvl1pPr algn="l" defTabSz="922912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8018" y="8758245"/>
            <a:ext cx="3004610" cy="46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5" tIns="46148" rIns="92295" bIns="46148" numCol="1" anchor="b" anchorCtr="0" compatLnSpc="1">
            <a:prstTxWarp prst="textNoShape">
              <a:avLst/>
            </a:prstTxWarp>
          </a:bodyPr>
          <a:lstStyle>
            <a:lvl1pPr algn="r" defTabSz="922912">
              <a:defRPr sz="1200" smtClean="0"/>
            </a:lvl1pPr>
          </a:lstStyle>
          <a:p>
            <a:pPr>
              <a:defRPr/>
            </a:pPr>
            <a:fld id="{F847D127-D51C-4188-9A50-71C8B1289D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5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36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278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70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942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754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59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124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607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51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83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4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90B7E672-CAC4-474A-A4FE-4C71269EA2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3181FB2-7F73-7848-A26C-663BD50607E6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24579" name="Rectangle 1026">
            <a:extLst>
              <a:ext uri="{FF2B5EF4-FFF2-40B4-BE49-F238E27FC236}">
                <a16:creationId xmlns:a16="http://schemas.microsoft.com/office/drawing/2014/main" id="{DE46491E-028B-2144-82E5-0F73B7253A4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24580" name="Rectangle 1027">
            <a:extLst>
              <a:ext uri="{FF2B5EF4-FFF2-40B4-BE49-F238E27FC236}">
                <a16:creationId xmlns:a16="http://schemas.microsoft.com/office/drawing/2014/main" id="{9A3491E5-F4E6-AA47-A158-10F7EF7BF7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0707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23A72199-356F-4C48-A7AC-C7F6AE5D05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0D4969-A61D-5449-9CEA-937E4FE250C9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60419" name="Rectangle 1026">
            <a:extLst>
              <a:ext uri="{FF2B5EF4-FFF2-40B4-BE49-F238E27FC236}">
                <a16:creationId xmlns:a16="http://schemas.microsoft.com/office/drawing/2014/main" id="{20C93F79-0194-814D-A1BC-15BEB945F57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60420" name="Rectangle 1027">
            <a:extLst>
              <a:ext uri="{FF2B5EF4-FFF2-40B4-BE49-F238E27FC236}">
                <a16:creationId xmlns:a16="http://schemas.microsoft.com/office/drawing/2014/main" id="{5155407A-05CD-2841-B557-E19F2D9CF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0224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23A72199-356F-4C48-A7AC-C7F6AE5D05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0D4969-A61D-5449-9CEA-937E4FE250C9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60419" name="Rectangle 1026">
            <a:extLst>
              <a:ext uri="{FF2B5EF4-FFF2-40B4-BE49-F238E27FC236}">
                <a16:creationId xmlns:a16="http://schemas.microsoft.com/office/drawing/2014/main" id="{20C93F79-0194-814D-A1BC-15BEB945F57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60420" name="Rectangle 1027">
            <a:extLst>
              <a:ext uri="{FF2B5EF4-FFF2-40B4-BE49-F238E27FC236}">
                <a16:creationId xmlns:a16="http://schemas.microsoft.com/office/drawing/2014/main" id="{5155407A-05CD-2841-B557-E19F2D9CF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7311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5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935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965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1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811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030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3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lueSolarProbePlusBannerTemplate.jpg">
            <a:extLst>
              <a:ext uri="{FF2B5EF4-FFF2-40B4-BE49-F238E27FC236}">
                <a16:creationId xmlns:a16="http://schemas.microsoft.com/office/drawing/2014/main" id="{0F507493-8158-4F45-8182-40F530019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1109"/>
            <a:ext cx="10794405" cy="6858001"/>
          </a:xfrm>
          <a:prstGeom prst="rect">
            <a:avLst/>
          </a:prstGeom>
        </p:spPr>
      </p:pic>
      <p:pic>
        <p:nvPicPr>
          <p:cNvPr id="11" name="Picture 10" descr="BlueSolarProbePlusBannerTempla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18662" y="0"/>
            <a:ext cx="10273337" cy="6858001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3069514" y="4579830"/>
            <a:ext cx="9122485" cy="1908091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 lang="en-US" sz="2800" b="1" i="0" u="none" strike="noStrike" smtClean="0">
                <a:effectLst/>
                <a:latin typeface="+mj-lt"/>
              </a:defRPr>
            </a:lvl1pPr>
          </a:lstStyle>
          <a:p>
            <a:endParaRPr lang="en-US" dirty="0"/>
          </a:p>
          <a:p>
            <a:r>
              <a:rPr lang="en-US" dirty="0"/>
              <a:t>EGU 2020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 </a:t>
            </a:r>
            <a:r>
              <a:rPr lang="en-US" b="0" i="0" u="none" strike="noStrike" dirty="0">
                <a:effectLst/>
                <a:latin typeface="Open Sans"/>
              </a:rPr>
              <a:t>Session: ST1.3: </a:t>
            </a:r>
            <a:r>
              <a:rPr lang="en-US" dirty="0"/>
              <a:t>Paper No. </a:t>
            </a:r>
            <a:r>
              <a:rPr lang="en-US" b="0" i="0" u="none" strike="noStrike" dirty="0">
                <a:effectLst/>
                <a:latin typeface="Open Sans"/>
              </a:rPr>
              <a:t>D2959 | EGU2020-1901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Thursday, May 7, 2020: 14:00 – 15:45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 hasCustomPrompt="1"/>
          </p:nvPr>
        </p:nvSpPr>
        <p:spPr bwMode="black">
          <a:xfrm>
            <a:off x="3457569" y="2623352"/>
            <a:ext cx="7816851" cy="1248280"/>
          </a:xfrm>
        </p:spPr>
        <p:txBody>
          <a:bodyPr/>
          <a:lstStyle>
            <a:lvl1pPr algn="ctr">
              <a:lnSpc>
                <a:spcPts val="4800"/>
              </a:lnSpc>
              <a:defRPr sz="40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Mihir I Desai</a:t>
            </a:r>
            <a:br>
              <a:rPr lang="en-US" dirty="0"/>
            </a:br>
            <a:r>
              <a:rPr lang="en-US" dirty="0"/>
              <a:t>IS⨀IS, FIELDS &amp; SWEAP Teams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438647" y="-61322"/>
            <a:ext cx="9961665" cy="22170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sz="3200" b="1" i="0" cap="none" spc="0" baseline="0" dirty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Properties of </a:t>
            </a:r>
            <a:r>
              <a:rPr lang="en-US" sz="3200" b="1" i="0" cap="none" spc="0" baseline="0" dirty="0" err="1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Suprathermal</a:t>
            </a:r>
            <a:r>
              <a:rPr lang="en-US" sz="3200" b="1" i="0" cap="none" spc="0" baseline="0" dirty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 He Ions associated with Stream Interaction Regions Observed Over Parker Solar Probe’s First Two Orbits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02B696-D1CC-EE47-80A8-F73E61C9E5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7" y="861767"/>
            <a:ext cx="1465490" cy="2740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B1EDF0-2BF7-8F41-B4E6-1350218391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95" y="-61321"/>
            <a:ext cx="521067" cy="974310"/>
          </a:xfrm>
          <a:prstGeom prst="rect">
            <a:avLst/>
          </a:prstGeom>
        </p:spPr>
      </p:pic>
      <p:pic>
        <p:nvPicPr>
          <p:cNvPr id="14" name="Picture 13" descr="SwRI Logo Text Combo Vert 2014 Blue Pantone 2728.jpg">
            <a:extLst>
              <a:ext uri="{FF2B5EF4-FFF2-40B4-BE49-F238E27FC236}">
                <a16:creationId xmlns:a16="http://schemas.microsoft.com/office/drawing/2014/main" id="{0E55BF66-CC84-9F44-9231-F596D8CFDF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85" y="0"/>
            <a:ext cx="1460090" cy="838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3B8A2A-512E-1C49-89ED-6ADA754214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 l="34583" t="12000" r="27917" b="21333"/>
          <a:stretch>
            <a:fillRect/>
          </a:stretch>
        </p:blipFill>
        <p:spPr bwMode="auto">
          <a:xfrm>
            <a:off x="-5598" y="3676779"/>
            <a:ext cx="2863098" cy="318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67" y="1132114"/>
            <a:ext cx="11235267" cy="5238524"/>
          </a:xfrm>
        </p:spPr>
        <p:txBody>
          <a:bodyPr/>
          <a:lstStyle>
            <a:lvl1pPr>
              <a:lnSpc>
                <a:spcPct val="95000"/>
              </a:lnSpc>
              <a:spcAft>
                <a:spcPts val="300"/>
              </a:spcAft>
              <a:defRPr sz="2400"/>
            </a:lvl1pPr>
            <a:lvl2pPr marL="463550" indent="-234950">
              <a:lnSpc>
                <a:spcPct val="95000"/>
              </a:lnSpc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/>
            </a:lvl2pPr>
            <a:lvl3pPr>
              <a:lnSpc>
                <a:spcPct val="95000"/>
              </a:lnSpc>
              <a:spcAft>
                <a:spcPts val="300"/>
              </a:spcAft>
              <a:defRPr sz="1800"/>
            </a:lvl3pPr>
            <a:lvl4pPr>
              <a:lnSpc>
                <a:spcPct val="95000"/>
              </a:lnSpc>
              <a:spcAft>
                <a:spcPts val="300"/>
              </a:spcAft>
              <a:defRPr sz="1600"/>
            </a:lvl4pPr>
            <a:lvl5pPr>
              <a:lnSpc>
                <a:spcPct val="95000"/>
              </a:lnSpc>
              <a:spcAft>
                <a:spcPts val="300"/>
              </a:spcAft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1839" y="185101"/>
            <a:ext cx="9599919" cy="6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198710"/>
            <a:ext cx="5516033" cy="5286615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 marL="463550" indent="-234950">
              <a:spcAft>
                <a:spcPts val="0"/>
              </a:spcAft>
              <a:buClrTx/>
              <a:buFont typeface="Wingdings" charset="2"/>
              <a:buChar char="§"/>
              <a:defRPr sz="2200"/>
            </a:lvl2pPr>
            <a:lvl3pPr>
              <a:spcAft>
                <a:spcPts val="0"/>
              </a:spcAft>
              <a:defRPr sz="2000"/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6110113" y="1206394"/>
            <a:ext cx="5516033" cy="5286615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 marL="463550" indent="-234950">
              <a:spcAft>
                <a:spcPts val="0"/>
              </a:spcAft>
              <a:buClrTx/>
              <a:buFont typeface="Wingdings" charset="2"/>
              <a:buChar char="§"/>
              <a:defRPr sz="20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 sz="1600"/>
            </a:lvl4pPr>
            <a:lvl5pPr>
              <a:spcAft>
                <a:spcPts val="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1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lueSolarProbePlusBannerTemplate.jpg"/>
          <p:cNvPicPr>
            <a:picLocks noChangeAspect="1"/>
          </p:cNvPicPr>
          <p:nvPr userDrawn="1"/>
        </p:nvPicPr>
        <p:blipFill>
          <a:blip r:embed="rId7" cstate="print"/>
          <a:srcRect t="39458" b="50794"/>
          <a:stretch>
            <a:fillRect/>
          </a:stretch>
        </p:blipFill>
        <p:spPr>
          <a:xfrm>
            <a:off x="0" y="9692"/>
            <a:ext cx="12192000" cy="912009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8367" y="1167974"/>
            <a:ext cx="11235267" cy="520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2809517" y="843148"/>
            <a:ext cx="1219200" cy="914400"/>
          </a:xfrm>
          <a:prstGeom prst="line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502568" y="40723"/>
            <a:ext cx="8041274" cy="6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24" name="Picture 23" descr="BlueSolarProbePlusBannerTemplate.jpg"/>
          <p:cNvPicPr>
            <a:picLocks noChangeAspect="1"/>
          </p:cNvPicPr>
          <p:nvPr userDrawn="1"/>
        </p:nvPicPr>
        <p:blipFill>
          <a:blip r:embed="rId7" cstate="print"/>
          <a:srcRect l="61611" b="71746"/>
          <a:stretch>
            <a:fillRect/>
          </a:stretch>
        </p:blipFill>
        <p:spPr>
          <a:xfrm>
            <a:off x="10205832" y="40723"/>
            <a:ext cx="1996242" cy="8684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93721" y="628631"/>
            <a:ext cx="1618427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ts val="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" b="1" dirty="0">
                <a:solidFill>
                  <a:schemeClr val="bg1"/>
                </a:solidFill>
                <a:latin typeface="Arial"/>
                <a:cs typeface="Arial"/>
              </a:rPr>
              <a:t>Solar Probe Plus</a:t>
            </a:r>
          </a:p>
          <a:p>
            <a:pPr algn="r">
              <a:lnSpc>
                <a:spcPts val="700"/>
              </a:lnSpc>
            </a:pPr>
            <a:r>
              <a:rPr lang="en-US" sz="500" b="1" i="1" dirty="0">
                <a:solidFill>
                  <a:schemeClr val="bg1"/>
                </a:solidFill>
                <a:latin typeface="Arial"/>
                <a:cs typeface="Arial"/>
              </a:rPr>
              <a:t>A NASA Mission</a:t>
            </a:r>
            <a:r>
              <a:rPr lang="en-US" sz="500" b="1" i="1" baseline="0" dirty="0">
                <a:solidFill>
                  <a:schemeClr val="bg1"/>
                </a:solidFill>
                <a:latin typeface="Arial"/>
                <a:cs typeface="Arial"/>
              </a:rPr>
              <a:t> to Touch the Sun</a:t>
            </a:r>
            <a:endParaRPr lang="en-US" sz="5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420061" y="6608270"/>
            <a:ext cx="1331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2D0F559F-C369-4EF5-8FAC-43A9680FDB1E}" type="slidenum">
              <a:rPr lang="en-US" sz="1000" smtClean="0"/>
              <a:pPr algn="l"/>
              <a:t>‹#›</a:t>
            </a:fld>
            <a:endParaRPr lang="en-US" sz="1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9C3926-FA8F-974C-88F4-DA6DC8F68AD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54" y="9692"/>
            <a:ext cx="485156" cy="907162"/>
          </a:xfrm>
          <a:prstGeom prst="rect">
            <a:avLst/>
          </a:prstGeom>
        </p:spPr>
      </p:pic>
      <p:pic>
        <p:nvPicPr>
          <p:cNvPr id="13" name="Picture 12" descr="SwRI Logo Text Combo Vert 2014 Blue Pantone 2728.jpg">
            <a:extLst>
              <a:ext uri="{FF2B5EF4-FFF2-40B4-BE49-F238E27FC236}">
                <a16:creationId xmlns:a16="http://schemas.microsoft.com/office/drawing/2014/main" id="{8C4DE0DE-4D5C-CC40-B6DB-28B156D30E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083"/>
            <a:ext cx="1549655" cy="8896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  <p:sldLayoutId id="2147483673" r:id="rId5"/>
  </p:sldLayoutIdLst>
  <p:transition spd="med">
    <p:fade/>
  </p:transition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27013" indent="-227013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400" b="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495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200" b="0">
          <a:solidFill>
            <a:schemeClr val="tx1"/>
          </a:solidFill>
          <a:latin typeface="+mn-lt"/>
        </a:defRPr>
      </a:lvl2pPr>
      <a:lvl3pPr marL="798513" indent="-230188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800" b="0">
          <a:solidFill>
            <a:schemeClr val="tx1"/>
          </a:solidFill>
          <a:latin typeface="+mn-lt"/>
        </a:defRPr>
      </a:lvl3pPr>
      <a:lvl4pPr marL="1144588" indent="-230188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600" b="0">
          <a:solidFill>
            <a:schemeClr val="tx1"/>
          </a:solidFill>
          <a:latin typeface="+mn-lt"/>
        </a:defRPr>
      </a:lvl4pPr>
      <a:lvl5pPr marL="1482725" indent="-22225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4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2F4933-63E7-6343-B8EA-B3637E9B8205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221915" y="2402073"/>
            <a:ext cx="7816851" cy="250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ts val="4800"/>
              </a:lnSpc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Mihir I Desai</a:t>
            </a:r>
            <a:br>
              <a:rPr lang="en-US" kern="0" dirty="0"/>
            </a:br>
            <a:r>
              <a:rPr lang="en-US" i="0" kern="0" dirty="0"/>
              <a:t>IS⨀IS, FIELDS &amp; SWEAP</a:t>
            </a:r>
            <a:r>
              <a:rPr lang="en-US" kern="0" dirty="0"/>
              <a:t> Teams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780A3C1-DCB5-254A-B22A-22E0AD1DBA9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3069514" y="4579830"/>
            <a:ext cx="9122485" cy="1908091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 lang="en-US" sz="2800" b="1" i="0" u="none" strike="noStrike" smtClean="0">
                <a:effectLst/>
                <a:latin typeface="+mj-lt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EGU 2020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Open Sans"/>
              </a:rPr>
              <a:t>Session: ST1.3: </a:t>
            </a:r>
            <a:r>
              <a:rPr lang="en-US" dirty="0">
                <a:solidFill>
                  <a:schemeClr val="bg1"/>
                </a:solidFill>
              </a:rPr>
              <a:t>Paper No.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Open Sans"/>
              </a:rPr>
              <a:t>D2959 | EGU2020-1901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Thursday, May 7, 2020: 14:00 – 15:45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8014" y="151771"/>
            <a:ext cx="6301014" cy="675511"/>
          </a:xfrm>
        </p:spPr>
        <p:txBody>
          <a:bodyPr/>
          <a:lstStyle/>
          <a:p>
            <a:r>
              <a:rPr lang="en-US" sz="4000" u="sng" dirty="0"/>
              <a:t>Event #1: PSP at 0.94 au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39142BE-B129-A548-B599-C8A80023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BF7F45-EADE-5447-BC8C-2F632F44E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3" y="1014380"/>
            <a:ext cx="6484012" cy="5843619"/>
          </a:xfrm>
          <a:prstGeom prst="rect">
            <a:avLst/>
          </a:prstGeom>
        </p:spPr>
      </p:pic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C16EEA5B-BED4-EA48-A5C8-E505D0A7D626}"/>
              </a:ext>
            </a:extLst>
          </p:cNvPr>
          <p:cNvSpPr txBox="1">
            <a:spLocks/>
          </p:cNvSpPr>
          <p:nvPr/>
        </p:nvSpPr>
        <p:spPr bwMode="auto">
          <a:xfrm>
            <a:off x="6074229" y="967405"/>
            <a:ext cx="6117771" cy="136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600" kern="0" dirty="0"/>
              <a:t>Continue as power-laws in sunward and transverse flow directions; </a:t>
            </a:r>
          </a:p>
          <a:p>
            <a:r>
              <a:rPr lang="en-US" sz="2600" kern="0" dirty="0"/>
              <a:t>No counts in anti-sunward flow direction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5896C0-50C6-B44A-921A-F0C7DD541F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4" t="33829" b="33145"/>
          <a:stretch/>
        </p:blipFill>
        <p:spPr>
          <a:xfrm>
            <a:off x="6743931" y="2328191"/>
            <a:ext cx="5001601" cy="44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906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71408B-0243-8743-B388-091685B4E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080"/>
            <a:ext cx="5578396" cy="57909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8014" y="151771"/>
            <a:ext cx="6301014" cy="675511"/>
          </a:xfrm>
        </p:spPr>
        <p:txBody>
          <a:bodyPr/>
          <a:lstStyle/>
          <a:p>
            <a:r>
              <a:rPr lang="en-US" sz="4000" u="sng" dirty="0"/>
              <a:t>Event #5: PSP at 0.92 au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39142BE-B129-A548-B599-C8A80023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435FD22-9FCB-104E-B099-26A7696BF2CE}"/>
              </a:ext>
            </a:extLst>
          </p:cNvPr>
          <p:cNvSpPr txBox="1">
            <a:spLocks/>
          </p:cNvSpPr>
          <p:nvPr/>
        </p:nvSpPr>
        <p:spPr bwMode="auto">
          <a:xfrm>
            <a:off x="5138669" y="935684"/>
            <a:ext cx="7259393" cy="9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600" kern="0" dirty="0"/>
              <a:t>Continue as power-laws in all look directions; </a:t>
            </a:r>
          </a:p>
          <a:p>
            <a:r>
              <a:rPr lang="en-US" sz="2600" kern="0" dirty="0"/>
              <a:t>Net Sunward 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5A4EFA-38BA-9C48-BE40-5DBA299536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9" r="50086"/>
          <a:stretch/>
        </p:blipFill>
        <p:spPr>
          <a:xfrm>
            <a:off x="5995039" y="1803315"/>
            <a:ext cx="5145186" cy="47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968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0B8EC-A7DE-E94B-99CE-BBD05516B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008"/>
            <a:ext cx="5486400" cy="58679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8014" y="151771"/>
            <a:ext cx="6301014" cy="675511"/>
          </a:xfrm>
        </p:spPr>
        <p:txBody>
          <a:bodyPr/>
          <a:lstStyle/>
          <a:p>
            <a:r>
              <a:rPr lang="en-US" sz="4000" u="sng" dirty="0"/>
              <a:t>Event #6: PSP at 0.85 au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39142BE-B129-A548-B599-C8A80023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AE6CB5A-498E-4B49-A153-82AC6E028BDF}"/>
              </a:ext>
            </a:extLst>
          </p:cNvPr>
          <p:cNvSpPr txBox="1">
            <a:spLocks/>
          </p:cNvSpPr>
          <p:nvPr/>
        </p:nvSpPr>
        <p:spPr bwMode="auto">
          <a:xfrm>
            <a:off x="4906851" y="967405"/>
            <a:ext cx="7285149" cy="136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Spectrum flattens at lowest energies, but still continue as power-laws in sunward and transverse flow directions</a:t>
            </a:r>
          </a:p>
          <a:p>
            <a:r>
              <a:rPr lang="en-US" kern="0" dirty="0"/>
              <a:t>Particles show sunward flow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3DA6CD-D56B-B24B-967D-1392DBAB6D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2" t="66103"/>
          <a:stretch/>
        </p:blipFill>
        <p:spPr>
          <a:xfrm>
            <a:off x="6697014" y="2357596"/>
            <a:ext cx="4821650" cy="450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5327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0057" y="151771"/>
            <a:ext cx="9192985" cy="675511"/>
          </a:xfrm>
        </p:spPr>
        <p:txBody>
          <a:bodyPr/>
          <a:lstStyle/>
          <a:p>
            <a:r>
              <a:rPr lang="en-US" sz="4000" u="sng" dirty="0"/>
              <a:t>Events #1 &amp; #6: 0.35 au vs 0.85 au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39142BE-B129-A548-B599-C8A80023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9A9B8-6854-8949-B4B8-C6A77B979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7" b="51549"/>
          <a:stretch/>
        </p:blipFill>
        <p:spPr>
          <a:xfrm>
            <a:off x="5955253" y="1040229"/>
            <a:ext cx="5957705" cy="4394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E1CFB8-ED33-844D-9349-38F14DDF87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11200" b="70567"/>
          <a:stretch/>
        </p:blipFill>
        <p:spPr>
          <a:xfrm>
            <a:off x="0" y="1008031"/>
            <a:ext cx="5768349" cy="442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9575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0057" y="151771"/>
            <a:ext cx="9192985" cy="675511"/>
          </a:xfrm>
        </p:spPr>
        <p:txBody>
          <a:bodyPr/>
          <a:lstStyle/>
          <a:p>
            <a:r>
              <a:rPr lang="en-US" sz="4000" u="sng" dirty="0"/>
              <a:t>Events #1 #6: 0.35 au vs 0.85 au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39142BE-B129-A548-B599-C8A80023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FDA67133-E9DA-6442-B11F-D242BC92FE58}"/>
              </a:ext>
            </a:extLst>
          </p:cNvPr>
          <p:cNvSpPr txBox="1">
            <a:spLocks/>
          </p:cNvSpPr>
          <p:nvPr/>
        </p:nvSpPr>
        <p:spPr bwMode="auto">
          <a:xfrm>
            <a:off x="6743700" y="993320"/>
            <a:ext cx="5448300" cy="586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600" kern="0" dirty="0"/>
              <a:t>Spectra for Events #1 and #6 are identical</a:t>
            </a:r>
          </a:p>
          <a:p>
            <a:r>
              <a:rPr lang="en-US" sz="2600" kern="0" dirty="0" err="1"/>
              <a:t>Footpoint</a:t>
            </a:r>
            <a:r>
              <a:rPr lang="en-US" sz="2600" kern="0" dirty="0"/>
              <a:t> longitude shows that PSP was not sampling the same CIR</a:t>
            </a:r>
          </a:p>
          <a:p>
            <a:r>
              <a:rPr lang="en-US" sz="2600" kern="0" dirty="0"/>
              <a:t>Spectra flatten at lower energy, but still exhibit power-laws</a:t>
            </a:r>
          </a:p>
          <a:p>
            <a:r>
              <a:rPr lang="en-US" sz="2600" kern="0" dirty="0"/>
              <a:t>Nearly Isotropic distributions in s/c </a:t>
            </a:r>
            <a:r>
              <a:rPr lang="en-US" sz="2600" kern="0" dirty="0" err="1"/>
              <a:t>frame</a:t>
            </a:r>
            <a:r>
              <a:rPr lang="en-US" sz="2600" kern="0" dirty="0" err="1">
                <a:sym typeface="Wingdings" pitchFamily="2" charset="2"/>
              </a:rPr>
              <a:t>sunward</a:t>
            </a:r>
            <a:r>
              <a:rPr lang="en-US" sz="2600" kern="0" dirty="0">
                <a:sym typeface="Wingdings" pitchFamily="2" charset="2"/>
              </a:rPr>
              <a:t> flows in plasma frame</a:t>
            </a:r>
            <a:r>
              <a:rPr lang="en-US" sz="2600" kern="0" dirty="0"/>
              <a:t>  </a:t>
            </a:r>
          </a:p>
          <a:p>
            <a:r>
              <a:rPr lang="en-US" sz="2600" kern="0" dirty="0"/>
              <a:t>Time histories show higher energy ions arrive later in the event</a:t>
            </a:r>
          </a:p>
          <a:p>
            <a:r>
              <a:rPr lang="en-US" sz="2600" kern="0" dirty="0"/>
              <a:t>Intensity enhancements occur far away from trailing edge</a:t>
            </a:r>
          </a:p>
          <a:p>
            <a:endParaRPr lang="en-US" sz="260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9D815-1F04-AF4B-B839-653701C78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6"/>
          <a:stretch/>
        </p:blipFill>
        <p:spPr>
          <a:xfrm>
            <a:off x="0" y="993320"/>
            <a:ext cx="6309640" cy="58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6785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544" y="151771"/>
            <a:ext cx="6732814" cy="675511"/>
          </a:xfrm>
        </p:spPr>
        <p:txBody>
          <a:bodyPr/>
          <a:lstStyle/>
          <a:p>
            <a:r>
              <a:rPr lang="en-US" sz="4000" u="sng" dirty="0"/>
              <a:t>Summary of Results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9B66B79-62AF-E244-B21F-3A29F517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6" y="1030027"/>
            <a:ext cx="11930743" cy="575128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PSP/ISOIS/EPI-Lo observed 6 distinct CIR/SIR-associated He intensity enhancements between ~0.03 – 2 MeV nucleon</a:t>
            </a:r>
            <a:r>
              <a:rPr lang="en-US" sz="3600" baseline="30000" dirty="0"/>
              <a:t>-1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He ions are generally flowing inward toward the sun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In the two strongest events, at 0.35 au and 0.85 au, the higher energy ions arrive later than the lower energy 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The energy spectra flatten at the lowest energies but still continue as power-laws down to ~0.03 MeV/n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Above ~0.2 MeV/n, the spectra behave as power-laws of the form ∝</a:t>
            </a:r>
            <a:r>
              <a:rPr lang="en-US" sz="3600" i="1" dirty="0"/>
              <a:t>E</a:t>
            </a:r>
            <a:r>
              <a:rPr lang="en-US" sz="3600" i="1" baseline="30000" dirty="0"/>
              <a:t>-2</a:t>
            </a:r>
          </a:p>
          <a:p>
            <a:pPr marL="0" indent="0">
              <a:buNone/>
            </a:pPr>
            <a:endParaRPr lang="en-US" sz="3600" i="1" baseline="30000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3856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35086" y="130629"/>
            <a:ext cx="6732814" cy="675511"/>
          </a:xfrm>
        </p:spPr>
        <p:txBody>
          <a:bodyPr/>
          <a:lstStyle/>
          <a:p>
            <a:r>
              <a:rPr lang="en-US" sz="4000" u="sng" dirty="0"/>
              <a:t>Discussion &amp; Conclusions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9B66B79-62AF-E244-B21F-3A29F517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4713"/>
            <a:ext cx="11919857" cy="575128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Three possible sources of </a:t>
            </a:r>
            <a:r>
              <a:rPr lang="en-US" sz="2800" dirty="0" err="1"/>
              <a:t>suprathermal</a:t>
            </a:r>
            <a:r>
              <a:rPr lang="en-US" sz="2800" dirty="0"/>
              <a:t> He in SIR/CIR events at PSP</a:t>
            </a:r>
          </a:p>
          <a:p>
            <a:pPr lvl="1"/>
            <a:r>
              <a:rPr lang="en-US" sz="2800" b="1" u="sng" dirty="0"/>
              <a:t>Local acceleration</a:t>
            </a:r>
          </a:p>
          <a:p>
            <a:pPr lvl="2"/>
            <a:r>
              <a:rPr lang="en-US" sz="2400" b="1" dirty="0">
                <a:solidFill>
                  <a:srgbClr val="FF0000"/>
                </a:solidFill>
              </a:rPr>
              <a:t>Unlikely because of net sunward anisotropies and no flow reversals</a:t>
            </a:r>
            <a:endParaRPr lang="en-US" sz="2400" dirty="0"/>
          </a:p>
          <a:p>
            <a:pPr lvl="1"/>
            <a:r>
              <a:rPr lang="en-US" sz="2800" b="1" u="sng" dirty="0"/>
              <a:t>PSP enters quasi-stationary rarefaction regions/flux tubes filled with CIR shock accelerated particles</a:t>
            </a:r>
          </a:p>
          <a:p>
            <a:pPr lvl="2"/>
            <a:r>
              <a:rPr lang="en-US" sz="2400" b="1" dirty="0">
                <a:solidFill>
                  <a:srgbClr val="FF0000"/>
                </a:solidFill>
              </a:rPr>
              <a:t>Unlikely because the time histories of He intensities and spectral slopes show that higher energy (speed) ions arrive later in the event –</a:t>
            </a:r>
            <a:endParaRPr lang="en-US" sz="2800" b="1" u="sng" dirty="0"/>
          </a:p>
          <a:p>
            <a:pPr lvl="1"/>
            <a:r>
              <a:rPr lang="en-US" sz="2800" b="1" u="sng" dirty="0"/>
              <a:t>Connection to distant CIR shock</a:t>
            </a:r>
          </a:p>
          <a:p>
            <a:pPr lvl="2"/>
            <a:r>
              <a:rPr lang="en-US" sz="2400" dirty="0"/>
              <a:t>Particles are most likely accelerated at distant CIR shocks, PSP connects to more efficient portions of the shock later in the event</a:t>
            </a:r>
          </a:p>
          <a:p>
            <a:pPr marL="228600" lvl="1" indent="0">
              <a:buNone/>
            </a:pPr>
            <a:r>
              <a:rPr lang="en-US" sz="2800" dirty="0">
                <a:sym typeface="Wingdings" pitchFamily="2" charset="2"/>
              </a:rPr>
              <a:t>Identical spectral forms without turn-overs at 0.85 and 0.35 au pose serious challenges for traditional transport models that estimate energy losses due to adiabatic deceleration (Fisk &amp; Lee 1980; Zhao et al., 2016). Note that </a:t>
            </a:r>
            <a:r>
              <a:rPr lang="en-US" sz="2800" dirty="0" err="1">
                <a:sym typeface="Wingdings" pitchFamily="2" charset="2"/>
              </a:rPr>
              <a:t>Roelof</a:t>
            </a:r>
            <a:r>
              <a:rPr lang="en-US" sz="2800" dirty="0">
                <a:sym typeface="Wingdings" pitchFamily="2" charset="2"/>
              </a:rPr>
              <a:t> (2015) proposed an alternative model for energy losses. </a:t>
            </a:r>
          </a:p>
        </p:txBody>
      </p:sp>
    </p:spTree>
    <p:extLst>
      <p:ext uri="{BB962C8B-B14F-4D97-AF65-F5344CB8AC3E}">
        <p14:creationId xmlns:p14="http://schemas.microsoft.com/office/powerpoint/2010/main" val="222505756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367" y="3015778"/>
            <a:ext cx="11235267" cy="1099022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/>
              <a:t>THANK YOU</a:t>
            </a:r>
          </a:p>
          <a:p>
            <a:pPr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454696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544" y="151771"/>
            <a:ext cx="6732814" cy="675511"/>
          </a:xfrm>
        </p:spPr>
        <p:txBody>
          <a:bodyPr/>
          <a:lstStyle/>
          <a:p>
            <a:r>
              <a:rPr lang="en-US" sz="4000" u="sng" dirty="0"/>
              <a:t>Work in Progress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9B66B79-62AF-E244-B21F-3A29F517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3076"/>
            <a:ext cx="6211613" cy="586492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4 of the 6 events were also observed at STEREO-A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Multi-spacecraft study is in progress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PSP will observe many CIRs and associated energetic particles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Coordinate with </a:t>
            </a:r>
          </a:p>
          <a:p>
            <a:pPr lvl="1">
              <a:buFont typeface="Wingdings" pitchFamily="2" charset="2"/>
              <a:buChar char="Ø"/>
            </a:pPr>
            <a:r>
              <a:rPr lang="en-US" sz="3200" dirty="0"/>
              <a:t>Solar Orbiter, 2020</a:t>
            </a:r>
          </a:p>
          <a:p>
            <a:pPr lvl="1">
              <a:buFont typeface="Wingdings" pitchFamily="2" charset="2"/>
              <a:buChar char="Ø"/>
            </a:pPr>
            <a:r>
              <a:rPr lang="en-US" sz="3400" dirty="0"/>
              <a:t>PUNCH, 2022</a:t>
            </a:r>
          </a:p>
          <a:p>
            <a:pPr lvl="1">
              <a:buFont typeface="Wingdings" pitchFamily="2" charset="2"/>
              <a:buChar char="Ø"/>
            </a:pPr>
            <a:r>
              <a:rPr lang="en-US" sz="3400" dirty="0"/>
              <a:t>IMAP, 2024</a:t>
            </a:r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B843E-6B01-C741-93B9-F3C6B3DB3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739" y="4035972"/>
            <a:ext cx="3600261" cy="2822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72363A-39CD-5847-965D-5505C0115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040" y="4035972"/>
            <a:ext cx="4264699" cy="2834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0B3D88-D82F-ED42-B83C-7761FFBAC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521" y="893987"/>
            <a:ext cx="4189479" cy="296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7342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5709" y="135442"/>
            <a:ext cx="9128502" cy="675511"/>
          </a:xfrm>
        </p:spPr>
        <p:txBody>
          <a:bodyPr/>
          <a:lstStyle/>
          <a:p>
            <a:r>
              <a:rPr lang="en-US" sz="4000" u="sng" dirty="0"/>
              <a:t>CIRs and Particles: 5 AU and 1AU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39142BE-B129-A548-B599-C8A80023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026">
            <a:extLst>
              <a:ext uri="{FF2B5EF4-FFF2-40B4-BE49-F238E27FC236}">
                <a16:creationId xmlns:a16="http://schemas.microsoft.com/office/drawing/2014/main" id="{2B532563-EC6C-8343-954B-60FF7EC00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10178"/>
          <a:stretch>
            <a:fillRect/>
          </a:stretch>
        </p:blipFill>
        <p:spPr bwMode="auto">
          <a:xfrm>
            <a:off x="2284584" y="995396"/>
            <a:ext cx="4793520" cy="586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28">
            <a:extLst>
              <a:ext uri="{FF2B5EF4-FFF2-40B4-BE49-F238E27FC236}">
                <a16:creationId xmlns:a16="http://schemas.microsoft.com/office/drawing/2014/main" id="{6D751096-CA42-3243-8BDA-88C198A70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555" y="6622391"/>
            <a:ext cx="172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i="1" dirty="0"/>
              <a:t>Desai et al. 1999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B24DDE9-E688-CE4E-8C6A-A3F10EBADAA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15401" r="13039" b="3850"/>
          <a:stretch>
            <a:fillRect/>
          </a:stretch>
        </p:blipFill>
        <p:spPr bwMode="auto">
          <a:xfrm>
            <a:off x="7086340" y="995396"/>
            <a:ext cx="4985114" cy="58112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28">
            <a:extLst>
              <a:ext uri="{FF2B5EF4-FFF2-40B4-BE49-F238E27FC236}">
                <a16:creationId xmlns:a16="http://schemas.microsoft.com/office/drawing/2014/main" id="{D63E1C17-332F-584D-885F-EDFCA4AAF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858" y="6527193"/>
            <a:ext cx="172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i="1" dirty="0"/>
              <a:t>Mason et al. 1997</a:t>
            </a:r>
          </a:p>
        </p:txBody>
      </p:sp>
      <p:sp>
        <p:nvSpPr>
          <p:cNvPr id="23" name="Content Placeholder 13">
            <a:extLst>
              <a:ext uri="{FF2B5EF4-FFF2-40B4-BE49-F238E27FC236}">
                <a16:creationId xmlns:a16="http://schemas.microsoft.com/office/drawing/2014/main" id="{F820D41A-86A9-C54D-883F-ABFDEE963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67" y="1055387"/>
            <a:ext cx="2195618" cy="575128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Ulysses – well-defined forward/reverse shock pairs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EPs peak at F/R shocks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Wind – shocks not formed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EP peak in high-speed stream</a:t>
            </a:r>
          </a:p>
          <a:p>
            <a:pPr lvl="2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4746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1333" y="130629"/>
            <a:ext cx="9076267" cy="766838"/>
          </a:xfrm>
        </p:spPr>
        <p:txBody>
          <a:bodyPr/>
          <a:lstStyle/>
          <a:p>
            <a:r>
              <a:rPr lang="en-US" sz="4000" u="sng" dirty="0"/>
              <a:t>PSP Results in Special Issue of </a:t>
            </a:r>
            <a:r>
              <a:rPr lang="en-US" sz="4000" u="sng" dirty="0" err="1"/>
              <a:t>ApJS</a:t>
            </a:r>
            <a:r>
              <a:rPr lang="en-US" sz="4000" u="sng" dirty="0"/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BC0BDA-001A-BB48-8301-D5008010AC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9213" r="3715"/>
          <a:stretch/>
        </p:blipFill>
        <p:spPr>
          <a:xfrm>
            <a:off x="0" y="1151465"/>
            <a:ext cx="12009424" cy="296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3646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026">
            <a:extLst>
              <a:ext uri="{FF2B5EF4-FFF2-40B4-BE49-F238E27FC236}">
                <a16:creationId xmlns:a16="http://schemas.microsoft.com/office/drawing/2014/main" id="{51A080D9-D38A-DE46-B5DF-49F01E6CA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i="1" dirty="0">
                <a:solidFill>
                  <a:schemeClr val="bg1"/>
                </a:solidFill>
                <a:latin typeface="Times" pitchFamily="2" charset="0"/>
              </a:rPr>
              <a:t>Fisk &amp; Lee CIR spectral form--</a:t>
            </a:r>
          </a:p>
        </p:txBody>
      </p:sp>
      <p:sp>
        <p:nvSpPr>
          <p:cNvPr id="23556" name="Rectangle 1027">
            <a:extLst>
              <a:ext uri="{FF2B5EF4-FFF2-40B4-BE49-F238E27FC236}">
                <a16:creationId xmlns:a16="http://schemas.microsoft.com/office/drawing/2014/main" id="{25F3A971-94C5-8B4B-A54D-96916C156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444" y="926132"/>
            <a:ext cx="4637314" cy="506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dirty="0">
                <a:latin typeface="Times" pitchFamily="2" charset="0"/>
              </a:rPr>
              <a:t>CIR spectral form:</a:t>
            </a:r>
          </a:p>
          <a:p>
            <a:pPr>
              <a:spcBef>
                <a:spcPct val="20000"/>
              </a:spcBef>
            </a:pPr>
            <a:endParaRPr lang="en-US" altLang="en-US" sz="3200" dirty="0">
              <a:latin typeface="Times" pitchFamily="2" charset="0"/>
            </a:endParaRPr>
          </a:p>
          <a:p>
            <a:pPr>
              <a:spcBef>
                <a:spcPct val="20000"/>
              </a:spcBef>
            </a:pPr>
            <a:endParaRPr lang="en-US" altLang="en-US" sz="3200" i="1" dirty="0">
              <a:latin typeface="Times" pitchFamily="2" charset="0"/>
            </a:endParaRPr>
          </a:p>
          <a:p>
            <a:pPr>
              <a:spcBef>
                <a:spcPct val="20000"/>
              </a:spcBef>
            </a:pPr>
            <a:endParaRPr lang="en-US" altLang="en-US" sz="3200" i="1" dirty="0">
              <a:latin typeface="Times" pitchFamily="2" charset="0"/>
            </a:endParaRPr>
          </a:p>
          <a:p>
            <a:pPr algn="l">
              <a:spcBef>
                <a:spcPct val="20000"/>
              </a:spcBef>
            </a:pPr>
            <a:r>
              <a:rPr lang="en-US" altLang="en-US" sz="2800" i="1" dirty="0">
                <a:latin typeface="Times" pitchFamily="2" charset="0"/>
              </a:rPr>
              <a:t>where:  v = particle speed; </a:t>
            </a:r>
          </a:p>
          <a:p>
            <a:pPr algn="l">
              <a:spcBef>
                <a:spcPct val="20000"/>
              </a:spcBef>
            </a:pPr>
            <a:r>
              <a:rPr lang="en-US" altLang="en-US" sz="2800" i="1" dirty="0">
                <a:latin typeface="Times" pitchFamily="2" charset="0"/>
              </a:rPr>
              <a:t>r = radius of observer; </a:t>
            </a:r>
          </a:p>
          <a:p>
            <a:pPr algn="l">
              <a:spcBef>
                <a:spcPct val="20000"/>
              </a:spcBef>
            </a:pPr>
            <a:r>
              <a:rPr lang="en-US" altLang="en-US" sz="2800" i="1" dirty="0" err="1">
                <a:latin typeface="Times" pitchFamily="2" charset="0"/>
              </a:rPr>
              <a:t>rs</a:t>
            </a:r>
            <a:r>
              <a:rPr lang="en-US" altLang="en-US" sz="2800" i="1" dirty="0">
                <a:latin typeface="Times" pitchFamily="2" charset="0"/>
              </a:rPr>
              <a:t> = shock radius;</a:t>
            </a:r>
          </a:p>
          <a:p>
            <a:pPr algn="l">
              <a:spcBef>
                <a:spcPct val="20000"/>
              </a:spcBef>
            </a:pPr>
            <a:r>
              <a:rPr lang="en-US" altLang="en-US" sz="2800" i="1" dirty="0">
                <a:latin typeface="Symbol" pitchFamily="2" charset="2"/>
              </a:rPr>
              <a:t></a:t>
            </a:r>
            <a:r>
              <a:rPr lang="en-US" altLang="en-US" sz="2800" i="1" dirty="0">
                <a:latin typeface="New York" charset="0"/>
              </a:rPr>
              <a:t>= </a:t>
            </a:r>
            <a:r>
              <a:rPr lang="en-US" altLang="en-US" sz="2800" i="1" dirty="0">
                <a:latin typeface="Times" pitchFamily="2" charset="0"/>
              </a:rPr>
              <a:t>shock strength; </a:t>
            </a:r>
          </a:p>
          <a:p>
            <a:pPr algn="l">
              <a:spcBef>
                <a:spcPct val="20000"/>
              </a:spcBef>
            </a:pPr>
            <a:r>
              <a:rPr lang="en-US" altLang="en-US" sz="2800" i="1" dirty="0">
                <a:latin typeface="Symbol" pitchFamily="2" charset="2"/>
              </a:rPr>
              <a:t></a:t>
            </a:r>
            <a:r>
              <a:rPr lang="en-US" altLang="en-US" sz="2800" i="1" dirty="0">
                <a:latin typeface="Times" pitchFamily="2" charset="0"/>
              </a:rPr>
              <a:t>diffusion coefficient</a:t>
            </a:r>
            <a:r>
              <a:rPr lang="en-US" altLang="en-US" sz="2800" i="1" dirty="0">
                <a:latin typeface="Symbol" pitchFamily="2" charset="2"/>
              </a:rPr>
              <a:t></a:t>
            </a:r>
          </a:p>
          <a:p>
            <a:pPr algn="l">
              <a:spcBef>
                <a:spcPct val="20000"/>
              </a:spcBef>
            </a:pPr>
            <a:r>
              <a:rPr lang="en-US" altLang="en-US" sz="2800" i="1" dirty="0">
                <a:latin typeface="Times" pitchFamily="2" charset="0"/>
              </a:rPr>
              <a:t>V = solar wind speed</a:t>
            </a:r>
          </a:p>
        </p:txBody>
      </p:sp>
      <p:graphicFrame>
        <p:nvGraphicFramePr>
          <p:cNvPr id="23554" name="Object 2">
            <a:extLst>
              <a:ext uri="{FF2B5EF4-FFF2-40B4-BE49-F238E27FC236}">
                <a16:creationId xmlns:a16="http://schemas.microsoft.com/office/drawing/2014/main" id="{2E099595-A520-8E4E-A92A-F4A18B48150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718913"/>
          <a:ext cx="74930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Equation" r:id="rId4" imgW="29972000" imgH="4927600" progId="Equation.3">
                  <p:embed/>
                </p:oleObj>
              </mc:Choice>
              <mc:Fallback>
                <p:oleObj name="Equation" r:id="rId4" imgW="29972000" imgH="4927600" progId="Equation.3">
                  <p:embed/>
                  <p:pic>
                    <p:nvPicPr>
                      <p:cNvPr id="23554" name="Object 2">
                        <a:extLst>
                          <a:ext uri="{FF2B5EF4-FFF2-40B4-BE49-F238E27FC236}">
                            <a16:creationId xmlns:a16="http://schemas.microsoft.com/office/drawing/2014/main" id="{2E099595-A520-8E4E-A92A-F4A18B48150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18913"/>
                        <a:ext cx="7493000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027">
            <a:extLst>
              <a:ext uri="{FF2B5EF4-FFF2-40B4-BE49-F238E27FC236}">
                <a16:creationId xmlns:a16="http://schemas.microsoft.com/office/drawing/2014/main" id="{A4E8E007-ABBF-E34E-BAFF-D24F4C9735C3}"/>
              </a:ext>
            </a:extLst>
          </p:cNvPr>
          <p:cNvSpPr txBox="1">
            <a:spLocks noChangeArrowheads="1"/>
          </p:cNvSpPr>
          <p:nvPr/>
        </p:nvSpPr>
        <p:spPr>
          <a:xfrm>
            <a:off x="7846015" y="1077563"/>
            <a:ext cx="4272366" cy="5382892"/>
          </a:xfrm>
          <a:prstGeom prst="rect">
            <a:avLst/>
          </a:prstGeom>
          <a:noFill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kern="0" dirty="0"/>
              <a:t>Particles in CIRs accelerated at forward and reverse shocks at several AU</a:t>
            </a:r>
          </a:p>
          <a:p>
            <a:r>
              <a:rPr lang="en-US" altLang="en-US" sz="2800" kern="0" dirty="0"/>
              <a:t>Propagate in to 1 AU while undergoing adiabatic deceleration in solar wind </a:t>
            </a:r>
          </a:p>
          <a:p>
            <a:r>
              <a:rPr lang="en-US" altLang="en-US" sz="2800" kern="0" dirty="0"/>
              <a:t>Yields distribution function, energy spectra and gradients similar to observations above ~500 </a:t>
            </a:r>
            <a:r>
              <a:rPr lang="en-US" altLang="en-US" sz="2800" kern="0" dirty="0" err="1"/>
              <a:t>keV</a:t>
            </a:r>
            <a:r>
              <a:rPr lang="en-US" altLang="en-US" sz="2800" kern="0" dirty="0"/>
              <a:t>/n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A43259BE-FF11-C844-AC23-B539F0469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0" y="6460455"/>
            <a:ext cx="5792868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i="1" dirty="0">
                <a:latin typeface="Times New Roman" pitchFamily="2" charset="0"/>
              </a:rPr>
              <a:t>L. A. Fisk and M. A. Lee, </a:t>
            </a:r>
            <a:r>
              <a:rPr lang="en-US" altLang="en-US" sz="2000" i="1" dirty="0" err="1">
                <a:latin typeface="Times New Roman" pitchFamily="2" charset="0"/>
              </a:rPr>
              <a:t>Astrophys</a:t>
            </a:r>
            <a:r>
              <a:rPr lang="en-US" altLang="en-US" sz="2000" i="1" dirty="0">
                <a:latin typeface="Times New Roman" pitchFamily="2" charset="0"/>
              </a:rPr>
              <a:t>. J., 237, 620, 1980</a:t>
            </a:r>
          </a:p>
        </p:txBody>
      </p:sp>
    </p:spTree>
    <p:extLst>
      <p:ext uri="{BB962C8B-B14F-4D97-AF65-F5344CB8AC3E}">
        <p14:creationId xmlns:p14="http://schemas.microsoft.com/office/powerpoint/2010/main" val="162979350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1026">
            <a:extLst>
              <a:ext uri="{FF2B5EF4-FFF2-40B4-BE49-F238E27FC236}">
                <a16:creationId xmlns:a16="http://schemas.microsoft.com/office/drawing/2014/main" id="{0E370EC1-1148-1C4E-9308-BFB205D36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114300"/>
            <a:ext cx="8991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chemeClr val="tx2"/>
                </a:solidFill>
              </a:rPr>
              <a:t>Comparison with Fisk &amp; Lee spectral form</a:t>
            </a:r>
          </a:p>
        </p:txBody>
      </p:sp>
      <p:pic>
        <p:nvPicPr>
          <p:cNvPr id="12" name="Picture 1026">
            <a:extLst>
              <a:ext uri="{FF2B5EF4-FFF2-40B4-BE49-F238E27FC236}">
                <a16:creationId xmlns:a16="http://schemas.microsoft.com/office/drawing/2014/main" id="{7CC2B10C-C2C4-C547-9D47-D1712587F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0"/>
          <a:stretch>
            <a:fillRect/>
          </a:stretch>
        </p:blipFill>
        <p:spPr bwMode="auto">
          <a:xfrm>
            <a:off x="319922" y="1017004"/>
            <a:ext cx="4515549" cy="570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28">
            <a:extLst>
              <a:ext uri="{FF2B5EF4-FFF2-40B4-BE49-F238E27FC236}">
                <a16:creationId xmlns:a16="http://schemas.microsoft.com/office/drawing/2014/main" id="{A2FBADE1-1CFD-8242-91A8-34F398869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6803" y="6481036"/>
            <a:ext cx="172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i="1"/>
              <a:t>Desai et al. 1999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9B4F8AF-A8C2-BB43-9951-9F88D5837852}"/>
              </a:ext>
            </a:extLst>
          </p:cNvPr>
          <p:cNvSpPr txBox="1">
            <a:spLocks/>
          </p:cNvSpPr>
          <p:nvPr/>
        </p:nvSpPr>
        <p:spPr bwMode="auto">
          <a:xfrm>
            <a:off x="2577696" y="142265"/>
            <a:ext cx="7772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Spectral Forms at 5 AU and 1 AU 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D5825C35-CEB3-2E4B-8223-72DDACE6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4"/>
          <a:stretch>
            <a:fillRect/>
          </a:stretch>
        </p:blipFill>
        <p:spPr bwMode="auto">
          <a:xfrm>
            <a:off x="4737760" y="947154"/>
            <a:ext cx="5804948" cy="552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028">
            <a:extLst>
              <a:ext uri="{FF2B5EF4-FFF2-40B4-BE49-F238E27FC236}">
                <a16:creationId xmlns:a16="http://schemas.microsoft.com/office/drawing/2014/main" id="{D6712E1F-D663-8647-B573-1056696BB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196" y="6411186"/>
            <a:ext cx="172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i="1" dirty="0"/>
              <a:t>Mason et al. 2008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FE4476DF-064E-4748-9968-9C7128578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7644" y="1130946"/>
            <a:ext cx="2094356" cy="2677656"/>
          </a:xfrm>
          <a:prstGeom prst="rect">
            <a:avLst/>
          </a:prstGeom>
          <a:solidFill>
            <a:srgbClr val="FFFF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 dirty="0"/>
              <a:t>Power-law below ~1 MeV; exponential roll-over above ~1 MeV/n.</a:t>
            </a:r>
          </a:p>
        </p:txBody>
      </p:sp>
    </p:spTree>
    <p:extLst>
      <p:ext uri="{BB962C8B-B14F-4D97-AF65-F5344CB8AC3E}">
        <p14:creationId xmlns:p14="http://schemas.microsoft.com/office/powerpoint/2010/main" val="1585551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1026">
            <a:extLst>
              <a:ext uri="{FF2B5EF4-FFF2-40B4-BE49-F238E27FC236}">
                <a16:creationId xmlns:a16="http://schemas.microsoft.com/office/drawing/2014/main" id="{0E370EC1-1148-1C4E-9308-BFB205D36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114300"/>
            <a:ext cx="8991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</a:rPr>
              <a:t>Comparison with Fisk &amp; Lee spectral form</a:t>
            </a:r>
          </a:p>
        </p:txBody>
      </p:sp>
      <p:graphicFrame>
        <p:nvGraphicFramePr>
          <p:cNvPr id="59394" name="Object 2">
            <a:extLst>
              <a:ext uri="{FF2B5EF4-FFF2-40B4-BE49-F238E27FC236}">
                <a16:creationId xmlns:a16="http://schemas.microsoft.com/office/drawing/2014/main" id="{AB8056B3-94E9-CE4F-A88A-4D1E9776959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0454" y="1079313"/>
          <a:ext cx="40513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Equation" r:id="rId4" imgW="29972000" imgH="4927600" progId="Equation.3">
                  <p:embed/>
                </p:oleObj>
              </mc:Choice>
              <mc:Fallback>
                <p:oleObj name="Equation" r:id="rId4" imgW="29972000" imgH="4927600" progId="Equation.3">
                  <p:embed/>
                  <p:pic>
                    <p:nvPicPr>
                      <p:cNvPr id="59394" name="Object 2">
                        <a:extLst>
                          <a:ext uri="{FF2B5EF4-FFF2-40B4-BE49-F238E27FC236}">
                            <a16:creationId xmlns:a16="http://schemas.microsoft.com/office/drawing/2014/main" id="{AB8056B3-94E9-CE4F-A88A-4D1E9776959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54" y="1079313"/>
                        <a:ext cx="40513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A23B8C13-948D-FF43-95C2-5E40A575F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 r="7660"/>
          <a:stretch>
            <a:fillRect/>
          </a:stretch>
        </p:blipFill>
        <p:spPr bwMode="auto">
          <a:xfrm>
            <a:off x="110454" y="2015077"/>
            <a:ext cx="4538663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28">
            <a:extLst>
              <a:ext uri="{FF2B5EF4-FFF2-40B4-BE49-F238E27FC236}">
                <a16:creationId xmlns:a16="http://schemas.microsoft.com/office/drawing/2014/main" id="{E231E936-12DF-1A48-84BC-1E1C76038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19" y="6234652"/>
            <a:ext cx="30413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 i="1" dirty="0"/>
              <a:t>Mason et al. 1997; 2008 </a:t>
            </a:r>
          </a:p>
        </p:txBody>
      </p:sp>
      <p:sp>
        <p:nvSpPr>
          <p:cNvPr id="59401" name="Rectangle 9">
            <a:extLst>
              <a:ext uri="{FF2B5EF4-FFF2-40B4-BE49-F238E27FC236}">
                <a16:creationId xmlns:a16="http://schemas.microsoft.com/office/drawing/2014/main" id="{3A062CAD-FAF0-8349-9F57-7816A0375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6852" y="1245711"/>
            <a:ext cx="240018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n-US" altLang="en-US" dirty="0"/>
              <a:t>1 AU: No signs of turn-over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en-US" dirty="0"/>
              <a:t>Power-laws at &lt;100 </a:t>
            </a:r>
            <a:r>
              <a:rPr lang="en-US" altLang="en-US" dirty="0" err="1"/>
              <a:t>keV</a:t>
            </a:r>
            <a:endParaRPr lang="en-US" altLang="en-US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en-US" dirty="0"/>
              <a:t>Source unlikely from &gt;2 AU</a:t>
            </a:r>
          </a:p>
        </p:txBody>
      </p:sp>
      <p:sp>
        <p:nvSpPr>
          <p:cNvPr id="12" name="Text Box 1028">
            <a:extLst>
              <a:ext uri="{FF2B5EF4-FFF2-40B4-BE49-F238E27FC236}">
                <a16:creationId xmlns:a16="http://schemas.microsoft.com/office/drawing/2014/main" id="{AB4D6023-2AEA-B447-A591-FB861F629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0966" y="6519742"/>
            <a:ext cx="17272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i="1" dirty="0"/>
              <a:t>Desai et al. 1999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12404BDF-3E2A-C745-A9EE-4C05B10145A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28" y="2015077"/>
            <a:ext cx="4690308" cy="39066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0A9CC4DF-55AF-2B41-B1AD-88993F0DE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252" y="6388540"/>
            <a:ext cx="3485232" cy="39804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>
              <a:lnSpc>
                <a:spcPct val="125000"/>
              </a:lnSpc>
              <a:buClr>
                <a:srgbClr val="000000"/>
              </a:buClr>
              <a:defRPr/>
            </a:pP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Chotoo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 et al. 2000. JGR, vol. 105; 23107</a:t>
            </a:r>
            <a:endParaRPr lang="en-US" sz="4000" b="0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065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E52A021-2882-1143-8088-B2B7B0853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9977"/>
            <a:ext cx="4336958" cy="62230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br>
              <a:rPr lang="en-US" altLang="en-US" sz="3200" b="1" dirty="0">
                <a:solidFill>
                  <a:srgbClr val="000000"/>
                </a:solidFill>
              </a:rPr>
            </a:br>
            <a:r>
              <a:rPr lang="en-US" altLang="en-US" sz="2800" b="1" dirty="0">
                <a:solidFill>
                  <a:srgbClr val="000000"/>
                </a:solidFill>
              </a:rPr>
              <a:t>CIR with a Reverse Shock</a:t>
            </a:r>
            <a:br>
              <a:rPr lang="en-US" altLang="en-US" sz="3200" b="1" dirty="0">
                <a:solidFill>
                  <a:srgbClr val="000000"/>
                </a:solidFill>
              </a:rPr>
            </a:br>
            <a:endParaRPr lang="en-US" altLang="en-US" sz="3200" b="1" dirty="0">
              <a:solidFill>
                <a:srgbClr val="000000"/>
              </a:solidFill>
            </a:endParaRPr>
          </a:p>
        </p:txBody>
      </p:sp>
      <p:pic>
        <p:nvPicPr>
          <p:cNvPr id="47107" name="fig1.png" descr="/Volumes/1Tb Drive/Work in Progress/2012 Meetings/Shine/CIR talk/CIR_FIgures/Paper_2/fig1.png">
            <a:extLst>
              <a:ext uri="{FF2B5EF4-FFF2-40B4-BE49-F238E27FC236}">
                <a16:creationId xmlns:a16="http://schemas.microsoft.com/office/drawing/2014/main" id="{18767052-0BAA-6244-97BF-087B04F7D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7" y="968377"/>
            <a:ext cx="4244431" cy="505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9">
            <a:extLst>
              <a:ext uri="{FF2B5EF4-FFF2-40B4-BE49-F238E27FC236}">
                <a16:creationId xmlns:a16="http://schemas.microsoft.com/office/drawing/2014/main" id="{3EF8B2BF-7F03-3F41-93F5-91125942A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8929" y="968377"/>
            <a:ext cx="2905807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3000" dirty="0"/>
              <a:t>Flow directions </a:t>
            </a:r>
            <a:r>
              <a:rPr lang="en-US" altLang="en-US" sz="3200" dirty="0"/>
              <a:t>transition from anti-sunward to sunward across the reverse shock or trailing edge</a:t>
            </a:r>
          </a:p>
          <a:p>
            <a:pPr algn="l"/>
            <a:r>
              <a:rPr lang="en-US" altLang="en-US" sz="3200" dirty="0">
                <a:sym typeface="Wingdings" pitchFamily="2" charset="2"/>
              </a:rPr>
              <a:t></a:t>
            </a:r>
            <a:r>
              <a:rPr lang="en-US" altLang="en-US" sz="3200" dirty="0"/>
              <a:t>Clear signature of local acceleration</a:t>
            </a:r>
            <a:endParaRPr lang="en-US" altLang="en-US" sz="3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B2581EA-489E-7D4E-B546-091D5B82E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6958" y="6117546"/>
            <a:ext cx="5166270" cy="72390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CIR with Strong Compression </a:t>
            </a:r>
            <a:endParaRPr lang="en-US" altLang="en-US" sz="3200" b="1" dirty="0">
              <a:solidFill>
                <a:srgbClr val="000000"/>
              </a:solidFill>
            </a:endParaRPr>
          </a:p>
        </p:txBody>
      </p:sp>
      <p:pic>
        <p:nvPicPr>
          <p:cNvPr id="6" name="fig2.png" descr="/Volumes/1Tb Drive/Work in Progress/2012 Meetings/Shine/CIR talk/CIR_FIgures/Paper_2/fig2.png">
            <a:extLst>
              <a:ext uri="{FF2B5EF4-FFF2-40B4-BE49-F238E27FC236}">
                <a16:creationId xmlns:a16="http://schemas.microsoft.com/office/drawing/2014/main" id="{C9EDA065-DD63-E04B-BBD0-331467BE0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74" y="968377"/>
            <a:ext cx="4621981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92C99B5-D085-9E46-A866-8FE8FC509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0"/>
            <a:ext cx="7848600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</a:rPr>
              <a:t>Particle Flow directions at 1 AU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356860D-B10C-7E43-BFEC-34244473E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382" y="935946"/>
            <a:ext cx="2400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i="1" dirty="0"/>
              <a:t>Ebert et al. 2012</a:t>
            </a:r>
          </a:p>
        </p:txBody>
      </p:sp>
    </p:spTree>
    <p:extLst>
      <p:ext uri="{BB962C8B-B14F-4D97-AF65-F5344CB8AC3E}">
        <p14:creationId xmlns:p14="http://schemas.microsoft.com/office/powerpoint/2010/main" val="11172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0AB78759-7259-DE42-8B61-F865536C6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863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</a:rPr>
              <a:t>CIR with Weak Compression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9155" name="fig3.png" descr="/Volumes/1Tb Drive/Work in Progress/2012 Meetings/Shine/CIR talk/CIR_FIgures/Paper_2/fig3.png">
            <a:extLst>
              <a:ext uri="{FF2B5EF4-FFF2-40B4-BE49-F238E27FC236}">
                <a16:creationId xmlns:a16="http://schemas.microsoft.com/office/drawing/2014/main" id="{77FA00C5-E1AC-1449-9EA9-8B9C21950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2" y="977900"/>
            <a:ext cx="4762500" cy="576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8">
            <a:extLst>
              <a:ext uri="{FF2B5EF4-FFF2-40B4-BE49-F238E27FC236}">
                <a16:creationId xmlns:a16="http://schemas.microsoft.com/office/drawing/2014/main" id="{2D6EA91B-4B56-3244-A38D-2A6D8388D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1112" y="1010937"/>
            <a:ext cx="69308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3200" dirty="0"/>
              <a:t>Flow reversals in strong compression regions; Sunward flows in weaker </a:t>
            </a:r>
            <a:r>
              <a:rPr lang="en-US" altLang="en-US" sz="3200" dirty="0" err="1"/>
              <a:t>compresission</a:t>
            </a:r>
            <a:r>
              <a:rPr lang="en-US" altLang="en-US" sz="3200" dirty="0"/>
              <a:t> regions</a:t>
            </a:r>
            <a:endParaRPr lang="en-US" altLang="en-US" sz="3000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C87B5A86-C49F-BD4F-83BC-0AB51D8E1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72" y="2812848"/>
            <a:ext cx="6794896" cy="269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D4B7E6C9-B60D-8043-B368-8B90A9850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1" y="5830842"/>
            <a:ext cx="2400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i="1" dirty="0"/>
              <a:t>Ebert et al. 2012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E53EEB9-C395-A440-92FD-4F6FFC46BE16}"/>
              </a:ext>
            </a:extLst>
          </p:cNvPr>
          <p:cNvCxnSpPr/>
          <p:nvPr/>
        </p:nvCxnSpPr>
        <p:spPr bwMode="auto">
          <a:xfrm>
            <a:off x="10402957" y="2067339"/>
            <a:ext cx="701577" cy="914400"/>
          </a:xfrm>
          <a:prstGeom prst="straightConnector1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43474A-1296-4C49-8786-ECB5E39318A5}"/>
              </a:ext>
            </a:extLst>
          </p:cNvPr>
          <p:cNvCxnSpPr/>
          <p:nvPr/>
        </p:nvCxnSpPr>
        <p:spPr bwMode="auto">
          <a:xfrm>
            <a:off x="12377530" y="1815548"/>
            <a:ext cx="238540" cy="1524000"/>
          </a:xfrm>
          <a:prstGeom prst="straightConnector1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B786B1-3A48-2C4A-9486-BE3A7F82D557}"/>
              </a:ext>
            </a:extLst>
          </p:cNvPr>
          <p:cNvCxnSpPr/>
          <p:nvPr/>
        </p:nvCxnSpPr>
        <p:spPr bwMode="auto">
          <a:xfrm>
            <a:off x="10753745" y="2214676"/>
            <a:ext cx="537107" cy="1124872"/>
          </a:xfrm>
          <a:prstGeom prst="straightConnector1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9206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0AB78759-7259-DE42-8B61-F865536C6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863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</a:rPr>
              <a:t>Recent models – local acceleration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A9D33557-A6CA-ED47-888C-8CA78F097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892449"/>
            <a:ext cx="53104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l"/>
            <a:r>
              <a:rPr lang="en-US" altLang="en-US" dirty="0" err="1"/>
              <a:t>Giacalone</a:t>
            </a:r>
            <a:r>
              <a:rPr lang="en-US" altLang="en-US" dirty="0"/>
              <a:t> et al. (2002): Ions can be accelerated in the compression regions, even without shocks.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CCC5CF3-A353-2D42-BED5-520664BCA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929312"/>
            <a:ext cx="4396014" cy="493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AF5854-708F-0342-BAFF-D32CAB194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1066800"/>
            <a:ext cx="7039656" cy="3519828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3755BD7C-C234-2142-B9D5-BEF71922E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528" y="4586628"/>
            <a:ext cx="63191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dirty="0"/>
              <a:t>Li et al., (2014), Zhao et al., 2016: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dirty="0"/>
              <a:t>Model includes particle acceleration and transport,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dirty="0"/>
              <a:t>Ions undergo adiabatic deceleration</a:t>
            </a:r>
          </a:p>
        </p:txBody>
      </p:sp>
    </p:spTree>
    <p:extLst>
      <p:ext uri="{BB962C8B-B14F-4D97-AF65-F5344CB8AC3E}">
        <p14:creationId xmlns:p14="http://schemas.microsoft.com/office/powerpoint/2010/main" val="317332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0AB78759-7259-DE42-8B61-F865536C6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863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</a:rPr>
              <a:t>Multi-Point observations 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2008_38_2008_48.png" descr="/Volumes/1Tb Drive/Work in Progress/2012 Meetings/Shine/CIR talk/CIR_FIgures/Paper_3/2008_38_2008_48.png">
            <a:extLst>
              <a:ext uri="{FF2B5EF4-FFF2-40B4-BE49-F238E27FC236}">
                <a16:creationId xmlns:a16="http://schemas.microsoft.com/office/drawing/2014/main" id="{AC77E9A5-C403-784F-80FE-D5ED2047A4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1"/>
          <a:stretch/>
        </p:blipFill>
        <p:spPr bwMode="auto">
          <a:xfrm>
            <a:off x="0" y="1061357"/>
            <a:ext cx="8992025" cy="511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138C32-FAAD-8545-B842-6AF85F381A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7" t="2275" r="7908" b="40055"/>
          <a:stretch/>
        </p:blipFill>
        <p:spPr>
          <a:xfrm>
            <a:off x="9065945" y="1420584"/>
            <a:ext cx="3204110" cy="439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7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0AB78759-7259-DE42-8B61-F865536C6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863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</a:rPr>
              <a:t>More recent models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D2AF7-1E2F-7F4B-A36B-198B6D990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2" t="6267" r="7321" b="16807"/>
          <a:stretch/>
        </p:blipFill>
        <p:spPr>
          <a:xfrm>
            <a:off x="0" y="1143001"/>
            <a:ext cx="11919445" cy="486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57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04443" y="135442"/>
            <a:ext cx="4820557" cy="675511"/>
          </a:xfrm>
        </p:spPr>
        <p:txBody>
          <a:bodyPr/>
          <a:lstStyle/>
          <a:p>
            <a:r>
              <a:rPr lang="en-US" sz="4000" u="sng" dirty="0"/>
              <a:t>Outline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9B66B79-62AF-E244-B21F-3A29F517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" y="1126033"/>
            <a:ext cx="6036377" cy="575128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4000" dirty="0"/>
              <a:t>CIRs and SIRs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/>
              <a:t>PSP Overview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/>
              <a:t>PSP SIR events</a:t>
            </a:r>
          </a:p>
          <a:p>
            <a:pPr lvl="1">
              <a:buFont typeface="Wingdings" pitchFamily="2" charset="2"/>
              <a:buChar char="Ø"/>
            </a:pPr>
            <a:r>
              <a:rPr lang="en-US" sz="3600" dirty="0"/>
              <a:t>Time histories</a:t>
            </a:r>
          </a:p>
          <a:p>
            <a:pPr lvl="1">
              <a:buFont typeface="Wingdings" pitchFamily="2" charset="2"/>
              <a:buChar char="Ø"/>
            </a:pPr>
            <a:r>
              <a:rPr lang="en-US" sz="3600" dirty="0"/>
              <a:t>Anisotropies</a:t>
            </a:r>
          </a:p>
          <a:p>
            <a:pPr lvl="1">
              <a:buFont typeface="Wingdings" pitchFamily="2" charset="2"/>
              <a:buChar char="Ø"/>
            </a:pPr>
            <a:r>
              <a:rPr lang="en-US" sz="3600" dirty="0"/>
              <a:t>Spectral Properties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/>
              <a:t>Summary &amp; Conclusions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39142BE-B129-A548-B599-C8A80023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CDCEA-4A6D-7242-A53A-31AEEF095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5" b="4531"/>
          <a:stretch/>
        </p:blipFill>
        <p:spPr>
          <a:xfrm>
            <a:off x="5988206" y="997162"/>
            <a:ext cx="5749373" cy="549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4483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8014" y="151771"/>
            <a:ext cx="6301014" cy="675511"/>
          </a:xfrm>
        </p:spPr>
        <p:txBody>
          <a:bodyPr/>
          <a:lstStyle/>
          <a:p>
            <a:r>
              <a:rPr lang="en-US" sz="4000" u="sng" dirty="0"/>
              <a:t>PSP First Two orbits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39142BE-B129-A548-B599-C8A80023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C8F34-C6D2-5744-A6CA-BC7E55ECC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608"/>
            <a:ext cx="12192000" cy="50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748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8014" y="151771"/>
            <a:ext cx="6301014" cy="675511"/>
          </a:xfrm>
        </p:spPr>
        <p:txBody>
          <a:bodyPr/>
          <a:lstStyle/>
          <a:p>
            <a:r>
              <a:rPr lang="en-US" sz="4000" u="sng" dirty="0"/>
              <a:t>PSP First Two orbits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39142BE-B129-A548-B599-C8A80023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B765A-7236-E040-975C-9F3F24E8CA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26473" r="50951" b="3604"/>
          <a:stretch/>
        </p:blipFill>
        <p:spPr>
          <a:xfrm>
            <a:off x="7395142" y="977872"/>
            <a:ext cx="4796858" cy="4198968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0B7CCD14-4AB9-4A49-A011-95499A5ED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1581" y="5327430"/>
            <a:ext cx="49094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3000" dirty="0"/>
              <a:t>Events with same </a:t>
            </a:r>
            <a:r>
              <a:rPr lang="en-US" altLang="en-US" sz="3000" dirty="0" err="1"/>
              <a:t>footpoint</a:t>
            </a:r>
            <a:r>
              <a:rPr lang="en-US" altLang="en-US" sz="3000" dirty="0"/>
              <a:t> longitude #2 &amp;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A0DBAD-39B4-2B4B-93D0-D54C7B1F3F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89"/>
          <a:stretch/>
        </p:blipFill>
        <p:spPr>
          <a:xfrm>
            <a:off x="0" y="1025553"/>
            <a:ext cx="7141779" cy="2332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5E096D-FBDD-9E43-A5DF-C40A21B6CC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47" b="39531"/>
          <a:stretch/>
        </p:blipFill>
        <p:spPr>
          <a:xfrm>
            <a:off x="-24428" y="3353626"/>
            <a:ext cx="7141779" cy="351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568747-4E4F-D145-B972-0EF9DC05A3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11"/>
          <a:stretch/>
        </p:blipFill>
        <p:spPr>
          <a:xfrm>
            <a:off x="0" y="3980217"/>
            <a:ext cx="7141779" cy="269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2832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8014" y="151771"/>
            <a:ext cx="6301014" cy="675511"/>
          </a:xfrm>
        </p:spPr>
        <p:txBody>
          <a:bodyPr/>
          <a:lstStyle/>
          <a:p>
            <a:r>
              <a:rPr lang="en-US" sz="4000" u="sng" dirty="0"/>
              <a:t>Event #1: PSP at 0.35 au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39142BE-B129-A548-B599-C8A80023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87DBDC6B-A9BA-A541-80C0-6986F8F94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080" y="990912"/>
            <a:ext cx="4850666" cy="586708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PSP exits a compression region and enters a rarefaction region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Inverse velocity dispersion </a:t>
            </a:r>
            <a:r>
              <a:rPr lang="en-US" sz="2800" dirty="0">
                <a:sym typeface="Wingdings" pitchFamily="2" charset="2"/>
              </a:rPr>
              <a:t></a:t>
            </a:r>
            <a:r>
              <a:rPr lang="en-US" sz="2800" dirty="0"/>
              <a:t>Intensity peaks first at lower energies and then at higher energies later in the event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He intensities are either equal to or greater than those seen at lower ==&gt;flat spectrum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Particles flow sunward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6E21-912A-B34D-949E-F0EAF9F7A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66" y="990912"/>
            <a:ext cx="4505664" cy="58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2163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8014" y="151771"/>
            <a:ext cx="6301014" cy="675511"/>
          </a:xfrm>
        </p:spPr>
        <p:txBody>
          <a:bodyPr/>
          <a:lstStyle/>
          <a:p>
            <a:r>
              <a:rPr lang="en-US" sz="4000" u="sng" dirty="0"/>
              <a:t>Event #1: PSP at 0.35 au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39142BE-B129-A548-B599-C8A80023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87DBDC6B-A9BA-A541-80C0-6986F8F94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5387" y="967405"/>
            <a:ext cx="6656613" cy="1360786"/>
          </a:xfrm>
        </p:spPr>
        <p:txBody>
          <a:bodyPr/>
          <a:lstStyle/>
          <a:p>
            <a:r>
              <a:rPr lang="en-US" sz="2200" dirty="0"/>
              <a:t>Spectra flatten at lowest energies, but continue as power-laws in sunward and transverse flow directions </a:t>
            </a:r>
          </a:p>
          <a:p>
            <a:r>
              <a:rPr lang="en-US" sz="2200" dirty="0"/>
              <a:t>Isotropic distribution above 200 </a:t>
            </a:r>
            <a:r>
              <a:rPr lang="en-US" sz="2200" dirty="0" err="1"/>
              <a:t>keV</a:t>
            </a:r>
            <a:r>
              <a:rPr lang="en-US" sz="2200" dirty="0"/>
              <a:t>/n.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B3F80-CC0C-3E4E-A20E-C472CF195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23" b="66719"/>
          <a:stretch/>
        </p:blipFill>
        <p:spPr>
          <a:xfrm>
            <a:off x="6595120" y="2328191"/>
            <a:ext cx="4738289" cy="4399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22B17F-E9E3-D041-A411-7FA48CD9A2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71"/>
          <a:stretch/>
        </p:blipFill>
        <p:spPr>
          <a:xfrm>
            <a:off x="268746" y="967405"/>
            <a:ext cx="5266641" cy="589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54287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6C6507-F87E-7247-BC88-78480BD27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2" y="967405"/>
            <a:ext cx="5716745" cy="58905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8014" y="151771"/>
            <a:ext cx="6301014" cy="675511"/>
          </a:xfrm>
        </p:spPr>
        <p:txBody>
          <a:bodyPr/>
          <a:lstStyle/>
          <a:p>
            <a:r>
              <a:rPr lang="en-US" sz="4000" u="sng" dirty="0"/>
              <a:t>Event #2: PSP at 0.91 au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39142BE-B129-A548-B599-C8A80023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87DBDC6B-A9BA-A541-80C0-6986F8F94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6387" y="967405"/>
            <a:ext cx="6656613" cy="1360786"/>
          </a:xfrm>
        </p:spPr>
        <p:txBody>
          <a:bodyPr/>
          <a:lstStyle/>
          <a:p>
            <a:r>
              <a:rPr lang="en-US" sz="2600" dirty="0"/>
              <a:t>Continue as power-laws in sunward and transverse flow directions; </a:t>
            </a:r>
          </a:p>
          <a:p>
            <a:r>
              <a:rPr lang="en-US" sz="2600" dirty="0"/>
              <a:t>No counts in anti-sunward flow direction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B02AF2-5EFE-0840-96BE-2109746C5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3" b="67094"/>
          <a:stretch/>
        </p:blipFill>
        <p:spPr>
          <a:xfrm>
            <a:off x="6874035" y="2328190"/>
            <a:ext cx="4848031" cy="442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7786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F0F0B3-A84B-184C-AFBC-E70EADAD2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7" y="1008771"/>
            <a:ext cx="5627557" cy="58492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8014" y="151771"/>
            <a:ext cx="6301014" cy="675511"/>
          </a:xfrm>
        </p:spPr>
        <p:txBody>
          <a:bodyPr/>
          <a:lstStyle/>
          <a:p>
            <a:r>
              <a:rPr lang="en-US" sz="4000" u="sng" dirty="0"/>
              <a:t>Event #3: PSP at 0.93 au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39142BE-B129-A548-B599-C8A80023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F3BF933C-CAA1-474F-B78A-40858E935948}"/>
              </a:ext>
            </a:extLst>
          </p:cNvPr>
          <p:cNvSpPr txBox="1">
            <a:spLocks/>
          </p:cNvSpPr>
          <p:nvPr/>
        </p:nvSpPr>
        <p:spPr bwMode="auto">
          <a:xfrm>
            <a:off x="5535387" y="967405"/>
            <a:ext cx="6656613" cy="136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600" kern="0" dirty="0"/>
              <a:t>Continue as power-law in transverse and sunward flow directions; </a:t>
            </a:r>
          </a:p>
          <a:p>
            <a:r>
              <a:rPr lang="en-US" sz="2600" kern="0" dirty="0"/>
              <a:t>No counts in anti-sunward flow direction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E771C-596C-F947-92CF-C75B7E686F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6" t="33779" r="51890" b="33856"/>
          <a:stretch/>
        </p:blipFill>
        <p:spPr>
          <a:xfrm>
            <a:off x="6311243" y="2328191"/>
            <a:ext cx="4851701" cy="44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06735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id Phase B Status - ISIS - DRAFT 1">
  <a:themeElements>
    <a:clrScheme name="Heritage 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eritage 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eritage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3">
        <a:dk1>
          <a:srgbClr val="333300"/>
        </a:dk1>
        <a:lt1>
          <a:srgbClr val="FFFFFF"/>
        </a:lt1>
        <a:dk2>
          <a:srgbClr val="990000"/>
        </a:dk2>
        <a:lt2>
          <a:srgbClr val="996633"/>
        </a:lt2>
        <a:accent1>
          <a:srgbClr val="C8BBAC"/>
        </a:accent1>
        <a:accent2>
          <a:srgbClr val="336699"/>
        </a:accent2>
        <a:accent3>
          <a:srgbClr val="FFFFFF"/>
        </a:accent3>
        <a:accent4>
          <a:srgbClr val="2A2A00"/>
        </a:accent4>
        <a:accent5>
          <a:srgbClr val="E0DAD2"/>
        </a:accent5>
        <a:accent6>
          <a:srgbClr val="2D5C8A"/>
        </a:accent6>
        <a:hlink>
          <a:srgbClr val="66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4">
        <a:dk1>
          <a:srgbClr val="333300"/>
        </a:dk1>
        <a:lt1>
          <a:srgbClr val="FFFFFF"/>
        </a:lt1>
        <a:dk2>
          <a:srgbClr val="990000"/>
        </a:dk2>
        <a:lt2>
          <a:srgbClr val="846F58"/>
        </a:lt2>
        <a:accent1>
          <a:srgbClr val="C8BBAC"/>
        </a:accent1>
        <a:accent2>
          <a:srgbClr val="336699"/>
        </a:accent2>
        <a:accent3>
          <a:srgbClr val="FFFFFF"/>
        </a:accent3>
        <a:accent4>
          <a:srgbClr val="2A2A00"/>
        </a:accent4>
        <a:accent5>
          <a:srgbClr val="E0DAD2"/>
        </a:accent5>
        <a:accent6>
          <a:srgbClr val="2D5C8A"/>
        </a:accent6>
        <a:hlink>
          <a:srgbClr val="66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5">
        <a:dk1>
          <a:srgbClr val="000000"/>
        </a:dk1>
        <a:lt1>
          <a:srgbClr val="FFFFFF"/>
        </a:lt1>
        <a:dk2>
          <a:srgbClr val="002850"/>
        </a:dk2>
        <a:lt2>
          <a:srgbClr val="846F58"/>
        </a:lt2>
        <a:accent1>
          <a:srgbClr val="C8BBA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E0DAD2"/>
        </a:accent5>
        <a:accent6>
          <a:srgbClr val="B9B9E7"/>
        </a:accent6>
        <a:hlink>
          <a:srgbClr val="006699"/>
        </a:hlink>
        <a:folHlink>
          <a:srgbClr val="00285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6">
        <a:dk1>
          <a:srgbClr val="000000"/>
        </a:dk1>
        <a:lt1>
          <a:srgbClr val="FFFFFF"/>
        </a:lt1>
        <a:dk2>
          <a:srgbClr val="01255B"/>
        </a:dk2>
        <a:lt2>
          <a:srgbClr val="846F58"/>
        </a:lt2>
        <a:accent1>
          <a:srgbClr val="C8BBA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E0DAD2"/>
        </a:accent5>
        <a:accent6>
          <a:srgbClr val="B9B9E7"/>
        </a:accent6>
        <a:hlink>
          <a:srgbClr val="006699"/>
        </a:hlink>
        <a:folHlink>
          <a:srgbClr val="0125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Mid Phase B Status - ISIS - DRAFT 1</Template>
  <TotalTime>27703</TotalTime>
  <Words>1034</Words>
  <Application>Microsoft Macintosh PowerPoint</Application>
  <PresentationFormat>Widescreen</PresentationFormat>
  <Paragraphs>147</Paragraphs>
  <Slides>27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ＭＳ Ｐゴシック</vt:lpstr>
      <vt:lpstr>Arial</vt:lpstr>
      <vt:lpstr>Comic Sans MS</vt:lpstr>
      <vt:lpstr>New York</vt:lpstr>
      <vt:lpstr>Open Sans</vt:lpstr>
      <vt:lpstr>Symbol</vt:lpstr>
      <vt:lpstr>Times</vt:lpstr>
      <vt:lpstr>Times New Roman</vt:lpstr>
      <vt:lpstr>Wingdings</vt:lpstr>
      <vt:lpstr>Mid Phase B Status - ISIS - DRAFT 1</vt:lpstr>
      <vt:lpstr>Equation</vt:lpstr>
      <vt:lpstr> </vt:lpstr>
      <vt:lpstr>PSP Results in Special Issue of ApJS  </vt:lpstr>
      <vt:lpstr>Outline</vt:lpstr>
      <vt:lpstr>PSP First Two orbits</vt:lpstr>
      <vt:lpstr>PSP First Two orbits</vt:lpstr>
      <vt:lpstr>Event #1: PSP at 0.35 au</vt:lpstr>
      <vt:lpstr>Event #1: PSP at 0.35 au</vt:lpstr>
      <vt:lpstr>Event #2: PSP at 0.91 au</vt:lpstr>
      <vt:lpstr>Event #3: PSP at 0.93 au</vt:lpstr>
      <vt:lpstr>Event #1: PSP at 0.94 au</vt:lpstr>
      <vt:lpstr>Event #5: PSP at 0.92 au</vt:lpstr>
      <vt:lpstr>Event #6: PSP at 0.85 au</vt:lpstr>
      <vt:lpstr>Events #1 &amp; #6: 0.35 au vs 0.85 au</vt:lpstr>
      <vt:lpstr>Events #1 #6: 0.35 au vs 0.85 au</vt:lpstr>
      <vt:lpstr>Summary of Results</vt:lpstr>
      <vt:lpstr>Discussion &amp; Conclusions</vt:lpstr>
      <vt:lpstr>PowerPoint Presentation</vt:lpstr>
      <vt:lpstr>Work in Progress</vt:lpstr>
      <vt:lpstr>CIRs and Particles: 5 AU and 1AU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Science Investigation of the Sun (ISIS) – Energetic Particles</dc:title>
  <dc:creator>sweidner</dc:creator>
  <cp:lastModifiedBy>MIHIR DESAI</cp:lastModifiedBy>
  <cp:revision>602</cp:revision>
  <cp:lastPrinted>2014-10-20T21:11:02Z</cp:lastPrinted>
  <dcterms:created xsi:type="dcterms:W3CDTF">2013-01-28T12:52:32Z</dcterms:created>
  <dcterms:modified xsi:type="dcterms:W3CDTF">2020-05-07T03:16:22Z</dcterms:modified>
</cp:coreProperties>
</file>