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7"/>
  </p:notesMasterIdLst>
  <p:sldIdLst>
    <p:sldId id="261" r:id="rId2"/>
    <p:sldId id="971" r:id="rId3"/>
    <p:sldId id="960" r:id="rId4"/>
    <p:sldId id="974" r:id="rId5"/>
    <p:sldId id="96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7E79"/>
    <a:srgbClr val="0000FF"/>
    <a:srgbClr val="FF9300"/>
    <a:srgbClr val="73FEFF"/>
    <a:srgbClr val="00FA00"/>
    <a:srgbClr val="941651"/>
    <a:srgbClr val="FFFFFF"/>
    <a:srgbClr val="006AB6"/>
    <a:srgbClr val="B0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2675"/>
  </p:normalViewPr>
  <p:slideViewPr>
    <p:cSldViewPr>
      <p:cViewPr varScale="1">
        <p:scale>
          <a:sx n="95" d="100"/>
          <a:sy n="95" d="100"/>
        </p:scale>
        <p:origin x="296" y="192"/>
      </p:cViewPr>
      <p:guideLst>
        <p:guide orient="horz" pos="26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" d="100"/>
        <a:sy n="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C6EA4-26BB-4A7B-A1E5-C30AADD2EE26}" type="datetimeFigureOut">
              <a:rPr lang="en-US" smtClean="0"/>
              <a:t>4/24/20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A2D6F-D65D-49B9-BFC2-D9DF5B681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9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A2D6F-D65D-49B9-BFC2-D9DF5B6817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A2D6F-D65D-49B9-BFC2-D9DF5B6817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A2D6F-D65D-49B9-BFC2-D9DF5B6817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021310"/>
            <a:ext cx="6858000" cy="990600"/>
          </a:xfrm>
        </p:spPr>
        <p:txBody>
          <a:bodyPr anchor="t" anchorCtr="0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4259560"/>
            <a:ext cx="6858000" cy="838318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050"/>
            </a:lvl1pPr>
          </a:lstStyle>
          <a:p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899593" y="1772028"/>
            <a:ext cx="7320482" cy="229132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3" name="Rectangle 32"/>
          <p:cNvSpPr/>
          <p:nvPr/>
        </p:nvSpPr>
        <p:spPr>
          <a:xfrm>
            <a:off x="914400" y="4183361"/>
            <a:ext cx="7315200" cy="107783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2" name="Rectangle 21"/>
          <p:cNvSpPr/>
          <p:nvPr/>
        </p:nvSpPr>
        <p:spPr>
          <a:xfrm>
            <a:off x="899594" y="1772028"/>
            <a:ext cx="233883" cy="229132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2" name="Rectangle 31"/>
          <p:cNvSpPr/>
          <p:nvPr/>
        </p:nvSpPr>
        <p:spPr>
          <a:xfrm>
            <a:off x="899592" y="4183361"/>
            <a:ext cx="228600" cy="1077833"/>
          </a:xfrm>
          <a:prstGeom prst="rect">
            <a:avLst/>
          </a:prstGeom>
          <a:solidFill>
            <a:schemeClr val="accent2"/>
          </a:solidFill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899592" y="5373216"/>
            <a:ext cx="7315200" cy="432048"/>
          </a:xfrm>
          <a:prstGeom prst="rect">
            <a:avLst/>
          </a:prstGeom>
          <a:noFill/>
          <a:ln w="6350" cap="rnd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899592" y="5373216"/>
            <a:ext cx="228600" cy="432048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450"/>
              </a:spcBef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3" y="6467478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3" y="6467478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buFont typeface="Arial" pitchFamily="34" charset="0"/>
              <a:buChar char="•"/>
              <a:defRPr sz="2000"/>
            </a:lvl1pPr>
            <a:lvl2pPr>
              <a:buFont typeface="Courier New" pitchFamily="49" charset="0"/>
              <a:buChar char="o"/>
              <a:defRPr sz="2000"/>
            </a:lvl2pPr>
            <a:lvl3pPr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B1831-ECE2-D745-8349-DD43D7EC5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76872"/>
            <a:ext cx="6858000" cy="1761728"/>
          </a:xfrm>
        </p:spPr>
        <p:txBody>
          <a:bodyPr anchor="ctr" anchorCtr="0"/>
          <a:lstStyle>
            <a:lvl1pPr algn="r">
              <a:buNone/>
              <a:defRPr sz="2400" b="0" cap="none" baseline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93096"/>
            <a:ext cx="6781800" cy="1440160"/>
          </a:xfrm>
        </p:spPr>
        <p:txBody>
          <a:bodyPr anchor="ctr" anchorCtr="0"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914400" y="2132856"/>
            <a:ext cx="7315200" cy="1966704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914401" y="2132856"/>
            <a:ext cx="273224" cy="1966704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899592" y="4293096"/>
            <a:ext cx="7344816" cy="144016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899593" y="4293096"/>
            <a:ext cx="288032" cy="144016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76872"/>
            <a:ext cx="6858000" cy="1761728"/>
          </a:xfrm>
        </p:spPr>
        <p:txBody>
          <a:bodyPr anchor="ctr" anchorCtr="0"/>
          <a:lstStyle>
            <a:lvl1pPr algn="r">
              <a:buNone/>
              <a:defRPr sz="2400" b="0" cap="none" baseline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914400" y="2132856"/>
            <a:ext cx="7315200" cy="1966704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914401" y="2132856"/>
            <a:ext cx="273224" cy="1966704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1204521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B06C2-2F60-DA48-9A93-7D068660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b"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3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8271D-93CC-8344-97E8-9F23E25F2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3" y="6467478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507B4-CCF3-6143-ADE8-1A6A40FF6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3" y="6467478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61315-6862-2842-A90A-259128136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15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3"/>
            <a:ext cx="2514600" cy="4843463"/>
          </a:xfrm>
        </p:spPr>
        <p:txBody>
          <a:bodyPr/>
          <a:lstStyle>
            <a:lvl1pPr marL="0" indent="0">
              <a:lnSpc>
                <a:spcPts val="165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3" y="6467478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C5EFA-0D4F-F447-87F5-12D38BA1B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7370"/>
          <a:stretch/>
        </p:blipFill>
        <p:spPr>
          <a:xfrm>
            <a:off x="-20608" y="0"/>
            <a:ext cx="4778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FAF2128D-F842-4837-B6F9-B6B6E76D26A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44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1"/>
        </a:buClr>
        <a:buSzPct val="76000"/>
        <a:buFont typeface="Arial" pitchFamily="34" charset="0"/>
        <a:buChar char="•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205740" algn="l" rtl="0" eaLnBrk="1" latinLnBrk="0" hangingPunct="1">
        <a:spcBef>
          <a:spcPts val="375"/>
        </a:spcBef>
        <a:buClr>
          <a:schemeClr val="accent2"/>
        </a:buClr>
        <a:buSzPct val="76000"/>
        <a:buFont typeface="Courier New" pitchFamily="49" charset="0"/>
        <a:buChar char="o"/>
        <a:defRPr kumimoji="0"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ts val="375"/>
        </a:spcBef>
        <a:buClr>
          <a:schemeClr val="bg1">
            <a:shade val="50000"/>
          </a:schemeClr>
        </a:buClr>
        <a:buSzPct val="76000"/>
        <a:buFont typeface="Arial" pitchFamily="34" charset="0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25"/>
        </a:spcBef>
        <a:buClr>
          <a:schemeClr val="accent2"/>
        </a:buClr>
        <a:buSzPct val="70000"/>
        <a:buFont typeface="Wingdings"/>
        <a:buChar char="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metsoc.org/doi/pdf/10.1175/JCLI-D-19-0636.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0D424-993E-E341-BB86-A824A853B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3242"/>
          <a:stretch/>
        </p:blipFill>
        <p:spPr>
          <a:xfrm>
            <a:off x="-20608" y="0"/>
            <a:ext cx="91646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93" y="1412776"/>
            <a:ext cx="8136904" cy="1674186"/>
          </a:xfrm>
        </p:spPr>
        <p:txBody>
          <a:bodyPr>
            <a:noAutofit/>
          </a:bodyPr>
          <a:lstStyle/>
          <a:p>
            <a:r>
              <a:rPr lang="en-US" sz="3200" b="1" dirty="0"/>
              <a:t>Impact of the North Atlantic Warming Hole on Sensible Weather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221163"/>
            <a:ext cx="8208912" cy="1368077"/>
          </a:xfrm>
        </p:spPr>
        <p:txBody>
          <a:bodyPr anchor="ctr">
            <a:no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 Melissa Gervais, Penn State </a:t>
            </a:r>
          </a:p>
          <a:p>
            <a:r>
              <a:rPr lang="en-CA" sz="2000" b="1" dirty="0">
                <a:solidFill>
                  <a:schemeClr val="bg1"/>
                </a:solidFill>
              </a:rPr>
              <a:t>Jeffrey Shaman, Columbia University </a:t>
            </a:r>
          </a:p>
          <a:p>
            <a:r>
              <a:rPr lang="en-CA" sz="2000" b="1" dirty="0">
                <a:solidFill>
                  <a:schemeClr val="bg1"/>
                </a:solidFill>
              </a:rPr>
              <a:t>Yochanan Kushnir, Lamont-Doherty Earth Observatory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14723" y="5733256"/>
            <a:ext cx="6936337" cy="2700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r">
              <a:spcBef>
                <a:spcPts val="450"/>
              </a:spcBef>
              <a:buClr>
                <a:schemeClr val="accent1"/>
              </a:buClr>
              <a:buSzPct val="76000"/>
              <a:defRPr/>
            </a:pPr>
            <a:r>
              <a:rPr lang="en-CA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European Geophysical Union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6F97B-2F6F-5440-8829-A29BF197DCBA}"/>
              </a:ext>
            </a:extLst>
          </p:cNvPr>
          <p:cNvSpPr txBox="1"/>
          <p:nvPr/>
        </p:nvSpPr>
        <p:spPr>
          <a:xfrm>
            <a:off x="21006" y="6376010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Photo: Melissa Gervais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79898-2092-4049-8ED4-B7B24017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" y="5878459"/>
            <a:ext cx="1217905" cy="4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B14FED-F67E-B944-BEFD-E017CCEDEC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79296" cy="4937760"/>
          </a:xfrm>
        </p:spPr>
        <p:txBody>
          <a:bodyPr>
            <a:noAutofit/>
          </a:bodyPr>
          <a:lstStyle/>
          <a:p>
            <a:r>
              <a:rPr lang="en-US" dirty="0"/>
              <a:t>Self-organizing maps are used to Identify North Atlantic jet regimes and associated sensible weather in a series of atmosphere-ocean modelling studies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 Key Take-Home Points: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transient eddy-mean forced response jet impacts occurs at different latitudes, strengths, and orientations depending on the jet regime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Dominant impact of the North Atlantic Warming Hole (NAWH) on precipitation is through a suppression over the NAWH and enhancement downstream.  This has different local impacts on European precipitation depending on NAWH strength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Large negative surface temperature differences over the NAWH lead to lower surface temperature over Eurasia in regimes where air is advected from the subpolar gyre over Europe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828F5-E635-CA4E-BE42-52121F83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1F08F0-C633-8B40-A793-F4323EDD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12210-B00D-5A4C-8F96-0E19DFCFC63B}"/>
              </a:ext>
            </a:extLst>
          </p:cNvPr>
          <p:cNvSpPr txBox="1"/>
          <p:nvPr/>
        </p:nvSpPr>
        <p:spPr>
          <a:xfrm>
            <a:off x="7094324" y="6356350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Gervais et al. 2020</a:t>
            </a:r>
          </a:p>
        </p:txBody>
      </p:sp>
    </p:spTree>
    <p:extLst>
      <p:ext uri="{BB962C8B-B14F-4D97-AF65-F5344CB8AC3E}">
        <p14:creationId xmlns:p14="http://schemas.microsoft.com/office/powerpoint/2010/main" val="233077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C6CFA0-FE03-364C-919D-44820E783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/>
          <a:stretch/>
        </p:blipFill>
        <p:spPr>
          <a:xfrm>
            <a:off x="469205" y="1525365"/>
            <a:ext cx="8229600" cy="41044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0513F-8329-A747-B4CD-08A18AB7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ECBFE-F981-D644-B37A-7CF55BE5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twice deepened warming hole in jet regimes identified by the SOM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99E70-38C1-724D-9375-1966B87C1077}"/>
                  </a:ext>
                </a:extLst>
              </p:cNvPr>
              <p:cNvSpPr txBox="1"/>
              <p:nvPr/>
            </p:nvSpPr>
            <p:spPr>
              <a:xfrm>
                <a:off x="469205" y="5614967"/>
                <a:ext cx="8686800" cy="852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Dynamic tropopause wind speed (ms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, color when significant), average dynamic tropopause wind speed for the two experiments (ms</a:t>
                </a:r>
                <a:r>
                  <a:rPr lang="en-US" sz="1600" baseline="30000" dirty="0"/>
                  <a:t>-1 , </a:t>
                </a:r>
                <a:r>
                  <a:rPr lang="en-US" sz="1600" dirty="0"/>
                  <a:t>black contours every 10ms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 beginning at 20ms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’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’ </m:t>
                        </m:r>
                        <m:r>
                          <m:rPr>
                            <m:nor/>
                          </m:rPr>
                          <a:rPr lang="en-US" sz="1600" baseline="-25000" dirty="0"/>
                          <m:t>850</m:t>
                        </m:r>
                      </m:e>
                    </m:acc>
                  </m:oMath>
                </a14:m>
                <a:r>
                  <a:rPr lang="en-US" sz="1600" baseline="-25000" dirty="0"/>
                  <a:t> </a:t>
                </a:r>
                <a:r>
                  <a:rPr lang="en-US" sz="1600" dirty="0"/>
                  <a:t>(green contours every 0.5 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s</a:t>
                </a:r>
                <a:r>
                  <a:rPr lang="en-US" sz="1600" baseline="30000" dirty="0"/>
                  <a:t>-2</a:t>
                </a:r>
                <a:r>
                  <a:rPr lang="en-US" sz="1600" dirty="0"/>
                  <a:t> beginning at 0.5 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s</a:t>
                </a:r>
                <a:r>
                  <a:rPr lang="en-US" sz="1600" baseline="30000" dirty="0"/>
                  <a:t>-2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99E70-38C1-724D-9375-1966B87C1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05" y="5614967"/>
                <a:ext cx="8686800" cy="852798"/>
              </a:xfrm>
              <a:prstGeom prst="rect">
                <a:avLst/>
              </a:prstGeom>
              <a:blipFill>
                <a:blip r:embed="rId4"/>
                <a:stretch>
                  <a:fillRect l="-292" t="-147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0501683-179F-6B44-8D28-C6B65FBBB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9" t="39195" r="2728" b="34489"/>
          <a:stretch/>
        </p:blipFill>
        <p:spPr>
          <a:xfrm>
            <a:off x="8604448" y="2585605"/>
            <a:ext cx="494516" cy="19235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2AFFB-ACA3-C34C-B7B6-5BD7D60DD24F}"/>
              </a:ext>
            </a:extLst>
          </p:cNvPr>
          <p:cNvSpPr/>
          <p:nvPr/>
        </p:nvSpPr>
        <p:spPr>
          <a:xfrm>
            <a:off x="1019609" y="1196752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DJF SOM Composite Differences CNTRL90-2KFill90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39ADC-B264-474A-9A7A-2D56075DDAB2}"/>
              </a:ext>
            </a:extLst>
          </p:cNvPr>
          <p:cNvSpPr txBox="1"/>
          <p:nvPr/>
        </p:nvSpPr>
        <p:spPr>
          <a:xfrm>
            <a:off x="612648" y="1196752"/>
            <a:ext cx="848631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Black contours </a:t>
            </a:r>
            <a:r>
              <a:rPr lang="en-US" dirty="0"/>
              <a:t>show average dynamic tropopause wind speeds for these two experiments.   SOM classifies into 12 regimes with different jet locations and strengths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963D3-D5CB-004D-A1EB-1E7183592091}"/>
              </a:ext>
            </a:extLst>
          </p:cNvPr>
          <p:cNvSpPr txBox="1"/>
          <p:nvPr/>
        </p:nvSpPr>
        <p:spPr>
          <a:xfrm>
            <a:off x="72008" y="5671608"/>
            <a:ext cx="399593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Green contours </a:t>
            </a:r>
            <a:r>
              <a:rPr lang="en-US" dirty="0"/>
              <a:t>show differences in transient eddy activity responsible for feeding the jet enhancements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A9DCE-09D8-F147-9A06-9BDEF9C61AC5}"/>
              </a:ext>
            </a:extLst>
          </p:cNvPr>
          <p:cNvSpPr txBox="1"/>
          <p:nvPr/>
        </p:nvSpPr>
        <p:spPr>
          <a:xfrm>
            <a:off x="4139379" y="5671608"/>
            <a:ext cx="495958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E79"/>
                </a:solidFill>
              </a:rPr>
              <a:t>Colors </a:t>
            </a:r>
            <a:r>
              <a:rPr lang="en-US" dirty="0"/>
              <a:t>show differences in wind speed on the dynamic tropopause.  Jet is enhanced / elongated in different locations depending on jet regime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3F1308-60C1-9649-A65A-3EF95D3CFBE3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855806" y="1843083"/>
            <a:ext cx="364266" cy="3071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2B1B4F-0CDA-F144-B633-6C3FD67C42D8}"/>
              </a:ext>
            </a:extLst>
          </p:cNvPr>
          <p:cNvCxnSpPr>
            <a:cxnSpLocks/>
          </p:cNvCxnSpPr>
          <p:nvPr/>
        </p:nvCxnSpPr>
        <p:spPr>
          <a:xfrm flipH="1" flipV="1">
            <a:off x="5984053" y="4914885"/>
            <a:ext cx="784841" cy="731605"/>
          </a:xfrm>
          <a:prstGeom prst="straightConnector1">
            <a:avLst/>
          </a:prstGeom>
          <a:ln w="38100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3AE17B-AE1B-734E-ADE2-CA28B8782AD7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69976" y="5161106"/>
            <a:ext cx="3488072" cy="5105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CEB0FFC-4C27-C74D-ABAB-D208EACA3FA0}"/>
              </a:ext>
            </a:extLst>
          </p:cNvPr>
          <p:cNvSpPr txBox="1"/>
          <p:nvPr/>
        </p:nvSpPr>
        <p:spPr>
          <a:xfrm>
            <a:off x="7176835" y="6552294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Gervais et al. 2020</a:t>
            </a:r>
          </a:p>
        </p:txBody>
      </p:sp>
    </p:spTree>
    <p:extLst>
      <p:ext uri="{BB962C8B-B14F-4D97-AF65-F5344CB8AC3E}">
        <p14:creationId xmlns:p14="http://schemas.microsoft.com/office/powerpoint/2010/main" val="10475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B8C735-441B-734D-A8F3-2431BE45E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71943"/>
          <a:stretch/>
        </p:blipFill>
        <p:spPr>
          <a:xfrm rot="5400000">
            <a:off x="4348892" y="-519815"/>
            <a:ext cx="1190006" cy="7935509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82CA535-4843-7447-B3EC-03964718EFE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72005"/>
          <a:stretch/>
        </p:blipFill>
        <p:spPr>
          <a:xfrm rot="5400000">
            <a:off x="4319052" y="636602"/>
            <a:ext cx="1244433" cy="79407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F147EC-2B30-3648-8D02-F05DA023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4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E06F7E-9073-934D-ACB2-3B4709F9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 Impact on Sensible Weather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E7A6E-3D1E-2647-92F1-E778265709A9}"/>
              </a:ext>
            </a:extLst>
          </p:cNvPr>
          <p:cNvSpPr txBox="1"/>
          <p:nvPr/>
        </p:nvSpPr>
        <p:spPr>
          <a:xfrm>
            <a:off x="970887" y="5914996"/>
            <a:ext cx="7625470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responses are dependent on SOM node which can lead to greater impacts on the NAWH for different regimes.  See Gervais et al. 2020 for details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96E5B-FF4F-B048-B59B-9DC3AC92F73B}"/>
              </a:ext>
            </a:extLst>
          </p:cNvPr>
          <p:cNvSpPr txBox="1"/>
          <p:nvPr/>
        </p:nvSpPr>
        <p:spPr>
          <a:xfrm>
            <a:off x="1120685" y="2190113"/>
            <a:ext cx="162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Impact of NAWH in 2050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6386E2-0224-B14E-A6A5-71E9A05FD24F}"/>
              </a:ext>
            </a:extLst>
          </p:cNvPr>
          <p:cNvSpPr txBox="1"/>
          <p:nvPr/>
        </p:nvSpPr>
        <p:spPr>
          <a:xfrm>
            <a:off x="2699079" y="2190114"/>
            <a:ext cx="2376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Impact of deepened NAWH in 2050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96E2B5-B304-8542-939C-46C25D5FCF39}"/>
              </a:ext>
            </a:extLst>
          </p:cNvPr>
          <p:cNvSpPr txBox="1"/>
          <p:nvPr/>
        </p:nvSpPr>
        <p:spPr>
          <a:xfrm>
            <a:off x="5004048" y="2190113"/>
            <a:ext cx="1536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Impact of NAWH in 2090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3452F-E1BE-554D-BA8C-2F365F1E5F13}"/>
              </a:ext>
            </a:extLst>
          </p:cNvPr>
          <p:cNvSpPr txBox="1"/>
          <p:nvPr/>
        </p:nvSpPr>
        <p:spPr>
          <a:xfrm>
            <a:off x="6540673" y="2190112"/>
            <a:ext cx="229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Impact of deepened NAWH in 2090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ABC7D7-24EE-EC4C-BAE1-7B3E413B222F}"/>
              </a:ext>
            </a:extLst>
          </p:cNvPr>
          <p:cNvSpPr txBox="1"/>
          <p:nvPr/>
        </p:nvSpPr>
        <p:spPr>
          <a:xfrm rot="16200000">
            <a:off x="105401" y="4368518"/>
            <a:ext cx="136306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Precipitation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F5BF0E-07C4-9648-82F7-AD05B4E8445C}"/>
              </a:ext>
            </a:extLst>
          </p:cNvPr>
          <p:cNvSpPr txBox="1"/>
          <p:nvPr/>
        </p:nvSpPr>
        <p:spPr>
          <a:xfrm rot="16200000">
            <a:off x="99239" y="3077226"/>
            <a:ext cx="138294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Surface </a:t>
            </a:r>
          </a:p>
          <a:p>
            <a:pPr algn="ctr"/>
            <a:r>
              <a:rPr lang="en-US" dirty="0"/>
              <a:t>Temperature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9F7895-95C0-4940-AB85-812486827E5A}"/>
              </a:ext>
            </a:extLst>
          </p:cNvPr>
          <p:cNvSpPr txBox="1"/>
          <p:nvPr/>
        </p:nvSpPr>
        <p:spPr>
          <a:xfrm>
            <a:off x="970887" y="5171099"/>
            <a:ext cx="8065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Top: Surface temperature (C) and SLP (black contours every 0.2hPa, negative dashed).  </a:t>
            </a:r>
          </a:p>
          <a:p>
            <a:r>
              <a:rPr lang="en-US" sz="1500" dirty="0"/>
              <a:t>Bottom: Precipitation (mm/day, color) with DT wind (black contours every 0.25m/s, negative dashed).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64798-9893-244E-90E3-09257D55ADF4}"/>
              </a:ext>
            </a:extLst>
          </p:cNvPr>
          <p:cNvSpPr txBox="1"/>
          <p:nvPr/>
        </p:nvSpPr>
        <p:spPr>
          <a:xfrm>
            <a:off x="5402339" y="1283709"/>
            <a:ext cx="3029728" cy="9233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Suppressed</a:t>
            </a:r>
            <a:r>
              <a:rPr lang="en-US" dirty="0"/>
              <a:t> precipitation over NAWH,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enhanced </a:t>
            </a:r>
            <a:r>
              <a:rPr lang="en-US" dirty="0"/>
              <a:t>downstream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313EBC-17A8-884E-B8A3-A6A4DB684E8B}"/>
              </a:ext>
            </a:extLst>
          </p:cNvPr>
          <p:cNvSpPr txBox="1"/>
          <p:nvPr/>
        </p:nvSpPr>
        <p:spPr>
          <a:xfrm>
            <a:off x="612648" y="1284289"/>
            <a:ext cx="4475534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Colder</a:t>
            </a:r>
            <a:r>
              <a:rPr lang="en-US" dirty="0"/>
              <a:t> surface temperatures over NAWH, advected over Europe.  Changes in SLP also impact local </a:t>
            </a:r>
            <a:r>
              <a:rPr lang="en-US" b="1" dirty="0">
                <a:solidFill>
                  <a:srgbClr val="FF3300"/>
                </a:solidFill>
              </a:rPr>
              <a:t>temperature advection.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DD29A7-5FFA-0A4F-8C14-2159799F8D53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850415" y="2207619"/>
            <a:ext cx="713473" cy="13653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636775-696B-1749-BE6A-4AEBB236B830}"/>
              </a:ext>
            </a:extLst>
          </p:cNvPr>
          <p:cNvCxnSpPr>
            <a:cxnSpLocks/>
          </p:cNvCxnSpPr>
          <p:nvPr/>
        </p:nvCxnSpPr>
        <p:spPr>
          <a:xfrm>
            <a:off x="2854192" y="2228255"/>
            <a:ext cx="1357768" cy="93390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4396C9-0F10-574A-96A4-D5E8E2A27F08}"/>
              </a:ext>
            </a:extLst>
          </p:cNvPr>
          <p:cNvCxnSpPr>
            <a:cxnSpLocks/>
          </p:cNvCxnSpPr>
          <p:nvPr/>
        </p:nvCxnSpPr>
        <p:spPr>
          <a:xfrm>
            <a:off x="6769530" y="2217839"/>
            <a:ext cx="610782" cy="229128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33186F-5E4E-8348-922A-E9AA23A21D2D}"/>
              </a:ext>
            </a:extLst>
          </p:cNvPr>
          <p:cNvCxnSpPr>
            <a:cxnSpLocks/>
          </p:cNvCxnSpPr>
          <p:nvPr/>
        </p:nvCxnSpPr>
        <p:spPr>
          <a:xfrm>
            <a:off x="6789642" y="2190757"/>
            <a:ext cx="878702" cy="2318363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49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63182-E878-7445-9D48-6651E2CC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128D-F842-4837-B6F9-B6B6E76D26AC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0F11E-B743-8C41-B5FC-413F3793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more?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2F609-F3CC-BF48-A060-B5A3E6EE2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7" y="1700808"/>
            <a:ext cx="8606253" cy="40490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B7AAA0-88D9-8F4A-9172-73C69B44DD79}"/>
              </a:ext>
            </a:extLst>
          </p:cNvPr>
          <p:cNvSpPr/>
          <p:nvPr/>
        </p:nvSpPr>
        <p:spPr>
          <a:xfrm>
            <a:off x="469751" y="1646079"/>
            <a:ext cx="8674249" cy="42079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781F4-2A31-5B4A-BE06-16D6727D4CC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Learn More about: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How to use self-organizing maps to represent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variability</a:t>
            </a:r>
            <a:r>
              <a:rPr lang="en-US" b="1" dirty="0"/>
              <a:t> </a:t>
            </a:r>
            <a:r>
              <a:rPr lang="en-US" dirty="0"/>
              <a:t>in a large ensemble and assess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differences</a:t>
            </a:r>
            <a:r>
              <a:rPr lang="en-US" dirty="0"/>
              <a:t> in this variability between experiments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How the development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North Atlantic Warming Hole </a:t>
            </a:r>
            <a:r>
              <a:rPr lang="en-US" dirty="0"/>
              <a:t>may impact daily sensible weather over Europe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Check out our Journal of Climate Paper: </a:t>
            </a:r>
            <a:r>
              <a:rPr lang="en-US" dirty="0">
                <a:hlinkClick r:id="rId4"/>
              </a:rPr>
              <a:t>https://journals.ametsoc.org/doi/pdf/10.1175/JCLI-D-19-0636.1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1187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133464</TotalTime>
  <Words>484</Words>
  <Application>Microsoft Macintosh PowerPoint</Application>
  <PresentationFormat>On-screen Show (4:3)</PresentationFormat>
  <Paragraphs>51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Bookman Old Style</vt:lpstr>
      <vt:lpstr>Calibri</vt:lpstr>
      <vt:lpstr>Cambria Math</vt:lpstr>
      <vt:lpstr>Courier New</vt:lpstr>
      <vt:lpstr>Gill Sans MT</vt:lpstr>
      <vt:lpstr>Wingdings</vt:lpstr>
      <vt:lpstr>Wingdings 3</vt:lpstr>
      <vt:lpstr>Origin</vt:lpstr>
      <vt:lpstr>Impact of the North Atlantic Warming Hole on Sensible Weather</vt:lpstr>
      <vt:lpstr>Summary</vt:lpstr>
      <vt:lpstr>Impact of twice deepened warming hole in jet regimes identified by the SOM analysis</vt:lpstr>
      <vt:lpstr>Mean Impact on Sensible Weather </vt:lpstr>
      <vt:lpstr>Want to know more?  </vt:lpstr>
    </vt:vector>
  </TitlesOfParts>
  <Company>McGill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well is the distribution of precipitation represented?  An analysis from gridded station  data to Global Climate Models</dc:title>
  <dc:creator>melissa</dc:creator>
  <cp:lastModifiedBy>Microsoft Office User</cp:lastModifiedBy>
  <cp:revision>860</cp:revision>
  <cp:lastPrinted>2019-04-09T11:10:02Z</cp:lastPrinted>
  <dcterms:created xsi:type="dcterms:W3CDTF">2013-05-16T13:44:58Z</dcterms:created>
  <dcterms:modified xsi:type="dcterms:W3CDTF">2020-04-27T14:55:26Z</dcterms:modified>
</cp:coreProperties>
</file>