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9"/>
  </p:notesMasterIdLst>
  <p:sldIdLst>
    <p:sldId id="256" r:id="rId2"/>
    <p:sldId id="276" r:id="rId3"/>
    <p:sldId id="277" r:id="rId4"/>
    <p:sldId id="278" r:id="rId5"/>
    <p:sldId id="258" r:id="rId6"/>
    <p:sldId id="259" r:id="rId7"/>
    <p:sldId id="279" r:id="rId8"/>
    <p:sldId id="294" r:id="rId9"/>
    <p:sldId id="263" r:id="rId10"/>
    <p:sldId id="290" r:id="rId11"/>
    <p:sldId id="265" r:id="rId12"/>
    <p:sldId id="260" r:id="rId13"/>
    <p:sldId id="288" r:id="rId14"/>
    <p:sldId id="284" r:id="rId15"/>
    <p:sldId id="293" r:id="rId16"/>
    <p:sldId id="271" r:id="rId17"/>
    <p:sldId id="280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1E72-D719-4595-9394-6C9A54C4EAE8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95E36-C0D7-4A4D-BDA7-4F62F446650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90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95E36-C0D7-4A4D-BDA7-4F62F446650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1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95E36-C0D7-4A4D-BDA7-4F62F446650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96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95E36-C0D7-4A4D-BDA7-4F62F446650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4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CFBC5A-FD89-334D-8B97-92C1A244D181}" type="datetimeFigureOut">
              <a:rPr lang="it-IT" smtClean="0"/>
              <a:t>03/05/20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13CDFB-D9AF-4741-8F05-12DBDDA30BA0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5" Type="http://schemas.openxmlformats.org/officeDocument/2006/relationships/image" Target="../media/image23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7.png"/><Relationship Id="rId5" Type="http://schemas.openxmlformats.org/officeDocument/2006/relationships/image" Target="../media/image26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8275" y="2045141"/>
            <a:ext cx="9753600" cy="1470025"/>
          </a:xfrm>
        </p:spPr>
        <p:txBody>
          <a:bodyPr>
            <a:noAutofit/>
          </a:bodyPr>
          <a:lstStyle/>
          <a:p>
            <a:r>
              <a:rPr lang="en-GB" sz="3200" b="1" dirty="0"/>
              <a:t>Study of Seismo-Electromagnetic signals in an area characterized by an intense hydrothermal activity: a case study from the Solfatara</a:t>
            </a:r>
            <a:br>
              <a:rPr lang="en-GB" sz="3200" b="1" dirty="0"/>
            </a:br>
            <a:r>
              <a:rPr lang="en-GB" sz="3200" b="1" dirty="0"/>
              <a:t>area (</a:t>
            </a:r>
            <a:r>
              <a:rPr lang="en-GB" sz="3200" b="1" dirty="0" err="1"/>
              <a:t>Campi</a:t>
            </a:r>
            <a:r>
              <a:rPr lang="en-GB" sz="3200" b="1" dirty="0"/>
              <a:t> </a:t>
            </a:r>
            <a:r>
              <a:rPr lang="en-GB" sz="3200" b="1" dirty="0" err="1"/>
              <a:t>Flegrei</a:t>
            </a:r>
            <a:r>
              <a:rPr lang="en-GB" sz="3200" b="1" dirty="0"/>
              <a:t>, Italy)</a:t>
            </a:r>
            <a:endParaRPr lang="it-IT" sz="3200" b="1" dirty="0">
              <a:solidFill>
                <a:srgbClr val="00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090" y="5618487"/>
            <a:ext cx="822960" cy="8144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97495" y="4088682"/>
            <a:ext cx="733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</a:rPr>
              <a:t>Agata Siniscalchi</a:t>
            </a:r>
            <a:r>
              <a:rPr lang="it-IT" sz="2400" baseline="30000" dirty="0">
                <a:solidFill>
                  <a:srgbClr val="0070C0"/>
                </a:solidFill>
              </a:rPr>
              <a:t>1,2</a:t>
            </a:r>
            <a:r>
              <a:rPr lang="it-IT" sz="2400" dirty="0">
                <a:solidFill>
                  <a:srgbClr val="0070C0"/>
                </a:solidFill>
              </a:rPr>
              <a:t>, Marianna Balasco</a:t>
            </a:r>
            <a:r>
              <a:rPr lang="it-IT" sz="2400" baseline="30000" dirty="0">
                <a:solidFill>
                  <a:srgbClr val="0070C0"/>
                </a:solidFill>
              </a:rPr>
              <a:t>1</a:t>
            </a:r>
            <a:r>
              <a:rPr lang="it-IT" sz="2400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</a:rPr>
              <a:t>Gerardo Romano</a:t>
            </a:r>
            <a:r>
              <a:rPr lang="it-IT" sz="2400" baseline="30000" dirty="0">
                <a:solidFill>
                  <a:srgbClr val="0070C0"/>
                </a:solidFill>
              </a:rPr>
              <a:t>1,2</a:t>
            </a:r>
            <a:r>
              <a:rPr lang="it-IT" sz="2400" dirty="0">
                <a:solidFill>
                  <a:srgbClr val="0070C0"/>
                </a:solidFill>
              </a:rPr>
              <a:t>, Simona Tripaldi</a:t>
            </a:r>
            <a:r>
              <a:rPr lang="it-IT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26728" y="5059065"/>
            <a:ext cx="64990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aseline="30000" dirty="0"/>
              <a:t>1</a:t>
            </a:r>
            <a:r>
              <a:rPr lang="it-IT" sz="1200" i="1" dirty="0"/>
              <a:t>Institute of </a:t>
            </a:r>
            <a:r>
              <a:rPr lang="it-IT" sz="1200" i="1" dirty="0" err="1"/>
              <a:t>Methodologies</a:t>
            </a:r>
            <a:r>
              <a:rPr lang="it-IT" sz="1200" i="1" dirty="0"/>
              <a:t> for </a:t>
            </a:r>
            <a:r>
              <a:rPr lang="it-IT" sz="1200" i="1" dirty="0" err="1"/>
              <a:t>Environmental</a:t>
            </a:r>
            <a:r>
              <a:rPr lang="it-IT" sz="1200" i="1" dirty="0"/>
              <a:t> Analysis, National </a:t>
            </a:r>
            <a:r>
              <a:rPr lang="it-IT" sz="1200" i="1" dirty="0" err="1"/>
              <a:t>Research</a:t>
            </a:r>
            <a:r>
              <a:rPr lang="it-IT" sz="1200" i="1" dirty="0"/>
              <a:t> </a:t>
            </a:r>
            <a:r>
              <a:rPr lang="it-IT" sz="1200" i="1" dirty="0" err="1"/>
              <a:t>Council</a:t>
            </a:r>
            <a:r>
              <a:rPr lang="it-IT" sz="1200" i="1" dirty="0"/>
              <a:t> of </a:t>
            </a:r>
            <a:r>
              <a:rPr lang="it-IT" sz="1200" i="1" dirty="0" err="1"/>
              <a:t>Italy</a:t>
            </a:r>
            <a:r>
              <a:rPr lang="it-IT" sz="1200" i="1" dirty="0"/>
              <a:t>, Tito Scalo - PZ, </a:t>
            </a:r>
            <a:r>
              <a:rPr lang="it-IT" sz="1200" i="1" dirty="0" err="1"/>
              <a:t>Italy</a:t>
            </a:r>
            <a:endParaRPr lang="it-IT" sz="1200" i="1" dirty="0"/>
          </a:p>
          <a:p>
            <a:pPr algn="ctr"/>
            <a:endParaRPr lang="it-IT" sz="1200" dirty="0"/>
          </a:p>
          <a:p>
            <a:pPr algn="ctr"/>
            <a:endParaRPr lang="it-IT" sz="1000" dirty="0"/>
          </a:p>
          <a:p>
            <a:pPr algn="ctr"/>
            <a:r>
              <a:rPr lang="it-IT" sz="1200" baseline="30000" dirty="0"/>
              <a:t>2</a:t>
            </a:r>
            <a:r>
              <a:rPr lang="it-IT" sz="1200" i="1" dirty="0"/>
              <a:t>University of Bari, </a:t>
            </a:r>
            <a:r>
              <a:rPr lang="it-IT" sz="1200" i="1" dirty="0" err="1"/>
              <a:t>Department</a:t>
            </a:r>
            <a:r>
              <a:rPr lang="it-IT" sz="1200" i="1" dirty="0"/>
              <a:t> of Earth and Geo-</a:t>
            </a:r>
            <a:r>
              <a:rPr lang="it-IT" sz="1200" i="1" dirty="0" err="1"/>
              <a:t>Environmental</a:t>
            </a:r>
            <a:r>
              <a:rPr lang="it-IT" sz="1200" i="1" dirty="0"/>
              <a:t> Science, Bari, </a:t>
            </a:r>
            <a:r>
              <a:rPr lang="it-IT" sz="1200" i="1" dirty="0" err="1"/>
              <a:t>Italy</a:t>
            </a:r>
            <a:endParaRPr lang="it-IT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830135"/>
            <a:ext cx="1298364" cy="5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magine 14" descr="Schermata 2020-04-27 alle 10.33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17556" r="11806" b="70203"/>
          <a:stretch/>
        </p:blipFill>
        <p:spPr>
          <a:xfrm>
            <a:off x="0" y="-1262"/>
            <a:ext cx="9143999" cy="8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8121" y="937567"/>
            <a:ext cx="7279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Background </a:t>
            </a:r>
            <a:r>
              <a:rPr lang="it-IT" sz="2000" dirty="0" err="1"/>
              <a:t>natural</a:t>
            </a:r>
            <a:r>
              <a:rPr lang="it-IT" sz="2000" dirty="0"/>
              <a:t> </a:t>
            </a:r>
            <a:r>
              <a:rPr lang="it-IT" sz="2000" dirty="0" err="1"/>
              <a:t>em</a:t>
            </a:r>
            <a:r>
              <a:rPr lang="it-IT" sz="2000" dirty="0"/>
              <a:t> </a:t>
            </a:r>
            <a:r>
              <a:rPr lang="it-IT" sz="2000" dirty="0" err="1"/>
              <a:t>field</a:t>
            </a:r>
            <a:r>
              <a:rPr lang="it-IT" sz="2000" dirty="0"/>
              <a:t> must be </a:t>
            </a:r>
            <a:r>
              <a:rPr lang="it-IT" sz="2000" dirty="0" err="1"/>
              <a:t>removed</a:t>
            </a:r>
            <a:r>
              <a:rPr lang="it-IT" sz="2000" dirty="0"/>
              <a:t> to estimate SES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2" y="413175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Background removal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69999" y="1879600"/>
            <a:ext cx="512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It</a:t>
            </a:r>
            <a:r>
              <a:rPr lang="it-IT" dirty="0"/>
              <a:t>  can be </a:t>
            </a:r>
            <a:r>
              <a:rPr lang="it-IT" dirty="0" err="1"/>
              <a:t>estimated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MT </a:t>
            </a:r>
            <a:r>
              <a:rPr lang="it-IT" dirty="0" err="1"/>
              <a:t>sites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2" y="2618781"/>
            <a:ext cx="7721600" cy="31360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6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0"/>
              </p:ext>
            </p:extLst>
          </p:nvPr>
        </p:nvGraphicFramePr>
        <p:xfrm>
          <a:off x="230106" y="2297113"/>
          <a:ext cx="34131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zione" r:id="rId4" imgW="2031840" imgH="927000" progId="Equation.3">
                  <p:embed/>
                </p:oleObj>
              </mc:Choice>
              <mc:Fallback>
                <p:oleObj name="Equazione" r:id="rId4" imgW="20318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106" y="2297113"/>
                        <a:ext cx="3413125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l="3891" r="7776"/>
          <a:stretch/>
        </p:blipFill>
        <p:spPr>
          <a:xfrm>
            <a:off x="65005" y="4570831"/>
            <a:ext cx="3665620" cy="9816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8121" y="937567"/>
            <a:ext cx="7279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Background </a:t>
            </a:r>
            <a:r>
              <a:rPr lang="it-IT" sz="2000" dirty="0" err="1"/>
              <a:t>natural</a:t>
            </a:r>
            <a:r>
              <a:rPr lang="it-IT" sz="2000" dirty="0"/>
              <a:t> </a:t>
            </a:r>
            <a:r>
              <a:rPr lang="it-IT" sz="2000" dirty="0" err="1"/>
              <a:t>em</a:t>
            </a:r>
            <a:r>
              <a:rPr lang="it-IT" sz="2000" dirty="0"/>
              <a:t> </a:t>
            </a:r>
            <a:r>
              <a:rPr lang="it-IT" sz="2000" dirty="0" err="1"/>
              <a:t>field</a:t>
            </a:r>
            <a:r>
              <a:rPr lang="it-IT" sz="2000" dirty="0"/>
              <a:t> must be </a:t>
            </a:r>
            <a:r>
              <a:rPr lang="it-IT" sz="2000" dirty="0" err="1"/>
              <a:t>removed</a:t>
            </a:r>
            <a:r>
              <a:rPr lang="it-IT" sz="2000" dirty="0"/>
              <a:t> to estimate SES</a:t>
            </a: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528363"/>
            <a:ext cx="5413375" cy="423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2" y="413175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Background removal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041255"/>
              </p:ext>
            </p:extLst>
          </p:nvPr>
        </p:nvGraphicFramePr>
        <p:xfrm>
          <a:off x="693885" y="1345470"/>
          <a:ext cx="33702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zione" r:id="rId3" imgW="1650960" imgH="685800" progId="Equation.3">
                  <p:embed/>
                </p:oleObj>
              </mc:Choice>
              <mc:Fallback>
                <p:oleObj name="Equazione" r:id="rId3" imgW="165096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885" y="1345470"/>
                        <a:ext cx="3370262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4064147" y="1320070"/>
            <a:ext cx="4814142" cy="4128230"/>
            <a:chOff x="4064147" y="1320070"/>
            <a:chExt cx="4814142" cy="4128230"/>
          </a:xfrm>
        </p:grpSpPr>
        <p:grpSp>
          <p:nvGrpSpPr>
            <p:cNvPr id="7" name="Gruppo 6"/>
            <p:cNvGrpSpPr/>
            <p:nvPr/>
          </p:nvGrpSpPr>
          <p:grpSpPr>
            <a:xfrm>
              <a:off x="4064147" y="1320070"/>
              <a:ext cx="4814142" cy="4128230"/>
              <a:chOff x="2107358" y="1061134"/>
              <a:chExt cx="4814142" cy="4128230"/>
            </a:xfrm>
          </p:grpSpPr>
          <p:pic>
            <p:nvPicPr>
              <p:cNvPr id="5" name="Immagine 4" descr="sismica_spettr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358" y="1384300"/>
                <a:ext cx="4814142" cy="3805064"/>
              </a:xfrm>
              <a:prstGeom prst="rect">
                <a:avLst/>
              </a:prstGeom>
            </p:spPr>
          </p:pic>
          <p:sp>
            <p:nvSpPr>
              <p:cNvPr id="6" name="CasellaDiTesto 5"/>
              <p:cNvSpPr txBox="1"/>
              <p:nvPr/>
            </p:nvSpPr>
            <p:spPr>
              <a:xfrm>
                <a:off x="2806700" y="1061134"/>
                <a:ext cx="3897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Vibroseis</a:t>
                </a:r>
                <a:r>
                  <a:rPr lang="it-IT" dirty="0"/>
                  <a:t> </a:t>
                </a:r>
                <a:r>
                  <a:rPr lang="it-IT" dirty="0" err="1"/>
                  <a:t>spectra</a:t>
                </a:r>
                <a:r>
                  <a:rPr lang="it-IT" dirty="0"/>
                  <a:t> are site-</a:t>
                </a:r>
                <a:r>
                  <a:rPr lang="it-IT" dirty="0" err="1"/>
                  <a:t>dependent</a:t>
                </a:r>
                <a:endParaRPr lang="it-IT" dirty="0"/>
              </a:p>
              <a:p>
                <a:endParaRPr lang="it-IT" dirty="0"/>
              </a:p>
            </p:txBody>
          </p:sp>
        </p:grpSp>
        <p:cxnSp>
          <p:nvCxnSpPr>
            <p:cNvPr id="3" name="Connettore 1 2"/>
            <p:cNvCxnSpPr/>
            <p:nvPr/>
          </p:nvCxnSpPr>
          <p:spPr>
            <a:xfrm flipV="1">
              <a:off x="7391400" y="1980515"/>
              <a:ext cx="0" cy="28581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flipV="1">
              <a:off x="5473700" y="1929715"/>
              <a:ext cx="0" cy="28581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sellaDiTesto 11"/>
          <p:cNvSpPr txBox="1"/>
          <p:nvPr/>
        </p:nvSpPr>
        <p:spPr>
          <a:xfrm>
            <a:off x="825500" y="1320070"/>
            <a:ext cx="168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Deconvolution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1997" y="3594100"/>
            <a:ext cx="341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Geometric</a:t>
            </a:r>
            <a:r>
              <a:rPr lang="it-IT" dirty="0"/>
              <a:t> </a:t>
            </a:r>
            <a:r>
              <a:rPr lang="it-IT" dirty="0" err="1"/>
              <a:t>spreading</a:t>
            </a:r>
            <a:r>
              <a:rPr lang="it-IT" dirty="0"/>
              <a:t> </a:t>
            </a:r>
            <a:r>
              <a:rPr lang="it-IT" dirty="0" err="1"/>
              <a:t>correction</a:t>
            </a:r>
            <a:endParaRPr lang="it-IT" dirty="0"/>
          </a:p>
        </p:txBody>
      </p:sp>
      <p:sp>
        <p:nvSpPr>
          <p:cNvPr id="14" name="Freccia giù 13"/>
          <p:cNvSpPr/>
          <p:nvPr/>
        </p:nvSpPr>
        <p:spPr>
          <a:xfrm>
            <a:off x="1841500" y="4203700"/>
            <a:ext cx="664794" cy="635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68302" y="5078968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create </a:t>
            </a:r>
            <a:r>
              <a:rPr lang="it-IT" dirty="0" err="1"/>
              <a:t>maps</a:t>
            </a:r>
            <a:r>
              <a:rPr lang="it-IT" dirty="0"/>
              <a:t> of </a:t>
            </a:r>
            <a:r>
              <a:rPr lang="it-IT" i="1" dirty="0"/>
              <a:t>R(</a:t>
            </a:r>
            <a:r>
              <a:rPr lang="it-IT" i="1" dirty="0">
                <a:latin typeface="Symbol" charset="2"/>
                <a:cs typeface="Symbol" charset="2"/>
              </a:rPr>
              <a:t>w</a:t>
            </a:r>
            <a:r>
              <a:rPr lang="it-IT" i="1" dirty="0"/>
              <a:t>)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8302" y="5810458"/>
            <a:ext cx="837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call </a:t>
            </a:r>
            <a:r>
              <a:rPr lang="it-IT" dirty="0" err="1"/>
              <a:t>them</a:t>
            </a:r>
            <a:r>
              <a:rPr lang="it-IT" dirty="0"/>
              <a:t> in the following </a:t>
            </a:r>
            <a:r>
              <a:rPr lang="it-IT" i="1" dirty="0"/>
              <a:t>RSEM (</a:t>
            </a:r>
            <a:r>
              <a:rPr lang="it-IT" i="1" dirty="0" err="1"/>
              <a:t>Response</a:t>
            </a:r>
            <a:r>
              <a:rPr lang="it-IT" i="1" dirty="0"/>
              <a:t> </a:t>
            </a:r>
            <a:r>
              <a:rPr lang="it-IT" i="1" dirty="0" err="1"/>
              <a:t>Seismo</a:t>
            </a:r>
            <a:r>
              <a:rPr lang="it-IT" i="1" dirty="0"/>
              <a:t>-Electro-</a:t>
            </a:r>
            <a:r>
              <a:rPr lang="it-IT" i="1" dirty="0" err="1"/>
              <a:t>Magnetic</a:t>
            </a:r>
            <a:r>
              <a:rPr lang="it-IT" i="1" dirty="0"/>
              <a:t>) </a:t>
            </a:r>
            <a:r>
              <a:rPr lang="it-IT" i="1" dirty="0" err="1"/>
              <a:t>maps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2450" y="-274593"/>
            <a:ext cx="8241549" cy="1264341"/>
          </a:xfrm>
        </p:spPr>
        <p:txBody>
          <a:bodyPr>
            <a:normAutofit/>
          </a:bodyPr>
          <a:lstStyle/>
          <a:p>
            <a:r>
              <a:rPr lang="it-IT" sz="2800" dirty="0"/>
              <a:t>RESULTS</a:t>
            </a:r>
          </a:p>
        </p:txBody>
      </p:sp>
      <p:pic>
        <p:nvPicPr>
          <p:cNvPr id="11" name="Immagin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37" y="1311931"/>
            <a:ext cx="4512969" cy="49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3544766" y="655882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FFFF"/>
                </a:solidFill>
              </a:rPr>
              <a:t>RSEM </a:t>
            </a:r>
            <a:r>
              <a:rPr lang="it-IT" sz="2400" dirty="0" err="1">
                <a:solidFill>
                  <a:srgbClr val="FFFFFF"/>
                </a:solidFill>
              </a:rPr>
              <a:t>maps</a:t>
            </a:r>
            <a:r>
              <a:rPr lang="it-IT" sz="2400" dirty="0">
                <a:solidFill>
                  <a:srgbClr val="FFFFFF"/>
                </a:solidFill>
              </a:rPr>
              <a:t> versus </a:t>
            </a:r>
            <a:r>
              <a:rPr lang="it-IT" sz="2400" dirty="0" err="1">
                <a:solidFill>
                  <a:srgbClr val="FFFFFF"/>
                </a:solidFill>
              </a:rPr>
              <a:t>frequency</a:t>
            </a:r>
            <a:endParaRPr lang="it-IT" sz="2400" dirty="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5311307F-828E-454D-92AA-A51E6389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985"/>
            <a:ext cx="4351181" cy="40924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3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7955DED0-23EB-4161-975D-BFA06700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0" y="846078"/>
            <a:ext cx="3448928" cy="328286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2450" y="-647119"/>
            <a:ext cx="8241549" cy="1264341"/>
          </a:xfrm>
        </p:spPr>
        <p:txBody>
          <a:bodyPr>
            <a:normAutofit/>
          </a:bodyPr>
          <a:lstStyle/>
          <a:p>
            <a:r>
              <a:rPr lang="it-IT" sz="2800" dirty="0"/>
              <a:t>RESULTS</a:t>
            </a:r>
          </a:p>
        </p:txBody>
      </p:sp>
      <p:sp>
        <p:nvSpPr>
          <p:cNvPr id="6" name="Rettangolo 5"/>
          <p:cNvSpPr/>
          <p:nvPr/>
        </p:nvSpPr>
        <p:spPr>
          <a:xfrm>
            <a:off x="3886529" y="986897"/>
            <a:ext cx="5105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COMPARING  RSEM IMAGE WITH GEOCHEMICAL DATA AND OTHER GEOPHYSICAL MODELS  ALONG THE SAME PROFILE (De Landro et al., 2017) 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7" y="4039737"/>
            <a:ext cx="3771900" cy="2702258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2716437" y="1155267"/>
            <a:ext cx="378450" cy="346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406" y="4039737"/>
            <a:ext cx="73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RSEM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66" y="3435402"/>
            <a:ext cx="3200400" cy="2794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1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o 42"/>
          <p:cNvGrpSpPr/>
          <p:nvPr/>
        </p:nvGrpSpPr>
        <p:grpSpPr>
          <a:xfrm>
            <a:off x="4831394" y="735505"/>
            <a:ext cx="3779520" cy="6006490"/>
            <a:chOff x="4749876" y="735505"/>
            <a:chExt cx="3779520" cy="6006490"/>
          </a:xfrm>
        </p:grpSpPr>
        <p:pic>
          <p:nvPicPr>
            <p:cNvPr id="5" name="Immagine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67"/>
            <a:stretch/>
          </p:blipFill>
          <p:spPr>
            <a:xfrm>
              <a:off x="4749876" y="2167026"/>
              <a:ext cx="3779520" cy="4574969"/>
            </a:xfrm>
            <a:prstGeom prst="rect">
              <a:avLst/>
            </a:prstGeom>
          </p:spPr>
        </p:pic>
        <p:grpSp>
          <p:nvGrpSpPr>
            <p:cNvPr id="29" name="Gruppo 28"/>
            <p:cNvGrpSpPr>
              <a:grpSpLocks noChangeAspect="1"/>
            </p:cNvGrpSpPr>
            <p:nvPr/>
          </p:nvGrpSpPr>
          <p:grpSpPr>
            <a:xfrm>
              <a:off x="5754807" y="1321937"/>
              <a:ext cx="1810510" cy="980910"/>
              <a:chOff x="573207" y="4039737"/>
              <a:chExt cx="3771900" cy="2043563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4"/>
              <a:srcRect b="24376"/>
              <a:stretch/>
            </p:blipFill>
            <p:spPr>
              <a:xfrm>
                <a:off x="573207" y="4039737"/>
                <a:ext cx="3771900" cy="2043563"/>
              </a:xfrm>
              <a:prstGeom prst="rect">
                <a:avLst/>
              </a:prstGeom>
            </p:spPr>
          </p:pic>
          <p:sp>
            <p:nvSpPr>
              <p:cNvPr id="6" name="Figura a mano libera 5"/>
              <p:cNvSpPr/>
              <p:nvPr/>
            </p:nvSpPr>
            <p:spPr>
              <a:xfrm>
                <a:off x="1016000" y="4584314"/>
                <a:ext cx="3124200" cy="66678"/>
              </a:xfrm>
              <a:custGeom>
                <a:avLst/>
                <a:gdLst>
                  <a:gd name="connsiteX0" fmla="*/ 0 w 3124200"/>
                  <a:gd name="connsiteY0" fmla="*/ 13086 h 66678"/>
                  <a:gd name="connsiteX1" fmla="*/ 381000 w 3124200"/>
                  <a:gd name="connsiteY1" fmla="*/ 51186 h 66678"/>
                  <a:gd name="connsiteX2" fmla="*/ 698500 w 3124200"/>
                  <a:gd name="connsiteY2" fmla="*/ 63886 h 66678"/>
                  <a:gd name="connsiteX3" fmla="*/ 1092200 w 3124200"/>
                  <a:gd name="connsiteY3" fmla="*/ 386 h 66678"/>
                  <a:gd name="connsiteX4" fmla="*/ 1435100 w 3124200"/>
                  <a:gd name="connsiteY4" fmla="*/ 38486 h 66678"/>
                  <a:gd name="connsiteX5" fmla="*/ 1765300 w 3124200"/>
                  <a:gd name="connsiteY5" fmla="*/ 63886 h 66678"/>
                  <a:gd name="connsiteX6" fmla="*/ 2082800 w 3124200"/>
                  <a:gd name="connsiteY6" fmla="*/ 38486 h 66678"/>
                  <a:gd name="connsiteX7" fmla="*/ 2527300 w 3124200"/>
                  <a:gd name="connsiteY7" fmla="*/ 38486 h 66678"/>
                  <a:gd name="connsiteX8" fmla="*/ 2743200 w 3124200"/>
                  <a:gd name="connsiteY8" fmla="*/ 13086 h 66678"/>
                  <a:gd name="connsiteX9" fmla="*/ 3124200 w 3124200"/>
                  <a:gd name="connsiteY9" fmla="*/ 51186 h 6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4200" h="66678">
                    <a:moveTo>
                      <a:pt x="0" y="13086"/>
                    </a:moveTo>
                    <a:cubicBezTo>
                      <a:pt x="132291" y="27902"/>
                      <a:pt x="264583" y="42719"/>
                      <a:pt x="381000" y="51186"/>
                    </a:cubicBezTo>
                    <a:cubicBezTo>
                      <a:pt x="497417" y="59653"/>
                      <a:pt x="579967" y="72353"/>
                      <a:pt x="698500" y="63886"/>
                    </a:cubicBezTo>
                    <a:cubicBezTo>
                      <a:pt x="817033" y="55419"/>
                      <a:pt x="969433" y="4619"/>
                      <a:pt x="1092200" y="386"/>
                    </a:cubicBezTo>
                    <a:cubicBezTo>
                      <a:pt x="1214967" y="-3847"/>
                      <a:pt x="1322917" y="27903"/>
                      <a:pt x="1435100" y="38486"/>
                    </a:cubicBezTo>
                    <a:cubicBezTo>
                      <a:pt x="1547283" y="49069"/>
                      <a:pt x="1657350" y="63886"/>
                      <a:pt x="1765300" y="63886"/>
                    </a:cubicBezTo>
                    <a:cubicBezTo>
                      <a:pt x="1873250" y="63886"/>
                      <a:pt x="1955800" y="42719"/>
                      <a:pt x="2082800" y="38486"/>
                    </a:cubicBezTo>
                    <a:cubicBezTo>
                      <a:pt x="2209800" y="34253"/>
                      <a:pt x="2417233" y="42719"/>
                      <a:pt x="2527300" y="38486"/>
                    </a:cubicBezTo>
                    <a:cubicBezTo>
                      <a:pt x="2637367" y="34253"/>
                      <a:pt x="2643717" y="10969"/>
                      <a:pt x="2743200" y="13086"/>
                    </a:cubicBezTo>
                    <a:cubicBezTo>
                      <a:pt x="2842683" y="15203"/>
                      <a:pt x="3124200" y="51186"/>
                      <a:pt x="3124200" y="51186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Figura a mano libera 6"/>
              <p:cNvSpPr/>
              <p:nvPr/>
            </p:nvSpPr>
            <p:spPr>
              <a:xfrm>
                <a:off x="977900" y="4749800"/>
                <a:ext cx="3162300" cy="105370"/>
              </a:xfrm>
              <a:custGeom>
                <a:avLst/>
                <a:gdLst>
                  <a:gd name="connsiteX0" fmla="*/ 0 w 3136900"/>
                  <a:gd name="connsiteY0" fmla="*/ 12700 h 104546"/>
                  <a:gd name="connsiteX1" fmla="*/ 215900 w 3136900"/>
                  <a:gd name="connsiteY1" fmla="*/ 88900 h 104546"/>
                  <a:gd name="connsiteX2" fmla="*/ 495300 w 3136900"/>
                  <a:gd name="connsiteY2" fmla="*/ 88900 h 104546"/>
                  <a:gd name="connsiteX3" fmla="*/ 876300 w 3136900"/>
                  <a:gd name="connsiteY3" fmla="*/ 101600 h 104546"/>
                  <a:gd name="connsiteX4" fmla="*/ 1206500 w 3136900"/>
                  <a:gd name="connsiteY4" fmla="*/ 25400 h 104546"/>
                  <a:gd name="connsiteX5" fmla="*/ 1587500 w 3136900"/>
                  <a:gd name="connsiteY5" fmla="*/ 50800 h 104546"/>
                  <a:gd name="connsiteX6" fmla="*/ 1993900 w 3136900"/>
                  <a:gd name="connsiteY6" fmla="*/ 25400 h 104546"/>
                  <a:gd name="connsiteX7" fmla="*/ 2501900 w 3136900"/>
                  <a:gd name="connsiteY7" fmla="*/ 50800 h 104546"/>
                  <a:gd name="connsiteX8" fmla="*/ 3136900 w 3136900"/>
                  <a:gd name="connsiteY8" fmla="*/ 0 h 104546"/>
                  <a:gd name="connsiteX0" fmla="*/ 0 w 3136900"/>
                  <a:gd name="connsiteY0" fmla="*/ 51380 h 147523"/>
                  <a:gd name="connsiteX1" fmla="*/ 215900 w 3136900"/>
                  <a:gd name="connsiteY1" fmla="*/ 127580 h 147523"/>
                  <a:gd name="connsiteX2" fmla="*/ 495300 w 3136900"/>
                  <a:gd name="connsiteY2" fmla="*/ 127580 h 147523"/>
                  <a:gd name="connsiteX3" fmla="*/ 876300 w 3136900"/>
                  <a:gd name="connsiteY3" fmla="*/ 140280 h 147523"/>
                  <a:gd name="connsiteX4" fmla="*/ 1206500 w 3136900"/>
                  <a:gd name="connsiteY4" fmla="*/ 580 h 147523"/>
                  <a:gd name="connsiteX5" fmla="*/ 1587500 w 3136900"/>
                  <a:gd name="connsiteY5" fmla="*/ 89480 h 147523"/>
                  <a:gd name="connsiteX6" fmla="*/ 1993900 w 3136900"/>
                  <a:gd name="connsiteY6" fmla="*/ 64080 h 147523"/>
                  <a:gd name="connsiteX7" fmla="*/ 2501900 w 3136900"/>
                  <a:gd name="connsiteY7" fmla="*/ 89480 h 147523"/>
                  <a:gd name="connsiteX8" fmla="*/ 3136900 w 3136900"/>
                  <a:gd name="connsiteY8" fmla="*/ 38680 h 147523"/>
                  <a:gd name="connsiteX0" fmla="*/ 0 w 3136900"/>
                  <a:gd name="connsiteY0" fmla="*/ 12700 h 105370"/>
                  <a:gd name="connsiteX1" fmla="*/ 215900 w 3136900"/>
                  <a:gd name="connsiteY1" fmla="*/ 88900 h 105370"/>
                  <a:gd name="connsiteX2" fmla="*/ 495300 w 3136900"/>
                  <a:gd name="connsiteY2" fmla="*/ 88900 h 105370"/>
                  <a:gd name="connsiteX3" fmla="*/ 876300 w 3136900"/>
                  <a:gd name="connsiteY3" fmla="*/ 101600 h 105370"/>
                  <a:gd name="connsiteX4" fmla="*/ 1206500 w 3136900"/>
                  <a:gd name="connsiteY4" fmla="*/ 12700 h 105370"/>
                  <a:gd name="connsiteX5" fmla="*/ 1587500 w 3136900"/>
                  <a:gd name="connsiteY5" fmla="*/ 50800 h 105370"/>
                  <a:gd name="connsiteX6" fmla="*/ 1993900 w 3136900"/>
                  <a:gd name="connsiteY6" fmla="*/ 25400 h 105370"/>
                  <a:gd name="connsiteX7" fmla="*/ 2501900 w 3136900"/>
                  <a:gd name="connsiteY7" fmla="*/ 50800 h 105370"/>
                  <a:gd name="connsiteX8" fmla="*/ 3136900 w 3136900"/>
                  <a:gd name="connsiteY8" fmla="*/ 0 h 105370"/>
                  <a:gd name="connsiteX0" fmla="*/ 0 w 3136900"/>
                  <a:gd name="connsiteY0" fmla="*/ 12700 h 105370"/>
                  <a:gd name="connsiteX1" fmla="*/ 215900 w 3136900"/>
                  <a:gd name="connsiteY1" fmla="*/ 88900 h 105370"/>
                  <a:gd name="connsiteX2" fmla="*/ 495300 w 3136900"/>
                  <a:gd name="connsiteY2" fmla="*/ 88900 h 105370"/>
                  <a:gd name="connsiteX3" fmla="*/ 876300 w 3136900"/>
                  <a:gd name="connsiteY3" fmla="*/ 101600 h 105370"/>
                  <a:gd name="connsiteX4" fmla="*/ 1206500 w 3136900"/>
                  <a:gd name="connsiteY4" fmla="*/ 12700 h 105370"/>
                  <a:gd name="connsiteX5" fmla="*/ 1587500 w 3136900"/>
                  <a:gd name="connsiteY5" fmla="*/ 50800 h 105370"/>
                  <a:gd name="connsiteX6" fmla="*/ 1625600 w 3136900"/>
                  <a:gd name="connsiteY6" fmla="*/ 12700 h 105370"/>
                  <a:gd name="connsiteX7" fmla="*/ 1993900 w 3136900"/>
                  <a:gd name="connsiteY7" fmla="*/ 25400 h 105370"/>
                  <a:gd name="connsiteX8" fmla="*/ 2501900 w 3136900"/>
                  <a:gd name="connsiteY8" fmla="*/ 50800 h 105370"/>
                  <a:gd name="connsiteX9" fmla="*/ 3136900 w 3136900"/>
                  <a:gd name="connsiteY9" fmla="*/ 0 h 105370"/>
                  <a:gd name="connsiteX0" fmla="*/ 0 w 3136900"/>
                  <a:gd name="connsiteY0" fmla="*/ 12700 h 105370"/>
                  <a:gd name="connsiteX1" fmla="*/ 215900 w 3136900"/>
                  <a:gd name="connsiteY1" fmla="*/ 88900 h 105370"/>
                  <a:gd name="connsiteX2" fmla="*/ 495300 w 3136900"/>
                  <a:gd name="connsiteY2" fmla="*/ 88900 h 105370"/>
                  <a:gd name="connsiteX3" fmla="*/ 876300 w 3136900"/>
                  <a:gd name="connsiteY3" fmla="*/ 101600 h 105370"/>
                  <a:gd name="connsiteX4" fmla="*/ 1206500 w 3136900"/>
                  <a:gd name="connsiteY4" fmla="*/ 12700 h 105370"/>
                  <a:gd name="connsiteX5" fmla="*/ 1587500 w 3136900"/>
                  <a:gd name="connsiteY5" fmla="*/ 50800 h 105370"/>
                  <a:gd name="connsiteX6" fmla="*/ 1993900 w 3136900"/>
                  <a:gd name="connsiteY6" fmla="*/ 25400 h 105370"/>
                  <a:gd name="connsiteX7" fmla="*/ 2501900 w 3136900"/>
                  <a:gd name="connsiteY7" fmla="*/ 50800 h 105370"/>
                  <a:gd name="connsiteX8" fmla="*/ 3136900 w 3136900"/>
                  <a:gd name="connsiteY8" fmla="*/ 0 h 105370"/>
                  <a:gd name="connsiteX0" fmla="*/ 0 w 3162300"/>
                  <a:gd name="connsiteY0" fmla="*/ 38100 h 105370"/>
                  <a:gd name="connsiteX1" fmla="*/ 241300 w 3162300"/>
                  <a:gd name="connsiteY1" fmla="*/ 88900 h 105370"/>
                  <a:gd name="connsiteX2" fmla="*/ 520700 w 3162300"/>
                  <a:gd name="connsiteY2" fmla="*/ 88900 h 105370"/>
                  <a:gd name="connsiteX3" fmla="*/ 901700 w 3162300"/>
                  <a:gd name="connsiteY3" fmla="*/ 101600 h 105370"/>
                  <a:gd name="connsiteX4" fmla="*/ 1231900 w 3162300"/>
                  <a:gd name="connsiteY4" fmla="*/ 12700 h 105370"/>
                  <a:gd name="connsiteX5" fmla="*/ 1612900 w 3162300"/>
                  <a:gd name="connsiteY5" fmla="*/ 50800 h 105370"/>
                  <a:gd name="connsiteX6" fmla="*/ 2019300 w 3162300"/>
                  <a:gd name="connsiteY6" fmla="*/ 25400 h 105370"/>
                  <a:gd name="connsiteX7" fmla="*/ 2527300 w 3162300"/>
                  <a:gd name="connsiteY7" fmla="*/ 50800 h 105370"/>
                  <a:gd name="connsiteX8" fmla="*/ 3162300 w 3162300"/>
                  <a:gd name="connsiteY8" fmla="*/ 0 h 10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2300" h="105370">
                    <a:moveTo>
                      <a:pt x="0" y="38100"/>
                    </a:moveTo>
                    <a:cubicBezTo>
                      <a:pt x="66675" y="69850"/>
                      <a:pt x="154517" y="80433"/>
                      <a:pt x="241300" y="88900"/>
                    </a:cubicBezTo>
                    <a:cubicBezTo>
                      <a:pt x="328083" y="97367"/>
                      <a:pt x="410633" y="86783"/>
                      <a:pt x="520700" y="88900"/>
                    </a:cubicBezTo>
                    <a:cubicBezTo>
                      <a:pt x="630767" y="91017"/>
                      <a:pt x="783167" y="114300"/>
                      <a:pt x="901700" y="101600"/>
                    </a:cubicBezTo>
                    <a:cubicBezTo>
                      <a:pt x="1020233" y="88900"/>
                      <a:pt x="1113367" y="21167"/>
                      <a:pt x="1231900" y="12700"/>
                    </a:cubicBezTo>
                    <a:cubicBezTo>
                      <a:pt x="1350433" y="4233"/>
                      <a:pt x="1481667" y="48683"/>
                      <a:pt x="1612900" y="50800"/>
                    </a:cubicBezTo>
                    <a:cubicBezTo>
                      <a:pt x="1744133" y="52917"/>
                      <a:pt x="1866900" y="25400"/>
                      <a:pt x="2019300" y="25400"/>
                    </a:cubicBezTo>
                    <a:cubicBezTo>
                      <a:pt x="2165350" y="31750"/>
                      <a:pt x="2336800" y="55033"/>
                      <a:pt x="2527300" y="50800"/>
                    </a:cubicBezTo>
                    <a:cubicBezTo>
                      <a:pt x="2717800" y="46567"/>
                      <a:pt x="3162300" y="0"/>
                      <a:pt x="31623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 7"/>
              <p:cNvSpPr/>
              <p:nvPr/>
            </p:nvSpPr>
            <p:spPr>
              <a:xfrm>
                <a:off x="1003300" y="4800600"/>
                <a:ext cx="1536700" cy="431799"/>
              </a:xfrm>
              <a:custGeom>
                <a:avLst/>
                <a:gdLst>
                  <a:gd name="connsiteX0" fmla="*/ 0 w 2882900"/>
                  <a:gd name="connsiteY0" fmla="*/ 419100 h 419100"/>
                  <a:gd name="connsiteX1" fmla="*/ 673100 w 2882900"/>
                  <a:gd name="connsiteY1" fmla="*/ 330200 h 419100"/>
                  <a:gd name="connsiteX2" fmla="*/ 1193800 w 2882900"/>
                  <a:gd name="connsiteY2" fmla="*/ 330200 h 419100"/>
                  <a:gd name="connsiteX3" fmla="*/ 1498600 w 2882900"/>
                  <a:gd name="connsiteY3" fmla="*/ 279400 h 419100"/>
                  <a:gd name="connsiteX4" fmla="*/ 2184400 w 2882900"/>
                  <a:gd name="connsiteY4" fmla="*/ 266700 h 419100"/>
                  <a:gd name="connsiteX5" fmla="*/ 2540000 w 2882900"/>
                  <a:gd name="connsiteY5" fmla="*/ 177800 h 419100"/>
                  <a:gd name="connsiteX6" fmla="*/ 2882900 w 2882900"/>
                  <a:gd name="connsiteY6" fmla="*/ 0 h 419100"/>
                  <a:gd name="connsiteX0" fmla="*/ 0 w 2882900"/>
                  <a:gd name="connsiteY0" fmla="*/ 419100 h 419100"/>
                  <a:gd name="connsiteX1" fmla="*/ 673100 w 2882900"/>
                  <a:gd name="connsiteY1" fmla="*/ 330200 h 419100"/>
                  <a:gd name="connsiteX2" fmla="*/ 1193800 w 2882900"/>
                  <a:gd name="connsiteY2" fmla="*/ 330200 h 419100"/>
                  <a:gd name="connsiteX3" fmla="*/ 1498600 w 2882900"/>
                  <a:gd name="connsiteY3" fmla="*/ 279400 h 419100"/>
                  <a:gd name="connsiteX4" fmla="*/ 2032000 w 2882900"/>
                  <a:gd name="connsiteY4" fmla="*/ 215900 h 419100"/>
                  <a:gd name="connsiteX5" fmla="*/ 2540000 w 2882900"/>
                  <a:gd name="connsiteY5" fmla="*/ 177800 h 419100"/>
                  <a:gd name="connsiteX6" fmla="*/ 2882900 w 2882900"/>
                  <a:gd name="connsiteY6" fmla="*/ 0 h 419100"/>
                  <a:gd name="connsiteX0" fmla="*/ 0 w 2882900"/>
                  <a:gd name="connsiteY0" fmla="*/ 419100 h 419100"/>
                  <a:gd name="connsiteX1" fmla="*/ 673100 w 2882900"/>
                  <a:gd name="connsiteY1" fmla="*/ 330200 h 419100"/>
                  <a:gd name="connsiteX2" fmla="*/ 1193800 w 2882900"/>
                  <a:gd name="connsiteY2" fmla="*/ 330200 h 419100"/>
                  <a:gd name="connsiteX3" fmla="*/ 1498600 w 2882900"/>
                  <a:gd name="connsiteY3" fmla="*/ 279400 h 419100"/>
                  <a:gd name="connsiteX4" fmla="*/ 2032000 w 2882900"/>
                  <a:gd name="connsiteY4" fmla="*/ 215900 h 419100"/>
                  <a:gd name="connsiteX5" fmla="*/ 2247900 w 2882900"/>
                  <a:gd name="connsiteY5" fmla="*/ 127000 h 419100"/>
                  <a:gd name="connsiteX6" fmla="*/ 2540000 w 2882900"/>
                  <a:gd name="connsiteY6" fmla="*/ 177800 h 419100"/>
                  <a:gd name="connsiteX7" fmla="*/ 2882900 w 2882900"/>
                  <a:gd name="connsiteY7" fmla="*/ 0 h 419100"/>
                  <a:gd name="connsiteX0" fmla="*/ 0 w 2882900"/>
                  <a:gd name="connsiteY0" fmla="*/ 419100 h 419100"/>
                  <a:gd name="connsiteX1" fmla="*/ 673100 w 2882900"/>
                  <a:gd name="connsiteY1" fmla="*/ 330200 h 419100"/>
                  <a:gd name="connsiteX2" fmla="*/ 1193800 w 2882900"/>
                  <a:gd name="connsiteY2" fmla="*/ 330200 h 419100"/>
                  <a:gd name="connsiteX3" fmla="*/ 1498600 w 2882900"/>
                  <a:gd name="connsiteY3" fmla="*/ 279400 h 419100"/>
                  <a:gd name="connsiteX4" fmla="*/ 2032000 w 2882900"/>
                  <a:gd name="connsiteY4" fmla="*/ 215900 h 419100"/>
                  <a:gd name="connsiteX5" fmla="*/ 2247900 w 2882900"/>
                  <a:gd name="connsiteY5" fmla="*/ 127000 h 419100"/>
                  <a:gd name="connsiteX6" fmla="*/ 2527300 w 2882900"/>
                  <a:gd name="connsiteY6" fmla="*/ 25400 h 419100"/>
                  <a:gd name="connsiteX7" fmla="*/ 2882900 w 2882900"/>
                  <a:gd name="connsiteY7" fmla="*/ 0 h 419100"/>
                  <a:gd name="connsiteX0" fmla="*/ 0 w 2882900"/>
                  <a:gd name="connsiteY0" fmla="*/ 419137 h 419137"/>
                  <a:gd name="connsiteX1" fmla="*/ 673100 w 2882900"/>
                  <a:gd name="connsiteY1" fmla="*/ 330237 h 419137"/>
                  <a:gd name="connsiteX2" fmla="*/ 1193800 w 2882900"/>
                  <a:gd name="connsiteY2" fmla="*/ 330237 h 419137"/>
                  <a:gd name="connsiteX3" fmla="*/ 1498600 w 2882900"/>
                  <a:gd name="connsiteY3" fmla="*/ 279437 h 419137"/>
                  <a:gd name="connsiteX4" fmla="*/ 2032000 w 2882900"/>
                  <a:gd name="connsiteY4" fmla="*/ 215937 h 419137"/>
                  <a:gd name="connsiteX5" fmla="*/ 2273300 w 2882900"/>
                  <a:gd name="connsiteY5" fmla="*/ 165137 h 419137"/>
                  <a:gd name="connsiteX6" fmla="*/ 2527300 w 2882900"/>
                  <a:gd name="connsiteY6" fmla="*/ 25437 h 419137"/>
                  <a:gd name="connsiteX7" fmla="*/ 2882900 w 2882900"/>
                  <a:gd name="connsiteY7" fmla="*/ 37 h 419137"/>
                  <a:gd name="connsiteX0" fmla="*/ 0 w 2882900"/>
                  <a:gd name="connsiteY0" fmla="*/ 419506 h 419506"/>
                  <a:gd name="connsiteX1" fmla="*/ 673100 w 2882900"/>
                  <a:gd name="connsiteY1" fmla="*/ 330606 h 419506"/>
                  <a:gd name="connsiteX2" fmla="*/ 1193800 w 2882900"/>
                  <a:gd name="connsiteY2" fmla="*/ 330606 h 419506"/>
                  <a:gd name="connsiteX3" fmla="*/ 1498600 w 2882900"/>
                  <a:gd name="connsiteY3" fmla="*/ 279806 h 419506"/>
                  <a:gd name="connsiteX4" fmla="*/ 1651000 w 2882900"/>
                  <a:gd name="connsiteY4" fmla="*/ 407 h 419506"/>
                  <a:gd name="connsiteX5" fmla="*/ 2032000 w 2882900"/>
                  <a:gd name="connsiteY5" fmla="*/ 216306 h 419506"/>
                  <a:gd name="connsiteX6" fmla="*/ 2273300 w 2882900"/>
                  <a:gd name="connsiteY6" fmla="*/ 165506 h 419506"/>
                  <a:gd name="connsiteX7" fmla="*/ 2527300 w 2882900"/>
                  <a:gd name="connsiteY7" fmla="*/ 25806 h 419506"/>
                  <a:gd name="connsiteX8" fmla="*/ 2882900 w 2882900"/>
                  <a:gd name="connsiteY8" fmla="*/ 406 h 419506"/>
                  <a:gd name="connsiteX0" fmla="*/ 0 w 2527300"/>
                  <a:gd name="connsiteY0" fmla="*/ 419506 h 419506"/>
                  <a:gd name="connsiteX1" fmla="*/ 673100 w 2527300"/>
                  <a:gd name="connsiteY1" fmla="*/ 330606 h 419506"/>
                  <a:gd name="connsiteX2" fmla="*/ 1193800 w 2527300"/>
                  <a:gd name="connsiteY2" fmla="*/ 330606 h 419506"/>
                  <a:gd name="connsiteX3" fmla="*/ 1498600 w 2527300"/>
                  <a:gd name="connsiteY3" fmla="*/ 279806 h 419506"/>
                  <a:gd name="connsiteX4" fmla="*/ 1651000 w 2527300"/>
                  <a:gd name="connsiteY4" fmla="*/ 407 h 419506"/>
                  <a:gd name="connsiteX5" fmla="*/ 2032000 w 2527300"/>
                  <a:gd name="connsiteY5" fmla="*/ 216306 h 419506"/>
                  <a:gd name="connsiteX6" fmla="*/ 2273300 w 2527300"/>
                  <a:gd name="connsiteY6" fmla="*/ 165506 h 419506"/>
                  <a:gd name="connsiteX7" fmla="*/ 2527300 w 2527300"/>
                  <a:gd name="connsiteY7" fmla="*/ 25806 h 419506"/>
                  <a:gd name="connsiteX0" fmla="*/ 0 w 2273300"/>
                  <a:gd name="connsiteY0" fmla="*/ 419506 h 419506"/>
                  <a:gd name="connsiteX1" fmla="*/ 673100 w 2273300"/>
                  <a:gd name="connsiteY1" fmla="*/ 330606 h 419506"/>
                  <a:gd name="connsiteX2" fmla="*/ 1193800 w 2273300"/>
                  <a:gd name="connsiteY2" fmla="*/ 330606 h 419506"/>
                  <a:gd name="connsiteX3" fmla="*/ 1498600 w 2273300"/>
                  <a:gd name="connsiteY3" fmla="*/ 279806 h 419506"/>
                  <a:gd name="connsiteX4" fmla="*/ 1651000 w 2273300"/>
                  <a:gd name="connsiteY4" fmla="*/ 407 h 419506"/>
                  <a:gd name="connsiteX5" fmla="*/ 2032000 w 2273300"/>
                  <a:gd name="connsiteY5" fmla="*/ 216306 h 419506"/>
                  <a:gd name="connsiteX6" fmla="*/ 2273300 w 2273300"/>
                  <a:gd name="connsiteY6" fmla="*/ 165506 h 419506"/>
                  <a:gd name="connsiteX0" fmla="*/ 0 w 2032000"/>
                  <a:gd name="connsiteY0" fmla="*/ 419506 h 419506"/>
                  <a:gd name="connsiteX1" fmla="*/ 673100 w 2032000"/>
                  <a:gd name="connsiteY1" fmla="*/ 330606 h 419506"/>
                  <a:gd name="connsiteX2" fmla="*/ 1193800 w 2032000"/>
                  <a:gd name="connsiteY2" fmla="*/ 330606 h 419506"/>
                  <a:gd name="connsiteX3" fmla="*/ 1498600 w 2032000"/>
                  <a:gd name="connsiteY3" fmla="*/ 279806 h 419506"/>
                  <a:gd name="connsiteX4" fmla="*/ 1651000 w 2032000"/>
                  <a:gd name="connsiteY4" fmla="*/ 407 h 419506"/>
                  <a:gd name="connsiteX5" fmla="*/ 2032000 w 2032000"/>
                  <a:gd name="connsiteY5" fmla="*/ 216306 h 419506"/>
                  <a:gd name="connsiteX0" fmla="*/ 0 w 1651000"/>
                  <a:gd name="connsiteY0" fmla="*/ 419099 h 419099"/>
                  <a:gd name="connsiteX1" fmla="*/ 673100 w 1651000"/>
                  <a:gd name="connsiteY1" fmla="*/ 330199 h 419099"/>
                  <a:gd name="connsiteX2" fmla="*/ 1193800 w 1651000"/>
                  <a:gd name="connsiteY2" fmla="*/ 330199 h 419099"/>
                  <a:gd name="connsiteX3" fmla="*/ 1498600 w 1651000"/>
                  <a:gd name="connsiteY3" fmla="*/ 279399 h 419099"/>
                  <a:gd name="connsiteX4" fmla="*/ 1651000 w 1651000"/>
                  <a:gd name="connsiteY4" fmla="*/ 0 h 419099"/>
                  <a:gd name="connsiteX0" fmla="*/ 0 w 1651000"/>
                  <a:gd name="connsiteY0" fmla="*/ 419099 h 419099"/>
                  <a:gd name="connsiteX1" fmla="*/ 673100 w 1651000"/>
                  <a:gd name="connsiteY1" fmla="*/ 330199 h 419099"/>
                  <a:gd name="connsiteX2" fmla="*/ 1193800 w 1651000"/>
                  <a:gd name="connsiteY2" fmla="*/ 330199 h 419099"/>
                  <a:gd name="connsiteX3" fmla="*/ 1346200 w 1651000"/>
                  <a:gd name="connsiteY3" fmla="*/ 304799 h 419099"/>
                  <a:gd name="connsiteX4" fmla="*/ 1651000 w 1651000"/>
                  <a:gd name="connsiteY4" fmla="*/ 0 h 419099"/>
                  <a:gd name="connsiteX0" fmla="*/ 0 w 1651000"/>
                  <a:gd name="connsiteY0" fmla="*/ 419099 h 419099"/>
                  <a:gd name="connsiteX1" fmla="*/ 673100 w 1651000"/>
                  <a:gd name="connsiteY1" fmla="*/ 330199 h 419099"/>
                  <a:gd name="connsiteX2" fmla="*/ 1193800 w 1651000"/>
                  <a:gd name="connsiteY2" fmla="*/ 330199 h 419099"/>
                  <a:gd name="connsiteX3" fmla="*/ 1295400 w 1651000"/>
                  <a:gd name="connsiteY3" fmla="*/ 253999 h 419099"/>
                  <a:gd name="connsiteX4" fmla="*/ 1651000 w 1651000"/>
                  <a:gd name="connsiteY4" fmla="*/ 0 h 419099"/>
                  <a:gd name="connsiteX0" fmla="*/ 0 w 1536700"/>
                  <a:gd name="connsiteY0" fmla="*/ 431799 h 431799"/>
                  <a:gd name="connsiteX1" fmla="*/ 673100 w 1536700"/>
                  <a:gd name="connsiteY1" fmla="*/ 342899 h 431799"/>
                  <a:gd name="connsiteX2" fmla="*/ 1193800 w 1536700"/>
                  <a:gd name="connsiteY2" fmla="*/ 342899 h 431799"/>
                  <a:gd name="connsiteX3" fmla="*/ 1295400 w 1536700"/>
                  <a:gd name="connsiteY3" fmla="*/ 266699 h 431799"/>
                  <a:gd name="connsiteX4" fmla="*/ 1536700 w 1536700"/>
                  <a:gd name="connsiteY4" fmla="*/ 0 h 43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6700" h="431799">
                    <a:moveTo>
                      <a:pt x="0" y="431799"/>
                    </a:moveTo>
                    <a:cubicBezTo>
                      <a:pt x="237066" y="394757"/>
                      <a:pt x="474133" y="357716"/>
                      <a:pt x="673100" y="342899"/>
                    </a:cubicBezTo>
                    <a:cubicBezTo>
                      <a:pt x="872067" y="328082"/>
                      <a:pt x="1090083" y="355599"/>
                      <a:pt x="1193800" y="342899"/>
                    </a:cubicBezTo>
                    <a:cubicBezTo>
                      <a:pt x="1297517" y="330199"/>
                      <a:pt x="1238250" y="323849"/>
                      <a:pt x="1295400" y="266699"/>
                    </a:cubicBezTo>
                    <a:cubicBezTo>
                      <a:pt x="1352550" y="209549"/>
                      <a:pt x="1447800" y="10583"/>
                      <a:pt x="15367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 9"/>
              <p:cNvSpPr/>
              <p:nvPr/>
            </p:nvSpPr>
            <p:spPr>
              <a:xfrm>
                <a:off x="990599" y="4912014"/>
                <a:ext cx="3086099" cy="714123"/>
              </a:xfrm>
              <a:custGeom>
                <a:avLst/>
                <a:gdLst>
                  <a:gd name="connsiteX0" fmla="*/ 3086100 w 3086100"/>
                  <a:gd name="connsiteY0" fmla="*/ 11511 h 711568"/>
                  <a:gd name="connsiteX1" fmla="*/ 2717800 w 3086100"/>
                  <a:gd name="connsiteY1" fmla="*/ 24211 h 711568"/>
                  <a:gd name="connsiteX2" fmla="*/ 2578100 w 3086100"/>
                  <a:gd name="connsiteY2" fmla="*/ 227411 h 711568"/>
                  <a:gd name="connsiteX3" fmla="*/ 1968500 w 3086100"/>
                  <a:gd name="connsiteY3" fmla="*/ 443311 h 711568"/>
                  <a:gd name="connsiteX4" fmla="*/ 1092200 w 3086100"/>
                  <a:gd name="connsiteY4" fmla="*/ 519511 h 711568"/>
                  <a:gd name="connsiteX5" fmla="*/ 749300 w 3086100"/>
                  <a:gd name="connsiteY5" fmla="*/ 710011 h 711568"/>
                  <a:gd name="connsiteX6" fmla="*/ 203200 w 3086100"/>
                  <a:gd name="connsiteY6" fmla="*/ 608411 h 711568"/>
                  <a:gd name="connsiteX7" fmla="*/ 0 w 3086100"/>
                  <a:gd name="connsiteY7" fmla="*/ 583011 h 711568"/>
                  <a:gd name="connsiteX0" fmla="*/ 3086100 w 3086100"/>
                  <a:gd name="connsiteY0" fmla="*/ 2091 h 702148"/>
                  <a:gd name="connsiteX1" fmla="*/ 2743200 w 3086100"/>
                  <a:gd name="connsiteY1" fmla="*/ 65591 h 702148"/>
                  <a:gd name="connsiteX2" fmla="*/ 2578100 w 3086100"/>
                  <a:gd name="connsiteY2" fmla="*/ 217991 h 702148"/>
                  <a:gd name="connsiteX3" fmla="*/ 1968500 w 3086100"/>
                  <a:gd name="connsiteY3" fmla="*/ 433891 h 702148"/>
                  <a:gd name="connsiteX4" fmla="*/ 1092200 w 3086100"/>
                  <a:gd name="connsiteY4" fmla="*/ 510091 h 702148"/>
                  <a:gd name="connsiteX5" fmla="*/ 749300 w 3086100"/>
                  <a:gd name="connsiteY5" fmla="*/ 700591 h 702148"/>
                  <a:gd name="connsiteX6" fmla="*/ 203200 w 3086100"/>
                  <a:gd name="connsiteY6" fmla="*/ 598991 h 702148"/>
                  <a:gd name="connsiteX7" fmla="*/ 0 w 3086100"/>
                  <a:gd name="connsiteY7" fmla="*/ 573591 h 702148"/>
                  <a:gd name="connsiteX0" fmla="*/ 3086100 w 3086100"/>
                  <a:gd name="connsiteY0" fmla="*/ 2091 h 702148"/>
                  <a:gd name="connsiteX1" fmla="*/ 2743200 w 3086100"/>
                  <a:gd name="connsiteY1" fmla="*/ 65591 h 702148"/>
                  <a:gd name="connsiteX2" fmla="*/ 2578100 w 3086100"/>
                  <a:gd name="connsiteY2" fmla="*/ 217991 h 702148"/>
                  <a:gd name="connsiteX3" fmla="*/ 1968500 w 3086100"/>
                  <a:gd name="connsiteY3" fmla="*/ 433891 h 702148"/>
                  <a:gd name="connsiteX4" fmla="*/ 1092200 w 3086100"/>
                  <a:gd name="connsiteY4" fmla="*/ 510091 h 702148"/>
                  <a:gd name="connsiteX5" fmla="*/ 596900 w 3086100"/>
                  <a:gd name="connsiteY5" fmla="*/ 700591 h 702148"/>
                  <a:gd name="connsiteX6" fmla="*/ 203200 w 3086100"/>
                  <a:gd name="connsiteY6" fmla="*/ 598991 h 702148"/>
                  <a:gd name="connsiteX7" fmla="*/ 0 w 3086100"/>
                  <a:gd name="connsiteY7" fmla="*/ 573591 h 702148"/>
                  <a:gd name="connsiteX0" fmla="*/ 3086100 w 3086100"/>
                  <a:gd name="connsiteY0" fmla="*/ 2091 h 705051"/>
                  <a:gd name="connsiteX1" fmla="*/ 2743200 w 3086100"/>
                  <a:gd name="connsiteY1" fmla="*/ 65591 h 705051"/>
                  <a:gd name="connsiteX2" fmla="*/ 2578100 w 3086100"/>
                  <a:gd name="connsiteY2" fmla="*/ 217991 h 705051"/>
                  <a:gd name="connsiteX3" fmla="*/ 1968500 w 3086100"/>
                  <a:gd name="connsiteY3" fmla="*/ 433891 h 705051"/>
                  <a:gd name="connsiteX4" fmla="*/ 1092200 w 3086100"/>
                  <a:gd name="connsiteY4" fmla="*/ 510091 h 705051"/>
                  <a:gd name="connsiteX5" fmla="*/ 596900 w 3086100"/>
                  <a:gd name="connsiteY5" fmla="*/ 700591 h 705051"/>
                  <a:gd name="connsiteX6" fmla="*/ 203200 w 3086100"/>
                  <a:gd name="connsiteY6" fmla="*/ 598991 h 705051"/>
                  <a:gd name="connsiteX7" fmla="*/ 0 w 3086100"/>
                  <a:gd name="connsiteY7" fmla="*/ 573591 h 705051"/>
                  <a:gd name="connsiteX0" fmla="*/ 3086100 w 3086100"/>
                  <a:gd name="connsiteY0" fmla="*/ 2091 h 700630"/>
                  <a:gd name="connsiteX1" fmla="*/ 2743200 w 3086100"/>
                  <a:gd name="connsiteY1" fmla="*/ 65591 h 700630"/>
                  <a:gd name="connsiteX2" fmla="*/ 2578100 w 3086100"/>
                  <a:gd name="connsiteY2" fmla="*/ 217991 h 700630"/>
                  <a:gd name="connsiteX3" fmla="*/ 1968500 w 3086100"/>
                  <a:gd name="connsiteY3" fmla="*/ 433891 h 700630"/>
                  <a:gd name="connsiteX4" fmla="*/ 1092200 w 3086100"/>
                  <a:gd name="connsiteY4" fmla="*/ 510091 h 700630"/>
                  <a:gd name="connsiteX5" fmla="*/ 596900 w 3086100"/>
                  <a:gd name="connsiteY5" fmla="*/ 700591 h 700630"/>
                  <a:gd name="connsiteX6" fmla="*/ 203200 w 3086100"/>
                  <a:gd name="connsiteY6" fmla="*/ 598991 h 700630"/>
                  <a:gd name="connsiteX7" fmla="*/ 0 w 3086100"/>
                  <a:gd name="connsiteY7" fmla="*/ 573591 h 700630"/>
                  <a:gd name="connsiteX0" fmla="*/ 3086100 w 3086100"/>
                  <a:gd name="connsiteY0" fmla="*/ 2091 h 700630"/>
                  <a:gd name="connsiteX1" fmla="*/ 2743200 w 3086100"/>
                  <a:gd name="connsiteY1" fmla="*/ 65591 h 700630"/>
                  <a:gd name="connsiteX2" fmla="*/ 2578100 w 3086100"/>
                  <a:gd name="connsiteY2" fmla="*/ 217991 h 700630"/>
                  <a:gd name="connsiteX3" fmla="*/ 1968500 w 3086100"/>
                  <a:gd name="connsiteY3" fmla="*/ 370391 h 700630"/>
                  <a:gd name="connsiteX4" fmla="*/ 1092200 w 3086100"/>
                  <a:gd name="connsiteY4" fmla="*/ 510091 h 700630"/>
                  <a:gd name="connsiteX5" fmla="*/ 596900 w 3086100"/>
                  <a:gd name="connsiteY5" fmla="*/ 700591 h 700630"/>
                  <a:gd name="connsiteX6" fmla="*/ 203200 w 3086100"/>
                  <a:gd name="connsiteY6" fmla="*/ 598991 h 700630"/>
                  <a:gd name="connsiteX7" fmla="*/ 0 w 3086100"/>
                  <a:gd name="connsiteY7" fmla="*/ 573591 h 700630"/>
                  <a:gd name="connsiteX0" fmla="*/ 3086100 w 3086100"/>
                  <a:gd name="connsiteY0" fmla="*/ 2091 h 700630"/>
                  <a:gd name="connsiteX1" fmla="*/ 2743200 w 3086100"/>
                  <a:gd name="connsiteY1" fmla="*/ 65591 h 700630"/>
                  <a:gd name="connsiteX2" fmla="*/ 2578100 w 3086100"/>
                  <a:gd name="connsiteY2" fmla="*/ 217991 h 700630"/>
                  <a:gd name="connsiteX3" fmla="*/ 1968500 w 3086100"/>
                  <a:gd name="connsiteY3" fmla="*/ 370391 h 700630"/>
                  <a:gd name="connsiteX4" fmla="*/ 1092200 w 3086100"/>
                  <a:gd name="connsiteY4" fmla="*/ 510091 h 700630"/>
                  <a:gd name="connsiteX5" fmla="*/ 596900 w 3086100"/>
                  <a:gd name="connsiteY5" fmla="*/ 700591 h 700630"/>
                  <a:gd name="connsiteX6" fmla="*/ 203200 w 3086100"/>
                  <a:gd name="connsiteY6" fmla="*/ 598991 h 700630"/>
                  <a:gd name="connsiteX7" fmla="*/ 0 w 3086100"/>
                  <a:gd name="connsiteY7" fmla="*/ 573591 h 700630"/>
                  <a:gd name="connsiteX0" fmla="*/ 3086100 w 3086100"/>
                  <a:gd name="connsiteY0" fmla="*/ 1799 h 700338"/>
                  <a:gd name="connsiteX1" fmla="*/ 2743200 w 3086100"/>
                  <a:gd name="connsiteY1" fmla="*/ 65299 h 700338"/>
                  <a:gd name="connsiteX2" fmla="*/ 2552700 w 3086100"/>
                  <a:gd name="connsiteY2" fmla="*/ 166899 h 700338"/>
                  <a:gd name="connsiteX3" fmla="*/ 1968500 w 3086100"/>
                  <a:gd name="connsiteY3" fmla="*/ 370099 h 700338"/>
                  <a:gd name="connsiteX4" fmla="*/ 1092200 w 3086100"/>
                  <a:gd name="connsiteY4" fmla="*/ 509799 h 700338"/>
                  <a:gd name="connsiteX5" fmla="*/ 596900 w 3086100"/>
                  <a:gd name="connsiteY5" fmla="*/ 700299 h 700338"/>
                  <a:gd name="connsiteX6" fmla="*/ 203200 w 3086100"/>
                  <a:gd name="connsiteY6" fmla="*/ 598699 h 700338"/>
                  <a:gd name="connsiteX7" fmla="*/ 0 w 3086100"/>
                  <a:gd name="connsiteY7" fmla="*/ 573299 h 700338"/>
                  <a:gd name="connsiteX0" fmla="*/ 3086100 w 3086100"/>
                  <a:gd name="connsiteY0" fmla="*/ 8557 h 707096"/>
                  <a:gd name="connsiteX1" fmla="*/ 2717800 w 3086100"/>
                  <a:gd name="connsiteY1" fmla="*/ 21257 h 707096"/>
                  <a:gd name="connsiteX2" fmla="*/ 2552700 w 3086100"/>
                  <a:gd name="connsiteY2" fmla="*/ 173657 h 707096"/>
                  <a:gd name="connsiteX3" fmla="*/ 1968500 w 3086100"/>
                  <a:gd name="connsiteY3" fmla="*/ 376857 h 707096"/>
                  <a:gd name="connsiteX4" fmla="*/ 1092200 w 3086100"/>
                  <a:gd name="connsiteY4" fmla="*/ 516557 h 707096"/>
                  <a:gd name="connsiteX5" fmla="*/ 596900 w 3086100"/>
                  <a:gd name="connsiteY5" fmla="*/ 707057 h 707096"/>
                  <a:gd name="connsiteX6" fmla="*/ 203200 w 3086100"/>
                  <a:gd name="connsiteY6" fmla="*/ 605457 h 707096"/>
                  <a:gd name="connsiteX7" fmla="*/ 0 w 3086100"/>
                  <a:gd name="connsiteY7" fmla="*/ 580057 h 707096"/>
                  <a:gd name="connsiteX0" fmla="*/ 3086100 w 3086100"/>
                  <a:gd name="connsiteY0" fmla="*/ 15584 h 714123"/>
                  <a:gd name="connsiteX1" fmla="*/ 2678112 w 3086100"/>
                  <a:gd name="connsiteY1" fmla="*/ 15054 h 714123"/>
                  <a:gd name="connsiteX2" fmla="*/ 2552700 w 3086100"/>
                  <a:gd name="connsiteY2" fmla="*/ 180684 h 714123"/>
                  <a:gd name="connsiteX3" fmla="*/ 1968500 w 3086100"/>
                  <a:gd name="connsiteY3" fmla="*/ 383884 h 714123"/>
                  <a:gd name="connsiteX4" fmla="*/ 1092200 w 3086100"/>
                  <a:gd name="connsiteY4" fmla="*/ 523584 h 714123"/>
                  <a:gd name="connsiteX5" fmla="*/ 596900 w 3086100"/>
                  <a:gd name="connsiteY5" fmla="*/ 714084 h 714123"/>
                  <a:gd name="connsiteX6" fmla="*/ 203200 w 3086100"/>
                  <a:gd name="connsiteY6" fmla="*/ 612484 h 714123"/>
                  <a:gd name="connsiteX7" fmla="*/ 0 w 3086100"/>
                  <a:gd name="connsiteY7" fmla="*/ 587084 h 71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714123">
                    <a:moveTo>
                      <a:pt x="3086100" y="15584"/>
                    </a:moveTo>
                    <a:cubicBezTo>
                      <a:pt x="2944283" y="3942"/>
                      <a:pt x="2767012" y="-12463"/>
                      <a:pt x="2678112" y="15054"/>
                    </a:cubicBezTo>
                    <a:cubicBezTo>
                      <a:pt x="2589212" y="42571"/>
                      <a:pt x="2670969" y="119212"/>
                      <a:pt x="2552700" y="180684"/>
                    </a:cubicBezTo>
                    <a:cubicBezTo>
                      <a:pt x="2434431" y="242156"/>
                      <a:pt x="2211917" y="326734"/>
                      <a:pt x="1968500" y="383884"/>
                    </a:cubicBezTo>
                    <a:cubicBezTo>
                      <a:pt x="1725083" y="441034"/>
                      <a:pt x="1320800" y="468551"/>
                      <a:pt x="1092200" y="523584"/>
                    </a:cubicBezTo>
                    <a:cubicBezTo>
                      <a:pt x="863600" y="578617"/>
                      <a:pt x="770467" y="711967"/>
                      <a:pt x="596900" y="714084"/>
                    </a:cubicBezTo>
                    <a:cubicBezTo>
                      <a:pt x="423333" y="716201"/>
                      <a:pt x="302683" y="633651"/>
                      <a:pt x="203200" y="612484"/>
                    </a:cubicBezTo>
                    <a:cubicBezTo>
                      <a:pt x="103717" y="591317"/>
                      <a:pt x="0" y="587084"/>
                      <a:pt x="0" y="587084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2641601" y="4174739"/>
                <a:ext cx="641928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i="1" dirty="0" err="1">
                    <a:solidFill>
                      <a:srgbClr val="FFFFFF"/>
                    </a:solidFill>
                  </a:rPr>
                  <a:t>I</a:t>
                </a:r>
                <a:r>
                  <a:rPr lang="it-IT" sz="1000" i="1" baseline="-25000" dirty="0" err="1">
                    <a:solidFill>
                      <a:srgbClr val="FFFFFF"/>
                    </a:solidFill>
                  </a:rPr>
                  <a:t>b</a:t>
                </a:r>
                <a:endParaRPr lang="it-IT" sz="1000" i="1" baseline="-25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" name="Connettore 1 12"/>
              <p:cNvCxnSpPr/>
              <p:nvPr/>
            </p:nvCxnSpPr>
            <p:spPr>
              <a:xfrm flipH="1">
                <a:off x="2260600" y="4292214"/>
                <a:ext cx="355600" cy="85128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1941113" y="4135150"/>
                <a:ext cx="645319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i="1" dirty="0" err="1">
                    <a:solidFill>
                      <a:srgbClr val="FFFFFF"/>
                    </a:solidFill>
                  </a:rPr>
                  <a:t>I</a:t>
                </a:r>
                <a:r>
                  <a:rPr lang="it-IT" sz="1000" i="1" baseline="-25000" dirty="0" err="1">
                    <a:solidFill>
                      <a:srgbClr val="FFFFFF"/>
                    </a:solidFill>
                  </a:rPr>
                  <a:t>a</a:t>
                </a:r>
                <a:endParaRPr lang="it-IT" sz="1000" i="1" baseline="-25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1692837" y="4721187"/>
                <a:ext cx="760765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i="1" dirty="0">
                    <a:solidFill>
                      <a:srgbClr val="000000"/>
                    </a:solidFill>
                  </a:rPr>
                  <a:t>III</a:t>
                </a:r>
                <a:endParaRPr lang="it-IT" sz="1000" i="1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1613462" y="5052100"/>
                <a:ext cx="656663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i="1" dirty="0">
                    <a:solidFill>
                      <a:srgbClr val="000000"/>
                    </a:solidFill>
                  </a:rPr>
                  <a:t>II</a:t>
                </a:r>
                <a:endParaRPr lang="it-IT" sz="1000" i="1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3026339" y="5283200"/>
                <a:ext cx="612153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i="1" dirty="0"/>
                  <a:t>V</a:t>
                </a:r>
                <a:endParaRPr lang="it-IT" sz="1000" i="1" baseline="-25000" dirty="0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980147" y="4147850"/>
                <a:ext cx="645319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i="1" dirty="0" err="1">
                    <a:solidFill>
                      <a:schemeClr val="bg1"/>
                    </a:solidFill>
                  </a:rPr>
                  <a:t>I</a:t>
                </a:r>
                <a:r>
                  <a:rPr lang="it-IT" sz="1000" i="1" baseline="-25000" dirty="0" err="1">
                    <a:solidFill>
                      <a:schemeClr val="bg1"/>
                    </a:solidFill>
                  </a:rPr>
                  <a:t>a</a:t>
                </a:r>
                <a:endParaRPr lang="it-IT" sz="1000" i="1" baseline="-25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1" name="Connettore 2 30"/>
            <p:cNvCxnSpPr/>
            <p:nvPr/>
          </p:nvCxnSpPr>
          <p:spPr>
            <a:xfrm>
              <a:off x="7207487" y="1788821"/>
              <a:ext cx="0" cy="6686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6657633" y="1839043"/>
              <a:ext cx="0" cy="66862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igura a mano libera 38"/>
            <p:cNvSpPr/>
            <p:nvPr/>
          </p:nvSpPr>
          <p:spPr>
            <a:xfrm>
              <a:off x="6643660" y="1687151"/>
              <a:ext cx="577297" cy="172511"/>
            </a:xfrm>
            <a:custGeom>
              <a:avLst/>
              <a:gdLst>
                <a:gd name="connsiteX0" fmla="*/ 800100 w 1085850"/>
                <a:gd name="connsiteY0" fmla="*/ 25400 h 247650"/>
                <a:gd name="connsiteX1" fmla="*/ 514350 w 1085850"/>
                <a:gd name="connsiteY1" fmla="*/ 50800 h 247650"/>
                <a:gd name="connsiteX2" fmla="*/ 311150 w 1085850"/>
                <a:gd name="connsiteY2" fmla="*/ 120650 h 247650"/>
                <a:gd name="connsiteX3" fmla="*/ 88900 w 1085850"/>
                <a:gd name="connsiteY3" fmla="*/ 139700 h 247650"/>
                <a:gd name="connsiteX4" fmla="*/ 0 w 1085850"/>
                <a:gd name="connsiteY4" fmla="*/ 184150 h 247650"/>
                <a:gd name="connsiteX5" fmla="*/ 107950 w 1085850"/>
                <a:gd name="connsiteY5" fmla="*/ 241300 h 247650"/>
                <a:gd name="connsiteX6" fmla="*/ 311150 w 1085850"/>
                <a:gd name="connsiteY6" fmla="*/ 247650 h 247650"/>
                <a:gd name="connsiteX7" fmla="*/ 571500 w 1085850"/>
                <a:gd name="connsiteY7" fmla="*/ 247650 h 247650"/>
                <a:gd name="connsiteX8" fmla="*/ 831850 w 1085850"/>
                <a:gd name="connsiteY8" fmla="*/ 158750 h 247650"/>
                <a:gd name="connsiteX9" fmla="*/ 1085850 w 1085850"/>
                <a:gd name="connsiteY9" fmla="*/ 82550 h 247650"/>
                <a:gd name="connsiteX10" fmla="*/ 908050 w 1085850"/>
                <a:gd name="connsiteY10" fmla="*/ 44450 h 247650"/>
                <a:gd name="connsiteX11" fmla="*/ 641350 w 1085850"/>
                <a:gd name="connsiteY11" fmla="*/ 0 h 247650"/>
                <a:gd name="connsiteX12" fmla="*/ 501650 w 1085850"/>
                <a:gd name="connsiteY12" fmla="*/ 38100 h 247650"/>
                <a:gd name="connsiteX13" fmla="*/ 381000 w 1085850"/>
                <a:gd name="connsiteY13" fmla="*/ 88900 h 247650"/>
                <a:gd name="connsiteX14" fmla="*/ 273050 w 1085850"/>
                <a:gd name="connsiteY14" fmla="*/ 120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5850" h="247650">
                  <a:moveTo>
                    <a:pt x="800100" y="25400"/>
                  </a:moveTo>
                  <a:lnTo>
                    <a:pt x="514350" y="50800"/>
                  </a:lnTo>
                  <a:lnTo>
                    <a:pt x="311150" y="120650"/>
                  </a:lnTo>
                  <a:lnTo>
                    <a:pt x="88900" y="139700"/>
                  </a:lnTo>
                  <a:lnTo>
                    <a:pt x="0" y="184150"/>
                  </a:lnTo>
                  <a:lnTo>
                    <a:pt x="107950" y="241300"/>
                  </a:lnTo>
                  <a:lnTo>
                    <a:pt x="311150" y="247650"/>
                  </a:lnTo>
                  <a:lnTo>
                    <a:pt x="571500" y="247650"/>
                  </a:lnTo>
                  <a:lnTo>
                    <a:pt x="831850" y="158750"/>
                  </a:lnTo>
                  <a:lnTo>
                    <a:pt x="1085850" y="82550"/>
                  </a:lnTo>
                  <a:lnTo>
                    <a:pt x="908050" y="44450"/>
                  </a:lnTo>
                  <a:lnTo>
                    <a:pt x="641350" y="0"/>
                  </a:lnTo>
                  <a:lnTo>
                    <a:pt x="501650" y="38100"/>
                  </a:lnTo>
                  <a:lnTo>
                    <a:pt x="381000" y="88900"/>
                  </a:lnTo>
                  <a:lnTo>
                    <a:pt x="273050" y="120650"/>
                  </a:lnTo>
                </a:path>
              </a:pathLst>
            </a:cu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805309" y="1652099"/>
              <a:ext cx="3513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i="1" dirty="0"/>
                <a:t>IV</a:t>
              </a:r>
              <a:endParaRPr lang="it-IT" sz="1000" i="1" baseline="-25000" dirty="0"/>
            </a:p>
          </p:txBody>
        </p:sp>
        <p:pic>
          <p:nvPicPr>
            <p:cNvPr id="41" name="Immagine 40"/>
            <p:cNvPicPr>
              <a:picLocks/>
            </p:cNvPicPr>
            <p:nvPr/>
          </p:nvPicPr>
          <p:blipFill rotWithShape="1">
            <a:blip r:embed="rId4"/>
            <a:srcRect t="81009" b="5831"/>
            <a:stretch/>
          </p:blipFill>
          <p:spPr>
            <a:xfrm>
              <a:off x="5616865" y="966337"/>
              <a:ext cx="2053590" cy="355600"/>
            </a:xfrm>
            <a:prstGeom prst="rect">
              <a:avLst/>
            </a:prstGeom>
          </p:spPr>
        </p:pic>
        <p:sp>
          <p:nvSpPr>
            <p:cNvPr id="42" name="CasellaDiTesto 41"/>
            <p:cNvSpPr txBox="1"/>
            <p:nvPr/>
          </p:nvSpPr>
          <p:spPr>
            <a:xfrm>
              <a:off x="6259891" y="735505"/>
              <a:ext cx="8178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/>
                <a:t>Log (RSEM)</a:t>
              </a:r>
            </a:p>
          </p:txBody>
        </p:sp>
      </p:grp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B4EF03FA-84C2-4281-9E13-DBBB92406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7" y="1386738"/>
            <a:ext cx="4472898" cy="4257536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11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54100" y="1998133"/>
            <a:ext cx="7785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RICEN-SES has shown:</a:t>
            </a:r>
          </a:p>
          <a:p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Detectability of seismo-magnetic transfer function</a:t>
            </a:r>
          </a:p>
          <a:p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Reproducibility of seismo-magnetic transfer function</a:t>
            </a:r>
          </a:p>
          <a:p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RSEM versus frequency compared with independent data and models along the same profile shows significant </a:t>
            </a:r>
            <a:r>
              <a:rPr lang="en-GB" sz="2400" dirty="0" smtClean="0"/>
              <a:t>correspondences.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05400" y="5422900"/>
            <a:ext cx="212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… work in progress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1066800"/>
          </a:xfrm>
        </p:spPr>
        <p:txBody>
          <a:bodyPr/>
          <a:lstStyle/>
          <a:p>
            <a:r>
              <a:rPr lang="it-IT" dirty="0" err="1"/>
              <a:t>Discussion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42000" y="4546600"/>
            <a:ext cx="2755900" cy="1066800"/>
          </a:xfrm>
        </p:spPr>
        <p:txBody>
          <a:bodyPr>
            <a:normAutofit/>
          </a:bodyPr>
          <a:lstStyle/>
          <a:p>
            <a:r>
              <a:rPr lang="it-IT" sz="3200" i="1" dirty="0" err="1"/>
              <a:t>Thank</a:t>
            </a:r>
            <a:r>
              <a:rPr lang="it-IT" sz="3200" i="1" dirty="0"/>
              <a:t> </a:t>
            </a:r>
            <a:r>
              <a:rPr lang="it-IT" sz="3200" i="1" dirty="0" err="1"/>
              <a:t>you</a:t>
            </a:r>
            <a:r>
              <a:rPr lang="it-IT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41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57607"/>
            <a:ext cx="524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</a:rPr>
              <a:t>Seismo</a:t>
            </a:r>
            <a:r>
              <a:rPr lang="en-GB" sz="2400" b="1" dirty="0">
                <a:solidFill>
                  <a:srgbClr val="0070C0"/>
                </a:solidFill>
              </a:rPr>
              <a:t>-Electromagnetic Signals (SES)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8" y="2981252"/>
            <a:ext cx="2298700" cy="229310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948" y="5274359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err="1"/>
              <a:t>Comsol</a:t>
            </a:r>
            <a:r>
              <a:rPr lang="en-GB" sz="900" i="1" dirty="0"/>
              <a:t>, Typical example of simulated fluid flow through porous media; Image by: E. </a:t>
            </a:r>
            <a:r>
              <a:rPr lang="en-GB" sz="900" i="1" dirty="0" err="1"/>
              <a:t>Holzbecher</a:t>
            </a:r>
            <a:r>
              <a:rPr lang="en-GB" sz="900" i="1" dirty="0"/>
              <a:t>, S. </a:t>
            </a:r>
            <a:r>
              <a:rPr lang="en-GB" sz="900" i="1" dirty="0" err="1"/>
              <a:t>Oehlmann,Georg</a:t>
            </a:r>
            <a:r>
              <a:rPr lang="en-GB" sz="900" i="1" dirty="0"/>
              <a:t>-August University </a:t>
            </a:r>
            <a:r>
              <a:rPr lang="en-GB" sz="900" i="1" dirty="0" err="1"/>
              <a:t>Göttingen</a:t>
            </a:r>
            <a:r>
              <a:rPr lang="en-GB" sz="900" i="1" dirty="0"/>
              <a:t>.</a:t>
            </a:r>
            <a:endParaRPr lang="en-GB" sz="9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02" y="1993900"/>
            <a:ext cx="2458696" cy="422629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447551" y="6104783"/>
            <a:ext cx="794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(Shaw, 1992)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9948" y="1949787"/>
            <a:ext cx="229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Porous medium fluid-saturated (or partially saturated)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69868" y="1303456"/>
            <a:ext cx="218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</a:rPr>
              <a:t>pore scale: electric double-layer model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066460" y="2470672"/>
            <a:ext cx="289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</a:rPr>
              <a:t>Coupled seismic and electromagnetic equations (Pride, 1994)</a:t>
            </a:r>
          </a:p>
        </p:txBody>
      </p:sp>
      <p:cxnSp>
        <p:nvCxnSpPr>
          <p:cNvPr id="3" name="Connettore 1 2"/>
          <p:cNvCxnSpPr/>
          <p:nvPr/>
        </p:nvCxnSpPr>
        <p:spPr>
          <a:xfrm flipH="1">
            <a:off x="2895601" y="1762125"/>
            <a:ext cx="9524" cy="36353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781676" y="1762125"/>
            <a:ext cx="0" cy="36353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r="4658"/>
          <a:stretch/>
        </p:blipFill>
        <p:spPr bwMode="auto">
          <a:xfrm>
            <a:off x="5948034" y="3666811"/>
            <a:ext cx="3038475" cy="9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59" y="4869049"/>
            <a:ext cx="3231439" cy="5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44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79418" y="1171575"/>
            <a:ext cx="7078832" cy="827937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SeismoElectromagnetic</a:t>
            </a:r>
            <a:r>
              <a:rPr lang="en-GB" sz="2000" dirty="0"/>
              <a:t> Signal (SES) detectability during active seismic experiment (RICEN) </a:t>
            </a:r>
          </a:p>
          <a:p>
            <a:pPr algn="ctr"/>
            <a:r>
              <a:rPr lang="en-GB" sz="1400" dirty="0"/>
              <a:t>using standard </a:t>
            </a:r>
            <a:r>
              <a:rPr lang="en-GB" sz="1400" dirty="0" err="1"/>
              <a:t>magnetotelluric</a:t>
            </a:r>
            <a:r>
              <a:rPr lang="en-GB" sz="1400" dirty="0"/>
              <a:t> equipment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71" y="469442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Aims of this presentation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2162" y="133566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Object: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63455" y="3427124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Methods: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4041" y="5688082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Results: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36348" y="525948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82695" y="1816375"/>
            <a:ext cx="776010" cy="3812444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779418" y="5259487"/>
            <a:ext cx="7078832" cy="125730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SES - </a:t>
            </a:r>
            <a:r>
              <a:rPr lang="en-GB" sz="2000" dirty="0" err="1"/>
              <a:t>Hy</a:t>
            </a:r>
            <a:r>
              <a:rPr lang="en-GB" sz="2000" dirty="0"/>
              <a:t> (WE component) in the </a:t>
            </a:r>
            <a:r>
              <a:rPr lang="en-GB" sz="2000" dirty="0" err="1"/>
              <a:t>Solfatara</a:t>
            </a:r>
            <a:r>
              <a:rPr lang="en-GB" sz="2000" dirty="0"/>
              <a:t>, </a:t>
            </a:r>
            <a:r>
              <a:rPr lang="en-GB" sz="2000" dirty="0" err="1"/>
              <a:t>Campi</a:t>
            </a:r>
            <a:r>
              <a:rPr lang="en-GB" sz="2000" dirty="0"/>
              <a:t> </a:t>
            </a:r>
            <a:r>
              <a:rPr lang="en-GB" sz="2000" dirty="0" err="1"/>
              <a:t>Flegrei</a:t>
            </a:r>
            <a:r>
              <a:rPr lang="en-GB" sz="2000" dirty="0"/>
              <a:t>, Italy – maps versus frequency –</a:t>
            </a:r>
          </a:p>
          <a:p>
            <a:r>
              <a:rPr lang="en-GB" sz="1600" dirty="0"/>
              <a:t>Comparison with velocity and resistivity maps in the same area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88906" y="2466975"/>
            <a:ext cx="6245544" cy="23204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905124" y="2381250"/>
            <a:ext cx="6029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>
                <a:solidFill>
                  <a:schemeClr val="bg1"/>
                </a:solidFill>
              </a:rPr>
              <a:t>Morlet</a:t>
            </a:r>
            <a:r>
              <a:rPr lang="en-GB" sz="2400" b="1" dirty="0">
                <a:solidFill>
                  <a:schemeClr val="bg1"/>
                </a:solidFill>
              </a:rPr>
              <a:t> Wavelet analysis  </a:t>
            </a: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Detection of Frequency range of active SES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Detection of background natural </a:t>
            </a:r>
            <a:r>
              <a:rPr lang="en-GB" sz="1600" dirty="0" err="1">
                <a:solidFill>
                  <a:schemeClr val="bg1"/>
                </a:solidFill>
              </a:rPr>
              <a:t>magnetotelluric</a:t>
            </a:r>
            <a:r>
              <a:rPr lang="en-GB" sz="1600" dirty="0">
                <a:solidFill>
                  <a:schemeClr val="bg1"/>
                </a:solidFill>
              </a:rPr>
              <a:t> field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Signal to Noise appraisal in the SES frequency range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Deconvolution</a:t>
            </a:r>
            <a:r>
              <a:rPr lang="en-GB" sz="1600" dirty="0">
                <a:solidFill>
                  <a:schemeClr val="bg1"/>
                </a:solidFill>
              </a:rPr>
              <a:t> of SES signal with seismic source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Amplitude estimation of SES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700" y="450850"/>
            <a:ext cx="462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LITERATURE on Active SES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00700" y="6097200"/>
            <a:ext cx="273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(Thompson et al., 2007, </a:t>
            </a:r>
            <a:r>
              <a:rPr lang="it-IT" sz="1200" dirty="0" err="1"/>
              <a:t>ExxonMobil</a:t>
            </a:r>
            <a:r>
              <a:rPr lang="it-IT" sz="1200" dirty="0"/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66900" y="157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2" y="1244220"/>
            <a:ext cx="4842510" cy="29786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8945" y="4786868"/>
            <a:ext cx="26914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synthetic</a:t>
            </a:r>
            <a:r>
              <a:rPr lang="it-IT" dirty="0"/>
              <a:t> </a:t>
            </a:r>
            <a:r>
              <a:rPr lang="it-IT" dirty="0" err="1"/>
              <a:t>studies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1200" dirty="0"/>
              <a:t>(</a:t>
            </a:r>
            <a:r>
              <a:rPr lang="it-IT" sz="1200" dirty="0" err="1"/>
              <a:t>Haarsten</a:t>
            </a:r>
            <a:r>
              <a:rPr lang="it-IT" sz="1200" dirty="0"/>
              <a:t> &amp; </a:t>
            </a:r>
            <a:r>
              <a:rPr lang="it-IT" sz="1200" dirty="0" err="1"/>
              <a:t>Pride</a:t>
            </a:r>
            <a:r>
              <a:rPr lang="it-IT" sz="1200" dirty="0"/>
              <a:t>, 1997)</a:t>
            </a:r>
          </a:p>
          <a:p>
            <a:r>
              <a:rPr lang="it-IT" sz="1200" dirty="0"/>
              <a:t>(Garambois &amp; Dietrich, 2001)</a:t>
            </a:r>
          </a:p>
          <a:p>
            <a:r>
              <a:rPr lang="it-IT" sz="1200" dirty="0"/>
              <a:t>(</a:t>
            </a:r>
            <a:r>
              <a:rPr lang="it-IT" sz="1200" dirty="0" err="1"/>
              <a:t>Warden</a:t>
            </a:r>
            <a:r>
              <a:rPr lang="it-IT" sz="1200" dirty="0"/>
              <a:t> et al., 2012)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00700" y="1631434"/>
            <a:ext cx="302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Few experimental examples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545" y="2640227"/>
            <a:ext cx="3504655" cy="345697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6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3" y="2016442"/>
            <a:ext cx="6927534" cy="3803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350" y="438149"/>
            <a:ext cx="711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RICEN experiment   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(Repeated Induced Earthquake and Noise)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5848349" y="438149"/>
            <a:ext cx="3082925" cy="8884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63809" y="5819775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(De </a:t>
            </a:r>
            <a:r>
              <a:rPr lang="en-GB" dirty="0" err="1"/>
              <a:t>Landro</a:t>
            </a:r>
            <a:r>
              <a:rPr lang="en-GB" dirty="0"/>
              <a:t> et al., 2017)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30675" y="933450"/>
            <a:ext cx="45085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May, 20, 2014</a:t>
            </a:r>
          </a:p>
          <a:p>
            <a:endParaRPr lang="en-GB" dirty="0"/>
          </a:p>
          <a:p>
            <a:r>
              <a:rPr lang="en-GB" dirty="0"/>
              <a:t>Seismic Dataset:</a:t>
            </a:r>
          </a:p>
          <a:p>
            <a:pPr marL="285750" indent="-285750">
              <a:buFontTx/>
              <a:buChar char="-"/>
            </a:pPr>
            <a:r>
              <a:rPr lang="en-GB" dirty="0"/>
              <a:t>108 shots in 108 sites (each one repeated two or three times, red squares in figure)</a:t>
            </a:r>
          </a:p>
          <a:p>
            <a:endParaRPr lang="en-GB" dirty="0"/>
          </a:p>
          <a:p>
            <a:r>
              <a:rPr lang="en-GB" dirty="0"/>
              <a:t>		Seismic Source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dirty="0" err="1"/>
              <a:t>Vibroseis</a:t>
            </a:r>
            <a:endParaRPr lang="en-GB" dirty="0"/>
          </a:p>
          <a:p>
            <a:endParaRPr lang="en-GB" dirty="0"/>
          </a:p>
          <a:p>
            <a:r>
              <a:rPr lang="en-GB" dirty="0"/>
              <a:t>EM dataset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Continuously recorded EM time series covering the whole last of the seismic experiment</a:t>
            </a:r>
          </a:p>
          <a:p>
            <a:pPr marL="1200150" lvl="2" indent="-285750">
              <a:buFontTx/>
              <a:buChar char="-"/>
            </a:pPr>
            <a:endParaRPr lang="en-GB" dirty="0"/>
          </a:p>
          <a:p>
            <a:pPr lvl="2"/>
            <a:r>
              <a:rPr lang="en-GB" dirty="0"/>
              <a:t>Recording instruments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 32bit A/D MT instruments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470386"/>
            <a:ext cx="435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en-GB" sz="2000" b="0" dirty="0"/>
              <a:t>Setup of the RICEN-SES experiment</a:t>
            </a:r>
          </a:p>
        </p:txBody>
      </p:sp>
      <p:sp>
        <p:nvSpPr>
          <p:cNvPr id="6" name="Rettangolo 5"/>
          <p:cNvSpPr/>
          <p:nvPr/>
        </p:nvSpPr>
        <p:spPr>
          <a:xfrm>
            <a:off x="771525" y="5850867"/>
            <a:ext cx="786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Herein </a:t>
            </a:r>
            <a:r>
              <a:rPr lang="en-GB" dirty="0" smtClean="0"/>
              <a:t>mainly </a:t>
            </a:r>
            <a:r>
              <a:rPr lang="en-GB" dirty="0" smtClean="0"/>
              <a:t>MT3 </a:t>
            </a:r>
            <a:r>
              <a:rPr lang="en-GB" dirty="0"/>
              <a:t>data and </a:t>
            </a:r>
            <a:r>
              <a:rPr lang="en-GB" dirty="0" err="1"/>
              <a:t>Hy</a:t>
            </a:r>
            <a:r>
              <a:rPr lang="en-GB" dirty="0"/>
              <a:t> (WE) component will be considered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1241940"/>
            <a:ext cx="3986741" cy="4139685"/>
            <a:chOff x="0" y="1241940"/>
            <a:chExt cx="3986741" cy="41396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1940"/>
              <a:ext cx="3986741" cy="413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714378" y="3648128"/>
              <a:ext cx="9141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/>
                <a:t>Fangaia</a:t>
              </a: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787400" y="3258720"/>
              <a:ext cx="694604" cy="933692"/>
            </a:xfrm>
            <a:custGeom>
              <a:avLst/>
              <a:gdLst>
                <a:gd name="connsiteX0" fmla="*/ 0 w 808943"/>
                <a:gd name="connsiteY0" fmla="*/ 58315 h 939092"/>
                <a:gd name="connsiteX1" fmla="*/ 220134 w 808943"/>
                <a:gd name="connsiteY1" fmla="*/ 7515 h 939092"/>
                <a:gd name="connsiteX2" fmla="*/ 491067 w 808943"/>
                <a:gd name="connsiteY2" fmla="*/ 41382 h 939092"/>
                <a:gd name="connsiteX3" fmla="*/ 702734 w 808943"/>
                <a:gd name="connsiteY3" fmla="*/ 380049 h 939092"/>
                <a:gd name="connsiteX4" fmla="*/ 795867 w 808943"/>
                <a:gd name="connsiteY4" fmla="*/ 659449 h 939092"/>
                <a:gd name="connsiteX5" fmla="*/ 423334 w 808943"/>
                <a:gd name="connsiteY5" fmla="*/ 913449 h 939092"/>
                <a:gd name="connsiteX6" fmla="*/ 237067 w 808943"/>
                <a:gd name="connsiteY6" fmla="*/ 930382 h 939092"/>
                <a:gd name="connsiteX0" fmla="*/ 0 w 809348"/>
                <a:gd name="connsiteY0" fmla="*/ 50988 h 931765"/>
                <a:gd name="connsiteX1" fmla="*/ 220134 w 809348"/>
                <a:gd name="connsiteY1" fmla="*/ 188 h 931765"/>
                <a:gd name="connsiteX2" fmla="*/ 465667 w 809348"/>
                <a:gd name="connsiteY2" fmla="*/ 67922 h 931765"/>
                <a:gd name="connsiteX3" fmla="*/ 702734 w 809348"/>
                <a:gd name="connsiteY3" fmla="*/ 372722 h 931765"/>
                <a:gd name="connsiteX4" fmla="*/ 795867 w 809348"/>
                <a:gd name="connsiteY4" fmla="*/ 652122 h 931765"/>
                <a:gd name="connsiteX5" fmla="*/ 423334 w 809348"/>
                <a:gd name="connsiteY5" fmla="*/ 906122 h 931765"/>
                <a:gd name="connsiteX6" fmla="*/ 237067 w 809348"/>
                <a:gd name="connsiteY6" fmla="*/ 923055 h 931765"/>
                <a:gd name="connsiteX0" fmla="*/ 0 w 719357"/>
                <a:gd name="connsiteY0" fmla="*/ 50988 h 932933"/>
                <a:gd name="connsiteX1" fmla="*/ 220134 w 719357"/>
                <a:gd name="connsiteY1" fmla="*/ 188 h 932933"/>
                <a:gd name="connsiteX2" fmla="*/ 465667 w 719357"/>
                <a:gd name="connsiteY2" fmla="*/ 67922 h 932933"/>
                <a:gd name="connsiteX3" fmla="*/ 702734 w 719357"/>
                <a:gd name="connsiteY3" fmla="*/ 372722 h 932933"/>
                <a:gd name="connsiteX4" fmla="*/ 668867 w 719357"/>
                <a:gd name="connsiteY4" fmla="*/ 635188 h 932933"/>
                <a:gd name="connsiteX5" fmla="*/ 423334 w 719357"/>
                <a:gd name="connsiteY5" fmla="*/ 906122 h 932933"/>
                <a:gd name="connsiteX6" fmla="*/ 237067 w 719357"/>
                <a:gd name="connsiteY6" fmla="*/ 923055 h 932933"/>
                <a:gd name="connsiteX0" fmla="*/ 0 w 692787"/>
                <a:gd name="connsiteY0" fmla="*/ 50988 h 932933"/>
                <a:gd name="connsiteX1" fmla="*/ 220134 w 692787"/>
                <a:gd name="connsiteY1" fmla="*/ 188 h 932933"/>
                <a:gd name="connsiteX2" fmla="*/ 465667 w 692787"/>
                <a:gd name="connsiteY2" fmla="*/ 67922 h 932933"/>
                <a:gd name="connsiteX3" fmla="*/ 660401 w 692787"/>
                <a:gd name="connsiteY3" fmla="*/ 372722 h 932933"/>
                <a:gd name="connsiteX4" fmla="*/ 668867 w 692787"/>
                <a:gd name="connsiteY4" fmla="*/ 635188 h 932933"/>
                <a:gd name="connsiteX5" fmla="*/ 423334 w 692787"/>
                <a:gd name="connsiteY5" fmla="*/ 906122 h 932933"/>
                <a:gd name="connsiteX6" fmla="*/ 237067 w 692787"/>
                <a:gd name="connsiteY6" fmla="*/ 923055 h 932933"/>
                <a:gd name="connsiteX0" fmla="*/ 0 w 694604"/>
                <a:gd name="connsiteY0" fmla="*/ 51747 h 933692"/>
                <a:gd name="connsiteX1" fmla="*/ 220134 w 694604"/>
                <a:gd name="connsiteY1" fmla="*/ 947 h 933692"/>
                <a:gd name="connsiteX2" fmla="*/ 431800 w 694604"/>
                <a:gd name="connsiteY2" fmla="*/ 94081 h 933692"/>
                <a:gd name="connsiteX3" fmla="*/ 660401 w 694604"/>
                <a:gd name="connsiteY3" fmla="*/ 373481 h 933692"/>
                <a:gd name="connsiteX4" fmla="*/ 668867 w 694604"/>
                <a:gd name="connsiteY4" fmla="*/ 635947 h 933692"/>
                <a:gd name="connsiteX5" fmla="*/ 423334 w 694604"/>
                <a:gd name="connsiteY5" fmla="*/ 906881 h 933692"/>
                <a:gd name="connsiteX6" fmla="*/ 237067 w 694604"/>
                <a:gd name="connsiteY6" fmla="*/ 923814 h 933692"/>
                <a:gd name="connsiteX0" fmla="*/ 0 w 712638"/>
                <a:gd name="connsiteY0" fmla="*/ 51747 h 933692"/>
                <a:gd name="connsiteX1" fmla="*/ 220134 w 712638"/>
                <a:gd name="connsiteY1" fmla="*/ 947 h 933692"/>
                <a:gd name="connsiteX2" fmla="*/ 431800 w 712638"/>
                <a:gd name="connsiteY2" fmla="*/ 94081 h 933692"/>
                <a:gd name="connsiteX3" fmla="*/ 660401 w 712638"/>
                <a:gd name="connsiteY3" fmla="*/ 373481 h 933692"/>
                <a:gd name="connsiteX4" fmla="*/ 668867 w 712638"/>
                <a:gd name="connsiteY4" fmla="*/ 635947 h 933692"/>
                <a:gd name="connsiteX5" fmla="*/ 423334 w 712638"/>
                <a:gd name="connsiteY5" fmla="*/ 906881 h 933692"/>
                <a:gd name="connsiteX6" fmla="*/ 237067 w 712638"/>
                <a:gd name="connsiteY6" fmla="*/ 923814 h 933692"/>
                <a:gd name="connsiteX0" fmla="*/ 0 w 694604"/>
                <a:gd name="connsiteY0" fmla="*/ 51747 h 933692"/>
                <a:gd name="connsiteX1" fmla="*/ 220134 w 694604"/>
                <a:gd name="connsiteY1" fmla="*/ 947 h 933692"/>
                <a:gd name="connsiteX2" fmla="*/ 431800 w 694604"/>
                <a:gd name="connsiteY2" fmla="*/ 94081 h 933692"/>
                <a:gd name="connsiteX3" fmla="*/ 660401 w 694604"/>
                <a:gd name="connsiteY3" fmla="*/ 373481 h 933692"/>
                <a:gd name="connsiteX4" fmla="*/ 668867 w 694604"/>
                <a:gd name="connsiteY4" fmla="*/ 635947 h 933692"/>
                <a:gd name="connsiteX5" fmla="*/ 423334 w 694604"/>
                <a:gd name="connsiteY5" fmla="*/ 906881 h 933692"/>
                <a:gd name="connsiteX6" fmla="*/ 237067 w 694604"/>
                <a:gd name="connsiteY6" fmla="*/ 923814 h 93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604" h="933692">
                  <a:moveTo>
                    <a:pt x="0" y="51747"/>
                  </a:moveTo>
                  <a:cubicBezTo>
                    <a:pt x="69145" y="27758"/>
                    <a:pt x="148167" y="-6109"/>
                    <a:pt x="220134" y="947"/>
                  </a:cubicBezTo>
                  <a:cubicBezTo>
                    <a:pt x="292101" y="8003"/>
                    <a:pt x="358422" y="31992"/>
                    <a:pt x="431800" y="94081"/>
                  </a:cubicBezTo>
                  <a:cubicBezTo>
                    <a:pt x="505178" y="156170"/>
                    <a:pt x="620890" y="283170"/>
                    <a:pt x="660401" y="373481"/>
                  </a:cubicBezTo>
                  <a:cubicBezTo>
                    <a:pt x="699912" y="463792"/>
                    <a:pt x="708378" y="530114"/>
                    <a:pt x="668867" y="635947"/>
                  </a:cubicBezTo>
                  <a:cubicBezTo>
                    <a:pt x="629356" y="741780"/>
                    <a:pt x="495301" y="858903"/>
                    <a:pt x="423334" y="906881"/>
                  </a:cubicBezTo>
                  <a:cubicBezTo>
                    <a:pt x="351367" y="954859"/>
                    <a:pt x="237067" y="923814"/>
                    <a:pt x="237067" y="923814"/>
                  </a:cubicBezTo>
                </a:path>
              </a:pathLst>
            </a:cu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389971" y="3339583"/>
            <a:ext cx="8315325" cy="1885171"/>
          </a:xfrm>
          <a:prstGeom prst="roundRect">
            <a:avLst/>
          </a:prstGeom>
          <a:solidFill>
            <a:schemeClr val="bg1">
              <a:alpha val="1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389972" y="1257299"/>
            <a:ext cx="8315325" cy="1809751"/>
          </a:xfrm>
          <a:prstGeom prst="roundRect">
            <a:avLst/>
          </a:prstGeom>
          <a:solidFill>
            <a:schemeClr val="bg1">
              <a:alpha val="1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496670"/>
            <a:ext cx="547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Low-frequency approximate transfer functions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9874" y="1354693"/>
            <a:ext cx="3946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seismo-electric</a:t>
            </a:r>
            <a:r>
              <a:rPr lang="it-IT" sz="2000" dirty="0"/>
              <a:t> transfer </a:t>
            </a:r>
            <a:r>
              <a:rPr lang="it-IT" sz="2000" dirty="0" err="1"/>
              <a:t>function</a:t>
            </a:r>
            <a:r>
              <a:rPr lang="it-IT" sz="2000" dirty="0"/>
              <a:t>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78" y="1908691"/>
            <a:ext cx="5411370" cy="91687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95702" y="3640753"/>
            <a:ext cx="4084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seismo-magnetic</a:t>
            </a:r>
            <a:r>
              <a:rPr lang="it-IT" sz="2000" dirty="0"/>
              <a:t> transfer </a:t>
            </a:r>
            <a:r>
              <a:rPr lang="it-IT" sz="2000" dirty="0" err="1"/>
              <a:t>function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19" y="3944645"/>
            <a:ext cx="5411370" cy="128010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476179" y="5308679"/>
            <a:ext cx="311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(Garambois and Dietrich, 2001)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3329" y="5734696"/>
            <a:ext cx="843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The amplitude of SES are directly related to velocity of seismic waves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05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99000" y="1093257"/>
            <a:ext cx="3905250" cy="501120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rgbClr val="FF0000"/>
                </a:solidFill>
              </a:rPr>
              <a:t>An </a:t>
            </a:r>
            <a:r>
              <a:rPr lang="it-IT" dirty="0" err="1" smtClean="0">
                <a:solidFill>
                  <a:srgbClr val="FF0000"/>
                </a:solidFill>
              </a:rPr>
              <a:t>example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Shot</a:t>
            </a:r>
            <a:r>
              <a:rPr lang="it-IT" dirty="0" smtClean="0">
                <a:solidFill>
                  <a:srgbClr val="FF0000"/>
                </a:solidFill>
              </a:rPr>
              <a:t> 199 (3 </a:t>
            </a:r>
            <a:r>
              <a:rPr lang="it-IT" dirty="0" err="1" smtClean="0">
                <a:solidFill>
                  <a:srgbClr val="FF0000"/>
                </a:solidFill>
              </a:rPr>
              <a:t>repetions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Source </a:t>
            </a:r>
            <a:r>
              <a:rPr lang="it-IT" dirty="0" err="1" smtClean="0">
                <a:solidFill>
                  <a:srgbClr val="FF0000"/>
                </a:solidFill>
              </a:rPr>
              <a:t>signal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vibroseis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Vibroseis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Morlet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wavelet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Measured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Hy</a:t>
            </a:r>
            <a:r>
              <a:rPr lang="it-IT" dirty="0" smtClean="0">
                <a:solidFill>
                  <a:srgbClr val="FF0000"/>
                </a:solidFill>
              </a:rPr>
              <a:t> component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Hy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Morlet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wavelet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figurato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578" r="20839" b="3733"/>
          <a:stretch/>
        </p:blipFill>
        <p:spPr>
          <a:xfrm>
            <a:off x="228600" y="1093256"/>
            <a:ext cx="4343399" cy="53149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44808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0070C0"/>
                </a:solidFill>
              </a:rPr>
              <a:t>Morlet</a:t>
            </a:r>
            <a:r>
              <a:rPr lang="en-GB" sz="2400" dirty="0">
                <a:solidFill>
                  <a:srgbClr val="0070C0"/>
                </a:solidFill>
              </a:rPr>
              <a:t> Wavelet analysis  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711200" y="1261531"/>
            <a:ext cx="101645" cy="4859867"/>
            <a:chOff x="711200" y="1320800"/>
            <a:chExt cx="101645" cy="4859867"/>
          </a:xfrm>
        </p:grpSpPr>
        <p:cxnSp>
          <p:nvCxnSpPr>
            <p:cNvPr id="6" name="Connettore 1 5"/>
            <p:cNvCxnSpPr/>
            <p:nvPr/>
          </p:nvCxnSpPr>
          <p:spPr>
            <a:xfrm>
              <a:off x="711200" y="1329267"/>
              <a:ext cx="0" cy="48514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812845" y="1320800"/>
              <a:ext cx="0" cy="4851400"/>
            </a:xfrm>
            <a:prstGeom prst="line">
              <a:avLst/>
            </a:prstGeom>
            <a:ln>
              <a:solidFill>
                <a:srgbClr val="00009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2074466" y="1261531"/>
            <a:ext cx="101645" cy="4859867"/>
            <a:chOff x="711200" y="1320800"/>
            <a:chExt cx="101645" cy="4859867"/>
          </a:xfrm>
        </p:grpSpPr>
        <p:cxnSp>
          <p:nvCxnSpPr>
            <p:cNvPr id="14" name="Connettore 1 13"/>
            <p:cNvCxnSpPr/>
            <p:nvPr/>
          </p:nvCxnSpPr>
          <p:spPr>
            <a:xfrm>
              <a:off x="711200" y="1329267"/>
              <a:ext cx="0" cy="48514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812845" y="1320800"/>
              <a:ext cx="0" cy="4851400"/>
            </a:xfrm>
            <a:prstGeom prst="line">
              <a:avLst/>
            </a:prstGeom>
            <a:ln>
              <a:solidFill>
                <a:srgbClr val="00009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3462975" y="1253064"/>
            <a:ext cx="101645" cy="4859867"/>
            <a:chOff x="711200" y="1320800"/>
            <a:chExt cx="101645" cy="4859867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711200" y="1329267"/>
              <a:ext cx="0" cy="48514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812845" y="1320800"/>
              <a:ext cx="0" cy="4851400"/>
            </a:xfrm>
            <a:prstGeom prst="line">
              <a:avLst/>
            </a:prstGeom>
            <a:ln>
              <a:solidFill>
                <a:srgbClr val="00009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84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-2" y="413175"/>
            <a:ext cx="7675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Power spectral density:</a:t>
            </a:r>
          </a:p>
          <a:p>
            <a:r>
              <a:rPr lang="en-GB" dirty="0"/>
              <a:t> What does it change when the seismic source is active?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8" y="1263222"/>
            <a:ext cx="7093333" cy="4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0" y="1262989"/>
            <a:ext cx="7093333" cy="4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2 14"/>
          <p:cNvCxnSpPr/>
          <p:nvPr/>
        </p:nvCxnSpPr>
        <p:spPr>
          <a:xfrm flipV="1">
            <a:off x="3181350" y="4067175"/>
            <a:ext cx="723900" cy="981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072958" y="6134100"/>
            <a:ext cx="713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Travel time of </a:t>
            </a:r>
            <a:r>
              <a:rPr lang="it-IT" dirty="0" err="1"/>
              <a:t>analyzed</a:t>
            </a:r>
            <a:r>
              <a:rPr lang="it-IT" dirty="0"/>
              <a:t> EM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compatible</a:t>
            </a:r>
            <a:r>
              <a:rPr lang="it-IT" dirty="0"/>
              <a:t> with </a:t>
            </a:r>
            <a:r>
              <a:rPr lang="it-IT" dirty="0" err="1"/>
              <a:t>Rayeigh</a:t>
            </a:r>
            <a:r>
              <a:rPr lang="it-IT" dirty="0"/>
              <a:t> </a:t>
            </a:r>
            <a:r>
              <a:rPr lang="it-IT" dirty="0" err="1"/>
              <a:t>Wave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68" y="6220199"/>
            <a:ext cx="528098" cy="5226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" y="6263265"/>
            <a:ext cx="806675" cy="3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6696</TotalTime>
  <Words>587</Words>
  <Application>Microsoft Macintosh PowerPoint</Application>
  <PresentationFormat>Presentazione su schermo (4:3)</PresentationFormat>
  <Paragraphs>126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Tramonto</vt:lpstr>
      <vt:lpstr>Equazione</vt:lpstr>
      <vt:lpstr>Study of Seismo-Electromagnetic signals in an area characterized by an intense hydrothermal activity: a case study from the Solfatara area (Campi Flegrei, Italy)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RESULTS</vt:lpstr>
      <vt:lpstr>RESULTS</vt:lpstr>
      <vt:lpstr>Presentazione di PowerPoint</vt:lpstr>
      <vt:lpstr>Discussion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Agata Siniscalchi</dc:creator>
  <cp:lastModifiedBy>Agata Siniscalchi</cp:lastModifiedBy>
  <cp:revision>121</cp:revision>
  <dcterms:created xsi:type="dcterms:W3CDTF">2018-09-15T14:55:25Z</dcterms:created>
  <dcterms:modified xsi:type="dcterms:W3CDTF">2020-05-03T12:39:39Z</dcterms:modified>
</cp:coreProperties>
</file>