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8" r:id="rId3"/>
    <p:sldId id="265" r:id="rId4"/>
    <p:sldId id="278" r:id="rId5"/>
    <p:sldId id="302" r:id="rId6"/>
    <p:sldId id="303" r:id="rId7"/>
    <p:sldId id="304" r:id="rId8"/>
    <p:sldId id="308" r:id="rId9"/>
    <p:sldId id="313" r:id="rId10"/>
    <p:sldId id="305" r:id="rId11"/>
    <p:sldId id="310" r:id="rId12"/>
    <p:sldId id="306" r:id="rId13"/>
    <p:sldId id="311" r:id="rId14"/>
    <p:sldId id="279" r:id="rId15"/>
    <p:sldId id="309" r:id="rId16"/>
    <p:sldId id="312" r:id="rId17"/>
    <p:sldId id="314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Bateni" initials="MB" lastIdx="2" clrIdx="0">
    <p:extLst>
      <p:ext uri="{19B8F6BF-5375-455C-9EA6-DF929625EA0E}">
        <p15:presenceInfo xmlns:p15="http://schemas.microsoft.com/office/powerpoint/2012/main" userId="0bc226f6ab7692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211" autoAdjust="0"/>
  </p:normalViewPr>
  <p:slideViewPr>
    <p:cSldViewPr snapToGrid="0">
      <p:cViewPr>
        <p:scale>
          <a:sx n="70" d="100"/>
          <a:sy n="70" d="100"/>
        </p:scale>
        <p:origin x="46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5E4EF-FA6D-4F46-A77F-4BCFDDC6021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34E80-8498-4002-A4AB-89D17792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7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4E80-8498-4002-A4AB-89D17792E0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4E80-8498-4002-A4AB-89D17792E0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we are dealing with imbalanced classes and both specificity and sensitivity are important, F1-Score metric is chosen to be reported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34E80-8498-4002-A4AB-89D17792E0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4F86A81-66C4-410A-9599-8A14EB0AB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87235E7-4FBC-41DB-B752-42A5B6A09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462C62E-3697-45B1-A18B-4BF78BB65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FEC9B6-3B30-43B7-A40E-EFDE56DD623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2B2F-19BD-424C-848F-27183FA097E0}" type="datetime1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04A90F4-5F85-4B56-A174-7DF8BDAE7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377574"/>
            <a:ext cx="1312025" cy="4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2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518-5952-40FB-8768-7D2FD213D5DC}" type="datetime1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2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F5F-2AFC-4A12-B3E4-18E09DA78F2D}" type="datetime1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1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94EB-713D-4AB7-9E94-B71B4E29D4D2}" type="datetime1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BB927-F72A-48DF-B797-FF7DBD3D4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75" y="6365701"/>
            <a:ext cx="1312025" cy="4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90FB-C9A6-4930-AD49-49C9A05F5D7B}" type="datetime1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24D0586-1D99-4B41-8FF0-5F14E36F6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75" y="6365701"/>
            <a:ext cx="1312025" cy="4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8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8BAC-6866-45E8-B4DE-C20E2D49ED67}" type="datetime1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917FCD-36F9-4C06-B37F-B8D173EBE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75" y="6365701"/>
            <a:ext cx="1312025" cy="4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4105-9606-40C3-AED2-2FC5E25F8612}" type="datetime1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2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CD25-2DBE-4A6B-A4EB-F2DA5A1AED26}" type="datetime1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15EE52-6044-49DA-8F7C-8DB31B609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75" y="6365701"/>
            <a:ext cx="1312025" cy="4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2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CE7F-6B55-41E1-B242-19DFBB8BC201}" type="datetime1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02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4C58E6-E1A2-444C-B5E1-ECB4D891481A}" type="datetime1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3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D67C-546A-4CEC-B71C-6C3D9D0AE714}" type="datetime1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6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9A9277-226B-4DD5-9950-DD8655A5F4C2}" type="datetime1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E9023F-4A34-4F3E-922C-2CA42FA2C62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3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loodlist.com/" TargetMode="External"/><Relationship Id="rId2" Type="http://schemas.openxmlformats.org/officeDocument/2006/relationships/hyperlink" Target="http://www.glidenumber.ne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nventar.net/" TargetMode="External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652E9C-631C-4EA3-A245-0633DA76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A11F79-B78D-4A0E-8847-525316B22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4603" y="4325112"/>
            <a:ext cx="71323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E57773FF-6FFD-443F-9B0E-2843DA328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0912" y="75967"/>
            <a:ext cx="8487795" cy="3861776"/>
          </a:xfrm>
        </p:spPr>
        <p:txBody>
          <a:bodyPr>
            <a:normAutofit/>
          </a:bodyPr>
          <a:lstStyle/>
          <a:p>
            <a:pPr>
              <a:lnSpc>
                <a:spcPts val="5600"/>
              </a:lnSpc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Predictor Dataset Selection Method for Construction of a Flood Detection Model Using Information Theoretic Tools</a:t>
            </a:r>
            <a:endParaRPr lang="en-GB" sz="5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uss-pavia-logo">
            <a:extLst>
              <a:ext uri="{FF2B5EF4-FFF2-40B4-BE49-F238E27FC236}">
                <a16:creationId xmlns:a16="http://schemas.microsoft.com/office/drawing/2014/main" id="{995482C3-D6A4-4B78-AB0D-B62CD3A5D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4" b="26994"/>
          <a:stretch/>
        </p:blipFill>
        <p:spPr bwMode="auto">
          <a:xfrm>
            <a:off x="9681720" y="4256600"/>
            <a:ext cx="2449486" cy="142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4D0B784-4306-4620-A278-1F5FFDE5A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393E5-CD62-4695-B73F-E06272EFE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" y="5163342"/>
            <a:ext cx="3775710" cy="113157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2344334-CC5A-4E5A-929E-D7BC8EA8F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AEEF1E-A76C-4920-A2D1-4CE08CDE3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912" y="4364517"/>
            <a:ext cx="7495953" cy="1143000"/>
          </a:xfrm>
        </p:spPr>
        <p:txBody>
          <a:bodyPr>
            <a:normAutofit fontScale="92500"/>
          </a:bodyPr>
          <a:lstStyle/>
          <a:p>
            <a:r>
              <a:rPr lang="it-IT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Mehdi Bateni, Mario Martina and Luigi Cesarini</a:t>
            </a:r>
          </a:p>
          <a:p>
            <a:r>
              <a:rPr lang="en-US" sz="19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School for Advanced Studies (IUSS), Pavia, Italy mehdi.bateni@iusspavia.it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970CA9-22A0-4F6D-9469-4DB2FE746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350" y="6354556"/>
            <a:ext cx="1417145" cy="4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F33D-5720-4FC9-983A-0E1AC5E4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Experimental Design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3B29-4BCA-4F10-B53F-DE1E22C1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15204" cy="4023360"/>
          </a:xfrm>
        </p:spPr>
        <p:txBody>
          <a:bodyPr>
            <a:normAutofit/>
          </a:bodyPr>
          <a:lstStyle/>
          <a:p>
            <a:pPr marL="342900" indent="-342900" defTabSz="457200">
              <a:spcBef>
                <a:spcPct val="50000"/>
              </a:spcBef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CMORPH precipitation data (Joyce et al., 2004) employed.</a:t>
            </a:r>
          </a:p>
          <a:p>
            <a:pPr marL="342900" indent="-342900" defTabSz="457200">
              <a:spcBef>
                <a:spcPct val="50000"/>
              </a:spcBef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classify each day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flood/no flood day, the precipitation values at the concurrent and two precedent days are included as input variables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-2). </a:t>
            </a:r>
          </a:p>
          <a:p>
            <a:pPr marL="342900" indent="-342900" defTabSz="457200">
              <a:spcBef>
                <a:spcPct val="50000"/>
              </a:spcBef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 907 pixel values for each day all over the Dominican Republic.</a:t>
            </a:r>
          </a:p>
          <a:p>
            <a:pPr marL="342900" indent="-342900" defTabSz="457200">
              <a:spcBef>
                <a:spcPct val="50000"/>
              </a:spcBef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 all, there are 2721 candidate input variables for each flood/ no-flood day. </a:t>
            </a:r>
          </a:p>
          <a:p>
            <a:pPr marL="342900" lvl="0" indent="-342900" defTabSz="457200">
              <a:spcBef>
                <a:spcPct val="50000"/>
              </a:spcBef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49300-818A-4C08-8BAD-1E399BD7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F33D-5720-4FC9-983A-0E1AC5E4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Experimental Design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83B29-4BCA-4F10-B53F-DE1E22C1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418320" cy="4023360"/>
          </a:xfrm>
        </p:spPr>
        <p:txBody>
          <a:bodyPr>
            <a:normAutofit lnSpcReduction="10000"/>
          </a:bodyPr>
          <a:lstStyle/>
          <a:p>
            <a:pPr marL="342900" lvl="0" indent="-342900" defTabSz="457200">
              <a:spcBef>
                <a:spcPct val="50000"/>
              </a:spcBef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Vector Machine (SVM) adopts the selected inputs to classify flood/no flood events for each day (i.e. binary classification). </a:t>
            </a:r>
          </a:p>
          <a:p>
            <a:pPr marL="342900" lvl="0" indent="-342900" defTabSz="457200">
              <a:spcBef>
                <a:spcPct val="50000"/>
              </a:spcBef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Benchmark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average values of daily precipitation for the current and two precedent days over the whole country have been used as the input to SVM. </a:t>
            </a:r>
          </a:p>
          <a:p>
            <a:pPr marL="342900" lvl="0" indent="-342900" defTabSz="457200">
              <a:spcBef>
                <a:spcPct val="50000"/>
              </a:spcBef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huge class imbalance in our problem. weight balancing technique has been employed to balance the data. The weights have been chosen inversely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to the class distribution.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49300-818A-4C08-8BAD-1E399BD7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11</a:t>
            </a:fld>
            <a:endParaRPr lang="en-GB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A69EA94-2F0E-435D-AEA0-24A6CA2DE0BB}"/>
              </a:ext>
            </a:extLst>
          </p:cNvPr>
          <p:cNvSpPr/>
          <p:nvPr/>
        </p:nvSpPr>
        <p:spPr>
          <a:xfrm>
            <a:off x="1097280" y="5773956"/>
            <a:ext cx="9997440" cy="5587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e1071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package in R software environment to classify by the SVM.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9EDA559-BDAC-40BC-AC55-19FE62E0BACA}"/>
              </a:ext>
            </a:extLst>
          </p:cNvPr>
          <p:cNvSpPr/>
          <p:nvPr/>
        </p:nvSpPr>
        <p:spPr>
          <a:xfrm>
            <a:off x="10063361" y="2051649"/>
            <a:ext cx="2062717" cy="2896386"/>
          </a:xfrm>
          <a:prstGeom prst="wedgeRoundRectCallout">
            <a:avLst>
              <a:gd name="adj1" fmla="val -70833"/>
              <a:gd name="adj2" fmla="val -39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all gridded data over the country as the inputs makes the problem intractable.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3479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F3C3-B75F-4DC0-B8EB-A9D14F40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5538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Results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(1)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C2876-12B5-4914-A23C-F2A8DB34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FBA7C-5FAE-4424-B500-9BDB9990E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31457" y="1845733"/>
            <a:ext cx="5919019" cy="38117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344662-7FB1-4E59-9245-7F168BAD66EB}"/>
              </a:ext>
            </a:extLst>
          </p:cNvPr>
          <p:cNvSpPr/>
          <p:nvPr/>
        </p:nvSpPr>
        <p:spPr>
          <a:xfrm>
            <a:off x="9350476" y="2575583"/>
            <a:ext cx="27397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Selected most informative data points over Dominican Republic shown by red suns.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Darker depicts higher altitudes.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E560CE2-11CF-40CF-89EB-2940B1CBE5D4}"/>
              </a:ext>
            </a:extLst>
          </p:cNvPr>
          <p:cNvSpPr/>
          <p:nvPr/>
        </p:nvSpPr>
        <p:spPr>
          <a:xfrm>
            <a:off x="405089" y="1845733"/>
            <a:ext cx="2790395" cy="4437079"/>
          </a:xfrm>
          <a:prstGeom prst="wedgeRoundRectCallout">
            <a:avLst>
              <a:gd name="adj1" fmla="val 67660"/>
              <a:gd name="adj2" fmla="val 100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accordance with the fact:</a:t>
            </a:r>
          </a:p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of the hurricanes and tropical storms pathway is from east/southeast to west/northwest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Dominican Republic (Horst, 1992).</a:t>
            </a:r>
          </a:p>
        </p:txBody>
      </p:sp>
    </p:spTree>
    <p:extLst>
      <p:ext uri="{BB962C8B-B14F-4D97-AF65-F5344CB8AC3E}">
        <p14:creationId xmlns:p14="http://schemas.microsoft.com/office/powerpoint/2010/main" val="352966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B15283-62CC-40E0-87EC-05C44694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5538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Results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(2)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D5920C-766B-4204-9FA8-B7B02D8EE108}"/>
              </a:ext>
            </a:extLst>
          </p:cNvPr>
          <p:cNvSpPr/>
          <p:nvPr/>
        </p:nvSpPr>
        <p:spPr>
          <a:xfrm>
            <a:off x="1097280" y="1855199"/>
            <a:ext cx="96393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most informative input variables all belong to the concurrent day (t) of flood/no flood event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A9803A1-E9B3-48B1-9EEA-CB637D0BEA21}"/>
              </a:ext>
            </a:extLst>
          </p:cNvPr>
          <p:cNvSpPr/>
          <p:nvPr/>
        </p:nvSpPr>
        <p:spPr>
          <a:xfrm>
            <a:off x="1344930" y="3025341"/>
            <a:ext cx="9810750" cy="1200329"/>
          </a:xfrm>
          <a:prstGeom prst="wedgeRoundRectCallout">
            <a:avLst>
              <a:gd name="adj1" fmla="val 9127"/>
              <a:gd name="adj2" fmla="val -793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accordance with the fact: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of the hurricanes and tropical storms move such fast so that they are effective over Dominican Republic for less than a day (Horst, 1992)</a:t>
            </a:r>
          </a:p>
        </p:txBody>
      </p:sp>
    </p:spTree>
    <p:extLst>
      <p:ext uri="{BB962C8B-B14F-4D97-AF65-F5344CB8AC3E}">
        <p14:creationId xmlns:p14="http://schemas.microsoft.com/office/powerpoint/2010/main" val="478078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0480F0-AE91-40C8-9D1A-DE6FF3CCCA84}"/>
              </a:ext>
            </a:extLst>
          </p:cNvPr>
          <p:cNvSpPr/>
          <p:nvPr/>
        </p:nvSpPr>
        <p:spPr>
          <a:xfrm>
            <a:off x="1752460" y="3943584"/>
            <a:ext cx="32800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F1-Score performance metric for SVM with the selected most informative inputs and averages as inputs</a:t>
            </a:r>
            <a:endParaRPr lang="en-US" sz="2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663C91-BC24-4AE1-AF65-FC3460D22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19767"/>
              </p:ext>
            </p:extLst>
          </p:nvPr>
        </p:nvGraphicFramePr>
        <p:xfrm>
          <a:off x="4938142" y="3795305"/>
          <a:ext cx="5073445" cy="19277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76780">
                  <a:extLst>
                    <a:ext uri="{9D8B030D-6E8A-4147-A177-3AD203B41FA5}">
                      <a16:colId xmlns:a16="http://schemas.microsoft.com/office/drawing/2014/main" val="1913558257"/>
                    </a:ext>
                  </a:extLst>
                </a:gridCol>
                <a:gridCol w="1396665">
                  <a:extLst>
                    <a:ext uri="{9D8B030D-6E8A-4147-A177-3AD203B41FA5}">
                      <a16:colId xmlns:a16="http://schemas.microsoft.com/office/drawing/2014/main" val="1248294601"/>
                    </a:ext>
                  </a:extLst>
                </a:gridCol>
              </a:tblGrid>
              <a:tr h="7068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set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F1-Score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206340"/>
                  </a:ext>
                </a:extLst>
              </a:tr>
              <a:tr h="5140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Average/Linear Kernel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4029336"/>
                  </a:ext>
                </a:extLst>
              </a:tr>
              <a:tr h="7068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Selected/Polynomial Kernel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2927187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29B15283-62CC-40E0-87EC-05C44694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5538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Results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(3)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5BF6A-4806-469C-9F58-1E5461C03E5E}"/>
              </a:ext>
            </a:extLst>
          </p:cNvPr>
          <p:cNvSpPr/>
          <p:nvPr/>
        </p:nvSpPr>
        <p:spPr>
          <a:xfrm>
            <a:off x="1097281" y="1881963"/>
            <a:ext cx="1015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SVMs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three different kernels, namely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polynomial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radial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one with the best performance results has been reported for both cases.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755EC0-9288-4B87-8B53-5CB8149FDA92}"/>
              </a:ext>
            </a:extLst>
          </p:cNvPr>
          <p:cNvSpPr/>
          <p:nvPr/>
        </p:nvSpPr>
        <p:spPr>
          <a:xfrm>
            <a:off x="8644269" y="4468620"/>
            <a:ext cx="1260992" cy="58114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C8693A-1B4A-4743-84A6-F2D915DC0A63}"/>
              </a:ext>
            </a:extLst>
          </p:cNvPr>
          <p:cNvSpPr/>
          <p:nvPr/>
        </p:nvSpPr>
        <p:spPr>
          <a:xfrm>
            <a:off x="8700972" y="5088851"/>
            <a:ext cx="1260992" cy="58114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E421-9AE3-41E1-9B55-63046027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89CCE-C066-4328-9B0B-BF562120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Input Variable Selection (IVS) techniques could significantly decrease computational cost of the Machine Learning problem.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theoretic measures, which are able to quantify linear/non-linear dependences, could be adopted in IVS.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Information-based IVS were in accordance with physical properties of the case study.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desirable improvement in performance of SVM due to consideration of the most informative data points instead of the average value throughout the country.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7F7E8-6759-4988-99E5-80ED1B8F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0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F5B4-7C5B-413F-8A38-8958B06B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CD61-1B45-47BE-8F8C-DF232E36C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7360"/>
            <a:ext cx="10058400" cy="402336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Abrahart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Anctil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Coulibaly, P., Dawson, C. W., Mount, N. J., See, L. M., . . 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Wilby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L. (2012). Two decades of anarchy? Emerging themes and outstanding challenges for neural network river forecasting.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in Physical Geography: Earth and Environment, 36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(4), 480-513. doi:10.1177/0309133312444943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Asian Disaster Reduction Center. (2006).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unique disaster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- GLIDE. Retrieved from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http://www.glidenumber.net/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Centre for Research on the Epidemiology of Disasters - CRED. (1988). EM-DAT The International Disasters Database. Retrieved from https://www.emdat.be/</a:t>
            </a: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Davies, R., Behrend, J., and Hill, E. (2008).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FloodList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Retrieved from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http://floodlist.com/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DelSole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(2004). Predictability and information theory. Part I: Measures of predictability.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the atmospheric sciences, 61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(20), 2425-2440.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Joyce, R. J.,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Janowiak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E., Arkin, P. A., &amp;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(2004). CMORPH: A Method that Produces Global Precipitation Estimates from Passive Microwave and Infrared Data at High Spatial and Temporal Resolution.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Hydrometeorology, 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487-503. doi:10.1175/1525-7541(2004)005&lt;0487:CAMTPG&gt;2.0.CO;2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33DE-C1E9-4BD6-9F0A-CE531939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0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F5B4-7C5B-413F-8A38-8958B06B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BCD61-1B45-47BE-8F8C-DF232E36C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737360"/>
            <a:ext cx="10667999" cy="3930015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Kleeman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(2011). Information theory and dynamical system predictability.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Entropy, 13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612-649.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May, R., Dandy, G., &amp; Maier, H. (2011). Review of input variable selection methods for artificial neural networks.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neural networks-methodological advances and biomedical applications, 10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16004.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Oscar H. Horst (1992) Climate and the “Encounter” in the Dominican Republic, Journal of Geography, 91:5, 205-210, DOI: 10.1080/00221349208979844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 Core Team (2020). R: A language and environment for statistical  computing. R Foundation for Statistical Computing, Vienna, Austria.  URL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http://www.R-project.org/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Sharma, A., &amp; Mehrotra, R. (2014). An information theoretic alternative to model a natural system using observational information alone.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Research, 50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650-660.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Thiesen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Darscheid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&amp; Ehret, U. (2019). Identifying rainfall-runoff events in discharge time series: a data-driven method based on information theory.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Hydrology and earth system sciences, 23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1015-1034. doi:10.5194/hess-23-1015-2019</a:t>
            </a:r>
          </a:p>
          <a:p>
            <a:pPr>
              <a:lnSpc>
                <a:spcPct val="65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United Nations Office for Disaster Risk Reduction. (1994).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DesInventar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Retrieved from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https://www.desinventar.net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5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University of Colorado. (1993). Dartmouth Flood Observatory. Retrieved from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https://floodobservatory.colorado.edu/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33DE-C1E9-4BD6-9F0A-CE531939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39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491445-92EA-46F4-8B5B-B78849DFC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38" y="1916113"/>
            <a:ext cx="8818562" cy="2881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10" name="Shape 447">
            <a:extLst>
              <a:ext uri="{FF2B5EF4-FFF2-40B4-BE49-F238E27FC236}">
                <a16:creationId xmlns:a16="http://schemas.microsoft.com/office/drawing/2014/main" id="{CBBE038C-706C-4205-B3AD-F45C975BD826}"/>
              </a:ext>
            </a:extLst>
          </p:cNvPr>
          <p:cNvGrpSpPr/>
          <p:nvPr/>
        </p:nvGrpSpPr>
        <p:grpSpPr>
          <a:xfrm>
            <a:off x="9696400" y="2130552"/>
            <a:ext cx="750386" cy="750386"/>
            <a:chOff x="2594325" y="1627175"/>
            <a:chExt cx="440850" cy="440850"/>
          </a:xfrm>
          <a:solidFill>
            <a:schemeClr val="bg1">
              <a:lumMod val="50000"/>
            </a:schemeClr>
          </a:solidFill>
        </p:grpSpPr>
        <p:sp>
          <p:nvSpPr>
            <p:cNvPr id="11" name="Shape 448">
              <a:extLst>
                <a:ext uri="{FF2B5EF4-FFF2-40B4-BE49-F238E27FC236}">
                  <a16:creationId xmlns:a16="http://schemas.microsoft.com/office/drawing/2014/main" id="{3AB68759-D4D9-4E80-8D77-3165E0F4E19B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2" name="Shape 449">
              <a:extLst>
                <a:ext uri="{FF2B5EF4-FFF2-40B4-BE49-F238E27FC236}">
                  <a16:creationId xmlns:a16="http://schemas.microsoft.com/office/drawing/2014/main" id="{DE6F7FE8-9482-4F28-A626-60DC7252C0B9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/>
            </a:p>
          </p:txBody>
        </p:sp>
        <p:sp>
          <p:nvSpPr>
            <p:cNvPr id="13" name="Shape 450">
              <a:extLst>
                <a:ext uri="{FF2B5EF4-FFF2-40B4-BE49-F238E27FC236}">
                  <a16:creationId xmlns:a16="http://schemas.microsoft.com/office/drawing/2014/main" id="{0DD20CDF-20F1-4F99-9AA5-FBE32F09769F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A17D4-9473-4A1F-8DC9-BC20E814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3A471-F2ED-4A30-BC90-2780C9DB0CBC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1509" name="TextBox 3">
            <a:extLst>
              <a:ext uri="{FF2B5EF4-FFF2-40B4-BE49-F238E27FC236}">
                <a16:creationId xmlns:a16="http://schemas.microsoft.com/office/drawing/2014/main" id="{3F610917-1963-4C1E-A69A-91ECB8462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089" y="5805489"/>
            <a:ext cx="922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9382145-FE54-4D30-A680-E3EBB9379863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1417A0-6BEC-4620-9FEE-F4821BE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2</a:t>
            </a:fld>
            <a:endParaRPr lang="en-GB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2AD49E3-E293-4FBA-9C0E-5DFD6E7B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3" y="1846263"/>
            <a:ext cx="5171768" cy="4022725"/>
          </a:xfrm>
        </p:spPr>
        <p:txBody>
          <a:bodyPr>
            <a:normAutofit/>
          </a:bodyPr>
          <a:lstStyle/>
          <a:p>
            <a:r>
              <a:rPr lang="en-US" sz="2400" b="1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Variable Selection (IVS): Selecting the inputs that are the most useful or the most relevant to be applied into a data-driven model, is a tough job that may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knowledge of the problem domain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b="1" dirty="0"/>
          </a:p>
          <a:p>
            <a:endParaRPr lang="en-GB" dirty="0"/>
          </a:p>
        </p:txBody>
      </p:sp>
      <p:sp>
        <p:nvSpPr>
          <p:cNvPr id="3" name="Callout: Line with Accent Bar 2">
            <a:extLst>
              <a:ext uri="{FF2B5EF4-FFF2-40B4-BE49-F238E27FC236}">
                <a16:creationId xmlns:a16="http://schemas.microsoft.com/office/drawing/2014/main" id="{AD4207C7-FCE7-419C-8737-4C57546CB7AD}"/>
              </a:ext>
            </a:extLst>
          </p:cNvPr>
          <p:cNvSpPr/>
          <p:nvPr/>
        </p:nvSpPr>
        <p:spPr>
          <a:xfrm>
            <a:off x="1456660" y="5560828"/>
            <a:ext cx="3086203" cy="723387"/>
          </a:xfrm>
          <a:prstGeom prst="accentCallout1">
            <a:avLst>
              <a:gd name="adj1" fmla="val 12405"/>
              <a:gd name="adj2" fmla="val 102361"/>
              <a:gd name="adj3" fmla="val -82420"/>
              <a:gd name="adj4" fmla="val 84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possible in data scarce regions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7B09FAC-7AD8-4313-9C3D-A8201179FDC0}"/>
              </a:ext>
            </a:extLst>
          </p:cNvPr>
          <p:cNvSpPr txBox="1">
            <a:spLocks/>
          </p:cNvSpPr>
          <p:nvPr/>
        </p:nvSpPr>
        <p:spPr>
          <a:xfrm>
            <a:off x="6296601" y="1846263"/>
            <a:ext cx="5590599" cy="402272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637" indent="-342900">
              <a:lnSpc>
                <a:spcPct val="120000"/>
              </a:lnSpc>
              <a:buClr>
                <a:srgbClr val="99CB38"/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IVS reduces the complexity of the model, a simpler model is simpler to understand and explain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637" indent="-342900">
              <a:lnSpc>
                <a:spcPct val="120000"/>
              </a:lnSpc>
              <a:buClr>
                <a:srgbClr val="99CB38"/>
              </a:buClr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IVS could provide a better understanding of the underlying process that has generated the data</a:t>
            </a: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10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DB19-E4DF-4951-B87A-04C34646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GB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A226F0B-5EB1-4195-868C-2EE3D05B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1846263"/>
            <a:ext cx="10815483" cy="4022725"/>
          </a:xfrm>
        </p:spPr>
        <p:txBody>
          <a:bodyPr>
            <a:normAutofit/>
          </a:bodyPr>
          <a:lstStyle/>
          <a:p>
            <a:pPr marL="401637" indent="-342900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usefulness is being a combination of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maximizing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 to the output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minimizing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redundancy with the other inputs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(May et al. 2011,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Abrahart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2012).</a:t>
            </a:r>
          </a:p>
          <a:p>
            <a:pPr marL="58737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1637" indent="-3429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Theory could be employed to determine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 </a:t>
            </a:r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redundancy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random variables.</a:t>
            </a:r>
          </a:p>
          <a:p>
            <a:pPr marL="401637" indent="-34290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marL="401637" indent="-342900">
              <a:buFont typeface="Wingdings" panose="05000000000000000000" pitchFamily="2" charset="2"/>
              <a:buChar char="ü"/>
            </a:pPr>
            <a:endParaRPr lang="en-GB" dirty="0"/>
          </a:p>
          <a:p>
            <a:endParaRPr lang="en-GB" dirty="0"/>
          </a:p>
          <a:p>
            <a:endParaRPr lang="en-US" sz="2300" b="1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BA8977-F5F6-4BFF-9849-F1CF41D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3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>
            <a:extLst>
              <a:ext uri="{FF2B5EF4-FFF2-40B4-BE49-F238E27FC236}">
                <a16:creationId xmlns:a16="http://schemas.microsoft.com/office/drawing/2014/main" id="{0A553583-3095-4221-90D4-E15E1D457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033" y="2013095"/>
            <a:ext cx="1014689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theory and the mathematical applications are now mature for physical and dynamical applications in earth sciences (e.g., reviews by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DelSole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(2004) and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Kleeman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(2011)). </a:t>
            </a:r>
          </a:p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theory in input selection to earth science models: 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112000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Sharma and Mehrotra (2014) and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Thiesen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(2019)</a:t>
            </a:r>
          </a:p>
          <a:p>
            <a:pPr>
              <a:spcBef>
                <a:spcPct val="50000"/>
              </a:spcBef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the former has used an information-theoretic approach to formulate prediction models for cases with weakly known physical relationships yet abundant observational records; the latter emulates expert-based identification of rainfall–runoff events in hydrological time series by adopting few different combinations of input variables.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D9FC15-024B-4240-8885-4889BEE48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Literature Review</a:t>
            </a:r>
            <a:endParaRPr lang="en-GB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8CDA32D-1BB9-41E5-8EC4-0C1633A7F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71E9023F-4A34-4F3E-922C-2CA42FA2C623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>
            <a:extLst>
              <a:ext uri="{FF2B5EF4-FFF2-40B4-BE49-F238E27FC236}">
                <a16:creationId xmlns:a16="http://schemas.microsoft.com/office/drawing/2014/main" id="{C4B58EA2-24E9-4CEF-9C6E-4CE4AA99E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7018" y="1820935"/>
            <a:ext cx="10058399" cy="5037065"/>
          </a:xfrm>
        </p:spPr>
        <p:txBody>
          <a:bodyPr>
            <a:normAutofit/>
          </a:bodyPr>
          <a:lstStyle/>
          <a:p>
            <a:pPr marL="342900" indent="-342900" defTabSz="457200">
              <a:spcBef>
                <a:spcPct val="50000"/>
              </a:spcBef>
              <a:buSzPct val="1120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Information/Uncertainty/Entropy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closely interconnected concepts</a:t>
            </a:r>
          </a:p>
          <a:p>
            <a:pPr marL="342900" indent="-342900" defTabSz="457200">
              <a:spcBef>
                <a:spcPct val="50000"/>
              </a:spcBef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related to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information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which possibility is the truth</a:t>
            </a:r>
          </a:p>
          <a:p>
            <a:pPr marL="342900" indent="-342900" defTabSz="457200">
              <a:spcBef>
                <a:spcPct val="50000"/>
              </a:spcBef>
              <a:buSzPct val="112000"/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measure of the variation of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involved in a variable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expected number of yes-no questions needed to be asked to find the value of a variable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E53198-52CA-4CAC-BD22-070B0F945AD4}"/>
              </a:ext>
            </a:extLst>
          </p:cNvPr>
          <p:cNvSpPr txBox="1">
            <a:spLocks/>
          </p:cNvSpPr>
          <p:nvPr/>
        </p:nvSpPr>
        <p:spPr>
          <a:xfrm>
            <a:off x="1249680" y="37017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Information Theory: Key Concepts</a:t>
            </a:r>
            <a:endParaRPr lang="en-GB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BC9D68B-429E-4214-8B67-8E0FD33D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71E9023F-4A34-4F3E-922C-2CA42FA2C623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6986-2827-4D1E-B89D-6697D314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6603"/>
            <a:ext cx="10953135" cy="145075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Mutual Information: Measure of Dependency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405D0-9247-45EF-9698-87CCF54F7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measure of mutual dependence between two variables, an efficient tool to investigate linear or non-linear interactions of variables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CEC95-929D-4F38-ADE9-DB9A4D1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E17B08-B525-49B8-A308-EDD13813A71E}"/>
                  </a:ext>
                </a:extLst>
              </p:cNvPr>
              <p:cNvSpPr/>
              <p:nvPr/>
            </p:nvSpPr>
            <p:spPr>
              <a:xfrm>
                <a:off x="3746614" y="3953018"/>
                <a:ext cx="5426357" cy="1204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d>
                                <m:dPr>
                                  <m:beg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400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E17B08-B525-49B8-A308-EDD13813A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614" y="3953018"/>
                <a:ext cx="5426357" cy="12045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C3929C3-85A4-4FCB-BB17-EAA0BFEE2154}"/>
              </a:ext>
            </a:extLst>
          </p:cNvPr>
          <p:cNvSpPr/>
          <p:nvPr/>
        </p:nvSpPr>
        <p:spPr>
          <a:xfrm>
            <a:off x="173046" y="4111402"/>
            <a:ext cx="3189586" cy="1450757"/>
          </a:xfrm>
          <a:prstGeom prst="cloudCallout">
            <a:avLst>
              <a:gd name="adj1" fmla="val 64474"/>
              <a:gd name="adj2" fmla="val -17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Mutual Information between variables X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Y</a:t>
            </a:r>
            <a:endParaRPr lang="en-US" sz="2000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A0BC2F6F-F45B-4C51-BED2-1768976AD577}"/>
              </a:ext>
            </a:extLst>
          </p:cNvPr>
          <p:cNvSpPr/>
          <p:nvPr/>
        </p:nvSpPr>
        <p:spPr>
          <a:xfrm>
            <a:off x="2743199" y="5513336"/>
            <a:ext cx="5942061" cy="7115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could be predictor and Y could be response variables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F61FBA-6ACA-4543-9391-BF83FB5DF2CF}"/>
              </a:ext>
            </a:extLst>
          </p:cNvPr>
          <p:cNvSpPr/>
          <p:nvPr/>
        </p:nvSpPr>
        <p:spPr>
          <a:xfrm>
            <a:off x="9069242" y="4878258"/>
            <a:ext cx="2470420" cy="1099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represents the probability of occurrence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12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B9565899-BA87-44BB-9947-2396D29B1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3618" y="542260"/>
            <a:ext cx="9771321" cy="11256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Maximum Relevance, Minimum Redundancy</a:t>
            </a:r>
            <a:endParaRPr lang="en-US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63" name="Rectangle 3">
                <a:extLst>
                  <a:ext uri="{FF2B5EF4-FFF2-40B4-BE49-F238E27FC236}">
                    <a16:creationId xmlns:a16="http://schemas.microsoft.com/office/drawing/2014/main" id="{C4B58EA2-24E9-4CEF-9C6E-4CE4AA99E81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92313" y="1700981"/>
                <a:ext cx="8229600" cy="5157020"/>
              </a:xfrm>
            </p:spPr>
            <p:txBody>
              <a:bodyPr/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Relevance (D)</a:t>
                </a:r>
              </a:p>
              <a:p>
                <a:pPr marL="1271400" lvl="7" indent="0">
                  <a:buNone/>
                </a:pPr>
                <a:r>
                  <a:rPr lang="en-US" sz="2400" dirty="0"/>
                  <a:t>         </a:t>
                </a:r>
                <a14:m>
                  <m:oMath xmlns:m="http://schemas.openxmlformats.org/officeDocument/2006/math">
                    <m:r>
                      <a:rPr lang="en-US" sz="2400" i="1"/>
                      <m:t>𝐷</m:t>
                    </m:r>
                    <m:d>
                      <m:dPr>
                        <m:ctrlPr>
                          <a:rPr lang="en-US" sz="2400" i="1"/>
                        </m:ctrlPr>
                      </m:dPr>
                      <m:e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𝑆</m:t>
                            </m:r>
                          </m:e>
                          <m:sub>
                            <m:r>
                              <a:rPr lang="en-US" sz="2400" i="1"/>
                              <m:t>𝑚</m:t>
                            </m:r>
                          </m:sub>
                        </m:sSub>
                        <m:r>
                          <a:rPr lang="en-US" sz="2400" i="1"/>
                          <m:t>,</m:t>
                        </m:r>
                        <m:r>
                          <a:rPr lang="en-US" sz="2400" i="1"/>
                          <m:t>𝑌</m:t>
                        </m:r>
                      </m:e>
                    </m:d>
                    <m:r>
                      <a:rPr lang="en-US" sz="2400" i="1"/>
                      <m:t>=</m:t>
                    </m:r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1</m:t>
                        </m:r>
                      </m:num>
                      <m:den>
                        <m:r>
                          <a:rPr lang="en-US" sz="2400" i="1"/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sz="2400" i="1"/>
                        </m:ctrlPr>
                      </m:naryPr>
                      <m:sub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𝑋</m:t>
                            </m:r>
                          </m:e>
                          <m:sub>
                            <m:r>
                              <a:rPr lang="en-US" sz="2400" i="1"/>
                              <m:t>𝑖</m:t>
                            </m:r>
                          </m:sub>
                        </m:sSub>
                        <m:r>
                          <a:rPr lang="en-US" sz="2400" i="1"/>
                          <m:t>∈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𝑆</m:t>
                            </m:r>
                          </m:e>
                          <m:sub>
                            <m:r>
                              <a:rPr lang="en-US" sz="2400" i="1"/>
                              <m:t>𝑚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i="1"/>
                          <m:t>𝐼</m:t>
                        </m:r>
                        <m:r>
                          <a:rPr lang="en-US" sz="2400" i="1"/>
                          <m:t>(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𝑋</m:t>
                            </m:r>
                          </m:e>
                          <m:sub>
                            <m:r>
                              <a:rPr lang="en-US" sz="2400" i="1"/>
                              <m:t>𝑖</m:t>
                            </m:r>
                          </m:sub>
                        </m:sSub>
                        <m:r>
                          <a:rPr lang="en-US" sz="2400" i="1"/>
                          <m:t>;</m:t>
                        </m:r>
                        <m:r>
                          <a:rPr lang="en-US" sz="2400" i="1"/>
                          <m:t>𝑌</m:t>
                        </m:r>
                        <m:r>
                          <a:rPr lang="en-US" sz="2400" i="1"/>
                          <m:t>)</m:t>
                        </m:r>
                      </m:e>
                    </m:nary>
                  </m:oMath>
                </a14:m>
                <a:endParaRPr lang="en-US" altLang="en-US" sz="24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is a set of input variables 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/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1,...,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response variable.</a:t>
                </a:r>
              </a:p>
              <a:p>
                <a:pPr marL="0" indent="0">
                  <a:buNone/>
                </a:pPr>
                <a:endParaRPr lang="en-US" altLang="en-US" sz="2400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Redundancy (R)</a:t>
                </a:r>
              </a:p>
              <a:p>
                <a:pPr marL="1271400" lvl="7" indent="0">
                  <a:buNone/>
                </a:pP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/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fName>
                      <m:e>
                        <m:r>
                          <a:rPr lang="en-US" sz="2400" i="1"/>
                          <m:t> </m:t>
                        </m:r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/>
                                </m:ctrlPr>
                              </m:sSupPr>
                              <m:e>
                                <m:r>
                                  <a:rPr lang="en-US" sz="2400" i="1"/>
                                  <m:t>𝑚</m:t>
                                </m:r>
                              </m:e>
                              <m:sup>
                                <m:r>
                                  <a:rPr lang="en-US" sz="2400" i="1"/>
                                  <m:t>2</m:t>
                                </m:r>
                              </m:sup>
                            </m:sSup>
                          </m:den>
                        </m:f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/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𝑋</m:t>
                                </m:r>
                              </m:e>
                              <m:sub>
                                <m:r>
                                  <a:rPr lang="en-US" sz="2400" i="1"/>
                                  <m:t>𝑖</m:t>
                                </m:r>
                              </m:sub>
                            </m:sSub>
                            <m:r>
                              <a:rPr lang="en-US" sz="2400" i="1"/>
                              <m:t>,</m:t>
                            </m:r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𝑋</m:t>
                                </m:r>
                              </m:e>
                              <m:sub>
                                <m:r>
                                  <a:rPr lang="en-US" sz="2400" i="1"/>
                                  <m:t>𝑗</m:t>
                                </m:r>
                              </m:sub>
                            </m:sSub>
                            <m:r>
                              <a:rPr lang="en-US" sz="2400" i="1"/>
                              <m:t>∈</m:t>
                            </m:r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𝑆</m:t>
                                </m:r>
                              </m:e>
                              <m:sub>
                                <m:r>
                                  <a:rPr lang="en-US" sz="2400" i="1"/>
                                  <m:t>𝑚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400" i="1"/>
                              <m:t>𝐼</m:t>
                            </m:r>
                            <m:r>
                              <a:rPr lang="en-US" sz="2400" i="1"/>
                              <m:t>(</m:t>
                            </m:r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𝑋</m:t>
                                </m:r>
                              </m:e>
                              <m:sub>
                                <m:r>
                                  <a:rPr lang="en-US" sz="2400" i="1"/>
                                  <m:t>𝑖</m:t>
                                </m:r>
                              </m:sub>
                            </m:sSub>
                            <m:r>
                              <a:rPr lang="en-US" sz="2400" i="1"/>
                              <m:t>;</m:t>
                            </m:r>
                            <m:sSub>
                              <m:sSubPr>
                                <m:ctrlPr>
                                  <a:rPr lang="en-US" sz="2400" i="1"/>
                                </m:ctrlPr>
                              </m:sSubPr>
                              <m:e>
                                <m:r>
                                  <a:rPr lang="en-US" sz="2400" i="1"/>
                                  <m:t>𝑋</m:t>
                                </m:r>
                              </m:e>
                              <m:sub>
                                <m:r>
                                  <a:rPr lang="en-US" sz="2400" i="1"/>
                                  <m:t>𝑗</m:t>
                                </m:r>
                              </m:sub>
                            </m:sSub>
                            <m:r>
                              <a:rPr lang="en-US" sz="2400" i="1"/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 Score (</a:t>
                </a:r>
                <a14:m>
                  <m:oMath xmlns:m="http://schemas.openxmlformats.org/officeDocument/2006/math">
                    <m:r>
                      <a: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271400" lvl="7" indent="0">
                  <a:buNone/>
                </a:pPr>
                <a:r>
                  <a:rPr lang="en-US" dirty="0"/>
                  <a:t>  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altLang="en-US" b="1" dirty="0">
                  <a:solidFill>
                    <a:schemeClr val="folHlin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3363" name="Rectangle 3">
                <a:extLst>
                  <a:ext uri="{FF2B5EF4-FFF2-40B4-BE49-F238E27FC236}">
                    <a16:creationId xmlns:a16="http://schemas.microsoft.com/office/drawing/2014/main" id="{C4B58EA2-24E9-4CEF-9C6E-4CE4AA99E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92313" y="1700981"/>
                <a:ext cx="8229600" cy="5157020"/>
              </a:xfrm>
              <a:blipFill>
                <a:blip r:embed="rId2"/>
                <a:stretch>
                  <a:fillRect l="-2296" t="-165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45850-943E-4767-8904-26BC8978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71E9023F-4A34-4F3E-922C-2CA42FA2C623}" type="slidenum">
              <a:rPr lang="en-GB" smtClean="0"/>
              <a:t>7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hought Bubble: Cloud 1">
                <a:extLst>
                  <a:ext uri="{FF2B5EF4-FFF2-40B4-BE49-F238E27FC236}">
                    <a16:creationId xmlns:a16="http://schemas.microsoft.com/office/drawing/2014/main" id="{BAB87A2C-7C68-4020-AF8F-25D9F263BCE7}"/>
                  </a:ext>
                </a:extLst>
              </p:cNvPr>
              <p:cNvSpPr/>
              <p:nvPr/>
            </p:nvSpPr>
            <p:spPr>
              <a:xfrm>
                <a:off x="7549115" y="4678326"/>
                <a:ext cx="4316820" cy="1148316"/>
              </a:xfrm>
              <a:prstGeom prst="cloudCallout">
                <a:avLst>
                  <a:gd name="adj1" fmla="val -60875"/>
                  <a:gd name="adj2" fmla="val 426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dirty="0"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selected as inputs</a:t>
                </a:r>
              </a:p>
            </p:txBody>
          </p:sp>
        </mc:Choice>
        <mc:Fallback>
          <p:sp>
            <p:nvSpPr>
              <p:cNvPr id="2" name="Thought Bubble: Cloud 1">
                <a:extLst>
                  <a:ext uri="{FF2B5EF4-FFF2-40B4-BE49-F238E27FC236}">
                    <a16:creationId xmlns:a16="http://schemas.microsoft.com/office/drawing/2014/main" id="{BAB87A2C-7C68-4020-AF8F-25D9F263B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115" y="4678326"/>
                <a:ext cx="4316820" cy="1148316"/>
              </a:xfrm>
              <a:prstGeom prst="cloudCallout">
                <a:avLst>
                  <a:gd name="adj1" fmla="val -60875"/>
                  <a:gd name="adj2" fmla="val 42692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347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2178-FB1F-2748-8310-D8F984C5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he Dominican Republic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Context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BF080-03C4-414D-81E5-5A239DD08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138" y="1823805"/>
            <a:ext cx="4723701" cy="35394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0EB77D-F4FD-2844-8A6E-AD4738D6FDA1}"/>
              </a:ext>
            </a:extLst>
          </p:cNvPr>
          <p:cNvSpPr/>
          <p:nvPr/>
        </p:nvSpPr>
        <p:spPr>
          <a:xfrm>
            <a:off x="6661842" y="1823805"/>
            <a:ext cx="4091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Dominican Republic is located on the eastern part of the island of Hispaniola, one of the Greater Antilles, in the Caribbean region. Its area is approximately 48,671 km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3BD269-D8B4-4B1A-8120-DCFFE9CA9048}"/>
              </a:ext>
            </a:extLst>
          </p:cNvPr>
          <p:cNvSpPr/>
          <p:nvPr/>
        </p:nvSpPr>
        <p:spPr>
          <a:xfrm rot="1800000">
            <a:off x="9770884" y="1037566"/>
            <a:ext cx="234993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a Data Scarce Country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A24BC1B-A2D7-4E84-8DFF-914A83EB43D1}"/>
              </a:ext>
            </a:extLst>
          </p:cNvPr>
          <p:cNvSpPr/>
          <p:nvPr/>
        </p:nvSpPr>
        <p:spPr>
          <a:xfrm>
            <a:off x="499730" y="5784112"/>
            <a:ext cx="11281144" cy="44656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long record history of congested rain gauges, No flood vulnerability map, No local systematic reports on floods, …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DDAA00F-40A3-4918-BDF8-37EC8B24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71E9023F-4A34-4F3E-922C-2CA42FA2C6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31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77F5-9EB6-4C96-8CAD-DFECE6B3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Historical Event Catalogue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D4570-3282-4F6B-A467-83774364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2569"/>
            <a:ext cx="10058400" cy="4023360"/>
          </a:xfrm>
        </p:spPr>
        <p:txBody>
          <a:bodyPr>
            <a:normAutofit lnSpcReduction="10000"/>
          </a:bodyPr>
          <a:lstStyle/>
          <a:p>
            <a:pPr marL="342900" lvl="0" indent="-342900" defTabSz="457200">
              <a:spcBef>
                <a:spcPct val="50000"/>
              </a:spcBef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historical event catalogue used for model construction needs to contain data on past flood events that caused significant losses. </a:t>
            </a:r>
          </a:p>
          <a:p>
            <a:pPr marL="342900" indent="-342900" defTabSz="457200">
              <a:spcBef>
                <a:spcPct val="50000"/>
              </a:spcBef>
              <a:buClr>
                <a:srgbClr val="99CB38"/>
              </a:buClr>
              <a:buSzPct val="112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international disaster databases have been taken into account:</a:t>
            </a:r>
          </a:p>
          <a:p>
            <a:r>
              <a:rPr lang="en-US" dirty="0"/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EM-DAT (Centre for Research on the Epidemiology of Disasters - CRED, 1988)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DesInventar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(United Nations Office for Disaster Risk Reduction, 1994)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Disaster Identifier (GLIDE) (Asian Disaster Reduction Center, 2006)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Dartmouth Flood Observatory (DFO) (University of Colorado, 1993)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FloodList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(Davies et al., 2008)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2A2C0-E618-41DF-AA7B-AE2F867F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023F-4A34-4F3E-922C-2CA42FA2C623}" type="slidenum">
              <a:rPr lang="en-GB" smtClean="0"/>
              <a:t>9</a:t>
            </a:fld>
            <a:endParaRPr lang="en-GB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21A11D80-7EF4-41DD-BEB5-63AB62AA8D36}"/>
              </a:ext>
            </a:extLst>
          </p:cNvPr>
          <p:cNvSpPr/>
          <p:nvPr/>
        </p:nvSpPr>
        <p:spPr>
          <a:xfrm>
            <a:off x="1097280" y="5626568"/>
            <a:ext cx="999744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utilized databases are all open-access. 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retrieved data is verified by local sources and expert knowledge. </a:t>
            </a:r>
          </a:p>
        </p:txBody>
      </p:sp>
    </p:spTree>
    <p:extLst>
      <p:ext uri="{BB962C8B-B14F-4D97-AF65-F5344CB8AC3E}">
        <p14:creationId xmlns:p14="http://schemas.microsoft.com/office/powerpoint/2010/main" val="2256135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1670</Words>
  <Application>Microsoft Office PowerPoint</Application>
  <PresentationFormat>Widescreen</PresentationFormat>
  <Paragraphs>135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Retrospettivo</vt:lpstr>
      <vt:lpstr>Predictor Dataset Selection Method for Construction of a Flood Detection Model Using Information Theoretic Tools</vt:lpstr>
      <vt:lpstr>PowerPoint Presentation</vt:lpstr>
      <vt:lpstr>Introduction</vt:lpstr>
      <vt:lpstr>Literature Review</vt:lpstr>
      <vt:lpstr>PowerPoint Presentation</vt:lpstr>
      <vt:lpstr>Mutual Information: Measure of Dependency</vt:lpstr>
      <vt:lpstr>Maximum Relevance, Minimum Redundancy</vt:lpstr>
      <vt:lpstr>The Dominican Republic Context</vt:lpstr>
      <vt:lpstr>Historical Event Catalogue </vt:lpstr>
      <vt:lpstr>Experimental Design (1)</vt:lpstr>
      <vt:lpstr>Experimental Design (2)</vt:lpstr>
      <vt:lpstr>Results (1)</vt:lpstr>
      <vt:lpstr>Results (2)</vt:lpstr>
      <vt:lpstr>Results (3)</vt:lpstr>
      <vt:lpstr>Discussion</vt:lpstr>
      <vt:lpstr>References </vt:lpstr>
      <vt:lpstr>References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Multi-hazard risk assessment for critical infrastructures</dc:title>
  <dc:creator>Margherita D'Ayala</dc:creator>
  <cp:lastModifiedBy>M Bateni</cp:lastModifiedBy>
  <cp:revision>99</cp:revision>
  <dcterms:created xsi:type="dcterms:W3CDTF">2020-03-02T10:53:48Z</dcterms:created>
  <dcterms:modified xsi:type="dcterms:W3CDTF">2020-05-04T07:46:29Z</dcterms:modified>
</cp:coreProperties>
</file>