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9" autoAdjust="0"/>
    <p:restoredTop sz="94660"/>
  </p:normalViewPr>
  <p:slideViewPr>
    <p:cSldViewPr snapToGrid="0">
      <p:cViewPr varScale="1">
        <p:scale>
          <a:sx n="134" d="100"/>
          <a:sy n="134" d="100"/>
        </p:scale>
        <p:origin x="82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E4D039-E433-4499-A19B-6D7F4AEA32E0}"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DBBC1A-F175-4FFD-8894-B72F428DE136}" type="slidenum">
              <a:rPr lang="en-GB" smtClean="0"/>
              <a:t>‹#›</a:t>
            </a:fld>
            <a:endParaRPr lang="en-GB"/>
          </a:p>
        </p:txBody>
      </p:sp>
    </p:spTree>
    <p:extLst>
      <p:ext uri="{BB962C8B-B14F-4D97-AF65-F5344CB8AC3E}">
        <p14:creationId xmlns:p14="http://schemas.microsoft.com/office/powerpoint/2010/main" val="3775751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4D039-E433-4499-A19B-6D7F4AEA32E0}"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DBBC1A-F175-4FFD-8894-B72F428DE136}" type="slidenum">
              <a:rPr lang="en-GB" smtClean="0"/>
              <a:t>‹#›</a:t>
            </a:fld>
            <a:endParaRPr lang="en-GB"/>
          </a:p>
        </p:txBody>
      </p:sp>
    </p:spTree>
    <p:extLst>
      <p:ext uri="{BB962C8B-B14F-4D97-AF65-F5344CB8AC3E}">
        <p14:creationId xmlns:p14="http://schemas.microsoft.com/office/powerpoint/2010/main" val="3050070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4D039-E433-4499-A19B-6D7F4AEA32E0}"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DBBC1A-F175-4FFD-8894-B72F428DE136}" type="slidenum">
              <a:rPr lang="en-GB" smtClean="0"/>
              <a:t>‹#›</a:t>
            </a:fld>
            <a:endParaRPr lang="en-GB"/>
          </a:p>
        </p:txBody>
      </p:sp>
    </p:spTree>
    <p:extLst>
      <p:ext uri="{BB962C8B-B14F-4D97-AF65-F5344CB8AC3E}">
        <p14:creationId xmlns:p14="http://schemas.microsoft.com/office/powerpoint/2010/main" val="379603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4D039-E433-4499-A19B-6D7F4AEA32E0}"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DBBC1A-F175-4FFD-8894-B72F428DE136}" type="slidenum">
              <a:rPr lang="en-GB" smtClean="0"/>
              <a:t>‹#›</a:t>
            </a:fld>
            <a:endParaRPr lang="en-GB"/>
          </a:p>
        </p:txBody>
      </p:sp>
    </p:spTree>
    <p:extLst>
      <p:ext uri="{BB962C8B-B14F-4D97-AF65-F5344CB8AC3E}">
        <p14:creationId xmlns:p14="http://schemas.microsoft.com/office/powerpoint/2010/main" val="159664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E4D039-E433-4499-A19B-6D7F4AEA32E0}"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DBBC1A-F175-4FFD-8894-B72F428DE136}" type="slidenum">
              <a:rPr lang="en-GB" smtClean="0"/>
              <a:t>‹#›</a:t>
            </a:fld>
            <a:endParaRPr lang="en-GB"/>
          </a:p>
        </p:txBody>
      </p:sp>
    </p:spTree>
    <p:extLst>
      <p:ext uri="{BB962C8B-B14F-4D97-AF65-F5344CB8AC3E}">
        <p14:creationId xmlns:p14="http://schemas.microsoft.com/office/powerpoint/2010/main" val="3546629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E4D039-E433-4499-A19B-6D7F4AEA32E0}" type="datetimeFigureOut">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DBBC1A-F175-4FFD-8894-B72F428DE136}" type="slidenum">
              <a:rPr lang="en-GB" smtClean="0"/>
              <a:t>‹#›</a:t>
            </a:fld>
            <a:endParaRPr lang="en-GB"/>
          </a:p>
        </p:txBody>
      </p:sp>
    </p:spTree>
    <p:extLst>
      <p:ext uri="{BB962C8B-B14F-4D97-AF65-F5344CB8AC3E}">
        <p14:creationId xmlns:p14="http://schemas.microsoft.com/office/powerpoint/2010/main" val="3918976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E4D039-E433-4499-A19B-6D7F4AEA32E0}" type="datetimeFigureOut">
              <a:rPr lang="en-GB" smtClean="0"/>
              <a:t>28/04/2020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DBBC1A-F175-4FFD-8894-B72F428DE136}" type="slidenum">
              <a:rPr lang="en-GB" smtClean="0"/>
              <a:t>‹#›</a:t>
            </a:fld>
            <a:endParaRPr lang="en-GB"/>
          </a:p>
        </p:txBody>
      </p:sp>
    </p:spTree>
    <p:extLst>
      <p:ext uri="{BB962C8B-B14F-4D97-AF65-F5344CB8AC3E}">
        <p14:creationId xmlns:p14="http://schemas.microsoft.com/office/powerpoint/2010/main" val="32568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E4D039-E433-4499-A19B-6D7F4AEA32E0}" type="datetimeFigureOut">
              <a:rPr lang="en-GB" smtClean="0"/>
              <a:t>28/04/2020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DBBC1A-F175-4FFD-8894-B72F428DE136}" type="slidenum">
              <a:rPr lang="en-GB" smtClean="0"/>
              <a:t>‹#›</a:t>
            </a:fld>
            <a:endParaRPr lang="en-GB"/>
          </a:p>
        </p:txBody>
      </p:sp>
    </p:spTree>
    <p:extLst>
      <p:ext uri="{BB962C8B-B14F-4D97-AF65-F5344CB8AC3E}">
        <p14:creationId xmlns:p14="http://schemas.microsoft.com/office/powerpoint/2010/main" val="264995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E4D039-E433-4499-A19B-6D7F4AEA32E0}" type="datetimeFigureOut">
              <a:rPr lang="en-GB" smtClean="0"/>
              <a:t>28/04/2020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DBBC1A-F175-4FFD-8894-B72F428DE136}" type="slidenum">
              <a:rPr lang="en-GB" smtClean="0"/>
              <a:t>‹#›</a:t>
            </a:fld>
            <a:endParaRPr lang="en-GB"/>
          </a:p>
        </p:txBody>
      </p:sp>
    </p:spTree>
    <p:extLst>
      <p:ext uri="{BB962C8B-B14F-4D97-AF65-F5344CB8AC3E}">
        <p14:creationId xmlns:p14="http://schemas.microsoft.com/office/powerpoint/2010/main" val="46676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E4D039-E433-4499-A19B-6D7F4AEA32E0}" type="datetimeFigureOut">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DBBC1A-F175-4FFD-8894-B72F428DE136}" type="slidenum">
              <a:rPr lang="en-GB" smtClean="0"/>
              <a:t>‹#›</a:t>
            </a:fld>
            <a:endParaRPr lang="en-GB"/>
          </a:p>
        </p:txBody>
      </p:sp>
    </p:spTree>
    <p:extLst>
      <p:ext uri="{BB962C8B-B14F-4D97-AF65-F5344CB8AC3E}">
        <p14:creationId xmlns:p14="http://schemas.microsoft.com/office/powerpoint/2010/main" val="483029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E4D039-E433-4499-A19B-6D7F4AEA32E0}" type="datetimeFigureOut">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DBBC1A-F175-4FFD-8894-B72F428DE136}" type="slidenum">
              <a:rPr lang="en-GB" smtClean="0"/>
              <a:t>‹#›</a:t>
            </a:fld>
            <a:endParaRPr lang="en-GB"/>
          </a:p>
        </p:txBody>
      </p:sp>
    </p:spTree>
    <p:extLst>
      <p:ext uri="{BB962C8B-B14F-4D97-AF65-F5344CB8AC3E}">
        <p14:creationId xmlns:p14="http://schemas.microsoft.com/office/powerpoint/2010/main" val="2396988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4D039-E433-4499-A19B-6D7F4AEA32E0}" type="datetimeFigureOut">
              <a:rPr lang="en-GB" smtClean="0"/>
              <a:t>28/04/2020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BBC1A-F175-4FFD-8894-B72F428DE136}" type="slidenum">
              <a:rPr lang="en-GB" smtClean="0"/>
              <a:t>‹#›</a:t>
            </a:fld>
            <a:endParaRPr lang="en-GB"/>
          </a:p>
        </p:txBody>
      </p:sp>
    </p:spTree>
    <p:extLst>
      <p:ext uri="{BB962C8B-B14F-4D97-AF65-F5344CB8AC3E}">
        <p14:creationId xmlns:p14="http://schemas.microsoft.com/office/powerpoint/2010/main" val="4163102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11" Type="http://schemas.openxmlformats.org/officeDocument/2006/relationships/image" Target="../media/image7.jpe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9.png"/><Relationship Id="rId5" Type="http://schemas.openxmlformats.org/officeDocument/2006/relationships/image" Target="../media/image13.png"/><Relationship Id="rId10" Type="http://schemas.microsoft.com/office/2007/relationships/hdphoto" Target="../media/hdphoto2.wdp"/><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62" name="Picture 61"/>
          <p:cNvPicPr>
            <a:picLocks noChangeAspect="1"/>
          </p:cNvPicPr>
          <p:nvPr/>
        </p:nvPicPr>
        <p:blipFill rotWithShape="1">
          <a:blip r:embed="rId4" cstate="print">
            <a:extLst>
              <a:ext uri="{28A0092B-C50C-407E-A947-70E740481C1C}">
                <a14:useLocalDpi xmlns:a14="http://schemas.microsoft.com/office/drawing/2010/main" val="0"/>
              </a:ext>
            </a:extLst>
          </a:blip>
          <a:srcRect l="2234" t="4441" r="2753" b="1791"/>
          <a:stretch/>
        </p:blipFill>
        <p:spPr>
          <a:xfrm>
            <a:off x="4436390" y="3935240"/>
            <a:ext cx="4607617" cy="2676548"/>
          </a:xfrm>
          <a:prstGeom prst="rect">
            <a:avLst/>
          </a:prstGeom>
        </p:spPr>
      </p:pic>
      <p:sp>
        <p:nvSpPr>
          <p:cNvPr id="67" name="Rounded Rectangle 66"/>
          <p:cNvSpPr/>
          <p:nvPr/>
        </p:nvSpPr>
        <p:spPr>
          <a:xfrm>
            <a:off x="4398159" y="3513986"/>
            <a:ext cx="4684080" cy="3281239"/>
          </a:xfrm>
          <a:prstGeom prst="roundRect">
            <a:avLst>
              <a:gd name="adj" fmla="val 7667"/>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2" name="Picture 51">
            <a:extLst>
              <a:ext uri="{FF2B5EF4-FFF2-40B4-BE49-F238E27FC236}">
                <a16:creationId xmlns:a16="http://schemas.microsoft.com/office/drawing/2014/main" id="{C06B6214-B238-3F43-A098-0B351BFEC6E5}"/>
              </a:ext>
            </a:extLst>
          </p:cNvPr>
          <p:cNvPicPr>
            <a:picLocks noChangeAspect="1"/>
          </p:cNvPicPr>
          <p:nvPr/>
        </p:nvPicPr>
        <p:blipFill rotWithShape="1">
          <a:blip r:embed="rId5">
            <a:extLst>
              <a:ext uri="{28A0092B-C50C-407E-A947-70E740481C1C}">
                <a14:useLocalDpi xmlns:a14="http://schemas.microsoft.com/office/drawing/2010/main" val="0"/>
              </a:ext>
            </a:extLst>
          </a:blip>
          <a:srcRect l="1571" t="2248" r="2109" b="1229"/>
          <a:stretch/>
        </p:blipFill>
        <p:spPr>
          <a:xfrm>
            <a:off x="152399" y="3933073"/>
            <a:ext cx="4086225" cy="2619375"/>
          </a:xfrm>
          <a:prstGeom prst="rect">
            <a:avLst/>
          </a:prstGeom>
        </p:spPr>
      </p:pic>
      <p:sp>
        <p:nvSpPr>
          <p:cNvPr id="54" name="Rounded Rectangle 53"/>
          <p:cNvSpPr/>
          <p:nvPr/>
        </p:nvSpPr>
        <p:spPr>
          <a:xfrm>
            <a:off x="90484" y="3521807"/>
            <a:ext cx="4188893" cy="3281239"/>
          </a:xfrm>
          <a:prstGeom prst="roundRect">
            <a:avLst>
              <a:gd name="adj" fmla="val 7667"/>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ubtitle 4"/>
          <p:cNvSpPr txBox="1">
            <a:spLocks/>
          </p:cNvSpPr>
          <p:nvPr/>
        </p:nvSpPr>
        <p:spPr>
          <a:xfrm>
            <a:off x="2565246" y="443470"/>
            <a:ext cx="6478761" cy="2651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1500" dirty="0">
                <a:solidFill>
                  <a:schemeClr val="bg1"/>
                </a:solidFill>
                <a:latin typeface="Bahnschrift SemiLight SemiConde" panose="020B0502040204020203" pitchFamily="34" charset="0"/>
                <a:cs typeface="Arial" panose="020B0604020202020204" pitchFamily="34" charset="0"/>
              </a:rPr>
              <a:t>Lauren Biermann, Dan Clewley, Victor Martinez-Vicente, </a:t>
            </a:r>
            <a:r>
              <a:rPr lang="en-GB" sz="1500" dirty="0" err="1" smtClean="0">
                <a:solidFill>
                  <a:schemeClr val="bg1"/>
                </a:solidFill>
                <a:latin typeface="Bahnschrift SemiLight SemiConde" panose="020B0502040204020203" pitchFamily="34" charset="0"/>
                <a:cs typeface="Arial" panose="020B0604020202020204" pitchFamily="34" charset="0"/>
              </a:rPr>
              <a:t>Konsta</a:t>
            </a:r>
            <a:r>
              <a:rPr lang="en-US" sz="1500" dirty="0" err="1">
                <a:solidFill>
                  <a:schemeClr val="bg1"/>
                </a:solidFill>
                <a:latin typeface="Bahnschrift SemiLight SemiConde" panose="020B0502040204020203" pitchFamily="34" charset="0"/>
                <a:cs typeface="Arial" panose="020B0604020202020204" pitchFamily="34" charset="0"/>
              </a:rPr>
              <a:t>ntinos</a:t>
            </a:r>
            <a:r>
              <a:rPr lang="en-GB" sz="1500" dirty="0">
                <a:solidFill>
                  <a:schemeClr val="bg1"/>
                </a:solidFill>
                <a:latin typeface="Bahnschrift SemiLight SemiConde" panose="020B0502040204020203" pitchFamily="34" charset="0"/>
                <a:cs typeface="Arial" panose="020B0604020202020204" pitchFamily="34" charset="0"/>
              </a:rPr>
              <a:t> Topouzelis</a:t>
            </a:r>
          </a:p>
        </p:txBody>
      </p:sp>
      <p:pic>
        <p:nvPicPr>
          <p:cNvPr id="8" name="HFiskJohnson_MixedDebris.mp4">
            <a:hlinkClick r:id="" action="ppaction://media"/>
            <a:extLst>
              <a:ext uri="{FF2B5EF4-FFF2-40B4-BE49-F238E27FC236}">
                <a16:creationId xmlns:a16="http://schemas.microsoft.com/office/drawing/2014/main" id="{2E1B9F12-FEB7-9843-B9D6-F187FA4AA919}"/>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147885" y="892390"/>
            <a:ext cx="4362451" cy="2516975"/>
          </a:xfrm>
          <a:prstGeom prst="rect">
            <a:avLst/>
          </a:prstGeom>
          <a:ln w="12700">
            <a:solidFill>
              <a:schemeClr val="bg1"/>
            </a:solidFill>
          </a:ln>
        </p:spPr>
      </p:pic>
      <p:sp>
        <p:nvSpPr>
          <p:cNvPr id="10" name="Frame 9">
            <a:extLst>
              <a:ext uri="{FF2B5EF4-FFF2-40B4-BE49-F238E27FC236}">
                <a16:creationId xmlns:a16="http://schemas.microsoft.com/office/drawing/2014/main" id="{A079EEF6-3336-FD4F-B6D9-D0BB3FC95930}"/>
              </a:ext>
            </a:extLst>
          </p:cNvPr>
          <p:cNvSpPr>
            <a:spLocks noChangeAspect="1"/>
          </p:cNvSpPr>
          <p:nvPr/>
        </p:nvSpPr>
        <p:spPr>
          <a:xfrm>
            <a:off x="3450568" y="1373811"/>
            <a:ext cx="380535" cy="380535"/>
          </a:xfrm>
          <a:prstGeom prst="frame">
            <a:avLst>
              <a:gd name="adj1" fmla="val 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nvGrpSpPr>
          <p:cNvPr id="17" name="Group 16">
            <a:extLst>
              <a:ext uri="{FF2B5EF4-FFF2-40B4-BE49-F238E27FC236}">
                <a16:creationId xmlns:a16="http://schemas.microsoft.com/office/drawing/2014/main" id="{6C82D4DD-0FDC-4042-BC7C-5E9E559677E2}"/>
              </a:ext>
            </a:extLst>
          </p:cNvPr>
          <p:cNvGrpSpPr/>
          <p:nvPr/>
        </p:nvGrpSpPr>
        <p:grpSpPr>
          <a:xfrm>
            <a:off x="5303519" y="1008693"/>
            <a:ext cx="1133989" cy="907456"/>
            <a:chOff x="6833312" y="195486"/>
            <a:chExt cx="1915152" cy="907456"/>
          </a:xfrm>
        </p:grpSpPr>
        <p:sp>
          <p:nvSpPr>
            <p:cNvPr id="18" name="TextBox 17">
              <a:extLst>
                <a:ext uri="{FF2B5EF4-FFF2-40B4-BE49-F238E27FC236}">
                  <a16:creationId xmlns:a16="http://schemas.microsoft.com/office/drawing/2014/main" id="{FBB4558D-842D-A346-9188-15296D84CEC8}"/>
                </a:ext>
              </a:extLst>
            </p:cNvPr>
            <p:cNvSpPr txBox="1"/>
            <p:nvPr/>
          </p:nvSpPr>
          <p:spPr>
            <a:xfrm>
              <a:off x="6833312" y="195486"/>
              <a:ext cx="1915152" cy="400110"/>
            </a:xfrm>
            <a:prstGeom prst="rect">
              <a:avLst/>
            </a:prstGeom>
            <a:solidFill>
              <a:schemeClr val="bg1">
                <a:alpha val="79000"/>
              </a:schemeClr>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sz="1000" dirty="0">
                  <a:latin typeface="Arial" panose="020B0604020202020204" pitchFamily="34" charset="0"/>
                  <a:cs typeface="Arial" panose="020B0604020202020204" pitchFamily="34" charset="0"/>
                </a:rPr>
                <a:t>Floating Debris </a:t>
              </a:r>
            </a:p>
            <a:p>
              <a:pPr algn="ctr"/>
              <a:r>
                <a:rPr lang="en-US" sz="1000" dirty="0">
                  <a:latin typeface="Arial" panose="020B0604020202020204" pitchFamily="34" charset="0"/>
                  <a:cs typeface="Arial" panose="020B0604020202020204" pitchFamily="34" charset="0"/>
                </a:rPr>
                <a:t>Index </a:t>
              </a:r>
              <a:r>
                <a:rPr lang="en-US" sz="1000" b="1" dirty="0">
                  <a:latin typeface="Arial" panose="020B0604020202020204" pitchFamily="34" charset="0"/>
                  <a:cs typeface="Arial" panose="020B0604020202020204" pitchFamily="34" charset="0"/>
                </a:rPr>
                <a:t>(FDI)</a:t>
              </a:r>
            </a:p>
          </p:txBody>
        </p:sp>
        <p:sp>
          <p:nvSpPr>
            <p:cNvPr id="19" name="TextBox 18">
              <a:extLst>
                <a:ext uri="{FF2B5EF4-FFF2-40B4-BE49-F238E27FC236}">
                  <a16:creationId xmlns:a16="http://schemas.microsoft.com/office/drawing/2014/main" id="{F0AC18F1-C014-9840-8FE3-23AD32F47BA5}"/>
                </a:ext>
              </a:extLst>
            </p:cNvPr>
            <p:cNvSpPr txBox="1"/>
            <p:nvPr/>
          </p:nvSpPr>
          <p:spPr>
            <a:xfrm>
              <a:off x="6833312" y="702832"/>
              <a:ext cx="1915152" cy="400110"/>
            </a:xfrm>
            <a:prstGeom prst="rect">
              <a:avLst/>
            </a:prstGeom>
            <a:solidFill>
              <a:schemeClr val="bg1">
                <a:alpha val="79000"/>
              </a:schemeClr>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sz="1000" dirty="0">
                  <a:latin typeface="Arial" panose="020B0604020202020204" pitchFamily="34" charset="0"/>
                  <a:cs typeface="Arial" panose="020B0604020202020204" pitchFamily="34" charset="0"/>
                </a:rPr>
                <a:t>Vegetation Index </a:t>
              </a:r>
            </a:p>
            <a:p>
              <a:pPr algn="ctr"/>
              <a:r>
                <a:rPr lang="en-US" sz="1000" b="1" dirty="0">
                  <a:latin typeface="Arial" panose="020B0604020202020204" pitchFamily="34" charset="0"/>
                  <a:cs typeface="Arial" panose="020B0604020202020204" pitchFamily="34" charset="0"/>
                </a:rPr>
                <a:t>(NDVI)</a:t>
              </a:r>
            </a:p>
          </p:txBody>
        </p:sp>
      </p:gr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7886" y="2196976"/>
            <a:ext cx="3357766" cy="1178554"/>
          </a:xfrm>
          <a:prstGeom prst="rect">
            <a:avLst/>
          </a:prstGeom>
        </p:spPr>
      </p:pic>
      <p:sp>
        <p:nvSpPr>
          <p:cNvPr id="21" name="Content Placeholder 13">
            <a:extLst>
              <a:ext uri="{FF2B5EF4-FFF2-40B4-BE49-F238E27FC236}">
                <a16:creationId xmlns:a16="http://schemas.microsoft.com/office/drawing/2014/main" id="{B022E047-FA04-9B41-8327-E900F5F3DAD6}"/>
              </a:ext>
            </a:extLst>
          </p:cNvPr>
          <p:cNvSpPr txBox="1">
            <a:spLocks/>
          </p:cNvSpPr>
          <p:nvPr/>
        </p:nvSpPr>
        <p:spPr bwMode="auto">
          <a:xfrm>
            <a:off x="104774" y="955487"/>
            <a:ext cx="2124429" cy="245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400">
                <a:solidFill>
                  <a:schemeClr val="tx1"/>
                </a:solidFill>
                <a:latin typeface="+mn-lt"/>
                <a:ea typeface="+mn-e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0" indent="0">
              <a:lnSpc>
                <a:spcPct val="90000"/>
              </a:lnSpc>
              <a:spcBef>
                <a:spcPts val="0"/>
              </a:spcBef>
              <a:buNone/>
            </a:pPr>
            <a:r>
              <a:rPr lang="en-US" sz="1200" kern="0" dirty="0">
                <a:solidFill>
                  <a:schemeClr val="bg1"/>
                </a:solidFill>
                <a:latin typeface="Arial" panose="020B0604020202020204" pitchFamily="34" charset="0"/>
                <a:cs typeface="Arial" panose="020B0604020202020204" pitchFamily="34" charset="0"/>
              </a:rPr>
              <a:t>Sentinel-2A &amp; B launched   in 2015 &amp; 2017. </a:t>
            </a:r>
          </a:p>
          <a:p>
            <a:pPr marL="0" indent="0">
              <a:lnSpc>
                <a:spcPct val="90000"/>
              </a:lnSpc>
              <a:spcBef>
                <a:spcPts val="1200"/>
              </a:spcBef>
              <a:buNone/>
            </a:pPr>
            <a:r>
              <a:rPr lang="en-US" sz="1200" kern="0" dirty="0">
                <a:solidFill>
                  <a:schemeClr val="bg1"/>
                </a:solidFill>
                <a:latin typeface="Arial" panose="020B0604020202020204" pitchFamily="34" charset="0"/>
                <a:cs typeface="Arial" panose="020B0604020202020204" pitchFamily="34" charset="0"/>
              </a:rPr>
              <a:t>Coverage includes coastal waters every 2 to 5 days at </a:t>
            </a:r>
            <a:r>
              <a:rPr lang="en-US" sz="1200" b="1" kern="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 m</a:t>
            </a:r>
            <a:r>
              <a:rPr lang="en-US" sz="1200" kern="0" dirty="0">
                <a:solidFill>
                  <a:schemeClr val="bg1"/>
                </a:solidFill>
                <a:latin typeface="Arial" panose="020B0604020202020204" pitchFamily="34" charset="0"/>
                <a:cs typeface="Arial" panose="020B0604020202020204" pitchFamily="34" charset="0"/>
              </a:rPr>
              <a:t> spatial resolution.</a:t>
            </a:r>
          </a:p>
          <a:p>
            <a:pPr marL="0" indent="0">
              <a:lnSpc>
                <a:spcPct val="90000"/>
              </a:lnSpc>
              <a:spcBef>
                <a:spcPts val="1200"/>
              </a:spcBef>
              <a:buNone/>
            </a:pPr>
            <a:r>
              <a:rPr lang="en-US" sz="1200" kern="0" dirty="0">
                <a:solidFill>
                  <a:schemeClr val="bg1"/>
                </a:solidFill>
                <a:latin typeface="Arial" panose="020B0604020202020204" pitchFamily="34" charset="0"/>
                <a:cs typeface="Arial" panose="020B0604020202020204" pitchFamily="34" charset="0"/>
              </a:rPr>
              <a:t>Limitations for detecting plastic includes cloudiness and bright wave caps.</a:t>
            </a:r>
          </a:p>
          <a:p>
            <a:pPr marL="0" indent="0">
              <a:lnSpc>
                <a:spcPct val="90000"/>
              </a:lnSpc>
              <a:spcBef>
                <a:spcPts val="1200"/>
              </a:spcBef>
              <a:buNone/>
            </a:pPr>
            <a:r>
              <a:rPr lang="en-US" sz="1200" kern="0" dirty="0">
                <a:solidFill>
                  <a:schemeClr val="bg1"/>
                </a:solidFill>
                <a:latin typeface="Arial" panose="020B0604020202020204" pitchFamily="34" charset="0"/>
                <a:cs typeface="Arial" panose="020B0604020202020204" pitchFamily="34" charset="0"/>
              </a:rPr>
              <a:t>Reliant on </a:t>
            </a:r>
            <a:r>
              <a:rPr lang="en-US" sz="1200" b="1" kern="0" dirty="0">
                <a:solidFill>
                  <a:schemeClr val="bg1"/>
                </a:solidFill>
                <a:latin typeface="Arial" panose="020B0604020202020204" pitchFamily="34" charset="0"/>
                <a:cs typeface="Arial" panose="020B0604020202020204" pitchFamily="34" charset="0"/>
              </a:rPr>
              <a:t>submesoscale features </a:t>
            </a:r>
            <a:r>
              <a:rPr lang="en-US" sz="1200" kern="0" dirty="0">
                <a:solidFill>
                  <a:schemeClr val="bg1"/>
                </a:solidFill>
                <a:latin typeface="Arial" panose="020B0604020202020204" pitchFamily="34" charset="0"/>
                <a:cs typeface="Arial" panose="020B0604020202020204" pitchFamily="34" charset="0"/>
              </a:rPr>
              <a:t>like fronts to aggregate floating debris</a:t>
            </a:r>
            <a:r>
              <a:rPr lang="en-US" sz="1400" b="1" kern="0"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Wingdings" panose="05000000000000000000" pitchFamily="2" charset="2"/>
              </a:rPr>
              <a:t></a:t>
            </a:r>
            <a:endParaRPr lang="en-US" sz="1200" b="1" kern="0"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2" name="Rounded Rectangle 21"/>
          <p:cNvSpPr/>
          <p:nvPr/>
        </p:nvSpPr>
        <p:spPr>
          <a:xfrm>
            <a:off x="90484" y="875359"/>
            <a:ext cx="8977316" cy="2540001"/>
          </a:xfrm>
          <a:prstGeom prst="roundRect">
            <a:avLst>
              <a:gd name="adj" fmla="val 7667"/>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ontent Placeholder 4">
            <a:extLst>
              <a:ext uri="{FF2B5EF4-FFF2-40B4-BE49-F238E27FC236}">
                <a16:creationId xmlns:a16="http://schemas.microsoft.com/office/drawing/2014/main" id="{7C9F235C-F893-C947-AA4C-FF388EA563D1}"/>
              </a:ext>
            </a:extLst>
          </p:cNvPr>
          <p:cNvSpPr txBox="1">
            <a:spLocks/>
          </p:cNvSpPr>
          <p:nvPr/>
        </p:nvSpPr>
        <p:spPr>
          <a:xfrm>
            <a:off x="6555580" y="921651"/>
            <a:ext cx="2466976" cy="18631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GB" sz="1200" b="1" spc="50" dirty="0">
                <a:solidFill>
                  <a:schemeClr val="bg1"/>
                </a:solidFill>
                <a:latin typeface="Arial" panose="020B0604020202020204" pitchFamily="34" charset="0"/>
                <a:cs typeface="Arial" panose="020B0604020202020204" pitchFamily="34" charset="0"/>
              </a:rPr>
              <a:t>Macroplastics </a:t>
            </a:r>
            <a:r>
              <a:rPr lang="en-GB" sz="1200" dirty="0">
                <a:solidFill>
                  <a:schemeClr val="bg1"/>
                </a:solidFill>
                <a:latin typeface="Arial" panose="020B0604020202020204" pitchFamily="34" charset="0"/>
                <a:cs typeface="Arial" panose="020B0604020202020204" pitchFamily="34" charset="0"/>
              </a:rPr>
              <a:t>: plastics or plastic fragments &gt;</a:t>
            </a:r>
            <a:r>
              <a:rPr lang="en-GB" sz="1200" spc="50" dirty="0">
                <a:solidFill>
                  <a:schemeClr val="bg1"/>
                </a:solidFill>
                <a:latin typeface="Arial" panose="020B0604020202020204" pitchFamily="34" charset="0"/>
                <a:cs typeface="Arial" panose="020B0604020202020204" pitchFamily="34" charset="0"/>
              </a:rPr>
              <a:t>5mm.</a:t>
            </a:r>
            <a:endParaRPr lang="en-GB" sz="1200" dirty="0">
              <a:solidFill>
                <a:schemeClr val="bg1"/>
              </a:solidFill>
              <a:latin typeface="Arial" panose="020B0604020202020204" pitchFamily="34" charset="0"/>
              <a:cs typeface="Arial" panose="020B0604020202020204" pitchFamily="34" charset="0"/>
            </a:endParaRPr>
          </a:p>
          <a:p>
            <a:pPr algn="l">
              <a:spcBef>
                <a:spcPts val="600"/>
              </a:spcBef>
            </a:pPr>
            <a:r>
              <a:rPr lang="en-US" sz="1200" b="1" dirty="0">
                <a:solidFill>
                  <a:schemeClr val="bg1"/>
                </a:solidFill>
                <a:latin typeface="Arial" panose="020B0604020202020204" pitchFamily="34" charset="0"/>
                <a:ea typeface="Arial Unicode MS" panose="020B0604020202020204" pitchFamily="34" charset="-128"/>
                <a:cs typeface="Arial" panose="020B0604020202020204" pitchFamily="34" charset="0"/>
              </a:rPr>
              <a:t>Coastal waters</a:t>
            </a:r>
            <a:r>
              <a:rPr lang="en-US" sz="1200" dirty="0">
                <a:solidFill>
                  <a:schemeClr val="bg1"/>
                </a:solidFill>
                <a:latin typeface="Arial" panose="020B0604020202020204" pitchFamily="34" charset="0"/>
                <a:ea typeface="Arial Unicode MS" panose="020B0604020202020204" pitchFamily="34" charset="-128"/>
                <a:cs typeface="Arial" panose="020B0604020202020204" pitchFamily="34" charset="0"/>
              </a:rPr>
              <a:t>: plastic pollution mostly from land.</a:t>
            </a:r>
          </a:p>
          <a:p>
            <a:pPr algn="l">
              <a:spcBef>
                <a:spcPts val="0"/>
              </a:spcBef>
            </a:pPr>
            <a:endParaRPr lang="en-US" sz="1200" dirty="0">
              <a:solidFill>
                <a:schemeClr val="bg1"/>
              </a:solidFill>
              <a:latin typeface="Arial" panose="020B0604020202020204" pitchFamily="34" charset="0"/>
              <a:ea typeface="Arial Unicode MS" panose="020B0604020202020204" pitchFamily="34" charset="-128"/>
              <a:cs typeface="Arial" panose="020B0604020202020204" pitchFamily="34" charset="0"/>
            </a:endParaRPr>
          </a:p>
          <a:p>
            <a:pPr algn="l">
              <a:spcBef>
                <a:spcPts val="0"/>
              </a:spcBef>
            </a:pPr>
            <a:r>
              <a:rPr lang="en-US" sz="1200" dirty="0">
                <a:solidFill>
                  <a:schemeClr val="bg1"/>
                </a:solidFill>
                <a:latin typeface="Arial" panose="020B0604020202020204" pitchFamily="34" charset="0"/>
                <a:ea typeface="Arial Unicode MS" panose="020B0604020202020204" pitchFamily="34" charset="-128"/>
                <a:cs typeface="Arial" panose="020B0604020202020204" pitchFamily="34" charset="0"/>
              </a:rPr>
              <a:t>If not recirculated onto beaches / sunk / removed through clean-up operations, these plastics will enter open ocean…</a:t>
            </a:r>
          </a:p>
        </p:txBody>
      </p:sp>
      <p:sp>
        <p:nvSpPr>
          <p:cNvPr id="33" name="TextBox 32">
            <a:extLst>
              <a:ext uri="{FF2B5EF4-FFF2-40B4-BE49-F238E27FC236}">
                <a16:creationId xmlns:a16="http://schemas.microsoft.com/office/drawing/2014/main" id="{1FEBBD5C-A617-F446-BFBD-39B7C665C221}"/>
              </a:ext>
            </a:extLst>
          </p:cNvPr>
          <p:cNvSpPr txBox="1"/>
          <p:nvPr/>
        </p:nvSpPr>
        <p:spPr>
          <a:xfrm>
            <a:off x="6510336" y="2886109"/>
            <a:ext cx="873042" cy="276999"/>
          </a:xfrm>
          <a:prstGeom prst="rect">
            <a:avLst/>
          </a:prstGeom>
          <a:noFill/>
        </p:spPr>
        <p:txBody>
          <a:bodyPr wrap="square" rtlCol="0">
            <a:spAutoFit/>
          </a:bodyPr>
          <a:lstStyle/>
          <a:p>
            <a:pPr algn="ctr"/>
            <a:r>
              <a:rPr lang="en-US" sz="1200" dirty="0">
                <a:solidFill>
                  <a:schemeClr val="bg1"/>
                </a:solidFill>
                <a:latin typeface="Barlow" panose="00000500000000000000" pitchFamily="2" charset="0"/>
                <a:ea typeface="Geneva" panose="020B0503030404040204" pitchFamily="34" charset="0"/>
                <a:cs typeface="Arial" panose="020B0604020202020204" pitchFamily="34" charset="0"/>
              </a:rPr>
              <a:t>Entangled</a:t>
            </a:r>
          </a:p>
        </p:txBody>
      </p:sp>
      <p:sp>
        <p:nvSpPr>
          <p:cNvPr id="34" name="TextBox 33">
            <a:extLst>
              <a:ext uri="{FF2B5EF4-FFF2-40B4-BE49-F238E27FC236}">
                <a16:creationId xmlns:a16="http://schemas.microsoft.com/office/drawing/2014/main" id="{3076FDB8-CB04-8146-B16D-BBBA2E7F5828}"/>
              </a:ext>
            </a:extLst>
          </p:cNvPr>
          <p:cNvSpPr txBox="1"/>
          <p:nvPr/>
        </p:nvSpPr>
        <p:spPr>
          <a:xfrm>
            <a:off x="6524061" y="3119770"/>
            <a:ext cx="768894" cy="276999"/>
          </a:xfrm>
          <a:prstGeom prst="rect">
            <a:avLst/>
          </a:prstGeom>
          <a:noFill/>
        </p:spPr>
        <p:txBody>
          <a:bodyPr wrap="square" rtlCol="0">
            <a:spAutoFit/>
          </a:bodyPr>
          <a:lstStyle/>
          <a:p>
            <a:pPr algn="ctr"/>
            <a:r>
              <a:rPr lang="en-US" sz="1200" dirty="0">
                <a:solidFill>
                  <a:schemeClr val="bg1"/>
                </a:solidFill>
                <a:latin typeface="Barlow" panose="00000500000000000000" pitchFamily="2" charset="0"/>
                <a:ea typeface="Geneva" panose="020B0503030404040204" pitchFamily="34" charset="0"/>
                <a:cs typeface="Arial" panose="020B0604020202020204" pitchFamily="34" charset="0"/>
              </a:rPr>
              <a:t>Ingested</a:t>
            </a:r>
          </a:p>
        </p:txBody>
      </p:sp>
      <p:sp>
        <p:nvSpPr>
          <p:cNvPr id="35" name="TextBox 34">
            <a:extLst>
              <a:ext uri="{FF2B5EF4-FFF2-40B4-BE49-F238E27FC236}">
                <a16:creationId xmlns:a16="http://schemas.microsoft.com/office/drawing/2014/main" id="{8283DE17-03F7-9640-A116-3EED19812AE1}"/>
              </a:ext>
            </a:extLst>
          </p:cNvPr>
          <p:cNvSpPr txBox="1"/>
          <p:nvPr/>
        </p:nvSpPr>
        <p:spPr>
          <a:xfrm>
            <a:off x="6524061" y="2658684"/>
            <a:ext cx="1078748" cy="276999"/>
          </a:xfrm>
          <a:prstGeom prst="rect">
            <a:avLst/>
          </a:prstGeom>
          <a:noFill/>
        </p:spPr>
        <p:txBody>
          <a:bodyPr wrap="square" rtlCol="0">
            <a:spAutoFit/>
          </a:bodyPr>
          <a:lstStyle/>
          <a:p>
            <a:pPr algn="ctr"/>
            <a:r>
              <a:rPr lang="en-US" sz="1200" dirty="0">
                <a:solidFill>
                  <a:schemeClr val="bg1"/>
                </a:solidFill>
                <a:latin typeface="Barlow" panose="00000500000000000000" pitchFamily="2" charset="0"/>
                <a:ea typeface="Geneva" panose="020B0503030404040204" pitchFamily="34" charset="0"/>
                <a:cs typeface="Arial" panose="020B0604020202020204" pitchFamily="34" charset="0"/>
              </a:rPr>
              <a:t>Microplastics</a:t>
            </a:r>
          </a:p>
        </p:txBody>
      </p:sp>
      <p:pic>
        <p:nvPicPr>
          <p:cNvPr id="36" name="Picture 6" descr="Related image">
            <a:extLst>
              <a:ext uri="{FF2B5EF4-FFF2-40B4-BE49-F238E27FC236}">
                <a16:creationId xmlns:a16="http://schemas.microsoft.com/office/drawing/2014/main" id="{DC208F2C-698D-0D43-87B2-27ABA57D4003}"/>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rightnessContrast bright="12000" contrast="-1000"/>
                    </a14:imgEffect>
                  </a14:imgLayer>
                </a14:imgProps>
              </a:ext>
              <a:ext uri="{28A0092B-C50C-407E-A947-70E740481C1C}">
                <a14:useLocalDpi xmlns:a14="http://schemas.microsoft.com/office/drawing/2010/main" val="0"/>
              </a:ext>
            </a:extLst>
          </a:blip>
          <a:srcRect l="8168" t="5105" r="31101"/>
          <a:stretch/>
        </p:blipFill>
        <p:spPr bwMode="auto">
          <a:xfrm>
            <a:off x="7601632" y="2453076"/>
            <a:ext cx="1533822" cy="1568406"/>
          </a:xfrm>
          <a:prstGeom prst="ellipse">
            <a:avLst/>
          </a:prstGeom>
          <a:noFill/>
          <a:effectLst>
            <a:outerShdw blurRad="63500" sx="102000" sy="102000" algn="ctr" rotWithShape="0">
              <a:prstClr val="black">
                <a:alpha val="40000"/>
              </a:prstClr>
            </a:outerShdw>
            <a:softEdge rad="31750"/>
          </a:effectLst>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8CD7D387-9EA9-8448-AE3D-97F4186CC51C}"/>
              </a:ext>
            </a:extLst>
          </p:cNvPr>
          <p:cNvCxnSpPr>
            <a:cxnSpLocks/>
          </p:cNvCxnSpPr>
          <p:nvPr/>
        </p:nvCxnSpPr>
        <p:spPr bwMode="auto">
          <a:xfrm flipH="1" flipV="1">
            <a:off x="7545163" y="2802218"/>
            <a:ext cx="327250" cy="328765"/>
          </a:xfrm>
          <a:prstGeom prst="straightConnector1">
            <a:avLst/>
          </a:prstGeom>
          <a:solidFill>
            <a:schemeClr val="accent1"/>
          </a:solidFill>
          <a:ln w="31750" cap="flat" cmpd="sng" algn="ctr">
            <a:solidFill>
              <a:srgbClr val="00B0F0"/>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a:extLst>
              <a:ext uri="{FF2B5EF4-FFF2-40B4-BE49-F238E27FC236}">
                <a16:creationId xmlns:a16="http://schemas.microsoft.com/office/drawing/2014/main" id="{8CD7D387-9EA9-8448-AE3D-97F4186CC51C}"/>
              </a:ext>
            </a:extLst>
          </p:cNvPr>
          <p:cNvCxnSpPr>
            <a:cxnSpLocks/>
          </p:cNvCxnSpPr>
          <p:nvPr/>
        </p:nvCxnSpPr>
        <p:spPr bwMode="auto">
          <a:xfrm flipH="1" flipV="1">
            <a:off x="7349351" y="3018066"/>
            <a:ext cx="523062" cy="118887"/>
          </a:xfrm>
          <a:prstGeom prst="straightConnector1">
            <a:avLst/>
          </a:prstGeom>
          <a:solidFill>
            <a:schemeClr val="accent1"/>
          </a:solidFill>
          <a:ln w="31750" cap="flat" cmpd="sng" algn="ctr">
            <a:solidFill>
              <a:srgbClr val="00B0F0"/>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Arrow Connector 44">
            <a:extLst>
              <a:ext uri="{FF2B5EF4-FFF2-40B4-BE49-F238E27FC236}">
                <a16:creationId xmlns:a16="http://schemas.microsoft.com/office/drawing/2014/main" id="{8CD7D387-9EA9-8448-AE3D-97F4186CC51C}"/>
              </a:ext>
            </a:extLst>
          </p:cNvPr>
          <p:cNvCxnSpPr>
            <a:cxnSpLocks/>
            <a:endCxn id="34" idx="3"/>
          </p:cNvCxnSpPr>
          <p:nvPr/>
        </p:nvCxnSpPr>
        <p:spPr bwMode="auto">
          <a:xfrm flipH="1">
            <a:off x="7292955" y="3148430"/>
            <a:ext cx="579458" cy="109840"/>
          </a:xfrm>
          <a:prstGeom prst="straightConnector1">
            <a:avLst/>
          </a:prstGeom>
          <a:solidFill>
            <a:schemeClr val="accent1"/>
          </a:solidFill>
          <a:ln w="31750" cap="flat" cmpd="sng" algn="ctr">
            <a:solidFill>
              <a:srgbClr val="00B0F0"/>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Content Placeholder 13">
            <a:extLst>
              <a:ext uri="{FF2B5EF4-FFF2-40B4-BE49-F238E27FC236}">
                <a16:creationId xmlns:a16="http://schemas.microsoft.com/office/drawing/2014/main" id="{B022E047-FA04-9B41-8327-E900F5F3DAD6}"/>
              </a:ext>
            </a:extLst>
          </p:cNvPr>
          <p:cNvSpPr txBox="1">
            <a:spLocks/>
          </p:cNvSpPr>
          <p:nvPr/>
        </p:nvSpPr>
        <p:spPr bwMode="auto">
          <a:xfrm>
            <a:off x="90484" y="3584964"/>
            <a:ext cx="4191004" cy="30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400">
                <a:solidFill>
                  <a:schemeClr val="tx1"/>
                </a:solidFill>
                <a:latin typeface="+mn-lt"/>
                <a:ea typeface="+mn-e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0" indent="0" algn="ctr">
              <a:lnSpc>
                <a:spcPct val="90000"/>
              </a:lnSpc>
              <a:spcBef>
                <a:spcPts val="0"/>
              </a:spcBef>
              <a:buNone/>
            </a:pPr>
            <a:r>
              <a:rPr lang="en-US" sz="1700" kern="0" dirty="0">
                <a:solidFill>
                  <a:schemeClr val="bg1"/>
                </a:solidFill>
                <a:latin typeface="Bahnschrift SemiLight SemiConde" panose="020B0502040204020203" pitchFamily="34" charset="0"/>
                <a:cs typeface="Arial" panose="020B0604020202020204" pitchFamily="34" charset="0"/>
              </a:rPr>
              <a:t>FDI Subpixel Detection on </a:t>
            </a:r>
            <a:r>
              <a:rPr lang="en-US" sz="1700" dirty="0">
                <a:solidFill>
                  <a:schemeClr val="bg1"/>
                </a:solidFill>
                <a:latin typeface="Bahnschrift SemiLight SemiConde" panose="020B0502040204020203" pitchFamily="34" charset="0"/>
                <a:ea typeface="Arial Unicode MS" panose="020B0604020202020204" pitchFamily="34" charset="-128"/>
                <a:cs typeface="Arial" panose="020B0604020202020204" pitchFamily="34" charset="0"/>
              </a:rPr>
              <a:t>10 m Plastic Targets:</a:t>
            </a:r>
            <a:endParaRPr lang="en-US" sz="1700" kern="0" dirty="0">
              <a:solidFill>
                <a:schemeClr val="bg1"/>
              </a:solidFill>
              <a:latin typeface="Bahnschrift SemiLight SemiConde" panose="020B0502040204020203" pitchFamily="34" charset="0"/>
              <a:cs typeface="Arial" panose="020B0604020202020204" pitchFamily="34" charset="0"/>
            </a:endParaRPr>
          </a:p>
          <a:p>
            <a:pPr marL="0" indent="0">
              <a:lnSpc>
                <a:spcPct val="90000"/>
              </a:lnSpc>
              <a:spcBef>
                <a:spcPts val="0"/>
              </a:spcBef>
              <a:buNone/>
            </a:pPr>
            <a:endParaRPr lang="en-US" sz="1400" b="1" kern="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7" name="TextBox 56"/>
          <p:cNvSpPr txBox="1"/>
          <p:nvPr/>
        </p:nvSpPr>
        <p:spPr>
          <a:xfrm>
            <a:off x="168547" y="6562577"/>
            <a:ext cx="3787333" cy="261610"/>
          </a:xfrm>
          <a:prstGeom prst="rect">
            <a:avLst/>
          </a:prstGeom>
          <a:noFill/>
        </p:spPr>
        <p:txBody>
          <a:bodyPr wrap="square" rtlCol="0">
            <a:spAutoFit/>
          </a:bodyPr>
          <a:lstStyle/>
          <a:p>
            <a:pPr algn="r"/>
            <a:r>
              <a:rPr lang="en-US" sz="1100" spc="50" dirty="0">
                <a:solidFill>
                  <a:schemeClr val="bg1"/>
                </a:solidFill>
                <a:latin typeface="Arial" panose="020B0604020202020204" pitchFamily="34" charset="0"/>
                <a:ea typeface="Arial Unicode MS" panose="020B0604020202020204" pitchFamily="34" charset="-128"/>
                <a:cs typeface="Arial" panose="020B0604020202020204" pitchFamily="34" charset="0"/>
              </a:rPr>
              <a:t>(</a:t>
            </a:r>
            <a:r>
              <a:rPr lang="en-US" sz="1100" dirty="0">
                <a:solidFill>
                  <a:schemeClr val="bg1"/>
                </a:solidFill>
                <a:latin typeface="Arial" panose="020B0604020202020204" pitchFamily="34" charset="0"/>
                <a:ea typeface="Arial Unicode MS" panose="020B0604020202020204" pitchFamily="34" charset="-128"/>
                <a:cs typeface="Arial" panose="020B0604020202020204" pitchFamily="34" charset="0"/>
              </a:rPr>
              <a:t>Figure adapted from </a:t>
            </a:r>
            <a:r>
              <a:rPr lang="en-GB" sz="1100" dirty="0" err="1">
                <a:solidFill>
                  <a:schemeClr val="bg1"/>
                </a:solidFill>
                <a:latin typeface="Arial" panose="020B0604020202020204" pitchFamily="34" charset="0"/>
                <a:cs typeface="Arial" panose="020B0604020202020204" pitchFamily="34" charset="0"/>
              </a:rPr>
              <a:t>Topouzelis</a:t>
            </a:r>
            <a:r>
              <a:rPr lang="en-GB" sz="1100" dirty="0">
                <a:solidFill>
                  <a:schemeClr val="bg1"/>
                </a:solidFill>
                <a:latin typeface="Arial" panose="020B0604020202020204" pitchFamily="34" charset="0"/>
                <a:cs typeface="Arial" panose="020B0604020202020204" pitchFamily="34" charset="0"/>
              </a:rPr>
              <a:t> et al., 2019</a:t>
            </a:r>
            <a:r>
              <a:rPr lang="en-GB" sz="1100" spc="50" dirty="0">
                <a:solidFill>
                  <a:schemeClr val="bg1"/>
                </a:solidFill>
                <a:latin typeface="Arial" panose="020B0604020202020204" pitchFamily="34" charset="0"/>
                <a:cs typeface="Arial" panose="020B0604020202020204" pitchFamily="34" charset="0"/>
              </a:rPr>
              <a:t>).</a:t>
            </a:r>
            <a:endParaRPr lang="en-GB" sz="1100" dirty="0"/>
          </a:p>
        </p:txBody>
      </p:sp>
      <p:sp>
        <p:nvSpPr>
          <p:cNvPr id="58" name="Donut 57"/>
          <p:cNvSpPr/>
          <p:nvPr/>
        </p:nvSpPr>
        <p:spPr>
          <a:xfrm>
            <a:off x="600429" y="5601155"/>
            <a:ext cx="295275" cy="304799"/>
          </a:xfrm>
          <a:prstGeom prst="donut">
            <a:avLst>
              <a:gd name="adj" fmla="val 417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9" name="Donut 58"/>
          <p:cNvSpPr/>
          <p:nvPr/>
        </p:nvSpPr>
        <p:spPr>
          <a:xfrm>
            <a:off x="909992" y="5599698"/>
            <a:ext cx="295275" cy="304799"/>
          </a:xfrm>
          <a:prstGeom prst="donut">
            <a:avLst>
              <a:gd name="adj" fmla="val 41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0" name="Donut 59"/>
          <p:cNvSpPr/>
          <p:nvPr/>
        </p:nvSpPr>
        <p:spPr>
          <a:xfrm>
            <a:off x="1933928" y="5904497"/>
            <a:ext cx="295275" cy="304799"/>
          </a:xfrm>
          <a:prstGeom prst="donut">
            <a:avLst>
              <a:gd name="adj" fmla="val 462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1" name="Donut 60"/>
          <p:cNvSpPr/>
          <p:nvPr/>
        </p:nvSpPr>
        <p:spPr>
          <a:xfrm>
            <a:off x="3276953" y="5904497"/>
            <a:ext cx="295275" cy="304799"/>
          </a:xfrm>
          <a:prstGeom prst="donut">
            <a:avLst>
              <a:gd name="adj" fmla="val 42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6" name="Content Placeholder 13">
            <a:extLst>
              <a:ext uri="{FF2B5EF4-FFF2-40B4-BE49-F238E27FC236}">
                <a16:creationId xmlns:a16="http://schemas.microsoft.com/office/drawing/2014/main" id="{B022E047-FA04-9B41-8327-E900F5F3DAD6}"/>
              </a:ext>
            </a:extLst>
          </p:cNvPr>
          <p:cNvSpPr txBox="1">
            <a:spLocks/>
          </p:cNvSpPr>
          <p:nvPr/>
        </p:nvSpPr>
        <p:spPr bwMode="auto">
          <a:xfrm>
            <a:off x="4400715" y="3580195"/>
            <a:ext cx="3471698" cy="30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400">
                <a:solidFill>
                  <a:schemeClr val="tx1"/>
                </a:solidFill>
                <a:latin typeface="+mn-lt"/>
                <a:ea typeface="+mn-e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0" indent="0">
              <a:lnSpc>
                <a:spcPct val="90000"/>
              </a:lnSpc>
              <a:spcBef>
                <a:spcPts val="0"/>
              </a:spcBef>
              <a:buNone/>
            </a:pPr>
            <a:r>
              <a:rPr lang="en-US" sz="1700" kern="0" dirty="0">
                <a:solidFill>
                  <a:schemeClr val="bg1"/>
                </a:solidFill>
                <a:latin typeface="Bahnschrift SemiLight SemiConde" panose="020B0502040204020203" pitchFamily="34" charset="0"/>
                <a:cs typeface="Arial" panose="020B0604020202020204" pitchFamily="34" charset="0"/>
              </a:rPr>
              <a:t>Spectral Signatures of Marine Debris:</a:t>
            </a:r>
          </a:p>
          <a:p>
            <a:pPr marL="0" indent="0">
              <a:lnSpc>
                <a:spcPct val="90000"/>
              </a:lnSpc>
              <a:spcBef>
                <a:spcPts val="0"/>
              </a:spcBef>
              <a:buNone/>
            </a:pPr>
            <a:endParaRPr lang="en-US" sz="1400" b="1" kern="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5" name="Striped Right Arrow 64"/>
          <p:cNvSpPr/>
          <p:nvPr/>
        </p:nvSpPr>
        <p:spPr>
          <a:xfrm>
            <a:off x="4017031" y="6243059"/>
            <a:ext cx="704765" cy="289792"/>
          </a:xfrm>
          <a:prstGeom prst="stripedRightArrow">
            <a:avLst>
              <a:gd name="adj1" fmla="val 54380"/>
              <a:gd name="adj2" fmla="val 6204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8" name="Picture 67">
            <a:extLst>
              <a:ext uri="{FF2B5EF4-FFF2-40B4-BE49-F238E27FC236}">
                <a16:creationId xmlns:a16="http://schemas.microsoft.com/office/drawing/2014/main" id="{43774E95-883D-2B4D-B6F7-1E20FF4DDCF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848" y="5047741"/>
            <a:ext cx="997161" cy="451545"/>
          </a:xfrm>
          <a:prstGeom prst="rect">
            <a:avLst/>
          </a:prstGeom>
        </p:spPr>
      </p:pic>
      <p:pic>
        <p:nvPicPr>
          <p:cNvPr id="69" name="Picture 68"/>
          <p:cNvPicPr>
            <a:picLocks noChangeAspect="1"/>
          </p:cNvPicPr>
          <p:nvPr/>
        </p:nvPicPr>
        <p:blipFill rotWithShape="1">
          <a:blip r:embed="rId11" cstate="print">
            <a:extLst>
              <a:ext uri="{28A0092B-C50C-407E-A947-70E740481C1C}">
                <a14:useLocalDpi xmlns:a14="http://schemas.microsoft.com/office/drawing/2010/main" val="0"/>
              </a:ext>
            </a:extLst>
          </a:blip>
          <a:srcRect t="26983" b="26020"/>
          <a:stretch/>
        </p:blipFill>
        <p:spPr>
          <a:xfrm>
            <a:off x="168546" y="446127"/>
            <a:ext cx="1712990" cy="389168"/>
          </a:xfrm>
          <a:prstGeom prst="rect">
            <a:avLst/>
          </a:prstGeom>
        </p:spPr>
      </p:pic>
      <p:sp>
        <p:nvSpPr>
          <p:cNvPr id="5" name="Subtitle 4"/>
          <p:cNvSpPr>
            <a:spLocks noGrp="1"/>
          </p:cNvSpPr>
          <p:nvPr>
            <p:ph type="subTitle" idx="1"/>
          </p:nvPr>
        </p:nvSpPr>
        <p:spPr>
          <a:xfrm>
            <a:off x="0" y="35555"/>
            <a:ext cx="9144000" cy="398462"/>
          </a:xfrm>
        </p:spPr>
        <p:txBody>
          <a:bodyPr>
            <a:noAutofit/>
          </a:bodyPr>
          <a:lstStyle/>
          <a:p>
            <a:r>
              <a:rPr lang="en-GB" sz="2450" b="1" dirty="0">
                <a:solidFill>
                  <a:schemeClr val="bg1"/>
                </a:solidFill>
                <a:effectLst>
                  <a:outerShdw blurRad="38100" dist="38100" dir="2700000" algn="tl">
                    <a:srgbClr val="000000">
                      <a:alpha val="43137"/>
                    </a:srgbClr>
                  </a:outerShdw>
                </a:effectLst>
                <a:latin typeface="Bahnschrift SemiLight SemiConde" panose="020B0502040204020203" pitchFamily="34" charset="0"/>
                <a:cs typeface="Arial" panose="020B0604020202020204" pitchFamily="34" charset="0"/>
              </a:rPr>
              <a:t>Finding Plastic Patches in Coastal Waters using the Sentinel-2 Satellites</a:t>
            </a:r>
          </a:p>
        </p:txBody>
      </p:sp>
      <p:pic>
        <p:nvPicPr>
          <p:cNvPr id="70" name="Picture 2" descr="Image result for ESA">
            <a:extLst>
              <a:ext uri="{FF2B5EF4-FFF2-40B4-BE49-F238E27FC236}">
                <a16:creationId xmlns:a16="http://schemas.microsoft.com/office/drawing/2014/main" id="{513D228B-AA27-B245-BEED-4C2850D108E1}"/>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8042" t="11799" r="7938" b="9530"/>
          <a:stretch/>
        </p:blipFill>
        <p:spPr bwMode="auto">
          <a:xfrm>
            <a:off x="1938690" y="443470"/>
            <a:ext cx="847725" cy="385762"/>
          </a:xfrm>
          <a:prstGeom prst="roundRect">
            <a:avLst/>
          </a:prstGeom>
          <a:noFill/>
          <a:extLst>
            <a:ext uri="{909E8E84-426E-40DD-AFC4-6F175D3DCCD1}">
              <a14:hiddenFill xmlns:a14="http://schemas.microsoft.com/office/drawing/2010/main">
                <a:solidFill>
                  <a:srgbClr val="FFFFFF"/>
                </a:solidFill>
              </a14:hiddenFill>
            </a:ext>
          </a:extLst>
        </p:spPr>
      </p:pic>
      <p:sp>
        <p:nvSpPr>
          <p:cNvPr id="71" name="TextBox 70">
            <a:extLst>
              <a:ext uri="{FF2B5EF4-FFF2-40B4-BE49-F238E27FC236}">
                <a16:creationId xmlns:a16="http://schemas.microsoft.com/office/drawing/2014/main" id="{87F52987-6C78-2E42-948A-30F644F17036}"/>
              </a:ext>
            </a:extLst>
          </p:cNvPr>
          <p:cNvSpPr txBox="1"/>
          <p:nvPr/>
        </p:nvSpPr>
        <p:spPr>
          <a:xfrm>
            <a:off x="5375709" y="2976558"/>
            <a:ext cx="1148353" cy="400110"/>
          </a:xfrm>
          <a:prstGeom prst="rect">
            <a:avLst/>
          </a:prstGeom>
          <a:noFill/>
        </p:spPr>
        <p:txBody>
          <a:bodyPr wrap="square" rtlCol="0">
            <a:spAutoFit/>
          </a:bodyPr>
          <a:lstStyle/>
          <a:p>
            <a:pPr algn="r"/>
            <a:r>
              <a:rPr lang="en-GB" sz="1000" b="1" dirty="0">
                <a:solidFill>
                  <a:schemeClr val="bg1"/>
                </a:solidFill>
                <a:latin typeface="+mj-lt"/>
                <a:ea typeface="Arial Unicode MS" panose="020B0604020202020204" pitchFamily="34" charset="-128"/>
                <a:cs typeface="Arial Unicode MS" panose="020B0604020202020204" pitchFamily="34" charset="-128"/>
              </a:rPr>
              <a:t>Video from</a:t>
            </a:r>
          </a:p>
          <a:p>
            <a:pPr algn="r"/>
            <a:r>
              <a:rPr lang="en-GB" sz="1000" b="1" u="sng" dirty="0">
                <a:solidFill>
                  <a:schemeClr val="bg1"/>
                </a:solidFill>
                <a:latin typeface="+mj-lt"/>
                <a:ea typeface="Arial Unicode MS" panose="020B0604020202020204" pitchFamily="34" charset="-128"/>
                <a:cs typeface="Arial Unicode MS" panose="020B0604020202020204" pitchFamily="34" charset="-128"/>
              </a:rPr>
              <a:t>@HFiskJohnson</a:t>
            </a:r>
          </a:p>
        </p:txBody>
      </p:sp>
      <p:sp>
        <p:nvSpPr>
          <p:cNvPr id="74" name="TextBox 73"/>
          <p:cNvSpPr txBox="1"/>
          <p:nvPr/>
        </p:nvSpPr>
        <p:spPr>
          <a:xfrm>
            <a:off x="4477735" y="6608743"/>
            <a:ext cx="4524925" cy="215444"/>
          </a:xfrm>
          <a:prstGeom prst="rect">
            <a:avLst/>
          </a:prstGeom>
          <a:noFill/>
        </p:spPr>
        <p:txBody>
          <a:bodyPr wrap="square" rtlCol="0">
            <a:spAutoFit/>
          </a:bodyPr>
          <a:lstStyle/>
          <a:p>
            <a:pPr algn="ctr"/>
            <a:r>
              <a:rPr lang="en-US" sz="800" u="sng" dirty="0">
                <a:solidFill>
                  <a:schemeClr val="bg1"/>
                </a:solidFill>
                <a:latin typeface="Arial" panose="020B0604020202020204" pitchFamily="34" charset="0"/>
                <a:cs typeface="Arial" panose="020B0604020202020204" pitchFamily="34" charset="0"/>
              </a:rPr>
              <a:t>X-axis shows Sentinel-2 MSI bands from visible (490 nm) to the short-wave infrared at 1610 nm</a:t>
            </a:r>
            <a:endParaRPr lang="en-GB" sz="800" u="sng" dirty="0">
              <a:solidFill>
                <a:schemeClr val="bg1"/>
              </a:solidFill>
              <a:latin typeface="Arial" panose="020B0604020202020204" pitchFamily="34" charset="0"/>
              <a:cs typeface="Arial" panose="020B0604020202020204" pitchFamily="34" charset="0"/>
            </a:endParaRPr>
          </a:p>
        </p:txBody>
      </p:sp>
      <p:pic>
        <p:nvPicPr>
          <p:cNvPr id="75" name="Picture 7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05" y="6566626"/>
            <a:ext cx="795527" cy="278435"/>
          </a:xfrm>
          <a:prstGeom prst="rect">
            <a:avLst/>
          </a:prstGeom>
        </p:spPr>
      </p:pic>
    </p:spTree>
    <p:extLst>
      <p:ext uri="{BB962C8B-B14F-4D97-AF65-F5344CB8AC3E}">
        <p14:creationId xmlns:p14="http://schemas.microsoft.com/office/powerpoint/2010/main" val="93296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896" fill="hold"/>
                                        <p:tgtEl>
                                          <p:spTgt spid="8"/>
                                        </p:tgtEl>
                                      </p:cBhvr>
                                    </p:cmd>
                                  </p:childTnLst>
                                </p:cTn>
                              </p:par>
                            </p:childTnLst>
                          </p:cTn>
                        </p:par>
                        <p:par>
                          <p:cTn id="7" fill="hold">
                            <p:stCondLst>
                              <p:cond delay="8896"/>
                            </p:stCondLst>
                            <p:childTnLst>
                              <p:par>
                                <p:cTn id="8" presetID="9"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par>
                          <p:cTn id="11" fill="hold">
                            <p:stCondLst>
                              <p:cond delay="9396"/>
                            </p:stCondLst>
                            <p:childTnLst>
                              <p:par>
                                <p:cTn id="12" presetID="1"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par>
                          <p:cTn id="14" fill="hold">
                            <p:stCondLst>
                              <p:cond delay="9396"/>
                            </p:stCondLst>
                            <p:childTnLst>
                              <p:par>
                                <p:cTn id="15" presetID="1"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par>
                          <p:cTn id="17" fill="hold">
                            <p:stCondLst>
                              <p:cond delay="9396"/>
                            </p:stCondLst>
                            <p:childTnLst>
                              <p:par>
                                <p:cTn id="18" presetID="26" presetClass="emph" presetSubtype="0" fill="hold" grpId="0" nodeType="afterEffect">
                                  <p:stCondLst>
                                    <p:cond delay="3000"/>
                                  </p:stCondLst>
                                  <p:childTnLst>
                                    <p:animEffect transition="out" filter="fade">
                                      <p:cBhvr>
                                        <p:cTn id="19" dur="1000" tmFilter="0, 0; .2, .5; .8, .5; 1, 0"/>
                                        <p:tgtEl>
                                          <p:spTgt spid="65"/>
                                        </p:tgtEl>
                                      </p:cBhvr>
                                    </p:animEffect>
                                    <p:animScale>
                                      <p:cBhvr>
                                        <p:cTn id="20" dur="500" autoRev="1" fill="hold"/>
                                        <p:tgtEl>
                                          <p:spTgt spid="65"/>
                                        </p:tgtEl>
                                      </p:cBhvr>
                                      <p:by x="105000" y="105000"/>
                                    </p:animScale>
                                  </p:childTnLst>
                                </p:cTn>
                              </p:par>
                            </p:childTnLst>
                          </p:cTn>
                        </p:par>
                        <p:par>
                          <p:cTn id="21" fill="hold">
                            <p:stCondLst>
                              <p:cond delay="13396"/>
                            </p:stCondLst>
                            <p:childTnLst>
                              <p:par>
                                <p:cTn id="22" presetID="26" presetClass="emph" presetSubtype="0" fill="hold" grpId="1" nodeType="afterEffect">
                                  <p:stCondLst>
                                    <p:cond delay="0"/>
                                  </p:stCondLst>
                                  <p:childTnLst>
                                    <p:animEffect transition="out" filter="fade">
                                      <p:cBhvr>
                                        <p:cTn id="23" dur="1000" tmFilter="0, 0; .2, .5; .8, .5; 1, 0"/>
                                        <p:tgtEl>
                                          <p:spTgt spid="65"/>
                                        </p:tgtEl>
                                      </p:cBhvr>
                                    </p:animEffect>
                                    <p:animScale>
                                      <p:cBhvr>
                                        <p:cTn id="24" dur="500" autoRev="1" fill="hold"/>
                                        <p:tgtEl>
                                          <p:spTgt spid="65"/>
                                        </p:tgtEl>
                                      </p:cBhvr>
                                      <p:by x="105000" y="105000"/>
                                    </p:animScale>
                                  </p:childTnLst>
                                </p:cTn>
                              </p:par>
                            </p:childTnLst>
                          </p:cTn>
                        </p:par>
                        <p:par>
                          <p:cTn id="25" fill="hold">
                            <p:stCondLst>
                              <p:cond delay="14396"/>
                            </p:stCondLst>
                            <p:childTnLst>
                              <p:par>
                                <p:cTn id="26" presetID="26" presetClass="emph" presetSubtype="0" fill="hold" grpId="2" nodeType="afterEffect">
                                  <p:stCondLst>
                                    <p:cond delay="0"/>
                                  </p:stCondLst>
                                  <p:childTnLst>
                                    <p:animEffect transition="out" filter="fade">
                                      <p:cBhvr>
                                        <p:cTn id="27" dur="1000" tmFilter="0, 0; .2, .5; .8, .5; 1, 0"/>
                                        <p:tgtEl>
                                          <p:spTgt spid="65"/>
                                        </p:tgtEl>
                                      </p:cBhvr>
                                    </p:animEffect>
                                    <p:animScale>
                                      <p:cBhvr>
                                        <p:cTn id="28" dur="500" autoRev="1" fill="hold"/>
                                        <p:tgtEl>
                                          <p:spTgt spid="6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2" presetClass="mediacall" presetSubtype="0" fill="hold" nodeType="clickEffect">
                                  <p:stCondLst>
                                    <p:cond delay="0"/>
                                  </p:stCondLst>
                                  <p:childTnLst>
                                    <p:cmd type="call" cmd="togglePause">
                                      <p:cBhvr>
                                        <p:cTn id="33" dur="1" fill="hold"/>
                                        <p:tgtEl>
                                          <p:spTgt spid="8"/>
                                        </p:tgtEl>
                                      </p:cBhvr>
                                    </p:cmd>
                                  </p:childTnLst>
                                </p:cTn>
                              </p:par>
                            </p:childTnLst>
                          </p:cTn>
                        </p:par>
                      </p:childTnLst>
                    </p:cTn>
                  </p:par>
                </p:childTnLst>
              </p:cTn>
              <p:nextCondLst>
                <p:cond evt="onClick" delay="0">
                  <p:tgtEl>
                    <p:spTgt spid="8"/>
                  </p:tgtEl>
                </p:cond>
              </p:nextCondLst>
            </p:seq>
            <p:video>
              <p:cMediaNode vol="80000">
                <p:cTn id="34" fill="hold" display="0">
                  <p:stCondLst>
                    <p:cond delay="indefinite"/>
                  </p:stCondLst>
                </p:cTn>
                <p:tgtEl>
                  <p:spTgt spid="8"/>
                </p:tgtEl>
              </p:cMediaNode>
            </p:video>
          </p:childTnLst>
        </p:cTn>
      </p:par>
    </p:tnLst>
    <p:bldLst>
      <p:bldP spid="10" grpId="0" animBg="1"/>
      <p:bldP spid="65" grpId="0" animBg="1"/>
      <p:bldP spid="65" grpId="1" animBg="1"/>
      <p:bldP spid="65"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2" cstate="print">
            <a:extLst>
              <a:ext uri="{28A0092B-C50C-407E-A947-70E740481C1C}">
                <a14:useLocalDpi xmlns:a14="http://schemas.microsoft.com/office/drawing/2010/main" val="0"/>
              </a:ext>
            </a:extLst>
          </a:blip>
          <a:srcRect l="41053" t="26282" r="17474" b="22116"/>
          <a:stretch/>
        </p:blipFill>
        <p:spPr>
          <a:xfrm>
            <a:off x="104774" y="4939011"/>
            <a:ext cx="2651648" cy="1857297"/>
          </a:xfrm>
          <a:prstGeom prst="rect">
            <a:avLst/>
          </a:prstGeom>
        </p:spPr>
      </p:pic>
      <p:sp>
        <p:nvSpPr>
          <p:cNvPr id="6" name="Subtitle 4"/>
          <p:cNvSpPr txBox="1">
            <a:spLocks/>
          </p:cNvSpPr>
          <p:nvPr/>
        </p:nvSpPr>
        <p:spPr>
          <a:xfrm>
            <a:off x="15691" y="422310"/>
            <a:ext cx="9039669" cy="2651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1500" dirty="0">
                <a:solidFill>
                  <a:schemeClr val="tx2">
                    <a:lumMod val="50000"/>
                  </a:schemeClr>
                </a:solidFill>
                <a:latin typeface="Bahnschrift SemiLight SemiConde" panose="020B0502040204020203" pitchFamily="34" charset="0"/>
                <a:cs typeface="Arial" panose="020B0604020202020204" pitchFamily="34" charset="0"/>
              </a:rPr>
              <a:t>Lauren Biermann, Dan Clewley, Victor Martinez-Vicente, </a:t>
            </a:r>
            <a:r>
              <a:rPr lang="en-GB" sz="1500" dirty="0" err="1" smtClean="0">
                <a:latin typeface="Bahnschrift SemiLight SemiConde" panose="020B0502040204020203" pitchFamily="34" charset="0"/>
                <a:cs typeface="Arial" panose="020B0604020202020204" pitchFamily="34" charset="0"/>
              </a:rPr>
              <a:t>Konsta</a:t>
            </a:r>
            <a:r>
              <a:rPr lang="en-US" sz="1500" dirty="0" err="1">
                <a:latin typeface="Bahnschrift SemiLight SemiConde" panose="020B0502040204020203" pitchFamily="34" charset="0"/>
                <a:cs typeface="Arial" panose="020B0604020202020204" pitchFamily="34" charset="0"/>
              </a:rPr>
              <a:t>ntinos</a:t>
            </a:r>
            <a:r>
              <a:rPr lang="en-GB" sz="1500" dirty="0">
                <a:latin typeface="Bahnschrift SemiLight SemiConde" panose="020B0502040204020203" pitchFamily="34" charset="0"/>
                <a:cs typeface="Arial" panose="020B0604020202020204" pitchFamily="34" charset="0"/>
              </a:rPr>
              <a:t> Topouzelis</a:t>
            </a:r>
          </a:p>
        </p:txBody>
      </p:sp>
      <p:sp>
        <p:nvSpPr>
          <p:cNvPr id="14" name="Rectangle 13">
            <a:extLst>
              <a:ext uri="{FF2B5EF4-FFF2-40B4-BE49-F238E27FC236}">
                <a16:creationId xmlns:a16="http://schemas.microsoft.com/office/drawing/2014/main" id="{788FACB8-7411-A145-BEDF-100C4F8C9906}"/>
              </a:ext>
            </a:extLst>
          </p:cNvPr>
          <p:cNvSpPr>
            <a:spLocks noChangeArrowheads="1"/>
          </p:cNvSpPr>
          <p:nvPr/>
        </p:nvSpPr>
        <p:spPr bwMode="auto">
          <a:xfrm>
            <a:off x="0" y="17337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p:cNvSpPr txBox="1"/>
          <p:nvPr/>
        </p:nvSpPr>
        <p:spPr>
          <a:xfrm>
            <a:off x="52224" y="769128"/>
            <a:ext cx="2907889" cy="535531"/>
          </a:xfrm>
          <a:prstGeom prst="rect">
            <a:avLst/>
          </a:prstGeom>
          <a:noFill/>
        </p:spPr>
        <p:txBody>
          <a:bodyPr wrap="square" rtlCol="0">
            <a:spAutoFit/>
          </a:bodyPr>
          <a:lstStyle/>
          <a:p>
            <a:pPr algn="ctr">
              <a:lnSpc>
                <a:spcPct val="90000"/>
              </a:lnSpc>
            </a:pPr>
            <a:r>
              <a:rPr lang="en-US" sz="1600" b="1" dirty="0">
                <a:latin typeface="Bahnschrift SemiLight SemiConde" panose="020B0502040204020203" pitchFamily="34" charset="0"/>
                <a:cs typeface="Arial" panose="020B0604020202020204" pitchFamily="34" charset="0"/>
              </a:rPr>
              <a:t>Building a spectral library of floating marine materials:</a:t>
            </a:r>
          </a:p>
        </p:txBody>
      </p:sp>
      <p:sp>
        <p:nvSpPr>
          <p:cNvPr id="23" name="TextBox 22"/>
          <p:cNvSpPr txBox="1"/>
          <p:nvPr/>
        </p:nvSpPr>
        <p:spPr>
          <a:xfrm>
            <a:off x="46066" y="4115953"/>
            <a:ext cx="2944746" cy="861774"/>
          </a:xfrm>
          <a:prstGeom prst="rect">
            <a:avLst/>
          </a:prstGeom>
          <a:noFill/>
        </p:spPr>
        <p:txBody>
          <a:bodyPr wrap="square" rtlCol="0">
            <a:spAutoFit/>
          </a:bodyPr>
          <a:lstStyle/>
          <a:p>
            <a:pPr algn="just"/>
            <a:r>
              <a:rPr lang="en-US" sz="1000" dirty="0">
                <a:latin typeface="Arial" panose="020B0604020202020204" pitchFamily="34" charset="0"/>
                <a:cs typeface="Arial" panose="020B0604020202020204" pitchFamily="34" charset="0"/>
              </a:rPr>
              <a:t>Shown in two-variable feature space of NDVI and FDI, clustering of validated plastics from Durban, seaweed from Barbados, timber from Canada, sea foam from the UK, Pumice off Toga and seawater from all sites is evident:</a:t>
            </a:r>
            <a:endParaRPr lang="en-US" sz="700" dirty="0">
              <a:latin typeface="Arial" panose="020B0604020202020204" pitchFamily="34" charset="0"/>
              <a:cs typeface="Arial" panose="020B0604020202020204" pitchFamily="34" charset="0"/>
            </a:endParaRPr>
          </a:p>
        </p:txBody>
      </p:sp>
      <p:sp>
        <p:nvSpPr>
          <p:cNvPr id="25" name="Rounded Rectangle 24"/>
          <p:cNvSpPr/>
          <p:nvPr/>
        </p:nvSpPr>
        <p:spPr>
          <a:xfrm rot="5400000">
            <a:off x="1891929" y="1887072"/>
            <a:ext cx="6038850" cy="3798039"/>
          </a:xfrm>
          <a:prstGeom prst="roundRect">
            <a:avLst>
              <a:gd name="adj" fmla="val 7667"/>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rot="5400000">
            <a:off x="-1513256" y="2325988"/>
            <a:ext cx="6038849" cy="2920205"/>
          </a:xfrm>
          <a:prstGeom prst="roundRect">
            <a:avLst>
              <a:gd name="adj" fmla="val 7667"/>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1562" y="4367848"/>
            <a:ext cx="3798812" cy="2074365"/>
          </a:xfrm>
          <a:prstGeom prst="rect">
            <a:avLst/>
          </a:prstGeom>
          <a:ln>
            <a:noFill/>
          </a:ln>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66" y="2244014"/>
            <a:ext cx="2925617" cy="1830933"/>
          </a:xfrm>
          <a:prstGeom prst="rect">
            <a:avLst/>
          </a:prstGeom>
        </p:spPr>
      </p:pic>
      <p:sp>
        <p:nvSpPr>
          <p:cNvPr id="28" name="Content Placeholder 2"/>
          <p:cNvSpPr txBox="1">
            <a:spLocks/>
          </p:cNvSpPr>
          <p:nvPr/>
        </p:nvSpPr>
        <p:spPr>
          <a:xfrm>
            <a:off x="25317" y="1278859"/>
            <a:ext cx="2946366" cy="9290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2000" indent="-72000" algn="just">
              <a:spcBef>
                <a:spcPts val="0"/>
              </a:spcBef>
              <a:buFont typeface="Arial" panose="020B0604020202020204" pitchFamily="34" charset="0"/>
              <a:buChar char="•"/>
            </a:pPr>
            <a:r>
              <a:rPr lang="en-GB" sz="1000" dirty="0">
                <a:latin typeface="Arial" panose="020B0604020202020204" pitchFamily="34" charset="0"/>
                <a:cs typeface="Arial" panose="020B0604020202020204" pitchFamily="34" charset="0"/>
              </a:rPr>
              <a:t>To discriminate plastic we used a </a:t>
            </a:r>
            <a:r>
              <a:rPr lang="en-GB" sz="1000" b="1" dirty="0">
                <a:latin typeface="Arial" panose="020B0604020202020204" pitchFamily="34" charset="0"/>
                <a:cs typeface="Arial" panose="020B0604020202020204" pitchFamily="34" charset="0"/>
              </a:rPr>
              <a:t>Naïve Bayes</a:t>
            </a:r>
            <a:r>
              <a:rPr lang="en-GB" sz="1000" dirty="0">
                <a:latin typeface="Arial" panose="020B0604020202020204" pitchFamily="34" charset="0"/>
                <a:cs typeface="Arial" panose="020B0604020202020204" pitchFamily="34" charset="0"/>
              </a:rPr>
              <a:t> (Bayesian) ML classification approach. </a:t>
            </a:r>
          </a:p>
          <a:p>
            <a:pPr marL="72000" indent="-72000" algn="just">
              <a:spcBef>
                <a:spcPts val="400"/>
              </a:spcBef>
              <a:buFont typeface="Arial" panose="020B0604020202020204" pitchFamily="34" charset="0"/>
              <a:buChar char="•"/>
            </a:pPr>
            <a:r>
              <a:rPr lang="en-GB" sz="1000" dirty="0">
                <a:latin typeface="Arial" panose="020B0604020202020204" pitchFamily="34" charset="0"/>
                <a:cs typeface="Arial" panose="020B0604020202020204" pitchFamily="34" charset="0"/>
              </a:rPr>
              <a:t>Requires small number of samples to train. However, we only had 9 pixels from plastic targets; added validated plastic detections from Durban:</a:t>
            </a:r>
          </a:p>
        </p:txBody>
      </p:sp>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6740" y="1293624"/>
            <a:ext cx="3770367" cy="2016364"/>
          </a:xfrm>
          <a:prstGeom prst="rect">
            <a:avLst/>
          </a:prstGeom>
        </p:spPr>
      </p:pic>
      <p:sp>
        <p:nvSpPr>
          <p:cNvPr id="30" name="TextBox 29"/>
          <p:cNvSpPr txBox="1"/>
          <p:nvPr/>
        </p:nvSpPr>
        <p:spPr>
          <a:xfrm>
            <a:off x="3125304" y="769589"/>
            <a:ext cx="3572099" cy="535531"/>
          </a:xfrm>
          <a:prstGeom prst="rect">
            <a:avLst/>
          </a:prstGeom>
          <a:noFill/>
        </p:spPr>
        <p:txBody>
          <a:bodyPr wrap="square" rtlCol="0">
            <a:spAutoFit/>
          </a:bodyPr>
          <a:lstStyle/>
          <a:p>
            <a:pPr algn="ctr">
              <a:lnSpc>
                <a:spcPct val="90000"/>
              </a:lnSpc>
            </a:pPr>
            <a:r>
              <a:rPr lang="en-US" sz="1600" b="1" dirty="0">
                <a:latin typeface="Bahnschrift SemiLight SemiConde" panose="020B0502040204020203" pitchFamily="34" charset="0"/>
                <a:cs typeface="Arial" panose="020B0604020202020204" pitchFamily="34" charset="0"/>
              </a:rPr>
              <a:t>Searching for patches of floating plastics ‘in the wild’:</a:t>
            </a:r>
          </a:p>
        </p:txBody>
      </p:sp>
      <p:sp>
        <p:nvSpPr>
          <p:cNvPr id="31" name="TextBox 30"/>
          <p:cNvSpPr txBox="1"/>
          <p:nvPr/>
        </p:nvSpPr>
        <p:spPr>
          <a:xfrm>
            <a:off x="3025135" y="3358719"/>
            <a:ext cx="3759068" cy="1015663"/>
          </a:xfrm>
          <a:prstGeom prst="rect">
            <a:avLst/>
          </a:prstGeom>
          <a:noFill/>
        </p:spPr>
        <p:txBody>
          <a:bodyPr wrap="square" rtlCol="0">
            <a:spAutoFit/>
          </a:bodyPr>
          <a:lstStyle/>
          <a:p>
            <a:pPr algn="just"/>
            <a:r>
              <a:rPr lang="en-US" sz="1000" dirty="0">
                <a:latin typeface="Arial" panose="020B0604020202020204" pitchFamily="34" charset="0"/>
                <a:cs typeface="Arial" panose="020B0604020202020204" pitchFamily="34" charset="0"/>
              </a:rPr>
              <a:t>Based on reports of marine plastic pollution in the literature, popular press and social media, we detected aggregations of debris in the coastal waters off Ghana, Canada, Vietnam, and Scotland. Aggregating features such as plumes, fronts and/or eddies were visible in the RGB imagery, but the FDI was essential for highlighting debris. Example from Scotland below:</a:t>
            </a:r>
          </a:p>
        </p:txBody>
      </p:sp>
      <p:sp>
        <p:nvSpPr>
          <p:cNvPr id="11" name="TextBox 10"/>
          <p:cNvSpPr txBox="1"/>
          <p:nvPr/>
        </p:nvSpPr>
        <p:spPr>
          <a:xfrm>
            <a:off x="3024980" y="6408074"/>
            <a:ext cx="3785394" cy="400110"/>
          </a:xfrm>
          <a:prstGeom prst="rect">
            <a:avLst/>
          </a:prstGeom>
          <a:noFill/>
        </p:spPr>
        <p:txBody>
          <a:bodyPr wrap="square" rtlCol="0">
            <a:spAutoFit/>
          </a:bodyPr>
          <a:lstStyle/>
          <a:p>
            <a:pPr algn="ctr"/>
            <a:r>
              <a:rPr lang="en-US" sz="1000" dirty="0">
                <a:latin typeface="Bahnschrift SemiLight SemiConde" panose="020B0502040204020203" pitchFamily="34" charset="0"/>
                <a:cs typeface="Arial" panose="020B0604020202020204" pitchFamily="34" charset="0"/>
              </a:rPr>
              <a:t>Sentinel-2 MSI satellite imagery generated using the ESA open-source Sentinel Applications Platform (SNAP) software.</a:t>
            </a:r>
            <a:endParaRPr lang="en-GB" sz="1000" dirty="0">
              <a:latin typeface="Bahnschrift SemiLight SemiConde" panose="020B0502040204020203" pitchFamily="34" charset="0"/>
              <a:cs typeface="Arial" panose="020B0604020202020204" pitchFamily="34" charset="0"/>
            </a:endParaRPr>
          </a:p>
        </p:txBody>
      </p:sp>
      <p:sp>
        <p:nvSpPr>
          <p:cNvPr id="35" name="TextBox 34"/>
          <p:cNvSpPr txBox="1"/>
          <p:nvPr/>
        </p:nvSpPr>
        <p:spPr>
          <a:xfrm>
            <a:off x="6851025" y="775257"/>
            <a:ext cx="2234710" cy="313932"/>
          </a:xfrm>
          <a:prstGeom prst="rect">
            <a:avLst/>
          </a:prstGeom>
          <a:noFill/>
        </p:spPr>
        <p:txBody>
          <a:bodyPr wrap="square" rtlCol="0">
            <a:spAutoFit/>
          </a:bodyPr>
          <a:lstStyle/>
          <a:p>
            <a:pPr algn="ctr">
              <a:lnSpc>
                <a:spcPct val="90000"/>
              </a:lnSpc>
            </a:pPr>
            <a:r>
              <a:rPr lang="en-US" sz="1600" b="1" dirty="0">
                <a:latin typeface="Bahnschrift SemiLight SemiConde" panose="020B0502040204020203" pitchFamily="34" charset="0"/>
                <a:cs typeface="Arial" panose="020B0604020202020204" pitchFamily="34" charset="0"/>
              </a:rPr>
              <a:t>Classification Results:</a:t>
            </a:r>
          </a:p>
        </p:txBody>
      </p:sp>
      <p:sp>
        <p:nvSpPr>
          <p:cNvPr id="37" name="TextBox 36"/>
          <p:cNvSpPr txBox="1"/>
          <p:nvPr/>
        </p:nvSpPr>
        <p:spPr>
          <a:xfrm>
            <a:off x="6821629" y="1097780"/>
            <a:ext cx="2276489" cy="4708981"/>
          </a:xfrm>
          <a:prstGeom prst="rect">
            <a:avLst/>
          </a:prstGeom>
          <a:noFill/>
        </p:spPr>
        <p:txBody>
          <a:bodyPr wrap="square" rtlCol="0">
            <a:spAutoFit/>
          </a:bodyPr>
          <a:lstStyle/>
          <a:p>
            <a:pPr marL="72000" indent="-72000">
              <a:buFont typeface="Arial" panose="020B0604020202020204" pitchFamily="34" charset="0"/>
              <a:buChar char="•"/>
            </a:pPr>
            <a:r>
              <a:rPr lang="en-US" sz="1000" dirty="0">
                <a:latin typeface="Arial" panose="020B0604020202020204" pitchFamily="34" charset="0"/>
                <a:cs typeface="Arial" panose="020B0604020202020204" pitchFamily="34" charset="0"/>
              </a:rPr>
              <a:t>Across all sites, suspected plastics were classified as plastics by the Naïve Bayes model 86% of the time </a:t>
            </a:r>
          </a:p>
          <a:p>
            <a:pPr marL="72000" indent="-7200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72000" indent="-7200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72000" indent="-7200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72000" indent="-7200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72000" indent="-7200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72000" indent="-7200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72000" indent="-7200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72000" indent="-7200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72000" indent="-7200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72000" indent="-7200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72000" indent="-7200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72000" indent="-7200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72000" indent="-7200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endParaRPr lang="en-US" sz="500" dirty="0">
              <a:latin typeface="Arial" panose="020B0604020202020204" pitchFamily="34" charset="0"/>
              <a:cs typeface="Arial" panose="020B0604020202020204" pitchFamily="34" charset="0"/>
            </a:endParaRPr>
          </a:p>
          <a:p>
            <a:pPr marL="72000" indent="-72000">
              <a:spcBef>
                <a:spcPts val="400"/>
              </a:spcBef>
              <a:buFont typeface="Arial" panose="020B0604020202020204" pitchFamily="34" charset="0"/>
              <a:buChar char="•"/>
            </a:pPr>
            <a:r>
              <a:rPr lang="en-US" sz="1000" dirty="0">
                <a:latin typeface="Arial" panose="020B0604020202020204" pitchFamily="34" charset="0"/>
                <a:cs typeface="Arial" panose="020B0604020202020204" pitchFamily="34" charset="0"/>
              </a:rPr>
              <a:t>Detections off Ghana and Canada had highest agreement between suspected plastics and the model at 87% and 100%, respectively. </a:t>
            </a:r>
          </a:p>
          <a:p>
            <a:pPr marL="72000" indent="-72000">
              <a:spcBef>
                <a:spcPts val="400"/>
              </a:spcBef>
              <a:buFont typeface="Arial" panose="020B0604020202020204" pitchFamily="34" charset="0"/>
              <a:buChar char="•"/>
            </a:pPr>
            <a:r>
              <a:rPr lang="en-US" sz="1000" dirty="0">
                <a:latin typeface="Arial" panose="020B0604020202020204" pitchFamily="34" charset="0"/>
                <a:cs typeface="Arial" panose="020B0604020202020204" pitchFamily="34" charset="0"/>
              </a:rPr>
              <a:t>Detections off Vietnam and Scotland showed agreements of 77% and 83%, respectively. </a:t>
            </a:r>
          </a:p>
          <a:p>
            <a:pPr marL="72000" indent="-72000">
              <a:spcBef>
                <a:spcPts val="400"/>
              </a:spcBef>
              <a:buFont typeface="Arial" panose="020B0604020202020204" pitchFamily="34" charset="0"/>
              <a:buChar char="•"/>
            </a:pPr>
            <a:r>
              <a:rPr lang="en-US" sz="1000" dirty="0">
                <a:latin typeface="Arial" panose="020B0604020202020204" pitchFamily="34" charset="0"/>
                <a:cs typeface="Arial" panose="020B0604020202020204" pitchFamily="34" charset="0"/>
              </a:rPr>
              <a:t>Suspected plastics not classified as plastics were instead identified as seawater, suggesting that an insufficient amount of pixel was filled with floating debris, or spume.</a:t>
            </a:r>
          </a:p>
        </p:txBody>
      </p:sp>
      <p:grpSp>
        <p:nvGrpSpPr>
          <p:cNvPr id="12" name="Group 11"/>
          <p:cNvGrpSpPr/>
          <p:nvPr/>
        </p:nvGrpSpPr>
        <p:grpSpPr>
          <a:xfrm>
            <a:off x="6905400" y="1725168"/>
            <a:ext cx="2180335" cy="1831483"/>
            <a:chOff x="6909504" y="3842336"/>
            <a:chExt cx="2180335" cy="1831483"/>
          </a:xfrm>
        </p:grpSpPr>
        <p:pic>
          <p:nvPicPr>
            <p:cNvPr id="36" name="Picture 35"/>
            <p:cNvPicPr>
              <a:picLocks noChangeAspect="1"/>
            </p:cNvPicPr>
            <p:nvPr/>
          </p:nvPicPr>
          <p:blipFill rotWithShape="1">
            <a:blip r:embed="rId6" cstate="print">
              <a:extLst>
                <a:ext uri="{28A0092B-C50C-407E-A947-70E740481C1C}">
                  <a14:useLocalDpi xmlns:a14="http://schemas.microsoft.com/office/drawing/2010/main" val="0"/>
                </a:ext>
              </a:extLst>
            </a:blip>
            <a:srcRect l="62641" t="25427" r="3868" b="23776"/>
            <a:stretch/>
          </p:blipFill>
          <p:spPr>
            <a:xfrm>
              <a:off x="6909504" y="4840382"/>
              <a:ext cx="1046914" cy="833437"/>
            </a:xfrm>
            <a:prstGeom prst="rect">
              <a:avLst/>
            </a:prstGeom>
          </p:spPr>
        </p:pic>
        <p:pic>
          <p:nvPicPr>
            <p:cNvPr id="32" name="Picture 31"/>
            <p:cNvPicPr>
              <a:picLocks noChangeAspect="1"/>
            </p:cNvPicPr>
            <p:nvPr/>
          </p:nvPicPr>
          <p:blipFill rotWithShape="1">
            <a:blip r:embed="rId6" cstate="print">
              <a:extLst>
                <a:ext uri="{28A0092B-C50C-407E-A947-70E740481C1C}">
                  <a14:useLocalDpi xmlns:a14="http://schemas.microsoft.com/office/drawing/2010/main" val="0"/>
                </a:ext>
              </a:extLst>
            </a:blip>
            <a:srcRect l="18848" t="5986" r="38464" b="5847"/>
            <a:stretch/>
          </p:blipFill>
          <p:spPr>
            <a:xfrm>
              <a:off x="7572545" y="3842336"/>
              <a:ext cx="1334414" cy="1446586"/>
            </a:xfrm>
            <a:prstGeom prst="rect">
              <a:avLst/>
            </a:prstGeom>
          </p:spPr>
        </p:pic>
        <p:pic>
          <p:nvPicPr>
            <p:cNvPr id="38" name="Picture 37"/>
            <p:cNvPicPr>
              <a:picLocks noChangeAspect="1"/>
            </p:cNvPicPr>
            <p:nvPr/>
          </p:nvPicPr>
          <p:blipFill rotWithShape="1">
            <a:blip r:embed="rId6">
              <a:extLst>
                <a:ext uri="{28A0092B-C50C-407E-A947-70E740481C1C}">
                  <a14:useLocalDpi xmlns:a14="http://schemas.microsoft.com/office/drawing/2010/main" val="0"/>
                </a:ext>
              </a:extLst>
            </a:blip>
            <a:srcRect l="12663" t="33082" r="82365" b="30723"/>
            <a:stretch/>
          </p:blipFill>
          <p:spPr>
            <a:xfrm rot="10800000">
              <a:off x="8902146" y="4187835"/>
              <a:ext cx="187693" cy="717083"/>
            </a:xfrm>
            <a:prstGeom prst="rect">
              <a:avLst/>
            </a:prstGeom>
          </p:spPr>
        </p:pic>
      </p:grpSp>
      <p:sp>
        <p:nvSpPr>
          <p:cNvPr id="33" name="Rounded Rectangle 32"/>
          <p:cNvSpPr/>
          <p:nvPr/>
        </p:nvSpPr>
        <p:spPr>
          <a:xfrm rot="5400000">
            <a:off x="5499793" y="2124872"/>
            <a:ext cx="4949558" cy="2233147"/>
          </a:xfrm>
          <a:prstGeom prst="roundRect">
            <a:avLst>
              <a:gd name="adj" fmla="val 7667"/>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4" descr="Image result for NERC">
            <a:extLst>
              <a:ext uri="{FF2B5EF4-FFF2-40B4-BE49-F238E27FC236}">
                <a16:creationId xmlns:a16="http://schemas.microsoft.com/office/drawing/2014/main" id="{783F9E4F-EF1D-4A4E-8996-1196E3E47FA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80696" y="6356294"/>
            <a:ext cx="2105039" cy="46268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2338" y="380199"/>
            <a:ext cx="2485362" cy="381221"/>
          </a:xfrm>
          <a:prstGeom prst="rect">
            <a:avLst/>
          </a:prstGeom>
        </p:spPr>
      </p:pic>
      <p:sp>
        <p:nvSpPr>
          <p:cNvPr id="44" name="Subtitle 4"/>
          <p:cNvSpPr txBox="1">
            <a:spLocks/>
          </p:cNvSpPr>
          <p:nvPr/>
        </p:nvSpPr>
        <p:spPr>
          <a:xfrm>
            <a:off x="0" y="35555"/>
            <a:ext cx="9144000" cy="3984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450" b="1" dirty="0">
                <a:solidFill>
                  <a:schemeClr val="bg2">
                    <a:lumMod val="10000"/>
                  </a:schemeClr>
                </a:solidFill>
                <a:latin typeface="Bahnschrift SemiLight SemiConde" panose="020B0502040204020203" pitchFamily="34" charset="0"/>
                <a:cs typeface="Arial" panose="020B0604020202020204" pitchFamily="34" charset="0"/>
              </a:rPr>
              <a:t>Finding Plastic Patches in Coastal Waters using the Sentinel-2 Satellites</a:t>
            </a:r>
          </a:p>
        </p:txBody>
      </p:sp>
      <p:pic>
        <p:nvPicPr>
          <p:cNvPr id="45" name="Picture 44"/>
          <p:cNvPicPr>
            <a:picLocks noChangeAspect="1"/>
          </p:cNvPicPr>
          <p:nvPr/>
        </p:nvPicPr>
        <p:blipFill>
          <a:blip r:embed="rId9" cstate="print">
            <a:extLst>
              <a:ext uri="{BEBA8EAE-BF5A-486C-A8C5-ECC9F3942E4B}">
                <a14:imgProps xmlns:a14="http://schemas.microsoft.com/office/drawing/2010/main">
                  <a14:imgLayer r:embed="rId10">
                    <a14:imgEffect>
                      <a14:saturation sat="400000"/>
                    </a14:imgEffect>
                    <a14:imgEffect>
                      <a14:brightnessContrast bright="-39000" contrast="3000"/>
                    </a14:imgEffect>
                  </a14:imgLayer>
                </a14:imgProps>
              </a:ext>
              <a:ext uri="{28A0092B-C50C-407E-A947-70E740481C1C}">
                <a14:useLocalDpi xmlns:a14="http://schemas.microsoft.com/office/drawing/2010/main" val="0"/>
              </a:ext>
            </a:extLst>
          </a:blip>
          <a:stretch>
            <a:fillRect/>
          </a:stretch>
        </p:blipFill>
        <p:spPr>
          <a:xfrm>
            <a:off x="7038196" y="5740455"/>
            <a:ext cx="1990037" cy="601169"/>
          </a:xfrm>
          <a:prstGeom prst="rect">
            <a:avLst/>
          </a:prstGeom>
        </p:spPr>
      </p:pic>
      <p:pic>
        <p:nvPicPr>
          <p:cNvPr id="47" name="Picture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02" y="6656798"/>
            <a:ext cx="574860" cy="201201"/>
          </a:xfrm>
          <a:prstGeom prst="rect">
            <a:avLst/>
          </a:prstGeom>
        </p:spPr>
      </p:pic>
    </p:spTree>
    <p:extLst>
      <p:ext uri="{BB962C8B-B14F-4D97-AF65-F5344CB8AC3E}">
        <p14:creationId xmlns:p14="http://schemas.microsoft.com/office/powerpoint/2010/main" val="185179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1538</TotalTime>
  <Words>463</Words>
  <Application>Microsoft Office PowerPoint</Application>
  <PresentationFormat>On-screen Show (4:3)</PresentationFormat>
  <Paragraphs>51</Paragraphs>
  <Slides>2</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Arial Unicode MS</vt:lpstr>
      <vt:lpstr>Bahnschrift SemiLight SemiConde</vt:lpstr>
      <vt:lpstr>Barlow</vt:lpstr>
      <vt:lpstr>Calibri</vt:lpstr>
      <vt:lpstr>Calibri Light</vt:lpstr>
      <vt:lpstr>Geneva</vt:lpstr>
      <vt:lpstr>Wingdings</vt:lpstr>
      <vt:lpstr>Office Theme</vt:lpstr>
      <vt:lpstr>PowerPoint Presentation</vt:lpstr>
      <vt:lpstr>PowerPoint Presentation</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Biermann</dc:creator>
  <cp:lastModifiedBy>Lauren Biermann</cp:lastModifiedBy>
  <cp:revision>37</cp:revision>
  <dcterms:created xsi:type="dcterms:W3CDTF">2020-04-27T08:36:44Z</dcterms:created>
  <dcterms:modified xsi:type="dcterms:W3CDTF">2020-04-28T12:33:08Z</dcterms:modified>
</cp:coreProperties>
</file>