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18"/>
  </p:notesMasterIdLst>
  <p:handoutMasterIdLst>
    <p:handoutMasterId r:id="rId19"/>
  </p:handoutMasterIdLst>
  <p:sldIdLst>
    <p:sldId id="282" r:id="rId2"/>
    <p:sldId id="377" r:id="rId3"/>
    <p:sldId id="506" r:id="rId4"/>
    <p:sldId id="477" r:id="rId5"/>
    <p:sldId id="504" r:id="rId6"/>
    <p:sldId id="494" r:id="rId7"/>
    <p:sldId id="496" r:id="rId8"/>
    <p:sldId id="502" r:id="rId9"/>
    <p:sldId id="503" r:id="rId10"/>
    <p:sldId id="468" r:id="rId11"/>
    <p:sldId id="469" r:id="rId12"/>
    <p:sldId id="499" r:id="rId13"/>
    <p:sldId id="489" r:id="rId14"/>
    <p:sldId id="395" r:id="rId15"/>
    <p:sldId id="505" r:id="rId16"/>
    <p:sldId id="4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965"/>
    <a:srgbClr val="1C99D7"/>
    <a:srgbClr val="D0CBC6"/>
    <a:srgbClr val="1464A3"/>
    <a:srgbClr val="24507D"/>
    <a:srgbClr val="234F7C"/>
    <a:srgbClr val="1D4873"/>
    <a:srgbClr val="214A76"/>
    <a:srgbClr val="25517E"/>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97" autoAdjust="0"/>
    <p:restoredTop sz="93693" autoAdjust="0"/>
  </p:normalViewPr>
  <p:slideViewPr>
    <p:cSldViewPr snapToGrid="0" showGuides="1">
      <p:cViewPr varScale="1">
        <p:scale>
          <a:sx n="103" d="100"/>
          <a:sy n="103" d="100"/>
        </p:scale>
        <p:origin x="1212" y="108"/>
      </p:cViewPr>
      <p:guideLst>
        <p:guide orient="horz" pos="2160"/>
        <p:guide pos="3840"/>
      </p:guideLst>
    </p:cSldViewPr>
  </p:slideViewPr>
  <p:notesTextViewPr>
    <p:cViewPr>
      <p:scale>
        <a:sx n="1" d="1"/>
        <a:sy n="1" d="1"/>
      </p:scale>
      <p:origin x="0" y="0"/>
    </p:cViewPr>
  </p:notesTextViewPr>
  <p:notesViewPr>
    <p:cSldViewPr snapToGrid="0" showGuides="1">
      <p:cViewPr varScale="1">
        <p:scale>
          <a:sx n="47" d="100"/>
          <a:sy n="47" d="100"/>
        </p:scale>
        <p:origin x="2719"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8E33376-A7B4-406F-A96F-13C7EBD91F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a:extLst>
              <a:ext uri="{FF2B5EF4-FFF2-40B4-BE49-F238E27FC236}">
                <a16:creationId xmlns:a16="http://schemas.microsoft.com/office/drawing/2014/main" id="{5F6D29D3-946E-4357-8972-2583E59F87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D35118-93E9-416C-ACCA-215212562482}" type="datetimeFigureOut">
              <a:rPr lang="en-GB" smtClean="0"/>
              <a:t>30/04/2020</a:t>
            </a:fld>
            <a:endParaRPr lang="en-GB"/>
          </a:p>
        </p:txBody>
      </p:sp>
      <p:sp>
        <p:nvSpPr>
          <p:cNvPr id="4" name="Fußzeilenplatzhalter 3">
            <a:extLst>
              <a:ext uri="{FF2B5EF4-FFF2-40B4-BE49-F238E27FC236}">
                <a16:creationId xmlns:a16="http://schemas.microsoft.com/office/drawing/2014/main" id="{7B6BCFDE-741A-4715-927E-8F5E1D145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Foliennummernplatzhalter 4">
            <a:extLst>
              <a:ext uri="{FF2B5EF4-FFF2-40B4-BE49-F238E27FC236}">
                <a16:creationId xmlns:a16="http://schemas.microsoft.com/office/drawing/2014/main" id="{C6531105-7D84-49AE-B8D4-5EC8B411C4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6D4B21-BAE1-4A00-9E75-4324CDF6F9E8}" type="slidenum">
              <a:rPr lang="en-GB" smtClean="0"/>
              <a:t>‹Nr.›</a:t>
            </a:fld>
            <a:endParaRPr lang="en-GB"/>
          </a:p>
        </p:txBody>
      </p:sp>
    </p:spTree>
    <p:extLst>
      <p:ext uri="{BB962C8B-B14F-4D97-AF65-F5344CB8AC3E}">
        <p14:creationId xmlns:p14="http://schemas.microsoft.com/office/powerpoint/2010/main" val="521790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4BA5F-4A02-4ACB-92B6-0E8083E3EF0A}" type="datetimeFigureOut">
              <a:rPr lang="en-GB" smtClean="0"/>
              <a:t>30/04/2020</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5FFAE-9AD2-4585-BE4C-78707E58B64E}" type="slidenum">
              <a:rPr lang="en-GB" smtClean="0"/>
              <a:t>‹Nr.›</a:t>
            </a:fld>
            <a:endParaRPr lang="en-GB"/>
          </a:p>
        </p:txBody>
      </p:sp>
    </p:spTree>
    <p:extLst>
      <p:ext uri="{BB962C8B-B14F-4D97-AF65-F5344CB8AC3E}">
        <p14:creationId xmlns:p14="http://schemas.microsoft.com/office/powerpoint/2010/main" val="221966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83F5FFAE-9AD2-4585-BE4C-78707E58B64E}" type="slidenum">
              <a:rPr lang="en-GB" smtClean="0"/>
              <a:t>1</a:t>
            </a:fld>
            <a:endParaRPr lang="en-GB"/>
          </a:p>
        </p:txBody>
      </p:sp>
    </p:spTree>
    <p:extLst>
      <p:ext uri="{BB962C8B-B14F-4D97-AF65-F5344CB8AC3E}">
        <p14:creationId xmlns:p14="http://schemas.microsoft.com/office/powerpoint/2010/main" val="249495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83F5FFAE-9AD2-4585-BE4C-78707E58B64E}" type="slidenum">
              <a:rPr lang="en-GB" smtClean="0"/>
              <a:t>2</a:t>
            </a:fld>
            <a:endParaRPr lang="en-GB"/>
          </a:p>
        </p:txBody>
      </p:sp>
    </p:spTree>
    <p:extLst>
      <p:ext uri="{BB962C8B-B14F-4D97-AF65-F5344CB8AC3E}">
        <p14:creationId xmlns:p14="http://schemas.microsoft.com/office/powerpoint/2010/main" val="4055837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83F5FFAE-9AD2-4585-BE4C-78707E58B64E}" type="slidenum">
              <a:rPr lang="en-GB" smtClean="0"/>
              <a:t>3</a:t>
            </a:fld>
            <a:endParaRPr lang="en-GB"/>
          </a:p>
        </p:txBody>
      </p:sp>
    </p:spTree>
    <p:extLst>
      <p:ext uri="{BB962C8B-B14F-4D97-AF65-F5344CB8AC3E}">
        <p14:creationId xmlns:p14="http://schemas.microsoft.com/office/powerpoint/2010/main" val="417387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6" descr="Bildergebnis fÃ¼r snow national geographics high resolution">
            <a:extLst>
              <a:ext uri="{FF2B5EF4-FFF2-40B4-BE49-F238E27FC236}">
                <a16:creationId xmlns:a16="http://schemas.microsoft.com/office/drawing/2014/main" id="{01335664-A58B-48A8-ABA9-35C9016E1A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446"/>
            <a:ext cx="12191999" cy="62209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0670" y="188391"/>
            <a:ext cx="7256792" cy="3022439"/>
          </a:xfrm>
        </p:spPr>
        <p:txBody>
          <a:bodyPr anchor="t"/>
          <a:lstStyle>
            <a:lvl1pPr algn="l">
              <a:defRPr sz="6000"/>
            </a:lvl1pPr>
          </a:lstStyle>
          <a:p>
            <a:r>
              <a:rPr lang="de-DE" dirty="0"/>
              <a:t>Mastertitelformat bearbeiten</a:t>
            </a:r>
            <a:endParaRPr lang="en-US" dirty="0"/>
          </a:p>
        </p:txBody>
      </p:sp>
      <p:sp>
        <p:nvSpPr>
          <p:cNvPr id="3" name="Subtitle 2"/>
          <p:cNvSpPr>
            <a:spLocks noGrp="1"/>
          </p:cNvSpPr>
          <p:nvPr>
            <p:ph type="subTitle" idx="1"/>
          </p:nvPr>
        </p:nvSpPr>
        <p:spPr>
          <a:xfrm>
            <a:off x="290670" y="3554654"/>
            <a:ext cx="7256793" cy="1262131"/>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‹Nr.›</a:t>
            </a:fld>
            <a:endParaRPr lang="en-US"/>
          </a:p>
        </p:txBody>
      </p:sp>
      <p:pic>
        <p:nvPicPr>
          <p:cNvPr id="10" name="Picture 6">
            <a:extLst>
              <a:ext uri="{FF2B5EF4-FFF2-40B4-BE49-F238E27FC236}">
                <a16:creationId xmlns:a16="http://schemas.microsoft.com/office/drawing/2014/main" id="{E9E6FEAE-EAB1-4910-9928-AE34B1FF7D3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47768"/>
          <a:stretch/>
        </p:blipFill>
        <p:spPr bwMode="auto">
          <a:xfrm>
            <a:off x="10290271" y="-132480"/>
            <a:ext cx="1988422" cy="1983286"/>
          </a:xfrm>
          <a:prstGeom prst="rect">
            <a:avLst/>
          </a:prstGeom>
          <a:noFill/>
          <a:ln w="9525">
            <a:noFill/>
            <a:round/>
            <a:headEnd/>
            <a:tailEnd/>
          </a:ln>
        </p:spPr>
      </p:pic>
      <p:pic>
        <p:nvPicPr>
          <p:cNvPr id="1026" name="Picture 2" descr="http://snow-cci.enveo.at/icons1/logos_all_partners_line.png">
            <a:extLst>
              <a:ext uri="{FF2B5EF4-FFF2-40B4-BE49-F238E27FC236}">
                <a16:creationId xmlns:a16="http://schemas.microsoft.com/office/drawing/2014/main" id="{1FA6AD9A-69C5-4297-9D94-77C4A6D7EF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6241143"/>
            <a:ext cx="12226307" cy="62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648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151408930"/>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09601" y="1600201"/>
            <a:ext cx="10972800" cy="3196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62148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6AE9ED7-C20D-4D43-907D-EC9531919F79}" type="datetime1">
              <a:rPr lang="de-AT" smtClean="0">
                <a:solidFill>
                  <a:prstClr val="black">
                    <a:tint val="75000"/>
                  </a:prstClr>
                </a:solidFill>
              </a:rPr>
              <a:pPr>
                <a:defRPr/>
              </a:pPr>
              <a:t>30.04.2020</a:t>
            </a:fld>
            <a:endParaRPr lang="de-AT">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de-AT"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04B5AA4-B1DF-407C-916F-6677F951D4DD}" type="slidenum">
              <a:rPr lang="de-AT" smtClean="0">
                <a:solidFill>
                  <a:prstClr val="black">
                    <a:tint val="75000"/>
                  </a:prstClr>
                </a:solidFill>
              </a:rPr>
              <a:pPr>
                <a:defRPr/>
              </a:pPr>
              <a:t>‹Nr.›</a:t>
            </a:fld>
            <a:endParaRPr lang="de-AT">
              <a:solidFill>
                <a:prstClr val="black">
                  <a:tint val="75000"/>
                </a:prstClr>
              </a:solidFill>
            </a:endParaRPr>
          </a:p>
        </p:txBody>
      </p:sp>
    </p:spTree>
    <p:extLst>
      <p:ext uri="{BB962C8B-B14F-4D97-AF65-F5344CB8AC3E}">
        <p14:creationId xmlns:p14="http://schemas.microsoft.com/office/powerpoint/2010/main" val="684426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itel 7">
            <a:extLst>
              <a:ext uri="{FF2B5EF4-FFF2-40B4-BE49-F238E27FC236}">
                <a16:creationId xmlns:a16="http://schemas.microsoft.com/office/drawing/2014/main" id="{E4D4B9F3-A00A-4D5F-877E-7BB8ACE46B1D}"/>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2427129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itel 7">
            <a:extLst>
              <a:ext uri="{FF2B5EF4-FFF2-40B4-BE49-F238E27FC236}">
                <a16:creationId xmlns:a16="http://schemas.microsoft.com/office/drawing/2014/main" id="{E9B5F05C-CDAA-4F04-A9FA-2E37A71E932C}"/>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1123931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108181"/>
            <a:ext cx="5157787" cy="85384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Content Placeholder 3"/>
          <p:cNvSpPr>
            <a:spLocks noGrp="1"/>
          </p:cNvSpPr>
          <p:nvPr>
            <p:ph sz="half" idx="2"/>
          </p:nvPr>
        </p:nvSpPr>
        <p:spPr>
          <a:xfrm>
            <a:off x="839788" y="2071025"/>
            <a:ext cx="5157787" cy="41186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6172200" y="1108181"/>
            <a:ext cx="5183188" cy="85384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071025"/>
            <a:ext cx="5183188" cy="41186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itel 9">
            <a:extLst>
              <a:ext uri="{FF2B5EF4-FFF2-40B4-BE49-F238E27FC236}">
                <a16:creationId xmlns:a16="http://schemas.microsoft.com/office/drawing/2014/main" id="{59BC721F-7225-4854-B1AB-3604509B5776}"/>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923733022"/>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386178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B8CC190-6D53-42D9-BF1B-38754C9212EC}"/>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1930874744"/>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heading">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3932237" cy="987424"/>
          </a:xfrm>
        </p:spPr>
        <p:txBody>
          <a:bodyPr anchor="t"/>
          <a:lstStyle>
            <a:lvl1pPr>
              <a:defRPr sz="3200"/>
            </a:lvl1pPr>
          </a:lstStyle>
          <a:p>
            <a:r>
              <a:rPr lang="de-DE" dirty="0"/>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995363"/>
            <a:ext cx="3932237"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582985377"/>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Figure with heading">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3932237" cy="987425"/>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839788" y="987425"/>
            <a:ext cx="3932237" cy="4881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2191685499"/>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431238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3538F2B-CCE4-4CB5-9CCA-FDCC4CD7AEBA}"/>
              </a:ext>
            </a:extLst>
          </p:cNvPr>
          <p:cNvSpPr/>
          <p:nvPr userDrawn="1"/>
        </p:nvSpPr>
        <p:spPr>
          <a:xfrm>
            <a:off x="0" y="-9077"/>
            <a:ext cx="12192000" cy="981075"/>
          </a:xfrm>
          <a:prstGeom prst="rect">
            <a:avLst/>
          </a:prstGeom>
          <a:solidFill>
            <a:srgbClr val="1949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solidFill>
                <a:schemeClr val="bg1"/>
              </a:solidFill>
            </a:endParaRPr>
          </a:p>
        </p:txBody>
      </p:sp>
      <p:sp>
        <p:nvSpPr>
          <p:cNvPr id="2" name="Title Placeholder 1"/>
          <p:cNvSpPr>
            <a:spLocks noGrp="1"/>
          </p:cNvSpPr>
          <p:nvPr>
            <p:ph type="title"/>
          </p:nvPr>
        </p:nvSpPr>
        <p:spPr>
          <a:xfrm>
            <a:off x="838200" y="-9077"/>
            <a:ext cx="8475358" cy="981077"/>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66283" y="1211126"/>
            <a:ext cx="11287693" cy="496583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4/30/2020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‹Nr.›</a:t>
            </a:fld>
            <a:endParaRPr lang="en-US"/>
          </a:p>
        </p:txBody>
      </p:sp>
      <p:pic>
        <p:nvPicPr>
          <p:cNvPr id="8" name="Picture 6">
            <a:extLst>
              <a:ext uri="{FF2B5EF4-FFF2-40B4-BE49-F238E27FC236}">
                <a16:creationId xmlns:a16="http://schemas.microsoft.com/office/drawing/2014/main" id="{4D1C2213-DBC5-4604-BD96-FDA893F7D54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tretch>
            <a:fillRect/>
          </a:stretch>
        </p:blipFill>
        <p:spPr bwMode="auto">
          <a:xfrm>
            <a:off x="9864620" y="0"/>
            <a:ext cx="2036858" cy="972000"/>
          </a:xfrm>
          <a:prstGeom prst="rect">
            <a:avLst/>
          </a:prstGeom>
          <a:noFill/>
          <a:ln w="9525">
            <a:noFill/>
            <a:round/>
            <a:headEnd/>
            <a:tailEnd/>
          </a:ln>
        </p:spPr>
      </p:pic>
    </p:spTree>
    <p:extLst>
      <p:ext uri="{BB962C8B-B14F-4D97-AF65-F5344CB8AC3E}">
        <p14:creationId xmlns:p14="http://schemas.microsoft.com/office/powerpoint/2010/main" val="144715332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 id="2147483685" r:id="rId12"/>
  </p:sldLayoutIdLst>
  <p:hf sldNum="0" hdr="0" dt="0"/>
  <p:txStyles>
    <p:titleStyle>
      <a:lvl1pPr algn="l" defTabSz="914400" rtl="0" eaLnBrk="1" latinLnBrk="0" hangingPunct="1">
        <a:lnSpc>
          <a:spcPct val="90000"/>
        </a:lnSpc>
        <a:spcBef>
          <a:spcPct val="0"/>
        </a:spcBef>
        <a:buNone/>
        <a:defRPr sz="4400" b="0" kern="120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5.xml"/><Relationship Id="rId5" Type="http://schemas.openxmlformats.org/officeDocument/2006/relationships/hyperlink" Target="http://cci.esa.int/data" TargetMode="External"/><Relationship Id="rId4" Type="http://schemas.openxmlformats.org/officeDocument/2006/relationships/hyperlink" Target="http://dx.doi.org/10.5285/fa20aaa2060e40cabf5fedce7a9716d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now-cci.enveo.at/" TargetMode="External"/><Relationship Id="rId2" Type="http://schemas.openxmlformats.org/officeDocument/2006/relationships/hyperlink" Target="http://cci.esa.int/" TargetMode="Externa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5EA1-3740-4104-90C7-7F7DFB096A93}"/>
              </a:ext>
            </a:extLst>
          </p:cNvPr>
          <p:cNvSpPr>
            <a:spLocks noGrp="1"/>
          </p:cNvSpPr>
          <p:nvPr>
            <p:ph type="ctrTitle"/>
          </p:nvPr>
        </p:nvSpPr>
        <p:spPr>
          <a:xfrm>
            <a:off x="2525049" y="265814"/>
            <a:ext cx="7541294" cy="3022439"/>
          </a:xfrm>
        </p:spPr>
        <p:txBody>
          <a:bodyPr>
            <a:normAutofit/>
          </a:bodyPr>
          <a:lstStyle/>
          <a:p>
            <a:pPr algn="r"/>
            <a:r>
              <a:rPr lang="en-GB" sz="4400" dirty="0">
                <a:latin typeface="+mn-lt"/>
              </a:rPr>
              <a:t>  –   towards a long term global snow climate data record </a:t>
            </a:r>
            <a:br>
              <a:rPr lang="en-GB" sz="4400" dirty="0">
                <a:latin typeface="+mn-lt"/>
              </a:rPr>
            </a:br>
            <a:r>
              <a:rPr lang="en-GB" sz="4400" dirty="0">
                <a:latin typeface="+mn-lt"/>
              </a:rPr>
              <a:t>from satellite data</a:t>
            </a:r>
            <a:br>
              <a:rPr lang="en-GB" sz="4400" b="1" dirty="0"/>
            </a:br>
            <a:endParaRPr lang="en-GB" dirty="0"/>
          </a:p>
        </p:txBody>
      </p:sp>
      <p:sp>
        <p:nvSpPr>
          <p:cNvPr id="3" name="Subtitle 2">
            <a:extLst>
              <a:ext uri="{FF2B5EF4-FFF2-40B4-BE49-F238E27FC236}">
                <a16:creationId xmlns:a16="http://schemas.microsoft.com/office/drawing/2014/main" id="{15C7F2AE-ED6E-4ABB-9E1D-55DFF1F520ED}"/>
              </a:ext>
            </a:extLst>
          </p:cNvPr>
          <p:cNvSpPr>
            <a:spLocks noGrp="1"/>
          </p:cNvSpPr>
          <p:nvPr>
            <p:ph type="subTitle" idx="1"/>
          </p:nvPr>
        </p:nvSpPr>
        <p:spPr>
          <a:xfrm>
            <a:off x="6382140" y="2140225"/>
            <a:ext cx="5695892" cy="2128001"/>
          </a:xfrm>
        </p:spPr>
        <p:txBody>
          <a:bodyPr>
            <a:normAutofit/>
          </a:bodyPr>
          <a:lstStyle/>
          <a:p>
            <a:pPr algn="r">
              <a:lnSpc>
                <a:spcPct val="100000"/>
              </a:lnSpc>
            </a:pPr>
            <a:r>
              <a:rPr lang="en-GB" sz="1800" dirty="0">
                <a:solidFill>
                  <a:schemeClr val="bg1"/>
                </a:solidFill>
              </a:rPr>
              <a:t>Gabriele Schwaizer, </a:t>
            </a:r>
            <a:r>
              <a:rPr lang="en-GB" sz="1800" u="sng" dirty="0">
                <a:solidFill>
                  <a:schemeClr val="bg1"/>
                </a:solidFill>
              </a:rPr>
              <a:t>Lars Keuris</a:t>
            </a:r>
            <a:r>
              <a:rPr lang="en-GB" sz="1800" dirty="0">
                <a:solidFill>
                  <a:schemeClr val="bg1"/>
                </a:solidFill>
              </a:rPr>
              <a:t>, Thomas Nagler, </a:t>
            </a:r>
            <a:br>
              <a:rPr lang="en-GB" sz="1800" dirty="0">
                <a:solidFill>
                  <a:schemeClr val="bg1"/>
                </a:solidFill>
              </a:rPr>
            </a:br>
            <a:r>
              <a:rPr lang="en-GB" sz="1800" dirty="0">
                <a:solidFill>
                  <a:schemeClr val="bg1"/>
                </a:solidFill>
              </a:rPr>
              <a:t>Chris </a:t>
            </a:r>
            <a:r>
              <a:rPr lang="en-GB" sz="1800" dirty="0" err="1">
                <a:solidFill>
                  <a:schemeClr val="bg1"/>
                </a:solidFill>
              </a:rPr>
              <a:t>Derksen</a:t>
            </a:r>
            <a:r>
              <a:rPr lang="en-GB" sz="1800" dirty="0">
                <a:solidFill>
                  <a:schemeClr val="bg1"/>
                </a:solidFill>
              </a:rPr>
              <a:t>, Kari Luojus, Carlo Marin, Sari Metsämäki, Lawrence Mudryk, Kathrin Naegeli, Claudia Notarnicola, </a:t>
            </a:r>
            <a:r>
              <a:rPr lang="en-GB" sz="1800" dirty="0" err="1">
                <a:solidFill>
                  <a:schemeClr val="bg1"/>
                </a:solidFill>
              </a:rPr>
              <a:t>Arnt-Borre</a:t>
            </a:r>
            <a:r>
              <a:rPr lang="en-GB" sz="1800" dirty="0">
                <a:solidFill>
                  <a:schemeClr val="bg1"/>
                </a:solidFill>
              </a:rPr>
              <a:t> Salberg, Rune Solberg, Andreas Wiesmann, Stefan </a:t>
            </a:r>
            <a:r>
              <a:rPr lang="en-GB" sz="1800" dirty="0" err="1">
                <a:solidFill>
                  <a:schemeClr val="bg1"/>
                </a:solidFill>
              </a:rPr>
              <a:t>Wunderle</a:t>
            </a:r>
            <a:r>
              <a:rPr lang="en-GB" sz="1800" dirty="0">
                <a:solidFill>
                  <a:schemeClr val="bg1"/>
                </a:solidFill>
              </a:rPr>
              <a:t>, Richard Essery, David Gustafsson, Gerhard Krinner, and Anna-Maria Trofaier</a:t>
            </a:r>
          </a:p>
        </p:txBody>
      </p:sp>
      <p:pic>
        <p:nvPicPr>
          <p:cNvPr id="4" name="Picture 6">
            <a:extLst>
              <a:ext uri="{FF2B5EF4-FFF2-40B4-BE49-F238E27FC236}">
                <a16:creationId xmlns:a16="http://schemas.microsoft.com/office/drawing/2014/main" id="{C047E453-48CE-4BF4-869F-7BF2C1516605}"/>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3567" t="23923" b="42302"/>
          <a:stretch/>
        </p:blipFill>
        <p:spPr bwMode="auto">
          <a:xfrm>
            <a:off x="290670" y="265814"/>
            <a:ext cx="1767654" cy="669852"/>
          </a:xfrm>
          <a:prstGeom prst="rect">
            <a:avLst/>
          </a:prstGeom>
          <a:noFill/>
          <a:ln w="9525">
            <a:noFill/>
            <a:round/>
            <a:headEnd/>
            <a:tailEnd/>
          </a:ln>
        </p:spPr>
      </p:pic>
      <p:pic>
        <p:nvPicPr>
          <p:cNvPr id="6" name="Picture 6">
            <a:extLst>
              <a:ext uri="{FF2B5EF4-FFF2-40B4-BE49-F238E27FC236}">
                <a16:creationId xmlns:a16="http://schemas.microsoft.com/office/drawing/2014/main" id="{00C5C46E-57B6-4FEA-9E3F-C1E8DACCA8D1}"/>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0129" t="55554" r="3438"/>
          <a:stretch/>
        </p:blipFill>
        <p:spPr bwMode="auto">
          <a:xfrm>
            <a:off x="1852605" y="135228"/>
            <a:ext cx="2095506" cy="1044985"/>
          </a:xfrm>
          <a:prstGeom prst="rect">
            <a:avLst/>
          </a:prstGeom>
          <a:noFill/>
          <a:ln w="9525">
            <a:noFill/>
            <a:round/>
            <a:headEnd/>
            <a:tailEnd/>
          </a:ln>
        </p:spPr>
      </p:pic>
    </p:spTree>
    <p:extLst>
      <p:ext uri="{BB962C8B-B14F-4D97-AF65-F5344CB8AC3E}">
        <p14:creationId xmlns:p14="http://schemas.microsoft.com/office/powerpoint/2010/main" val="573473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Essen, dunkel, Ei, schwarz enthält.&#10;&#10;Automatisch generierte Beschreibung">
            <a:extLst>
              <a:ext uri="{FF2B5EF4-FFF2-40B4-BE49-F238E27FC236}">
                <a16:creationId xmlns:a16="http://schemas.microsoft.com/office/drawing/2014/main" id="{3CAECA74-F2A3-4339-8B9A-896033555675}"/>
              </a:ext>
            </a:extLst>
          </p:cNvPr>
          <p:cNvPicPr>
            <a:picLocks noChangeAspect="1"/>
          </p:cNvPicPr>
          <p:nvPr/>
        </p:nvPicPr>
        <p:blipFill rotWithShape="1">
          <a:blip r:embed="rId2">
            <a:extLst>
              <a:ext uri="{28A0092B-C50C-407E-A947-70E740481C1C}">
                <a14:useLocalDpi xmlns:a14="http://schemas.microsoft.com/office/drawing/2010/main" val="0"/>
              </a:ext>
            </a:extLst>
          </a:blip>
          <a:srcRect l="21096" t="19535" r="21495" b="20155"/>
          <a:stretch/>
        </p:blipFill>
        <p:spPr>
          <a:xfrm>
            <a:off x="6022447" y="3355317"/>
            <a:ext cx="145471" cy="147365"/>
          </a:xfrm>
          <a:prstGeom prst="rect">
            <a:avLst/>
          </a:prstGeom>
        </p:spPr>
      </p:pic>
      <p:pic>
        <p:nvPicPr>
          <p:cNvPr id="13" name="Grafik 12" descr="Ein Bild, das Text, Karte enthält.&#10;&#10;Automatisch generierte Beschreibung">
            <a:extLst>
              <a:ext uri="{FF2B5EF4-FFF2-40B4-BE49-F238E27FC236}">
                <a16:creationId xmlns:a16="http://schemas.microsoft.com/office/drawing/2014/main" id="{C5070A88-018B-4CEA-8874-AAF843F72FED}"/>
              </a:ext>
            </a:extLst>
          </p:cNvPr>
          <p:cNvPicPr>
            <a:picLocks noChangeAspect="1"/>
          </p:cNvPicPr>
          <p:nvPr/>
        </p:nvPicPr>
        <p:blipFill>
          <a:blip r:embed="rId3"/>
          <a:stretch>
            <a:fillRect/>
          </a:stretch>
        </p:blipFill>
        <p:spPr>
          <a:xfrm>
            <a:off x="0" y="0"/>
            <a:ext cx="12306300" cy="6858000"/>
          </a:xfrm>
          <a:prstGeom prst="rect">
            <a:avLst/>
          </a:prstGeom>
        </p:spPr>
      </p:pic>
      <p:sp>
        <p:nvSpPr>
          <p:cNvPr id="7" name="CustomShape 2">
            <a:extLst>
              <a:ext uri="{FF2B5EF4-FFF2-40B4-BE49-F238E27FC236}">
                <a16:creationId xmlns:a16="http://schemas.microsoft.com/office/drawing/2014/main" id="{C2FB61D8-224C-4FF7-A8FA-2A630DDD2296}"/>
              </a:ext>
            </a:extLst>
          </p:cNvPr>
          <p:cNvSpPr/>
          <p:nvPr/>
        </p:nvSpPr>
        <p:spPr>
          <a:xfrm>
            <a:off x="3921937" y="-1"/>
            <a:ext cx="8384363" cy="826313"/>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r>
              <a:rPr lang="de-AT" sz="2800" b="1" spc="-1" dirty="0">
                <a:solidFill>
                  <a:schemeClr val="bg1"/>
                </a:solidFill>
                <a:effectLst>
                  <a:outerShdw blurRad="38100" dist="38100" dir="2700000" algn="tl">
                    <a:srgbClr val="000000">
                      <a:alpha val="43137"/>
                    </a:srgbClr>
                  </a:outerShdw>
                </a:effectLst>
                <a:uFill>
                  <a:solidFill>
                    <a:srgbClr val="FFFFFF"/>
                  </a:solidFill>
                </a:uFill>
                <a:latin typeface="Arial"/>
                <a:ea typeface="DejaVu Sans"/>
              </a:rPr>
              <a:t>Sentinel-3  SLSTR </a:t>
            </a:r>
            <a:r>
              <a:rPr lang="de-AT" sz="2800" b="1" spc="-1" dirty="0">
                <a:solidFill>
                  <a:prstClr val="white"/>
                </a:solidFill>
                <a:effectLst>
                  <a:outerShdw blurRad="38100" dist="38100" dir="2700000" algn="tl">
                    <a:srgbClr val="000000">
                      <a:alpha val="43137"/>
                    </a:srgbClr>
                  </a:outerShdw>
                </a:effectLst>
                <a:uFill>
                  <a:solidFill>
                    <a:srgbClr val="FFFFFF"/>
                  </a:solidFill>
                </a:uFill>
                <a:latin typeface="Arial"/>
                <a:ea typeface="DejaVu Sans"/>
              </a:rPr>
              <a:t>– multi-</a:t>
            </a:r>
            <a:r>
              <a:rPr lang="de-AT" sz="2800" b="1" spc="-1" dirty="0" err="1">
                <a:solidFill>
                  <a:prstClr val="white"/>
                </a:solidFill>
                <a:effectLst>
                  <a:outerShdw blurRad="38100" dist="38100" dir="2700000" algn="tl">
                    <a:srgbClr val="000000">
                      <a:alpha val="43137"/>
                    </a:srgbClr>
                  </a:outerShdw>
                </a:effectLst>
                <a:uFill>
                  <a:solidFill>
                    <a:srgbClr val="FFFFFF"/>
                  </a:solidFill>
                </a:uFill>
                <a:latin typeface="Arial"/>
                <a:ea typeface="DejaVu Sans"/>
              </a:rPr>
              <a:t>day</a:t>
            </a:r>
            <a:r>
              <a:rPr lang="de-AT" sz="2800" b="1" spc="-1" dirty="0">
                <a:solidFill>
                  <a:prstClr val="white"/>
                </a:solidFill>
                <a:effectLst>
                  <a:outerShdw blurRad="38100" dist="38100" dir="2700000" algn="tl">
                    <a:srgbClr val="000000">
                      <a:alpha val="43137"/>
                    </a:srgbClr>
                  </a:outerShdw>
                </a:effectLst>
                <a:uFill>
                  <a:solidFill>
                    <a:srgbClr val="FFFFFF"/>
                  </a:solidFill>
                </a:uFill>
                <a:latin typeface="Arial"/>
                <a:ea typeface="DejaVu Sans"/>
              </a:rPr>
              <a:t> SCE </a:t>
            </a:r>
            <a:r>
              <a:rPr lang="de-AT" sz="2800" b="1" spc="-1" dirty="0" err="1">
                <a:solidFill>
                  <a:prstClr val="white"/>
                </a:solidFill>
                <a:effectLst>
                  <a:outerShdw blurRad="38100" dist="38100" dir="2700000" algn="tl">
                    <a:srgbClr val="000000">
                      <a:alpha val="43137"/>
                    </a:srgbClr>
                  </a:outerShdw>
                </a:effectLst>
                <a:uFill>
                  <a:solidFill>
                    <a:srgbClr val="FFFFFF"/>
                  </a:solidFill>
                </a:uFill>
                <a:latin typeface="Arial"/>
                <a:ea typeface="DejaVu Sans"/>
              </a:rPr>
              <a:t>composite</a:t>
            </a:r>
            <a:endParaRPr lang="de-AT" sz="2800" b="1" spc="-1" dirty="0">
              <a:solidFill>
                <a:schemeClr val="bg1"/>
              </a:solidFill>
              <a:effectLst>
                <a:outerShdw blurRad="38100" dist="38100" dir="2700000" algn="tl">
                  <a:srgbClr val="000000">
                    <a:alpha val="43137"/>
                  </a:srgbClr>
                </a:outerShdw>
              </a:effectLst>
              <a:uFill>
                <a:solidFill>
                  <a:srgbClr val="FFFFFF"/>
                </a:solidFill>
              </a:uFill>
              <a:latin typeface="Arial"/>
              <a:ea typeface="DejaVu Sans"/>
            </a:endParaRPr>
          </a:p>
        </p:txBody>
      </p:sp>
      <p:pic>
        <p:nvPicPr>
          <p:cNvPr id="8" name="Grafik 7">
            <a:extLst>
              <a:ext uri="{FF2B5EF4-FFF2-40B4-BE49-F238E27FC236}">
                <a16:creationId xmlns:a16="http://schemas.microsoft.com/office/drawing/2014/main" id="{F6D54168-DFBF-49CA-BCC6-A021662EE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635" y="5698188"/>
            <a:ext cx="786704" cy="421123"/>
          </a:xfrm>
          <a:prstGeom prst="rect">
            <a:avLst/>
          </a:prstGeom>
        </p:spPr>
      </p:pic>
      <p:sp>
        <p:nvSpPr>
          <p:cNvPr id="9" name="Textfeld 8">
            <a:extLst>
              <a:ext uri="{FF2B5EF4-FFF2-40B4-BE49-F238E27FC236}">
                <a16:creationId xmlns:a16="http://schemas.microsoft.com/office/drawing/2014/main" id="{D75CF6E4-5435-45A6-B0F7-2F73D57E7613}"/>
              </a:ext>
            </a:extLst>
          </p:cNvPr>
          <p:cNvSpPr txBox="1"/>
          <p:nvPr/>
        </p:nvSpPr>
        <p:spPr>
          <a:xfrm>
            <a:off x="898611" y="5817389"/>
            <a:ext cx="35458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88697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FE8ED34-4C96-411C-9501-30801D72D6BD}"/>
              </a:ext>
            </a:extLst>
          </p:cNvPr>
          <p:cNvSpPr>
            <a:spLocks noGrp="1"/>
          </p:cNvSpPr>
          <p:nvPr>
            <p:ph type="title"/>
          </p:nvPr>
        </p:nvSpPr>
        <p:spPr>
          <a:xfrm>
            <a:off x="393700" y="-9077"/>
            <a:ext cx="8919858" cy="981077"/>
          </a:xfrm>
        </p:spPr>
        <p:txBody>
          <a:bodyPr/>
          <a:lstStyle/>
          <a:p>
            <a:r>
              <a:rPr lang="en-GB" dirty="0"/>
              <a:t>Daily 25 km SWE products 1979-2018</a:t>
            </a:r>
            <a:endParaRPr lang="de-AT" dirty="0">
              <a:solidFill>
                <a:schemeClr val="bg1"/>
              </a:solidFill>
            </a:endParaRPr>
          </a:p>
        </p:txBody>
      </p:sp>
      <p:pic>
        <p:nvPicPr>
          <p:cNvPr id="3" name="Picture 4">
            <a:extLst>
              <a:ext uri="{FF2B5EF4-FFF2-40B4-BE49-F238E27FC236}">
                <a16:creationId xmlns:a16="http://schemas.microsoft.com/office/drawing/2014/main" id="{9E0AE04B-E2BF-4DE5-92FC-56572696757E}"/>
              </a:ext>
            </a:extLst>
          </p:cNvPr>
          <p:cNvPicPr>
            <a:picLocks noChangeAspect="1"/>
          </p:cNvPicPr>
          <p:nvPr/>
        </p:nvPicPr>
        <p:blipFill>
          <a:blip r:embed="rId2"/>
          <a:stretch>
            <a:fillRect/>
          </a:stretch>
        </p:blipFill>
        <p:spPr>
          <a:xfrm>
            <a:off x="120651" y="1037026"/>
            <a:ext cx="1473200" cy="5314730"/>
          </a:xfrm>
          <a:prstGeom prst="rect">
            <a:avLst/>
          </a:prstGeom>
        </p:spPr>
      </p:pic>
      <p:sp>
        <p:nvSpPr>
          <p:cNvPr id="6" name="Titel 3">
            <a:extLst>
              <a:ext uri="{FF2B5EF4-FFF2-40B4-BE49-F238E27FC236}">
                <a16:creationId xmlns:a16="http://schemas.microsoft.com/office/drawing/2014/main" id="{C3BBA7BE-1B00-485B-AA73-5E050E31E2F5}"/>
              </a:ext>
            </a:extLst>
          </p:cNvPr>
          <p:cNvSpPr txBox="1">
            <a:spLocks/>
          </p:cNvSpPr>
          <p:nvPr/>
        </p:nvSpPr>
        <p:spPr>
          <a:xfrm>
            <a:off x="848474" y="33460"/>
            <a:ext cx="8475358" cy="981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bg1">
                    <a:lumMod val="95000"/>
                  </a:schemeClr>
                </a:solidFill>
                <a:latin typeface="+mj-lt"/>
                <a:ea typeface="+mj-ea"/>
                <a:cs typeface="+mj-cs"/>
              </a:defRPr>
            </a:lvl1pPr>
          </a:lstStyle>
          <a:p>
            <a:endParaRPr lang="de-AT"/>
          </a:p>
        </p:txBody>
      </p:sp>
      <p:grpSp>
        <p:nvGrpSpPr>
          <p:cNvPr id="11" name="Gruppieren 10">
            <a:extLst>
              <a:ext uri="{FF2B5EF4-FFF2-40B4-BE49-F238E27FC236}">
                <a16:creationId xmlns:a16="http://schemas.microsoft.com/office/drawing/2014/main" id="{60D5F75D-B6FC-45CB-BD94-815DC2764B2C}"/>
              </a:ext>
            </a:extLst>
          </p:cNvPr>
          <p:cNvGrpSpPr/>
          <p:nvPr/>
        </p:nvGrpSpPr>
        <p:grpSpPr>
          <a:xfrm>
            <a:off x="1838324" y="1014537"/>
            <a:ext cx="9496425" cy="5919522"/>
            <a:chOff x="1838324" y="1014537"/>
            <a:chExt cx="9496425" cy="5919522"/>
          </a:xfrm>
        </p:grpSpPr>
        <p:pic>
          <p:nvPicPr>
            <p:cNvPr id="2" name="Grafik 1">
              <a:extLst>
                <a:ext uri="{FF2B5EF4-FFF2-40B4-BE49-F238E27FC236}">
                  <a16:creationId xmlns:a16="http://schemas.microsoft.com/office/drawing/2014/main" id="{C0F90533-BE95-49AB-B1E0-312110875EE2}"/>
                </a:ext>
              </a:extLst>
            </p:cNvPr>
            <p:cNvPicPr>
              <a:picLocks noChangeAspect="1"/>
            </p:cNvPicPr>
            <p:nvPr/>
          </p:nvPicPr>
          <p:blipFill>
            <a:blip r:embed="rId3"/>
            <a:stretch>
              <a:fillRect/>
            </a:stretch>
          </p:blipFill>
          <p:spPr>
            <a:xfrm>
              <a:off x="1838324" y="1014537"/>
              <a:ext cx="9496425" cy="5919522"/>
            </a:xfrm>
            <a:prstGeom prst="rect">
              <a:avLst/>
            </a:prstGeom>
          </p:spPr>
        </p:pic>
        <p:sp>
          <p:nvSpPr>
            <p:cNvPr id="9" name="Rechteck 8">
              <a:extLst>
                <a:ext uri="{FF2B5EF4-FFF2-40B4-BE49-F238E27FC236}">
                  <a16:creationId xmlns:a16="http://schemas.microsoft.com/office/drawing/2014/main" id="{D2B7B8A1-3E0F-4202-AAD0-7DA37AE8819A}"/>
                </a:ext>
              </a:extLst>
            </p:cNvPr>
            <p:cNvSpPr/>
            <p:nvPr/>
          </p:nvSpPr>
          <p:spPr>
            <a:xfrm>
              <a:off x="10731500" y="6311899"/>
              <a:ext cx="603249" cy="622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CC45730D-63ED-4F7E-9967-CE2CEB1CAE3D}"/>
                </a:ext>
              </a:extLst>
            </p:cNvPr>
            <p:cNvSpPr/>
            <p:nvPr/>
          </p:nvSpPr>
          <p:spPr>
            <a:xfrm>
              <a:off x="9864725" y="6540359"/>
              <a:ext cx="1168400" cy="31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pic>
        <p:nvPicPr>
          <p:cNvPr id="14" name="Grafik 13">
            <a:extLst>
              <a:ext uri="{FF2B5EF4-FFF2-40B4-BE49-F238E27FC236}">
                <a16:creationId xmlns:a16="http://schemas.microsoft.com/office/drawing/2014/main" id="{32328B36-8B6D-4ACF-A730-3B7D93614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4645" y="1037026"/>
            <a:ext cx="786704" cy="421123"/>
          </a:xfrm>
          <a:prstGeom prst="rect">
            <a:avLst/>
          </a:prstGeom>
        </p:spPr>
      </p:pic>
      <p:sp>
        <p:nvSpPr>
          <p:cNvPr id="15" name="Textfeld 14">
            <a:extLst>
              <a:ext uri="{FF2B5EF4-FFF2-40B4-BE49-F238E27FC236}">
                <a16:creationId xmlns:a16="http://schemas.microsoft.com/office/drawing/2014/main" id="{1B50B637-FC74-4B89-B76D-B39861936E72}"/>
              </a:ext>
            </a:extLst>
          </p:cNvPr>
          <p:cNvSpPr txBox="1"/>
          <p:nvPr/>
        </p:nvSpPr>
        <p:spPr>
          <a:xfrm>
            <a:off x="11008158" y="1159347"/>
            <a:ext cx="35458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0341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3C87A7-E890-4FAC-B1D3-C36686996501}"/>
              </a:ext>
            </a:extLst>
          </p:cNvPr>
          <p:cNvSpPr>
            <a:spLocks noGrp="1"/>
          </p:cNvSpPr>
          <p:nvPr>
            <p:ph type="title"/>
          </p:nvPr>
        </p:nvSpPr>
        <p:spPr/>
        <p:txBody>
          <a:bodyPr/>
          <a:lstStyle/>
          <a:p>
            <a:r>
              <a:rPr lang="de-DE" dirty="0"/>
              <a:t>Validation of Snow Products</a:t>
            </a:r>
            <a:endParaRPr lang="de-AT" dirty="0"/>
          </a:p>
        </p:txBody>
      </p:sp>
      <p:grpSp>
        <p:nvGrpSpPr>
          <p:cNvPr id="5" name="Gruppieren 4">
            <a:extLst>
              <a:ext uri="{FF2B5EF4-FFF2-40B4-BE49-F238E27FC236}">
                <a16:creationId xmlns:a16="http://schemas.microsoft.com/office/drawing/2014/main" id="{FDBDE037-C0B4-4013-9170-7AE4F1E9DB83}"/>
              </a:ext>
            </a:extLst>
          </p:cNvPr>
          <p:cNvGrpSpPr/>
          <p:nvPr/>
        </p:nvGrpSpPr>
        <p:grpSpPr>
          <a:xfrm>
            <a:off x="246719" y="1738288"/>
            <a:ext cx="5726626" cy="2868246"/>
            <a:chOff x="4991100" y="1592611"/>
            <a:chExt cx="6876710" cy="4329068"/>
          </a:xfrm>
        </p:grpSpPr>
        <p:sp>
          <p:nvSpPr>
            <p:cNvPr id="7" name="Textfeld 6">
              <a:extLst>
                <a:ext uri="{FF2B5EF4-FFF2-40B4-BE49-F238E27FC236}">
                  <a16:creationId xmlns:a16="http://schemas.microsoft.com/office/drawing/2014/main" id="{07FA942B-A253-4270-B61B-DBEEDAA4A659}"/>
                </a:ext>
              </a:extLst>
            </p:cNvPr>
            <p:cNvSpPr txBox="1"/>
            <p:nvPr/>
          </p:nvSpPr>
          <p:spPr>
            <a:xfrm>
              <a:off x="4991100" y="1592611"/>
              <a:ext cx="6876710" cy="975513"/>
            </a:xfrm>
            <a:prstGeom prst="rect">
              <a:avLst/>
            </a:prstGeom>
            <a:solidFill>
              <a:schemeClr val="tx1"/>
            </a:solidFill>
          </p:spPr>
          <p:txBody>
            <a:bodyPr wrap="square" rtlCol="0">
              <a:spAutoFit/>
            </a:bodyPr>
            <a:lstStyle/>
            <a:p>
              <a:pPr algn="ctr"/>
              <a:r>
                <a:rPr lang="de-DE" dirty="0">
                  <a:solidFill>
                    <a:schemeClr val="bg1"/>
                  </a:solidFill>
                </a:rPr>
                <a:t>High Resolution Snow Reference Data Set – 1985 – 2018 </a:t>
              </a:r>
            </a:p>
            <a:p>
              <a:pPr algn="ctr"/>
              <a:endParaRPr lang="de-AT" dirty="0">
                <a:solidFill>
                  <a:schemeClr val="bg1"/>
                </a:solidFill>
              </a:endParaRPr>
            </a:p>
          </p:txBody>
        </p:sp>
        <p:pic>
          <p:nvPicPr>
            <p:cNvPr id="6" name="Picture 2">
              <a:extLst>
                <a:ext uri="{FF2B5EF4-FFF2-40B4-BE49-F238E27FC236}">
                  <a16:creationId xmlns:a16="http://schemas.microsoft.com/office/drawing/2014/main" id="{D042B7A0-0EEF-4956-871B-D66D738F74D2}"/>
                </a:ext>
              </a:extLst>
            </p:cNvPr>
            <p:cNvPicPr>
              <a:picLocks noChangeAspect="1"/>
            </p:cNvPicPr>
            <p:nvPr/>
          </p:nvPicPr>
          <p:blipFill>
            <a:blip r:embed="rId2"/>
            <a:stretch>
              <a:fillRect/>
            </a:stretch>
          </p:blipFill>
          <p:spPr>
            <a:xfrm>
              <a:off x="5027058" y="2166660"/>
              <a:ext cx="6804795" cy="3755019"/>
            </a:xfrm>
            <a:prstGeom prst="rect">
              <a:avLst/>
            </a:prstGeom>
            <a:ln w="38100">
              <a:solidFill>
                <a:schemeClr val="tx1"/>
              </a:solidFill>
            </a:ln>
          </p:spPr>
        </p:pic>
      </p:grpSp>
      <p:pic>
        <p:nvPicPr>
          <p:cNvPr id="8" name="Picture 2">
            <a:extLst>
              <a:ext uri="{FF2B5EF4-FFF2-40B4-BE49-F238E27FC236}">
                <a16:creationId xmlns:a16="http://schemas.microsoft.com/office/drawing/2014/main" id="{B7888C40-B694-4845-9276-8327697118E0}"/>
              </a:ext>
            </a:extLst>
          </p:cNvPr>
          <p:cNvPicPr>
            <a:picLocks noChangeAspect="1"/>
          </p:cNvPicPr>
          <p:nvPr/>
        </p:nvPicPr>
        <p:blipFill rotWithShape="1">
          <a:blip r:embed="rId3"/>
          <a:srcRect l="3545" t="16476" b="21857"/>
          <a:stretch/>
        </p:blipFill>
        <p:spPr>
          <a:xfrm>
            <a:off x="216974" y="4775200"/>
            <a:ext cx="11804650" cy="1981200"/>
          </a:xfrm>
          <a:prstGeom prst="rect">
            <a:avLst/>
          </a:prstGeom>
          <a:ln w="28575">
            <a:solidFill>
              <a:schemeClr val="tx1"/>
            </a:solidFill>
          </a:ln>
        </p:spPr>
      </p:pic>
      <p:sp>
        <p:nvSpPr>
          <p:cNvPr id="2" name="Textfeld 1">
            <a:extLst>
              <a:ext uri="{FF2B5EF4-FFF2-40B4-BE49-F238E27FC236}">
                <a16:creationId xmlns:a16="http://schemas.microsoft.com/office/drawing/2014/main" id="{778DEAA1-094E-432C-94B8-916E6F508EB0}"/>
              </a:ext>
            </a:extLst>
          </p:cNvPr>
          <p:cNvSpPr txBox="1"/>
          <p:nvPr/>
        </p:nvSpPr>
        <p:spPr>
          <a:xfrm>
            <a:off x="7038418" y="6348037"/>
            <a:ext cx="4936608" cy="369332"/>
          </a:xfrm>
          <a:prstGeom prst="rect">
            <a:avLst/>
          </a:prstGeom>
          <a:solidFill>
            <a:srgbClr val="000000"/>
          </a:solidFill>
        </p:spPr>
        <p:txBody>
          <a:bodyPr wrap="none" rtlCol="0">
            <a:spAutoFit/>
          </a:bodyPr>
          <a:lstStyle/>
          <a:p>
            <a:r>
              <a:rPr lang="de-DE" b="1" dirty="0">
                <a:solidFill>
                  <a:schemeClr val="bg1"/>
                </a:solidFill>
              </a:rPr>
              <a:t>Multi-annual in-situ </a:t>
            </a:r>
            <a:r>
              <a:rPr lang="de-DE" b="1" dirty="0" err="1">
                <a:solidFill>
                  <a:schemeClr val="bg1"/>
                </a:solidFill>
              </a:rPr>
              <a:t>data</a:t>
            </a:r>
            <a:r>
              <a:rPr lang="de-DE" b="1" dirty="0">
                <a:solidFill>
                  <a:schemeClr val="bg1"/>
                </a:solidFill>
              </a:rPr>
              <a:t> </a:t>
            </a:r>
            <a:r>
              <a:rPr lang="de-DE" b="1" dirty="0" err="1">
                <a:solidFill>
                  <a:schemeClr val="bg1"/>
                </a:solidFill>
              </a:rPr>
              <a:t>sets</a:t>
            </a:r>
            <a:r>
              <a:rPr lang="de-DE" b="1" dirty="0">
                <a:solidFill>
                  <a:schemeClr val="bg1"/>
                </a:solidFill>
              </a:rPr>
              <a:t> </a:t>
            </a:r>
            <a:r>
              <a:rPr lang="de-DE" b="1" dirty="0" err="1">
                <a:solidFill>
                  <a:schemeClr val="bg1"/>
                </a:solidFill>
              </a:rPr>
              <a:t>for</a:t>
            </a:r>
            <a:r>
              <a:rPr lang="de-DE" b="1" dirty="0">
                <a:solidFill>
                  <a:schemeClr val="bg1"/>
                </a:solidFill>
              </a:rPr>
              <a:t> </a:t>
            </a:r>
            <a:r>
              <a:rPr lang="de-DE" b="1" dirty="0" err="1">
                <a:solidFill>
                  <a:schemeClr val="bg1"/>
                </a:solidFill>
              </a:rPr>
              <a:t>snow</a:t>
            </a:r>
            <a:r>
              <a:rPr lang="de-DE" b="1" dirty="0">
                <a:solidFill>
                  <a:schemeClr val="bg1"/>
                </a:solidFill>
              </a:rPr>
              <a:t> </a:t>
            </a:r>
            <a:r>
              <a:rPr lang="de-DE" b="1" dirty="0" err="1">
                <a:solidFill>
                  <a:schemeClr val="bg1"/>
                </a:solidFill>
              </a:rPr>
              <a:t>validation</a:t>
            </a:r>
            <a:r>
              <a:rPr lang="de-DE" b="1" dirty="0">
                <a:solidFill>
                  <a:schemeClr val="bg1"/>
                </a:solidFill>
              </a:rPr>
              <a:t> </a:t>
            </a:r>
            <a:endParaRPr lang="de-AT" b="1" dirty="0">
              <a:solidFill>
                <a:schemeClr val="bg1"/>
              </a:solidFill>
            </a:endParaRPr>
          </a:p>
        </p:txBody>
      </p:sp>
      <p:sp>
        <p:nvSpPr>
          <p:cNvPr id="4" name="Rechteck 3">
            <a:extLst>
              <a:ext uri="{FF2B5EF4-FFF2-40B4-BE49-F238E27FC236}">
                <a16:creationId xmlns:a16="http://schemas.microsoft.com/office/drawing/2014/main" id="{9A1CFBD3-760A-4AD1-9921-5BD3EA0627B3}"/>
              </a:ext>
            </a:extLst>
          </p:cNvPr>
          <p:cNvSpPr/>
          <p:nvPr/>
        </p:nvSpPr>
        <p:spPr>
          <a:xfrm>
            <a:off x="170376" y="1026869"/>
            <a:ext cx="8385430" cy="646331"/>
          </a:xfrm>
          <a:prstGeom prst="rect">
            <a:avLst/>
          </a:prstGeom>
        </p:spPr>
        <p:txBody>
          <a:bodyPr wrap="square">
            <a:spAutoFit/>
          </a:bodyPr>
          <a:lstStyle/>
          <a:p>
            <a:pPr marL="342900" indent="-342900">
              <a:buFont typeface="Arial" panose="020B0604020202020204" pitchFamily="34" charset="0"/>
              <a:buChar char="•"/>
            </a:pPr>
            <a:r>
              <a:rPr lang="en-GB" dirty="0"/>
              <a:t>Validation methods for SCE and SWE follows </a:t>
            </a:r>
            <a:r>
              <a:rPr lang="en-GB" dirty="0" err="1"/>
              <a:t>SnowPEx</a:t>
            </a:r>
            <a:r>
              <a:rPr lang="en-GB" dirty="0"/>
              <a:t> protocols</a:t>
            </a:r>
          </a:p>
          <a:p>
            <a:pPr marL="342900" indent="-342900">
              <a:buFont typeface="Arial" panose="020B0604020202020204" pitchFamily="34" charset="0"/>
              <a:buChar char="•"/>
            </a:pPr>
            <a:r>
              <a:rPr lang="en-GB" dirty="0"/>
              <a:t>Validation data set include: Landsat, Sentinel-2, and in-situ data </a:t>
            </a:r>
          </a:p>
        </p:txBody>
      </p:sp>
      <p:grpSp>
        <p:nvGrpSpPr>
          <p:cNvPr id="17" name="Gruppieren 16">
            <a:extLst>
              <a:ext uri="{FF2B5EF4-FFF2-40B4-BE49-F238E27FC236}">
                <a16:creationId xmlns:a16="http://schemas.microsoft.com/office/drawing/2014/main" id="{829BD800-0217-42F2-9206-554BF4906312}"/>
              </a:ext>
            </a:extLst>
          </p:cNvPr>
          <p:cNvGrpSpPr/>
          <p:nvPr/>
        </p:nvGrpSpPr>
        <p:grpSpPr>
          <a:xfrm>
            <a:off x="6601062" y="1186062"/>
            <a:ext cx="5314275" cy="3542850"/>
            <a:chOff x="6712926" y="1127291"/>
            <a:chExt cx="5314275" cy="3542850"/>
          </a:xfrm>
        </p:grpSpPr>
        <p:grpSp>
          <p:nvGrpSpPr>
            <p:cNvPr id="9" name="Gruppieren 8">
              <a:extLst>
                <a:ext uri="{FF2B5EF4-FFF2-40B4-BE49-F238E27FC236}">
                  <a16:creationId xmlns:a16="http://schemas.microsoft.com/office/drawing/2014/main" id="{9894217B-D751-4C7B-BB68-C037F59EF7DA}"/>
                </a:ext>
              </a:extLst>
            </p:cNvPr>
            <p:cNvGrpSpPr/>
            <p:nvPr/>
          </p:nvGrpSpPr>
          <p:grpSpPr>
            <a:xfrm>
              <a:off x="6712926" y="1127291"/>
              <a:ext cx="5314275" cy="3542850"/>
              <a:chOff x="6712926" y="1127291"/>
              <a:chExt cx="5314275" cy="3542850"/>
            </a:xfrm>
          </p:grpSpPr>
          <p:pic>
            <p:nvPicPr>
              <p:cNvPr id="12" name="Grafik 11">
                <a:extLst>
                  <a:ext uri="{FF2B5EF4-FFF2-40B4-BE49-F238E27FC236}">
                    <a16:creationId xmlns:a16="http://schemas.microsoft.com/office/drawing/2014/main" id="{5E1E602E-F743-4A9E-9870-5F3D0EF62F41}"/>
                  </a:ext>
                </a:extLst>
              </p:cNvPr>
              <p:cNvPicPr>
                <a:picLocks noChangeAspect="1"/>
              </p:cNvPicPr>
              <p:nvPr/>
            </p:nvPicPr>
            <p:blipFill>
              <a:blip r:embed="rId4"/>
              <a:stretch>
                <a:fillRect/>
              </a:stretch>
            </p:blipFill>
            <p:spPr>
              <a:xfrm>
                <a:off x="6712926" y="1127291"/>
                <a:ext cx="5314275" cy="3542850"/>
              </a:xfrm>
              <a:prstGeom prst="rect">
                <a:avLst/>
              </a:prstGeom>
            </p:spPr>
          </p:pic>
          <p:sp>
            <p:nvSpPr>
              <p:cNvPr id="13" name="Textfeld 12">
                <a:extLst>
                  <a:ext uri="{FF2B5EF4-FFF2-40B4-BE49-F238E27FC236}">
                    <a16:creationId xmlns:a16="http://schemas.microsoft.com/office/drawing/2014/main" id="{752D6BFA-B6A1-401D-88CF-44DEF1AB6BE0}"/>
                  </a:ext>
                </a:extLst>
              </p:cNvPr>
              <p:cNvSpPr txBox="1"/>
              <p:nvPr/>
            </p:nvSpPr>
            <p:spPr>
              <a:xfrm>
                <a:off x="7766372" y="1335884"/>
                <a:ext cx="3689985" cy="369332"/>
              </a:xfrm>
              <a:prstGeom prst="rect">
                <a:avLst/>
              </a:prstGeom>
              <a:solidFill>
                <a:schemeClr val="bg1"/>
              </a:solidFill>
              <a:ln>
                <a:noFill/>
              </a:ln>
            </p:spPr>
            <p:txBody>
              <a:bodyPr wrap="none" rtlCol="0">
                <a:spAutoFit/>
              </a:bodyPr>
              <a:lstStyle/>
              <a:p>
                <a:r>
                  <a:rPr lang="de-DE" b="1" dirty="0" err="1"/>
                  <a:t>Landsat</a:t>
                </a:r>
                <a:r>
                  <a:rPr lang="de-DE" b="1" dirty="0"/>
                  <a:t> FSC versus MODIS, 1 km, NH</a:t>
                </a:r>
                <a:endParaRPr lang="de-AT" b="1" dirty="0"/>
              </a:p>
            </p:txBody>
          </p:sp>
        </p:grpSp>
        <p:cxnSp>
          <p:nvCxnSpPr>
            <p:cNvPr id="14" name="Gerader Verbinder 13">
              <a:extLst>
                <a:ext uri="{FF2B5EF4-FFF2-40B4-BE49-F238E27FC236}">
                  <a16:creationId xmlns:a16="http://schemas.microsoft.com/office/drawing/2014/main" id="{35DACEED-9CD1-4765-A147-F911505DB462}"/>
                </a:ext>
              </a:extLst>
            </p:cNvPr>
            <p:cNvCxnSpPr>
              <a:cxnSpLocks/>
            </p:cNvCxnSpPr>
            <p:nvPr/>
          </p:nvCxnSpPr>
          <p:spPr>
            <a:xfrm>
              <a:off x="7196866" y="2732442"/>
              <a:ext cx="464730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0" name="Grafik 19">
            <a:extLst>
              <a:ext uri="{FF2B5EF4-FFF2-40B4-BE49-F238E27FC236}">
                <a16:creationId xmlns:a16="http://schemas.microsoft.com/office/drawing/2014/main" id="{9A49D47B-E136-49D7-8C94-B6EB960A8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4645" y="953047"/>
            <a:ext cx="786704" cy="421123"/>
          </a:xfrm>
          <a:prstGeom prst="rect">
            <a:avLst/>
          </a:prstGeom>
        </p:spPr>
      </p:pic>
      <p:sp>
        <p:nvSpPr>
          <p:cNvPr id="21" name="Textfeld 20">
            <a:extLst>
              <a:ext uri="{FF2B5EF4-FFF2-40B4-BE49-F238E27FC236}">
                <a16:creationId xmlns:a16="http://schemas.microsoft.com/office/drawing/2014/main" id="{B99B8AFF-D488-414A-AD50-BC3DAC5F33AC}"/>
              </a:ext>
            </a:extLst>
          </p:cNvPr>
          <p:cNvSpPr txBox="1"/>
          <p:nvPr/>
        </p:nvSpPr>
        <p:spPr>
          <a:xfrm>
            <a:off x="11019953" y="1062921"/>
            <a:ext cx="35458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07460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10C59-D819-4200-A682-36E37FCB31C7}"/>
              </a:ext>
            </a:extLst>
          </p:cNvPr>
          <p:cNvSpPr>
            <a:spLocks noGrp="1"/>
          </p:cNvSpPr>
          <p:nvPr>
            <p:ph type="title"/>
          </p:nvPr>
        </p:nvSpPr>
        <p:spPr>
          <a:xfrm>
            <a:off x="838199" y="-9077"/>
            <a:ext cx="8890591" cy="981077"/>
          </a:xfrm>
        </p:spPr>
        <p:txBody>
          <a:bodyPr>
            <a:normAutofit fontScale="90000"/>
          </a:bodyPr>
          <a:lstStyle/>
          <a:p>
            <a:r>
              <a:rPr lang="de-DE" dirty="0"/>
              <a:t>Release Schedule </a:t>
            </a:r>
            <a:r>
              <a:rPr lang="de-DE" dirty="0" err="1"/>
              <a:t>of</a:t>
            </a:r>
            <a:r>
              <a:rPr lang="de-DE" dirty="0"/>
              <a:t> Snow CCI Products</a:t>
            </a:r>
            <a:endParaRPr lang="de-AT" dirty="0"/>
          </a:p>
        </p:txBody>
      </p:sp>
      <p:sp>
        <p:nvSpPr>
          <p:cNvPr id="7" name="Pfeil: nach rechts 6">
            <a:extLst>
              <a:ext uri="{FF2B5EF4-FFF2-40B4-BE49-F238E27FC236}">
                <a16:creationId xmlns:a16="http://schemas.microsoft.com/office/drawing/2014/main" id="{793235C7-7E84-4220-AD88-9A096501A1B9}"/>
              </a:ext>
            </a:extLst>
          </p:cNvPr>
          <p:cNvSpPr/>
          <p:nvPr/>
        </p:nvSpPr>
        <p:spPr>
          <a:xfrm>
            <a:off x="662007" y="1831262"/>
            <a:ext cx="9948856" cy="616017"/>
          </a:xfrm>
          <a:prstGeom prst="rightArrow">
            <a:avLst/>
          </a:prstGeom>
          <a:gradFill flip="none" rotWithShape="1">
            <a:gsLst>
              <a:gs pos="0">
                <a:srgbClr val="157EAF"/>
              </a:gs>
              <a:gs pos="100000">
                <a:srgbClr val="9C365B"/>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SNOW CCI PHASE 1</a:t>
            </a:r>
            <a:endParaRPr lang="de-AT" dirty="0"/>
          </a:p>
        </p:txBody>
      </p:sp>
      <p:sp>
        <p:nvSpPr>
          <p:cNvPr id="8" name="Textfeld 7">
            <a:extLst>
              <a:ext uri="{FF2B5EF4-FFF2-40B4-BE49-F238E27FC236}">
                <a16:creationId xmlns:a16="http://schemas.microsoft.com/office/drawing/2014/main" id="{ECBD4589-8E43-49C9-B681-067E30DC38F8}"/>
              </a:ext>
            </a:extLst>
          </p:cNvPr>
          <p:cNvSpPr txBox="1"/>
          <p:nvPr/>
        </p:nvSpPr>
        <p:spPr>
          <a:xfrm>
            <a:off x="156051" y="1379432"/>
            <a:ext cx="1018227" cy="369332"/>
          </a:xfrm>
          <a:prstGeom prst="rect">
            <a:avLst/>
          </a:prstGeom>
          <a:noFill/>
        </p:spPr>
        <p:txBody>
          <a:bodyPr wrap="none" rtlCol="0">
            <a:spAutoFit/>
          </a:bodyPr>
          <a:lstStyle/>
          <a:p>
            <a:r>
              <a:rPr lang="de-DE" b="1" dirty="0" err="1">
                <a:latin typeface="Arial Nova Cond" panose="020B0506020202020204" pitchFamily="34" charset="0"/>
              </a:rPr>
              <a:t>Oct</a:t>
            </a:r>
            <a:r>
              <a:rPr lang="de-DE" b="1" dirty="0">
                <a:latin typeface="Arial Nova Cond" panose="020B0506020202020204" pitchFamily="34" charset="0"/>
              </a:rPr>
              <a:t> 2018</a:t>
            </a:r>
            <a:endParaRPr lang="de-AT" b="1" dirty="0">
              <a:latin typeface="Arial Nova Cond" panose="020B0506020202020204" pitchFamily="34" charset="0"/>
            </a:endParaRPr>
          </a:p>
        </p:txBody>
      </p:sp>
      <p:sp>
        <p:nvSpPr>
          <p:cNvPr id="9" name="Textfeld 8">
            <a:extLst>
              <a:ext uri="{FF2B5EF4-FFF2-40B4-BE49-F238E27FC236}">
                <a16:creationId xmlns:a16="http://schemas.microsoft.com/office/drawing/2014/main" id="{91A3E7A9-F340-4215-AFDF-83ED07E4C9A7}"/>
              </a:ext>
            </a:extLst>
          </p:cNvPr>
          <p:cNvSpPr txBox="1"/>
          <p:nvPr/>
        </p:nvSpPr>
        <p:spPr>
          <a:xfrm>
            <a:off x="3517148" y="1379432"/>
            <a:ext cx="1018227" cy="369332"/>
          </a:xfrm>
          <a:prstGeom prst="rect">
            <a:avLst/>
          </a:prstGeom>
          <a:noFill/>
        </p:spPr>
        <p:txBody>
          <a:bodyPr wrap="none" rtlCol="0">
            <a:spAutoFit/>
          </a:bodyPr>
          <a:lstStyle/>
          <a:p>
            <a:r>
              <a:rPr lang="de-DE" b="1" dirty="0" err="1">
                <a:latin typeface="Arial Nova Cond" panose="020B0506020202020204" pitchFamily="34" charset="0"/>
              </a:rPr>
              <a:t>Oct</a:t>
            </a:r>
            <a:r>
              <a:rPr lang="de-DE" b="1" dirty="0">
                <a:latin typeface="Arial Nova Cond" panose="020B0506020202020204" pitchFamily="34" charset="0"/>
              </a:rPr>
              <a:t> 2019</a:t>
            </a:r>
            <a:endParaRPr lang="de-AT" b="1" dirty="0">
              <a:latin typeface="Arial Nova Cond" panose="020B0506020202020204" pitchFamily="34" charset="0"/>
            </a:endParaRPr>
          </a:p>
        </p:txBody>
      </p:sp>
      <p:sp>
        <p:nvSpPr>
          <p:cNvPr id="10" name="Textfeld 9">
            <a:extLst>
              <a:ext uri="{FF2B5EF4-FFF2-40B4-BE49-F238E27FC236}">
                <a16:creationId xmlns:a16="http://schemas.microsoft.com/office/drawing/2014/main" id="{47C3CEFF-E01B-434E-B973-65EA290F5723}"/>
              </a:ext>
            </a:extLst>
          </p:cNvPr>
          <p:cNvSpPr txBox="1"/>
          <p:nvPr/>
        </p:nvSpPr>
        <p:spPr>
          <a:xfrm>
            <a:off x="10113841" y="1379432"/>
            <a:ext cx="1018227" cy="369332"/>
          </a:xfrm>
          <a:prstGeom prst="rect">
            <a:avLst/>
          </a:prstGeom>
          <a:noFill/>
        </p:spPr>
        <p:txBody>
          <a:bodyPr wrap="none" rtlCol="0">
            <a:spAutoFit/>
          </a:bodyPr>
          <a:lstStyle/>
          <a:p>
            <a:r>
              <a:rPr lang="de-DE" b="1" dirty="0" err="1">
                <a:latin typeface="Arial Nova Cond" panose="020B0506020202020204" pitchFamily="34" charset="0"/>
              </a:rPr>
              <a:t>Oct</a:t>
            </a:r>
            <a:r>
              <a:rPr lang="de-DE" b="1" dirty="0">
                <a:latin typeface="Arial Nova Cond" panose="020B0506020202020204" pitchFamily="34" charset="0"/>
              </a:rPr>
              <a:t> 2021</a:t>
            </a:r>
            <a:endParaRPr lang="de-AT" b="1" dirty="0">
              <a:latin typeface="Arial Nova Cond" panose="020B0506020202020204" pitchFamily="34" charset="0"/>
            </a:endParaRPr>
          </a:p>
        </p:txBody>
      </p:sp>
      <p:sp>
        <p:nvSpPr>
          <p:cNvPr id="11" name="Textfeld 10">
            <a:extLst>
              <a:ext uri="{FF2B5EF4-FFF2-40B4-BE49-F238E27FC236}">
                <a16:creationId xmlns:a16="http://schemas.microsoft.com/office/drawing/2014/main" id="{ABA06080-31F7-4A45-AE07-F3121D760919}"/>
              </a:ext>
            </a:extLst>
          </p:cNvPr>
          <p:cNvSpPr txBox="1"/>
          <p:nvPr/>
        </p:nvSpPr>
        <p:spPr>
          <a:xfrm>
            <a:off x="6779017" y="1379432"/>
            <a:ext cx="1018227" cy="369332"/>
          </a:xfrm>
          <a:prstGeom prst="rect">
            <a:avLst/>
          </a:prstGeom>
          <a:noFill/>
        </p:spPr>
        <p:txBody>
          <a:bodyPr wrap="none" rtlCol="0">
            <a:spAutoFit/>
          </a:bodyPr>
          <a:lstStyle/>
          <a:p>
            <a:r>
              <a:rPr lang="de-DE" b="1" dirty="0" err="1">
                <a:latin typeface="Arial Nova Cond" panose="020B0506020202020204" pitchFamily="34" charset="0"/>
              </a:rPr>
              <a:t>Oct</a:t>
            </a:r>
            <a:r>
              <a:rPr lang="de-DE" b="1" dirty="0">
                <a:latin typeface="Arial Nova Cond" panose="020B0506020202020204" pitchFamily="34" charset="0"/>
              </a:rPr>
              <a:t> 2020</a:t>
            </a:r>
            <a:endParaRPr lang="de-AT" b="1" dirty="0">
              <a:latin typeface="Arial Nova Cond" panose="020B0506020202020204" pitchFamily="34" charset="0"/>
            </a:endParaRPr>
          </a:p>
        </p:txBody>
      </p:sp>
      <p:cxnSp>
        <p:nvCxnSpPr>
          <p:cNvPr id="12" name="Gerade Verbindung mit Pfeil 11">
            <a:extLst>
              <a:ext uri="{FF2B5EF4-FFF2-40B4-BE49-F238E27FC236}">
                <a16:creationId xmlns:a16="http://schemas.microsoft.com/office/drawing/2014/main" id="{FE0A5156-D2EE-42E8-ACB3-5229EF5D489B}"/>
              </a:ext>
            </a:extLst>
          </p:cNvPr>
          <p:cNvCxnSpPr>
            <a:cxnSpLocks/>
          </p:cNvCxnSpPr>
          <p:nvPr/>
        </p:nvCxnSpPr>
        <p:spPr>
          <a:xfrm>
            <a:off x="10622955" y="1831262"/>
            <a:ext cx="17341" cy="729058"/>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0E678975-F973-45E4-A7A8-C48666D7F0C0}"/>
              </a:ext>
            </a:extLst>
          </p:cNvPr>
          <p:cNvCxnSpPr>
            <a:cxnSpLocks/>
          </p:cNvCxnSpPr>
          <p:nvPr/>
        </p:nvCxnSpPr>
        <p:spPr>
          <a:xfrm flipH="1">
            <a:off x="7322048" y="1831262"/>
            <a:ext cx="4266" cy="729058"/>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BA5FEFA9-FFDA-4392-8CB9-A74EB3696103}"/>
              </a:ext>
            </a:extLst>
          </p:cNvPr>
          <p:cNvCxnSpPr>
            <a:cxnSpLocks/>
          </p:cNvCxnSpPr>
          <p:nvPr/>
        </p:nvCxnSpPr>
        <p:spPr>
          <a:xfrm flipH="1">
            <a:off x="4011149" y="1831262"/>
            <a:ext cx="1" cy="7290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6809BBA5-3436-41DD-B6B1-236A7497E562}"/>
              </a:ext>
            </a:extLst>
          </p:cNvPr>
          <p:cNvCxnSpPr>
            <a:cxnSpLocks/>
          </p:cNvCxnSpPr>
          <p:nvPr/>
        </p:nvCxnSpPr>
        <p:spPr>
          <a:xfrm>
            <a:off x="665110" y="1831262"/>
            <a:ext cx="0" cy="7290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DD42F690-33F1-490A-B093-0B9B3EDC6C10}"/>
              </a:ext>
            </a:extLst>
          </p:cNvPr>
          <p:cNvSpPr txBox="1"/>
          <p:nvPr/>
        </p:nvSpPr>
        <p:spPr>
          <a:xfrm>
            <a:off x="621230" y="3194882"/>
            <a:ext cx="2529539" cy="369332"/>
          </a:xfrm>
          <a:prstGeom prst="rect">
            <a:avLst/>
          </a:prstGeom>
          <a:noFill/>
        </p:spPr>
        <p:txBody>
          <a:bodyPr wrap="none" rtlCol="0">
            <a:spAutoFit/>
          </a:bodyPr>
          <a:lstStyle/>
          <a:p>
            <a:r>
              <a:rPr lang="de-DE" b="1" i="1" u="sng" dirty="0"/>
              <a:t>SNOW COVER FRACTION</a:t>
            </a:r>
            <a:endParaRPr lang="de-AT" b="1" i="1" u="sng" dirty="0"/>
          </a:p>
        </p:txBody>
      </p:sp>
      <p:sp>
        <p:nvSpPr>
          <p:cNvPr id="17" name="Textfeld 16">
            <a:extLst>
              <a:ext uri="{FF2B5EF4-FFF2-40B4-BE49-F238E27FC236}">
                <a16:creationId xmlns:a16="http://schemas.microsoft.com/office/drawing/2014/main" id="{7FBC6D38-2D88-4952-A541-414B7F477C35}"/>
              </a:ext>
            </a:extLst>
          </p:cNvPr>
          <p:cNvSpPr txBox="1"/>
          <p:nvPr/>
        </p:nvSpPr>
        <p:spPr>
          <a:xfrm>
            <a:off x="647261" y="4785941"/>
            <a:ext cx="2804422" cy="369332"/>
          </a:xfrm>
          <a:prstGeom prst="rect">
            <a:avLst/>
          </a:prstGeom>
          <a:noFill/>
        </p:spPr>
        <p:txBody>
          <a:bodyPr wrap="none" rtlCol="0">
            <a:spAutoFit/>
          </a:bodyPr>
          <a:lstStyle/>
          <a:p>
            <a:r>
              <a:rPr lang="de-DE" b="1" i="1" u="sng" dirty="0"/>
              <a:t>SNOW WATER EQUIVALENT</a:t>
            </a:r>
            <a:endParaRPr lang="de-AT" b="1" i="1" u="sng" dirty="0"/>
          </a:p>
        </p:txBody>
      </p:sp>
      <p:cxnSp>
        <p:nvCxnSpPr>
          <p:cNvPr id="18" name="Gerader Verbinder 17">
            <a:extLst>
              <a:ext uri="{FF2B5EF4-FFF2-40B4-BE49-F238E27FC236}">
                <a16:creationId xmlns:a16="http://schemas.microsoft.com/office/drawing/2014/main" id="{5D663E05-6401-4AAA-A23F-F1ADEEFD32B4}"/>
              </a:ext>
            </a:extLst>
          </p:cNvPr>
          <p:cNvCxnSpPr>
            <a:cxnSpLocks/>
          </p:cNvCxnSpPr>
          <p:nvPr/>
        </p:nvCxnSpPr>
        <p:spPr>
          <a:xfrm flipH="1">
            <a:off x="647261" y="4712592"/>
            <a:ext cx="9953895" cy="11808"/>
          </a:xfrm>
          <a:prstGeom prst="line">
            <a:avLst/>
          </a:prstGeom>
          <a:ln/>
        </p:spPr>
        <p:style>
          <a:lnRef idx="3">
            <a:schemeClr val="accent5"/>
          </a:lnRef>
          <a:fillRef idx="0">
            <a:schemeClr val="accent5"/>
          </a:fillRef>
          <a:effectRef idx="2">
            <a:schemeClr val="accent5"/>
          </a:effectRef>
          <a:fontRef idx="minor">
            <a:schemeClr val="tx1"/>
          </a:fontRef>
        </p:style>
      </p:cxnSp>
      <p:grpSp>
        <p:nvGrpSpPr>
          <p:cNvPr id="19" name="Gruppieren 18">
            <a:extLst>
              <a:ext uri="{FF2B5EF4-FFF2-40B4-BE49-F238E27FC236}">
                <a16:creationId xmlns:a16="http://schemas.microsoft.com/office/drawing/2014/main" id="{55960037-0122-4DB3-BB00-760289312EFC}"/>
              </a:ext>
            </a:extLst>
          </p:cNvPr>
          <p:cNvGrpSpPr/>
          <p:nvPr/>
        </p:nvGrpSpPr>
        <p:grpSpPr>
          <a:xfrm>
            <a:off x="665109" y="2999729"/>
            <a:ext cx="2" cy="3269379"/>
            <a:chOff x="763603" y="2893049"/>
            <a:chExt cx="2" cy="3269379"/>
          </a:xfrm>
        </p:grpSpPr>
        <p:cxnSp>
          <p:nvCxnSpPr>
            <p:cNvPr id="20" name="Gerader Verbinder 19">
              <a:extLst>
                <a:ext uri="{FF2B5EF4-FFF2-40B4-BE49-F238E27FC236}">
                  <a16:creationId xmlns:a16="http://schemas.microsoft.com/office/drawing/2014/main" id="{EDD6C9F1-2291-4201-8981-6A4C22A0BA05}"/>
                </a:ext>
              </a:extLst>
            </p:cNvPr>
            <p:cNvCxnSpPr/>
            <p:nvPr/>
          </p:nvCxnSpPr>
          <p:spPr>
            <a:xfrm>
              <a:off x="763605" y="2893049"/>
              <a:ext cx="0" cy="3048400"/>
            </a:xfrm>
            <a:prstGeom prst="line">
              <a:avLst/>
            </a:prstGeom>
            <a:ln>
              <a:prstDash val="sysDot"/>
            </a:ln>
          </p:spPr>
          <p:style>
            <a:lnRef idx="3">
              <a:schemeClr val="accent5"/>
            </a:lnRef>
            <a:fillRef idx="0">
              <a:schemeClr val="accent5"/>
            </a:fillRef>
            <a:effectRef idx="2">
              <a:schemeClr val="accent5"/>
            </a:effectRef>
            <a:fontRef idx="minor">
              <a:schemeClr val="tx1"/>
            </a:fontRef>
          </p:style>
        </p:cxnSp>
        <p:cxnSp>
          <p:nvCxnSpPr>
            <p:cNvPr id="21" name="Gerader Verbinder 20">
              <a:extLst>
                <a:ext uri="{FF2B5EF4-FFF2-40B4-BE49-F238E27FC236}">
                  <a16:creationId xmlns:a16="http://schemas.microsoft.com/office/drawing/2014/main" id="{3347F941-5BF3-464C-B78D-972D6AD231D1}"/>
                </a:ext>
              </a:extLst>
            </p:cNvPr>
            <p:cNvCxnSpPr/>
            <p:nvPr/>
          </p:nvCxnSpPr>
          <p:spPr>
            <a:xfrm>
              <a:off x="763603" y="3114028"/>
              <a:ext cx="0" cy="3048400"/>
            </a:xfrm>
            <a:prstGeom prst="line">
              <a:avLst/>
            </a:prstGeom>
            <a:ln/>
          </p:spPr>
          <p:style>
            <a:lnRef idx="3">
              <a:schemeClr val="accent5"/>
            </a:lnRef>
            <a:fillRef idx="0">
              <a:schemeClr val="accent5"/>
            </a:fillRef>
            <a:effectRef idx="2">
              <a:schemeClr val="accent5"/>
            </a:effectRef>
            <a:fontRef idx="minor">
              <a:schemeClr val="tx1"/>
            </a:fontRef>
          </p:style>
        </p:cxnSp>
      </p:grpSp>
      <p:grpSp>
        <p:nvGrpSpPr>
          <p:cNvPr id="22" name="Gruppieren 21">
            <a:extLst>
              <a:ext uri="{FF2B5EF4-FFF2-40B4-BE49-F238E27FC236}">
                <a16:creationId xmlns:a16="http://schemas.microsoft.com/office/drawing/2014/main" id="{B51C8F8B-64F2-487D-B9EB-C9CC5B0B468C}"/>
              </a:ext>
            </a:extLst>
          </p:cNvPr>
          <p:cNvGrpSpPr/>
          <p:nvPr/>
        </p:nvGrpSpPr>
        <p:grpSpPr>
          <a:xfrm>
            <a:off x="7324180" y="2999729"/>
            <a:ext cx="2" cy="3269379"/>
            <a:chOff x="763603" y="2893049"/>
            <a:chExt cx="2" cy="3269379"/>
          </a:xfrm>
        </p:grpSpPr>
        <p:cxnSp>
          <p:nvCxnSpPr>
            <p:cNvPr id="23" name="Gerader Verbinder 22">
              <a:extLst>
                <a:ext uri="{FF2B5EF4-FFF2-40B4-BE49-F238E27FC236}">
                  <a16:creationId xmlns:a16="http://schemas.microsoft.com/office/drawing/2014/main" id="{01F74080-B616-4A3F-84E7-3304F5736309}"/>
                </a:ext>
              </a:extLst>
            </p:cNvPr>
            <p:cNvCxnSpPr/>
            <p:nvPr/>
          </p:nvCxnSpPr>
          <p:spPr>
            <a:xfrm>
              <a:off x="763605" y="2893049"/>
              <a:ext cx="0" cy="3048400"/>
            </a:xfrm>
            <a:prstGeom prst="line">
              <a:avLst/>
            </a:prstGeom>
            <a:ln>
              <a:prstDash val="sysDot"/>
            </a:ln>
          </p:spPr>
          <p:style>
            <a:lnRef idx="3">
              <a:schemeClr val="accent5"/>
            </a:lnRef>
            <a:fillRef idx="0">
              <a:schemeClr val="accent5"/>
            </a:fillRef>
            <a:effectRef idx="2">
              <a:schemeClr val="accent5"/>
            </a:effectRef>
            <a:fontRef idx="minor">
              <a:schemeClr val="tx1"/>
            </a:fontRef>
          </p:style>
        </p:cxnSp>
        <p:cxnSp>
          <p:nvCxnSpPr>
            <p:cNvPr id="24" name="Gerader Verbinder 23">
              <a:extLst>
                <a:ext uri="{FF2B5EF4-FFF2-40B4-BE49-F238E27FC236}">
                  <a16:creationId xmlns:a16="http://schemas.microsoft.com/office/drawing/2014/main" id="{94021855-0B2B-4351-BEFF-E17E2D041CC9}"/>
                </a:ext>
              </a:extLst>
            </p:cNvPr>
            <p:cNvCxnSpPr/>
            <p:nvPr/>
          </p:nvCxnSpPr>
          <p:spPr>
            <a:xfrm>
              <a:off x="763603" y="3114028"/>
              <a:ext cx="0" cy="3048400"/>
            </a:xfrm>
            <a:prstGeom prst="line">
              <a:avLst/>
            </a:prstGeom>
            <a:ln/>
          </p:spPr>
          <p:style>
            <a:lnRef idx="3">
              <a:schemeClr val="accent5"/>
            </a:lnRef>
            <a:fillRef idx="0">
              <a:schemeClr val="accent5"/>
            </a:fillRef>
            <a:effectRef idx="2">
              <a:schemeClr val="accent5"/>
            </a:effectRef>
            <a:fontRef idx="minor">
              <a:schemeClr val="tx1"/>
            </a:fontRef>
          </p:style>
        </p:cxnSp>
      </p:grpSp>
      <p:grpSp>
        <p:nvGrpSpPr>
          <p:cNvPr id="25" name="Gruppieren 24">
            <a:extLst>
              <a:ext uri="{FF2B5EF4-FFF2-40B4-BE49-F238E27FC236}">
                <a16:creationId xmlns:a16="http://schemas.microsoft.com/office/drawing/2014/main" id="{8504014E-53CF-4E78-9CFF-0E1F9244B37C}"/>
              </a:ext>
            </a:extLst>
          </p:cNvPr>
          <p:cNvGrpSpPr/>
          <p:nvPr/>
        </p:nvGrpSpPr>
        <p:grpSpPr>
          <a:xfrm>
            <a:off x="4011148" y="2999729"/>
            <a:ext cx="2" cy="3269379"/>
            <a:chOff x="763603" y="2893049"/>
            <a:chExt cx="2" cy="3269379"/>
          </a:xfrm>
        </p:grpSpPr>
        <p:cxnSp>
          <p:nvCxnSpPr>
            <p:cNvPr id="26" name="Gerader Verbinder 25">
              <a:extLst>
                <a:ext uri="{FF2B5EF4-FFF2-40B4-BE49-F238E27FC236}">
                  <a16:creationId xmlns:a16="http://schemas.microsoft.com/office/drawing/2014/main" id="{D521D103-1E6D-422C-BEDD-FB8919F27ACA}"/>
                </a:ext>
              </a:extLst>
            </p:cNvPr>
            <p:cNvCxnSpPr/>
            <p:nvPr/>
          </p:nvCxnSpPr>
          <p:spPr>
            <a:xfrm>
              <a:off x="763605" y="2893049"/>
              <a:ext cx="0" cy="3048400"/>
            </a:xfrm>
            <a:prstGeom prst="line">
              <a:avLst/>
            </a:prstGeom>
            <a:ln>
              <a:prstDash val="sysDot"/>
            </a:ln>
          </p:spPr>
          <p:style>
            <a:lnRef idx="3">
              <a:schemeClr val="accent5"/>
            </a:lnRef>
            <a:fillRef idx="0">
              <a:schemeClr val="accent5"/>
            </a:fillRef>
            <a:effectRef idx="2">
              <a:schemeClr val="accent5"/>
            </a:effectRef>
            <a:fontRef idx="minor">
              <a:schemeClr val="tx1"/>
            </a:fontRef>
          </p:style>
        </p:cxnSp>
        <p:cxnSp>
          <p:nvCxnSpPr>
            <p:cNvPr id="27" name="Gerader Verbinder 26">
              <a:extLst>
                <a:ext uri="{FF2B5EF4-FFF2-40B4-BE49-F238E27FC236}">
                  <a16:creationId xmlns:a16="http://schemas.microsoft.com/office/drawing/2014/main" id="{A9E46948-1F5F-4B4C-9FEC-6861EDAA8EE6}"/>
                </a:ext>
              </a:extLst>
            </p:cNvPr>
            <p:cNvCxnSpPr/>
            <p:nvPr/>
          </p:nvCxnSpPr>
          <p:spPr>
            <a:xfrm>
              <a:off x="763603" y="3114028"/>
              <a:ext cx="0" cy="3048400"/>
            </a:xfrm>
            <a:prstGeom prst="line">
              <a:avLst/>
            </a:prstGeom>
            <a:ln/>
          </p:spPr>
          <p:style>
            <a:lnRef idx="3">
              <a:schemeClr val="accent5"/>
            </a:lnRef>
            <a:fillRef idx="0">
              <a:schemeClr val="accent5"/>
            </a:fillRef>
            <a:effectRef idx="2">
              <a:schemeClr val="accent5"/>
            </a:effectRef>
            <a:fontRef idx="minor">
              <a:schemeClr val="tx1"/>
            </a:fontRef>
          </p:style>
        </p:cxnSp>
      </p:grpSp>
      <p:grpSp>
        <p:nvGrpSpPr>
          <p:cNvPr id="28" name="Gruppieren 27">
            <a:extLst>
              <a:ext uri="{FF2B5EF4-FFF2-40B4-BE49-F238E27FC236}">
                <a16:creationId xmlns:a16="http://schemas.microsoft.com/office/drawing/2014/main" id="{05B7ACE5-8EFE-4DB9-B500-AAACA6B78D0B}"/>
              </a:ext>
            </a:extLst>
          </p:cNvPr>
          <p:cNvGrpSpPr/>
          <p:nvPr/>
        </p:nvGrpSpPr>
        <p:grpSpPr>
          <a:xfrm>
            <a:off x="10631624" y="2999729"/>
            <a:ext cx="2" cy="3269379"/>
            <a:chOff x="763603" y="2893049"/>
            <a:chExt cx="2" cy="3269379"/>
          </a:xfrm>
        </p:grpSpPr>
        <p:cxnSp>
          <p:nvCxnSpPr>
            <p:cNvPr id="29" name="Gerader Verbinder 28">
              <a:extLst>
                <a:ext uri="{FF2B5EF4-FFF2-40B4-BE49-F238E27FC236}">
                  <a16:creationId xmlns:a16="http://schemas.microsoft.com/office/drawing/2014/main" id="{6A41DF75-786A-4F29-BC19-40AF350C46DF}"/>
                </a:ext>
              </a:extLst>
            </p:cNvPr>
            <p:cNvCxnSpPr/>
            <p:nvPr/>
          </p:nvCxnSpPr>
          <p:spPr>
            <a:xfrm>
              <a:off x="763605" y="2893049"/>
              <a:ext cx="0" cy="3048400"/>
            </a:xfrm>
            <a:prstGeom prst="line">
              <a:avLst/>
            </a:prstGeom>
            <a:ln>
              <a:prstDash val="sysDot"/>
            </a:ln>
          </p:spPr>
          <p:style>
            <a:lnRef idx="3">
              <a:schemeClr val="accent5"/>
            </a:lnRef>
            <a:fillRef idx="0">
              <a:schemeClr val="accent5"/>
            </a:fillRef>
            <a:effectRef idx="2">
              <a:schemeClr val="accent5"/>
            </a:effectRef>
            <a:fontRef idx="minor">
              <a:schemeClr val="tx1"/>
            </a:fontRef>
          </p:style>
        </p:cxnSp>
        <p:cxnSp>
          <p:nvCxnSpPr>
            <p:cNvPr id="30" name="Gerader Verbinder 29">
              <a:extLst>
                <a:ext uri="{FF2B5EF4-FFF2-40B4-BE49-F238E27FC236}">
                  <a16:creationId xmlns:a16="http://schemas.microsoft.com/office/drawing/2014/main" id="{6E1B8094-0542-41B8-8F36-2A7FA4D483A2}"/>
                </a:ext>
              </a:extLst>
            </p:cNvPr>
            <p:cNvCxnSpPr/>
            <p:nvPr/>
          </p:nvCxnSpPr>
          <p:spPr>
            <a:xfrm>
              <a:off x="763603" y="3114028"/>
              <a:ext cx="0" cy="3048400"/>
            </a:xfrm>
            <a:prstGeom prst="line">
              <a:avLst/>
            </a:prstGeom>
            <a:ln/>
          </p:spPr>
          <p:style>
            <a:lnRef idx="3">
              <a:schemeClr val="accent5"/>
            </a:lnRef>
            <a:fillRef idx="0">
              <a:schemeClr val="accent5"/>
            </a:fillRef>
            <a:effectRef idx="2">
              <a:schemeClr val="accent5"/>
            </a:effectRef>
            <a:fontRef idx="minor">
              <a:schemeClr val="tx1"/>
            </a:fontRef>
          </p:style>
        </p:cxnSp>
      </p:grpSp>
      <p:sp>
        <p:nvSpPr>
          <p:cNvPr id="31" name="Textfeld 30">
            <a:extLst>
              <a:ext uri="{FF2B5EF4-FFF2-40B4-BE49-F238E27FC236}">
                <a16:creationId xmlns:a16="http://schemas.microsoft.com/office/drawing/2014/main" id="{1A226627-60CB-4C6E-8787-5403350F5D8F}"/>
              </a:ext>
            </a:extLst>
          </p:cNvPr>
          <p:cNvSpPr txBox="1"/>
          <p:nvPr/>
        </p:nvSpPr>
        <p:spPr>
          <a:xfrm>
            <a:off x="2136728" y="3417186"/>
            <a:ext cx="1835823" cy="907941"/>
          </a:xfrm>
          <a:prstGeom prst="rect">
            <a:avLst/>
          </a:prstGeom>
          <a:noFill/>
        </p:spPr>
        <p:txBody>
          <a:bodyPr wrap="none" rtlCol="0">
            <a:spAutoFit/>
          </a:bodyPr>
          <a:lstStyle/>
          <a:p>
            <a:pPr algn="r">
              <a:spcAft>
                <a:spcPts val="300"/>
              </a:spcAft>
            </a:pPr>
            <a:endParaRPr lang="de-DE" sz="1600" dirty="0"/>
          </a:p>
          <a:p>
            <a:pPr algn="r">
              <a:spcAft>
                <a:spcPts val="300"/>
              </a:spcAft>
            </a:pPr>
            <a:r>
              <a:rPr lang="de-DE" sz="1600" dirty="0"/>
              <a:t>AVHRR (1982-2018)</a:t>
            </a:r>
          </a:p>
          <a:p>
            <a:pPr algn="r">
              <a:spcAft>
                <a:spcPts val="300"/>
              </a:spcAft>
            </a:pPr>
            <a:r>
              <a:rPr lang="de-DE" sz="1600" dirty="0"/>
              <a:t>MODIS (2000-2018)</a:t>
            </a:r>
          </a:p>
        </p:txBody>
      </p:sp>
      <p:sp>
        <p:nvSpPr>
          <p:cNvPr id="32" name="Textfeld 31">
            <a:extLst>
              <a:ext uri="{FF2B5EF4-FFF2-40B4-BE49-F238E27FC236}">
                <a16:creationId xmlns:a16="http://schemas.microsoft.com/office/drawing/2014/main" id="{88654A54-CAA2-4822-8D45-76E6DEEC51D4}"/>
              </a:ext>
            </a:extLst>
          </p:cNvPr>
          <p:cNvSpPr txBox="1"/>
          <p:nvPr/>
        </p:nvSpPr>
        <p:spPr>
          <a:xfrm>
            <a:off x="3405188" y="2650837"/>
            <a:ext cx="1027782" cy="338554"/>
          </a:xfrm>
          <a:prstGeom prst="rect">
            <a:avLst/>
          </a:prstGeom>
          <a:noFill/>
        </p:spPr>
        <p:txBody>
          <a:bodyPr wrap="none" rtlCol="0">
            <a:spAutoFit/>
          </a:bodyPr>
          <a:lstStyle/>
          <a:p>
            <a:r>
              <a:rPr lang="de-DE" sz="1600" b="1" i="1" dirty="0" err="1"/>
              <a:t>Prototpye</a:t>
            </a:r>
            <a:endParaRPr lang="de-AT" sz="1600" b="1" i="1" dirty="0"/>
          </a:p>
        </p:txBody>
      </p:sp>
      <p:sp>
        <p:nvSpPr>
          <p:cNvPr id="33" name="Textfeld 32">
            <a:extLst>
              <a:ext uri="{FF2B5EF4-FFF2-40B4-BE49-F238E27FC236}">
                <a16:creationId xmlns:a16="http://schemas.microsoft.com/office/drawing/2014/main" id="{A757B028-3E00-405B-B4A8-A464B36E9AFA}"/>
              </a:ext>
            </a:extLst>
          </p:cNvPr>
          <p:cNvSpPr txBox="1"/>
          <p:nvPr/>
        </p:nvSpPr>
        <p:spPr>
          <a:xfrm>
            <a:off x="621760" y="2464213"/>
            <a:ext cx="1362745" cy="584775"/>
          </a:xfrm>
          <a:prstGeom prst="rect">
            <a:avLst/>
          </a:prstGeom>
          <a:noFill/>
        </p:spPr>
        <p:txBody>
          <a:bodyPr wrap="none" rtlCol="0">
            <a:spAutoFit/>
          </a:bodyPr>
          <a:lstStyle/>
          <a:p>
            <a:r>
              <a:rPr lang="de-DE" sz="1600" b="1" i="1" dirty="0"/>
              <a:t>User </a:t>
            </a:r>
            <a:br>
              <a:rPr lang="de-DE" sz="1600" b="1" i="1" dirty="0"/>
            </a:br>
            <a:r>
              <a:rPr lang="de-DE" sz="1600" b="1" i="1" dirty="0" err="1"/>
              <a:t>Requirements</a:t>
            </a:r>
            <a:endParaRPr lang="de-AT" sz="1600" b="1" i="1" dirty="0"/>
          </a:p>
        </p:txBody>
      </p:sp>
      <p:sp>
        <p:nvSpPr>
          <p:cNvPr id="34" name="Textfeld 33">
            <a:extLst>
              <a:ext uri="{FF2B5EF4-FFF2-40B4-BE49-F238E27FC236}">
                <a16:creationId xmlns:a16="http://schemas.microsoft.com/office/drawing/2014/main" id="{9C5E9624-CC13-4F85-B8C5-5BBA82E69AE5}"/>
              </a:ext>
            </a:extLst>
          </p:cNvPr>
          <p:cNvSpPr txBox="1"/>
          <p:nvPr/>
        </p:nvSpPr>
        <p:spPr>
          <a:xfrm>
            <a:off x="6727483" y="2650837"/>
            <a:ext cx="1120820" cy="338554"/>
          </a:xfrm>
          <a:prstGeom prst="rect">
            <a:avLst/>
          </a:prstGeom>
          <a:noFill/>
        </p:spPr>
        <p:txBody>
          <a:bodyPr wrap="none" rtlCol="0">
            <a:spAutoFit/>
          </a:bodyPr>
          <a:lstStyle/>
          <a:p>
            <a:r>
              <a:rPr lang="de-DE" sz="1600" b="1" i="1" dirty="0" err="1"/>
              <a:t>Product</a:t>
            </a:r>
            <a:r>
              <a:rPr lang="de-DE" sz="1600" b="1" i="1" dirty="0"/>
              <a:t> V1</a:t>
            </a:r>
            <a:endParaRPr lang="de-AT" sz="1600" b="1" i="1" dirty="0"/>
          </a:p>
        </p:txBody>
      </p:sp>
      <p:sp>
        <p:nvSpPr>
          <p:cNvPr id="35" name="Textfeld 34">
            <a:extLst>
              <a:ext uri="{FF2B5EF4-FFF2-40B4-BE49-F238E27FC236}">
                <a16:creationId xmlns:a16="http://schemas.microsoft.com/office/drawing/2014/main" id="{89E43658-704B-4E9F-A687-B268329F2189}"/>
              </a:ext>
            </a:extLst>
          </p:cNvPr>
          <p:cNvSpPr txBox="1"/>
          <p:nvPr/>
        </p:nvSpPr>
        <p:spPr>
          <a:xfrm>
            <a:off x="10000456" y="2650837"/>
            <a:ext cx="1120820" cy="338554"/>
          </a:xfrm>
          <a:prstGeom prst="rect">
            <a:avLst/>
          </a:prstGeom>
          <a:noFill/>
        </p:spPr>
        <p:txBody>
          <a:bodyPr wrap="none" rtlCol="0">
            <a:spAutoFit/>
          </a:bodyPr>
          <a:lstStyle/>
          <a:p>
            <a:r>
              <a:rPr lang="de-DE" sz="1600" b="1" i="1" dirty="0" err="1"/>
              <a:t>Product</a:t>
            </a:r>
            <a:r>
              <a:rPr lang="de-DE" sz="1600" b="1" i="1" dirty="0"/>
              <a:t> V2</a:t>
            </a:r>
            <a:endParaRPr lang="de-AT" sz="1600" b="1" i="1" dirty="0"/>
          </a:p>
        </p:txBody>
      </p:sp>
      <p:sp>
        <p:nvSpPr>
          <p:cNvPr id="36" name="Textfeld 35">
            <a:extLst>
              <a:ext uri="{FF2B5EF4-FFF2-40B4-BE49-F238E27FC236}">
                <a16:creationId xmlns:a16="http://schemas.microsoft.com/office/drawing/2014/main" id="{D8902553-52A7-4EFF-8618-B9133A1C8A30}"/>
              </a:ext>
            </a:extLst>
          </p:cNvPr>
          <p:cNvSpPr txBox="1"/>
          <p:nvPr/>
        </p:nvSpPr>
        <p:spPr>
          <a:xfrm>
            <a:off x="1533153" y="5222346"/>
            <a:ext cx="2432141" cy="907941"/>
          </a:xfrm>
          <a:prstGeom prst="rect">
            <a:avLst/>
          </a:prstGeom>
          <a:noFill/>
        </p:spPr>
        <p:txBody>
          <a:bodyPr wrap="none" rtlCol="0">
            <a:spAutoFit/>
          </a:bodyPr>
          <a:lstStyle/>
          <a:p>
            <a:pPr algn="r">
              <a:spcAft>
                <a:spcPts val="300"/>
              </a:spcAft>
            </a:pPr>
            <a:r>
              <a:rPr lang="de-DE" sz="1600" dirty="0"/>
              <a:t>SMMR (1979-1987)</a:t>
            </a:r>
          </a:p>
          <a:p>
            <a:pPr algn="r">
              <a:spcAft>
                <a:spcPts val="300"/>
              </a:spcAft>
            </a:pPr>
            <a:r>
              <a:rPr lang="de-DE" sz="1600" dirty="0"/>
              <a:t>SSM/I, SSMI/S (1987-2018)</a:t>
            </a:r>
          </a:p>
          <a:p>
            <a:pPr algn="r">
              <a:spcAft>
                <a:spcPts val="300"/>
              </a:spcAft>
            </a:pPr>
            <a:endParaRPr lang="de-AT" sz="1600" dirty="0"/>
          </a:p>
        </p:txBody>
      </p:sp>
      <p:sp>
        <p:nvSpPr>
          <p:cNvPr id="37" name="Textfeld 36">
            <a:extLst>
              <a:ext uri="{FF2B5EF4-FFF2-40B4-BE49-F238E27FC236}">
                <a16:creationId xmlns:a16="http://schemas.microsoft.com/office/drawing/2014/main" id="{6CB599DE-4978-44F7-A34E-A7A59F06EE09}"/>
              </a:ext>
            </a:extLst>
          </p:cNvPr>
          <p:cNvSpPr txBox="1"/>
          <p:nvPr/>
        </p:nvSpPr>
        <p:spPr>
          <a:xfrm>
            <a:off x="4913585" y="3417186"/>
            <a:ext cx="2424510" cy="1192634"/>
          </a:xfrm>
          <a:prstGeom prst="rect">
            <a:avLst/>
          </a:prstGeom>
          <a:noFill/>
        </p:spPr>
        <p:txBody>
          <a:bodyPr wrap="none" rtlCol="0">
            <a:spAutoFit/>
          </a:bodyPr>
          <a:lstStyle/>
          <a:p>
            <a:pPr algn="r">
              <a:spcAft>
                <a:spcPts val="300"/>
              </a:spcAft>
            </a:pPr>
            <a:r>
              <a:rPr lang="de-DE" sz="1600" dirty="0"/>
              <a:t>AVHRR (1982-2019)</a:t>
            </a:r>
          </a:p>
          <a:p>
            <a:pPr algn="r">
              <a:spcAft>
                <a:spcPts val="300"/>
              </a:spcAft>
            </a:pPr>
            <a:r>
              <a:rPr lang="de-DE" sz="1600" dirty="0"/>
              <a:t>MODIS (2000-2019)</a:t>
            </a:r>
          </a:p>
          <a:p>
            <a:pPr algn="r">
              <a:spcAft>
                <a:spcPts val="300"/>
              </a:spcAft>
            </a:pPr>
            <a:r>
              <a:rPr lang="de-DE" sz="1600" dirty="0"/>
              <a:t>SLSTR (2016-2019)</a:t>
            </a:r>
          </a:p>
          <a:p>
            <a:pPr algn="r">
              <a:spcAft>
                <a:spcPts val="300"/>
              </a:spcAft>
            </a:pPr>
            <a:r>
              <a:rPr lang="de-DE" sz="1600" dirty="0"/>
              <a:t>ATSR-2/AATSR (1995-2013)</a:t>
            </a:r>
          </a:p>
        </p:txBody>
      </p:sp>
      <p:sp>
        <p:nvSpPr>
          <p:cNvPr id="38" name="Textfeld 37">
            <a:extLst>
              <a:ext uri="{FF2B5EF4-FFF2-40B4-BE49-F238E27FC236}">
                <a16:creationId xmlns:a16="http://schemas.microsoft.com/office/drawing/2014/main" id="{B62D4797-66E4-4DF5-A07B-48C1874D0246}"/>
              </a:ext>
            </a:extLst>
          </p:cNvPr>
          <p:cNvSpPr txBox="1"/>
          <p:nvPr/>
        </p:nvSpPr>
        <p:spPr>
          <a:xfrm>
            <a:off x="8289086" y="3417186"/>
            <a:ext cx="2329612" cy="623248"/>
          </a:xfrm>
          <a:prstGeom prst="rect">
            <a:avLst/>
          </a:prstGeom>
          <a:noFill/>
        </p:spPr>
        <p:txBody>
          <a:bodyPr wrap="none" rtlCol="0">
            <a:spAutoFit/>
          </a:bodyPr>
          <a:lstStyle/>
          <a:p>
            <a:pPr algn="r">
              <a:spcAft>
                <a:spcPts val="300"/>
              </a:spcAft>
            </a:pPr>
            <a:r>
              <a:rPr lang="en-US" sz="1600" dirty="0"/>
              <a:t>Homogenized all missions</a:t>
            </a:r>
          </a:p>
          <a:p>
            <a:pPr algn="r">
              <a:spcAft>
                <a:spcPts val="300"/>
              </a:spcAft>
            </a:pPr>
            <a:r>
              <a:rPr lang="en-US" sz="1600" dirty="0"/>
              <a:t>(1982-2020)</a:t>
            </a:r>
          </a:p>
        </p:txBody>
      </p:sp>
      <p:sp>
        <p:nvSpPr>
          <p:cNvPr id="39" name="Textfeld 38">
            <a:extLst>
              <a:ext uri="{FF2B5EF4-FFF2-40B4-BE49-F238E27FC236}">
                <a16:creationId xmlns:a16="http://schemas.microsoft.com/office/drawing/2014/main" id="{8B73A8C5-27CC-4353-80E8-E8177D947849}"/>
              </a:ext>
            </a:extLst>
          </p:cNvPr>
          <p:cNvSpPr txBox="1"/>
          <p:nvPr/>
        </p:nvSpPr>
        <p:spPr>
          <a:xfrm>
            <a:off x="8271543" y="5222346"/>
            <a:ext cx="2329612" cy="623248"/>
          </a:xfrm>
          <a:prstGeom prst="rect">
            <a:avLst/>
          </a:prstGeom>
          <a:noFill/>
        </p:spPr>
        <p:txBody>
          <a:bodyPr wrap="none" rtlCol="0">
            <a:spAutoFit/>
          </a:bodyPr>
          <a:lstStyle/>
          <a:p>
            <a:pPr algn="r">
              <a:spcAft>
                <a:spcPts val="300"/>
              </a:spcAft>
            </a:pPr>
            <a:r>
              <a:rPr lang="de-DE" sz="1600" dirty="0" err="1"/>
              <a:t>Homogenized</a:t>
            </a:r>
            <a:r>
              <a:rPr lang="de-DE" sz="1600" dirty="0"/>
              <a:t> all </a:t>
            </a:r>
            <a:r>
              <a:rPr lang="de-DE" sz="1600" dirty="0" err="1"/>
              <a:t>missions</a:t>
            </a:r>
            <a:endParaRPr lang="de-DE" sz="1600" dirty="0"/>
          </a:p>
          <a:p>
            <a:pPr algn="r">
              <a:spcAft>
                <a:spcPts val="300"/>
              </a:spcAft>
            </a:pPr>
            <a:r>
              <a:rPr lang="de-DE" sz="1600" dirty="0"/>
              <a:t>(1979-2020)</a:t>
            </a:r>
          </a:p>
        </p:txBody>
      </p:sp>
      <p:sp>
        <p:nvSpPr>
          <p:cNvPr id="40" name="Textfeld 39">
            <a:extLst>
              <a:ext uri="{FF2B5EF4-FFF2-40B4-BE49-F238E27FC236}">
                <a16:creationId xmlns:a16="http://schemas.microsoft.com/office/drawing/2014/main" id="{D4162E67-1DBF-40F8-A917-F43660261358}"/>
              </a:ext>
            </a:extLst>
          </p:cNvPr>
          <p:cNvSpPr txBox="1"/>
          <p:nvPr/>
        </p:nvSpPr>
        <p:spPr>
          <a:xfrm>
            <a:off x="4407153" y="5222346"/>
            <a:ext cx="2900473" cy="1154162"/>
          </a:xfrm>
          <a:prstGeom prst="rect">
            <a:avLst/>
          </a:prstGeom>
          <a:noFill/>
        </p:spPr>
        <p:txBody>
          <a:bodyPr wrap="none" rtlCol="0">
            <a:spAutoFit/>
          </a:bodyPr>
          <a:lstStyle/>
          <a:p>
            <a:pPr algn="r">
              <a:spcAft>
                <a:spcPts val="300"/>
              </a:spcAft>
            </a:pPr>
            <a:r>
              <a:rPr lang="de-DE" sz="1600" dirty="0"/>
              <a:t>SMMR (1979-1987)</a:t>
            </a:r>
          </a:p>
          <a:p>
            <a:pPr algn="r">
              <a:spcAft>
                <a:spcPts val="300"/>
              </a:spcAft>
            </a:pPr>
            <a:r>
              <a:rPr lang="de-DE" sz="1600" dirty="0"/>
              <a:t>SSM/I, SSMI/S (1987-2019)</a:t>
            </a:r>
            <a:br>
              <a:rPr lang="de-DE" sz="1600" dirty="0"/>
            </a:br>
            <a:r>
              <a:rPr lang="de-DE" sz="1600" dirty="0" err="1"/>
              <a:t>Merged</a:t>
            </a:r>
            <a:r>
              <a:rPr lang="de-DE" sz="1600" dirty="0"/>
              <a:t> all </a:t>
            </a:r>
            <a:r>
              <a:rPr lang="de-DE" sz="1600" dirty="0" err="1"/>
              <a:t>missions</a:t>
            </a:r>
            <a:r>
              <a:rPr lang="de-DE" sz="1600" dirty="0"/>
              <a:t> (1979-2019)</a:t>
            </a:r>
          </a:p>
          <a:p>
            <a:pPr algn="r">
              <a:spcAft>
                <a:spcPts val="300"/>
              </a:spcAft>
            </a:pPr>
            <a:endParaRPr lang="de-AT" sz="1600" dirty="0"/>
          </a:p>
        </p:txBody>
      </p:sp>
      <p:sp>
        <p:nvSpPr>
          <p:cNvPr id="41" name="Rechteck 40">
            <a:extLst>
              <a:ext uri="{FF2B5EF4-FFF2-40B4-BE49-F238E27FC236}">
                <a16:creationId xmlns:a16="http://schemas.microsoft.com/office/drawing/2014/main" id="{4F79EA0C-F18F-45BB-B630-73558E41F351}"/>
              </a:ext>
            </a:extLst>
          </p:cNvPr>
          <p:cNvSpPr/>
          <p:nvPr/>
        </p:nvSpPr>
        <p:spPr>
          <a:xfrm>
            <a:off x="10706547" y="1964286"/>
            <a:ext cx="1218895" cy="328034"/>
          </a:xfrm>
          <a:prstGeom prst="rect">
            <a:avLst/>
          </a:prstGeom>
          <a:gradFill>
            <a:gsLst>
              <a:gs pos="0">
                <a:schemeClr val="bg1">
                  <a:lumMod val="50000"/>
                </a:schemeClr>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PHASE 2</a:t>
            </a:r>
            <a:endParaRPr lang="de-AT" dirty="0"/>
          </a:p>
        </p:txBody>
      </p:sp>
      <p:sp>
        <p:nvSpPr>
          <p:cNvPr id="42" name="Rechteck 41">
            <a:extLst>
              <a:ext uri="{FF2B5EF4-FFF2-40B4-BE49-F238E27FC236}">
                <a16:creationId xmlns:a16="http://schemas.microsoft.com/office/drawing/2014/main" id="{7E02C97F-4FAB-4BFF-85E6-CB3A68CD58A5}"/>
              </a:ext>
            </a:extLst>
          </p:cNvPr>
          <p:cNvSpPr/>
          <p:nvPr/>
        </p:nvSpPr>
        <p:spPr>
          <a:xfrm>
            <a:off x="11685115" y="1956666"/>
            <a:ext cx="45719" cy="3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B79E3054-45EA-4607-B37C-65072129E5F4}"/>
              </a:ext>
            </a:extLst>
          </p:cNvPr>
          <p:cNvSpPr/>
          <p:nvPr/>
        </p:nvSpPr>
        <p:spPr>
          <a:xfrm>
            <a:off x="11779537" y="1956666"/>
            <a:ext cx="45719" cy="3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4" name="Rechteck 43">
            <a:extLst>
              <a:ext uri="{FF2B5EF4-FFF2-40B4-BE49-F238E27FC236}">
                <a16:creationId xmlns:a16="http://schemas.microsoft.com/office/drawing/2014/main" id="{DCCC7931-06C3-4BB7-BA30-8D34C833F3DA}"/>
              </a:ext>
            </a:extLst>
          </p:cNvPr>
          <p:cNvSpPr/>
          <p:nvPr/>
        </p:nvSpPr>
        <p:spPr>
          <a:xfrm>
            <a:off x="11872657" y="1964286"/>
            <a:ext cx="45719" cy="3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5" name="Grafik 44">
            <a:extLst>
              <a:ext uri="{FF2B5EF4-FFF2-40B4-BE49-F238E27FC236}">
                <a16:creationId xmlns:a16="http://schemas.microsoft.com/office/drawing/2014/main" id="{3CC2E696-13C4-4C6E-AC5E-9EDF56DD0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847" y="6360661"/>
            <a:ext cx="786704" cy="421123"/>
          </a:xfrm>
          <a:prstGeom prst="rect">
            <a:avLst/>
          </a:prstGeom>
        </p:spPr>
      </p:pic>
      <p:sp>
        <p:nvSpPr>
          <p:cNvPr id="46" name="Textfeld 45">
            <a:extLst>
              <a:ext uri="{FF2B5EF4-FFF2-40B4-BE49-F238E27FC236}">
                <a16:creationId xmlns:a16="http://schemas.microsoft.com/office/drawing/2014/main" id="{460DF1F9-5856-4F8A-B723-59A18B3B610A}"/>
              </a:ext>
            </a:extLst>
          </p:cNvPr>
          <p:cNvSpPr txBox="1"/>
          <p:nvPr/>
        </p:nvSpPr>
        <p:spPr>
          <a:xfrm>
            <a:off x="180155" y="6479866"/>
            <a:ext cx="35458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18008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0587B83-BFF6-482D-829A-CD16891FD3F7}"/>
              </a:ext>
            </a:extLst>
          </p:cNvPr>
          <p:cNvSpPr>
            <a:spLocks noGrp="1"/>
          </p:cNvSpPr>
          <p:nvPr>
            <p:ph type="title"/>
          </p:nvPr>
        </p:nvSpPr>
        <p:spPr/>
        <p:txBody>
          <a:bodyPr>
            <a:normAutofit fontScale="90000"/>
          </a:bodyPr>
          <a:lstStyle/>
          <a:p>
            <a:r>
              <a:rPr lang="de-DE" dirty="0"/>
              <a:t>Case Studies </a:t>
            </a:r>
            <a:r>
              <a:rPr lang="de-DE" dirty="0" err="1"/>
              <a:t>to</a:t>
            </a:r>
            <a:r>
              <a:rPr lang="de-DE" dirty="0"/>
              <a:t> </a:t>
            </a:r>
            <a:r>
              <a:rPr lang="de-DE" dirty="0" err="1"/>
              <a:t>be</a:t>
            </a:r>
            <a:r>
              <a:rPr lang="de-DE" dirty="0"/>
              <a:t> </a:t>
            </a:r>
            <a:r>
              <a:rPr lang="de-DE" dirty="0" err="1"/>
              <a:t>performed</a:t>
            </a:r>
            <a:r>
              <a:rPr lang="de-DE" dirty="0"/>
              <a:t> </a:t>
            </a:r>
            <a:r>
              <a:rPr lang="de-DE" dirty="0" err="1"/>
              <a:t>by</a:t>
            </a:r>
            <a:r>
              <a:rPr lang="de-DE" dirty="0"/>
              <a:t> CRG </a:t>
            </a:r>
            <a:endParaRPr lang="de-AT" dirty="0"/>
          </a:p>
        </p:txBody>
      </p:sp>
      <p:sp>
        <p:nvSpPr>
          <p:cNvPr id="5" name="Rechteck 4">
            <a:extLst>
              <a:ext uri="{FF2B5EF4-FFF2-40B4-BE49-F238E27FC236}">
                <a16:creationId xmlns:a16="http://schemas.microsoft.com/office/drawing/2014/main" id="{805E7CC3-5635-4E8A-8EFC-E72067200BC9}"/>
              </a:ext>
            </a:extLst>
          </p:cNvPr>
          <p:cNvSpPr/>
          <p:nvPr/>
        </p:nvSpPr>
        <p:spPr>
          <a:xfrm>
            <a:off x="259190" y="1297527"/>
            <a:ext cx="8892360" cy="1015663"/>
          </a:xfrm>
          <a:prstGeom prst="rect">
            <a:avLst/>
          </a:prstGeom>
        </p:spPr>
        <p:txBody>
          <a:bodyPr wrap="square">
            <a:spAutoFit/>
          </a:bodyPr>
          <a:lstStyle/>
          <a:p>
            <a:r>
              <a:rPr lang="en-US" sz="2000" b="1" dirty="0"/>
              <a:t>Case study 1 – Regional and global snow cover trend analysis  &amp; AR6 – (C. Derksen / ECCC) </a:t>
            </a:r>
            <a:r>
              <a:rPr lang="en-US" sz="2000" dirty="0">
                <a:solidFill>
                  <a:schemeClr val="tx2">
                    <a:lumMod val="60000"/>
                    <a:lumOff val="40000"/>
                  </a:schemeClr>
                </a:solidFill>
              </a:rPr>
              <a:t>Analysis of CCI+ products will be used to estimate global and regional SE and SWE trends</a:t>
            </a:r>
          </a:p>
        </p:txBody>
      </p:sp>
      <p:pic>
        <p:nvPicPr>
          <p:cNvPr id="6" name="Picture 4">
            <a:extLst>
              <a:ext uri="{FF2B5EF4-FFF2-40B4-BE49-F238E27FC236}">
                <a16:creationId xmlns:a16="http://schemas.microsoft.com/office/drawing/2014/main" id="{6DE5F486-F0BE-4D87-8C83-649DE5B6F071}"/>
              </a:ext>
            </a:extLst>
          </p:cNvPr>
          <p:cNvPicPr>
            <a:picLocks noChangeAspect="1"/>
          </p:cNvPicPr>
          <p:nvPr/>
        </p:nvPicPr>
        <p:blipFill>
          <a:blip r:embed="rId2"/>
          <a:stretch>
            <a:fillRect/>
          </a:stretch>
        </p:blipFill>
        <p:spPr>
          <a:xfrm>
            <a:off x="9120960" y="1109819"/>
            <a:ext cx="2842440" cy="1818407"/>
          </a:xfrm>
          <a:prstGeom prst="rect">
            <a:avLst/>
          </a:prstGeom>
        </p:spPr>
      </p:pic>
      <p:sp>
        <p:nvSpPr>
          <p:cNvPr id="7" name="TextBox 6">
            <a:extLst>
              <a:ext uri="{FF2B5EF4-FFF2-40B4-BE49-F238E27FC236}">
                <a16:creationId xmlns:a16="http://schemas.microsoft.com/office/drawing/2014/main" id="{1764EB91-0681-420A-AFB9-BCA9A436D02F}"/>
              </a:ext>
            </a:extLst>
          </p:cNvPr>
          <p:cNvSpPr txBox="1"/>
          <p:nvPr/>
        </p:nvSpPr>
        <p:spPr>
          <a:xfrm>
            <a:off x="9447970" y="2823896"/>
            <a:ext cx="2188420" cy="307777"/>
          </a:xfrm>
          <a:prstGeom prst="rect">
            <a:avLst/>
          </a:prstGeom>
          <a:solidFill>
            <a:schemeClr val="bg1">
              <a:alpha val="50000"/>
            </a:schemeClr>
          </a:solidFill>
        </p:spPr>
        <p:txBody>
          <a:bodyPr wrap="none" rtlCol="0">
            <a:spAutoFit/>
          </a:bodyPr>
          <a:lstStyle/>
          <a:p>
            <a:pPr algn="ctr"/>
            <a:r>
              <a:rPr lang="en-CA" sz="1400" dirty="0">
                <a:latin typeface="Calibri" panose="020F0502020204030204" pitchFamily="34" charset="0"/>
                <a:cs typeface="Calibri" panose="020F0502020204030204" pitchFamily="34" charset="0"/>
              </a:rPr>
              <a:t>IPCC 5</a:t>
            </a:r>
            <a:r>
              <a:rPr lang="en-CA" sz="1400" baseline="30000" dirty="0">
                <a:latin typeface="Calibri" panose="020F0502020204030204" pitchFamily="34" charset="0"/>
                <a:cs typeface="Calibri" panose="020F0502020204030204" pitchFamily="34" charset="0"/>
              </a:rPr>
              <a:t>th</a:t>
            </a:r>
            <a:r>
              <a:rPr lang="en-CA" sz="1400" dirty="0">
                <a:latin typeface="Calibri" panose="020F0502020204030204" pitchFamily="34" charset="0"/>
                <a:cs typeface="Calibri" panose="020F0502020204030204" pitchFamily="34" charset="0"/>
              </a:rPr>
              <a:t> Assessment Report</a:t>
            </a:r>
          </a:p>
        </p:txBody>
      </p:sp>
      <p:cxnSp>
        <p:nvCxnSpPr>
          <p:cNvPr id="9" name="Gerader Verbinder 8">
            <a:extLst>
              <a:ext uri="{FF2B5EF4-FFF2-40B4-BE49-F238E27FC236}">
                <a16:creationId xmlns:a16="http://schemas.microsoft.com/office/drawing/2014/main" id="{03B2E9D8-79DE-4E11-8064-38AE5BB225A2}"/>
              </a:ext>
            </a:extLst>
          </p:cNvPr>
          <p:cNvCxnSpPr/>
          <p:nvPr/>
        </p:nvCxnSpPr>
        <p:spPr>
          <a:xfrm>
            <a:off x="2423592" y="22048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4D9A41A6-1D74-47FC-8B12-EE4D6632FBB8}"/>
              </a:ext>
            </a:extLst>
          </p:cNvPr>
          <p:cNvSpPr/>
          <p:nvPr/>
        </p:nvSpPr>
        <p:spPr>
          <a:xfrm>
            <a:off x="259190" y="2463601"/>
            <a:ext cx="8788400" cy="1015663"/>
          </a:xfrm>
          <a:prstGeom prst="rect">
            <a:avLst/>
          </a:prstGeom>
        </p:spPr>
        <p:txBody>
          <a:bodyPr wrap="square">
            <a:spAutoFit/>
          </a:bodyPr>
          <a:lstStyle/>
          <a:p>
            <a:r>
              <a:rPr lang="en-US" sz="2000" b="1" dirty="0"/>
              <a:t>Case study 2 – </a:t>
            </a:r>
            <a:r>
              <a:rPr lang="de-AT" sz="2000" b="1" dirty="0"/>
              <a:t>Evaluation </a:t>
            </a:r>
            <a:r>
              <a:rPr lang="de-AT" sz="2000" b="1" dirty="0" err="1"/>
              <a:t>of</a:t>
            </a:r>
            <a:r>
              <a:rPr lang="de-AT" sz="2000" b="1" dirty="0"/>
              <a:t> CMIP6 </a:t>
            </a:r>
            <a:r>
              <a:rPr lang="de-AT" sz="2000" b="1" dirty="0" err="1"/>
              <a:t>simulations</a:t>
            </a:r>
            <a:r>
              <a:rPr lang="de-AT" sz="2000" b="1" dirty="0"/>
              <a:t> </a:t>
            </a:r>
            <a:r>
              <a:rPr lang="de-AT" sz="2000" b="1" dirty="0" err="1"/>
              <a:t>using</a:t>
            </a:r>
            <a:r>
              <a:rPr lang="de-AT" sz="2000" b="1" dirty="0"/>
              <a:t> </a:t>
            </a:r>
            <a:r>
              <a:rPr lang="de-AT" sz="2000" b="1" dirty="0" err="1"/>
              <a:t>snow_cci</a:t>
            </a:r>
            <a:r>
              <a:rPr lang="de-AT" sz="2000" b="1" dirty="0"/>
              <a:t> </a:t>
            </a:r>
            <a:r>
              <a:rPr lang="de-AT" sz="2000" b="1" dirty="0" err="1"/>
              <a:t>products</a:t>
            </a:r>
            <a:r>
              <a:rPr lang="de-AT" sz="2000" b="1" dirty="0"/>
              <a:t> </a:t>
            </a:r>
            <a:r>
              <a:rPr lang="en-US" sz="2000" b="1" dirty="0"/>
              <a:t>(G. </a:t>
            </a:r>
            <a:r>
              <a:rPr lang="en-US" sz="2000" b="1" dirty="0" err="1"/>
              <a:t>Krinner</a:t>
            </a:r>
            <a:r>
              <a:rPr lang="en-US" sz="2000" b="1" dirty="0"/>
              <a:t> / CNRS)  </a:t>
            </a:r>
            <a:r>
              <a:rPr lang="en-US" sz="2000" dirty="0">
                <a:solidFill>
                  <a:schemeClr val="tx2">
                    <a:lumMod val="60000"/>
                    <a:lumOff val="40000"/>
                  </a:schemeClr>
                </a:solidFill>
              </a:rPr>
              <a:t>Apply </a:t>
            </a:r>
            <a:r>
              <a:rPr lang="en-US" sz="2000" dirty="0" err="1">
                <a:solidFill>
                  <a:schemeClr val="tx2">
                    <a:lumMod val="60000"/>
                    <a:lumOff val="40000"/>
                  </a:schemeClr>
                </a:solidFill>
              </a:rPr>
              <a:t>snow_cci</a:t>
            </a:r>
            <a:r>
              <a:rPr lang="en-US" sz="2000" dirty="0">
                <a:solidFill>
                  <a:schemeClr val="tx2">
                    <a:lumMod val="60000"/>
                    <a:lumOff val="40000"/>
                  </a:schemeClr>
                </a:solidFill>
              </a:rPr>
              <a:t> products to evaluation of CMIP6 simulations from a large ensemble of models</a:t>
            </a:r>
          </a:p>
        </p:txBody>
      </p:sp>
      <p:sp>
        <p:nvSpPr>
          <p:cNvPr id="11" name="Rechteck 10">
            <a:extLst>
              <a:ext uri="{FF2B5EF4-FFF2-40B4-BE49-F238E27FC236}">
                <a16:creationId xmlns:a16="http://schemas.microsoft.com/office/drawing/2014/main" id="{5DD199E6-F9DE-4D54-9475-096673748C9F}"/>
              </a:ext>
            </a:extLst>
          </p:cNvPr>
          <p:cNvSpPr/>
          <p:nvPr/>
        </p:nvSpPr>
        <p:spPr>
          <a:xfrm>
            <a:off x="228600" y="3628222"/>
            <a:ext cx="11341099" cy="707886"/>
          </a:xfrm>
          <a:prstGeom prst="rect">
            <a:avLst/>
          </a:prstGeom>
        </p:spPr>
        <p:txBody>
          <a:bodyPr wrap="square">
            <a:spAutoFit/>
          </a:bodyPr>
          <a:lstStyle/>
          <a:p>
            <a:r>
              <a:rPr lang="en-US" sz="2000" b="1" dirty="0"/>
              <a:t>Case study 3 – Evaluation of ESM-</a:t>
            </a:r>
            <a:r>
              <a:rPr lang="en-US" sz="2000" b="1" dirty="0" err="1"/>
              <a:t>SnowMIP</a:t>
            </a:r>
            <a:r>
              <a:rPr lang="en-US" sz="2000" b="1" dirty="0"/>
              <a:t> simulations using </a:t>
            </a:r>
            <a:r>
              <a:rPr lang="en-US" sz="2000" b="1" dirty="0" err="1"/>
              <a:t>snow_cci</a:t>
            </a:r>
            <a:r>
              <a:rPr lang="en-US" sz="2000" b="1" dirty="0"/>
              <a:t> products  (R. </a:t>
            </a:r>
            <a:r>
              <a:rPr lang="en-US" sz="2000" b="1" dirty="0" err="1"/>
              <a:t>Essery</a:t>
            </a:r>
            <a:r>
              <a:rPr lang="en-US" sz="2000" b="1" dirty="0"/>
              <a:t>, UED) </a:t>
            </a:r>
            <a:r>
              <a:rPr lang="en-US" sz="2000" dirty="0">
                <a:solidFill>
                  <a:schemeClr val="tx2">
                    <a:lumMod val="60000"/>
                    <a:lumOff val="40000"/>
                  </a:schemeClr>
                </a:solidFill>
              </a:rPr>
              <a:t>Apply </a:t>
            </a:r>
            <a:r>
              <a:rPr lang="en-US" sz="2000" dirty="0" err="1">
                <a:solidFill>
                  <a:schemeClr val="tx2">
                    <a:lumMod val="60000"/>
                    <a:lumOff val="40000"/>
                  </a:schemeClr>
                </a:solidFill>
              </a:rPr>
              <a:t>snow_cci</a:t>
            </a:r>
            <a:r>
              <a:rPr lang="en-US" sz="2000" dirty="0">
                <a:solidFill>
                  <a:schemeClr val="tx2">
                    <a:lumMod val="60000"/>
                    <a:lumOff val="40000"/>
                  </a:schemeClr>
                </a:solidFill>
              </a:rPr>
              <a:t> products to extend ESM-</a:t>
            </a:r>
            <a:r>
              <a:rPr lang="en-US" sz="2000" dirty="0" err="1">
                <a:solidFill>
                  <a:schemeClr val="tx2">
                    <a:lumMod val="60000"/>
                    <a:lumOff val="40000"/>
                  </a:schemeClr>
                </a:solidFill>
              </a:rPr>
              <a:t>SnowMIP</a:t>
            </a:r>
            <a:r>
              <a:rPr lang="en-US" sz="2000" dirty="0">
                <a:solidFill>
                  <a:schemeClr val="tx2">
                    <a:lumMod val="60000"/>
                    <a:lumOff val="40000"/>
                  </a:schemeClr>
                </a:solidFill>
              </a:rPr>
              <a:t> model evaluation to broader regions around reference sites</a:t>
            </a:r>
          </a:p>
        </p:txBody>
      </p:sp>
      <p:sp>
        <p:nvSpPr>
          <p:cNvPr id="12" name="Rechteck 11">
            <a:extLst>
              <a:ext uri="{FF2B5EF4-FFF2-40B4-BE49-F238E27FC236}">
                <a16:creationId xmlns:a16="http://schemas.microsoft.com/office/drawing/2014/main" id="{D5AAB590-FB50-4678-939B-E583CAC97757}"/>
              </a:ext>
            </a:extLst>
          </p:cNvPr>
          <p:cNvSpPr/>
          <p:nvPr/>
        </p:nvSpPr>
        <p:spPr>
          <a:xfrm>
            <a:off x="259190" y="5737042"/>
            <a:ext cx="11704210" cy="1015663"/>
          </a:xfrm>
          <a:prstGeom prst="rect">
            <a:avLst/>
          </a:prstGeom>
        </p:spPr>
        <p:txBody>
          <a:bodyPr wrap="square">
            <a:spAutoFit/>
          </a:bodyPr>
          <a:lstStyle/>
          <a:p>
            <a:r>
              <a:rPr lang="en-US" sz="2000" b="1" dirty="0"/>
              <a:t>Use Case - Multi-decadal comparison between the ECMWF ERA5 climate reanalysis and the </a:t>
            </a:r>
            <a:r>
              <a:rPr lang="en-US" sz="2000" b="1" dirty="0" err="1"/>
              <a:t>snow_cci</a:t>
            </a:r>
            <a:r>
              <a:rPr lang="en-US" sz="2000" b="1" dirty="0"/>
              <a:t> snow cover data records  (P. de Rosnay, EMCWF)  </a:t>
            </a:r>
            <a:r>
              <a:rPr lang="en-US" sz="2000" dirty="0">
                <a:solidFill>
                  <a:schemeClr val="tx2">
                    <a:lumMod val="60000"/>
                    <a:lumOff val="40000"/>
                  </a:schemeClr>
                </a:solidFill>
              </a:rPr>
              <a:t>Assess the potential contribution of </a:t>
            </a:r>
            <a:r>
              <a:rPr lang="en-US" sz="2000" dirty="0" err="1">
                <a:solidFill>
                  <a:schemeClr val="tx2">
                    <a:lumMod val="60000"/>
                    <a:lumOff val="40000"/>
                  </a:schemeClr>
                </a:solidFill>
              </a:rPr>
              <a:t>snow_cci</a:t>
            </a:r>
            <a:r>
              <a:rPr lang="en-US" sz="2000" dirty="0">
                <a:solidFill>
                  <a:schemeClr val="tx2">
                    <a:lumMod val="60000"/>
                    <a:lumOff val="40000"/>
                  </a:schemeClr>
                </a:solidFill>
              </a:rPr>
              <a:t> products to ERA5 ECMWF reanalysis</a:t>
            </a:r>
            <a:endParaRPr lang="de-AT" sz="2000" dirty="0">
              <a:solidFill>
                <a:schemeClr val="tx2">
                  <a:lumMod val="60000"/>
                  <a:lumOff val="40000"/>
                </a:schemeClr>
              </a:solidFill>
            </a:endParaRPr>
          </a:p>
        </p:txBody>
      </p:sp>
      <p:sp>
        <p:nvSpPr>
          <p:cNvPr id="13" name="Rechteck 12">
            <a:extLst>
              <a:ext uri="{FF2B5EF4-FFF2-40B4-BE49-F238E27FC236}">
                <a16:creationId xmlns:a16="http://schemas.microsoft.com/office/drawing/2014/main" id="{7E377F1F-A6C9-4929-80E6-0BECDD8B1A7B}"/>
              </a:ext>
            </a:extLst>
          </p:cNvPr>
          <p:cNvSpPr/>
          <p:nvPr/>
        </p:nvSpPr>
        <p:spPr>
          <a:xfrm>
            <a:off x="228598" y="4517932"/>
            <a:ext cx="11582401" cy="1015663"/>
          </a:xfrm>
          <a:prstGeom prst="rect">
            <a:avLst/>
          </a:prstGeom>
        </p:spPr>
        <p:txBody>
          <a:bodyPr wrap="square">
            <a:spAutoFit/>
          </a:bodyPr>
          <a:lstStyle/>
          <a:p>
            <a:r>
              <a:rPr lang="en-US" sz="2000" b="1" dirty="0"/>
              <a:t>Case study 4 – Use of CCI+ snow products to explain impacts of climate change on the hydrological regime in the pan-arctic drainage basin of the Arctic Ocean (D. Gustafsson, SMHI)  </a:t>
            </a:r>
            <a:r>
              <a:rPr lang="en-US" sz="2000" dirty="0">
                <a:solidFill>
                  <a:schemeClr val="tx2">
                    <a:lumMod val="60000"/>
                    <a:lumOff val="40000"/>
                  </a:schemeClr>
                </a:solidFill>
              </a:rPr>
              <a:t>Apply </a:t>
            </a:r>
            <a:r>
              <a:rPr lang="en-US" sz="2000" dirty="0" err="1">
                <a:solidFill>
                  <a:schemeClr val="tx2">
                    <a:lumMod val="60000"/>
                    <a:lumOff val="40000"/>
                  </a:schemeClr>
                </a:solidFill>
              </a:rPr>
              <a:t>snow_cci</a:t>
            </a:r>
            <a:r>
              <a:rPr lang="en-US" sz="2000" dirty="0">
                <a:solidFill>
                  <a:schemeClr val="tx2">
                    <a:lumMod val="60000"/>
                    <a:lumOff val="40000"/>
                  </a:schemeClr>
                </a:solidFill>
              </a:rPr>
              <a:t> products to evaluate long term simulations of hydrological runoff into the Arctic Ocean (HYPE model evaluation)</a:t>
            </a:r>
          </a:p>
        </p:txBody>
      </p:sp>
    </p:spTree>
    <p:extLst>
      <p:ext uri="{BB962C8B-B14F-4D97-AF65-F5344CB8AC3E}">
        <p14:creationId xmlns:p14="http://schemas.microsoft.com/office/powerpoint/2010/main" val="356314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DE994-A504-479F-9CD0-10EA965D32B0}"/>
              </a:ext>
            </a:extLst>
          </p:cNvPr>
          <p:cNvSpPr>
            <a:spLocks noGrp="1"/>
          </p:cNvSpPr>
          <p:nvPr>
            <p:ph type="title"/>
          </p:nvPr>
        </p:nvSpPr>
        <p:spPr>
          <a:xfrm>
            <a:off x="838199" y="-9077"/>
            <a:ext cx="8986935" cy="981077"/>
          </a:xfrm>
        </p:spPr>
        <p:txBody>
          <a:bodyPr>
            <a:normAutofit/>
          </a:bodyPr>
          <a:lstStyle/>
          <a:p>
            <a:r>
              <a:rPr lang="en-GB" dirty="0"/>
              <a:t>SWE CRDP v1.0 released in April 2020</a:t>
            </a:r>
          </a:p>
        </p:txBody>
      </p:sp>
      <p:pic>
        <p:nvPicPr>
          <p:cNvPr id="4" name="Grafik 3" descr="Ein Bild, das Screenshot enthält.&#10;&#10;Automatisch generierte Beschreibung">
            <a:extLst>
              <a:ext uri="{FF2B5EF4-FFF2-40B4-BE49-F238E27FC236}">
                <a16:creationId xmlns:a16="http://schemas.microsoft.com/office/drawing/2014/main" id="{BE80A628-A87D-4021-90ED-08E0F49D8E88}"/>
              </a:ext>
            </a:extLst>
          </p:cNvPr>
          <p:cNvPicPr>
            <a:picLocks noChangeAspect="1"/>
          </p:cNvPicPr>
          <p:nvPr/>
        </p:nvPicPr>
        <p:blipFill rotWithShape="1">
          <a:blip r:embed="rId2">
            <a:extLst>
              <a:ext uri="{28A0092B-C50C-407E-A947-70E740481C1C}">
                <a14:useLocalDpi xmlns:a14="http://schemas.microsoft.com/office/drawing/2010/main" val="0"/>
              </a:ext>
            </a:extLst>
          </a:blip>
          <a:srcRect t="3791" r="32357" b="48105"/>
          <a:stretch/>
        </p:blipFill>
        <p:spPr>
          <a:xfrm>
            <a:off x="427497" y="1240971"/>
            <a:ext cx="7422948" cy="3902527"/>
          </a:xfrm>
          <a:prstGeom prst="rect">
            <a:avLst/>
          </a:prstGeom>
        </p:spPr>
      </p:pic>
      <p:pic>
        <p:nvPicPr>
          <p:cNvPr id="6" name="Grafik 5">
            <a:extLst>
              <a:ext uri="{FF2B5EF4-FFF2-40B4-BE49-F238E27FC236}">
                <a16:creationId xmlns:a16="http://schemas.microsoft.com/office/drawing/2014/main" id="{1C45DD2F-C3C5-41A6-9930-DD2130864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838" y="3192234"/>
            <a:ext cx="3846101" cy="1384597"/>
          </a:xfrm>
          <a:prstGeom prst="rect">
            <a:avLst/>
          </a:prstGeom>
        </p:spPr>
      </p:pic>
      <p:sp>
        <p:nvSpPr>
          <p:cNvPr id="7" name="Rechteck 6">
            <a:extLst>
              <a:ext uri="{FF2B5EF4-FFF2-40B4-BE49-F238E27FC236}">
                <a16:creationId xmlns:a16="http://schemas.microsoft.com/office/drawing/2014/main" id="{80BBC996-9B33-41F6-BC49-A159CC2144F9}"/>
              </a:ext>
            </a:extLst>
          </p:cNvPr>
          <p:cNvSpPr/>
          <p:nvPr/>
        </p:nvSpPr>
        <p:spPr>
          <a:xfrm>
            <a:off x="370115" y="5299416"/>
            <a:ext cx="11619722" cy="1231106"/>
          </a:xfrm>
          <a:prstGeom prst="rect">
            <a:avLst/>
          </a:prstGeom>
        </p:spPr>
        <p:txBody>
          <a:bodyPr wrap="square">
            <a:spAutoFit/>
          </a:bodyPr>
          <a:lstStyle/>
          <a:p>
            <a:r>
              <a:rPr lang="en-GB" b="1" dirty="0"/>
              <a:t>Citable as:</a:t>
            </a:r>
            <a:r>
              <a:rPr lang="en-GB" dirty="0"/>
              <a:t>  Luojus, K.; Moisander, M.; Pulliainen, J.; Takala, M.; Lemmetyinen, J.; </a:t>
            </a:r>
            <a:r>
              <a:rPr lang="en-GB" dirty="0" err="1"/>
              <a:t>Derksen</a:t>
            </a:r>
            <a:r>
              <a:rPr lang="en-GB" dirty="0"/>
              <a:t>, C.; Mortimer, C.; Schwaizer, G.; Nagler, T. (2020): ESA Snow Climate Change Initiative (Snow_cci): Snow Water Equivalent (SWE) level 3C daily global climate research data package (CRDP) (1979 – 2018), version 1.0. Centre for Environmental Data Analysis, </a:t>
            </a:r>
            <a:r>
              <a:rPr lang="en-GB" i="1" dirty="0"/>
              <a:t>20 April 2020</a:t>
            </a:r>
            <a:r>
              <a:rPr lang="en-GB" dirty="0"/>
              <a:t>. </a:t>
            </a:r>
            <a:r>
              <a:rPr lang="en-GB" dirty="0">
                <a:solidFill>
                  <a:srgbClr val="0563C1"/>
                </a:solidFill>
                <a:hlinkClick r:id="rId4">
                  <a:extLst>
                    <a:ext uri="{A12FA001-AC4F-418D-AE19-62706E023703}">
                      <ahyp:hlinkClr xmlns:ahyp="http://schemas.microsoft.com/office/drawing/2018/hyperlinkcolor" val="tx"/>
                    </a:ext>
                  </a:extLst>
                </a:hlinkClick>
              </a:rPr>
              <a:t>http://dx.doi.org/10.5285/fa20aaa2060e40cabf5fedce7a9716d0</a:t>
            </a:r>
            <a:r>
              <a:rPr lang="en-GB" dirty="0">
                <a:solidFill>
                  <a:srgbClr val="0563C1"/>
                </a:solidFill>
              </a:rPr>
              <a:t> </a:t>
            </a:r>
            <a:endParaRPr lang="en-GB" sz="2800" dirty="0">
              <a:solidFill>
                <a:srgbClr val="0563C1"/>
              </a:solidFill>
            </a:endParaRPr>
          </a:p>
        </p:txBody>
      </p:sp>
      <p:sp>
        <p:nvSpPr>
          <p:cNvPr id="8" name="Rechteck 7">
            <a:extLst>
              <a:ext uri="{FF2B5EF4-FFF2-40B4-BE49-F238E27FC236}">
                <a16:creationId xmlns:a16="http://schemas.microsoft.com/office/drawing/2014/main" id="{5F71EA0F-45B3-42F4-83A5-661A93FB4497}"/>
              </a:ext>
            </a:extLst>
          </p:cNvPr>
          <p:cNvSpPr/>
          <p:nvPr/>
        </p:nvSpPr>
        <p:spPr>
          <a:xfrm>
            <a:off x="8273253" y="2095723"/>
            <a:ext cx="3476977" cy="523220"/>
          </a:xfrm>
          <a:prstGeom prst="rect">
            <a:avLst/>
          </a:prstGeom>
        </p:spPr>
        <p:txBody>
          <a:bodyPr wrap="none">
            <a:spAutoFit/>
          </a:bodyPr>
          <a:lstStyle/>
          <a:p>
            <a:pPr algn="ctr"/>
            <a:r>
              <a:rPr lang="en-GB" sz="2800" dirty="0">
                <a:solidFill>
                  <a:srgbClr val="0563C1"/>
                </a:solidFill>
                <a:hlinkClick r:id="rId5">
                  <a:extLst>
                    <a:ext uri="{A12FA001-AC4F-418D-AE19-62706E023703}">
                      <ahyp:hlinkClr xmlns:ahyp="http://schemas.microsoft.com/office/drawing/2018/hyperlinkcolor" val="tx"/>
                    </a:ext>
                  </a:extLst>
                </a:hlinkClick>
              </a:rPr>
              <a:t>http://cci.esa.int/data</a:t>
            </a:r>
            <a:r>
              <a:rPr lang="en-GB" sz="2800" dirty="0"/>
              <a:t> </a:t>
            </a:r>
          </a:p>
        </p:txBody>
      </p:sp>
      <p:sp>
        <p:nvSpPr>
          <p:cNvPr id="9" name="Textfeld 8">
            <a:extLst>
              <a:ext uri="{FF2B5EF4-FFF2-40B4-BE49-F238E27FC236}">
                <a16:creationId xmlns:a16="http://schemas.microsoft.com/office/drawing/2014/main" id="{1C8E2619-94B3-4734-AE37-D82E3D60A255}"/>
              </a:ext>
            </a:extLst>
          </p:cNvPr>
          <p:cNvSpPr txBox="1"/>
          <p:nvPr/>
        </p:nvSpPr>
        <p:spPr>
          <a:xfrm>
            <a:off x="8389755" y="1390265"/>
            <a:ext cx="3243972" cy="707886"/>
          </a:xfrm>
          <a:prstGeom prst="rect">
            <a:avLst/>
          </a:prstGeom>
          <a:noFill/>
        </p:spPr>
        <p:txBody>
          <a:bodyPr wrap="square" rtlCol="0">
            <a:spAutoFit/>
          </a:bodyPr>
          <a:lstStyle/>
          <a:p>
            <a:pPr algn="ctr"/>
            <a:r>
              <a:rPr lang="en-GB" sz="2000" b="1" dirty="0"/>
              <a:t>Search and download data via the CCI Data Portal:</a:t>
            </a:r>
          </a:p>
        </p:txBody>
      </p:sp>
      <p:sp>
        <p:nvSpPr>
          <p:cNvPr id="10" name="Rechteck: abgerundete Ecken 9">
            <a:extLst>
              <a:ext uri="{FF2B5EF4-FFF2-40B4-BE49-F238E27FC236}">
                <a16:creationId xmlns:a16="http://schemas.microsoft.com/office/drawing/2014/main" id="{61A76094-BD9A-4EF2-860B-166DCC3DF4BF}"/>
              </a:ext>
            </a:extLst>
          </p:cNvPr>
          <p:cNvSpPr/>
          <p:nvPr/>
        </p:nvSpPr>
        <p:spPr>
          <a:xfrm>
            <a:off x="8173611" y="1268967"/>
            <a:ext cx="3676261" cy="14742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614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698348-9C5F-479D-8E94-AC1EAF144FBD}"/>
              </a:ext>
            </a:extLst>
          </p:cNvPr>
          <p:cNvSpPr txBox="1"/>
          <p:nvPr/>
        </p:nvSpPr>
        <p:spPr>
          <a:xfrm>
            <a:off x="7377473" y="2711369"/>
            <a:ext cx="4402166" cy="1569660"/>
          </a:xfrm>
          <a:prstGeom prst="rect">
            <a:avLst/>
          </a:prstGeom>
          <a:noFill/>
        </p:spPr>
        <p:txBody>
          <a:bodyPr wrap="none" rtlCol="0">
            <a:spAutoFit/>
          </a:bodyPr>
          <a:lstStyle/>
          <a:p>
            <a:pPr algn="ctr"/>
            <a:r>
              <a:rPr lang="de-DE" sz="3200" dirty="0">
                <a:solidFill>
                  <a:schemeClr val="bg1"/>
                </a:solidFill>
                <a:hlinkClick r:id="rId2"/>
              </a:rPr>
              <a:t>http://cci.esa.int</a:t>
            </a:r>
            <a:endParaRPr lang="de-DE" sz="3200" dirty="0">
              <a:solidFill>
                <a:schemeClr val="bg1"/>
              </a:solidFill>
            </a:endParaRPr>
          </a:p>
          <a:p>
            <a:pPr algn="ctr"/>
            <a:endParaRPr lang="de-DE" sz="3200" dirty="0">
              <a:solidFill>
                <a:schemeClr val="bg1"/>
              </a:solidFill>
              <a:hlinkClick r:id="rId3"/>
            </a:endParaRPr>
          </a:p>
          <a:p>
            <a:pPr algn="ctr"/>
            <a:r>
              <a:rPr lang="de-DE" sz="3200" dirty="0">
                <a:solidFill>
                  <a:schemeClr val="bg1"/>
                </a:solidFill>
                <a:hlinkClick r:id="rId3"/>
              </a:rPr>
              <a:t>http://snow-cci.enveo.at</a:t>
            </a:r>
            <a:r>
              <a:rPr lang="de-DE" sz="3200" dirty="0">
                <a:solidFill>
                  <a:schemeClr val="bg1"/>
                </a:solidFill>
              </a:rPr>
              <a:t> </a:t>
            </a:r>
          </a:p>
        </p:txBody>
      </p:sp>
      <p:pic>
        <p:nvPicPr>
          <p:cNvPr id="5" name="Picture 6">
            <a:extLst>
              <a:ext uri="{FF2B5EF4-FFF2-40B4-BE49-F238E27FC236}">
                <a16:creationId xmlns:a16="http://schemas.microsoft.com/office/drawing/2014/main" id="{4343C616-C9F6-495D-9C36-CF55532AF0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67603" y="596664"/>
            <a:ext cx="4025948" cy="1921205"/>
          </a:xfrm>
          <a:prstGeom prst="rect">
            <a:avLst/>
          </a:prstGeom>
          <a:noFill/>
          <a:ln w="9525">
            <a:noFill/>
            <a:round/>
            <a:headEnd/>
            <a:tailEnd/>
          </a:ln>
        </p:spPr>
      </p:pic>
      <p:pic>
        <p:nvPicPr>
          <p:cNvPr id="7" name="Grafik 6" descr="Ein Bild, das Essen, dunkel, Ei, schwarz enthält.&#10;&#10;Automatisch generierte Beschreibung">
            <a:extLst>
              <a:ext uri="{FF2B5EF4-FFF2-40B4-BE49-F238E27FC236}">
                <a16:creationId xmlns:a16="http://schemas.microsoft.com/office/drawing/2014/main" id="{8AC05DC8-3726-40B1-A50E-1B591CB334A7}"/>
              </a:ext>
            </a:extLst>
          </p:cNvPr>
          <p:cNvPicPr>
            <a:picLocks noChangeAspect="1"/>
          </p:cNvPicPr>
          <p:nvPr/>
        </p:nvPicPr>
        <p:blipFill rotWithShape="1">
          <a:blip r:embed="rId5">
            <a:extLst>
              <a:ext uri="{28A0092B-C50C-407E-A947-70E740481C1C}">
                <a14:useLocalDpi xmlns:a14="http://schemas.microsoft.com/office/drawing/2010/main" val="0"/>
              </a:ext>
            </a:extLst>
          </a:blip>
          <a:srcRect l="21096" t="19535" r="21495" b="20155"/>
          <a:stretch/>
        </p:blipFill>
        <p:spPr>
          <a:xfrm>
            <a:off x="404548" y="-120723"/>
            <a:ext cx="7008187" cy="7099443"/>
          </a:xfrm>
          <a:prstGeom prst="rect">
            <a:avLst/>
          </a:prstGeom>
        </p:spPr>
      </p:pic>
      <p:pic>
        <p:nvPicPr>
          <p:cNvPr id="6" name="Grafik 5">
            <a:extLst>
              <a:ext uri="{FF2B5EF4-FFF2-40B4-BE49-F238E27FC236}">
                <a16:creationId xmlns:a16="http://schemas.microsoft.com/office/drawing/2014/main" id="{62B6BD30-8320-40FF-9DC1-E8CBDA140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86" y="6404024"/>
            <a:ext cx="689953" cy="369332"/>
          </a:xfrm>
          <a:prstGeom prst="rect">
            <a:avLst/>
          </a:prstGeom>
        </p:spPr>
      </p:pic>
      <p:sp>
        <p:nvSpPr>
          <p:cNvPr id="8" name="Textfeld 7">
            <a:extLst>
              <a:ext uri="{FF2B5EF4-FFF2-40B4-BE49-F238E27FC236}">
                <a16:creationId xmlns:a16="http://schemas.microsoft.com/office/drawing/2014/main" id="{63E452AD-CB2F-4E05-A19C-0E88811D80FA}"/>
              </a:ext>
            </a:extLst>
          </p:cNvPr>
          <p:cNvSpPr txBox="1"/>
          <p:nvPr/>
        </p:nvSpPr>
        <p:spPr>
          <a:xfrm>
            <a:off x="180155" y="6460010"/>
            <a:ext cx="354584"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91996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9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1891973-ABAB-4200-912D-7D898B8D8246}"/>
              </a:ext>
            </a:extLst>
          </p:cNvPr>
          <p:cNvSpPr>
            <a:spLocks noGrp="1"/>
          </p:cNvSpPr>
          <p:nvPr>
            <p:ph type="title"/>
          </p:nvPr>
        </p:nvSpPr>
        <p:spPr>
          <a:xfrm>
            <a:off x="828675" y="-9077"/>
            <a:ext cx="8484883" cy="981077"/>
          </a:xfrm>
        </p:spPr>
        <p:txBody>
          <a:bodyPr/>
          <a:lstStyle/>
          <a:p>
            <a:r>
              <a:rPr lang="de-DE" dirty="0"/>
              <a:t>Snow CCI Team </a:t>
            </a:r>
            <a:endParaRPr lang="de-AT" dirty="0"/>
          </a:p>
        </p:txBody>
      </p:sp>
      <p:sp>
        <p:nvSpPr>
          <p:cNvPr id="5" name="Textfeld 4">
            <a:extLst>
              <a:ext uri="{FF2B5EF4-FFF2-40B4-BE49-F238E27FC236}">
                <a16:creationId xmlns:a16="http://schemas.microsoft.com/office/drawing/2014/main" id="{310A8383-09A7-4652-A0D5-DA5F7FF9CFDF}"/>
              </a:ext>
            </a:extLst>
          </p:cNvPr>
          <p:cNvSpPr txBox="1"/>
          <p:nvPr/>
        </p:nvSpPr>
        <p:spPr>
          <a:xfrm>
            <a:off x="1653787" y="1102963"/>
            <a:ext cx="9953495" cy="369332"/>
          </a:xfrm>
          <a:prstGeom prst="rect">
            <a:avLst/>
          </a:prstGeom>
          <a:noFill/>
        </p:spPr>
        <p:txBody>
          <a:bodyPr wrap="square" rtlCol="0">
            <a:spAutoFit/>
          </a:bodyPr>
          <a:lstStyle/>
          <a:p>
            <a:pPr>
              <a:spcBef>
                <a:spcPts val="300"/>
              </a:spcBef>
            </a:pPr>
            <a:r>
              <a:rPr lang="de-DE" b="1" dirty="0">
                <a:latin typeface="Calibri" panose="020F0502020204030204" pitchFamily="34" charset="0"/>
                <a:cs typeface="Calibri" panose="020F0502020204030204" pitchFamily="34" charset="0"/>
              </a:rPr>
              <a:t>ENVEO Environmental Earth Observation IT,  Innsbruck, </a:t>
            </a:r>
            <a:r>
              <a:rPr lang="de-DE" b="1" cap="small" dirty="0">
                <a:latin typeface="Calibri" panose="020F0502020204030204" pitchFamily="34" charset="0"/>
                <a:cs typeface="Calibri" panose="020F0502020204030204" pitchFamily="34" charset="0"/>
              </a:rPr>
              <a:t>Austria     (Science Lead + Project Management)</a:t>
            </a:r>
          </a:p>
        </p:txBody>
      </p:sp>
      <p:sp>
        <p:nvSpPr>
          <p:cNvPr id="6" name="Textfeld 5">
            <a:extLst>
              <a:ext uri="{FF2B5EF4-FFF2-40B4-BE49-F238E27FC236}">
                <a16:creationId xmlns:a16="http://schemas.microsoft.com/office/drawing/2014/main" id="{CD74DCA5-BE77-4625-ACD6-6E2F9841FD62}"/>
              </a:ext>
            </a:extLst>
          </p:cNvPr>
          <p:cNvSpPr txBox="1"/>
          <p:nvPr/>
        </p:nvSpPr>
        <p:spPr>
          <a:xfrm>
            <a:off x="1653787" y="1592573"/>
            <a:ext cx="5905516" cy="369332"/>
          </a:xfrm>
          <a:prstGeom prst="rect">
            <a:avLst/>
          </a:prstGeom>
          <a:noFill/>
        </p:spPr>
        <p:txBody>
          <a:bodyPr wrap="square" rtlCol="0">
            <a:spAutoFit/>
          </a:bodyPr>
          <a:lstStyle/>
          <a:p>
            <a:pPr>
              <a:spcBef>
                <a:spcPts val="300"/>
              </a:spcBef>
            </a:pPr>
            <a:r>
              <a:rPr lang="en-GB" b="1" dirty="0">
                <a:latin typeface="Calibri" panose="020F0502020204030204" pitchFamily="34" charset="0"/>
                <a:cs typeface="Calibri" panose="020F0502020204030204" pitchFamily="34" charset="0"/>
              </a:rPr>
              <a:t>Environmental and Climate Change Canada, Toronto, </a:t>
            </a:r>
            <a:r>
              <a:rPr lang="en-GB" b="1" cap="small" dirty="0">
                <a:latin typeface="Calibri" panose="020F0502020204030204" pitchFamily="34" charset="0"/>
                <a:cs typeface="Calibri" panose="020F0502020204030204" pitchFamily="34" charset="0"/>
              </a:rPr>
              <a:t>Canada</a:t>
            </a:r>
            <a:endParaRPr lang="de-AT" dirty="0">
              <a:latin typeface="Calibri" panose="020F0502020204030204" pitchFamily="34" charset="0"/>
              <a:cs typeface="Calibri" panose="020F0502020204030204" pitchFamily="34" charset="0"/>
            </a:endParaRPr>
          </a:p>
        </p:txBody>
      </p:sp>
      <p:sp>
        <p:nvSpPr>
          <p:cNvPr id="7" name="Rechteck 6">
            <a:extLst>
              <a:ext uri="{FF2B5EF4-FFF2-40B4-BE49-F238E27FC236}">
                <a16:creationId xmlns:a16="http://schemas.microsoft.com/office/drawing/2014/main" id="{7151A142-F0FC-4F50-AF0E-A6538A31AC6C}"/>
              </a:ext>
            </a:extLst>
          </p:cNvPr>
          <p:cNvSpPr/>
          <p:nvPr/>
        </p:nvSpPr>
        <p:spPr>
          <a:xfrm>
            <a:off x="1653787" y="2082183"/>
            <a:ext cx="5778100" cy="369332"/>
          </a:xfrm>
          <a:prstGeom prst="rect">
            <a:avLst/>
          </a:prstGeom>
        </p:spPr>
        <p:txBody>
          <a:bodyPr wrap="square">
            <a:spAutoFit/>
          </a:bodyPr>
          <a:lstStyle/>
          <a:p>
            <a:pPr algn="just">
              <a:spcBef>
                <a:spcPts val="300"/>
              </a:spcBef>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EURAC Earth Observation, Bolzano,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Italy</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de-AT"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Rechteck 7">
            <a:extLst>
              <a:ext uri="{FF2B5EF4-FFF2-40B4-BE49-F238E27FC236}">
                <a16:creationId xmlns:a16="http://schemas.microsoft.com/office/drawing/2014/main" id="{19575E4B-715C-4D2C-91D1-2C7541EA804D}"/>
              </a:ext>
            </a:extLst>
          </p:cNvPr>
          <p:cNvSpPr/>
          <p:nvPr/>
        </p:nvSpPr>
        <p:spPr>
          <a:xfrm>
            <a:off x="1653787" y="2571793"/>
            <a:ext cx="5778100" cy="369332"/>
          </a:xfrm>
          <a:prstGeom prst="rect">
            <a:avLst/>
          </a:prstGeom>
        </p:spPr>
        <p:txBody>
          <a:bodyPr wrap="square">
            <a:spAutoFit/>
          </a:bodyPr>
          <a:lstStyle/>
          <a:p>
            <a:pPr algn="just">
              <a:spcBef>
                <a:spcPts val="300"/>
              </a:spcBef>
            </a:pPr>
            <a:r>
              <a:rPr lang="en-GB" b="1" dirty="0">
                <a:latin typeface="Calibri" panose="020F0502020204030204" pitchFamily="34" charset="0"/>
                <a:cs typeface="Calibri" panose="020F0502020204030204" pitchFamily="34" charset="0"/>
              </a:rPr>
              <a:t>Finnish Meteorological Institute, Helsinki, </a:t>
            </a:r>
            <a:r>
              <a:rPr lang="en-GB" b="1" cap="small" dirty="0">
                <a:latin typeface="Calibri" panose="020F0502020204030204" pitchFamily="34" charset="0"/>
                <a:cs typeface="Calibri" panose="020F0502020204030204" pitchFamily="34" charset="0"/>
              </a:rPr>
              <a:t>Finland</a:t>
            </a:r>
            <a:endParaRPr lang="de-AT" b="1" cap="small" dirty="0">
              <a:latin typeface="Calibri" panose="020F0502020204030204" pitchFamily="34" charset="0"/>
              <a:cs typeface="Calibri" panose="020F0502020204030204" pitchFamily="34" charset="0"/>
            </a:endParaRPr>
          </a:p>
        </p:txBody>
      </p:sp>
      <p:sp>
        <p:nvSpPr>
          <p:cNvPr id="9" name="Rechteck 8">
            <a:extLst>
              <a:ext uri="{FF2B5EF4-FFF2-40B4-BE49-F238E27FC236}">
                <a16:creationId xmlns:a16="http://schemas.microsoft.com/office/drawing/2014/main" id="{34A2D6B1-549D-4567-A22C-F03F6F29FE20}"/>
              </a:ext>
            </a:extLst>
          </p:cNvPr>
          <p:cNvSpPr/>
          <p:nvPr/>
        </p:nvSpPr>
        <p:spPr>
          <a:xfrm>
            <a:off x="1653787" y="3551013"/>
            <a:ext cx="5778100" cy="369332"/>
          </a:xfrm>
          <a:prstGeom prst="rect">
            <a:avLst/>
          </a:prstGeom>
        </p:spPr>
        <p:txBody>
          <a:bodyPr wrap="square">
            <a:spAutoFit/>
          </a:bodyPr>
          <a:lstStyle/>
          <a:p>
            <a:pPr algn="just">
              <a:spcBef>
                <a:spcPts val="300"/>
              </a:spcBef>
            </a:pPr>
            <a:r>
              <a:rPr lang="de-AT"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GAMMA Remote Sensing, Gümligen,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Switzerland</a:t>
            </a:r>
            <a:endPar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0" name="Rechteck 9">
            <a:extLst>
              <a:ext uri="{FF2B5EF4-FFF2-40B4-BE49-F238E27FC236}">
                <a16:creationId xmlns:a16="http://schemas.microsoft.com/office/drawing/2014/main" id="{58396751-59CB-48BD-8E1F-B618E1370D4E}"/>
              </a:ext>
            </a:extLst>
          </p:cNvPr>
          <p:cNvSpPr/>
          <p:nvPr/>
        </p:nvSpPr>
        <p:spPr>
          <a:xfrm>
            <a:off x="1653787" y="4040623"/>
            <a:ext cx="5814278" cy="369332"/>
          </a:xfrm>
          <a:prstGeom prst="rect">
            <a:avLst/>
          </a:prstGeom>
        </p:spPr>
        <p:txBody>
          <a:bodyPr wrap="square">
            <a:spAutoFit/>
          </a:bodyPr>
          <a:lstStyle/>
          <a:p>
            <a:pPr>
              <a:spcBef>
                <a:spcPts val="300"/>
              </a:spcBef>
            </a:pPr>
            <a:r>
              <a:rPr lang="en-GB" b="1" dirty="0">
                <a:latin typeface="Calibri" panose="020F0502020204030204" pitchFamily="34" charset="0"/>
                <a:ea typeface="Times New Roman" panose="02020603050405020304" pitchFamily="18" charset="0"/>
                <a:cs typeface="Calibri" panose="020F0502020204030204" pitchFamily="34" charset="0"/>
              </a:rPr>
              <a:t>Norwegian Computing Centre, Oslo, </a:t>
            </a:r>
            <a:r>
              <a:rPr lang="en-GB" b="1" cap="small" dirty="0">
                <a:latin typeface="Calibri" panose="020F0502020204030204" pitchFamily="34" charset="0"/>
                <a:ea typeface="Times New Roman" panose="02020603050405020304" pitchFamily="18" charset="0"/>
                <a:cs typeface="Calibri" panose="020F0502020204030204" pitchFamily="34" charset="0"/>
              </a:rPr>
              <a:t>Norway</a:t>
            </a:r>
            <a:endParaRPr lang="de-AT" b="1" dirty="0">
              <a:latin typeface="Calibri" panose="020F0502020204030204" pitchFamily="34" charset="0"/>
              <a:cs typeface="Calibri" panose="020F0502020204030204" pitchFamily="34" charset="0"/>
            </a:endParaRPr>
          </a:p>
        </p:txBody>
      </p:sp>
      <p:sp>
        <p:nvSpPr>
          <p:cNvPr id="11" name="Rechteck 10">
            <a:extLst>
              <a:ext uri="{FF2B5EF4-FFF2-40B4-BE49-F238E27FC236}">
                <a16:creationId xmlns:a16="http://schemas.microsoft.com/office/drawing/2014/main" id="{1C333982-18AA-4630-848D-C384A8802F87}"/>
              </a:ext>
            </a:extLst>
          </p:cNvPr>
          <p:cNvSpPr/>
          <p:nvPr/>
        </p:nvSpPr>
        <p:spPr>
          <a:xfrm>
            <a:off x="1653787" y="4530233"/>
            <a:ext cx="5905516" cy="369332"/>
          </a:xfrm>
          <a:prstGeom prst="rect">
            <a:avLst/>
          </a:prstGeom>
        </p:spPr>
        <p:txBody>
          <a:bodyPr wrap="square">
            <a:spAutoFit/>
          </a:bodyPr>
          <a:lstStyle/>
          <a:p>
            <a:pPr>
              <a:spcBef>
                <a:spcPts val="300"/>
              </a:spcBef>
            </a:pPr>
            <a:r>
              <a:rPr lang="en-GB" b="1" dirty="0">
                <a:latin typeface="Calibri" panose="020F0502020204030204" pitchFamily="34" charset="0"/>
                <a:ea typeface="Times New Roman" panose="02020603050405020304" pitchFamily="18" charset="0"/>
                <a:cs typeface="Calibri" panose="020F0502020204030204" pitchFamily="34" charset="0"/>
              </a:rPr>
              <a:t>University of Berne, Berne, </a:t>
            </a:r>
            <a:r>
              <a:rPr lang="en-GB" b="1" cap="small" dirty="0">
                <a:latin typeface="Calibri" panose="020F0502020204030204" pitchFamily="34" charset="0"/>
                <a:ea typeface="Times New Roman" panose="02020603050405020304" pitchFamily="18" charset="0"/>
                <a:cs typeface="Calibri" panose="020F0502020204030204" pitchFamily="34" charset="0"/>
              </a:rPr>
              <a:t>Switzerland</a:t>
            </a:r>
            <a:endParaRPr lang="de-AT" b="1" dirty="0">
              <a:latin typeface="Calibri" panose="020F0502020204030204" pitchFamily="34" charset="0"/>
              <a:cs typeface="Calibri" panose="020F0502020204030204" pitchFamily="34" charset="0"/>
            </a:endParaRPr>
          </a:p>
        </p:txBody>
      </p:sp>
      <p:sp>
        <p:nvSpPr>
          <p:cNvPr id="12" name="Rechteck 11">
            <a:extLst>
              <a:ext uri="{FF2B5EF4-FFF2-40B4-BE49-F238E27FC236}">
                <a16:creationId xmlns:a16="http://schemas.microsoft.com/office/drawing/2014/main" id="{10975432-11D3-48D2-BEDF-A571E491C59A}"/>
              </a:ext>
            </a:extLst>
          </p:cNvPr>
          <p:cNvSpPr/>
          <p:nvPr/>
        </p:nvSpPr>
        <p:spPr>
          <a:xfrm>
            <a:off x="1653787" y="5019843"/>
            <a:ext cx="7215592" cy="369332"/>
          </a:xfrm>
          <a:prstGeom prst="rect">
            <a:avLst/>
          </a:prstGeom>
        </p:spPr>
        <p:txBody>
          <a:bodyPr wrap="square">
            <a:spAutoFit/>
          </a:bodyPr>
          <a:lstStyle/>
          <a:p>
            <a:pPr algn="just">
              <a:spcBef>
                <a:spcPts val="300"/>
              </a:spcBef>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Centre National de la Recherche </a:t>
            </a: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Scientifique</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IGE, Grenoble,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France</a:t>
            </a:r>
            <a:endPar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3" name="Rechteck 12">
            <a:extLst>
              <a:ext uri="{FF2B5EF4-FFF2-40B4-BE49-F238E27FC236}">
                <a16:creationId xmlns:a16="http://schemas.microsoft.com/office/drawing/2014/main" id="{AB2F0701-ADDD-4C33-9ED3-E0D71B0A20E3}"/>
              </a:ext>
            </a:extLst>
          </p:cNvPr>
          <p:cNvSpPr/>
          <p:nvPr/>
        </p:nvSpPr>
        <p:spPr>
          <a:xfrm>
            <a:off x="1653787" y="5509453"/>
            <a:ext cx="7081920" cy="369332"/>
          </a:xfrm>
          <a:prstGeom prst="rect">
            <a:avLst/>
          </a:prstGeom>
        </p:spPr>
        <p:txBody>
          <a:bodyPr wrap="square">
            <a:spAutoFit/>
          </a:bodyPr>
          <a:lstStyle/>
          <a:p>
            <a:pPr algn="just">
              <a:spcBef>
                <a:spcPts val="300"/>
              </a:spcBef>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Swedish Meteorological and Hydrological Institute, </a:t>
            </a: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Norrköping</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Sweden</a:t>
            </a:r>
            <a:endParaRPr lang="de-AT"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4" name="Rechteck 13">
            <a:extLst>
              <a:ext uri="{FF2B5EF4-FFF2-40B4-BE49-F238E27FC236}">
                <a16:creationId xmlns:a16="http://schemas.microsoft.com/office/drawing/2014/main" id="{81715BA1-9C6F-4824-99D4-E6DD13FB9A53}"/>
              </a:ext>
            </a:extLst>
          </p:cNvPr>
          <p:cNvSpPr/>
          <p:nvPr/>
        </p:nvSpPr>
        <p:spPr>
          <a:xfrm>
            <a:off x="1653787" y="5999063"/>
            <a:ext cx="6950047" cy="369332"/>
          </a:xfrm>
          <a:prstGeom prst="rect">
            <a:avLst/>
          </a:prstGeom>
        </p:spPr>
        <p:txBody>
          <a:bodyPr wrap="square">
            <a:spAutoFit/>
          </a:bodyPr>
          <a:lstStyle/>
          <a:p>
            <a:pPr algn="just">
              <a:spcBef>
                <a:spcPts val="300"/>
              </a:spcBef>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University of Edinburgh, Edinburgh ,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United Kingdom</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de-AT"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5" name="Picture 3">
            <a:extLst>
              <a:ext uri="{FF2B5EF4-FFF2-40B4-BE49-F238E27FC236}">
                <a16:creationId xmlns:a16="http://schemas.microsoft.com/office/drawing/2014/main" id="{BF45390B-0E83-489A-96F9-3F4FE973ADB5}"/>
              </a:ext>
            </a:extLst>
          </p:cNvPr>
          <p:cNvPicPr/>
          <p:nvPr/>
        </p:nvPicPr>
        <p:blipFill>
          <a:blip r:embed="rId3">
            <a:extLst>
              <a:ext uri="{28A0092B-C50C-407E-A947-70E740481C1C}">
                <a14:useLocalDpi xmlns:a14="http://schemas.microsoft.com/office/drawing/2010/main" val="0"/>
              </a:ext>
            </a:extLst>
          </a:blip>
          <a:stretch>
            <a:fillRect/>
          </a:stretch>
        </p:blipFill>
        <p:spPr>
          <a:xfrm>
            <a:off x="428318" y="2014849"/>
            <a:ext cx="486305" cy="255477"/>
          </a:xfrm>
          <a:prstGeom prst="rect">
            <a:avLst/>
          </a:prstGeom>
        </p:spPr>
      </p:pic>
      <p:pic>
        <p:nvPicPr>
          <p:cNvPr id="16" name="Grafik 15">
            <a:extLst>
              <a:ext uri="{FF2B5EF4-FFF2-40B4-BE49-F238E27FC236}">
                <a16:creationId xmlns:a16="http://schemas.microsoft.com/office/drawing/2014/main" id="{A4FF09FF-1EDE-48A3-99C3-223D2676B197}"/>
              </a:ext>
            </a:extLst>
          </p:cNvPr>
          <p:cNvPicPr>
            <a:picLocks noChangeAspect="1"/>
          </p:cNvPicPr>
          <p:nvPr/>
        </p:nvPicPr>
        <p:blipFill>
          <a:blip r:embed="rId4"/>
          <a:stretch>
            <a:fillRect/>
          </a:stretch>
        </p:blipFill>
        <p:spPr>
          <a:xfrm>
            <a:off x="279106" y="1068236"/>
            <a:ext cx="838902" cy="363066"/>
          </a:xfrm>
          <a:prstGeom prst="rect">
            <a:avLst/>
          </a:prstGeom>
        </p:spPr>
      </p:pic>
      <p:pic>
        <p:nvPicPr>
          <p:cNvPr id="17" name="Picture 2" descr="http://vlasiator.fmi.fi/gfx/fmi_rgb.png">
            <a:extLst>
              <a:ext uri="{FF2B5EF4-FFF2-40B4-BE49-F238E27FC236}">
                <a16:creationId xmlns:a16="http://schemas.microsoft.com/office/drawing/2014/main" id="{A6EFAA84-4D4B-44F3-B79E-1D7CAAD5FF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32" y="2460833"/>
            <a:ext cx="595854" cy="3078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ildergebnis für NR Logo Norwegian Computing Center">
            <a:extLst>
              <a:ext uri="{FF2B5EF4-FFF2-40B4-BE49-F238E27FC236}">
                <a16:creationId xmlns:a16="http://schemas.microsoft.com/office/drawing/2014/main" id="{CC8C86B6-6035-4806-B567-6070762EE7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933" y="4145515"/>
            <a:ext cx="427947" cy="1754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GAMMA Remote Sensing">
            <a:extLst>
              <a:ext uri="{FF2B5EF4-FFF2-40B4-BE49-F238E27FC236}">
                <a16:creationId xmlns:a16="http://schemas.microsoft.com/office/drawing/2014/main" id="{9E4019A7-0565-4B05-A1F3-5F68A76A60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3145"/>
          <a:stretch/>
        </p:blipFill>
        <p:spPr bwMode="auto">
          <a:xfrm>
            <a:off x="379402" y="3580241"/>
            <a:ext cx="639715" cy="3176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Ähnliches Foto">
            <a:extLst>
              <a:ext uri="{FF2B5EF4-FFF2-40B4-BE49-F238E27FC236}">
                <a16:creationId xmlns:a16="http://schemas.microsoft.com/office/drawing/2014/main" id="{9E6D0A46-5722-48A8-BBB7-A7F26BDF84B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54" t="10395" r="-4054" b="15459"/>
          <a:stretch/>
        </p:blipFill>
        <p:spPr bwMode="auto">
          <a:xfrm>
            <a:off x="485286" y="4550817"/>
            <a:ext cx="427765" cy="3171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Bildergebnis für SMHI LOGO">
            <a:extLst>
              <a:ext uri="{FF2B5EF4-FFF2-40B4-BE49-F238E27FC236}">
                <a16:creationId xmlns:a16="http://schemas.microsoft.com/office/drawing/2014/main" id="{8023195B-5C57-4E16-8F25-E0A7756ADC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286" y="5573452"/>
            <a:ext cx="399243" cy="1606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Bildergebnis für Edinburgh University Logo Essery">
            <a:extLst>
              <a:ext uri="{FF2B5EF4-FFF2-40B4-BE49-F238E27FC236}">
                <a16:creationId xmlns:a16="http://schemas.microsoft.com/office/drawing/2014/main" id="{CD6A0505-FB3D-4F45-8CB6-5BC1C774E01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5876" y="5910939"/>
            <a:ext cx="366767" cy="36933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uppieren 28">
            <a:extLst>
              <a:ext uri="{FF2B5EF4-FFF2-40B4-BE49-F238E27FC236}">
                <a16:creationId xmlns:a16="http://schemas.microsoft.com/office/drawing/2014/main" id="{3C918457-7518-49B1-91F8-13C173AF237E}"/>
              </a:ext>
            </a:extLst>
          </p:cNvPr>
          <p:cNvGrpSpPr/>
          <p:nvPr/>
        </p:nvGrpSpPr>
        <p:grpSpPr>
          <a:xfrm>
            <a:off x="320388" y="5068347"/>
            <a:ext cx="603537" cy="320828"/>
            <a:chOff x="279106" y="5072154"/>
            <a:chExt cx="603537" cy="320828"/>
          </a:xfrm>
        </p:grpSpPr>
        <p:pic>
          <p:nvPicPr>
            <p:cNvPr id="24" name="Grafik 23">
              <a:extLst>
                <a:ext uri="{FF2B5EF4-FFF2-40B4-BE49-F238E27FC236}">
                  <a16:creationId xmlns:a16="http://schemas.microsoft.com/office/drawing/2014/main" id="{5E455FAF-09CE-4ADB-B2A9-E8558FBDCF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9106" y="5072154"/>
              <a:ext cx="254026" cy="257444"/>
            </a:xfrm>
            <a:prstGeom prst="rect">
              <a:avLst/>
            </a:prstGeom>
          </p:spPr>
        </p:pic>
        <p:pic>
          <p:nvPicPr>
            <p:cNvPr id="25" name="Grafik 24">
              <a:extLst>
                <a:ext uri="{FF2B5EF4-FFF2-40B4-BE49-F238E27FC236}">
                  <a16:creationId xmlns:a16="http://schemas.microsoft.com/office/drawing/2014/main" id="{C436BD14-361D-4BE5-817F-DDA42D5E6D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2254" y="5072154"/>
              <a:ext cx="290389" cy="320828"/>
            </a:xfrm>
            <a:prstGeom prst="rect">
              <a:avLst/>
            </a:prstGeom>
          </p:spPr>
        </p:pic>
      </p:grpSp>
      <p:pic>
        <p:nvPicPr>
          <p:cNvPr id="27" name="Grafik 26">
            <a:extLst>
              <a:ext uri="{FF2B5EF4-FFF2-40B4-BE49-F238E27FC236}">
                <a16:creationId xmlns:a16="http://schemas.microsoft.com/office/drawing/2014/main" id="{A303A251-41A8-46E1-83B7-81DFD609E188}"/>
              </a:ext>
            </a:extLst>
          </p:cNvPr>
          <p:cNvPicPr>
            <a:picLocks noChangeAspect="1"/>
          </p:cNvPicPr>
          <p:nvPr/>
        </p:nvPicPr>
        <p:blipFill>
          <a:blip r:embed="rId13"/>
          <a:stretch>
            <a:fillRect/>
          </a:stretch>
        </p:blipFill>
        <p:spPr>
          <a:xfrm>
            <a:off x="333584" y="1597001"/>
            <a:ext cx="731350" cy="227341"/>
          </a:xfrm>
          <a:prstGeom prst="rect">
            <a:avLst/>
          </a:prstGeom>
        </p:spPr>
      </p:pic>
      <p:sp>
        <p:nvSpPr>
          <p:cNvPr id="26" name="Rechteck 25">
            <a:extLst>
              <a:ext uri="{FF2B5EF4-FFF2-40B4-BE49-F238E27FC236}">
                <a16:creationId xmlns:a16="http://schemas.microsoft.com/office/drawing/2014/main" id="{9BFAAA1C-EE3F-46D3-BFD1-CA87A4CFAF89}"/>
              </a:ext>
            </a:extLst>
          </p:cNvPr>
          <p:cNvSpPr/>
          <p:nvPr/>
        </p:nvSpPr>
        <p:spPr>
          <a:xfrm>
            <a:off x="1653787" y="3061403"/>
            <a:ext cx="5778100" cy="369332"/>
          </a:xfrm>
          <a:prstGeom prst="rect">
            <a:avLst/>
          </a:prstGeom>
        </p:spPr>
        <p:txBody>
          <a:bodyPr wrap="square">
            <a:spAutoFit/>
          </a:bodyPr>
          <a:lstStyle/>
          <a:p>
            <a:pPr algn="just">
              <a:spcBef>
                <a:spcPts val="300"/>
              </a:spcBef>
            </a:pPr>
            <a:r>
              <a:rPr lang="en-GB" b="1" dirty="0">
                <a:latin typeface="Calibri" panose="020F0502020204030204" pitchFamily="34" charset="0"/>
                <a:cs typeface="Calibri" panose="020F0502020204030204" pitchFamily="34" charset="0"/>
              </a:rPr>
              <a:t>Finnish Environment Institute, Helsinki, </a:t>
            </a:r>
            <a:r>
              <a:rPr lang="en-GB" b="1" cap="small" dirty="0">
                <a:latin typeface="Calibri" panose="020F0502020204030204" pitchFamily="34" charset="0"/>
                <a:cs typeface="Calibri" panose="020F0502020204030204" pitchFamily="34" charset="0"/>
              </a:rPr>
              <a:t>Finland</a:t>
            </a:r>
            <a:endParaRPr lang="de-AT" b="1" cap="small" dirty="0">
              <a:latin typeface="Calibri" panose="020F0502020204030204" pitchFamily="34" charset="0"/>
              <a:cs typeface="Calibri" panose="020F0502020204030204" pitchFamily="34" charset="0"/>
            </a:endParaRPr>
          </a:p>
        </p:txBody>
      </p:sp>
      <p:sp>
        <p:nvSpPr>
          <p:cNvPr id="28" name="Rechteck 27">
            <a:extLst>
              <a:ext uri="{FF2B5EF4-FFF2-40B4-BE49-F238E27FC236}">
                <a16:creationId xmlns:a16="http://schemas.microsoft.com/office/drawing/2014/main" id="{DAA498D0-9CF0-4948-99EF-253F019C92CC}"/>
              </a:ext>
            </a:extLst>
          </p:cNvPr>
          <p:cNvSpPr/>
          <p:nvPr/>
        </p:nvSpPr>
        <p:spPr>
          <a:xfrm>
            <a:off x="1653787" y="6405484"/>
            <a:ext cx="6950047" cy="369332"/>
          </a:xfrm>
          <a:prstGeom prst="rect">
            <a:avLst/>
          </a:prstGeom>
        </p:spPr>
        <p:txBody>
          <a:bodyPr wrap="square">
            <a:spAutoFit/>
          </a:bodyPr>
          <a:lstStyle/>
          <a:p>
            <a:pPr algn="just">
              <a:spcBef>
                <a:spcPts val="300"/>
              </a:spcBef>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ECMWF,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United Kingdom</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de-AT"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 name="Grafik 1">
            <a:extLst>
              <a:ext uri="{FF2B5EF4-FFF2-40B4-BE49-F238E27FC236}">
                <a16:creationId xmlns:a16="http://schemas.microsoft.com/office/drawing/2014/main" id="{AB6E56F6-CC4B-4B23-90BF-4813ED955E26}"/>
              </a:ext>
            </a:extLst>
          </p:cNvPr>
          <p:cNvPicPr>
            <a:picLocks noChangeAspect="1"/>
          </p:cNvPicPr>
          <p:nvPr/>
        </p:nvPicPr>
        <p:blipFill>
          <a:blip r:embed="rId14"/>
          <a:stretch>
            <a:fillRect/>
          </a:stretch>
        </p:blipFill>
        <p:spPr>
          <a:xfrm>
            <a:off x="428318" y="2959198"/>
            <a:ext cx="541882" cy="430536"/>
          </a:xfrm>
          <a:prstGeom prst="rect">
            <a:avLst/>
          </a:prstGeom>
        </p:spPr>
      </p:pic>
      <p:pic>
        <p:nvPicPr>
          <p:cNvPr id="3" name="Grafik 2">
            <a:extLst>
              <a:ext uri="{FF2B5EF4-FFF2-40B4-BE49-F238E27FC236}">
                <a16:creationId xmlns:a16="http://schemas.microsoft.com/office/drawing/2014/main" id="{129F3B97-A5A8-4B89-B19A-A5FDA6EDE6D3}"/>
              </a:ext>
            </a:extLst>
          </p:cNvPr>
          <p:cNvPicPr>
            <a:picLocks noChangeAspect="1"/>
          </p:cNvPicPr>
          <p:nvPr/>
        </p:nvPicPr>
        <p:blipFill>
          <a:blip r:embed="rId15"/>
          <a:stretch>
            <a:fillRect/>
          </a:stretch>
        </p:blipFill>
        <p:spPr>
          <a:xfrm>
            <a:off x="122996" y="6384291"/>
            <a:ext cx="1152525" cy="390525"/>
          </a:xfrm>
          <a:prstGeom prst="rect">
            <a:avLst/>
          </a:prstGeom>
        </p:spPr>
      </p:pic>
      <p:pic>
        <p:nvPicPr>
          <p:cNvPr id="18" name="Grafik 17">
            <a:extLst>
              <a:ext uri="{FF2B5EF4-FFF2-40B4-BE49-F238E27FC236}">
                <a16:creationId xmlns:a16="http://schemas.microsoft.com/office/drawing/2014/main" id="{6FD1A6E6-87CB-4ADA-A192-D4A2B550C33B}"/>
              </a:ext>
            </a:extLst>
          </p:cNvPr>
          <p:cNvPicPr>
            <a:picLocks noChangeAspect="1"/>
          </p:cNvPicPr>
          <p:nvPr/>
        </p:nvPicPr>
        <p:blipFill>
          <a:blip r:embed="rId16"/>
          <a:stretch>
            <a:fillRect/>
          </a:stretch>
        </p:blipFill>
        <p:spPr>
          <a:xfrm>
            <a:off x="7549169" y="1558931"/>
            <a:ext cx="4580839" cy="34609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275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eoimages.gsfc.nasa.gov/images/imagerecords/74000/74518/world.topo.200412.3x5400x2700.jpg">
            <a:extLst>
              <a:ext uri="{FF2B5EF4-FFF2-40B4-BE49-F238E27FC236}">
                <a16:creationId xmlns:a16="http://schemas.microsoft.com/office/drawing/2014/main" id="{31EA3B2F-4CF4-46B8-A3FE-2536BB8CC0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49"/>
            <a:ext cx="12169932" cy="68616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eoimages.gsfc.nasa.gov/images/imagerecords/74000/74117/world.200408.3x5400x2700.jpg">
            <a:extLst>
              <a:ext uri="{FF2B5EF4-FFF2-40B4-BE49-F238E27FC236}">
                <a16:creationId xmlns:a16="http://schemas.microsoft.com/office/drawing/2014/main" id="{6CFA00EE-9152-49C1-8316-39B650D8C4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68" y="-3650"/>
            <a:ext cx="12169932" cy="6861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F95FE76-253D-4B97-A60A-63F813B59D50}"/>
              </a:ext>
            </a:extLst>
          </p:cNvPr>
          <p:cNvSpPr txBox="1"/>
          <p:nvPr/>
        </p:nvSpPr>
        <p:spPr>
          <a:xfrm>
            <a:off x="304204" y="1814135"/>
            <a:ext cx="11561523" cy="3512949"/>
          </a:xfrm>
          <a:prstGeom prst="rect">
            <a:avLst/>
          </a:prstGeom>
          <a:noFill/>
        </p:spPr>
        <p:txBody>
          <a:bodyPr wrap="square" rtlCol="0">
            <a:spAutoFit/>
          </a:bodyPr>
          <a:lstStyle/>
          <a:p>
            <a:r>
              <a:rPr lang="en-GB"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Seasonal Snow </a:t>
            </a:r>
          </a:p>
          <a:p>
            <a:endParaRPr lang="en-GB" sz="1400" dirty="0">
              <a:solidFill>
                <a:schemeClr val="bg1"/>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GB" sz="2400" b="1" dirty="0">
                <a:solidFill>
                  <a:schemeClr val="bg1"/>
                </a:solidFill>
                <a:latin typeface="Calibri" panose="020F0502020204030204" pitchFamily="34" charset="0"/>
                <a:cs typeface="Calibri" panose="020F0502020204030204" pitchFamily="34" charset="0"/>
              </a:rPr>
              <a:t>covers up to ~47 Mio km</a:t>
            </a:r>
            <a:r>
              <a:rPr lang="en-GB" sz="2400" b="1" baseline="30000" dirty="0">
                <a:solidFill>
                  <a:schemeClr val="bg1"/>
                </a:solidFill>
                <a:latin typeface="Calibri" panose="020F0502020204030204" pitchFamily="34" charset="0"/>
                <a:cs typeface="Calibri" panose="020F0502020204030204" pitchFamily="34" charset="0"/>
              </a:rPr>
              <a:t>2</a:t>
            </a:r>
            <a:r>
              <a:rPr lang="en-GB" sz="2400" b="1" dirty="0">
                <a:solidFill>
                  <a:schemeClr val="bg1"/>
                </a:solidFill>
                <a:latin typeface="Calibri" panose="020F0502020204030204" pitchFamily="34" charset="0"/>
                <a:cs typeface="Calibri" panose="020F0502020204030204" pitchFamily="34" charset="0"/>
              </a:rPr>
              <a:t> in extent  and  has a mass of  ~3000 Gt </a:t>
            </a:r>
          </a:p>
          <a:p>
            <a:pPr marL="285750" indent="-285750">
              <a:lnSpc>
                <a:spcPct val="150000"/>
              </a:lnSpc>
              <a:buFont typeface="Arial" panose="020B0604020202020204" pitchFamily="34" charset="0"/>
              <a:buChar char="•"/>
            </a:pPr>
            <a:r>
              <a:rPr lang="en-GB" sz="2400" b="1" dirty="0">
                <a:solidFill>
                  <a:schemeClr val="bg1"/>
                </a:solidFill>
                <a:latin typeface="Calibri" panose="020F0502020204030204" pitchFamily="34" charset="0"/>
                <a:cs typeface="Calibri" panose="020F0502020204030204" pitchFamily="34" charset="0"/>
              </a:rPr>
              <a:t>~98% of seasonal snow cover occurs in the Northern Hemisphere</a:t>
            </a:r>
          </a:p>
          <a:p>
            <a:pPr marL="285750" indent="-285750">
              <a:lnSpc>
                <a:spcPct val="150000"/>
              </a:lnSpc>
              <a:buFont typeface="Arial" panose="020B0604020202020204" pitchFamily="34" charset="0"/>
              <a:buChar char="•"/>
            </a:pPr>
            <a:r>
              <a:rPr lang="en-GB" sz="2400" b="1" dirty="0">
                <a:solidFill>
                  <a:schemeClr val="bg1"/>
                </a:solidFill>
                <a:latin typeface="Calibri" panose="020F0502020204030204" pitchFamily="34" charset="0"/>
                <a:cs typeface="Calibri" panose="020F0502020204030204" pitchFamily="34" charset="0"/>
              </a:rPr>
              <a:t>highly variable in space and time </a:t>
            </a:r>
          </a:p>
          <a:p>
            <a:pPr marL="285750" indent="-285750">
              <a:lnSpc>
                <a:spcPct val="150000"/>
              </a:lnSpc>
              <a:buFont typeface="Arial" panose="020B0604020202020204" pitchFamily="34" charset="0"/>
              <a:buChar char="•"/>
            </a:pPr>
            <a:r>
              <a:rPr lang="en-GB" sz="2400" b="1" dirty="0">
                <a:solidFill>
                  <a:schemeClr val="bg1"/>
                </a:solidFill>
                <a:latin typeface="Calibri" panose="020F0502020204030204" pitchFamily="34" charset="0"/>
                <a:cs typeface="Calibri" panose="020F0502020204030204" pitchFamily="34" charset="0"/>
              </a:rPr>
              <a:t>very sensitive to weather on short term and to climate change on long term</a:t>
            </a:r>
          </a:p>
          <a:p>
            <a:pPr marL="285750" indent="-285750">
              <a:lnSpc>
                <a:spcPct val="150000"/>
              </a:lnSpc>
              <a:buFont typeface="Arial" panose="020B0604020202020204" pitchFamily="34" charset="0"/>
              <a:buChar char="•"/>
            </a:pPr>
            <a:endParaRPr lang="en-GB"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213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0"/>
                                        <p:tgtEl>
                                          <p:spTgt spid="2050"/>
                                        </p:tgtEl>
                                      </p:cBhvr>
                                    </p:animEffect>
                                  </p:childTnLst>
                                </p:cTn>
                              </p:par>
                            </p:childTnLst>
                          </p:cTn>
                        </p:par>
                        <p:par>
                          <p:cTn id="8" fill="hold">
                            <p:stCondLst>
                              <p:cond delay="5500"/>
                            </p:stCondLst>
                            <p:childTnLst>
                              <p:par>
                                <p:cTn id="9" presetID="10" presetClass="exit" presetSubtype="0" fill="hold" nodeType="afterEffect">
                                  <p:stCondLst>
                                    <p:cond delay="5000"/>
                                  </p:stCondLst>
                                  <p:childTnLst>
                                    <p:animEffect transition="out" filter="fade">
                                      <p:cBhvr>
                                        <p:cTn id="10" dur="5000"/>
                                        <p:tgtEl>
                                          <p:spTgt spid="2050"/>
                                        </p:tgtEl>
                                      </p:cBhvr>
                                    </p:animEffect>
                                    <p:set>
                                      <p:cBhvr>
                                        <p:cTn id="11" dur="1" fill="hold">
                                          <p:stCondLst>
                                            <p:cond delay="4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7760"/>
            <a:ext cx="8594149" cy="980728"/>
          </a:xfrm>
        </p:spPr>
        <p:txBody>
          <a:bodyPr>
            <a:normAutofit/>
          </a:bodyPr>
          <a:lstStyle/>
          <a:p>
            <a:r>
              <a:rPr lang="fi-FI" altLang="en-US" dirty="0"/>
              <a:t>Trends of Current Snow Products</a:t>
            </a:r>
            <a:endParaRPr lang="en-US" altLang="en-US" dirty="0"/>
          </a:p>
        </p:txBody>
      </p:sp>
      <p:pic>
        <p:nvPicPr>
          <p:cNvPr id="21" name="Grafik 20">
            <a:extLst>
              <a:ext uri="{FF2B5EF4-FFF2-40B4-BE49-F238E27FC236}">
                <a16:creationId xmlns:a16="http://schemas.microsoft.com/office/drawing/2014/main" id="{D7278112-EF81-4AAD-B008-FE736057EA5D}"/>
              </a:ext>
            </a:extLst>
          </p:cNvPr>
          <p:cNvPicPr>
            <a:picLocks noChangeAspect="1"/>
          </p:cNvPicPr>
          <p:nvPr/>
        </p:nvPicPr>
        <p:blipFill>
          <a:blip r:embed="rId2"/>
          <a:stretch>
            <a:fillRect/>
          </a:stretch>
        </p:blipFill>
        <p:spPr>
          <a:xfrm>
            <a:off x="7085229" y="980728"/>
            <a:ext cx="4770442" cy="5024913"/>
          </a:xfrm>
          <a:prstGeom prst="rect">
            <a:avLst/>
          </a:prstGeom>
        </p:spPr>
      </p:pic>
      <p:pic>
        <p:nvPicPr>
          <p:cNvPr id="6" name="Grafik 5">
            <a:extLst>
              <a:ext uri="{FF2B5EF4-FFF2-40B4-BE49-F238E27FC236}">
                <a16:creationId xmlns:a16="http://schemas.microsoft.com/office/drawing/2014/main" id="{08484B6F-5804-4455-8EC8-4DF5F6A08C7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98201" y="953210"/>
            <a:ext cx="5597746" cy="5222839"/>
          </a:xfrm>
          <a:prstGeom prst="rect">
            <a:avLst/>
          </a:prstGeom>
        </p:spPr>
      </p:pic>
      <p:grpSp>
        <p:nvGrpSpPr>
          <p:cNvPr id="9" name="Gruppieren 8">
            <a:extLst>
              <a:ext uri="{FF2B5EF4-FFF2-40B4-BE49-F238E27FC236}">
                <a16:creationId xmlns:a16="http://schemas.microsoft.com/office/drawing/2014/main" id="{747F05EA-7F4F-449A-8903-37B7EC2555FB}"/>
              </a:ext>
            </a:extLst>
          </p:cNvPr>
          <p:cNvGrpSpPr/>
          <p:nvPr/>
        </p:nvGrpSpPr>
        <p:grpSpPr>
          <a:xfrm>
            <a:off x="121585" y="1448285"/>
            <a:ext cx="1597237" cy="4156185"/>
            <a:chOff x="9050170" y="1289039"/>
            <a:chExt cx="1597237" cy="4156185"/>
          </a:xfrm>
        </p:grpSpPr>
        <p:pic>
          <p:nvPicPr>
            <p:cNvPr id="10" name="Grafik 9">
              <a:extLst>
                <a:ext uri="{FF2B5EF4-FFF2-40B4-BE49-F238E27FC236}">
                  <a16:creationId xmlns:a16="http://schemas.microsoft.com/office/drawing/2014/main" id="{153ED779-06B4-45C8-B711-FCB89BB233B6}"/>
                </a:ext>
              </a:extLst>
            </p:cNvPr>
            <p:cNvPicPr>
              <a:picLocks noChangeAspect="1"/>
            </p:cNvPicPr>
            <p:nvPr/>
          </p:nvPicPr>
          <p:blipFill>
            <a:blip r:embed="rId4"/>
            <a:stretch>
              <a:fillRect/>
            </a:stretch>
          </p:blipFill>
          <p:spPr>
            <a:xfrm>
              <a:off x="9050170" y="1289039"/>
              <a:ext cx="1597237" cy="1584092"/>
            </a:xfrm>
            <a:prstGeom prst="rect">
              <a:avLst/>
            </a:prstGeom>
          </p:spPr>
        </p:pic>
        <p:pic>
          <p:nvPicPr>
            <p:cNvPr id="11" name="Grafik 10">
              <a:extLst>
                <a:ext uri="{FF2B5EF4-FFF2-40B4-BE49-F238E27FC236}">
                  <a16:creationId xmlns:a16="http://schemas.microsoft.com/office/drawing/2014/main" id="{AFBE7EA2-5B06-481C-9F38-F92485A347CB}"/>
                </a:ext>
              </a:extLst>
            </p:cNvPr>
            <p:cNvPicPr>
              <a:picLocks noChangeAspect="1"/>
            </p:cNvPicPr>
            <p:nvPr/>
          </p:nvPicPr>
          <p:blipFill rotWithShape="1">
            <a:blip r:embed="rId5"/>
            <a:srcRect b="18861"/>
            <a:stretch/>
          </p:blipFill>
          <p:spPr>
            <a:xfrm>
              <a:off x="9120336" y="2873131"/>
              <a:ext cx="1205298" cy="1111739"/>
            </a:xfrm>
            <a:prstGeom prst="rect">
              <a:avLst/>
            </a:prstGeom>
          </p:spPr>
        </p:pic>
        <p:pic>
          <p:nvPicPr>
            <p:cNvPr id="12" name="Grafik 11">
              <a:extLst>
                <a:ext uri="{FF2B5EF4-FFF2-40B4-BE49-F238E27FC236}">
                  <a16:creationId xmlns:a16="http://schemas.microsoft.com/office/drawing/2014/main" id="{3CC2FE0B-E936-403F-82BA-29B42B541405}"/>
                </a:ext>
              </a:extLst>
            </p:cNvPr>
            <p:cNvPicPr>
              <a:picLocks noChangeAspect="1"/>
            </p:cNvPicPr>
            <p:nvPr/>
          </p:nvPicPr>
          <p:blipFill>
            <a:blip r:embed="rId6"/>
            <a:stretch>
              <a:fillRect/>
            </a:stretch>
          </p:blipFill>
          <p:spPr>
            <a:xfrm>
              <a:off x="9156187" y="3950596"/>
              <a:ext cx="1401602" cy="1494628"/>
            </a:xfrm>
            <a:prstGeom prst="rect">
              <a:avLst/>
            </a:prstGeom>
          </p:spPr>
        </p:pic>
      </p:grpSp>
      <p:sp>
        <p:nvSpPr>
          <p:cNvPr id="14" name="Rechteck 13">
            <a:extLst>
              <a:ext uri="{FF2B5EF4-FFF2-40B4-BE49-F238E27FC236}">
                <a16:creationId xmlns:a16="http://schemas.microsoft.com/office/drawing/2014/main" id="{19F007B1-F2A3-43BF-BCF3-FB99147684C1}"/>
              </a:ext>
            </a:extLst>
          </p:cNvPr>
          <p:cNvSpPr/>
          <p:nvPr/>
        </p:nvSpPr>
        <p:spPr>
          <a:xfrm>
            <a:off x="0" y="6005641"/>
            <a:ext cx="12192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altLang="en-US" sz="2400" dirty="0"/>
              <a:t>There is </a:t>
            </a:r>
            <a:r>
              <a:rPr lang="en-US" altLang="en-US" sz="2400" b="1" u="sng" dirty="0"/>
              <a:t>considerable inter-dataset spread and differences </a:t>
            </a:r>
            <a:r>
              <a:rPr lang="en-US" altLang="en-US" sz="2400" dirty="0"/>
              <a:t>in the </a:t>
            </a:r>
          </a:p>
          <a:p>
            <a:pPr algn="ctr"/>
            <a:r>
              <a:rPr lang="en-US" altLang="en-US" sz="2400" dirty="0"/>
              <a:t>NH Snow Extent and Snow Mass derived from satellite data and modelled products</a:t>
            </a:r>
          </a:p>
        </p:txBody>
      </p:sp>
      <p:sp>
        <p:nvSpPr>
          <p:cNvPr id="2" name="Rechteck 1">
            <a:extLst>
              <a:ext uri="{FF2B5EF4-FFF2-40B4-BE49-F238E27FC236}">
                <a16:creationId xmlns:a16="http://schemas.microsoft.com/office/drawing/2014/main" id="{53FAD19E-0CCA-46D9-99C8-3F36A5D41460}"/>
              </a:ext>
            </a:extLst>
          </p:cNvPr>
          <p:cNvSpPr/>
          <p:nvPr/>
        </p:nvSpPr>
        <p:spPr>
          <a:xfrm>
            <a:off x="9758719" y="-6156"/>
            <a:ext cx="2433281" cy="959366"/>
          </a:xfrm>
          <a:prstGeom prst="rect">
            <a:avLst/>
          </a:prstGeom>
          <a:solidFill>
            <a:srgbClr val="194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3" name="Picture 2">
            <a:extLst>
              <a:ext uri="{FF2B5EF4-FFF2-40B4-BE49-F238E27FC236}">
                <a16:creationId xmlns:a16="http://schemas.microsoft.com/office/drawing/2014/main" id="{D0A06535-1ED6-4311-B748-8D85C1B3C87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76251" y="149731"/>
            <a:ext cx="1710052" cy="5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B92143FD-47BA-468D-BAA8-370AF673AB7D}"/>
              </a:ext>
            </a:extLst>
          </p:cNvPr>
          <p:cNvPicPr/>
          <p:nvPr/>
        </p:nvPicPr>
        <p:blipFill>
          <a:blip r:embed="rId8"/>
          <a:srcRect l="16499" t="19224" r="49197" b="68519"/>
          <a:stretch/>
        </p:blipFill>
        <p:spPr>
          <a:xfrm>
            <a:off x="8707804" y="85546"/>
            <a:ext cx="1337896" cy="686419"/>
          </a:xfrm>
          <a:prstGeom prst="rect">
            <a:avLst/>
          </a:prstGeom>
          <a:ln w="9360">
            <a:noFill/>
          </a:ln>
          <a:effectLst>
            <a:outerShdw blurRad="50800" dist="38100" dir="2700000" algn="tl" rotWithShape="0">
              <a:prstClr val="black">
                <a:alpha val="40000"/>
              </a:prstClr>
            </a:outerShdw>
          </a:effectLst>
        </p:spPr>
      </p:pic>
      <p:sp>
        <p:nvSpPr>
          <p:cNvPr id="17" name="Textfeld 16">
            <a:extLst>
              <a:ext uri="{FF2B5EF4-FFF2-40B4-BE49-F238E27FC236}">
                <a16:creationId xmlns:a16="http://schemas.microsoft.com/office/drawing/2014/main" id="{7AC856F2-8413-416E-BBEB-5FAE70F87E06}"/>
              </a:ext>
            </a:extLst>
          </p:cNvPr>
          <p:cNvSpPr txBox="1"/>
          <p:nvPr/>
        </p:nvSpPr>
        <p:spPr>
          <a:xfrm>
            <a:off x="9986507" y="430151"/>
            <a:ext cx="354584"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78422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FFA5AFA-1608-4E81-9062-3AE9C3F8F06D}"/>
              </a:ext>
            </a:extLst>
          </p:cNvPr>
          <p:cNvSpPr>
            <a:spLocks noGrp="1"/>
          </p:cNvSpPr>
          <p:nvPr>
            <p:ph type="title"/>
          </p:nvPr>
        </p:nvSpPr>
        <p:spPr>
          <a:xfrm>
            <a:off x="409575" y="0"/>
            <a:ext cx="9867900" cy="981077"/>
          </a:xfrm>
        </p:spPr>
        <p:txBody>
          <a:bodyPr/>
          <a:lstStyle/>
          <a:p>
            <a:r>
              <a:rPr lang="de-DE" dirty="0"/>
              <a:t>Snow CCI  Primary </a:t>
            </a:r>
            <a:r>
              <a:rPr lang="de-DE" dirty="0" err="1"/>
              <a:t>Objectives</a:t>
            </a:r>
            <a:endParaRPr lang="de-AT" dirty="0"/>
          </a:p>
        </p:txBody>
      </p:sp>
      <p:sp>
        <p:nvSpPr>
          <p:cNvPr id="7" name="Rectangle 2">
            <a:extLst>
              <a:ext uri="{FF2B5EF4-FFF2-40B4-BE49-F238E27FC236}">
                <a16:creationId xmlns:a16="http://schemas.microsoft.com/office/drawing/2014/main" id="{F4E05056-DA8C-4A9A-9BB4-78207BBF211D}"/>
              </a:ext>
            </a:extLst>
          </p:cNvPr>
          <p:cNvSpPr>
            <a:spLocks noChangeArrowheads="1"/>
          </p:cNvSpPr>
          <p:nvPr/>
        </p:nvSpPr>
        <p:spPr bwMode="auto">
          <a:xfrm>
            <a:off x="1524001"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de-AT" altLang="de-DE" dirty="0">
              <a:latin typeface="Arial" panose="020B0604020202020204" pitchFamily="34" charset="0"/>
            </a:endParaRPr>
          </a:p>
          <a:p>
            <a:pPr defTabSz="914400" eaLnBrk="0" fontAlgn="base" hangingPunct="0">
              <a:spcBef>
                <a:spcPct val="0"/>
              </a:spcBef>
              <a:spcAft>
                <a:spcPct val="0"/>
              </a:spcAft>
            </a:pPr>
            <a:endParaRPr lang="de-AT" altLang="de-DE" dirty="0">
              <a:latin typeface="Arial" panose="020B0604020202020204" pitchFamily="34" charset="0"/>
            </a:endParaRPr>
          </a:p>
        </p:txBody>
      </p:sp>
      <p:sp>
        <p:nvSpPr>
          <p:cNvPr id="8" name="Textfeld 7">
            <a:extLst>
              <a:ext uri="{FF2B5EF4-FFF2-40B4-BE49-F238E27FC236}">
                <a16:creationId xmlns:a16="http://schemas.microsoft.com/office/drawing/2014/main" id="{93862AF9-4800-4424-B158-5840FEF87904}"/>
              </a:ext>
            </a:extLst>
          </p:cNvPr>
          <p:cNvSpPr txBox="1"/>
          <p:nvPr/>
        </p:nvSpPr>
        <p:spPr>
          <a:xfrm>
            <a:off x="193097" y="1304242"/>
            <a:ext cx="11998903" cy="4708981"/>
          </a:xfrm>
          <a:prstGeom prst="rect">
            <a:avLst/>
          </a:prstGeom>
          <a:noFill/>
        </p:spPr>
        <p:txBody>
          <a:bodyPr wrap="square" rtlCol="0">
            <a:spAutoFit/>
          </a:bodyPr>
          <a:lstStyle/>
          <a:p>
            <a:pPr marL="263525" indent="-263525" eaLnBrk="0" hangingPunct="0">
              <a:spcBef>
                <a:spcPts val="600"/>
              </a:spcBef>
              <a:spcAft>
                <a:spcPts val="600"/>
              </a:spcAft>
              <a:buFontTx/>
              <a:buChar char="•"/>
            </a:pPr>
            <a:r>
              <a:rPr lang="en-GB" altLang="de-DE" sz="2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overarching goal of Snow CCI is the generation of homogeneous, well calibrated, long-term time series of key snow cover parameters (snow area extent and snow mass) from multi-sensor satellite data for climate applications.</a:t>
            </a:r>
            <a:endParaRPr lang="de-AT" altLang="de-DE" sz="2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63525" indent="-263525" eaLnBrk="0" hangingPunct="0">
              <a:spcBef>
                <a:spcPts val="1800"/>
              </a:spcBef>
              <a:spcAft>
                <a:spcPts val="600"/>
              </a:spcAft>
              <a:buFontTx/>
              <a:buChar char="•"/>
            </a:pPr>
            <a:r>
              <a:rPr lang="en-GB" altLang="de-DE" sz="2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main motivation for this initiative are significant discrepancies in the </a:t>
            </a:r>
            <a:r>
              <a:rPr lang="en-GB" altLang="de-DE" sz="2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climatologies</a:t>
            </a:r>
            <a:r>
              <a:rPr lang="en-GB" altLang="de-DE" sz="2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anomalies, and trends in global snow cover time series from different products, detected in the ESA Snow Product Intercomparison project (</a:t>
            </a:r>
            <a:r>
              <a:rPr lang="en-GB" altLang="de-DE" sz="2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SnowPEx</a:t>
            </a:r>
            <a:r>
              <a:rPr lang="en-GB" altLang="de-DE" sz="2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de-AT" altLang="de-DE" sz="2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63525" indent="-263525" eaLnBrk="0" hangingPunct="0">
              <a:spcBef>
                <a:spcPts val="1800"/>
              </a:spcBef>
              <a:spcAft>
                <a:spcPts val="600"/>
              </a:spcAft>
              <a:buFontTx/>
              <a:buChar char="•"/>
            </a:pPr>
            <a:r>
              <a:rPr lang="en-GB" altLang="de-DE" sz="2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order to ensure the suitability of the snow products, representatives of the climate research community are directly involved in Snow CCI, advising on product requirements, contributing to product evaluation, and utilizing the data for specific research tasks (5 use cases defined).</a:t>
            </a:r>
            <a:endParaRPr lang="de-AT" altLang="de-DE"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1499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969A0-A248-4994-814B-68196480B99D}"/>
              </a:ext>
            </a:extLst>
          </p:cNvPr>
          <p:cNvSpPr>
            <a:spLocks noGrp="1"/>
          </p:cNvSpPr>
          <p:nvPr>
            <p:ph type="title"/>
          </p:nvPr>
        </p:nvSpPr>
        <p:spPr/>
        <p:txBody>
          <a:bodyPr/>
          <a:lstStyle/>
          <a:p>
            <a:r>
              <a:rPr lang="en-GB"/>
              <a:t>Product Specifications</a:t>
            </a:r>
          </a:p>
        </p:txBody>
      </p:sp>
      <p:graphicFrame>
        <p:nvGraphicFramePr>
          <p:cNvPr id="3" name="Table 3">
            <a:extLst>
              <a:ext uri="{FF2B5EF4-FFF2-40B4-BE49-F238E27FC236}">
                <a16:creationId xmlns:a16="http://schemas.microsoft.com/office/drawing/2014/main" id="{EE3E2E87-AC0E-4A5C-AD28-7F3C7264D93D}"/>
              </a:ext>
            </a:extLst>
          </p:cNvPr>
          <p:cNvGraphicFramePr>
            <a:graphicFrameLocks noGrp="1"/>
          </p:cNvGraphicFramePr>
          <p:nvPr>
            <p:extLst>
              <p:ext uri="{D42A27DB-BD31-4B8C-83A1-F6EECF244321}">
                <p14:modId xmlns:p14="http://schemas.microsoft.com/office/powerpoint/2010/main" val="2756591875"/>
              </p:ext>
            </p:extLst>
          </p:nvPr>
        </p:nvGraphicFramePr>
        <p:xfrm>
          <a:off x="0" y="972000"/>
          <a:ext cx="12192000" cy="5886002"/>
        </p:xfrm>
        <a:graphic>
          <a:graphicData uri="http://schemas.openxmlformats.org/drawingml/2006/table">
            <a:tbl>
              <a:tblPr firstRow="1" firstCol="1" bandRow="1">
                <a:tableStyleId>{B301B821-A1FF-4177-AEE7-76D212191A09}</a:tableStyleId>
              </a:tblPr>
              <a:tblGrid>
                <a:gridCol w="2446694">
                  <a:extLst>
                    <a:ext uri="{9D8B030D-6E8A-4147-A177-3AD203B41FA5}">
                      <a16:colId xmlns:a16="http://schemas.microsoft.com/office/drawing/2014/main" val="1784959876"/>
                    </a:ext>
                  </a:extLst>
                </a:gridCol>
                <a:gridCol w="4614506">
                  <a:extLst>
                    <a:ext uri="{9D8B030D-6E8A-4147-A177-3AD203B41FA5}">
                      <a16:colId xmlns:a16="http://schemas.microsoft.com/office/drawing/2014/main" val="4098607107"/>
                    </a:ext>
                  </a:extLst>
                </a:gridCol>
                <a:gridCol w="5130800">
                  <a:extLst>
                    <a:ext uri="{9D8B030D-6E8A-4147-A177-3AD203B41FA5}">
                      <a16:colId xmlns:a16="http://schemas.microsoft.com/office/drawing/2014/main" val="4205773370"/>
                    </a:ext>
                  </a:extLst>
                </a:gridCol>
              </a:tblGrid>
              <a:tr h="517871">
                <a:tc>
                  <a:txBody>
                    <a:bodyPr/>
                    <a:lstStyle/>
                    <a:p>
                      <a:pPr>
                        <a:lnSpc>
                          <a:spcPct val="107000"/>
                        </a:lnSpc>
                      </a:pPr>
                      <a:endParaRPr lang="en-CA" sz="1800" dirty="0">
                        <a:effectLst/>
                        <a:latin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Bef>
                          <a:spcPts val="100"/>
                        </a:spcBef>
                        <a:spcAft>
                          <a:spcPts val="0"/>
                        </a:spcAft>
                      </a:pPr>
                      <a:r>
                        <a:rPr lang="en-GB" sz="2400" kern="1200" dirty="0">
                          <a:effectLst/>
                        </a:rPr>
                        <a:t>Snow Cover</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2400" kern="1200" dirty="0">
                          <a:effectLst/>
                        </a:rPr>
                        <a:t>Snow Water Equivalent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463663972"/>
                  </a:ext>
                </a:extLst>
              </a:tr>
              <a:tr h="321952">
                <a:tc>
                  <a:txBody>
                    <a:bodyPr/>
                    <a:lstStyle/>
                    <a:p>
                      <a:pPr marL="177800" indent="0">
                        <a:lnSpc>
                          <a:spcPct val="107000"/>
                        </a:lnSpc>
                        <a:spcBef>
                          <a:spcPts val="100"/>
                        </a:spcBef>
                        <a:spcAft>
                          <a:spcPts val="0"/>
                        </a:spcAft>
                      </a:pPr>
                      <a:r>
                        <a:rPr lang="en-GB" sz="1800" kern="1200" dirty="0">
                          <a:effectLst/>
                        </a:rPr>
                        <a:t>Parameter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1800" kern="1200" dirty="0">
                          <a:effectLst/>
                        </a:rPr>
                        <a:t>Fractional snow extent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CA" sz="1800" kern="1200" dirty="0">
                          <a:effectLst/>
                        </a:rPr>
                        <a:t>Snow mass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18483180"/>
                  </a:ext>
                </a:extLst>
              </a:tr>
              <a:tr h="321952">
                <a:tc>
                  <a:txBody>
                    <a:bodyPr/>
                    <a:lstStyle/>
                    <a:p>
                      <a:pPr marL="177800" indent="0">
                        <a:lnSpc>
                          <a:spcPct val="107000"/>
                        </a:lnSpc>
                        <a:spcBef>
                          <a:spcPts val="100"/>
                        </a:spcBef>
                        <a:spcAft>
                          <a:spcPts val="0"/>
                        </a:spcAft>
                      </a:pPr>
                      <a:r>
                        <a:rPr lang="en-GB" sz="1800" kern="1200" dirty="0">
                          <a:effectLst/>
                        </a:rPr>
                        <a:t>Description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1800" kern="1200" dirty="0">
                          <a:effectLst/>
                        </a:rPr>
                        <a:t>Viewable Snow (VS) / Snow on Ground (</a:t>
                      </a:r>
                      <a:r>
                        <a:rPr lang="en-GB" sz="1800" kern="1200" dirty="0" err="1">
                          <a:effectLst/>
                        </a:rPr>
                        <a:t>SoG</a:t>
                      </a:r>
                      <a:r>
                        <a:rPr lang="en-GB" sz="1800" kern="12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Snow water equivalent</a:t>
                      </a:r>
                    </a:p>
                  </a:txBody>
                  <a:tcPr marL="68580" marR="68580" marT="9525" marB="0" anchor="ctr"/>
                </a:tc>
                <a:extLst>
                  <a:ext uri="{0D108BD9-81ED-4DB2-BD59-A6C34878D82A}">
                    <a16:rowId xmlns:a16="http://schemas.microsoft.com/office/drawing/2014/main" val="1725096325"/>
                  </a:ext>
                </a:extLst>
              </a:tr>
              <a:tr h="894197">
                <a:tc>
                  <a:txBody>
                    <a:bodyPr/>
                    <a:lstStyle/>
                    <a:p>
                      <a:pPr marL="177800" indent="0">
                        <a:lnSpc>
                          <a:spcPct val="107000"/>
                        </a:lnSpc>
                        <a:spcBef>
                          <a:spcPts val="100"/>
                        </a:spcBef>
                        <a:spcAft>
                          <a:spcPts val="0"/>
                        </a:spcAft>
                      </a:pPr>
                      <a:r>
                        <a:rPr lang="en-GB" sz="1800" kern="1200" dirty="0">
                          <a:effectLst/>
                        </a:rPr>
                        <a:t>Spatial Coverage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1800" kern="1200" dirty="0">
                          <a:effectLst/>
                        </a:rPr>
                        <a:t>Global </a:t>
                      </a:r>
                      <a:br>
                        <a:rPr lang="en-GB" sz="1800" kern="1200" dirty="0">
                          <a:effectLst/>
                        </a:rPr>
                      </a:br>
                      <a:r>
                        <a:rPr lang="en-GB" sz="1800" kern="1200" dirty="0">
                          <a:effectLst/>
                        </a:rPr>
                        <a:t>(without Antarctica, land ice, open water)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1800" kern="1200" dirty="0">
                          <a:effectLst/>
                        </a:rPr>
                        <a:t>Global non-mountain areas </a:t>
                      </a:r>
                      <a:br>
                        <a:rPr lang="en-GB" sz="1800" kern="1200" dirty="0">
                          <a:effectLst/>
                        </a:rPr>
                      </a:br>
                      <a:r>
                        <a:rPr lang="en-GB" sz="1800" kern="1200" dirty="0">
                          <a:effectLst/>
                        </a:rPr>
                        <a:t>(without Antarctica, Greenland, land ice, open water,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71934912"/>
                  </a:ext>
                </a:extLst>
              </a:tr>
              <a:tr h="321952">
                <a:tc>
                  <a:txBody>
                    <a:bodyPr/>
                    <a:lstStyle/>
                    <a:p>
                      <a:pPr marL="177800" indent="0">
                        <a:lnSpc>
                          <a:spcPct val="107000"/>
                        </a:lnSpc>
                        <a:spcBef>
                          <a:spcPts val="100"/>
                        </a:spcBef>
                        <a:spcAft>
                          <a:spcPts val="0"/>
                        </a:spcAft>
                      </a:pPr>
                      <a:r>
                        <a:rPr lang="en-GB" sz="1800" kern="1200" dirty="0">
                          <a:effectLst/>
                        </a:rPr>
                        <a:t>EO Data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1800" kern="1200" dirty="0">
                          <a:effectLst/>
                        </a:rPr>
                        <a:t>Optical imagery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1800" kern="1200" dirty="0">
                          <a:effectLst/>
                        </a:rPr>
                        <a:t>Passive microwave brightness temperatures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736892273"/>
                  </a:ext>
                </a:extLst>
              </a:tr>
              <a:tr h="647781">
                <a:tc>
                  <a:txBody>
                    <a:bodyPr/>
                    <a:lstStyle/>
                    <a:p>
                      <a:pPr marL="177800" indent="0">
                        <a:lnSpc>
                          <a:spcPct val="107000"/>
                        </a:lnSpc>
                        <a:spcBef>
                          <a:spcPts val="100"/>
                        </a:spcBef>
                        <a:spcAft>
                          <a:spcPts val="0"/>
                        </a:spcAft>
                      </a:pPr>
                      <a:r>
                        <a:rPr lang="en-GB" sz="1800" kern="1200" dirty="0">
                          <a:effectLst/>
                        </a:rPr>
                        <a:t>Spatial Resolution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1800" kern="1200" dirty="0">
                          <a:effectLst/>
                        </a:rPr>
                        <a:t>Ca. 5 km (0.05 </a:t>
                      </a:r>
                      <a:r>
                        <a:rPr lang="en-GB" sz="1800" kern="1200" dirty="0" err="1">
                          <a:effectLst/>
                        </a:rPr>
                        <a:t>deg</a:t>
                      </a:r>
                      <a:r>
                        <a:rPr lang="en-GB" sz="1800" kern="1200" dirty="0">
                          <a:effectLst/>
                        </a:rPr>
                        <a:t>)  </a:t>
                      </a:r>
                    </a:p>
                    <a:p>
                      <a:pPr marL="266700" indent="0">
                        <a:lnSpc>
                          <a:spcPct val="107000"/>
                        </a:lnSpc>
                        <a:spcAft>
                          <a:spcPts val="0"/>
                        </a:spcAft>
                      </a:pPr>
                      <a:r>
                        <a:rPr lang="en-GB" sz="1800" kern="1200" dirty="0">
                          <a:effectLst/>
                        </a:rPr>
                        <a:t>Ca. 1 km (0.01 </a:t>
                      </a:r>
                      <a:r>
                        <a:rPr lang="en-GB" sz="1800" kern="1200" dirty="0" err="1">
                          <a:effectLst/>
                        </a:rPr>
                        <a:t>deg</a:t>
                      </a:r>
                      <a:r>
                        <a:rPr lang="en-GB" sz="1800" kern="1200" dirty="0">
                          <a:effectLst/>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1800" kern="1200" dirty="0">
                          <a:effectLst/>
                        </a:rPr>
                        <a:t>Ca. 25 km (0.25 </a:t>
                      </a:r>
                      <a:r>
                        <a:rPr lang="en-GB" sz="1800" kern="1200" dirty="0" err="1">
                          <a:effectLst/>
                        </a:rPr>
                        <a:t>deg</a:t>
                      </a:r>
                      <a:r>
                        <a:rPr lang="en-GB" sz="1800" kern="1200" dirty="0">
                          <a:effectLst/>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879597565"/>
                  </a:ext>
                </a:extLst>
              </a:tr>
              <a:tr h="606633">
                <a:tc>
                  <a:txBody>
                    <a:bodyPr/>
                    <a:lstStyle/>
                    <a:p>
                      <a:pPr marL="177800" indent="0">
                        <a:lnSpc>
                          <a:spcPct val="107000"/>
                        </a:lnSpc>
                        <a:spcBef>
                          <a:spcPts val="100"/>
                        </a:spcBef>
                        <a:spcAft>
                          <a:spcPts val="0"/>
                        </a:spcAft>
                      </a:pPr>
                      <a:r>
                        <a:rPr lang="en-GB" sz="1800" kern="1200" dirty="0">
                          <a:effectLst/>
                        </a:rPr>
                        <a:t>Period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Bef>
                          <a:spcPts val="100"/>
                        </a:spcBef>
                        <a:spcAft>
                          <a:spcPts val="0"/>
                        </a:spcAft>
                      </a:pPr>
                      <a:r>
                        <a:rPr lang="en-GB" sz="1800" kern="1200" dirty="0">
                          <a:effectLst/>
                        </a:rPr>
                        <a:t>1982 – onwards (5 km)</a:t>
                      </a:r>
                      <a:br>
                        <a:rPr lang="en-GB" sz="1800" kern="1200" dirty="0">
                          <a:effectLst/>
                        </a:rPr>
                      </a:br>
                      <a:r>
                        <a:rPr lang="en-GB" sz="1800" kern="1200" dirty="0">
                          <a:effectLst/>
                        </a:rPr>
                        <a:t>2000 – onwards (1 km)</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1800" kern="1200" dirty="0">
                          <a:effectLst/>
                        </a:rPr>
                        <a:t>1979 - onwards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736327666"/>
                  </a:ext>
                </a:extLst>
              </a:tr>
              <a:tr h="321952">
                <a:tc>
                  <a:txBody>
                    <a:bodyPr/>
                    <a:lstStyle/>
                    <a:p>
                      <a:pPr marL="177800" indent="0">
                        <a:lnSpc>
                          <a:spcPct val="107000"/>
                        </a:lnSpc>
                        <a:spcBef>
                          <a:spcPts val="100"/>
                        </a:spcBef>
                        <a:spcAft>
                          <a:spcPts val="0"/>
                        </a:spcAft>
                      </a:pPr>
                      <a:r>
                        <a:rPr lang="en-CA" sz="1800" kern="1200" dirty="0">
                          <a:effectLst/>
                        </a:rPr>
                        <a:t>Frequency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Bef>
                          <a:spcPts val="100"/>
                        </a:spcBef>
                        <a:spcAft>
                          <a:spcPts val="0"/>
                        </a:spcAft>
                      </a:pPr>
                      <a:r>
                        <a:rPr lang="en-CA" sz="1800" kern="1200" dirty="0">
                          <a:effectLst/>
                        </a:rPr>
                        <a:t>Daily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CA" sz="1800" kern="1200" dirty="0">
                          <a:effectLst/>
                        </a:rPr>
                        <a:t>Daily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012983809"/>
                  </a:ext>
                </a:extLst>
              </a:tr>
              <a:tr h="321952">
                <a:tc>
                  <a:txBody>
                    <a:bodyPr/>
                    <a:lstStyle/>
                    <a:p>
                      <a:pPr marL="177800" indent="0">
                        <a:lnSpc>
                          <a:spcPct val="107000"/>
                        </a:lnSpc>
                        <a:spcBef>
                          <a:spcPts val="100"/>
                        </a:spcBef>
                        <a:spcAft>
                          <a:spcPts val="0"/>
                        </a:spcAft>
                      </a:pPr>
                      <a:r>
                        <a:rPr lang="en-CA" sz="1800" kern="1200" dirty="0">
                          <a:effectLst/>
                        </a:rPr>
                        <a:t>Temporal Aggregation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Bef>
                          <a:spcPts val="100"/>
                        </a:spcBef>
                        <a:spcAft>
                          <a:spcPts val="0"/>
                        </a:spcAft>
                      </a:pPr>
                      <a:r>
                        <a:rPr lang="en-CA" sz="1800" kern="1200" dirty="0">
                          <a:effectLst/>
                        </a:rPr>
                        <a:t>V0+V1: None;  V2: TBD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CA" sz="1800" kern="1200" dirty="0">
                          <a:effectLst/>
                        </a:rPr>
                        <a:t>Monthly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005607889"/>
                  </a:ext>
                </a:extLst>
              </a:tr>
              <a:tr h="321952">
                <a:tc>
                  <a:txBody>
                    <a:bodyPr/>
                    <a:lstStyle/>
                    <a:p>
                      <a:pPr marL="177800" indent="0">
                        <a:lnSpc>
                          <a:spcPct val="107000"/>
                        </a:lnSpc>
                        <a:spcBef>
                          <a:spcPts val="100"/>
                        </a:spcBef>
                        <a:spcAft>
                          <a:spcPts val="0"/>
                        </a:spcAft>
                      </a:pPr>
                      <a:r>
                        <a:rPr lang="en-CA" sz="1800" kern="1200" dirty="0">
                          <a:effectLst/>
                        </a:rPr>
                        <a:t>Update Frequency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Bef>
                          <a:spcPts val="100"/>
                        </a:spcBef>
                        <a:spcAft>
                          <a:spcPts val="0"/>
                        </a:spcAft>
                      </a:pPr>
                      <a:r>
                        <a:rPr lang="en-CA" sz="1800" kern="1200" dirty="0">
                          <a:effectLst/>
                        </a:rPr>
                        <a:t>Annual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CA" sz="1800" kern="1200" dirty="0">
                          <a:effectLst/>
                        </a:rPr>
                        <a:t>Annual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054008155"/>
                  </a:ext>
                </a:extLst>
              </a:tr>
              <a:tr h="321952">
                <a:tc>
                  <a:txBody>
                    <a:bodyPr/>
                    <a:lstStyle/>
                    <a:p>
                      <a:pPr marL="177800" indent="0">
                        <a:lnSpc>
                          <a:spcPct val="107000"/>
                        </a:lnSpc>
                        <a:spcBef>
                          <a:spcPts val="100"/>
                        </a:spcBef>
                        <a:spcAft>
                          <a:spcPts val="0"/>
                        </a:spcAft>
                      </a:pPr>
                      <a:r>
                        <a:rPr lang="en-GB" sz="1800" kern="1200" dirty="0">
                          <a:effectLst/>
                        </a:rPr>
                        <a:t>Map Projection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Bef>
                          <a:spcPts val="100"/>
                        </a:spcBef>
                        <a:spcAft>
                          <a:spcPts val="0"/>
                        </a:spcAft>
                      </a:pPr>
                      <a:r>
                        <a:rPr lang="en-GB" sz="1800" kern="1200" dirty="0">
                          <a:effectLst/>
                        </a:rPr>
                        <a:t>Geographic Grid (Lat/Lon)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GB" sz="1800" kern="1200" dirty="0">
                          <a:effectLst/>
                        </a:rPr>
                        <a:t>Geographic Grid (Lat/Lon)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685424688"/>
                  </a:ext>
                </a:extLst>
              </a:tr>
              <a:tr h="321952">
                <a:tc>
                  <a:txBody>
                    <a:bodyPr/>
                    <a:lstStyle/>
                    <a:p>
                      <a:pPr marL="177800" indent="0">
                        <a:lnSpc>
                          <a:spcPct val="107000"/>
                        </a:lnSpc>
                        <a:spcBef>
                          <a:spcPts val="100"/>
                        </a:spcBef>
                        <a:spcAft>
                          <a:spcPts val="0"/>
                        </a:spcAft>
                      </a:pPr>
                      <a:r>
                        <a:rPr lang="en-GB" sz="1800" kern="1200" dirty="0">
                          <a:effectLst/>
                        </a:rPr>
                        <a:t>Format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Bef>
                          <a:spcPts val="100"/>
                        </a:spcBef>
                        <a:spcAft>
                          <a:spcPts val="0"/>
                        </a:spcAft>
                      </a:pPr>
                      <a:r>
                        <a:rPr lang="en-GB" sz="1800" kern="1200" dirty="0" err="1">
                          <a:effectLst/>
                        </a:rPr>
                        <a:t>netCDF</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Bef>
                          <a:spcPts val="100"/>
                        </a:spcBef>
                        <a:spcAft>
                          <a:spcPts val="0"/>
                        </a:spcAft>
                      </a:pPr>
                      <a:r>
                        <a:rPr lang="en-GB" sz="1800" kern="1200" dirty="0" err="1">
                          <a:effectLst/>
                        </a:rPr>
                        <a:t>netCDF</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158150217"/>
                  </a:ext>
                </a:extLst>
              </a:tr>
              <a:tr h="321952">
                <a:tc>
                  <a:txBody>
                    <a:bodyPr/>
                    <a:lstStyle/>
                    <a:p>
                      <a:pPr marL="177800" indent="0">
                        <a:lnSpc>
                          <a:spcPct val="107000"/>
                        </a:lnSpc>
                        <a:spcBef>
                          <a:spcPts val="100"/>
                        </a:spcBef>
                        <a:spcAft>
                          <a:spcPts val="0"/>
                        </a:spcAft>
                      </a:pPr>
                      <a:r>
                        <a:rPr lang="en-GB" sz="1800" kern="1200" dirty="0">
                          <a:effectLst/>
                        </a:rPr>
                        <a:t>Accuracy Target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Bef>
                          <a:spcPts val="100"/>
                        </a:spcBef>
                        <a:spcAft>
                          <a:spcPts val="0"/>
                        </a:spcAft>
                      </a:pPr>
                      <a:r>
                        <a:rPr lang="en-GB" sz="1800" kern="1200" dirty="0">
                          <a:effectLst/>
                        </a:rPr>
                        <a:t>&lt; 20% RMSE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Bef>
                          <a:spcPts val="100"/>
                        </a:spcBef>
                        <a:spcAft>
                          <a:spcPts val="0"/>
                        </a:spcAft>
                      </a:pPr>
                      <a:r>
                        <a:rPr lang="en-GB" sz="1800" kern="1200" dirty="0">
                          <a:effectLst/>
                        </a:rPr>
                        <a:t>&lt; 30% RMSE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470284709"/>
                  </a:ext>
                </a:extLst>
              </a:tr>
              <a:tr h="321952">
                <a:tc>
                  <a:txBody>
                    <a:bodyPr/>
                    <a:lstStyle/>
                    <a:p>
                      <a:pPr marL="177800" indent="0">
                        <a:lnSpc>
                          <a:spcPct val="107000"/>
                        </a:lnSpc>
                        <a:spcBef>
                          <a:spcPts val="100"/>
                        </a:spcBef>
                        <a:spcAft>
                          <a:spcPts val="0"/>
                        </a:spcAft>
                      </a:pPr>
                      <a:r>
                        <a:rPr lang="en-GB" sz="1800" kern="1200" dirty="0">
                          <a:effectLst/>
                        </a:rPr>
                        <a:t>Uncertainty Metric</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CA" sz="1800" kern="1200" dirty="0">
                          <a:effectLst/>
                        </a:rPr>
                        <a:t>Unbiased RMSE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266700" indent="0">
                        <a:lnSpc>
                          <a:spcPct val="107000"/>
                        </a:lnSpc>
                        <a:spcAft>
                          <a:spcPts val="0"/>
                        </a:spcAft>
                      </a:pPr>
                      <a:r>
                        <a:rPr lang="en-CA" sz="1800" kern="1200" dirty="0">
                          <a:effectLst/>
                        </a:rPr>
                        <a:t>Unbiased RMSE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166216931"/>
                  </a:ext>
                </a:extLst>
              </a:tr>
            </a:tbl>
          </a:graphicData>
        </a:graphic>
      </p:graphicFrame>
    </p:spTree>
    <p:extLst>
      <p:ext uri="{BB962C8B-B14F-4D97-AF65-F5344CB8AC3E}">
        <p14:creationId xmlns:p14="http://schemas.microsoft.com/office/powerpoint/2010/main" val="252991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AEBA4E-76A6-43A8-8C2C-339B6FAE689E}"/>
              </a:ext>
            </a:extLst>
          </p:cNvPr>
          <p:cNvSpPr>
            <a:spLocks noGrp="1"/>
          </p:cNvSpPr>
          <p:nvPr>
            <p:ph type="title"/>
          </p:nvPr>
        </p:nvSpPr>
        <p:spPr>
          <a:xfrm>
            <a:off x="781038" y="1"/>
            <a:ext cx="7380312" cy="980728"/>
          </a:xfrm>
        </p:spPr>
        <p:txBody>
          <a:bodyPr/>
          <a:lstStyle/>
          <a:p>
            <a:r>
              <a:rPr lang="en-GB"/>
              <a:t>Satellite Data Sets for Snow CCI</a:t>
            </a:r>
          </a:p>
        </p:txBody>
      </p:sp>
      <p:sp>
        <p:nvSpPr>
          <p:cNvPr id="3" name="Fußzeilenplatzhalter 2">
            <a:extLst>
              <a:ext uri="{FF2B5EF4-FFF2-40B4-BE49-F238E27FC236}">
                <a16:creationId xmlns:a16="http://schemas.microsoft.com/office/drawing/2014/main" id="{BAE3398E-01A5-4EE9-9CB5-0D3E82C78AA7}"/>
              </a:ext>
            </a:extLst>
          </p:cNvPr>
          <p:cNvSpPr>
            <a:spLocks noGrp="1"/>
          </p:cNvSpPr>
          <p:nvPr>
            <p:ph type="ftr" sz="quarter" idx="11"/>
          </p:nvPr>
        </p:nvSpPr>
        <p:spPr>
          <a:xfrm>
            <a:off x="2354263" y="6524625"/>
            <a:ext cx="4233862" cy="328613"/>
          </a:xfrm>
          <a:prstGeom prst="rect">
            <a:avLst/>
          </a:prstGeom>
        </p:spPr>
        <p:txBody>
          <a:bodyPr vert="horz" lIns="91440" tIns="45720" rIns="91440" bIns="45720" rtlCol="0" anchor="ctr"/>
          <a:lstStyle>
            <a:defPPr>
              <a:defRPr lang="en-US"/>
            </a:defPPr>
            <a:lvl1pPr algn="ctr" rtl="0" fontAlgn="base">
              <a:spcBef>
                <a:spcPct val="0"/>
              </a:spcBef>
              <a:spcAft>
                <a:spcPct val="0"/>
              </a:spcAft>
              <a:defRPr sz="1050" kern="1200">
                <a:solidFill>
                  <a:schemeClr val="bg1">
                    <a:lumMod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a:t>Thomas Nagler</a:t>
            </a:r>
            <a:endParaRPr lang="en-US" dirty="0"/>
          </a:p>
        </p:txBody>
      </p:sp>
      <p:pic>
        <p:nvPicPr>
          <p:cNvPr id="7" name="Grafik 6">
            <a:extLst>
              <a:ext uri="{FF2B5EF4-FFF2-40B4-BE49-F238E27FC236}">
                <a16:creationId xmlns:a16="http://schemas.microsoft.com/office/drawing/2014/main" id="{4B376FFB-3271-4BBC-80DA-399ADA91978F}"/>
              </a:ext>
            </a:extLst>
          </p:cNvPr>
          <p:cNvPicPr>
            <a:picLocks noChangeAspect="1"/>
          </p:cNvPicPr>
          <p:nvPr/>
        </p:nvPicPr>
        <p:blipFill>
          <a:blip r:embed="rId2"/>
          <a:stretch>
            <a:fillRect/>
          </a:stretch>
        </p:blipFill>
        <p:spPr>
          <a:xfrm>
            <a:off x="0" y="972243"/>
            <a:ext cx="12192000" cy="5877271"/>
          </a:xfrm>
          <a:prstGeom prst="rect">
            <a:avLst/>
          </a:prstGeom>
        </p:spPr>
      </p:pic>
    </p:spTree>
    <p:extLst>
      <p:ext uri="{BB962C8B-B14F-4D97-AF65-F5344CB8AC3E}">
        <p14:creationId xmlns:p14="http://schemas.microsoft.com/office/powerpoint/2010/main" val="412191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AE6016D-389D-4133-8746-FF2289F9772A}"/>
              </a:ext>
            </a:extLst>
          </p:cNvPr>
          <p:cNvPicPr>
            <a:picLocks noChangeAspect="1"/>
          </p:cNvPicPr>
          <p:nvPr/>
        </p:nvPicPr>
        <p:blipFill rotWithShape="1">
          <a:blip r:embed="rId4"/>
          <a:srcRect b="10328"/>
          <a:stretch/>
        </p:blipFill>
        <p:spPr>
          <a:xfrm>
            <a:off x="0" y="981865"/>
            <a:ext cx="12192000" cy="5876135"/>
          </a:xfrm>
          <a:prstGeom prst="rect">
            <a:avLst/>
          </a:prstGeom>
        </p:spPr>
      </p:pic>
      <p:sp>
        <p:nvSpPr>
          <p:cNvPr id="4" name="Title 3"/>
          <p:cNvSpPr>
            <a:spLocks noGrp="1"/>
          </p:cNvSpPr>
          <p:nvPr>
            <p:ph type="title"/>
          </p:nvPr>
        </p:nvSpPr>
        <p:spPr>
          <a:xfrm>
            <a:off x="152162" y="-9077"/>
            <a:ext cx="9550638" cy="981077"/>
          </a:xfrm>
        </p:spPr>
        <p:txBody>
          <a:bodyPr>
            <a:normAutofit fontScale="90000"/>
          </a:bodyPr>
          <a:lstStyle/>
          <a:p>
            <a:r>
              <a:rPr lang="de-DE" dirty="0"/>
              <a:t>Daily 1 km SCF Products - MODIS 2000-2018</a:t>
            </a:r>
            <a:endParaRPr lang="en-GB" dirty="0"/>
          </a:p>
        </p:txBody>
      </p:sp>
      <p:grpSp>
        <p:nvGrpSpPr>
          <p:cNvPr id="7" name="Gruppieren 6">
            <a:extLst>
              <a:ext uri="{FF2B5EF4-FFF2-40B4-BE49-F238E27FC236}">
                <a16:creationId xmlns:a16="http://schemas.microsoft.com/office/drawing/2014/main" id="{44BE62AE-C5AB-4F49-9252-4BEA651216C7}"/>
              </a:ext>
            </a:extLst>
          </p:cNvPr>
          <p:cNvGrpSpPr/>
          <p:nvPr/>
        </p:nvGrpSpPr>
        <p:grpSpPr>
          <a:xfrm>
            <a:off x="0" y="981865"/>
            <a:ext cx="12192000" cy="5876135"/>
            <a:chOff x="0" y="981865"/>
            <a:chExt cx="12192000" cy="5876135"/>
          </a:xfrm>
        </p:grpSpPr>
        <p:grpSp>
          <p:nvGrpSpPr>
            <p:cNvPr id="6" name="Gruppieren 5">
              <a:extLst>
                <a:ext uri="{FF2B5EF4-FFF2-40B4-BE49-F238E27FC236}">
                  <a16:creationId xmlns:a16="http://schemas.microsoft.com/office/drawing/2014/main" id="{BA71EA24-55F7-494E-BE72-150DFE6CC333}"/>
                </a:ext>
              </a:extLst>
            </p:cNvPr>
            <p:cNvGrpSpPr/>
            <p:nvPr/>
          </p:nvGrpSpPr>
          <p:grpSpPr>
            <a:xfrm>
              <a:off x="0" y="981865"/>
              <a:ext cx="12192000" cy="5876135"/>
              <a:chOff x="0" y="981865"/>
              <a:chExt cx="12192000" cy="5876135"/>
            </a:xfrm>
          </p:grpSpPr>
          <p:pic>
            <p:nvPicPr>
              <p:cNvPr id="68" name="ezgif.com-gif-maker">
                <a:hlinkClick r:id="" action="ppaction://media"/>
                <a:extLst>
                  <a:ext uri="{FF2B5EF4-FFF2-40B4-BE49-F238E27FC236}">
                    <a16:creationId xmlns:a16="http://schemas.microsoft.com/office/drawing/2014/main" id="{5BC536A6-6D87-48C1-B4DC-62F0222C6E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1865"/>
                <a:ext cx="12192000" cy="5876135"/>
              </a:xfrm>
              <a:prstGeom prst="rect">
                <a:avLst/>
              </a:prstGeom>
            </p:spPr>
          </p:pic>
          <p:pic>
            <p:nvPicPr>
              <p:cNvPr id="69" name="Picture 2">
                <a:extLst>
                  <a:ext uri="{FF2B5EF4-FFF2-40B4-BE49-F238E27FC236}">
                    <a16:creationId xmlns:a16="http://schemas.microsoft.com/office/drawing/2014/main" id="{FB01EE44-1B6A-4CA8-9355-584E56347D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2162" y="2307997"/>
                <a:ext cx="3140951" cy="3661106"/>
              </a:xfrm>
              <a:prstGeom prst="rect">
                <a:avLst/>
              </a:prstGeom>
            </p:spPr>
          </p:pic>
        </p:grpSp>
        <p:sp>
          <p:nvSpPr>
            <p:cNvPr id="70" name="Textfeld 69">
              <a:extLst>
                <a:ext uri="{FF2B5EF4-FFF2-40B4-BE49-F238E27FC236}">
                  <a16:creationId xmlns:a16="http://schemas.microsoft.com/office/drawing/2014/main" id="{6BD144EF-F82F-4902-BE45-154699C18EFA}"/>
                </a:ext>
              </a:extLst>
            </p:cNvPr>
            <p:cNvSpPr txBox="1"/>
            <p:nvPr/>
          </p:nvSpPr>
          <p:spPr>
            <a:xfrm>
              <a:off x="8331200" y="981865"/>
              <a:ext cx="3860800" cy="461665"/>
            </a:xfrm>
            <a:prstGeom prst="rect">
              <a:avLst/>
            </a:prstGeom>
            <a:noFill/>
          </p:spPr>
          <p:txBody>
            <a:bodyPr wrap="square" rtlCol="0">
              <a:spAutoFit/>
            </a:bodyPr>
            <a:lstStyle/>
            <a:p>
              <a:pPr algn="r"/>
              <a:r>
                <a:rPr lang="de-DE" sz="2400" b="1" dirty="0">
                  <a:solidFill>
                    <a:schemeClr val="bg1"/>
                  </a:solidFill>
                </a:rPr>
                <a:t>1 April  - 2000 - 2018</a:t>
              </a:r>
              <a:endParaRPr lang="en-GB" sz="2400" b="1" dirty="0">
                <a:solidFill>
                  <a:schemeClr val="bg1"/>
                </a:solidFill>
              </a:endParaRPr>
            </a:p>
          </p:txBody>
        </p:sp>
      </p:grpSp>
      <p:pic>
        <p:nvPicPr>
          <p:cNvPr id="12" name="Grafik 11">
            <a:extLst>
              <a:ext uri="{FF2B5EF4-FFF2-40B4-BE49-F238E27FC236}">
                <a16:creationId xmlns:a16="http://schemas.microsoft.com/office/drawing/2014/main" id="{ED879AB9-9310-4823-A6C5-29FEC548D17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4847" y="1003745"/>
            <a:ext cx="741065" cy="396693"/>
          </a:xfrm>
          <a:prstGeom prst="rect">
            <a:avLst/>
          </a:prstGeom>
        </p:spPr>
      </p:pic>
      <p:sp>
        <p:nvSpPr>
          <p:cNvPr id="13" name="Textfeld 12">
            <a:extLst>
              <a:ext uri="{FF2B5EF4-FFF2-40B4-BE49-F238E27FC236}">
                <a16:creationId xmlns:a16="http://schemas.microsoft.com/office/drawing/2014/main" id="{392EAC9B-AC07-4928-A848-BA0D321D5253}"/>
              </a:ext>
            </a:extLst>
          </p:cNvPr>
          <p:cNvSpPr txBox="1"/>
          <p:nvPr/>
        </p:nvSpPr>
        <p:spPr>
          <a:xfrm>
            <a:off x="152162" y="1090310"/>
            <a:ext cx="35458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625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D4B88-F6A1-4109-8373-E58FC1CE4576}"/>
              </a:ext>
            </a:extLst>
          </p:cNvPr>
          <p:cNvSpPr>
            <a:spLocks noGrp="1"/>
          </p:cNvSpPr>
          <p:nvPr>
            <p:ph type="title"/>
          </p:nvPr>
        </p:nvSpPr>
        <p:spPr>
          <a:xfrm>
            <a:off x="108609" y="-9077"/>
            <a:ext cx="9204949" cy="981077"/>
          </a:xfrm>
        </p:spPr>
        <p:txBody>
          <a:bodyPr>
            <a:normAutofit fontScale="90000"/>
          </a:bodyPr>
          <a:lstStyle/>
          <a:p>
            <a:r>
              <a:rPr lang="de-DE" dirty="0"/>
              <a:t>Daily 5 km SCF </a:t>
            </a:r>
            <a:r>
              <a:rPr lang="de-DE" dirty="0" err="1"/>
              <a:t>Product</a:t>
            </a:r>
            <a:r>
              <a:rPr lang="de-DE" dirty="0"/>
              <a:t> - AVHRR 1981-2018</a:t>
            </a:r>
            <a:endParaRPr lang="de-AT" dirty="0"/>
          </a:p>
        </p:txBody>
      </p:sp>
      <p:pic>
        <p:nvPicPr>
          <p:cNvPr id="4" name="Grafik 3">
            <a:extLst>
              <a:ext uri="{FF2B5EF4-FFF2-40B4-BE49-F238E27FC236}">
                <a16:creationId xmlns:a16="http://schemas.microsoft.com/office/drawing/2014/main" id="{744F7D27-B033-43F1-90B5-B4CFA84564A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7719" y="880150"/>
            <a:ext cx="11696561" cy="6048957"/>
          </a:xfrm>
          <a:prstGeom prst="rect">
            <a:avLst/>
          </a:prstGeom>
        </p:spPr>
      </p:pic>
      <p:grpSp>
        <p:nvGrpSpPr>
          <p:cNvPr id="8" name="Gruppieren 7">
            <a:extLst>
              <a:ext uri="{FF2B5EF4-FFF2-40B4-BE49-F238E27FC236}">
                <a16:creationId xmlns:a16="http://schemas.microsoft.com/office/drawing/2014/main" id="{BDA36DCD-2265-46A2-9AAA-F21BD1F62E17}"/>
              </a:ext>
            </a:extLst>
          </p:cNvPr>
          <p:cNvGrpSpPr/>
          <p:nvPr/>
        </p:nvGrpSpPr>
        <p:grpSpPr>
          <a:xfrm>
            <a:off x="3968133" y="4762500"/>
            <a:ext cx="7658100" cy="1790700"/>
            <a:chOff x="3968133" y="4762500"/>
            <a:chExt cx="7658100" cy="1790700"/>
          </a:xfrm>
        </p:grpSpPr>
        <p:pic>
          <p:nvPicPr>
            <p:cNvPr id="7" name="Grafik 6">
              <a:extLst>
                <a:ext uri="{FF2B5EF4-FFF2-40B4-BE49-F238E27FC236}">
                  <a16:creationId xmlns:a16="http://schemas.microsoft.com/office/drawing/2014/main" id="{1B87FE4B-9596-439B-AB76-4740BB57ED8F}"/>
                </a:ext>
              </a:extLst>
            </p:cNvPr>
            <p:cNvPicPr>
              <a:picLocks noChangeAspect="1"/>
            </p:cNvPicPr>
            <p:nvPr/>
          </p:nvPicPr>
          <p:blipFill>
            <a:blip r:embed="rId3"/>
            <a:stretch>
              <a:fillRect/>
            </a:stretch>
          </p:blipFill>
          <p:spPr>
            <a:xfrm>
              <a:off x="3968133" y="4762500"/>
              <a:ext cx="7658100" cy="1790700"/>
            </a:xfrm>
            <a:prstGeom prst="rect">
              <a:avLst/>
            </a:prstGeom>
          </p:spPr>
        </p:pic>
        <p:sp>
          <p:nvSpPr>
            <p:cNvPr id="6" name="Textfeld 5">
              <a:extLst>
                <a:ext uri="{FF2B5EF4-FFF2-40B4-BE49-F238E27FC236}">
                  <a16:creationId xmlns:a16="http://schemas.microsoft.com/office/drawing/2014/main" id="{887ACC02-3A83-4C61-A4F8-0C9751B25B0F}"/>
                </a:ext>
              </a:extLst>
            </p:cNvPr>
            <p:cNvSpPr txBox="1"/>
            <p:nvPr/>
          </p:nvSpPr>
          <p:spPr>
            <a:xfrm>
              <a:off x="8645693" y="4854350"/>
              <a:ext cx="2801793" cy="369332"/>
            </a:xfrm>
            <a:prstGeom prst="rect">
              <a:avLst/>
            </a:prstGeom>
            <a:noFill/>
          </p:spPr>
          <p:txBody>
            <a:bodyPr wrap="none" rtlCol="0">
              <a:spAutoFit/>
            </a:bodyPr>
            <a:lstStyle/>
            <a:p>
              <a:r>
                <a:rPr lang="de-DE" dirty="0" err="1"/>
                <a:t>Number</a:t>
              </a:r>
              <a:r>
                <a:rPr lang="de-DE" dirty="0"/>
                <a:t> of </a:t>
              </a:r>
              <a:r>
                <a:rPr lang="de-DE" dirty="0" err="1"/>
                <a:t>pixels</a:t>
              </a:r>
              <a:r>
                <a:rPr lang="de-DE" dirty="0"/>
                <a:t> </a:t>
              </a:r>
              <a:r>
                <a:rPr lang="de-DE" dirty="0" err="1"/>
                <a:t>with</a:t>
              </a:r>
              <a:r>
                <a:rPr lang="de-DE" dirty="0"/>
                <a:t> </a:t>
              </a:r>
              <a:r>
                <a:rPr lang="de-DE" dirty="0" err="1"/>
                <a:t>snow</a:t>
              </a:r>
              <a:endParaRPr lang="de-AT" dirty="0"/>
            </a:p>
          </p:txBody>
        </p:sp>
      </p:grpSp>
      <p:pic>
        <p:nvPicPr>
          <p:cNvPr id="11" name="Grafik 10">
            <a:extLst>
              <a:ext uri="{FF2B5EF4-FFF2-40B4-BE49-F238E27FC236}">
                <a16:creationId xmlns:a16="http://schemas.microsoft.com/office/drawing/2014/main" id="{A6DA9421-DB7D-420F-8711-1F2A74D6E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659" y="1051543"/>
            <a:ext cx="786704" cy="421123"/>
          </a:xfrm>
          <a:prstGeom prst="rect">
            <a:avLst/>
          </a:prstGeom>
        </p:spPr>
      </p:pic>
      <p:sp>
        <p:nvSpPr>
          <p:cNvPr id="12" name="Textfeld 11">
            <a:extLst>
              <a:ext uri="{FF2B5EF4-FFF2-40B4-BE49-F238E27FC236}">
                <a16:creationId xmlns:a16="http://schemas.microsoft.com/office/drawing/2014/main" id="{EC5F1DC7-6B89-40B1-9267-E3A9E72A4906}"/>
              </a:ext>
            </a:extLst>
          </p:cNvPr>
          <p:cNvSpPr txBox="1"/>
          <p:nvPr/>
        </p:nvSpPr>
        <p:spPr>
          <a:xfrm>
            <a:off x="808723" y="1164215"/>
            <a:ext cx="35458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433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1123</Words>
  <Application>Microsoft Office PowerPoint</Application>
  <PresentationFormat>Breitbild</PresentationFormat>
  <Paragraphs>138</Paragraphs>
  <Slides>16</Slides>
  <Notes>3</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Arial</vt:lpstr>
      <vt:lpstr>Arial Nova Cond</vt:lpstr>
      <vt:lpstr>Calibri</vt:lpstr>
      <vt:lpstr>Calibri Light</vt:lpstr>
      <vt:lpstr>Office</vt:lpstr>
      <vt:lpstr>  –   towards a long term global snow climate data record  from satellite data </vt:lpstr>
      <vt:lpstr>Snow CCI Team </vt:lpstr>
      <vt:lpstr>PowerPoint-Präsentation</vt:lpstr>
      <vt:lpstr>Trends of Current Snow Products</vt:lpstr>
      <vt:lpstr>Snow CCI  Primary Objectives</vt:lpstr>
      <vt:lpstr>Product Specifications</vt:lpstr>
      <vt:lpstr>Satellite Data Sets for Snow CCI</vt:lpstr>
      <vt:lpstr>Daily 1 km SCF Products - MODIS 2000-2018</vt:lpstr>
      <vt:lpstr>Daily 5 km SCF Product - AVHRR 1981-2018</vt:lpstr>
      <vt:lpstr>PowerPoint-Präsentation</vt:lpstr>
      <vt:lpstr>Daily 25 km SWE products 1979-2018</vt:lpstr>
      <vt:lpstr>Validation of Snow Products</vt:lpstr>
      <vt:lpstr>Release Schedule of Snow CCI Products</vt:lpstr>
      <vt:lpstr>Case Studies to be performed by CRG </vt:lpstr>
      <vt:lpstr>SWE CRDP v1.0 released in April 2020</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gabi</dc:creator>
  <cp:lastModifiedBy>Dr. Gabriele Schwaizer</cp:lastModifiedBy>
  <cp:revision>322</cp:revision>
  <dcterms:created xsi:type="dcterms:W3CDTF">2016-06-13T13:48:20Z</dcterms:created>
  <dcterms:modified xsi:type="dcterms:W3CDTF">2020-04-30T15:20:19Z</dcterms:modified>
</cp:coreProperties>
</file>