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63" r:id="rId6"/>
    <p:sldId id="264" r:id="rId7"/>
    <p:sldId id="265" r:id="rId8"/>
    <p:sldId id="282" r:id="rId9"/>
    <p:sldId id="267" r:id="rId10"/>
    <p:sldId id="277" r:id="rId11"/>
    <p:sldId id="279" r:id="rId12"/>
    <p:sldId id="280" r:id="rId13"/>
    <p:sldId id="271" r:id="rId14"/>
    <p:sldId id="272" r:id="rId15"/>
    <p:sldId id="275" r:id="rId16"/>
    <p:sldId id="281" r:id="rId17"/>
    <p:sldId id="273"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526" autoAdjust="0"/>
  </p:normalViewPr>
  <p:slideViewPr>
    <p:cSldViewPr snapToGrid="0" snapToObjects="1">
      <p:cViewPr varScale="1">
        <p:scale>
          <a:sx n="106" d="100"/>
          <a:sy n="106" d="100"/>
        </p:scale>
        <p:origin x="1764" y="90"/>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5AFAB0-6671-4321-AD0B-BCA5BE4A965B}" type="datetimeFigureOut">
              <a:rPr lang="en-GB" smtClean="0"/>
              <a:t>02/05/2020</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1DEBAC-296A-4381-B7D4-CE3B5C6C8119}" type="slidenum">
              <a:rPr lang="en-GB" smtClean="0"/>
              <a:t>‹#›</a:t>
            </a:fld>
            <a:endParaRPr lang="en-GB"/>
          </a:p>
        </p:txBody>
      </p:sp>
    </p:spTree>
    <p:extLst>
      <p:ext uri="{BB962C8B-B14F-4D97-AF65-F5344CB8AC3E}">
        <p14:creationId xmlns:p14="http://schemas.microsoft.com/office/powerpoint/2010/main" val="2900684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r>
            <a:br>
              <a:rPr lang="en-GB" dirty="0" smtClean="0"/>
            </a:br>
            <a:r>
              <a:rPr lang="en-GB" dirty="0" smtClean="0"/>
              <a:t>Hello</a:t>
            </a:r>
            <a:r>
              <a:rPr lang="en-GB" baseline="0" dirty="0" smtClean="0"/>
              <a:t> everyone, and thanks for taking the time to view/listen to our display. This work was done with Matt Lewis, at Bangor University in the UK. Feel free to simply browse through the slides or listen to the voice over. If you just listen to the voice over then it should take you around 7-8 minutes to view/listen to the whole display.  Even if you’re just viewing the slides, then it’s worth using the present mode as there are few animations.</a:t>
            </a:r>
            <a:endParaRPr lang="en-GB" dirty="0" smtClean="0"/>
          </a:p>
        </p:txBody>
      </p:sp>
      <p:sp>
        <p:nvSpPr>
          <p:cNvPr id="4" name="Slide Number Placeholder 3"/>
          <p:cNvSpPr>
            <a:spLocks noGrp="1"/>
          </p:cNvSpPr>
          <p:nvPr>
            <p:ph type="sldNum" sz="quarter" idx="10"/>
          </p:nvPr>
        </p:nvSpPr>
        <p:spPr/>
        <p:txBody>
          <a:bodyPr/>
          <a:lstStyle/>
          <a:p>
            <a:fld id="{4B1DEBAC-296A-4381-B7D4-CE3B5C6C8119}" type="slidenum">
              <a:rPr lang="en-GB" smtClean="0"/>
              <a:t>1</a:t>
            </a:fld>
            <a:endParaRPr lang="en-GB"/>
          </a:p>
        </p:txBody>
      </p:sp>
    </p:spTree>
    <p:extLst>
      <p:ext uri="{BB962C8B-B14F-4D97-AF65-F5344CB8AC3E}">
        <p14:creationId xmlns:p14="http://schemas.microsoft.com/office/powerpoint/2010/main" val="779710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next decided to add Kelp to an existing hydrodynamic model of the </a:t>
            </a:r>
            <a:r>
              <a:rPr lang="en-GB" baseline="0" dirty="0" err="1" smtClean="0"/>
              <a:t>Pentland</a:t>
            </a:r>
            <a:r>
              <a:rPr lang="en-GB" baseline="0" dirty="0" smtClean="0"/>
              <a:t> Firth region in Scotland. This is a region with very fast tidal currents actively being considered for commercial tidal stream energy development.  The model is an </a:t>
            </a:r>
            <a:r>
              <a:rPr lang="en-GB" baseline="0" dirty="0" err="1" smtClean="0"/>
              <a:t>FVCOM</a:t>
            </a:r>
            <a:r>
              <a:rPr lang="en-GB" baseline="0" dirty="0" smtClean="0"/>
              <a:t> model with a domain shown here, and we added Kelp to the areas shown in these figures.</a:t>
            </a:r>
            <a:endParaRPr lang="en-GB" dirty="0"/>
          </a:p>
        </p:txBody>
      </p:sp>
      <p:sp>
        <p:nvSpPr>
          <p:cNvPr id="4" name="Slide Number Placeholder 3"/>
          <p:cNvSpPr>
            <a:spLocks noGrp="1"/>
          </p:cNvSpPr>
          <p:nvPr>
            <p:ph type="sldNum" sz="quarter" idx="10"/>
          </p:nvPr>
        </p:nvSpPr>
        <p:spPr/>
        <p:txBody>
          <a:bodyPr/>
          <a:lstStyle/>
          <a:p>
            <a:fld id="{4B1DEBAC-296A-4381-B7D4-CE3B5C6C8119}" type="slidenum">
              <a:rPr lang="en-GB" smtClean="0"/>
              <a:t>10</a:t>
            </a:fld>
            <a:endParaRPr lang="en-GB"/>
          </a:p>
        </p:txBody>
      </p:sp>
    </p:spTree>
    <p:extLst>
      <p:ext uri="{BB962C8B-B14F-4D97-AF65-F5344CB8AC3E}">
        <p14:creationId xmlns:p14="http://schemas.microsoft.com/office/powerpoint/2010/main" val="3944642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an animation of the modelled</a:t>
            </a:r>
            <a:r>
              <a:rPr lang="en-GB" baseline="0" dirty="0" smtClean="0"/>
              <a:t> </a:t>
            </a:r>
            <a:r>
              <a:rPr lang="en-GB" dirty="0" smtClean="0"/>
              <a:t>instantaneous currents</a:t>
            </a:r>
            <a:r>
              <a:rPr lang="en-GB" baseline="0" dirty="0" smtClean="0"/>
              <a:t> with and without Kelp, as well as the difference.  A time series at the location marked with the red cross is shown. There are potentially large instantaneous differences in speed, but this can be deceptive as the Kelp may just be causing a phase difference without actually changing the peak speeds through a tidal cycle.  An alternative way of exploring the changes is to examine time average changes in power.</a:t>
            </a:r>
            <a:endParaRPr lang="en-GB" dirty="0"/>
          </a:p>
        </p:txBody>
      </p:sp>
      <p:sp>
        <p:nvSpPr>
          <p:cNvPr id="4" name="Slide Number Placeholder 3"/>
          <p:cNvSpPr>
            <a:spLocks noGrp="1"/>
          </p:cNvSpPr>
          <p:nvPr>
            <p:ph type="sldNum" sz="quarter" idx="10"/>
          </p:nvPr>
        </p:nvSpPr>
        <p:spPr/>
        <p:txBody>
          <a:bodyPr/>
          <a:lstStyle/>
          <a:p>
            <a:fld id="{4B1DEBAC-296A-4381-B7D4-CE3B5C6C8119}" type="slidenum">
              <a:rPr lang="en-GB" smtClean="0"/>
              <a:t>11</a:t>
            </a:fld>
            <a:endParaRPr lang="en-GB"/>
          </a:p>
        </p:txBody>
      </p:sp>
    </p:spTree>
    <p:extLst>
      <p:ext uri="{BB962C8B-B14F-4D97-AF65-F5344CB8AC3E}">
        <p14:creationId xmlns:p14="http://schemas.microsoft.com/office/powerpoint/2010/main" val="51106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slide shows three time average statistic of the change in speed and power, change in peak speed, mean power and maximum power through a tidal cycle.  You can see that there are both substantial increases and decreases in power.  This is to be expected with the flow reducing within the Kelp forests and increasing around them.</a:t>
            </a:r>
            <a:endParaRPr lang="en-GB" dirty="0"/>
          </a:p>
        </p:txBody>
      </p:sp>
      <p:sp>
        <p:nvSpPr>
          <p:cNvPr id="4" name="Slide Number Placeholder 3"/>
          <p:cNvSpPr>
            <a:spLocks noGrp="1"/>
          </p:cNvSpPr>
          <p:nvPr>
            <p:ph type="sldNum" sz="quarter" idx="10"/>
          </p:nvPr>
        </p:nvSpPr>
        <p:spPr/>
        <p:txBody>
          <a:bodyPr/>
          <a:lstStyle/>
          <a:p>
            <a:fld id="{4B1DEBAC-296A-4381-B7D4-CE3B5C6C8119}" type="slidenum">
              <a:rPr lang="en-GB" smtClean="0"/>
              <a:t>12</a:t>
            </a:fld>
            <a:endParaRPr lang="en-GB"/>
          </a:p>
        </p:txBody>
      </p:sp>
    </p:spTree>
    <p:extLst>
      <p:ext uri="{BB962C8B-B14F-4D97-AF65-F5344CB8AC3E}">
        <p14:creationId xmlns:p14="http://schemas.microsoft.com/office/powerpoint/2010/main" val="465784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we examine</a:t>
            </a:r>
            <a:r>
              <a:rPr lang="en-GB" baseline="0" dirty="0" smtClean="0"/>
              <a:t> the modelled tidal stream resource at a location within the </a:t>
            </a:r>
            <a:r>
              <a:rPr lang="en-GB" baseline="0" dirty="0" err="1" smtClean="0"/>
              <a:t>Pentland</a:t>
            </a:r>
            <a:r>
              <a:rPr lang="en-GB" baseline="0" dirty="0" smtClean="0"/>
              <a:t> Firth, with and without kelp. We  considered what power could be produced form a single 10 m diameter turbine.</a:t>
            </a:r>
          </a:p>
          <a:p>
            <a:r>
              <a:rPr lang="en-GB" baseline="0" dirty="0" smtClean="0"/>
              <a:t>The difference in energy extracted, with and without the addition of Kelp, is around 1 MWh/day.</a:t>
            </a:r>
          </a:p>
          <a:p>
            <a:r>
              <a:rPr lang="en-GB" baseline="0" dirty="0" smtClean="0"/>
              <a:t>On average, a UK home uses around 10 kWh/day</a:t>
            </a:r>
          </a:p>
          <a:p>
            <a:r>
              <a:rPr lang="en-GB" baseline="0" dirty="0" smtClean="0"/>
              <a:t>100 homes powered by kelp…</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4B1DEBAC-296A-4381-B7D4-CE3B5C6C8119}" type="slidenum">
              <a:rPr lang="en-GB" smtClean="0"/>
              <a:t>13</a:t>
            </a:fld>
            <a:endParaRPr lang="en-GB"/>
          </a:p>
        </p:txBody>
      </p:sp>
    </p:spTree>
    <p:extLst>
      <p:ext uri="{BB962C8B-B14F-4D97-AF65-F5344CB8AC3E}">
        <p14:creationId xmlns:p14="http://schemas.microsoft.com/office/powerpoint/2010/main" val="2952869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a:t>
            </a:r>
            <a:r>
              <a:rPr lang="en-GB" baseline="0" dirty="0" smtClean="0"/>
              <a:t> are our conclusions.  I’ll let you read them, but in summary,</a:t>
            </a:r>
          </a:p>
          <a:p>
            <a:endParaRPr lang="en-GB" baseline="0" dirty="0" smtClean="0"/>
          </a:p>
          <a:p>
            <a:r>
              <a:rPr lang="en-GB" baseline="0" dirty="0" smtClean="0"/>
              <a:t>The addition of macro-algae  has the potential to marginally increase current speeds, potentially opening up new areas of economically viable tidal stream energy production.   This would potentially have to be done at a very large scale for the </a:t>
            </a:r>
            <a:r>
              <a:rPr lang="en-GB" baseline="0" dirty="0" err="1" smtClean="0"/>
              <a:t>Pentland</a:t>
            </a:r>
            <a:r>
              <a:rPr lang="en-GB" baseline="0" dirty="0" smtClean="0"/>
              <a:t> Firth, but there are most likely other, more marginal sites, within Scotland and around the world where this may be more viable.</a:t>
            </a:r>
          </a:p>
          <a:p>
            <a:endParaRPr lang="en-GB" baseline="0" dirty="0" smtClean="0"/>
          </a:p>
        </p:txBody>
      </p:sp>
      <p:sp>
        <p:nvSpPr>
          <p:cNvPr id="4" name="Slide Number Placeholder 3"/>
          <p:cNvSpPr>
            <a:spLocks noGrp="1"/>
          </p:cNvSpPr>
          <p:nvPr>
            <p:ph type="sldNum" sz="quarter" idx="10"/>
          </p:nvPr>
        </p:nvSpPr>
        <p:spPr/>
        <p:txBody>
          <a:bodyPr/>
          <a:lstStyle/>
          <a:p>
            <a:fld id="{4B1DEBAC-296A-4381-B7D4-CE3B5C6C8119}" type="slidenum">
              <a:rPr lang="en-GB" smtClean="0"/>
              <a:t>14</a:t>
            </a:fld>
            <a:endParaRPr lang="en-GB"/>
          </a:p>
        </p:txBody>
      </p:sp>
    </p:spTree>
    <p:extLst>
      <p:ext uri="{BB962C8B-B14F-4D97-AF65-F5344CB8AC3E}">
        <p14:creationId xmlns:p14="http://schemas.microsoft.com/office/powerpoint/2010/main" val="1011578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SG recognises</a:t>
            </a:r>
            <a:r>
              <a:rPr lang="en-GB" baseline="0" dirty="0" smtClean="0"/>
              <a:t> t</a:t>
            </a:r>
            <a:r>
              <a:rPr lang="en-GB" dirty="0" smtClean="0"/>
              <a:t>here is a pressing need for decarbonisation and has ambitious</a:t>
            </a:r>
            <a:r>
              <a:rPr lang="en-GB" baseline="0" dirty="0" smtClean="0"/>
              <a:t> renewable energy plans. Mainly offshore wind, but t</a:t>
            </a:r>
            <a:r>
              <a:rPr lang="en-GB" dirty="0" smtClean="0"/>
              <a:t>idal stream energy is also part of the energy mix.  There</a:t>
            </a:r>
            <a:r>
              <a:rPr lang="en-GB" baseline="0" dirty="0" smtClean="0"/>
              <a:t> are however a li</a:t>
            </a:r>
            <a:r>
              <a:rPr lang="en-GB" dirty="0" smtClean="0"/>
              <a:t>mited number of sites with adequate resource.</a:t>
            </a:r>
          </a:p>
          <a:p>
            <a:endParaRPr lang="en-GB" dirty="0" smtClean="0"/>
          </a:p>
          <a:p>
            <a:r>
              <a:rPr lang="en-GB" dirty="0" smtClean="0"/>
              <a:t>Typically</a:t>
            </a:r>
            <a:r>
              <a:rPr lang="en-GB" baseline="0" dirty="0" smtClean="0"/>
              <a:t>, today’s tidal stream turbines have a c</a:t>
            </a:r>
            <a:r>
              <a:rPr lang="en-GB" dirty="0" smtClean="0"/>
              <a:t>ut in speed</a:t>
            </a:r>
            <a:r>
              <a:rPr lang="en-GB" baseline="0" dirty="0" smtClean="0"/>
              <a:t> of at a least 1 m/s. but really 1.5 – 2 m/s is required as a minimum to make it economically viable.</a:t>
            </a:r>
          </a:p>
          <a:p>
            <a:endParaRPr lang="en-GB" baseline="0" dirty="0" smtClean="0"/>
          </a:p>
          <a:p>
            <a:r>
              <a:rPr lang="en-GB" baseline="0" dirty="0" smtClean="0"/>
              <a:t>There has been some research into utilising slower currents, but if we can somehow increase the flow speed we can potentially open up new areas for tidal stream exploitation.</a:t>
            </a:r>
          </a:p>
          <a:p>
            <a:endParaRPr lang="en-GB" dirty="0" smtClean="0"/>
          </a:p>
          <a:p>
            <a:r>
              <a:rPr lang="en-GB" dirty="0" smtClean="0"/>
              <a:t>So, this presentation explores</a:t>
            </a:r>
            <a:r>
              <a:rPr lang="en-GB" baseline="0" dirty="0" smtClean="0"/>
              <a:t> whether the presence of </a:t>
            </a:r>
            <a:r>
              <a:rPr lang="en-GB" dirty="0" smtClean="0"/>
              <a:t>macro-algae could enhance the tidal stream resource?</a:t>
            </a:r>
          </a:p>
          <a:p>
            <a:endParaRPr lang="en-GB" dirty="0" smtClean="0"/>
          </a:p>
        </p:txBody>
      </p:sp>
      <p:sp>
        <p:nvSpPr>
          <p:cNvPr id="4" name="Slide Number Placeholder 3"/>
          <p:cNvSpPr>
            <a:spLocks noGrp="1"/>
          </p:cNvSpPr>
          <p:nvPr>
            <p:ph type="sldNum" sz="quarter" idx="10"/>
          </p:nvPr>
        </p:nvSpPr>
        <p:spPr/>
        <p:txBody>
          <a:bodyPr/>
          <a:lstStyle/>
          <a:p>
            <a:fld id="{4B1DEBAC-296A-4381-B7D4-CE3B5C6C8119}" type="slidenum">
              <a:rPr lang="en-GB" smtClean="0"/>
              <a:t>2</a:t>
            </a:fld>
            <a:endParaRPr lang="en-GB"/>
          </a:p>
        </p:txBody>
      </p:sp>
    </p:spTree>
    <p:extLst>
      <p:ext uri="{BB962C8B-B14F-4D97-AF65-F5344CB8AC3E}">
        <p14:creationId xmlns:p14="http://schemas.microsoft.com/office/powerpoint/2010/main" val="1027798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This slide simply highlights</a:t>
            </a:r>
            <a:r>
              <a:rPr lang="en-GB" baseline="0" dirty="0" smtClean="0"/>
              <a:t> that there is a large potential overlap between macro algae, such as Kelp, and areas of tidal stream resource around the world.  This is because they both require relatively shallow water and reasonably fast flows.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In general macro-algae occurs in large stands and individual strands/plants can extend all the way from the seabed to the sea surface.</a:t>
            </a:r>
          </a:p>
          <a:p>
            <a:endParaRPr lang="en-GB" dirty="0"/>
          </a:p>
        </p:txBody>
      </p:sp>
      <p:sp>
        <p:nvSpPr>
          <p:cNvPr id="4" name="Slide Number Placeholder 3"/>
          <p:cNvSpPr>
            <a:spLocks noGrp="1"/>
          </p:cNvSpPr>
          <p:nvPr>
            <p:ph type="sldNum" sz="quarter" idx="10"/>
          </p:nvPr>
        </p:nvSpPr>
        <p:spPr/>
        <p:txBody>
          <a:bodyPr/>
          <a:lstStyle/>
          <a:p>
            <a:fld id="{4B1DEBAC-296A-4381-B7D4-CE3B5C6C8119}" type="slidenum">
              <a:rPr lang="en-GB" smtClean="0"/>
              <a:t>3</a:t>
            </a:fld>
            <a:endParaRPr lang="en-GB"/>
          </a:p>
        </p:txBody>
      </p:sp>
    </p:spTree>
    <p:extLst>
      <p:ext uri="{BB962C8B-B14F-4D97-AF65-F5344CB8AC3E}">
        <p14:creationId xmlns:p14="http://schemas.microsoft.com/office/powerpoint/2010/main" val="1395850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 simply</a:t>
            </a:r>
            <a:r>
              <a:rPr lang="en-GB" baseline="0" dirty="0" smtClean="0"/>
              <a:t> explains how the presence of large stands of macro-algae would change to the flow, both within the stand and nearby.</a:t>
            </a:r>
          </a:p>
          <a:p>
            <a:endParaRPr lang="en-GB" baseline="0" dirty="0" smtClean="0"/>
          </a:p>
          <a:p>
            <a:r>
              <a:rPr lang="en-GB" baseline="0" dirty="0" smtClean="0"/>
              <a:t>If a tidal channel with some undisturbed flow speed </a:t>
            </a:r>
            <a:r>
              <a:rPr lang="en-GB" baseline="0" dirty="0" err="1" smtClean="0"/>
              <a:t>U0</a:t>
            </a:r>
            <a:r>
              <a:rPr lang="en-GB" baseline="0" dirty="0" smtClean="0"/>
              <a:t> was to have a large stand of Kelp added (a bio-feature) with some drag coefficient, then locally within the bio-feature the flow will be reduced whilst outside the bio-feature the flow will be increased in order to conserve momentum within the channel.</a:t>
            </a:r>
            <a:endParaRPr lang="en-GB" dirty="0"/>
          </a:p>
        </p:txBody>
      </p:sp>
      <p:sp>
        <p:nvSpPr>
          <p:cNvPr id="4" name="Slide Number Placeholder 3"/>
          <p:cNvSpPr>
            <a:spLocks noGrp="1"/>
          </p:cNvSpPr>
          <p:nvPr>
            <p:ph type="sldNum" sz="quarter" idx="10"/>
          </p:nvPr>
        </p:nvSpPr>
        <p:spPr/>
        <p:txBody>
          <a:bodyPr/>
          <a:lstStyle/>
          <a:p>
            <a:fld id="{4B1DEBAC-296A-4381-B7D4-CE3B5C6C8119}" type="slidenum">
              <a:rPr lang="en-GB" smtClean="0"/>
              <a:t>4</a:t>
            </a:fld>
            <a:endParaRPr lang="en-GB"/>
          </a:p>
        </p:txBody>
      </p:sp>
    </p:spTree>
    <p:extLst>
      <p:ext uri="{BB962C8B-B14F-4D97-AF65-F5344CB8AC3E}">
        <p14:creationId xmlns:p14="http://schemas.microsoft.com/office/powerpoint/2010/main" val="3215850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our hypothesis is that the addition</a:t>
            </a:r>
            <a:r>
              <a:rPr lang="en-GB" baseline="0" dirty="0" smtClean="0"/>
              <a:t> of non naturally occurring</a:t>
            </a:r>
            <a:r>
              <a:rPr lang="en-GB" dirty="0" smtClean="0"/>
              <a:t> macro-algae</a:t>
            </a:r>
            <a:r>
              <a:rPr lang="en-GB" baseline="0" dirty="0" smtClean="0"/>
              <a:t> could enhance tidal currents. And if this was done in a marginal region where the flow rate was just below an economically viable flow, then it could be increased to make it economically viable.</a:t>
            </a:r>
            <a:endParaRPr lang="en-GB" dirty="0"/>
          </a:p>
        </p:txBody>
      </p:sp>
      <p:sp>
        <p:nvSpPr>
          <p:cNvPr id="4" name="Slide Number Placeholder 3"/>
          <p:cNvSpPr>
            <a:spLocks noGrp="1"/>
          </p:cNvSpPr>
          <p:nvPr>
            <p:ph type="sldNum" sz="quarter" idx="10"/>
          </p:nvPr>
        </p:nvSpPr>
        <p:spPr/>
        <p:txBody>
          <a:bodyPr/>
          <a:lstStyle/>
          <a:p>
            <a:fld id="{4B1DEBAC-296A-4381-B7D4-CE3B5C6C8119}" type="slidenum">
              <a:rPr lang="en-GB" smtClean="0"/>
              <a:t>5</a:t>
            </a:fld>
            <a:endParaRPr lang="en-GB"/>
          </a:p>
        </p:txBody>
      </p:sp>
    </p:spTree>
    <p:extLst>
      <p:ext uri="{BB962C8B-B14F-4D97-AF65-F5344CB8AC3E}">
        <p14:creationId xmlns:p14="http://schemas.microsoft.com/office/powerpoint/2010/main" val="1873741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started by</a:t>
            </a:r>
            <a:r>
              <a:rPr lang="en-GB" baseline="0" dirty="0" smtClean="0"/>
              <a:t> exploring what would happen in an idealised channel using a numerical model – </a:t>
            </a:r>
            <a:r>
              <a:rPr lang="en-GB" baseline="0" dirty="0" err="1" smtClean="0"/>
              <a:t>FVCOM</a:t>
            </a:r>
            <a:r>
              <a:rPr lang="en-GB" baseline="0" dirty="0" smtClean="0"/>
              <a:t>.  We forced it with a simple </a:t>
            </a:r>
            <a:r>
              <a:rPr lang="en-GB" baseline="0" dirty="0" err="1" smtClean="0"/>
              <a:t>M2</a:t>
            </a:r>
            <a:r>
              <a:rPr lang="en-GB" baseline="0" dirty="0" smtClean="0"/>
              <a:t> tide with a phase difference at either end of the channel. The animation here shows the rise and fall of the tide along the channel, and the resulting velocities along channel, as well as a cross section through the middle of the channel.</a:t>
            </a:r>
            <a:endParaRPr lang="en-GB" dirty="0"/>
          </a:p>
        </p:txBody>
      </p:sp>
      <p:sp>
        <p:nvSpPr>
          <p:cNvPr id="4" name="Slide Number Placeholder 3"/>
          <p:cNvSpPr>
            <a:spLocks noGrp="1"/>
          </p:cNvSpPr>
          <p:nvPr>
            <p:ph type="sldNum" sz="quarter" idx="10"/>
          </p:nvPr>
        </p:nvSpPr>
        <p:spPr/>
        <p:txBody>
          <a:bodyPr/>
          <a:lstStyle/>
          <a:p>
            <a:fld id="{4B1DEBAC-296A-4381-B7D4-CE3B5C6C8119}" type="slidenum">
              <a:rPr lang="en-GB" smtClean="0"/>
              <a:t>6</a:t>
            </a:fld>
            <a:endParaRPr lang="en-GB"/>
          </a:p>
        </p:txBody>
      </p:sp>
    </p:spTree>
    <p:extLst>
      <p:ext uri="{BB962C8B-B14F-4D97-AF65-F5344CB8AC3E}">
        <p14:creationId xmlns:p14="http://schemas.microsoft.com/office/powerpoint/2010/main" val="2037745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added macro-algae, Kelp, to the model by</a:t>
            </a:r>
            <a:r>
              <a:rPr lang="en-GB" baseline="0" dirty="0" smtClean="0"/>
              <a:t> representing it as an additional body force term in the momentum equations.  We added 400 m long stands, or forests, either side of the channel.</a:t>
            </a:r>
          </a:p>
          <a:p>
            <a:r>
              <a:rPr lang="en-GB" baseline="0" dirty="0" smtClean="0"/>
              <a:t>The first figure shows the bathymetry within the channel, and where Kelp were added.</a:t>
            </a:r>
          </a:p>
          <a:p>
            <a:r>
              <a:rPr lang="en-GB" baseline="0" dirty="0" smtClean="0"/>
              <a:t>The second figure shows the undisturbed speeds in the channel</a:t>
            </a:r>
          </a:p>
          <a:p>
            <a:r>
              <a:rPr lang="en-GB" baseline="0" dirty="0" smtClean="0"/>
              <a:t>The third figure shows the resulting speeds with the addition of the Kelp</a:t>
            </a:r>
          </a:p>
          <a:p>
            <a:r>
              <a:rPr lang="en-GB" baseline="0" dirty="0" smtClean="0"/>
              <a:t>The last figure shows a comparison of the along channel velocity, in the centre of the channel, with and without the Kelp.  You can see there is a small increase tin the along channel velocity magnitude.</a:t>
            </a:r>
            <a:endParaRPr lang="en-GB" dirty="0"/>
          </a:p>
        </p:txBody>
      </p:sp>
      <p:sp>
        <p:nvSpPr>
          <p:cNvPr id="4" name="Slide Number Placeholder 3"/>
          <p:cNvSpPr>
            <a:spLocks noGrp="1"/>
          </p:cNvSpPr>
          <p:nvPr>
            <p:ph type="sldNum" sz="quarter" idx="10"/>
          </p:nvPr>
        </p:nvSpPr>
        <p:spPr/>
        <p:txBody>
          <a:bodyPr/>
          <a:lstStyle/>
          <a:p>
            <a:fld id="{4B1DEBAC-296A-4381-B7D4-CE3B5C6C8119}" type="slidenum">
              <a:rPr lang="en-GB" smtClean="0"/>
              <a:t>7</a:t>
            </a:fld>
            <a:endParaRPr lang="en-GB"/>
          </a:p>
        </p:txBody>
      </p:sp>
    </p:spTree>
    <p:extLst>
      <p:ext uri="{BB962C8B-B14F-4D97-AF65-F5344CB8AC3E}">
        <p14:creationId xmlns:p14="http://schemas.microsoft.com/office/powerpoint/2010/main" val="3649836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slide just shows a cross section in the middle of the channel and how the Kelp can change the along channel flow through the cross section.  With flow reductions at the edges of the channel, within the kelp forests, and increases in the flow in the centre.</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4B1DEBAC-296A-4381-B7D4-CE3B5C6C8119}" type="slidenum">
              <a:rPr lang="en-GB" smtClean="0"/>
              <a:t>8</a:t>
            </a:fld>
            <a:endParaRPr lang="en-GB"/>
          </a:p>
        </p:txBody>
      </p:sp>
    </p:spTree>
    <p:extLst>
      <p:ext uri="{BB962C8B-B14F-4D97-AF65-F5344CB8AC3E}">
        <p14:creationId xmlns:p14="http://schemas.microsoft.com/office/powerpoint/2010/main" val="115266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figures compare time series,</a:t>
            </a:r>
            <a:r>
              <a:rPr lang="en-GB" baseline="0" dirty="0" smtClean="0"/>
              <a:t> over 1 day, of the along channel velocity and the power using this power equation. Power is proportional to the velocity cubed.   A small increase in speed results in a large increase in power.</a:t>
            </a:r>
            <a:endParaRPr lang="en-GB" dirty="0"/>
          </a:p>
        </p:txBody>
      </p:sp>
      <p:sp>
        <p:nvSpPr>
          <p:cNvPr id="4" name="Slide Number Placeholder 3"/>
          <p:cNvSpPr>
            <a:spLocks noGrp="1"/>
          </p:cNvSpPr>
          <p:nvPr>
            <p:ph type="sldNum" sz="quarter" idx="10"/>
          </p:nvPr>
        </p:nvSpPr>
        <p:spPr/>
        <p:txBody>
          <a:bodyPr/>
          <a:lstStyle/>
          <a:p>
            <a:fld id="{4B1DEBAC-296A-4381-B7D4-CE3B5C6C8119}" type="slidenum">
              <a:rPr lang="en-GB" smtClean="0"/>
              <a:t>9</a:t>
            </a:fld>
            <a:endParaRPr lang="en-GB"/>
          </a:p>
        </p:txBody>
      </p:sp>
    </p:spTree>
    <p:extLst>
      <p:ext uri="{BB962C8B-B14F-4D97-AF65-F5344CB8AC3E}">
        <p14:creationId xmlns:p14="http://schemas.microsoft.com/office/powerpoint/2010/main" val="2960806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ED1E4F49-BCF1-D949-B84A-9A5AC85B968C}" type="datetimeFigureOut">
              <a:rPr lang="en-US" smtClean="0"/>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4CBEC-1389-9445-B66B-0AAE967D61D3}" type="slidenum">
              <a:rPr lang="en-US" smtClean="0"/>
              <a:t>‹#›</a:t>
            </a:fld>
            <a:endParaRPr lang="en-US"/>
          </a:p>
        </p:txBody>
      </p:sp>
    </p:spTree>
    <p:extLst>
      <p:ext uri="{BB962C8B-B14F-4D97-AF65-F5344CB8AC3E}">
        <p14:creationId xmlns:p14="http://schemas.microsoft.com/office/powerpoint/2010/main" val="810590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GB"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D1E4F49-BCF1-D949-B84A-9A5AC85B968C}" type="datetimeFigureOut">
              <a:rPr lang="en-US" smtClean="0"/>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4CBEC-1389-9445-B66B-0AAE967D61D3}" type="slidenum">
              <a:rPr lang="en-US" smtClean="0"/>
              <a:t>‹#›</a:t>
            </a:fld>
            <a:endParaRPr lang="en-US"/>
          </a:p>
        </p:txBody>
      </p:sp>
    </p:spTree>
    <p:extLst>
      <p:ext uri="{BB962C8B-B14F-4D97-AF65-F5344CB8AC3E}">
        <p14:creationId xmlns:p14="http://schemas.microsoft.com/office/powerpoint/2010/main" val="4067507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395270"/>
          </a:xfrm>
        </p:spPr>
        <p:txBody>
          <a:bodyPr>
            <a:noAutofit/>
          </a:bodyPr>
          <a:lstStyle>
            <a:lvl1pPr algn="l">
              <a:defRPr sz="2800">
                <a:solidFill>
                  <a:schemeClr val="accent1"/>
                </a:solidFil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739036"/>
            <a:ext cx="8229600" cy="3855587"/>
          </a:xfrm>
        </p:spPr>
        <p:txBody>
          <a:bodyPr>
            <a:normAutofit/>
          </a:bodyPr>
          <a:lstStyle>
            <a:lvl1pPr>
              <a:defRPr sz="2400"/>
            </a:lvl1pPr>
            <a:lvl2pPr>
              <a:defRPr sz="2000"/>
            </a:lvl2pPr>
            <a:lvl3pPr>
              <a:defRPr sz="1800"/>
            </a:lvl3pPr>
            <a:lvl4pPr>
              <a:defRPr sz="1600"/>
            </a:lvl4pPr>
            <a:lvl5pPr>
              <a:defRPr sz="16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ED1E4F49-BCF1-D949-B84A-9A5AC85B968C}" type="datetimeFigureOut">
              <a:rPr lang="en-US" smtClean="0"/>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4CBEC-1389-9445-B66B-0AAE967D61D3}" type="slidenum">
              <a:rPr lang="en-US" smtClean="0"/>
              <a:t>‹#›</a:t>
            </a:fld>
            <a:endParaRPr lang="en-US"/>
          </a:p>
        </p:txBody>
      </p:sp>
    </p:spTree>
    <p:extLst>
      <p:ext uri="{BB962C8B-B14F-4D97-AF65-F5344CB8AC3E}">
        <p14:creationId xmlns:p14="http://schemas.microsoft.com/office/powerpoint/2010/main" val="1915039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D1E4F49-BCF1-D949-B84A-9A5AC85B968C}" type="datetimeFigureOut">
              <a:rPr lang="en-US" smtClean="0"/>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4CBEC-1389-9445-B66B-0AAE967D61D3}" type="slidenum">
              <a:rPr lang="en-US" smtClean="0"/>
              <a:t>‹#›</a:t>
            </a:fld>
            <a:endParaRPr lang="en-US"/>
          </a:p>
        </p:txBody>
      </p:sp>
    </p:spTree>
    <p:extLst>
      <p:ext uri="{BB962C8B-B14F-4D97-AF65-F5344CB8AC3E}">
        <p14:creationId xmlns:p14="http://schemas.microsoft.com/office/powerpoint/2010/main" val="2960910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721567"/>
            <a:ext cx="4038600" cy="3938115"/>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648200" y="721567"/>
            <a:ext cx="4038600" cy="3938115"/>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D1E4F49-BCF1-D949-B84A-9A5AC85B968C}" type="datetimeFigureOut">
              <a:rPr lang="en-US" smtClean="0"/>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4CBEC-1389-9445-B66B-0AAE967D61D3}" type="slidenum">
              <a:rPr lang="en-US" smtClean="0"/>
              <a:t>‹#›</a:t>
            </a:fld>
            <a:endParaRPr lang="en-US"/>
          </a:p>
        </p:txBody>
      </p:sp>
      <p:sp>
        <p:nvSpPr>
          <p:cNvPr id="8" name="Title 1"/>
          <p:cNvSpPr>
            <a:spLocks noGrp="1"/>
          </p:cNvSpPr>
          <p:nvPr>
            <p:ph type="title"/>
          </p:nvPr>
        </p:nvSpPr>
        <p:spPr>
          <a:xfrm>
            <a:off x="457200" y="205979"/>
            <a:ext cx="8229600" cy="395270"/>
          </a:xfrm>
        </p:spPr>
        <p:txBody>
          <a:bodyPr>
            <a:noAutofit/>
          </a:bodyPr>
          <a:lstStyle>
            <a:lvl1pPr algn="l">
              <a:defRPr sz="2800">
                <a:solidFill>
                  <a:schemeClr val="accent1"/>
                </a:solidFill>
              </a:defRPr>
            </a:lvl1pPr>
          </a:lstStyle>
          <a:p>
            <a:r>
              <a:rPr lang="en-GB" dirty="0" smtClean="0"/>
              <a:t>Click to edit Master title style</a:t>
            </a:r>
            <a:endParaRPr lang="en-US" dirty="0"/>
          </a:p>
        </p:txBody>
      </p:sp>
    </p:spTree>
    <p:extLst>
      <p:ext uri="{BB962C8B-B14F-4D97-AF65-F5344CB8AC3E}">
        <p14:creationId xmlns:p14="http://schemas.microsoft.com/office/powerpoint/2010/main" val="515242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ED1E4F49-BCF1-D949-B84A-9A5AC85B968C}" type="datetimeFigureOut">
              <a:rPr lang="en-US" smtClean="0"/>
              <a:t>5/2/2020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74CBEC-1389-9445-B66B-0AAE967D61D3}" type="slidenum">
              <a:rPr lang="en-US" smtClean="0"/>
              <a:t>‹#›</a:t>
            </a:fld>
            <a:endParaRPr lang="en-US"/>
          </a:p>
        </p:txBody>
      </p:sp>
    </p:spTree>
    <p:extLst>
      <p:ext uri="{BB962C8B-B14F-4D97-AF65-F5344CB8AC3E}">
        <p14:creationId xmlns:p14="http://schemas.microsoft.com/office/powerpoint/2010/main" val="4137854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D1E4F49-BCF1-D949-B84A-9A5AC85B968C}" type="datetimeFigureOut">
              <a:rPr lang="en-US" smtClean="0"/>
              <a:t>5/2/2020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74CBEC-1389-9445-B66B-0AAE967D61D3}" type="slidenum">
              <a:rPr lang="en-US" smtClean="0"/>
              <a:t>‹#›</a:t>
            </a:fld>
            <a:endParaRPr lang="en-US"/>
          </a:p>
        </p:txBody>
      </p:sp>
      <p:sp>
        <p:nvSpPr>
          <p:cNvPr id="7" name="Title 1"/>
          <p:cNvSpPr>
            <a:spLocks noGrp="1"/>
          </p:cNvSpPr>
          <p:nvPr>
            <p:ph type="title"/>
          </p:nvPr>
        </p:nvSpPr>
        <p:spPr>
          <a:xfrm>
            <a:off x="457200" y="205979"/>
            <a:ext cx="8229600" cy="395270"/>
          </a:xfrm>
        </p:spPr>
        <p:txBody>
          <a:bodyPr>
            <a:noAutofit/>
          </a:bodyPr>
          <a:lstStyle>
            <a:lvl1pPr algn="l">
              <a:defRPr sz="2800">
                <a:solidFill>
                  <a:schemeClr val="accent1"/>
                </a:solidFill>
              </a:defRPr>
            </a:lvl1pPr>
          </a:lstStyle>
          <a:p>
            <a:r>
              <a:rPr lang="en-GB" dirty="0" smtClean="0"/>
              <a:t>Click to edit Master title style</a:t>
            </a:r>
            <a:endParaRPr lang="en-US" dirty="0"/>
          </a:p>
        </p:txBody>
      </p:sp>
    </p:spTree>
    <p:extLst>
      <p:ext uri="{BB962C8B-B14F-4D97-AF65-F5344CB8AC3E}">
        <p14:creationId xmlns:p14="http://schemas.microsoft.com/office/powerpoint/2010/main" val="204458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1E4F49-BCF1-D949-B84A-9A5AC85B968C}" type="datetimeFigureOut">
              <a:rPr lang="en-US" smtClean="0"/>
              <a:t>5/2/2020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74CBEC-1389-9445-B66B-0AAE967D61D3}" type="slidenum">
              <a:rPr lang="en-US" smtClean="0"/>
              <a:t>‹#›</a:t>
            </a:fld>
            <a:endParaRPr lang="en-US"/>
          </a:p>
        </p:txBody>
      </p:sp>
    </p:spTree>
    <p:extLst>
      <p:ext uri="{BB962C8B-B14F-4D97-AF65-F5344CB8AC3E}">
        <p14:creationId xmlns:p14="http://schemas.microsoft.com/office/powerpoint/2010/main" val="3619274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D1E4F49-BCF1-D949-B84A-9A5AC85B968C}" type="datetimeFigureOut">
              <a:rPr lang="en-US" smtClean="0"/>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4CBEC-1389-9445-B66B-0AAE967D61D3}" type="slidenum">
              <a:rPr lang="en-US" smtClean="0"/>
              <a:t>‹#›</a:t>
            </a:fld>
            <a:endParaRPr lang="en-US"/>
          </a:p>
        </p:txBody>
      </p:sp>
    </p:spTree>
    <p:extLst>
      <p:ext uri="{BB962C8B-B14F-4D97-AF65-F5344CB8AC3E}">
        <p14:creationId xmlns:p14="http://schemas.microsoft.com/office/powerpoint/2010/main" val="37902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D1E4F49-BCF1-D949-B84A-9A5AC85B968C}" type="datetimeFigureOut">
              <a:rPr lang="en-US" smtClean="0"/>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4CBEC-1389-9445-B66B-0AAE967D61D3}" type="slidenum">
              <a:rPr lang="en-US" smtClean="0"/>
              <a:t>‹#›</a:t>
            </a:fld>
            <a:endParaRPr lang="en-US"/>
          </a:p>
        </p:txBody>
      </p:sp>
    </p:spTree>
    <p:extLst>
      <p:ext uri="{BB962C8B-B14F-4D97-AF65-F5344CB8AC3E}">
        <p14:creationId xmlns:p14="http://schemas.microsoft.com/office/powerpoint/2010/main" val="2087657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D1E4F49-BCF1-D949-B84A-9A5AC85B968C}" type="datetimeFigureOut">
              <a:rPr lang="en-US" smtClean="0"/>
              <a:t>5/2/2020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F74CBEC-1389-9445-B66B-0AAE967D61D3}" type="slidenum">
              <a:rPr lang="en-US" smtClean="0"/>
              <a:t>‹#›</a:t>
            </a:fld>
            <a:endParaRPr lang="en-US"/>
          </a:p>
        </p:txBody>
      </p:sp>
    </p:spTree>
    <p:extLst>
      <p:ext uri="{BB962C8B-B14F-4D97-AF65-F5344CB8AC3E}">
        <p14:creationId xmlns:p14="http://schemas.microsoft.com/office/powerpoint/2010/main" val="971653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0.m4a"/><Relationship Id="rId7" Type="http://schemas.openxmlformats.org/officeDocument/2006/relationships/image" Target="../media/image20.png"/><Relationship Id="rId2" Type="http://schemas.microsoft.com/office/2007/relationships/media" Target="../media/media10.m4a"/><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notesSlide" Target="../notesSlides/notesSlide10.xml"/><Relationship Id="rId4" Type="http://schemas.openxmlformats.org/officeDocument/2006/relationships/slideLayout" Target="../slideLayouts/slideLayout4.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1.gi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jpeg"/><Relationship Id="rId5" Type="http://schemas.openxmlformats.org/officeDocument/2006/relationships/image" Target="../media/image23.png"/><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5.gif"/><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eg"/><Relationship Id="rId5" Type="http://schemas.openxmlformats.org/officeDocument/2006/relationships/image" Target="../media/image8.tif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e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2.gi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7.m4a"/><Relationship Id="rId7" Type="http://schemas.openxmlformats.org/officeDocument/2006/relationships/image" Target="../media/image14.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4.png"/><Relationship Id="rId5" Type="http://schemas.openxmlformats.org/officeDocument/2006/relationships/notesSlide" Target="../notesSlides/notesSlide7.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6.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0.png"/><Relationship Id="rId5" Type="http://schemas.openxmlformats.org/officeDocument/2006/relationships/image" Target="../media/image18.png"/><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SS MLA slide splash 16x9 a.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8467"/>
            <a:ext cx="9144000" cy="5207000"/>
          </a:xfrm>
          <a:prstGeom prst="rect">
            <a:avLst/>
          </a:prstGeom>
        </p:spPr>
      </p:pic>
      <p:sp>
        <p:nvSpPr>
          <p:cNvPr id="8" name="Rectangle 2"/>
          <p:cNvSpPr>
            <a:spLocks noGrp="1" noChangeArrowheads="1"/>
          </p:cNvSpPr>
          <p:nvPr>
            <p:ph type="ctrTitle"/>
          </p:nvPr>
        </p:nvSpPr>
        <p:spPr>
          <a:xfrm>
            <a:off x="234229" y="256322"/>
            <a:ext cx="5814123" cy="837443"/>
          </a:xfrm>
          <a:prstGeom prst="rect">
            <a:avLst/>
          </a:prstGeom>
        </p:spPr>
        <p:txBody>
          <a:bodyPr tIns="0">
            <a:normAutofit fontScale="90000"/>
          </a:bodyPr>
          <a:lstStyle/>
          <a:p>
            <a:pPr lvl="0" algn="l" defTabSz="914400">
              <a:spcBef>
                <a:spcPts val="0"/>
              </a:spcBef>
              <a:defRPr/>
            </a:pPr>
            <a:r>
              <a:rPr lang="en-GB" sz="3000" b="1" kern="0" dirty="0">
                <a:solidFill>
                  <a:srgbClr val="000090"/>
                </a:solidFill>
                <a:latin typeface="Arial"/>
                <a:cs typeface="Arial"/>
              </a:rPr>
              <a:t>Bio-optimisation of a tidal channel</a:t>
            </a:r>
            <a:endParaRPr kumimoji="0" lang="en-US" sz="3000" b="1" i="0" u="none" strike="noStrike" kern="0" cap="none" spc="0" normalizeH="0" baseline="0" noProof="0" dirty="0" smtClean="0">
              <a:ln>
                <a:noFill/>
              </a:ln>
              <a:solidFill>
                <a:srgbClr val="000090"/>
              </a:solidFill>
              <a:effectLst/>
              <a:uLnTx/>
              <a:uFillTx/>
              <a:latin typeface="Arial"/>
              <a:cs typeface="Arial"/>
            </a:endParaRPr>
          </a:p>
        </p:txBody>
      </p:sp>
      <p:sp>
        <p:nvSpPr>
          <p:cNvPr id="3" name="TextBox 2"/>
          <p:cNvSpPr txBox="1"/>
          <p:nvPr/>
        </p:nvSpPr>
        <p:spPr>
          <a:xfrm>
            <a:off x="234229" y="3095672"/>
            <a:ext cx="4922823" cy="646331"/>
          </a:xfrm>
          <a:prstGeom prst="rect">
            <a:avLst/>
          </a:prstGeom>
          <a:noFill/>
        </p:spPr>
        <p:txBody>
          <a:bodyPr wrap="none" rtlCol="0">
            <a:spAutoFit/>
          </a:bodyPr>
          <a:lstStyle/>
          <a:p>
            <a:r>
              <a:rPr lang="en-GB" b="1" dirty="0" smtClean="0">
                <a:solidFill>
                  <a:schemeClr val="bg1"/>
                </a:solidFill>
              </a:rPr>
              <a:t>Rory O’Hara Murray, Marine Scotland Science, UK</a:t>
            </a:r>
          </a:p>
          <a:p>
            <a:r>
              <a:rPr lang="en-GB" b="1" dirty="0" smtClean="0">
                <a:solidFill>
                  <a:schemeClr val="bg1"/>
                </a:solidFill>
              </a:rPr>
              <a:t>Matt Lewis, Bangor University, UK</a:t>
            </a:r>
            <a:endParaRPr lang="en-GB" b="1" dirty="0">
              <a:solidFill>
                <a:schemeClr val="bg1"/>
              </a:solidFill>
            </a:endParaRPr>
          </a:p>
        </p:txBody>
      </p:sp>
      <p:pic>
        <p:nvPicPr>
          <p:cNvPr id="7" name="Picture 6" descr="BangorUniSmall"/>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75630" y="4331969"/>
            <a:ext cx="862369" cy="72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
        <p:nvSpPr>
          <p:cNvPr id="5" name="TextBox 4"/>
          <p:cNvSpPr txBox="1"/>
          <p:nvPr/>
        </p:nvSpPr>
        <p:spPr>
          <a:xfrm>
            <a:off x="234229" y="3823936"/>
            <a:ext cx="5944131" cy="646331"/>
          </a:xfrm>
          <a:prstGeom prst="rect">
            <a:avLst/>
          </a:prstGeom>
          <a:noFill/>
        </p:spPr>
        <p:txBody>
          <a:bodyPr wrap="square" rtlCol="0">
            <a:spAutoFit/>
          </a:bodyPr>
          <a:lstStyle/>
          <a:p>
            <a:r>
              <a:rPr lang="en-GB" dirty="0" smtClean="0">
                <a:solidFill>
                  <a:schemeClr val="bg1"/>
                </a:solidFill>
              </a:rPr>
              <a:t>Please run as a slideshow / present mode with your speakers tuned on as there are animations and a voice over…  </a:t>
            </a:r>
          </a:p>
        </p:txBody>
      </p:sp>
      <p:sp>
        <p:nvSpPr>
          <p:cNvPr id="6" name="Rectangle 5"/>
          <p:cNvSpPr/>
          <p:nvPr/>
        </p:nvSpPr>
        <p:spPr>
          <a:xfrm>
            <a:off x="248421" y="4470267"/>
            <a:ext cx="4572000" cy="584775"/>
          </a:xfrm>
          <a:prstGeom prst="rect">
            <a:avLst/>
          </a:prstGeom>
        </p:spPr>
        <p:txBody>
          <a:bodyPr>
            <a:spAutoFit/>
          </a:bodyPr>
          <a:lstStyle/>
          <a:p>
            <a:r>
              <a:rPr lang="en-GB" sz="1600" dirty="0">
                <a:solidFill>
                  <a:schemeClr val="bg1"/>
                </a:solidFill>
              </a:rPr>
              <a:t>Some slides have timings recorded, but you’ll have to advance some yourself.</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1482" y="4762654"/>
            <a:ext cx="1013415" cy="354695"/>
          </a:xfrm>
          <a:prstGeom prst="rect">
            <a:avLst/>
          </a:prstGeom>
        </p:spPr>
      </p:pic>
    </p:spTree>
    <p:extLst>
      <p:ext uri="{BB962C8B-B14F-4D97-AF65-F5344CB8AC3E}">
        <p14:creationId xmlns:p14="http://schemas.microsoft.com/office/powerpoint/2010/main" val="84399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800" y="1964651"/>
            <a:ext cx="6360196" cy="3060198"/>
          </a:xfrm>
          <a:prstGeom prst="rect">
            <a:avLst/>
          </a:prstGeom>
        </p:spPr>
      </p:pic>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48800" y="2041100"/>
            <a:ext cx="5587200" cy="3043499"/>
          </a:xfrm>
          <a:prstGeom prst="rect">
            <a:avLst/>
          </a:prstGeom>
        </p:spPr>
      </p:pic>
      <p:sp>
        <p:nvSpPr>
          <p:cNvPr id="7" name="Content Placeholder 6"/>
          <p:cNvSpPr>
            <a:spLocks noGrp="1"/>
          </p:cNvSpPr>
          <p:nvPr>
            <p:ph sz="half" idx="1"/>
          </p:nvPr>
        </p:nvSpPr>
        <p:spPr>
          <a:xfrm>
            <a:off x="457200" y="721567"/>
            <a:ext cx="4191000" cy="3938115"/>
          </a:xfrm>
        </p:spPr>
        <p:txBody>
          <a:bodyPr>
            <a:normAutofit/>
          </a:bodyPr>
          <a:lstStyle/>
          <a:p>
            <a:r>
              <a:rPr lang="en-GB" sz="1800" dirty="0" smtClean="0"/>
              <a:t>FVCOM unstructured grid</a:t>
            </a:r>
          </a:p>
          <a:p>
            <a:r>
              <a:rPr lang="en-GB" sz="1800" dirty="0" smtClean="0"/>
              <a:t>~ 100 m node spacing in </a:t>
            </a:r>
            <a:r>
              <a:rPr lang="en-GB" sz="1800" dirty="0" err="1" smtClean="0"/>
              <a:t>Pentland</a:t>
            </a:r>
            <a:r>
              <a:rPr lang="en-GB" sz="1800" dirty="0" smtClean="0"/>
              <a:t> Firth</a:t>
            </a:r>
          </a:p>
          <a:p>
            <a:r>
              <a:rPr lang="en-GB" sz="1800" dirty="0" smtClean="0"/>
              <a:t>M</a:t>
            </a:r>
            <a:r>
              <a:rPr lang="en-GB" sz="1800" baseline="-25000" dirty="0" smtClean="0"/>
              <a:t>2</a:t>
            </a:r>
            <a:r>
              <a:rPr lang="en-GB" sz="1800" dirty="0" smtClean="0"/>
              <a:t> tide</a:t>
            </a:r>
            <a:endParaRPr lang="en-GB" sz="1800" dirty="0"/>
          </a:p>
        </p:txBody>
      </p:sp>
      <p:sp>
        <p:nvSpPr>
          <p:cNvPr id="3" name="Content Placeholder 2"/>
          <p:cNvSpPr>
            <a:spLocks noGrp="1"/>
          </p:cNvSpPr>
          <p:nvPr>
            <p:ph sz="half" idx="2"/>
          </p:nvPr>
        </p:nvSpPr>
        <p:spPr>
          <a:xfrm>
            <a:off x="4765039" y="721567"/>
            <a:ext cx="4153329" cy="3938115"/>
          </a:xfrm>
        </p:spPr>
        <p:txBody>
          <a:bodyPr>
            <a:normAutofit/>
          </a:bodyPr>
          <a:lstStyle/>
          <a:p>
            <a:r>
              <a:rPr lang="en-GB" sz="2000" dirty="0" smtClean="0"/>
              <a:t>Kelp added to water depths &lt; 25 m</a:t>
            </a:r>
          </a:p>
          <a:p>
            <a:pPr lvl="1"/>
            <a:r>
              <a:rPr lang="en-GB" sz="1800" dirty="0"/>
              <a:t>1 plant per </a:t>
            </a:r>
            <a:r>
              <a:rPr lang="en-GB" sz="1800" dirty="0" err="1"/>
              <a:t>m</a:t>
            </a:r>
            <a:r>
              <a:rPr lang="en-GB" sz="1800" baseline="30000" dirty="0" err="1"/>
              <a:t>2</a:t>
            </a:r>
            <a:endParaRPr lang="en-GB" sz="1800" baseline="30000" dirty="0"/>
          </a:p>
          <a:p>
            <a:pPr lvl="1"/>
            <a:r>
              <a:rPr lang="en-GB" sz="1800" dirty="0"/>
              <a:t>5 cm trunk diameter </a:t>
            </a:r>
          </a:p>
          <a:p>
            <a:pPr lvl="1"/>
            <a:r>
              <a:rPr lang="en-GB" sz="1800" dirty="0"/>
              <a:t>full water depth</a:t>
            </a:r>
          </a:p>
        </p:txBody>
      </p:sp>
      <p:sp>
        <p:nvSpPr>
          <p:cNvPr id="2" name="Title 1"/>
          <p:cNvSpPr>
            <a:spLocks noGrp="1"/>
          </p:cNvSpPr>
          <p:nvPr>
            <p:ph type="title"/>
          </p:nvPr>
        </p:nvSpPr>
        <p:spPr/>
        <p:txBody>
          <a:bodyPr/>
          <a:lstStyle/>
          <a:p>
            <a:r>
              <a:rPr lang="en-GB" smtClean="0"/>
              <a:t>Pentland Firth and Orkney Waters model</a:t>
            </a:r>
            <a:endParaRPr lang="en-GB"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4318000"/>
            <a:ext cx="609600" cy="60960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08517" y="21760"/>
            <a:ext cx="1013415" cy="354695"/>
          </a:xfrm>
          <a:prstGeom prst="rect">
            <a:avLst/>
          </a:prstGeom>
        </p:spPr>
      </p:pic>
    </p:spTree>
    <p:custDataLst>
      <p:tags r:id="rId1"/>
    </p:custDataLst>
    <p:extLst>
      <p:ext uri="{BB962C8B-B14F-4D97-AF65-F5344CB8AC3E}">
        <p14:creationId xmlns:p14="http://schemas.microsoft.com/office/powerpoint/2010/main" val="2280605023"/>
      </p:ext>
    </p:extLst>
  </p:cSld>
  <p:clrMapOvr>
    <a:masterClrMapping/>
  </p:clrMapOvr>
  <mc:AlternateContent xmlns:mc="http://schemas.openxmlformats.org/markup-compatibility/2006" xmlns:p14="http://schemas.microsoft.com/office/powerpoint/2010/main">
    <mc:Choice Requires="p14">
      <p:transition spd="slow" p14:dur="2000" advTm="22572"/>
    </mc:Choice>
    <mc:Fallback xmlns="">
      <p:transition spd="slow" advTm="22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Pentland Firth and Orkney Waters model</a:t>
            </a:r>
            <a:endParaRPr lang="en-GB" dirty="0"/>
          </a:p>
        </p:txBody>
      </p:sp>
      <p:sp>
        <p:nvSpPr>
          <p:cNvPr id="3" name="TextBox 2"/>
          <p:cNvSpPr txBox="1"/>
          <p:nvPr/>
        </p:nvSpPr>
        <p:spPr>
          <a:xfrm>
            <a:off x="457200" y="667456"/>
            <a:ext cx="2940805" cy="369332"/>
          </a:xfrm>
          <a:prstGeom prst="rect">
            <a:avLst/>
          </a:prstGeom>
          <a:noFill/>
        </p:spPr>
        <p:txBody>
          <a:bodyPr wrap="none" rtlCol="0">
            <a:spAutoFit/>
          </a:bodyPr>
          <a:lstStyle/>
          <a:p>
            <a:r>
              <a:rPr lang="en-GB" dirty="0" smtClean="0"/>
              <a:t>Instantaneous </a:t>
            </a:r>
            <a:r>
              <a:rPr lang="en-GB" dirty="0"/>
              <a:t>speed changes</a:t>
            </a: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6400" y="1173588"/>
            <a:ext cx="8517600" cy="3853715"/>
          </a:xfrm>
          <a:prstGeom prst="rect">
            <a:avLst/>
          </a:prstGeom>
        </p:spPr>
      </p:pic>
      <p:sp>
        <p:nvSpPr>
          <p:cNvPr id="5" name="TextBox 4"/>
          <p:cNvSpPr txBox="1"/>
          <p:nvPr/>
        </p:nvSpPr>
        <p:spPr>
          <a:xfrm>
            <a:off x="1562100" y="1036788"/>
            <a:ext cx="1421223" cy="369332"/>
          </a:xfrm>
          <a:prstGeom prst="rect">
            <a:avLst/>
          </a:prstGeom>
          <a:noFill/>
        </p:spPr>
        <p:txBody>
          <a:bodyPr wrap="none" rtlCol="0">
            <a:spAutoFit/>
          </a:bodyPr>
          <a:lstStyle/>
          <a:p>
            <a:r>
              <a:rPr lang="en-GB" dirty="0" smtClean="0"/>
              <a:t>Without Kelp</a:t>
            </a:r>
            <a:endParaRPr lang="en-GB" dirty="0"/>
          </a:p>
        </p:txBody>
      </p:sp>
      <p:sp>
        <p:nvSpPr>
          <p:cNvPr id="6" name="TextBox 5"/>
          <p:cNvSpPr txBox="1"/>
          <p:nvPr/>
        </p:nvSpPr>
        <p:spPr>
          <a:xfrm>
            <a:off x="4088223" y="1036788"/>
            <a:ext cx="1100622" cy="369332"/>
          </a:xfrm>
          <a:prstGeom prst="rect">
            <a:avLst/>
          </a:prstGeom>
          <a:noFill/>
        </p:spPr>
        <p:txBody>
          <a:bodyPr wrap="none" rtlCol="0">
            <a:spAutoFit/>
          </a:bodyPr>
          <a:lstStyle/>
          <a:p>
            <a:r>
              <a:rPr lang="en-GB" dirty="0" smtClean="0"/>
              <a:t>With Kelp</a:t>
            </a:r>
            <a:endParaRPr lang="en-GB" dirty="0"/>
          </a:p>
        </p:txBody>
      </p:sp>
      <p:sp>
        <p:nvSpPr>
          <p:cNvPr id="7" name="TextBox 6"/>
          <p:cNvSpPr txBox="1"/>
          <p:nvPr/>
        </p:nvSpPr>
        <p:spPr>
          <a:xfrm>
            <a:off x="6381750" y="1036788"/>
            <a:ext cx="1156279" cy="369332"/>
          </a:xfrm>
          <a:prstGeom prst="rect">
            <a:avLst/>
          </a:prstGeom>
          <a:noFill/>
        </p:spPr>
        <p:txBody>
          <a:bodyPr wrap="none" rtlCol="0">
            <a:spAutoFit/>
          </a:bodyPr>
          <a:lstStyle/>
          <a:p>
            <a:r>
              <a:rPr lang="en-GB" dirty="0" smtClean="0"/>
              <a:t>Difference</a:t>
            </a:r>
            <a:endParaRPr lang="en-GB"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8517" y="21760"/>
            <a:ext cx="1013415" cy="354695"/>
          </a:xfrm>
          <a:prstGeom prst="rect">
            <a:avLst/>
          </a:prstGeom>
        </p:spPr>
      </p:pic>
    </p:spTree>
    <p:extLst>
      <p:ext uri="{BB962C8B-B14F-4D97-AF65-F5344CB8AC3E}">
        <p14:creationId xmlns:p14="http://schemas.microsoft.com/office/powerpoint/2010/main" val="51774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Pentland Firth and Orkney Water model</a:t>
            </a:r>
            <a:endParaRPr lang="en-GB" dirty="0"/>
          </a:p>
        </p:txBody>
      </p:sp>
      <p:sp>
        <p:nvSpPr>
          <p:cNvPr id="3" name="TextBox 2"/>
          <p:cNvSpPr txBox="1"/>
          <p:nvPr/>
        </p:nvSpPr>
        <p:spPr>
          <a:xfrm>
            <a:off x="457200" y="667456"/>
            <a:ext cx="3265509" cy="369332"/>
          </a:xfrm>
          <a:prstGeom prst="rect">
            <a:avLst/>
          </a:prstGeom>
          <a:noFill/>
        </p:spPr>
        <p:txBody>
          <a:bodyPr wrap="none" rtlCol="0">
            <a:spAutoFit/>
          </a:bodyPr>
          <a:lstStyle/>
          <a:p>
            <a:r>
              <a:rPr lang="en-GB" dirty="0" smtClean="0"/>
              <a:t>Changes to tidal stream resource</a:t>
            </a:r>
            <a:endParaRPr lang="en-GB" dirty="0"/>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1036788"/>
            <a:ext cx="8099315" cy="40508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8517" y="21760"/>
            <a:ext cx="1013415" cy="354695"/>
          </a:xfrm>
          <a:prstGeom prst="rect">
            <a:avLst/>
          </a:prstGeom>
        </p:spPr>
      </p:pic>
    </p:spTree>
    <p:extLst>
      <p:ext uri="{BB962C8B-B14F-4D97-AF65-F5344CB8AC3E}">
        <p14:creationId xmlns:p14="http://schemas.microsoft.com/office/powerpoint/2010/main" val="334666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5" cstate="screen">
            <a:extLst>
              <a:ext uri="{28A0092B-C50C-407E-A947-70E740481C1C}">
                <a14:useLocalDpi xmlns:a14="http://schemas.microsoft.com/office/drawing/2010/main"/>
              </a:ext>
            </a:extLst>
          </a:blip>
          <a:stretch>
            <a:fillRect/>
          </a:stretch>
        </p:blipFill>
        <p:spPr>
          <a:xfrm>
            <a:off x="5019675" y="722682"/>
            <a:ext cx="3937000" cy="3937000"/>
          </a:xfrm>
          <a:prstGeom prst="rect">
            <a:avLst/>
          </a:prstGeom>
        </p:spPr>
      </p:pic>
      <p:sp>
        <p:nvSpPr>
          <p:cNvPr id="5" name="Content Placeholder 4"/>
          <p:cNvSpPr>
            <a:spLocks noGrp="1"/>
          </p:cNvSpPr>
          <p:nvPr>
            <p:ph sz="half" idx="1"/>
          </p:nvPr>
        </p:nvSpPr>
        <p:spPr>
          <a:xfrm>
            <a:off x="457199" y="1102995"/>
            <a:ext cx="4562476" cy="3556687"/>
          </a:xfrm>
        </p:spPr>
        <p:txBody>
          <a:bodyPr>
            <a:normAutofit/>
          </a:bodyPr>
          <a:lstStyle/>
          <a:p>
            <a:r>
              <a:rPr lang="en-GB" sz="1600" dirty="0" smtClean="0"/>
              <a:t>Total energy over 1 day at this location from one 10 m diameter turbine:</a:t>
            </a:r>
          </a:p>
          <a:p>
            <a:r>
              <a:rPr lang="en-GB" sz="1600" dirty="0" smtClean="0"/>
              <a:t>Without Kelp:	39.3 GJ	~11 MWh/day</a:t>
            </a:r>
          </a:p>
          <a:p>
            <a:r>
              <a:rPr lang="en-GB" sz="1600" dirty="0" smtClean="0"/>
              <a:t>With Kelp:		43.1 GJ</a:t>
            </a:r>
            <a:r>
              <a:rPr lang="en-GB" sz="1600" dirty="0"/>
              <a:t>	</a:t>
            </a:r>
            <a:r>
              <a:rPr lang="en-GB" sz="1600" dirty="0" smtClean="0"/>
              <a:t>~12 MWh/day</a:t>
            </a:r>
          </a:p>
          <a:p>
            <a:r>
              <a:rPr lang="en-GB" sz="1600" dirty="0" smtClean="0"/>
              <a:t>Almost 4 GJ increase in energy  ~ 1 MWh/day</a:t>
            </a:r>
          </a:p>
          <a:p>
            <a:r>
              <a:rPr lang="en-GB" sz="1600" dirty="0" smtClean="0"/>
              <a:t>Average UK household uses 10 kWh/day</a:t>
            </a:r>
          </a:p>
          <a:p>
            <a:r>
              <a:rPr lang="en-GB" sz="1600" dirty="0" smtClean="0">
                <a:sym typeface="Wingdings" panose="05000000000000000000" pitchFamily="2" charset="2"/>
              </a:rPr>
              <a:t> 100 extra homes powered by adding Kelp</a:t>
            </a:r>
            <a:endParaRPr lang="en-GB" sz="1600" dirty="0" smtClean="0"/>
          </a:p>
          <a:p>
            <a:pPr lvl="1"/>
            <a:endParaRPr lang="en-GB" sz="1200" dirty="0"/>
          </a:p>
        </p:txBody>
      </p:sp>
      <p:sp>
        <p:nvSpPr>
          <p:cNvPr id="2" name="Title 1"/>
          <p:cNvSpPr>
            <a:spLocks noGrp="1"/>
          </p:cNvSpPr>
          <p:nvPr>
            <p:ph type="title"/>
          </p:nvPr>
        </p:nvSpPr>
        <p:spPr/>
        <p:txBody>
          <a:bodyPr/>
          <a:lstStyle/>
          <a:p>
            <a:r>
              <a:rPr lang="en-GB" smtClean="0"/>
              <a:t>Pentland Firth and Orkney Water model</a:t>
            </a:r>
            <a:endParaRPr lang="en-GB" dirty="0"/>
          </a:p>
        </p:txBody>
      </p:sp>
      <p:sp>
        <p:nvSpPr>
          <p:cNvPr id="3" name="TextBox 2"/>
          <p:cNvSpPr txBox="1"/>
          <p:nvPr/>
        </p:nvSpPr>
        <p:spPr>
          <a:xfrm>
            <a:off x="457200" y="667456"/>
            <a:ext cx="3265509" cy="369332"/>
          </a:xfrm>
          <a:prstGeom prst="rect">
            <a:avLst/>
          </a:prstGeom>
          <a:noFill/>
        </p:spPr>
        <p:txBody>
          <a:bodyPr wrap="none" rtlCol="0">
            <a:spAutoFit/>
          </a:bodyPr>
          <a:lstStyle/>
          <a:p>
            <a:r>
              <a:rPr lang="en-GB" dirty="0" smtClean="0"/>
              <a:t>Changes to tidal stream resource</a:t>
            </a:r>
            <a:endParaRPr lang="en-GB" dirty="0"/>
          </a:p>
        </p:txBody>
      </p:sp>
      <p:pic>
        <p:nvPicPr>
          <p:cNvPr id="9" name="Picture 8" descr="http://subseaworldnews.com/wp-content/uploads/2015/07/Schottel-Hydro-Hub-for-MeyGen-Tidal-Turbine-370x37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 y="3608213"/>
            <a:ext cx="1318168" cy="1318169"/>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14670" y="3545257"/>
            <a:ext cx="2360897" cy="138112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08517" y="21760"/>
            <a:ext cx="1013415" cy="354695"/>
          </a:xfrm>
          <a:prstGeom prst="rect">
            <a:avLst/>
          </a:prstGeom>
        </p:spPr>
      </p:pic>
    </p:spTree>
    <p:extLst>
      <p:ext uri="{BB962C8B-B14F-4D97-AF65-F5344CB8AC3E}">
        <p14:creationId xmlns:p14="http://schemas.microsoft.com/office/powerpoint/2010/main" val="25033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2" descr="Image result for blue economy crc tasmania">
            <a:extLst>
              <a:ext uri="{FF2B5EF4-FFF2-40B4-BE49-F238E27FC236}">
                <a16:creationId xmlns:a16="http://schemas.microsoft.com/office/drawing/2014/main" id="{E21306F7-E8F1-4DA0-A378-3F8152F4A8B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953000" y="2961349"/>
            <a:ext cx="4038600" cy="2106877"/>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0"/>
          <p:cNvSpPr>
            <a:spLocks noGrp="1"/>
          </p:cNvSpPr>
          <p:nvPr>
            <p:ph sz="half" idx="1"/>
          </p:nvPr>
        </p:nvSpPr>
        <p:spPr/>
        <p:txBody>
          <a:bodyPr>
            <a:normAutofit/>
          </a:bodyPr>
          <a:lstStyle/>
          <a:p>
            <a:r>
              <a:rPr lang="en-GB" sz="2000" dirty="0" smtClean="0"/>
              <a:t>Broad spatial overlap in kelp habitat and tidal stream sites</a:t>
            </a:r>
          </a:p>
          <a:p>
            <a:r>
              <a:rPr lang="en-GB" sz="2000" dirty="0" smtClean="0"/>
              <a:t>Potential for Kelp to ‘bio-optimise’ tidal stream resource</a:t>
            </a:r>
          </a:p>
          <a:p>
            <a:r>
              <a:rPr lang="en-GB" sz="2000" dirty="0" smtClean="0"/>
              <a:t>This could open up new areas for economic exploitation</a:t>
            </a:r>
          </a:p>
          <a:p>
            <a:pPr lvl="1"/>
            <a:r>
              <a:rPr lang="en-GB" sz="1600" dirty="0" smtClean="0"/>
              <a:t>Kelp in &lt; 25 m</a:t>
            </a:r>
          </a:p>
          <a:p>
            <a:pPr lvl="1"/>
            <a:r>
              <a:rPr lang="en-GB" sz="1600" dirty="0" smtClean="0"/>
              <a:t>Turbines in &gt; 25 m</a:t>
            </a:r>
          </a:p>
          <a:p>
            <a:endParaRPr lang="en-GB" sz="2000" dirty="0" smtClean="0"/>
          </a:p>
          <a:p>
            <a:r>
              <a:rPr lang="en-GB" sz="2000" dirty="0" smtClean="0"/>
              <a:t>Could other aquaculture developments </a:t>
            </a:r>
            <a:r>
              <a:rPr lang="en-GB" sz="2000" dirty="0"/>
              <a:t>be </a:t>
            </a:r>
            <a:r>
              <a:rPr lang="en-GB" sz="2000" dirty="0" smtClean="0"/>
              <a:t>used?</a:t>
            </a:r>
            <a:endParaRPr lang="en-GB" sz="2000" dirty="0"/>
          </a:p>
          <a:p>
            <a:endParaRPr lang="en-GB" sz="2000" dirty="0"/>
          </a:p>
        </p:txBody>
      </p:sp>
      <p:sp>
        <p:nvSpPr>
          <p:cNvPr id="2" name="Title 1"/>
          <p:cNvSpPr>
            <a:spLocks noGrp="1"/>
          </p:cNvSpPr>
          <p:nvPr>
            <p:ph type="title"/>
          </p:nvPr>
        </p:nvSpPr>
        <p:spPr/>
        <p:txBody>
          <a:bodyPr/>
          <a:lstStyle/>
          <a:p>
            <a:r>
              <a:rPr lang="en-GB" smtClean="0"/>
              <a:t>Conclusions and future work</a:t>
            </a:r>
            <a:endParaRPr lang="en-GB" dirty="0"/>
          </a:p>
        </p:txBody>
      </p:sp>
      <p:sp>
        <p:nvSpPr>
          <p:cNvPr id="4" name="Rectangle 3"/>
          <p:cNvSpPr/>
          <p:nvPr/>
        </p:nvSpPr>
        <p:spPr>
          <a:xfrm>
            <a:off x="4953000" y="4780000"/>
            <a:ext cx="2628797" cy="276999"/>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dirty="0">
                <a:solidFill>
                  <a:schemeClr val="bg1"/>
                </a:solidFill>
              </a:rPr>
              <a:t>[image from Blue Economy CRC centre]</a:t>
            </a:r>
          </a:p>
        </p:txBody>
      </p:sp>
      <p:sp>
        <p:nvSpPr>
          <p:cNvPr id="3" name="Content Placeholder 2"/>
          <p:cNvSpPr>
            <a:spLocks noGrp="1"/>
          </p:cNvSpPr>
          <p:nvPr>
            <p:ph sz="half" idx="2"/>
          </p:nvPr>
        </p:nvSpPr>
        <p:spPr/>
        <p:txBody>
          <a:bodyPr>
            <a:normAutofit/>
          </a:bodyPr>
          <a:lstStyle/>
          <a:p>
            <a:r>
              <a:rPr lang="en-GB" sz="2000" dirty="0" smtClean="0"/>
              <a:t>How much Kelp are already in these areas and should we be representing them in our models?</a:t>
            </a:r>
          </a:p>
          <a:p>
            <a:endParaRPr lang="en-GB" sz="2000" dirty="0" smtClean="0"/>
          </a:p>
          <a:p>
            <a:r>
              <a:rPr lang="en-GB" sz="2000" dirty="0" smtClean="0"/>
              <a:t>Kelp and tidal turbine interactions</a:t>
            </a:r>
            <a:endParaRPr lang="en-GB" sz="2000" dirty="0"/>
          </a:p>
          <a:p>
            <a:endParaRPr lang="en-GB" sz="20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8517" y="21760"/>
            <a:ext cx="1013415" cy="354695"/>
          </a:xfrm>
          <a:prstGeom prst="rect">
            <a:avLst/>
          </a:prstGeom>
        </p:spPr>
      </p:pic>
    </p:spTree>
    <p:extLst>
      <p:ext uri="{BB962C8B-B14F-4D97-AF65-F5344CB8AC3E}">
        <p14:creationId xmlns:p14="http://schemas.microsoft.com/office/powerpoint/2010/main" val="281125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Motivation</a:t>
            </a:r>
            <a:endParaRPr lang="en-GB" dirty="0"/>
          </a:p>
        </p:txBody>
      </p:sp>
      <p:pic>
        <p:nvPicPr>
          <p:cNvPr id="10" name="Picture 4" descr="Map 9 Plan Options for Offshore Wind and Marine Renewable Energy and Planned developments in Scotland"/>
          <p:cNvPicPr>
            <a:picLocks noGrp="1" noChangeAspect="1" noChangeArrowheads="1"/>
          </p:cNvPicPr>
          <p:nvPr>
            <p:ph sz="half" idx="2"/>
          </p:nvPr>
        </p:nvPicPr>
        <p:blipFill rotWithShape="1">
          <a:blip r:embed="rId5" cstate="screen">
            <a:extLst>
              <a:ext uri="{28A0092B-C50C-407E-A947-70E740481C1C}">
                <a14:useLocalDpi xmlns:a14="http://schemas.microsoft.com/office/drawing/2010/main"/>
              </a:ext>
            </a:extLst>
          </a:blip>
          <a:srcRect t="9740"/>
          <a:stretch/>
        </p:blipFill>
        <p:spPr bwMode="auto">
          <a:xfrm>
            <a:off x="4634355" y="148979"/>
            <a:ext cx="3799514" cy="48555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ubseaworldnews.com/wp-content/uploads/2015/07/Schottel-Hydro-Hub-for-MeyGen-Tidal-Turbine-370x37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72115" y="3620522"/>
            <a:ext cx="1318168" cy="1318169"/>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13" name="Content Placeholder 12"/>
          <p:cNvPicPr>
            <a:picLocks noGrp="1" noChangeAspect="1" noChangeArrowheads="1"/>
          </p:cNvPicPr>
          <p:nvPr>
            <p:ph sz="half" idx="1"/>
          </p:nvPr>
        </p:nvPicPr>
        <p:blipFill rotWithShape="1">
          <a:blip r:embed="rId7" cstate="screen">
            <a:extLst>
              <a:ext uri="{28A0092B-C50C-407E-A947-70E740481C1C}">
                <a14:useLocalDpi xmlns:a14="http://schemas.microsoft.com/office/drawing/2010/main"/>
              </a:ext>
            </a:extLst>
          </a:blip>
          <a:srcRect t="-2622"/>
          <a:stretch/>
        </p:blipFill>
        <p:spPr bwMode="auto">
          <a:xfrm>
            <a:off x="317311" y="1796076"/>
            <a:ext cx="4038600" cy="1838062"/>
          </a:xfrm>
          <a:prstGeom prst="rect">
            <a:avLst/>
          </a:prstGeom>
          <a:solidFill>
            <a:schemeClr val="bg1"/>
          </a:solidFill>
          <a:ln>
            <a:noFill/>
          </a:ln>
          <a:extLst/>
        </p:spPr>
      </p:pic>
      <p:sp>
        <p:nvSpPr>
          <p:cNvPr id="15" name="TextBox 14"/>
          <p:cNvSpPr txBox="1"/>
          <p:nvPr/>
        </p:nvSpPr>
        <p:spPr>
          <a:xfrm>
            <a:off x="540065" y="3811559"/>
            <a:ext cx="3815846" cy="830997"/>
          </a:xfrm>
          <a:prstGeom prst="rect">
            <a:avLst/>
          </a:prstGeom>
          <a:noFill/>
        </p:spPr>
        <p:txBody>
          <a:bodyPr wrap="square" rtlCol="0">
            <a:spAutoFit/>
          </a:bodyPr>
          <a:lstStyle/>
          <a:p>
            <a:pPr algn="ctr"/>
            <a:r>
              <a:rPr lang="en-GB" sz="2400" dirty="0"/>
              <a:t>Can macro-algae </a:t>
            </a:r>
            <a:r>
              <a:rPr lang="en-GB" sz="2400" dirty="0" smtClean="0"/>
              <a:t>enhance</a:t>
            </a:r>
          </a:p>
          <a:p>
            <a:pPr algn="ctr"/>
            <a:r>
              <a:rPr lang="en-GB" sz="2400" dirty="0" smtClean="0"/>
              <a:t>the </a:t>
            </a:r>
            <a:r>
              <a:rPr lang="en-GB" sz="2400" dirty="0"/>
              <a:t>tidal stream resource</a:t>
            </a:r>
            <a:r>
              <a:rPr lang="en-GB" sz="2400" dirty="0" smtClean="0"/>
              <a:t>?</a:t>
            </a:r>
            <a:endParaRPr lang="en-GB" sz="2400" dirty="0"/>
          </a:p>
        </p:txBody>
      </p:sp>
      <p:sp>
        <p:nvSpPr>
          <p:cNvPr id="16" name="TextBox 15"/>
          <p:cNvSpPr txBox="1"/>
          <p:nvPr/>
        </p:nvSpPr>
        <p:spPr>
          <a:xfrm>
            <a:off x="635647" y="1002182"/>
            <a:ext cx="3720264" cy="400110"/>
          </a:xfrm>
          <a:prstGeom prst="rect">
            <a:avLst/>
          </a:prstGeom>
          <a:noFill/>
        </p:spPr>
        <p:txBody>
          <a:bodyPr wrap="square" rtlCol="0">
            <a:spAutoFit/>
          </a:bodyPr>
          <a:lstStyle/>
          <a:p>
            <a:r>
              <a:rPr lang="en-GB" sz="2000" dirty="0" smtClean="0"/>
              <a:t>Pressing need for decarbonisation</a:t>
            </a:r>
            <a:endParaRPr lang="en-GB"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08517" y="21760"/>
            <a:ext cx="1013415" cy="354695"/>
          </a:xfrm>
          <a:prstGeom prst="rect">
            <a:avLst/>
          </a:prstGeom>
        </p:spPr>
      </p:pic>
    </p:spTree>
    <p:extLst>
      <p:ext uri="{BB962C8B-B14F-4D97-AF65-F5344CB8AC3E}">
        <p14:creationId xmlns:p14="http://schemas.microsoft.com/office/powerpoint/2010/main" val="344962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a:bodyPr>
          <a:lstStyle/>
          <a:p>
            <a:r>
              <a:rPr lang="en-GB" sz="2000" dirty="0" err="1" smtClean="0"/>
              <a:t>Laminaria</a:t>
            </a:r>
            <a:r>
              <a:rPr lang="en-GB" sz="2000" dirty="0" smtClean="0"/>
              <a:t> and </a:t>
            </a:r>
            <a:r>
              <a:rPr lang="en-GB" sz="2000" dirty="0" err="1" smtClean="0"/>
              <a:t>Marcocystis</a:t>
            </a:r>
            <a:endParaRPr lang="en-GB" sz="2000" dirty="0" smtClean="0"/>
          </a:p>
          <a:p>
            <a:r>
              <a:rPr lang="en-GB" sz="2000" dirty="0" smtClean="0"/>
              <a:t>Macro-algae occurrence</a:t>
            </a:r>
          </a:p>
          <a:p>
            <a:pPr lvl="1"/>
            <a:r>
              <a:rPr lang="en-GB" sz="1800" dirty="0"/>
              <a:t>d</a:t>
            </a:r>
            <a:r>
              <a:rPr lang="en-GB" sz="1800" dirty="0" smtClean="0"/>
              <a:t>ynamic environment</a:t>
            </a:r>
          </a:p>
          <a:p>
            <a:pPr lvl="1"/>
            <a:r>
              <a:rPr lang="en-GB" sz="1800" dirty="0"/>
              <a:t>u</a:t>
            </a:r>
            <a:r>
              <a:rPr lang="en-GB" sz="1800" dirty="0" smtClean="0"/>
              <a:t>p to 30 m depth</a:t>
            </a:r>
          </a:p>
          <a:p>
            <a:pPr lvl="1"/>
            <a:r>
              <a:rPr lang="en-GB" sz="1800" dirty="0"/>
              <a:t>h</a:t>
            </a:r>
            <a:r>
              <a:rPr lang="en-GB" sz="1800" dirty="0" smtClean="0"/>
              <a:t>ard rocky substrate</a:t>
            </a:r>
          </a:p>
          <a:p>
            <a:pPr lvl="1"/>
            <a:r>
              <a:rPr lang="en-GB" sz="1800" dirty="0"/>
              <a:t>l</a:t>
            </a:r>
            <a:r>
              <a:rPr lang="en-GB" sz="1800" dirty="0" smtClean="0"/>
              <a:t>arge stands / forests</a:t>
            </a:r>
          </a:p>
          <a:p>
            <a:pPr lvl="1"/>
            <a:r>
              <a:rPr lang="en-GB" sz="1800" dirty="0" smtClean="0"/>
              <a:t>from seafloor to water surface</a:t>
            </a:r>
          </a:p>
          <a:p>
            <a:endParaRPr lang="en-GB" sz="2000" dirty="0" smtClean="0"/>
          </a:p>
          <a:p>
            <a:r>
              <a:rPr lang="en-GB" sz="2000" dirty="0" smtClean="0"/>
              <a:t>Large potential overlap with tidal stream energy</a:t>
            </a:r>
          </a:p>
          <a:p>
            <a:endParaRPr lang="en-GB" sz="2000" dirty="0" smtClean="0"/>
          </a:p>
          <a:p>
            <a:endParaRPr lang="en-GB" sz="2000" dirty="0" smtClean="0"/>
          </a:p>
          <a:p>
            <a:endParaRPr lang="en-GB" sz="2000" dirty="0"/>
          </a:p>
        </p:txBody>
      </p:sp>
      <p:pic>
        <p:nvPicPr>
          <p:cNvPr id="6" name="Content Placeholder 3"/>
          <p:cNvPicPr>
            <a:picLocks noGrp="1"/>
          </p:cNvPicPr>
          <p:nvPr>
            <p:ph sz="half" idx="2"/>
          </p:nvPr>
        </p:nvPicPr>
        <p:blipFill rotWithShape="1">
          <a:blip r:embed="rId5" cstate="screen">
            <a:extLst>
              <a:ext uri="{28A0092B-C50C-407E-A947-70E740481C1C}">
                <a14:useLocalDpi xmlns:a14="http://schemas.microsoft.com/office/drawing/2010/main"/>
              </a:ext>
            </a:extLst>
          </a:blip>
          <a:srcRect/>
          <a:stretch/>
        </p:blipFill>
        <p:spPr>
          <a:xfrm>
            <a:off x="4495800" y="721567"/>
            <a:ext cx="4492225" cy="2693316"/>
          </a:xfrm>
        </p:spPr>
      </p:pic>
      <p:sp>
        <p:nvSpPr>
          <p:cNvPr id="2" name="Title 1"/>
          <p:cNvSpPr>
            <a:spLocks noGrp="1"/>
          </p:cNvSpPr>
          <p:nvPr>
            <p:ph type="title"/>
          </p:nvPr>
        </p:nvSpPr>
        <p:spPr/>
        <p:txBody>
          <a:bodyPr/>
          <a:lstStyle/>
          <a:p>
            <a:r>
              <a:rPr lang="en-US" sz="2400" dirty="0" smtClean="0"/>
              <a:t>Global tidal stream resource and macro-algae occurrence</a:t>
            </a:r>
            <a:endParaRPr lang="en-GB" sz="2400" dirty="0"/>
          </a:p>
        </p:txBody>
      </p:sp>
      <p:pic>
        <p:nvPicPr>
          <p:cNvPr id="7" name="Picture 6" descr="Image result for kelp">
            <a:extLst>
              <a:ext uri="{FF2B5EF4-FFF2-40B4-BE49-F238E27FC236}">
                <a16:creationId xmlns:a16="http://schemas.microsoft.com/office/drawing/2014/main" id="{625039C1-CC8F-4E90-A41C-79833DD737F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98919" y="3535201"/>
            <a:ext cx="4639506" cy="130079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8517" y="21760"/>
            <a:ext cx="1013415" cy="354695"/>
          </a:xfrm>
          <a:prstGeom prst="rect">
            <a:avLst/>
          </a:prstGeom>
        </p:spPr>
      </p:pic>
    </p:spTree>
    <p:extLst>
      <p:ext uri="{BB962C8B-B14F-4D97-AF65-F5344CB8AC3E}">
        <p14:creationId xmlns:p14="http://schemas.microsoft.com/office/powerpoint/2010/main" val="255522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Kelp as drag and mass continuity</a:t>
            </a:r>
            <a:endParaRPr lang="en-GB" dirty="0"/>
          </a:p>
        </p:txBody>
      </p:sp>
      <p:sp>
        <p:nvSpPr>
          <p:cNvPr id="3" name="Content Placeholder 2"/>
          <p:cNvSpPr>
            <a:spLocks noGrp="1"/>
          </p:cNvSpPr>
          <p:nvPr>
            <p:ph idx="1"/>
          </p:nvPr>
        </p:nvSpPr>
        <p:spPr/>
        <p:txBody>
          <a:bodyPr>
            <a:normAutofit/>
          </a:bodyPr>
          <a:lstStyle/>
          <a:p>
            <a:r>
              <a:rPr lang="en-GB" sz="1800" dirty="0" smtClean="0"/>
              <a:t>“Kelp forests” can reduce current speed by a third in their immediate vicinity (e.g. Dayton 1985)</a:t>
            </a:r>
          </a:p>
          <a:p>
            <a:r>
              <a:rPr lang="en-GB" sz="1800" dirty="0" smtClean="0"/>
              <a:t>Studies found an increase in flow around aquaculture of up to 50% (</a:t>
            </a:r>
            <a:r>
              <a:rPr lang="en-GB" sz="1800" dirty="0" err="1" smtClean="0"/>
              <a:t>Plew</a:t>
            </a:r>
            <a:r>
              <a:rPr lang="en-GB" sz="1800" dirty="0" smtClean="0"/>
              <a:t> et al. 2011)</a:t>
            </a:r>
          </a:p>
          <a:p>
            <a:r>
              <a:rPr lang="en-GB" sz="1800" dirty="0" smtClean="0"/>
              <a:t>Physical and numerical modelling has determined what drag coefficient are appropriate (e.g. Wang et al. 2014)</a:t>
            </a:r>
            <a:endParaRPr lang="en-GB" sz="1800" dirty="0"/>
          </a:p>
        </p:txBody>
      </p:sp>
      <mc:AlternateContent xmlns:mc="http://schemas.openxmlformats.org/markup-compatibility/2006" xmlns:a14="http://schemas.microsoft.com/office/drawing/2010/main">
        <mc:Choice Requires="a14">
          <p:sp>
            <p:nvSpPr>
              <p:cNvPr id="5" name="Rectangle 4"/>
              <p:cNvSpPr/>
              <p:nvPr/>
            </p:nvSpPr>
            <p:spPr>
              <a:xfrm>
                <a:off x="304800" y="4432313"/>
                <a:ext cx="3227871" cy="3693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𝑈</m:t>
                          </m:r>
                        </m:e>
                        <m:sub>
                          <m:r>
                            <a:rPr lang="en-GB" b="0" i="1" smtClean="0">
                              <a:latin typeface="Cambria Math"/>
                            </a:rPr>
                            <m:t>0</m:t>
                          </m:r>
                        </m:sub>
                      </m:sSub>
                      <m:sSub>
                        <m:sSubPr>
                          <m:ctrlPr>
                            <a:rPr lang="en-GB" i="1">
                              <a:latin typeface="Cambria Math" panose="02040503050406030204" pitchFamily="18" charset="0"/>
                            </a:rPr>
                          </m:ctrlPr>
                        </m:sSubPr>
                        <m:e>
                          <m:r>
                            <a:rPr lang="en-GB" i="1">
                              <a:latin typeface="Cambria Math" panose="02040503050406030204" pitchFamily="18" charset="0"/>
                            </a:rPr>
                            <m:t>h</m:t>
                          </m:r>
                        </m:e>
                        <m:sub>
                          <m:r>
                            <a:rPr lang="en-GB" b="0" i="1" smtClean="0">
                              <a:latin typeface="Cambria Math"/>
                            </a:rPr>
                            <m:t>0</m:t>
                          </m:r>
                        </m:sub>
                      </m:sSub>
                      <m:sSub>
                        <m:sSubPr>
                          <m:ctrlPr>
                            <a:rPr lang="en-GB" i="1">
                              <a:latin typeface="Cambria Math" panose="02040503050406030204" pitchFamily="18" charset="0"/>
                            </a:rPr>
                          </m:ctrlPr>
                        </m:sSubPr>
                        <m:e>
                          <m:r>
                            <a:rPr lang="en-GB" i="1">
                              <a:latin typeface="Cambria Math" panose="02040503050406030204" pitchFamily="18" charset="0"/>
                            </a:rPr>
                            <m:t>𝑊</m:t>
                          </m:r>
                        </m:e>
                        <m:sub>
                          <m:r>
                            <a:rPr lang="en-GB" b="0" i="1" smtClean="0">
                              <a:latin typeface="Cambria Math"/>
                            </a:rPr>
                            <m:t>0</m:t>
                          </m:r>
                        </m:sub>
                      </m:sSub>
                      <m:r>
                        <a:rPr lang="en-GB" b="0" i="1" smtClean="0">
                          <a:latin typeface="Cambria Math"/>
                        </a:rPr>
                        <m:t>=</m:t>
                      </m:r>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𝑐</m:t>
                          </m:r>
                        </m:sub>
                      </m:sSub>
                      <m:sSub>
                        <m:sSubPr>
                          <m:ctrlPr>
                            <a:rPr lang="en-GB" i="1">
                              <a:latin typeface="Cambria Math" panose="02040503050406030204" pitchFamily="18" charset="0"/>
                            </a:rPr>
                          </m:ctrlPr>
                        </m:sSubPr>
                        <m:e>
                          <m:r>
                            <a:rPr lang="en-GB" i="1">
                              <a:latin typeface="Cambria Math" panose="02040503050406030204" pitchFamily="18" charset="0"/>
                            </a:rPr>
                            <m:t>h</m:t>
                          </m:r>
                        </m:e>
                        <m:sub>
                          <m:r>
                            <a:rPr lang="en-GB" i="1">
                              <a:latin typeface="Cambria Math" panose="02040503050406030204" pitchFamily="18" charset="0"/>
                            </a:rPr>
                            <m:t>𝑐</m:t>
                          </m:r>
                        </m:sub>
                      </m:sSub>
                      <m:sSub>
                        <m:sSubPr>
                          <m:ctrlPr>
                            <a:rPr lang="en-GB" i="1">
                              <a:latin typeface="Cambria Math" panose="02040503050406030204" pitchFamily="18" charset="0"/>
                            </a:rPr>
                          </m:ctrlPr>
                        </m:sSubPr>
                        <m:e>
                          <m:r>
                            <a:rPr lang="en-GB" i="1">
                              <a:latin typeface="Cambria Math" panose="02040503050406030204" pitchFamily="18" charset="0"/>
                            </a:rPr>
                            <m:t>𝑊</m:t>
                          </m:r>
                        </m:e>
                        <m:sub>
                          <m:r>
                            <a:rPr lang="en-GB" i="1">
                              <a:latin typeface="Cambria Math" panose="02040503050406030204" pitchFamily="18" charset="0"/>
                            </a:rPr>
                            <m:t>𝑐</m:t>
                          </m:r>
                        </m:sub>
                      </m:sSub>
                      <m:r>
                        <a:rPr lang="en-GB" b="0" i="1" smtClean="0">
                          <a:latin typeface="Cambria Math"/>
                        </a:rPr>
                        <m:t>+</m:t>
                      </m:r>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b="0" i="1" smtClean="0">
                              <a:latin typeface="Cambria Math" panose="02040503050406030204" pitchFamily="18" charset="0"/>
                            </a:rPr>
                            <m:t>𝑘</m:t>
                          </m:r>
                        </m:sub>
                      </m:sSub>
                      <m:sSub>
                        <m:sSubPr>
                          <m:ctrlPr>
                            <a:rPr lang="en-GB" i="1" smtClean="0">
                              <a:latin typeface="Cambria Math" panose="02040503050406030204" pitchFamily="18" charset="0"/>
                            </a:rPr>
                          </m:ctrlPr>
                        </m:sSubPr>
                        <m:e>
                          <m:r>
                            <a:rPr lang="en-GB" i="1">
                              <a:latin typeface="Cambria Math" panose="02040503050406030204" pitchFamily="18" charset="0"/>
                            </a:rPr>
                            <m:t>h</m:t>
                          </m:r>
                        </m:e>
                        <m:sub>
                          <m:r>
                            <a:rPr lang="en-GB" b="0" i="1" smtClean="0">
                              <a:latin typeface="Cambria Math" panose="02040503050406030204" pitchFamily="18" charset="0"/>
                            </a:rPr>
                            <m:t>𝑘</m:t>
                          </m:r>
                        </m:sub>
                      </m:sSub>
                      <m:sSub>
                        <m:sSubPr>
                          <m:ctrlPr>
                            <a:rPr lang="en-GB" i="1">
                              <a:latin typeface="Cambria Math" panose="02040503050406030204" pitchFamily="18" charset="0"/>
                            </a:rPr>
                          </m:ctrlPr>
                        </m:sSubPr>
                        <m:e>
                          <m:r>
                            <a:rPr lang="en-GB" i="1">
                              <a:latin typeface="Cambria Math" panose="02040503050406030204" pitchFamily="18" charset="0"/>
                            </a:rPr>
                            <m:t>𝑊</m:t>
                          </m:r>
                        </m:e>
                        <m:sub>
                          <m:r>
                            <a:rPr lang="en-GB" b="0" i="1" smtClean="0">
                              <a:latin typeface="Cambria Math" panose="02040503050406030204" pitchFamily="18" charset="0"/>
                            </a:rPr>
                            <m:t>𝑘</m:t>
                          </m:r>
                        </m:sub>
                      </m:sSub>
                    </m:oMath>
                  </m:oMathPara>
                </a14:m>
                <a:endParaRPr lang="en-GB" dirty="0"/>
              </a:p>
            </p:txBody>
          </p:sp>
        </mc:Choice>
        <mc:Fallback xmlns="">
          <p:sp>
            <p:nvSpPr>
              <p:cNvPr id="5" name="Rectangle 4"/>
              <p:cNvSpPr>
                <a:spLocks noRot="1" noChangeAspect="1" noMove="1" noResize="1" noEditPoints="1" noAdjustHandles="1" noChangeArrowheads="1" noChangeShapeType="1" noTextEdit="1"/>
              </p:cNvSpPr>
              <p:nvPr/>
            </p:nvSpPr>
            <p:spPr>
              <a:xfrm>
                <a:off x="304800" y="4432313"/>
                <a:ext cx="3227871" cy="369332"/>
              </a:xfrm>
              <a:prstGeom prst="rect">
                <a:avLst/>
              </a:prstGeom>
              <a:blipFill>
                <a:blip r:embed="rId5"/>
                <a:stretch>
                  <a:fillRect/>
                </a:stretch>
              </a:blipFill>
            </p:spPr>
            <p:txBody>
              <a:bodyPr/>
              <a:lstStyle/>
              <a:p>
                <a:r>
                  <a:rPr lang="en-GB">
                    <a:noFill/>
                  </a:rPr>
                  <a:t> </a:t>
                </a:r>
              </a:p>
            </p:txBody>
          </p:sp>
        </mc:Fallback>
      </mc:AlternateContent>
      <p:pic>
        <p:nvPicPr>
          <p:cNvPr id="6" name="Picture 5" descr="N:\Publications_draft\Lewis_kelp\channel_schematic.png"/>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79594" y="2901738"/>
            <a:ext cx="5727700" cy="2106930"/>
          </a:xfrm>
          <a:prstGeom prst="rect">
            <a:avLst/>
          </a:prstGeom>
          <a:noFill/>
          <a:ln>
            <a:noFill/>
          </a:ln>
        </p:spPr>
      </p:pic>
      <p:sp>
        <p:nvSpPr>
          <p:cNvPr id="7" name="TextBox 6"/>
          <p:cNvSpPr txBox="1"/>
          <p:nvPr/>
        </p:nvSpPr>
        <p:spPr>
          <a:xfrm>
            <a:off x="519314" y="2923992"/>
            <a:ext cx="2660280" cy="1200329"/>
          </a:xfrm>
          <a:prstGeom prst="rect">
            <a:avLst/>
          </a:prstGeom>
          <a:noFill/>
        </p:spPr>
        <p:txBody>
          <a:bodyPr wrap="none" rtlCol="0">
            <a:spAutoFit/>
          </a:bodyPr>
          <a:lstStyle/>
          <a:p>
            <a:r>
              <a:rPr lang="en-GB" dirty="0" smtClean="0"/>
              <a:t>n = number of plants</a:t>
            </a:r>
          </a:p>
          <a:p>
            <a:r>
              <a:rPr lang="en-GB" dirty="0" smtClean="0"/>
              <a:t>CD = drag coefficient</a:t>
            </a:r>
          </a:p>
          <a:p>
            <a:r>
              <a:rPr lang="en-GB" dirty="0" smtClean="0"/>
              <a:t>d = diameter of each plant</a:t>
            </a:r>
          </a:p>
          <a:p>
            <a:r>
              <a:rPr lang="en-GB" dirty="0" smtClean="0"/>
              <a:t>h = water depth</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8517" y="21760"/>
            <a:ext cx="1013415" cy="354695"/>
          </a:xfrm>
          <a:prstGeom prst="rect">
            <a:avLst/>
          </a:prstGeom>
        </p:spPr>
      </p:pic>
    </p:spTree>
    <p:extLst>
      <p:ext uri="{BB962C8B-B14F-4D97-AF65-F5344CB8AC3E}">
        <p14:creationId xmlns:p14="http://schemas.microsoft.com/office/powerpoint/2010/main" val="130495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Hypothesis</a:t>
            </a:r>
            <a:endParaRPr lang="en-GB" dirty="0"/>
          </a:p>
        </p:txBody>
      </p:sp>
      <p:sp>
        <p:nvSpPr>
          <p:cNvPr id="3" name="Content Placeholder 2"/>
          <p:cNvSpPr>
            <a:spLocks noGrp="1"/>
          </p:cNvSpPr>
          <p:nvPr>
            <p:ph idx="1"/>
          </p:nvPr>
        </p:nvSpPr>
        <p:spPr/>
        <p:txBody>
          <a:bodyPr/>
          <a:lstStyle/>
          <a:p>
            <a:r>
              <a:rPr lang="en-GB" dirty="0" smtClean="0"/>
              <a:t>Macro-algae could enhance, or </a:t>
            </a:r>
            <a:r>
              <a:rPr lang="en-GB" dirty="0"/>
              <a:t>“bio-optimise</a:t>
            </a:r>
            <a:r>
              <a:rPr lang="en-GB" dirty="0" smtClean="0"/>
              <a:t>”, tidal currents</a:t>
            </a:r>
          </a:p>
          <a:p>
            <a:endParaRPr lang="en-GB" dirty="0" smtClean="0"/>
          </a:p>
          <a:p>
            <a:r>
              <a:rPr lang="en-GB" dirty="0" smtClean="0"/>
              <a:t>Co-locating large forests and tidal turbines could lead to enhanced power output from tidal turbines, or even enable them to be placed in additional ‘marginal’ locations</a:t>
            </a:r>
            <a:endParaRPr lang="en-GB" dirty="0"/>
          </a:p>
        </p:txBody>
      </p:sp>
      <p:pic>
        <p:nvPicPr>
          <p:cNvPr id="4" name="Picture 3" descr="Image result for kelp">
            <a:extLst>
              <a:ext uri="{FF2B5EF4-FFF2-40B4-BE49-F238E27FC236}">
                <a16:creationId xmlns:a16="http://schemas.microsoft.com/office/drawing/2014/main" id="{625039C1-CC8F-4E90-A41C-79833DD737F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24082" y="3211004"/>
            <a:ext cx="4815000" cy="135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ubseaworldnews.com/wp-content/uploads/2015/07/Schottel-Hydro-Hub-for-MeyGen-Tidal-Turbine-370x37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44496" y="3211004"/>
            <a:ext cx="1349999" cy="1350000"/>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8517" y="21760"/>
            <a:ext cx="1013415" cy="354695"/>
          </a:xfrm>
          <a:prstGeom prst="rect">
            <a:avLst/>
          </a:prstGeom>
        </p:spPr>
      </p:pic>
    </p:spTree>
    <p:extLst>
      <p:ext uri="{BB962C8B-B14F-4D97-AF65-F5344CB8AC3E}">
        <p14:creationId xmlns:p14="http://schemas.microsoft.com/office/powerpoint/2010/main" val="134918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GB" dirty="0" smtClean="0"/>
              <a:t>Numerical hydrodynamic model</a:t>
            </a:r>
          </a:p>
          <a:p>
            <a:endParaRPr lang="en-GB" dirty="0" smtClean="0"/>
          </a:p>
          <a:p>
            <a:r>
              <a:rPr lang="en-GB" dirty="0" smtClean="0"/>
              <a:t>Finite Volume Community Ocean Model (FVCOM)</a:t>
            </a:r>
          </a:p>
          <a:p>
            <a:pPr lvl="1"/>
            <a:r>
              <a:rPr lang="en-GB" dirty="0" smtClean="0"/>
              <a:t>1 x 10 km channel</a:t>
            </a:r>
          </a:p>
          <a:p>
            <a:pPr lvl="1"/>
            <a:r>
              <a:rPr lang="en-GB" dirty="0"/>
              <a:t>50 m node spacing</a:t>
            </a:r>
          </a:p>
          <a:p>
            <a:pPr lvl="1"/>
            <a:r>
              <a:rPr lang="en-GB" dirty="0" smtClean="0"/>
              <a:t>M</a:t>
            </a:r>
            <a:r>
              <a:rPr lang="en-GB" baseline="-25000" dirty="0" smtClean="0"/>
              <a:t>2</a:t>
            </a:r>
            <a:r>
              <a:rPr lang="en-GB" dirty="0" smtClean="0"/>
              <a:t> tide</a:t>
            </a:r>
          </a:p>
          <a:p>
            <a:endParaRPr lang="en-GB" dirty="0" smtClean="0"/>
          </a:p>
        </p:txBody>
      </p:sp>
      <p:sp>
        <p:nvSpPr>
          <p:cNvPr id="2" name="Title 1"/>
          <p:cNvSpPr>
            <a:spLocks noGrp="1"/>
          </p:cNvSpPr>
          <p:nvPr>
            <p:ph type="title"/>
          </p:nvPr>
        </p:nvSpPr>
        <p:spPr/>
        <p:txBody>
          <a:bodyPr/>
          <a:lstStyle/>
          <a:p>
            <a:r>
              <a:rPr lang="en-GB" smtClean="0"/>
              <a:t>Idealised channel model</a:t>
            </a:r>
            <a:endParaRPr lang="en-GB" dirty="0"/>
          </a:p>
        </p:txBody>
      </p:sp>
      <p:pic>
        <p:nvPicPr>
          <p:cNvPr id="6" name="Content Placeholder 5"/>
          <p:cNvPicPr>
            <a:picLocks noGrp="1" noChangeAspect="1"/>
          </p:cNvPicPr>
          <p:nvPr>
            <p:ph sz="half" idx="2"/>
          </p:nvPr>
        </p:nvPicPr>
        <p:blipFill>
          <a:blip r:embed="rId5" cstate="screen">
            <a:extLst>
              <a:ext uri="{28A0092B-C50C-407E-A947-70E740481C1C}">
                <a14:useLocalDpi xmlns:a14="http://schemas.microsoft.com/office/drawing/2010/main"/>
              </a:ext>
            </a:extLst>
          </a:blip>
          <a:stretch>
            <a:fillRect/>
          </a:stretch>
        </p:blipFill>
        <p:spPr>
          <a:xfrm>
            <a:off x="4799986" y="44739"/>
            <a:ext cx="3984013" cy="4980861"/>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8517" y="21760"/>
            <a:ext cx="1013415" cy="354695"/>
          </a:xfrm>
          <a:prstGeom prst="rect">
            <a:avLst/>
          </a:prstGeom>
        </p:spPr>
      </p:pic>
    </p:spTree>
    <p:extLst>
      <p:ext uri="{BB962C8B-B14F-4D97-AF65-F5344CB8AC3E}">
        <p14:creationId xmlns:p14="http://schemas.microsoft.com/office/powerpoint/2010/main" val="215401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r>
              <a:rPr lang="en-GB" dirty="0"/>
              <a:t>Kelp modelled as an addition body force term in the momentum equations</a:t>
            </a:r>
          </a:p>
          <a:p>
            <a:endParaRPr lang="en-GB" dirty="0" smtClean="0"/>
          </a:p>
          <a:p>
            <a:r>
              <a:rPr lang="en-GB" dirty="0" smtClean="0"/>
              <a:t>400 </a:t>
            </a:r>
            <a:r>
              <a:rPr lang="en-GB" dirty="0"/>
              <a:t>m long forests either side of the </a:t>
            </a:r>
            <a:r>
              <a:rPr lang="en-GB" dirty="0" smtClean="0"/>
              <a:t>channel</a:t>
            </a:r>
          </a:p>
          <a:p>
            <a:pPr lvl="1"/>
            <a:r>
              <a:rPr lang="en-GB" dirty="0" smtClean="0"/>
              <a:t>1 plant per m</a:t>
            </a:r>
            <a:r>
              <a:rPr lang="en-GB" baseline="30000" dirty="0" smtClean="0"/>
              <a:t>2</a:t>
            </a:r>
          </a:p>
          <a:p>
            <a:pPr lvl="1"/>
            <a:r>
              <a:rPr lang="en-GB" dirty="0" smtClean="0"/>
              <a:t>5 cm trunk diameter </a:t>
            </a:r>
          </a:p>
          <a:p>
            <a:pPr lvl="1"/>
            <a:r>
              <a:rPr lang="en-GB" dirty="0"/>
              <a:t>f</a:t>
            </a:r>
            <a:r>
              <a:rPr lang="en-GB" dirty="0" smtClean="0"/>
              <a:t>ull water depth</a:t>
            </a:r>
            <a:endParaRPr lang="en-GB" dirty="0"/>
          </a:p>
          <a:p>
            <a:endParaRPr lang="en-GB" dirty="0" smtClean="0"/>
          </a:p>
          <a:p>
            <a:endParaRPr lang="en-GB" dirty="0" smtClean="0"/>
          </a:p>
        </p:txBody>
      </p:sp>
      <p:sp>
        <p:nvSpPr>
          <p:cNvPr id="2" name="Title 1"/>
          <p:cNvSpPr>
            <a:spLocks noGrp="1"/>
          </p:cNvSpPr>
          <p:nvPr>
            <p:ph type="title"/>
          </p:nvPr>
        </p:nvSpPr>
        <p:spPr/>
        <p:txBody>
          <a:bodyPr/>
          <a:lstStyle/>
          <a:p>
            <a:r>
              <a:rPr lang="en-GB" smtClean="0"/>
              <a:t>Idealised channel model</a:t>
            </a:r>
            <a:endParaRPr lang="en-GB" dirty="0"/>
          </a:p>
        </p:txBody>
      </p:sp>
      <p:sp>
        <p:nvSpPr>
          <p:cNvPr id="4" name="Content Placeholder 3"/>
          <p:cNvSpPr>
            <a:spLocks noGrp="1"/>
          </p:cNvSpPr>
          <p:nvPr>
            <p:ph sz="half" idx="2"/>
          </p:nvPr>
        </p:nvSpPr>
        <p:spPr/>
        <p:txBody>
          <a:bodyPr/>
          <a:lstStyle/>
          <a:p>
            <a:endParaRPr lang="en-GB"/>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99000" y="482696"/>
            <a:ext cx="4319635" cy="4319635"/>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99000" y="482696"/>
            <a:ext cx="4319635" cy="4319635"/>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98999" y="482696"/>
            <a:ext cx="4319635" cy="4319635"/>
          </a:xfrm>
          <a:prstGeom prst="rect">
            <a:avLst/>
          </a:prstGeom>
        </p:spPr>
      </p:pic>
      <p:pic>
        <p:nvPicPr>
          <p:cNvPr id="9" name="Content Placeholder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98998" y="482696"/>
            <a:ext cx="4319635" cy="4319635"/>
          </a:xfrm>
          <a:prstGeom prst="rect">
            <a:avLst/>
          </a:prstGeom>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4318000"/>
            <a:ext cx="609600" cy="609600"/>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8517" y="21760"/>
            <a:ext cx="1013415" cy="354695"/>
          </a:xfrm>
          <a:prstGeom prst="rect">
            <a:avLst/>
          </a:prstGeom>
        </p:spPr>
      </p:pic>
    </p:spTree>
    <p:custDataLst>
      <p:tags r:id="rId1"/>
    </p:custDataLst>
    <p:extLst>
      <p:ext uri="{BB962C8B-B14F-4D97-AF65-F5344CB8AC3E}">
        <p14:creationId xmlns:p14="http://schemas.microsoft.com/office/powerpoint/2010/main" val="301811776"/>
      </p:ext>
    </p:extLst>
  </p:cSld>
  <p:clrMapOvr>
    <a:masterClrMapping/>
  </p:clrMapOvr>
  <mc:AlternateContent xmlns:mc="http://schemas.openxmlformats.org/markup-compatibility/2006" xmlns:p14="http://schemas.microsoft.com/office/powerpoint/2010/main">
    <mc:Choice Requires="p14">
      <p:transition spd="slow" p14:dur="2000" advTm="45652"/>
    </mc:Choice>
    <mc:Fallback xmlns="">
      <p:transition spd="slow" advTm="45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Idealised channel model</a:t>
            </a:r>
            <a:endParaRPr lang="en-GB" dirty="0"/>
          </a:p>
        </p:txBody>
      </p:sp>
      <p:pic>
        <p:nvPicPr>
          <p:cNvPr id="12" name="Picture 2" descr="\\svm-ml\Oceanography_Work_Area\Projects\RE01U_HDM\bio-optimisation\idealised_channel\postprocessing\velocity_cross_section_coparison.png"/>
          <p:cNvPicPr>
            <a:picLocks noGrp="1" noChangeAspect="1" noChangeArrowheads="1"/>
          </p:cNvPicPr>
          <p:nvPr>
            <p:ph sz="half" idx="2"/>
          </p:nvPr>
        </p:nvPicPr>
        <p:blipFill rotWithShape="1">
          <a:blip r:embed="rId5" cstate="screen">
            <a:extLst>
              <a:ext uri="{28A0092B-C50C-407E-A947-70E740481C1C}">
                <a14:useLocalDpi xmlns:a14="http://schemas.microsoft.com/office/drawing/2010/main"/>
              </a:ext>
            </a:extLst>
          </a:blip>
          <a:srcRect t="18870"/>
          <a:stretch/>
        </p:blipFill>
        <p:spPr bwMode="auto">
          <a:xfrm>
            <a:off x="4474762" y="466726"/>
            <a:ext cx="4526363" cy="45910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vm-ml\Oceanography_Work_Area\Projects\RE01U_HDM\bio-optimisation\idealised_channel\postprocessing\velocity_cross_section_coparison.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81074"/>
          <a:stretch/>
        </p:blipFill>
        <p:spPr bwMode="auto">
          <a:xfrm>
            <a:off x="4025551" y="5272354"/>
            <a:ext cx="5283896" cy="125030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noGrp="1"/>
          </p:cNvSpPr>
          <p:nvPr>
            <p:ph sz="half" idx="1"/>
          </p:nvPr>
        </p:nvSpPr>
        <p:spPr>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dirty="0" smtClean="0"/>
              <a:t>Kelp modelled as an addition body force term in the momentum equations</a:t>
            </a:r>
          </a:p>
          <a:p>
            <a:endParaRPr lang="en-GB" dirty="0" smtClean="0"/>
          </a:p>
          <a:p>
            <a:r>
              <a:rPr lang="en-GB" dirty="0"/>
              <a:t>400 m long forests either side of the channel</a:t>
            </a:r>
          </a:p>
          <a:p>
            <a:pPr lvl="1"/>
            <a:r>
              <a:rPr lang="en-GB" dirty="0"/>
              <a:t>1 plant per </a:t>
            </a:r>
            <a:r>
              <a:rPr lang="en-GB" dirty="0" err="1"/>
              <a:t>m</a:t>
            </a:r>
            <a:r>
              <a:rPr lang="en-GB" baseline="30000" dirty="0" err="1"/>
              <a:t>2</a:t>
            </a:r>
            <a:endParaRPr lang="en-GB" baseline="30000" dirty="0"/>
          </a:p>
          <a:p>
            <a:pPr lvl="1"/>
            <a:r>
              <a:rPr lang="en-GB" dirty="0"/>
              <a:t>5 cm trunk diameter </a:t>
            </a:r>
          </a:p>
          <a:p>
            <a:pPr lvl="1"/>
            <a:r>
              <a:rPr lang="en-GB" dirty="0"/>
              <a:t>full water depth</a:t>
            </a:r>
          </a:p>
          <a:p>
            <a:endParaRPr lang="en-GB"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8517" y="21760"/>
            <a:ext cx="1013415" cy="354695"/>
          </a:xfrm>
          <a:prstGeom prst="rect">
            <a:avLst/>
          </a:prstGeom>
        </p:spPr>
      </p:pic>
    </p:spTree>
    <p:extLst>
      <p:ext uri="{BB962C8B-B14F-4D97-AF65-F5344CB8AC3E}">
        <p14:creationId xmlns:p14="http://schemas.microsoft.com/office/powerpoint/2010/main" val="3136527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5" cstate="screen">
            <a:extLst>
              <a:ext uri="{28A0092B-C50C-407E-A947-70E740481C1C}">
                <a14:useLocalDpi xmlns:a14="http://schemas.microsoft.com/office/drawing/2010/main"/>
              </a:ext>
            </a:extLst>
          </a:blip>
          <a:stretch>
            <a:fillRect/>
          </a:stretch>
        </p:blipFill>
        <p:spPr>
          <a:xfrm>
            <a:off x="4384800" y="387113"/>
            <a:ext cx="4586400" cy="4586400"/>
          </a:xfrm>
        </p:spPr>
      </p:pic>
      <p:sp>
        <p:nvSpPr>
          <p:cNvPr id="4" name="Title 3"/>
          <p:cNvSpPr>
            <a:spLocks noGrp="1"/>
          </p:cNvSpPr>
          <p:nvPr>
            <p:ph type="title"/>
          </p:nvPr>
        </p:nvSpPr>
        <p:spPr/>
        <p:txBody>
          <a:bodyPr/>
          <a:lstStyle/>
          <a:p>
            <a:r>
              <a:rPr lang="en-GB" dirty="0" smtClean="0"/>
              <a:t>Idealised channel model</a:t>
            </a:r>
            <a:endParaRPr lang="en-GB" dirty="0"/>
          </a:p>
        </p:txBody>
      </p:sp>
      <mc:AlternateContent xmlns:mc="http://schemas.openxmlformats.org/markup-compatibility/2006" xmlns:a14="http://schemas.microsoft.com/office/drawing/2010/main">
        <mc:Choice Requires="a14">
          <p:sp>
            <p:nvSpPr>
              <p:cNvPr id="7" name="Content Placeholder 6"/>
              <p:cNvSpPr>
                <a:spLocks noGrp="1"/>
              </p:cNvSpPr>
              <p:nvPr>
                <p:ph sz="half" idx="1"/>
              </p:nvPr>
            </p:nvSpPr>
            <p:spPr/>
            <p:txBody>
              <a:bodyPr/>
              <a:lstStyle/>
              <a:p>
                <a:r>
                  <a:rPr lang="en-GB" dirty="0" smtClean="0"/>
                  <a:t>Tidal turbine in the middle of the channel</a:t>
                </a:r>
              </a:p>
              <a:p>
                <a:pPr lvl="1"/>
                <a:r>
                  <a:rPr lang="en-GB" dirty="0" smtClean="0"/>
                  <a:t>Radius, r = 5 m, A = </a:t>
                </a:r>
                <a14:m>
                  <m:oMath xmlns:m="http://schemas.openxmlformats.org/officeDocument/2006/math">
                    <m:r>
                      <a:rPr lang="en-GB" i="1">
                        <a:latin typeface="Cambria Math" panose="02040503050406030204" pitchFamily="18" charset="0"/>
                        <a:ea typeface="Cambria Math" panose="02040503050406030204" pitchFamily="18" charset="0"/>
                      </a:rPr>
                      <m:t>𝜋</m:t>
                    </m:r>
                    <m:r>
                      <a:rPr lang="en-GB" i="1">
                        <a:latin typeface="Cambria Math" panose="02040503050406030204" pitchFamily="18" charset="0"/>
                        <a:ea typeface="Cambria Math" panose="02040503050406030204" pitchFamily="18" charset="0"/>
                      </a:rPr>
                      <m:t> </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𝑟</m:t>
                        </m:r>
                      </m:e>
                      <m:sup>
                        <m:r>
                          <a:rPr lang="en-GB" i="1">
                            <a:latin typeface="Cambria Math" panose="02040503050406030204" pitchFamily="18" charset="0"/>
                            <a:ea typeface="Cambria Math" panose="02040503050406030204" pitchFamily="18" charset="0"/>
                          </a:rPr>
                          <m:t>2</m:t>
                        </m:r>
                      </m:sup>
                    </m:sSup>
                  </m:oMath>
                </a14:m>
                <a:endParaRPr lang="en-GB" dirty="0" smtClean="0"/>
              </a:p>
              <a:p>
                <a:pPr lvl="1"/>
                <a:r>
                  <a:rPr lang="en-GB" dirty="0" smtClean="0"/>
                  <a:t>Thrust coefficient C</a:t>
                </a:r>
                <a:r>
                  <a:rPr lang="en-GB" baseline="-25000" dirty="0" smtClean="0"/>
                  <a:t>T</a:t>
                </a:r>
                <a:r>
                  <a:rPr lang="en-GB" dirty="0" smtClean="0"/>
                  <a:t> = 0.85</a:t>
                </a:r>
              </a:p>
              <a:p>
                <a14:m>
                  <m:oMath xmlns:m="http://schemas.openxmlformats.org/officeDocument/2006/math">
                    <m:r>
                      <a:rPr lang="en-GB" b="0" i="1" smtClean="0">
                        <a:latin typeface="Cambria Math" panose="02040503050406030204" pitchFamily="18" charset="0"/>
                      </a:rPr>
                      <m:t>𝑃</m:t>
                    </m:r>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2</m:t>
                        </m:r>
                      </m:den>
                    </m:f>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𝐶</m:t>
                        </m:r>
                      </m:e>
                      <m:sub>
                        <m:r>
                          <a:rPr lang="en-GB" b="0" i="1" smtClean="0">
                            <a:latin typeface="Cambria Math" panose="02040503050406030204" pitchFamily="18" charset="0"/>
                          </a:rPr>
                          <m:t>𝑇</m:t>
                        </m:r>
                      </m:sub>
                    </m:sSub>
                    <m:r>
                      <a:rPr lang="en-GB" b="0" i="1" smtClean="0">
                        <a:latin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𝜌</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𝐴</m:t>
                    </m:r>
                    <m:r>
                      <a:rPr lang="en-GB" b="0" i="1" smtClean="0">
                        <a:latin typeface="Cambria Math" panose="02040503050406030204" pitchFamily="18" charset="0"/>
                        <a:ea typeface="Cambria Math" panose="02040503050406030204" pitchFamily="18" charset="0"/>
                      </a:rPr>
                      <m:t> </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𝑢</m:t>
                        </m:r>
                      </m:e>
                      <m:sup>
                        <m:r>
                          <a:rPr lang="en-GB" b="0" i="1" smtClean="0">
                            <a:latin typeface="Cambria Math" panose="02040503050406030204" pitchFamily="18" charset="0"/>
                            <a:ea typeface="Cambria Math" panose="02040503050406030204" pitchFamily="18" charset="0"/>
                          </a:rPr>
                          <m:t>3</m:t>
                        </m:r>
                      </m:sup>
                    </m:sSup>
                  </m:oMath>
                </a14:m>
                <a:endParaRPr lang="en-GB" dirty="0" smtClean="0"/>
              </a:p>
              <a:p>
                <a:endParaRPr lang="en-GB" dirty="0"/>
              </a:p>
            </p:txBody>
          </p:sp>
        </mc:Choice>
        <mc:Fallback xmlns="">
          <p:sp>
            <p:nvSpPr>
              <p:cNvPr id="7" name="Content Placeholder 6"/>
              <p:cNvSpPr>
                <a:spLocks noGrp="1" noRot="1" noChangeAspect="1" noMove="1" noResize="1" noEditPoints="1" noAdjustHandles="1" noChangeArrowheads="1" noChangeShapeType="1" noTextEdit="1"/>
              </p:cNvSpPr>
              <p:nvPr>
                <p:ph sz="half" idx="1"/>
              </p:nvPr>
            </p:nvSpPr>
            <p:spPr>
              <a:blipFill>
                <a:blip r:embed="rId6"/>
                <a:stretch>
                  <a:fillRect l="-1961" t="-1238"/>
                </a:stretch>
              </a:blipFill>
            </p:spPr>
            <p:txBody>
              <a:bodyPr/>
              <a:lstStyle/>
              <a:p>
                <a:r>
                  <a:rPr lang="en-GB">
                    <a:noFill/>
                  </a:rPr>
                  <a:t> </a:t>
                </a:r>
              </a:p>
            </p:txBody>
          </p:sp>
        </mc:Fallback>
      </mc:AlternateContent>
      <p:pic>
        <p:nvPicPr>
          <p:cNvPr id="5" name="Picture 4" descr="http://subseaworldnews.com/wp-content/uploads/2015/07/Schottel-Hydro-Hub-for-MeyGen-Tidal-Turbine-370x370.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17416" y="3341513"/>
            <a:ext cx="1318168" cy="1318169"/>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08517" y="21760"/>
            <a:ext cx="1013415" cy="354695"/>
          </a:xfrm>
          <a:prstGeom prst="rect">
            <a:avLst/>
          </a:prstGeom>
        </p:spPr>
      </p:pic>
    </p:spTree>
    <p:extLst>
      <p:ext uri="{BB962C8B-B14F-4D97-AF65-F5344CB8AC3E}">
        <p14:creationId xmlns:p14="http://schemas.microsoft.com/office/powerpoint/2010/main" val="377621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7|0|5.8"/>
</p:tagLst>
</file>

<file path=ppt/tags/tag2.xml><?xml version="1.0" encoding="utf-8"?>
<p:tagLst xmlns:a="http://schemas.openxmlformats.org/drawingml/2006/main" xmlns:r="http://schemas.openxmlformats.org/officeDocument/2006/relationships" xmlns:p="http://schemas.openxmlformats.org/presentationml/2006/main">
  <p:tag name="TIMING" val="|1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21C778F7CC594FA75C73CB0D4CF218" ma:contentTypeVersion="8" ma:contentTypeDescription="Create a new document." ma:contentTypeScope="" ma:versionID="9184763649a348e8d81223c8f0735071">
  <xsd:schema xmlns:xsd="http://www.w3.org/2001/XMLSchema" xmlns:xs="http://www.w3.org/2001/XMLSchema" xmlns:p="http://schemas.microsoft.com/office/2006/metadata/properties" xmlns:ns1="http://schemas.microsoft.com/sharepoint/v3" xmlns:ns2="a4acb93e-4b2c-4760-9021-2e2d0e3ba6db" targetNamespace="http://schemas.microsoft.com/office/2006/metadata/properties" ma:root="true" ma:fieldsID="e87690c2c06cb4beac6ecbc049762d02" ns1:_="" ns2:_="">
    <xsd:import namespace="http://schemas.microsoft.com/sharepoint/v3"/>
    <xsd:import namespace="a4acb93e-4b2c-4760-9021-2e2d0e3ba6db"/>
    <xsd:element name="properties">
      <xsd:complexType>
        <xsd:sequence>
          <xsd:element name="documentManagement">
            <xsd:complexType>
              <xsd:all>
                <xsd:element ref="ns1:PublishingStartDate" minOccurs="0"/>
                <xsd:element ref="ns1:PublishingExpirationDate" minOccurs="0"/>
                <xsd:element ref="ns2:hb6474345d624d9490efb6c2e5983816" minOccurs="0"/>
                <xsd:element ref="ns2:TaxCatchAll" minOccurs="0"/>
                <xsd:element ref="ns2:b6d7a3f128c947eb9b75002bc5bf1131" minOccurs="0"/>
                <xsd:element ref="ns2:k56f5b3312f346e3b5613fae22c6b2a5" minOccurs="0"/>
                <xsd:element ref="ns2:db3deb21bf45476f926b0e3db958c873" minOccurs="0"/>
                <xsd:element ref="ns2:ac9759d7c08247d1b0f3deb10880d4d5" minOccurs="0"/>
                <xsd:element ref="ns2:gcb0c08b1fe84789ab8d73a6a188e1d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4acb93e-4b2c-4760-9021-2e2d0e3ba6db" elementFormDefault="qualified">
    <xsd:import namespace="http://schemas.microsoft.com/office/2006/documentManagement/types"/>
    <xsd:import namespace="http://schemas.microsoft.com/office/infopath/2007/PartnerControls"/>
    <xsd:element name="hb6474345d624d9490efb6c2e5983816" ma:index="10" nillable="true" ma:displayName="SGOrganisation_0" ma:hidden="true" ma:internalName="hb6474345d624d9490efb6c2e5983816">
      <xsd:simpleType>
        <xsd:restriction base="dms:Note"/>
      </xsd:simpleType>
    </xsd:element>
    <xsd:element name="TaxCatchAll" ma:index="11" nillable="true" ma:displayName="Taxonomy Catch All Column" ma:hidden="true" ma:list="{59162b0d-d463-49ef-8d92-4163a272e710}" ma:internalName="TaxCatchAll" ma:showField="CatchAllData" ma:web="a4acb93e-4b2c-4760-9021-2e2d0e3ba6db">
      <xsd:complexType>
        <xsd:complexContent>
          <xsd:extension base="dms:MultiChoiceLookup">
            <xsd:sequence>
              <xsd:element name="Value" type="dms:Lookup" maxOccurs="unbounded" minOccurs="0" nillable="true"/>
            </xsd:sequence>
          </xsd:extension>
        </xsd:complexContent>
      </xsd:complexType>
    </xsd:element>
    <xsd:element name="b6d7a3f128c947eb9b75002bc5bf1131" ma:index="12" nillable="true" ma:displayName="SGDirectorGeneral_0" ma:hidden="true" ma:internalName="b6d7a3f128c947eb9b75002bc5bf1131">
      <xsd:simpleType>
        <xsd:restriction base="dms:Note"/>
      </xsd:simpleType>
    </xsd:element>
    <xsd:element name="k56f5b3312f346e3b5613fae22c6b2a5" ma:index="13" nillable="true" ma:displayName="SGDirectorate_0" ma:hidden="true" ma:internalName="k56f5b3312f346e3b5613fae22c6b2a5">
      <xsd:simpleType>
        <xsd:restriction base="dms:Note"/>
      </xsd:simpleType>
    </xsd:element>
    <xsd:element name="db3deb21bf45476f926b0e3db958c873" ma:index="14" nillable="true" ma:displayName="SGDivision_0" ma:hidden="true" ma:internalName="db3deb21bf45476f926b0e3db958c873">
      <xsd:simpleType>
        <xsd:restriction base="dms:Note"/>
      </xsd:simpleType>
    </xsd:element>
    <xsd:element name="ac9759d7c08247d1b0f3deb10880d4d5" ma:index="15" nillable="true" ma:displayName="SGBranch_0" ma:hidden="true" ma:internalName="ac9759d7c08247d1b0f3deb10880d4d5">
      <xsd:simpleType>
        <xsd:restriction base="dms:Note"/>
      </xsd:simpleType>
    </xsd:element>
    <xsd:element name="gcb0c08b1fe84789ab8d73a6a188e1dc" ma:index="16" nillable="true" ma:displayName="SGTeam_0" ma:hidden="true" ma:internalName="gcb0c08b1fe84789ab8d73a6a188e1dc">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hb6474345d624d9490efb6c2e5983816 xmlns="a4acb93e-4b2c-4760-9021-2e2d0e3ba6db" xsi:nil="true"/>
    <ac9759d7c08247d1b0f3deb10880d4d5 xmlns="a4acb93e-4b2c-4760-9021-2e2d0e3ba6db" xsi:nil="true"/>
    <db3deb21bf45476f926b0e3db958c873 xmlns="a4acb93e-4b2c-4760-9021-2e2d0e3ba6db" xsi:nil="true"/>
    <b6d7a3f128c947eb9b75002bc5bf1131 xmlns="a4acb93e-4b2c-4760-9021-2e2d0e3ba6db" xsi:nil="true"/>
    <k56f5b3312f346e3b5613fae22c6b2a5 xmlns="a4acb93e-4b2c-4760-9021-2e2d0e3ba6db" xsi:nil="true"/>
    <gcb0c08b1fe84789ab8d73a6a188e1dc xmlns="a4acb93e-4b2c-4760-9021-2e2d0e3ba6db" xsi:nil="true"/>
    <TaxCatchAll xmlns="a4acb93e-4b2c-4760-9021-2e2d0e3ba6db"/>
  </documentManagement>
</p:properties>
</file>

<file path=customXml/itemProps1.xml><?xml version="1.0" encoding="utf-8"?>
<ds:datastoreItem xmlns:ds="http://schemas.openxmlformats.org/officeDocument/2006/customXml" ds:itemID="{4DC580B9-9AD2-485A-A436-B6A278448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4acb93e-4b2c-4760-9021-2e2d0e3ba6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2214E8-64FD-4D74-894B-9A6BEFA04841}">
  <ds:schemaRefs>
    <ds:schemaRef ds:uri="http://schemas.microsoft.com/sharepoint/v3/contenttype/forms"/>
  </ds:schemaRefs>
</ds:datastoreItem>
</file>

<file path=customXml/itemProps3.xml><?xml version="1.0" encoding="utf-8"?>
<ds:datastoreItem xmlns:ds="http://schemas.openxmlformats.org/officeDocument/2006/customXml" ds:itemID="{D9DA6097-C399-4A83-B677-58E35D27CFEC}">
  <ds:schemaRefs>
    <ds:schemaRef ds:uri="http://schemas.microsoft.com/sharepoint/v3"/>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2006/metadata/properties"/>
    <ds:schemaRef ds:uri="http://purl.org/dc/terms/"/>
    <ds:schemaRef ds:uri="http://schemas.microsoft.com/office/infopath/2007/PartnerControls"/>
    <ds:schemaRef ds:uri="a4acb93e-4b2c-4760-9021-2e2d0e3ba6db"/>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3390</TotalTime>
  <Words>1509</Words>
  <Application>Microsoft Office PowerPoint</Application>
  <PresentationFormat>On-screen Show (16:9)</PresentationFormat>
  <Paragraphs>142</Paragraphs>
  <Slides>14</Slides>
  <Notes>14</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Cambria Math</vt:lpstr>
      <vt:lpstr>Wingdings</vt:lpstr>
      <vt:lpstr>Office Theme</vt:lpstr>
      <vt:lpstr>Bio-optimisation of a tidal channel</vt:lpstr>
      <vt:lpstr>Motivation</vt:lpstr>
      <vt:lpstr>Global tidal stream resource and macro-algae occurrence</vt:lpstr>
      <vt:lpstr>Kelp as drag and mass continuity</vt:lpstr>
      <vt:lpstr>Hypothesis</vt:lpstr>
      <vt:lpstr>Idealised channel model</vt:lpstr>
      <vt:lpstr>Idealised channel model</vt:lpstr>
      <vt:lpstr>Idealised channel model</vt:lpstr>
      <vt:lpstr>Idealised channel model</vt:lpstr>
      <vt:lpstr>Pentland Firth and Orkney Waters model</vt:lpstr>
      <vt:lpstr>Pentland Firth and Orkney Waters model</vt:lpstr>
      <vt:lpstr>Pentland Firth and Orkney Water model</vt:lpstr>
      <vt:lpstr>Pentland Firth and Orkney Water model</vt:lpstr>
      <vt:lpstr>Conclusions and future work</vt:lpstr>
    </vt:vector>
  </TitlesOfParts>
  <Company>FRS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Mutch</dc:creator>
  <cp:lastModifiedBy>Rory O'Hara Murray</cp:lastModifiedBy>
  <cp:revision>83</cp:revision>
  <dcterms:created xsi:type="dcterms:W3CDTF">2016-10-03T14:29:11Z</dcterms:created>
  <dcterms:modified xsi:type="dcterms:W3CDTF">2020-05-02T08:57:15Z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0x010100AA21C778F7CC594FA75C73CB0D4CF218</vt:lpwstr>
  </property>
  <property fmtid="{D5CDD505-2E9C-101B-9397-08002B2CF9AE}" pid="3" name="Order">
    <vt:r8>2600</vt:r8>
  </property>
  <property fmtid="{D5CDD505-2E9C-101B-9397-08002B2CF9AE}" pid="4" name="TemplateUrl">
    <vt:lpwstr/>
  </property>
  <property fmtid="{D5CDD505-2E9C-101B-9397-08002B2CF9AE}" pid="5" name="xd_Signature">
    <vt:bool>false</vt:bool>
  </property>
  <property fmtid="{D5CDD505-2E9C-101B-9397-08002B2CF9AE}" pid="6" name="xd_ProgID">
    <vt:lpwstr/>
  </property>
</Properties>
</file>