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347" r:id="rId3"/>
    <p:sldId id="342" r:id="rId4"/>
    <p:sldId id="351" r:id="rId5"/>
    <p:sldId id="338" r:id="rId6"/>
    <p:sldId id="332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EF8B47"/>
    <a:srgbClr val="033A71"/>
    <a:srgbClr val="CCCCFF"/>
    <a:srgbClr val="990000"/>
    <a:srgbClr val="526B8C"/>
    <a:srgbClr val="435771"/>
    <a:srgbClr val="44546A"/>
    <a:srgbClr val="263243"/>
    <a:srgbClr val="58B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333D7-55B3-4B25-9EEB-FDCACEAE8B84}" v="1" dt="2020-05-03T16:13:31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9" autoAdjust="0"/>
    <p:restoredTop sz="94434" autoAdjust="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Schito" userId="fa080e71-e23c-4dde-82bf-2473906e1be2" providerId="ADAL" clId="{933333D7-55B3-4B25-9EEB-FDCACEAE8B84}"/>
    <pc:docChg chg="modSld">
      <pc:chgData name="Andrea Schito" userId="fa080e71-e23c-4dde-82bf-2473906e1be2" providerId="ADAL" clId="{933333D7-55B3-4B25-9EEB-FDCACEAE8B84}" dt="2020-05-03T16:13:46.119" v="4" actId="1076"/>
      <pc:docMkLst>
        <pc:docMk/>
      </pc:docMkLst>
      <pc:sldChg chg="addSp modSp mod">
        <pc:chgData name="Andrea Schito" userId="fa080e71-e23c-4dde-82bf-2473906e1be2" providerId="ADAL" clId="{933333D7-55B3-4B25-9EEB-FDCACEAE8B84}" dt="2020-05-03T16:13:46.119" v="4" actId="1076"/>
        <pc:sldMkLst>
          <pc:docMk/>
          <pc:sldMk cId="1954589970" sldId="256"/>
        </pc:sldMkLst>
        <pc:picChg chg="add mod">
          <ac:chgData name="Andrea Schito" userId="fa080e71-e23c-4dde-82bf-2473906e1be2" providerId="ADAL" clId="{933333D7-55B3-4B25-9EEB-FDCACEAE8B84}" dt="2020-05-03T16:13:46.119" v="4" actId="1076"/>
          <ac:picMkLst>
            <pc:docMk/>
            <pc:sldMk cId="1954589970" sldId="256"/>
            <ac:picMk id="9" creationId="{1B9D7C8A-56FF-44CD-8D28-13A2D8FCBF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7F54B-687C-4D54-A5F0-3B2C0E47D518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A92B2-9E84-4522-8616-5F85DB8789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15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A92B2-9E84-4522-8616-5F85DB87896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58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A92B2-9E84-4522-8616-5F85DB87896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A92B2-9E84-4522-8616-5F85DB87896B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3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A92B2-9E84-4522-8616-5F85DB87896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55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A92B2-9E84-4522-8616-5F85DB87896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28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A92B2-9E84-4522-8616-5F85DB87896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5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A3BD-17FD-4AEC-A4BB-D2B75D474E3E}" type="datetime1">
              <a:rPr lang="fr-FR" smtClean="0"/>
              <a:t>03/05/2020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00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130C-C3ED-428A-A34A-C9EB5E16AF05}" type="datetime1">
              <a:rPr lang="fr-FR" smtClean="0"/>
              <a:t>03/05/2020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63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9FE7-9F99-48D5-B09E-82FAACB3B567}" type="datetime1">
              <a:rPr lang="fr-FR" smtClean="0"/>
              <a:t>03/05/2020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51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76820-8477-44CA-88A8-B9B29EC22989}" type="datetime1">
              <a:rPr lang="fr-FR" smtClean="0"/>
              <a:t>03/05/2020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73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904C-D963-46EB-9897-7FFC6EA9769A}" type="datetime1">
              <a:rPr lang="fr-FR" smtClean="0"/>
              <a:t>03/05/2020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58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4263-3E1B-4077-BC29-632B0E98D9E7}" type="datetime1">
              <a:rPr lang="fr-FR" smtClean="0"/>
              <a:t>03/05/2020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14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F995-924D-4E72-A1CE-C29153E7C92E}" type="datetime1">
              <a:rPr lang="fr-FR" smtClean="0"/>
              <a:t>03/05/2020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44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3591-B37A-4D55-976B-D7A30C2CE080}" type="datetime1">
              <a:rPr lang="fr-FR" smtClean="0"/>
              <a:t>03/05/2020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7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9087A-50E5-4346-BFD1-8F898AFF5919}" type="datetime1">
              <a:rPr lang="fr-FR" smtClean="0"/>
              <a:t>03/05/2020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8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372F-FA24-434D-807A-6BF62DD05102}" type="datetime1">
              <a:rPr lang="fr-FR" smtClean="0"/>
              <a:t>03/05/2020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47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C22C-238C-4388-98DD-650475CB53C3}" type="datetime1">
              <a:rPr lang="fr-FR" smtClean="0"/>
              <a:t>03/05/2020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45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55CEB-0844-4C55-A740-09EAF5D22A39}" type="datetime1">
              <a:rPr lang="fr-FR" smtClean="0"/>
              <a:t>03/05/2020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CCC70-D2CC-46CD-AFB9-8C0BF9C3A52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90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130" y="-288155"/>
            <a:ext cx="2579427" cy="1789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6394" y="1984161"/>
            <a:ext cx="11826966" cy="22091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styles of the External Rif and Flysch Domain (Rif belt, northern Morocco) through thermal maturity and structural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986790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693791" y="5958499"/>
            <a:ext cx="490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Presenting</a:t>
            </a:r>
            <a:r>
              <a:rPr lang="fr-FR" sz="16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</a:t>
            </a:r>
            <a:r>
              <a:rPr lang="fr-FR" sz="16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Achraf ATOUABAT</a:t>
            </a:r>
          </a:p>
          <a:p>
            <a:pPr algn="ctr"/>
            <a:r>
              <a:rPr lang="fr-FR" sz="16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achraf.atouabat@uniroma3.it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3" y="16934"/>
            <a:ext cx="1418377" cy="9455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18" y="54451"/>
            <a:ext cx="1401581" cy="881537"/>
          </a:xfrm>
          <a:prstGeom prst="rect">
            <a:avLst/>
          </a:prstGeom>
        </p:spPr>
      </p:pic>
      <p:grpSp>
        <p:nvGrpSpPr>
          <p:cNvPr id="12" name="Groupe 28"/>
          <p:cNvGrpSpPr/>
          <p:nvPr/>
        </p:nvGrpSpPr>
        <p:grpSpPr>
          <a:xfrm>
            <a:off x="0" y="6768653"/>
            <a:ext cx="12192000" cy="89347"/>
            <a:chOff x="0" y="6705859"/>
            <a:chExt cx="12241286" cy="170794"/>
          </a:xfrm>
        </p:grpSpPr>
        <p:sp>
          <p:nvSpPr>
            <p:cNvPr id="14" name="Rectangle 13"/>
            <p:cNvSpPr/>
            <p:nvPr/>
          </p:nvSpPr>
          <p:spPr>
            <a:xfrm>
              <a:off x="0" y="6705859"/>
              <a:ext cx="1980000" cy="166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0374" y="6705859"/>
              <a:ext cx="2052000" cy="1660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32374" y="6705859"/>
              <a:ext cx="2052000" cy="166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84830" y="6710596"/>
              <a:ext cx="2052000" cy="1660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36830" y="6710596"/>
              <a:ext cx="2052000" cy="166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189286" y="6705859"/>
              <a:ext cx="2052000" cy="166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</p:grpSp>
      <p:sp>
        <p:nvSpPr>
          <p:cNvPr id="8" name="Pentagone 7"/>
          <p:cNvSpPr/>
          <p:nvPr/>
        </p:nvSpPr>
        <p:spPr>
          <a:xfrm>
            <a:off x="-1" y="5863393"/>
            <a:ext cx="2867891" cy="288025"/>
          </a:xfrm>
          <a:prstGeom prst="homePlate">
            <a:avLst/>
          </a:prstGeom>
          <a:gradFill flip="none" rotWithShape="1">
            <a:gsLst>
              <a:gs pos="5000">
                <a:srgbClr val="44546A">
                  <a:shade val="30000"/>
                  <a:satMod val="115000"/>
                </a:srgbClr>
              </a:gs>
              <a:gs pos="32000">
                <a:srgbClr val="435771"/>
              </a:gs>
              <a:gs pos="69000">
                <a:srgbClr val="526B8C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  <p:sp>
        <p:nvSpPr>
          <p:cNvPr id="22" name="Pentagone 21"/>
          <p:cNvSpPr/>
          <p:nvPr/>
        </p:nvSpPr>
        <p:spPr>
          <a:xfrm>
            <a:off x="0" y="6250887"/>
            <a:ext cx="2867891" cy="288025"/>
          </a:xfrm>
          <a:prstGeom prst="homePlate">
            <a:avLst/>
          </a:prstGeom>
          <a:gradFill flip="none" rotWithShape="1">
            <a:gsLst>
              <a:gs pos="5000">
                <a:srgbClr val="44546A">
                  <a:shade val="30000"/>
                  <a:satMod val="115000"/>
                </a:srgbClr>
              </a:gs>
              <a:gs pos="32000">
                <a:srgbClr val="435771"/>
              </a:gs>
              <a:gs pos="69000">
                <a:srgbClr val="526B8C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2313855" y="5278799"/>
            <a:ext cx="7449423" cy="85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25084" y="4675067"/>
            <a:ext cx="1182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Achraf Atouabat, Andrea Schito, Sveva Corrado, Faouziya Haissen, Geoffroy Mohn and Dominique Frizon de Lamotte</a:t>
            </a:r>
            <a:endParaRPr lang="fr-FR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B9D7C8A-56FF-44CD-8D28-13A2D8FCB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59" y="5794682"/>
            <a:ext cx="2539682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1"/>
            <a:ext cx="12191697" cy="79641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41722" y="173400"/>
            <a:ext cx="2952548" cy="4308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</a:t>
            </a:r>
            <a:r>
              <a:rPr lang="fr-FR" sz="2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endParaRPr lang="fr-FR" sz="2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63747" y="173400"/>
            <a:ext cx="11865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319768" y="183654"/>
            <a:ext cx="26783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Discussion</a:t>
            </a:r>
          </a:p>
        </p:txBody>
      </p:sp>
      <p:sp>
        <p:nvSpPr>
          <p:cNvPr id="46" name="Rectangle à coins arrondis 45"/>
          <p:cNvSpPr/>
          <p:nvPr/>
        </p:nvSpPr>
        <p:spPr>
          <a:xfrm>
            <a:off x="48225" y="54535"/>
            <a:ext cx="2946045" cy="67373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26" name="Groupe 28"/>
          <p:cNvGrpSpPr/>
          <p:nvPr/>
        </p:nvGrpSpPr>
        <p:grpSpPr>
          <a:xfrm>
            <a:off x="0" y="6768653"/>
            <a:ext cx="12192000" cy="89347"/>
            <a:chOff x="0" y="6705859"/>
            <a:chExt cx="12241286" cy="170794"/>
          </a:xfrm>
        </p:grpSpPr>
        <p:sp>
          <p:nvSpPr>
            <p:cNvPr id="27" name="Rectangle 26"/>
            <p:cNvSpPr/>
            <p:nvPr/>
          </p:nvSpPr>
          <p:spPr>
            <a:xfrm>
              <a:off x="0" y="6705859"/>
              <a:ext cx="1980000" cy="166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80374" y="6705859"/>
              <a:ext cx="2052000" cy="1660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32374" y="6705859"/>
              <a:ext cx="2052000" cy="166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84830" y="6710596"/>
              <a:ext cx="2052000" cy="1660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136830" y="6710596"/>
              <a:ext cx="2052000" cy="166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189286" y="6705859"/>
              <a:ext cx="2052000" cy="166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</p:grpSp>
      <p:sp>
        <p:nvSpPr>
          <p:cNvPr id="33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11786805" y="6309074"/>
            <a:ext cx="270164" cy="365125"/>
          </a:xfrm>
        </p:spPr>
        <p:txBody>
          <a:bodyPr/>
          <a:lstStyle/>
          <a:p>
            <a:r>
              <a:rPr lang="fr-FR" sz="1400" b="1" dirty="0"/>
              <a:t>2</a:t>
            </a:r>
          </a:p>
        </p:txBody>
      </p:sp>
      <p:sp>
        <p:nvSpPr>
          <p:cNvPr id="52" name="Espace réservé du contenu 4"/>
          <p:cNvSpPr txBox="1">
            <a:spLocks/>
          </p:cNvSpPr>
          <p:nvPr/>
        </p:nvSpPr>
        <p:spPr>
          <a:xfrm>
            <a:off x="48225" y="4896568"/>
            <a:ext cx="4016062" cy="1777631"/>
          </a:xfrm>
          <a:prstGeom prst="rect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an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orocline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Betic-Rif-Tell (B-R-T)</a:t>
            </a:r>
          </a:p>
          <a:p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most part of the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alpine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belts</a:t>
            </a:r>
            <a:endParaRPr lang="fr-F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Betic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Rif </a:t>
            </a:r>
            <a:r>
              <a:rPr lang="fr-F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lang="fr-F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Gibraltar arc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16" y="925623"/>
            <a:ext cx="8068581" cy="57958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" y="1807785"/>
            <a:ext cx="4113748" cy="3065170"/>
          </a:xfrm>
          <a:prstGeom prst="rect">
            <a:avLst/>
          </a:prstGeom>
        </p:spPr>
      </p:pic>
      <p:sp>
        <p:nvSpPr>
          <p:cNvPr id="22" name="Espace réservé du contenu 4"/>
          <p:cNvSpPr txBox="1">
            <a:spLocks/>
          </p:cNvSpPr>
          <p:nvPr/>
        </p:nvSpPr>
        <p:spPr>
          <a:xfrm>
            <a:off x="4323469" y="5626320"/>
            <a:ext cx="7674670" cy="865316"/>
          </a:xfrm>
          <a:prstGeom prst="rect">
            <a:avLst/>
          </a:prstGeom>
          <a:ln w="76200">
            <a:solidFill>
              <a:schemeClr val="accent1">
                <a:lumMod val="50000"/>
                <a:lumOff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Unravelling the burial and thermal histories of the Maghrebian Flysch basin calculating the tectonic loads suffered by sedimentary successions during the wedge formation.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926" y="820026"/>
            <a:ext cx="4397652" cy="1271238"/>
            <a:chOff x="314718" y="2903448"/>
            <a:chExt cx="12326935" cy="4722036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5"/>
            <a:srcRect b="24934"/>
            <a:stretch/>
          </p:blipFill>
          <p:spPr>
            <a:xfrm>
              <a:off x="314718" y="2903448"/>
              <a:ext cx="11546825" cy="3803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ZoneTexte 24"/>
            <p:cNvSpPr txBox="1"/>
            <p:nvPr/>
          </p:nvSpPr>
          <p:spPr>
            <a:xfrm>
              <a:off x="9051271" y="6367919"/>
              <a:ext cx="3590382" cy="1257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i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849256" y="1963320"/>
            <a:ext cx="668740" cy="31389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contenu 4"/>
          <p:cNvSpPr txBox="1">
            <a:spLocks/>
          </p:cNvSpPr>
          <p:nvPr/>
        </p:nvSpPr>
        <p:spPr>
          <a:xfrm>
            <a:off x="9144000" y="2004538"/>
            <a:ext cx="3385122" cy="871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2" name="Espace réservé du contenu 4"/>
          <p:cNvSpPr txBox="1">
            <a:spLocks/>
          </p:cNvSpPr>
          <p:nvPr/>
        </p:nvSpPr>
        <p:spPr>
          <a:xfrm>
            <a:off x="8873300" y="5016944"/>
            <a:ext cx="2551815" cy="663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1" name="Groupe 28"/>
          <p:cNvGrpSpPr/>
          <p:nvPr/>
        </p:nvGrpSpPr>
        <p:grpSpPr>
          <a:xfrm>
            <a:off x="0" y="6768653"/>
            <a:ext cx="12192000" cy="89347"/>
            <a:chOff x="0" y="6705859"/>
            <a:chExt cx="12241286" cy="170794"/>
          </a:xfrm>
        </p:grpSpPr>
        <p:sp>
          <p:nvSpPr>
            <p:cNvPr id="43" name="Rectangle 42"/>
            <p:cNvSpPr/>
            <p:nvPr/>
          </p:nvSpPr>
          <p:spPr>
            <a:xfrm>
              <a:off x="0" y="6705859"/>
              <a:ext cx="1980000" cy="166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980374" y="6705859"/>
              <a:ext cx="2052000" cy="1660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032374" y="6705859"/>
              <a:ext cx="2052000" cy="166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084830" y="6710596"/>
              <a:ext cx="2052000" cy="1660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136830" y="6710596"/>
              <a:ext cx="2052000" cy="166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189286" y="6705859"/>
              <a:ext cx="2052000" cy="166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87" y="838537"/>
            <a:ext cx="8873300" cy="59027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"/>
            <a:ext cx="12191697" cy="79641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41722" y="173400"/>
            <a:ext cx="2952548" cy="4308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</a:t>
            </a:r>
            <a:r>
              <a:rPr lang="fr-FR" sz="2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endParaRPr lang="fr-FR" sz="2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3747" y="173400"/>
            <a:ext cx="11865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19768" y="183654"/>
            <a:ext cx="26783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Discussion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48225" y="54535"/>
            <a:ext cx="2946045" cy="67373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2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505" y="1118029"/>
            <a:ext cx="513392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3200" b="1" dirty="0" err="1">
                <a:solidFill>
                  <a:srgbClr val="033A71"/>
                </a:solidFill>
              </a:rPr>
              <a:t>Vitrinite</a:t>
            </a:r>
            <a:r>
              <a:rPr lang="fr-FR" sz="3200" b="1" dirty="0">
                <a:solidFill>
                  <a:srgbClr val="033A71"/>
                </a:solidFill>
              </a:rPr>
              <a:t> </a:t>
            </a:r>
            <a:r>
              <a:rPr lang="fr-FR" sz="3200" b="1" dirty="0" err="1">
                <a:solidFill>
                  <a:srgbClr val="033A71"/>
                </a:solidFill>
              </a:rPr>
              <a:t>Reflectance</a:t>
            </a:r>
            <a:endParaRPr lang="fr-FR" sz="3200" b="1" dirty="0">
              <a:solidFill>
                <a:srgbClr val="033A71"/>
              </a:solidFill>
            </a:endParaRPr>
          </a:p>
        </p:txBody>
      </p:sp>
      <p:grpSp>
        <p:nvGrpSpPr>
          <p:cNvPr id="38" name="Groupe 28"/>
          <p:cNvGrpSpPr/>
          <p:nvPr/>
        </p:nvGrpSpPr>
        <p:grpSpPr>
          <a:xfrm>
            <a:off x="0" y="6768653"/>
            <a:ext cx="12192000" cy="89347"/>
            <a:chOff x="0" y="6705859"/>
            <a:chExt cx="12241286" cy="170794"/>
          </a:xfrm>
        </p:grpSpPr>
        <p:sp>
          <p:nvSpPr>
            <p:cNvPr id="40" name="Rectangle 39"/>
            <p:cNvSpPr/>
            <p:nvPr/>
          </p:nvSpPr>
          <p:spPr>
            <a:xfrm>
              <a:off x="0" y="6705859"/>
              <a:ext cx="1980000" cy="166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980374" y="6705859"/>
              <a:ext cx="2052000" cy="1660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032374" y="6705859"/>
              <a:ext cx="2052000" cy="166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84830" y="6710596"/>
              <a:ext cx="2052000" cy="1660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136830" y="6710596"/>
              <a:ext cx="2052000" cy="166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189286" y="6705859"/>
              <a:ext cx="2052000" cy="166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5373357" y="1118028"/>
            <a:ext cx="662478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033A71"/>
                </a:solidFill>
              </a:rPr>
              <a:t>Micro-Raman </a:t>
            </a:r>
            <a:r>
              <a:rPr lang="fr-FR" sz="3200" b="1" dirty="0" err="1">
                <a:solidFill>
                  <a:srgbClr val="033A71"/>
                </a:solidFill>
              </a:rPr>
              <a:t>spectroscopy</a:t>
            </a:r>
            <a:endParaRPr lang="fr-FR" sz="3200" b="1" dirty="0">
              <a:solidFill>
                <a:srgbClr val="033A7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56" y="2077565"/>
            <a:ext cx="6624783" cy="415145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5" y="2280045"/>
            <a:ext cx="5268851" cy="34121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62617" y="2302353"/>
            <a:ext cx="1538184" cy="33855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 err="1"/>
              <a:t>Ro</a:t>
            </a:r>
            <a:r>
              <a:rPr lang="fr-FR" sz="1600" dirty="0"/>
              <a:t>%= 0.82±0.06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506" y="3986098"/>
            <a:ext cx="5268850" cy="1938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400" dirty="0"/>
              <a:t>A. </a:t>
            </a:r>
            <a:r>
              <a:rPr lang="fr-FR" sz="2400" dirty="0" err="1"/>
              <a:t>Photomicrograph</a:t>
            </a:r>
            <a:r>
              <a:rPr lang="fr-FR" sz="2400" dirty="0"/>
              <a:t> of </a:t>
            </a:r>
            <a:r>
              <a:rPr lang="fr-FR" sz="2400" dirty="0" err="1"/>
              <a:t>vitirnite</a:t>
            </a:r>
            <a:r>
              <a:rPr lang="fr-FR" sz="2400" dirty="0"/>
              <a:t> fragment </a:t>
            </a:r>
            <a:r>
              <a:rPr lang="fr-FR" sz="2400" dirty="0" err="1"/>
              <a:t>from</a:t>
            </a:r>
            <a:r>
              <a:rPr lang="fr-FR" sz="2400" dirty="0"/>
              <a:t> the Massylian </a:t>
            </a:r>
            <a:r>
              <a:rPr lang="fr-FR" sz="2400" dirty="0" err="1"/>
              <a:t>units</a:t>
            </a:r>
            <a:r>
              <a:rPr lang="fr-FR" sz="2400" dirty="0"/>
              <a:t> (</a:t>
            </a:r>
            <a:r>
              <a:rPr lang="fr-FR" sz="2400" dirty="0" err="1"/>
              <a:t>sample</a:t>
            </a:r>
            <a:r>
              <a:rPr lang="fr-FR" sz="2400" dirty="0"/>
              <a:t> E19), B. Vitrinite </a:t>
            </a:r>
            <a:r>
              <a:rPr lang="fr-FR" sz="2400" dirty="0" err="1"/>
              <a:t>reflectance</a:t>
            </a:r>
            <a:r>
              <a:rPr lang="fr-FR" sz="2400" dirty="0"/>
              <a:t> </a:t>
            </a:r>
            <a:r>
              <a:rPr lang="fr-FR" sz="2400" dirty="0" err="1"/>
              <a:t>histogram</a:t>
            </a:r>
            <a:r>
              <a:rPr lang="fr-FR" sz="2400" dirty="0"/>
              <a:t> of the </a:t>
            </a:r>
            <a:r>
              <a:rPr lang="fr-FR" sz="2400" dirty="0" err="1"/>
              <a:t>sample</a:t>
            </a:r>
            <a:r>
              <a:rPr lang="fr-FR" sz="2400" dirty="0"/>
              <a:t> E19 </a:t>
            </a:r>
            <a:r>
              <a:rPr lang="fr-FR" sz="2400" dirty="0" err="1"/>
              <a:t>showing</a:t>
            </a:r>
            <a:r>
              <a:rPr lang="fr-FR" sz="2400" dirty="0"/>
              <a:t> an uni-modal distribution </a:t>
            </a:r>
            <a:r>
              <a:rPr lang="fr-FR" sz="2400" dirty="0" err="1"/>
              <a:t>shape</a:t>
            </a:r>
            <a:r>
              <a:rPr lang="fr-FR" sz="2400" dirty="0"/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1"/>
            <a:ext cx="12191697" cy="79641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41722" y="173400"/>
            <a:ext cx="2952548" cy="4308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</a:t>
            </a:r>
            <a:r>
              <a:rPr lang="en-US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63747" y="173400"/>
            <a:ext cx="11865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19768" y="183654"/>
            <a:ext cx="26783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Discussion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4900801" y="39344"/>
            <a:ext cx="2397146" cy="67373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5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28"/>
          <p:cNvGrpSpPr/>
          <p:nvPr/>
        </p:nvGrpSpPr>
        <p:grpSpPr>
          <a:xfrm>
            <a:off x="0" y="6768653"/>
            <a:ext cx="12192000" cy="89347"/>
            <a:chOff x="0" y="6705859"/>
            <a:chExt cx="12241286" cy="170794"/>
          </a:xfrm>
        </p:grpSpPr>
        <p:sp>
          <p:nvSpPr>
            <p:cNvPr id="37" name="Rectangle 36"/>
            <p:cNvSpPr/>
            <p:nvPr/>
          </p:nvSpPr>
          <p:spPr>
            <a:xfrm>
              <a:off x="0" y="6705859"/>
              <a:ext cx="1980000" cy="166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80374" y="6705859"/>
              <a:ext cx="2052000" cy="1660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32374" y="6705859"/>
              <a:ext cx="2052000" cy="166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084830" y="6710596"/>
              <a:ext cx="2052000" cy="1660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136830" y="6710596"/>
              <a:ext cx="2052000" cy="166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189286" y="6705859"/>
              <a:ext cx="2052000" cy="166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10" y="909285"/>
            <a:ext cx="8703340" cy="5789735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H="1">
            <a:off x="4187971" y="2447925"/>
            <a:ext cx="288779" cy="542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5169047" y="2314575"/>
            <a:ext cx="374503" cy="676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5534027" y="2381250"/>
            <a:ext cx="525850" cy="670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5863810" y="2416629"/>
            <a:ext cx="428162" cy="599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6258638" y="2488276"/>
            <a:ext cx="166219" cy="215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6600827" y="2652712"/>
            <a:ext cx="238110" cy="295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7207653" y="2652712"/>
            <a:ext cx="222588" cy="295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7740622" y="2855686"/>
            <a:ext cx="111607" cy="135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253366" y="2176075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5km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5246801" y="2045270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5.5km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788755" y="2098583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6km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6149781" y="2113794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5.4km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6364319" y="2299297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2.5km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765263" y="2409035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4.2km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350499" y="2447925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4km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798161" y="2659112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2.2km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1"/>
            <a:ext cx="12191697" cy="79641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>
            <a:off x="41722" y="173400"/>
            <a:ext cx="2952548" cy="4308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</a:t>
            </a:r>
            <a:r>
              <a:rPr lang="fr-FR" sz="2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endParaRPr lang="fr-FR" sz="2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63747" y="173400"/>
            <a:ext cx="11865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319768" y="183654"/>
            <a:ext cx="26783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Discussion</a:t>
            </a:r>
          </a:p>
        </p:txBody>
      </p:sp>
      <p:sp>
        <p:nvSpPr>
          <p:cNvPr id="62" name="Rectangle à coins arrondis 61"/>
          <p:cNvSpPr/>
          <p:nvPr/>
        </p:nvSpPr>
        <p:spPr>
          <a:xfrm>
            <a:off x="9135467" y="44281"/>
            <a:ext cx="2946045" cy="67373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2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"/>
          <p:cNvSpPr/>
          <p:nvPr/>
        </p:nvSpPr>
        <p:spPr>
          <a:xfrm>
            <a:off x="1538743" y="1853732"/>
            <a:ext cx="6373932" cy="4004139"/>
          </a:xfrm>
          <a:custGeom>
            <a:avLst/>
            <a:gdLst/>
            <a:ahLst/>
            <a:cxnLst/>
            <a:rect l="l" t="t" r="r" b="b"/>
            <a:pathLst>
              <a:path w="6373932" h="6040664">
                <a:moveTo>
                  <a:pt x="7473" y="0"/>
                </a:moveTo>
                <a:lnTo>
                  <a:pt x="123539" y="0"/>
                </a:lnTo>
                <a:lnTo>
                  <a:pt x="123539" y="5658999"/>
                </a:lnTo>
                <a:cubicBezTo>
                  <a:pt x="123539" y="5800213"/>
                  <a:pt x="241633" y="5914690"/>
                  <a:pt x="387309" y="5914690"/>
                </a:cubicBezTo>
                <a:lnTo>
                  <a:pt x="6373932" y="5914690"/>
                </a:lnTo>
                <a:lnTo>
                  <a:pt x="6373932" y="6040664"/>
                </a:lnTo>
                <a:lnTo>
                  <a:pt x="263770" y="6040664"/>
                </a:lnTo>
                <a:cubicBezTo>
                  <a:pt x="118094" y="6040664"/>
                  <a:pt x="0" y="5926188"/>
                  <a:pt x="0" y="5784974"/>
                </a:cubicBezTo>
                <a:lnTo>
                  <a:pt x="0" y="50858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6" name="圆角矩形 1"/>
          <p:cNvSpPr/>
          <p:nvPr/>
        </p:nvSpPr>
        <p:spPr>
          <a:xfrm>
            <a:off x="1401692" y="1860470"/>
            <a:ext cx="6469385" cy="2428497"/>
          </a:xfrm>
          <a:custGeom>
            <a:avLst/>
            <a:gdLst/>
            <a:ahLst/>
            <a:cxnLst/>
            <a:rect l="l" t="t" r="r" b="b"/>
            <a:pathLst>
              <a:path w="6469385" h="6275766">
                <a:moveTo>
                  <a:pt x="0" y="0"/>
                </a:moveTo>
                <a:lnTo>
                  <a:pt x="145686" y="0"/>
                </a:lnTo>
                <a:lnTo>
                  <a:pt x="145686" y="5840190"/>
                </a:lnTo>
                <a:cubicBezTo>
                  <a:pt x="145686" y="6001351"/>
                  <a:pt x="284951" y="6131997"/>
                  <a:pt x="456743" y="6131997"/>
                </a:cubicBezTo>
                <a:lnTo>
                  <a:pt x="6469385" y="6131997"/>
                </a:lnTo>
                <a:lnTo>
                  <a:pt x="6469385" y="6275766"/>
                </a:lnTo>
                <a:lnTo>
                  <a:pt x="311057" y="6275766"/>
                </a:lnTo>
                <a:cubicBezTo>
                  <a:pt x="139265" y="6275766"/>
                  <a:pt x="0" y="6145120"/>
                  <a:pt x="0" y="598395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圆角矩形 1"/>
          <p:cNvSpPr/>
          <p:nvPr/>
        </p:nvSpPr>
        <p:spPr>
          <a:xfrm>
            <a:off x="1272151" y="1860455"/>
            <a:ext cx="6675030" cy="962884"/>
          </a:xfrm>
          <a:custGeom>
            <a:avLst/>
            <a:gdLst/>
            <a:ahLst/>
            <a:cxnLst/>
            <a:rect l="l" t="t" r="r" b="b"/>
            <a:pathLst>
              <a:path w="6675030" h="5836680">
                <a:moveTo>
                  <a:pt x="0" y="0"/>
                </a:moveTo>
                <a:lnTo>
                  <a:pt x="134832" y="0"/>
                </a:lnTo>
                <a:lnTo>
                  <a:pt x="134832" y="5455015"/>
                </a:lnTo>
                <a:cubicBezTo>
                  <a:pt x="134832" y="5596229"/>
                  <a:pt x="263721" y="5710706"/>
                  <a:pt x="422714" y="5710706"/>
                </a:cubicBezTo>
                <a:lnTo>
                  <a:pt x="6675030" y="5710706"/>
                </a:lnTo>
                <a:lnTo>
                  <a:pt x="6675030" y="5836680"/>
                </a:lnTo>
                <a:lnTo>
                  <a:pt x="287882" y="5836680"/>
                </a:lnTo>
                <a:cubicBezTo>
                  <a:pt x="128889" y="5836680"/>
                  <a:pt x="0" y="5722204"/>
                  <a:pt x="0" y="558099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0" name="直接连接符 33"/>
          <p:cNvCxnSpPr/>
          <p:nvPr/>
        </p:nvCxnSpPr>
        <p:spPr>
          <a:xfrm flipV="1">
            <a:off x="1594740" y="2536641"/>
            <a:ext cx="929825" cy="1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</a:ln>
          <a:effectLst/>
        </p:spPr>
      </p:cxnSp>
      <p:cxnSp>
        <p:nvCxnSpPr>
          <p:cNvPr id="22" name="直接连接符 38"/>
          <p:cNvCxnSpPr/>
          <p:nvPr/>
        </p:nvCxnSpPr>
        <p:spPr>
          <a:xfrm flipV="1">
            <a:off x="1839209" y="3274922"/>
            <a:ext cx="929825" cy="1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23" name="直接连接符 43"/>
          <p:cNvCxnSpPr/>
          <p:nvPr/>
        </p:nvCxnSpPr>
        <p:spPr>
          <a:xfrm flipV="1">
            <a:off x="1987200" y="4701667"/>
            <a:ext cx="1367653" cy="1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</p:cxnSp>
      <p:grpSp>
        <p:nvGrpSpPr>
          <p:cNvPr id="24" name="Group 28"/>
          <p:cNvGrpSpPr/>
          <p:nvPr/>
        </p:nvGrpSpPr>
        <p:grpSpPr>
          <a:xfrm>
            <a:off x="1160119" y="1828976"/>
            <a:ext cx="726359" cy="778242"/>
            <a:chOff x="3891886" y="612264"/>
            <a:chExt cx="726359" cy="778242"/>
          </a:xfrm>
        </p:grpSpPr>
        <p:sp>
          <p:nvSpPr>
            <p:cNvPr id="25" name="椭圆 32"/>
            <p:cNvSpPr/>
            <p:nvPr/>
          </p:nvSpPr>
          <p:spPr>
            <a:xfrm>
              <a:off x="3891886" y="612264"/>
              <a:ext cx="726359" cy="778242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outerShdw dist="38100" algn="l" rotWithShape="0">
                <a:prstClr val="black">
                  <a:alpha val="4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2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6" name="TextBox 22"/>
            <p:cNvSpPr txBox="1"/>
            <p:nvPr/>
          </p:nvSpPr>
          <p:spPr>
            <a:xfrm>
              <a:off x="4071906" y="704637"/>
              <a:ext cx="529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1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1225438" y="2912123"/>
            <a:ext cx="667812" cy="752487"/>
            <a:chOff x="3980374" y="1656934"/>
            <a:chExt cx="439916" cy="471340"/>
          </a:xfrm>
        </p:grpSpPr>
        <p:sp>
          <p:nvSpPr>
            <p:cNvPr id="28" name="椭圆 37"/>
            <p:cNvSpPr/>
            <p:nvPr/>
          </p:nvSpPr>
          <p:spPr>
            <a:xfrm>
              <a:off x="3980374" y="1656934"/>
              <a:ext cx="439916" cy="47134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dist="38100" algn="l" rotWithShape="0">
                <a:prstClr val="black">
                  <a:alpha val="4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9" name="TextBox 23"/>
            <p:cNvSpPr txBox="1"/>
            <p:nvPr/>
          </p:nvSpPr>
          <p:spPr>
            <a:xfrm>
              <a:off x="4070870" y="1702012"/>
              <a:ext cx="258923" cy="366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2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0139" y="4327185"/>
            <a:ext cx="647060" cy="693280"/>
            <a:chOff x="3916102" y="3169102"/>
            <a:chExt cx="647060" cy="693280"/>
          </a:xfrm>
        </p:grpSpPr>
        <p:sp>
          <p:nvSpPr>
            <p:cNvPr id="31" name="椭圆 42"/>
            <p:cNvSpPr/>
            <p:nvPr/>
          </p:nvSpPr>
          <p:spPr>
            <a:xfrm>
              <a:off x="3916102" y="3169102"/>
              <a:ext cx="647060" cy="69328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outerShdw dist="38100" algn="l" rotWithShape="0">
                <a:prstClr val="black">
                  <a:alpha val="4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2" name="TextBox 24"/>
            <p:cNvSpPr txBox="1"/>
            <p:nvPr/>
          </p:nvSpPr>
          <p:spPr>
            <a:xfrm>
              <a:off x="4064200" y="325037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3</a:t>
              </a:r>
              <a:endParaRPr lang="en-GB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1"/>
          <p:cNvGrpSpPr/>
          <p:nvPr/>
        </p:nvGrpSpPr>
        <p:grpSpPr>
          <a:xfrm>
            <a:off x="2382522" y="1704718"/>
            <a:ext cx="8309488" cy="885699"/>
            <a:chOff x="5114289" y="462295"/>
            <a:chExt cx="3024336" cy="885699"/>
          </a:xfrm>
        </p:grpSpPr>
        <p:sp>
          <p:nvSpPr>
            <p:cNvPr id="34" name="圆角矩形 34"/>
            <p:cNvSpPr/>
            <p:nvPr/>
          </p:nvSpPr>
          <p:spPr>
            <a:xfrm>
              <a:off x="5114289" y="462295"/>
              <a:ext cx="3024336" cy="885699"/>
            </a:xfrm>
            <a:prstGeom prst="roundRect">
              <a:avLst>
                <a:gd name="adj" fmla="val 10006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outerShdw dist="38100" algn="l" rotWithShape="0">
                <a:prstClr val="black">
                  <a:alpha val="4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5" name="圆角矩形 21"/>
            <p:cNvSpPr/>
            <p:nvPr/>
          </p:nvSpPr>
          <p:spPr>
            <a:xfrm>
              <a:off x="5114289" y="469017"/>
              <a:ext cx="3024336" cy="587758"/>
            </a:xfrm>
            <a:custGeom>
              <a:avLst/>
              <a:gdLst/>
              <a:ahLst/>
              <a:cxnLst/>
              <a:rect l="l" t="t" r="r" b="b"/>
              <a:pathLst>
                <a:path w="3024336" h="587758">
                  <a:moveTo>
                    <a:pt x="88623" y="0"/>
                  </a:moveTo>
                  <a:lnTo>
                    <a:pt x="2935713" y="0"/>
                  </a:lnTo>
                  <a:cubicBezTo>
                    <a:pt x="2984658" y="0"/>
                    <a:pt x="3024336" y="39678"/>
                    <a:pt x="3024336" y="88623"/>
                  </a:cubicBezTo>
                  <a:lnTo>
                    <a:pt x="3024336" y="402900"/>
                  </a:lnTo>
                  <a:cubicBezTo>
                    <a:pt x="2669482" y="517144"/>
                    <a:pt x="2179692" y="587758"/>
                    <a:pt x="1638765" y="587758"/>
                  </a:cubicBezTo>
                  <a:cubicBezTo>
                    <a:pt x="953663" y="587758"/>
                    <a:pt x="350591" y="474486"/>
                    <a:pt x="0" y="302375"/>
                  </a:cubicBezTo>
                  <a:lnTo>
                    <a:pt x="0" y="88623"/>
                  </a:lnTo>
                  <a:cubicBezTo>
                    <a:pt x="0" y="39678"/>
                    <a:pt x="39678" y="0"/>
                    <a:pt x="88623" y="0"/>
                  </a:cubicBezTo>
                  <a:close/>
                </a:path>
              </a:pathLst>
            </a:custGeom>
            <a:solidFill>
              <a:srgbClr val="FFFFFF">
                <a:alpha val="2784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6" name="圆角矩形 36"/>
            <p:cNvSpPr/>
            <p:nvPr/>
          </p:nvSpPr>
          <p:spPr>
            <a:xfrm>
              <a:off x="5169837" y="519993"/>
              <a:ext cx="2911354" cy="754261"/>
            </a:xfrm>
            <a:prstGeom prst="roundRect">
              <a:avLst>
                <a:gd name="adj" fmla="val 10006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25400" dir="13500000">
                <a:prstClr val="black">
                  <a:alpha val="61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214173" y="574911"/>
              <a:ext cx="28137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" panose="02040604050505020304" pitchFamily="18" charset="0"/>
                </a:rPr>
                <a:t>The Mauretanian flysch thermal trend can be explained by the tectonic loading due its internal stacking.</a:t>
              </a:r>
            </a:p>
          </p:txBody>
        </p:sp>
      </p:grpSp>
      <p:grpSp>
        <p:nvGrpSpPr>
          <p:cNvPr id="38" name="Group 33"/>
          <p:cNvGrpSpPr/>
          <p:nvPr/>
        </p:nvGrpSpPr>
        <p:grpSpPr>
          <a:xfrm>
            <a:off x="3113513" y="4670071"/>
            <a:ext cx="7693198" cy="953874"/>
            <a:chOff x="5689476" y="3511989"/>
            <a:chExt cx="3495562" cy="2032189"/>
          </a:xfrm>
        </p:grpSpPr>
        <p:sp>
          <p:nvSpPr>
            <p:cNvPr id="39" name="圆角矩形 44"/>
            <p:cNvSpPr/>
            <p:nvPr/>
          </p:nvSpPr>
          <p:spPr>
            <a:xfrm>
              <a:off x="5689476" y="3530236"/>
              <a:ext cx="3495562" cy="2013942"/>
            </a:xfrm>
            <a:prstGeom prst="roundRect">
              <a:avLst>
                <a:gd name="adj" fmla="val 10006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outerShdw dist="38100" algn="l" rotWithShape="0">
                <a:prstClr val="black">
                  <a:alpha val="4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0" name="圆角矩形 21"/>
            <p:cNvSpPr/>
            <p:nvPr/>
          </p:nvSpPr>
          <p:spPr>
            <a:xfrm>
              <a:off x="5689476" y="3511989"/>
              <a:ext cx="3495562" cy="1336470"/>
            </a:xfrm>
            <a:custGeom>
              <a:avLst/>
              <a:gdLst/>
              <a:ahLst/>
              <a:cxnLst/>
              <a:rect l="l" t="t" r="r" b="b"/>
              <a:pathLst>
                <a:path w="3024336" h="587758">
                  <a:moveTo>
                    <a:pt x="88623" y="0"/>
                  </a:moveTo>
                  <a:lnTo>
                    <a:pt x="2935713" y="0"/>
                  </a:lnTo>
                  <a:cubicBezTo>
                    <a:pt x="2984658" y="0"/>
                    <a:pt x="3024336" y="39678"/>
                    <a:pt x="3024336" y="88623"/>
                  </a:cubicBezTo>
                  <a:lnTo>
                    <a:pt x="3024336" y="402900"/>
                  </a:lnTo>
                  <a:cubicBezTo>
                    <a:pt x="2669482" y="517144"/>
                    <a:pt x="2179692" y="587758"/>
                    <a:pt x="1638765" y="587758"/>
                  </a:cubicBezTo>
                  <a:cubicBezTo>
                    <a:pt x="953663" y="587758"/>
                    <a:pt x="350591" y="474486"/>
                    <a:pt x="0" y="302375"/>
                  </a:cubicBezTo>
                  <a:lnTo>
                    <a:pt x="0" y="88623"/>
                  </a:lnTo>
                  <a:cubicBezTo>
                    <a:pt x="0" y="39678"/>
                    <a:pt x="39678" y="0"/>
                    <a:pt x="88623" y="0"/>
                  </a:cubicBezTo>
                  <a:close/>
                </a:path>
              </a:pathLst>
            </a:custGeom>
            <a:solidFill>
              <a:schemeClr val="accent5">
                <a:alpha val="17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1" name="圆角矩形 46"/>
            <p:cNvSpPr/>
            <p:nvPr/>
          </p:nvSpPr>
          <p:spPr>
            <a:xfrm>
              <a:off x="5775369" y="3586973"/>
              <a:ext cx="3345785" cy="1876306"/>
            </a:xfrm>
            <a:prstGeom prst="roundRect">
              <a:avLst>
                <a:gd name="adj" fmla="val 10006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25400" dir="13500000">
                <a:prstClr val="black">
                  <a:alpha val="61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27835" y="3552900"/>
              <a:ext cx="3218845" cy="1376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" panose="02040604050505020304" pitchFamily="18" charset="0"/>
                </a:rPr>
                <a:t>The maturity of the Tangier Intrarifain unit is mainly due to the overthrusting of the Numidian flysch onto its inner part.</a:t>
              </a:r>
            </a:p>
          </p:txBody>
        </p:sp>
      </p:grpSp>
      <p:grpSp>
        <p:nvGrpSpPr>
          <p:cNvPr id="43" name="Group 32"/>
          <p:cNvGrpSpPr/>
          <p:nvPr/>
        </p:nvGrpSpPr>
        <p:grpSpPr>
          <a:xfrm>
            <a:off x="2604954" y="3253443"/>
            <a:ext cx="8141189" cy="894566"/>
            <a:chOff x="5186037" y="1800951"/>
            <a:chExt cx="2376525" cy="1381623"/>
          </a:xfrm>
        </p:grpSpPr>
        <p:sp>
          <p:nvSpPr>
            <p:cNvPr id="44" name="圆角矩形 39"/>
            <p:cNvSpPr/>
            <p:nvPr/>
          </p:nvSpPr>
          <p:spPr>
            <a:xfrm>
              <a:off x="5186037" y="1813357"/>
              <a:ext cx="2376525" cy="1369217"/>
            </a:xfrm>
            <a:prstGeom prst="roundRect">
              <a:avLst>
                <a:gd name="adj" fmla="val 10006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dist="38100" algn="l" rotWithShape="0">
                <a:prstClr val="black">
                  <a:alpha val="4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5" name="圆角矩形 21"/>
            <p:cNvSpPr/>
            <p:nvPr/>
          </p:nvSpPr>
          <p:spPr>
            <a:xfrm>
              <a:off x="5186037" y="1800951"/>
              <a:ext cx="2376525" cy="908625"/>
            </a:xfrm>
            <a:custGeom>
              <a:avLst/>
              <a:gdLst/>
              <a:ahLst/>
              <a:cxnLst/>
              <a:rect l="l" t="t" r="r" b="b"/>
              <a:pathLst>
                <a:path w="3024336" h="587758">
                  <a:moveTo>
                    <a:pt x="88623" y="0"/>
                  </a:moveTo>
                  <a:lnTo>
                    <a:pt x="2935713" y="0"/>
                  </a:lnTo>
                  <a:cubicBezTo>
                    <a:pt x="2984658" y="0"/>
                    <a:pt x="3024336" y="39678"/>
                    <a:pt x="3024336" y="88623"/>
                  </a:cubicBezTo>
                  <a:lnTo>
                    <a:pt x="3024336" y="402900"/>
                  </a:lnTo>
                  <a:cubicBezTo>
                    <a:pt x="2669482" y="517144"/>
                    <a:pt x="2179692" y="587758"/>
                    <a:pt x="1638765" y="587758"/>
                  </a:cubicBezTo>
                  <a:cubicBezTo>
                    <a:pt x="953663" y="587758"/>
                    <a:pt x="350591" y="474486"/>
                    <a:pt x="0" y="302375"/>
                  </a:cubicBezTo>
                  <a:lnTo>
                    <a:pt x="0" y="88623"/>
                  </a:lnTo>
                  <a:cubicBezTo>
                    <a:pt x="0" y="39678"/>
                    <a:pt x="39678" y="0"/>
                    <a:pt x="88623" y="0"/>
                  </a:cubicBezTo>
                  <a:close/>
                </a:path>
              </a:pathLst>
            </a:custGeom>
            <a:solidFill>
              <a:srgbClr val="FFFFFF">
                <a:alpha val="16863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6" name="圆角矩形 41"/>
            <p:cNvSpPr/>
            <p:nvPr/>
          </p:nvSpPr>
          <p:spPr>
            <a:xfrm>
              <a:off x="5244434" y="1851928"/>
              <a:ext cx="2269690" cy="1275642"/>
            </a:xfrm>
            <a:prstGeom prst="roundRect">
              <a:avLst>
                <a:gd name="adj" fmla="val 10006"/>
              </a:avLst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63500" dist="25400" dir="13500000">
                <a:prstClr val="black">
                  <a:alpha val="61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64743" y="2000968"/>
              <a:ext cx="2292756" cy="998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" panose="02040604050505020304" pitchFamily="18" charset="0"/>
                </a:rPr>
                <a:t>The Massylian sub-basin is more mature than the Mauretanian, due to the regional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" panose="02040604050505020304" pitchFamily="18" charset="0"/>
                </a:rPr>
                <a:t>antiformal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" panose="02040604050505020304" pitchFamily="18" charset="0"/>
                </a:rPr>
                <a:t> stacking of the internal flysch thrust sheets.</a:t>
              </a:r>
            </a:p>
          </p:txBody>
        </p:sp>
      </p:grpSp>
      <p:grpSp>
        <p:nvGrpSpPr>
          <p:cNvPr id="55" name="Groupe 28"/>
          <p:cNvGrpSpPr/>
          <p:nvPr/>
        </p:nvGrpSpPr>
        <p:grpSpPr>
          <a:xfrm>
            <a:off x="0" y="6768653"/>
            <a:ext cx="12192000" cy="89347"/>
            <a:chOff x="0" y="6705859"/>
            <a:chExt cx="12241286" cy="170794"/>
          </a:xfrm>
        </p:grpSpPr>
        <p:sp>
          <p:nvSpPr>
            <p:cNvPr id="56" name="Rectangle 55"/>
            <p:cNvSpPr/>
            <p:nvPr/>
          </p:nvSpPr>
          <p:spPr>
            <a:xfrm>
              <a:off x="0" y="6705859"/>
              <a:ext cx="1980000" cy="166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980374" y="6705859"/>
              <a:ext cx="2052000" cy="16605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32374" y="6705859"/>
              <a:ext cx="2052000" cy="1660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084830" y="6710596"/>
              <a:ext cx="2052000" cy="1660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136830" y="6710596"/>
              <a:ext cx="2052000" cy="16605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89286" y="6705859"/>
              <a:ext cx="2052000" cy="1660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1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0" y="1"/>
            <a:ext cx="12191697" cy="79641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41722" y="173400"/>
            <a:ext cx="2952548" cy="4308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</a:t>
            </a:r>
            <a:r>
              <a:rPr lang="fr-FR" sz="2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endParaRPr lang="fr-FR" sz="22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63747" y="173400"/>
            <a:ext cx="118654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319768" y="183654"/>
            <a:ext cx="26783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Discussion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9135467" y="44281"/>
            <a:ext cx="2946045" cy="673736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6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44546A"/>
      </a:dk2>
      <a:lt2>
        <a:srgbClr val="AEABAB"/>
      </a:lt2>
      <a:accent1>
        <a:srgbClr val="023160"/>
      </a:accent1>
      <a:accent2>
        <a:srgbClr val="ED7D31"/>
      </a:accent2>
      <a:accent3>
        <a:srgbClr val="A5A5A5"/>
      </a:accent3>
      <a:accent4>
        <a:srgbClr val="006000"/>
      </a:accent4>
      <a:accent5>
        <a:srgbClr val="4472C4"/>
      </a:accent5>
      <a:accent6>
        <a:srgbClr val="70AD47"/>
      </a:accent6>
      <a:hlink>
        <a:srgbClr val="0563C1"/>
      </a:hlink>
      <a:folHlink>
        <a:srgbClr val="5B9BD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5000">
              <a:srgbClr val="44546A">
                <a:shade val="30000"/>
                <a:satMod val="115000"/>
              </a:srgbClr>
            </a:gs>
            <a:gs pos="32000">
              <a:srgbClr val="435771"/>
            </a:gs>
            <a:gs pos="69000">
              <a:srgbClr val="526B8C"/>
            </a:gs>
            <a:gs pos="100000">
              <a:schemeClr val="accent5">
                <a:lumMod val="20000"/>
                <a:lumOff val="80000"/>
              </a:schemeClr>
            </a:gs>
          </a:gsLst>
          <a:lin ang="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40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15781</TotalTime>
  <Words>250</Words>
  <Application>Microsoft Office PowerPoint</Application>
  <PresentationFormat>Widescreen</PresentationFormat>
  <Paragraphs>56</Paragraphs>
  <Slides>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Century</vt:lpstr>
      <vt:lpstr>Century Gothic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lina moudden</dc:creator>
  <cp:lastModifiedBy>andrea schito</cp:lastModifiedBy>
  <cp:revision>600</cp:revision>
  <dcterms:created xsi:type="dcterms:W3CDTF">2017-06-19T22:36:41Z</dcterms:created>
  <dcterms:modified xsi:type="dcterms:W3CDTF">2020-05-03T16:13:54Z</dcterms:modified>
</cp:coreProperties>
</file>