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6" r:id="rId3"/>
    <p:sldId id="278" r:id="rId4"/>
    <p:sldId id="275" r:id="rId5"/>
    <p:sldId id="257" r:id="rId6"/>
    <p:sldId id="268" r:id="rId7"/>
    <p:sldId id="267" r:id="rId8"/>
    <p:sldId id="258" r:id="rId9"/>
    <p:sldId id="266" r:id="rId10"/>
    <p:sldId id="281" r:id="rId11"/>
    <p:sldId id="282" r:id="rId12"/>
    <p:sldId id="260" r:id="rId13"/>
    <p:sldId id="263" r:id="rId14"/>
    <p:sldId id="264" r:id="rId15"/>
    <p:sldId id="265" r:id="rId16"/>
    <p:sldId id="279" r:id="rId17"/>
    <p:sldId id="280" r:id="rId18"/>
    <p:sldId id="271" r:id="rId19"/>
    <p:sldId id="273" r:id="rId20"/>
    <p:sldId id="274" r:id="rId2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1">
          <p15:clr>
            <a:srgbClr val="A4A3A4"/>
          </p15:clr>
        </p15:guide>
        <p15:guide id="2" pos="37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37286" autoAdjust="0"/>
  </p:normalViewPr>
  <p:slideViewPr>
    <p:cSldViewPr snapToGrid="0">
      <p:cViewPr varScale="1">
        <p:scale>
          <a:sx n="173" d="100"/>
          <a:sy n="173" d="100"/>
        </p:scale>
        <p:origin x="132" y="150"/>
      </p:cViewPr>
      <p:guideLst>
        <p:guide orient="horz" pos="1081"/>
        <p:guide pos="3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D25C-183C-458F-A1DB-F69BE0F406AC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2DEAE-A80F-4F38-86DD-B50A9B503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08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2DEAE-A80F-4F38-86DD-B50A9B503FD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83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0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95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85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04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7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0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89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59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9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1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premhyce@inrae.fr" TargetMode="Externa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ebgr.irstea.fr/en/projects/ongoing-projects/premhyce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16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7047275" y="149603"/>
            <a:ext cx="2070230" cy="765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990576" y="123478"/>
            <a:ext cx="17812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C059-F881-4364-9ACD-FD3E2B1471BF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F52A-434D-462F-82D9-1F8F0BAF53C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2906814" y="6465"/>
            <a:ext cx="396044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sz="1800" b="1" dirty="0">
                <a:solidFill>
                  <a:schemeClr val="tx2"/>
                </a:solidFill>
              </a:rPr>
              <a:t>PREMHYCE: an operational tool for river low-flow </a:t>
            </a:r>
            <a:r>
              <a:rPr lang="en-GB" altLang="fr-FR" sz="1800" b="1" dirty="0" smtClean="0">
                <a:solidFill>
                  <a:schemeClr val="tx2"/>
                </a:solidFill>
              </a:rPr>
              <a:t>forecasting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fr-FR" sz="400" b="1" dirty="0" smtClean="0">
              <a:solidFill>
                <a:schemeClr val="tx2"/>
              </a:solidFill>
            </a:endParaRPr>
          </a:p>
          <a:p>
            <a:pPr marL="0" marR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600" b="1" u="sng" dirty="0" smtClean="0">
                <a:solidFill>
                  <a:srgbClr val="8FBD33"/>
                </a:solidFill>
              </a:rPr>
              <a:t>P. NICOLLE, </a:t>
            </a:r>
            <a:r>
              <a:rPr lang="fr-FR" altLang="fr-FR" sz="600" dirty="0" smtClean="0">
                <a:solidFill>
                  <a:srgbClr val="8FBD33"/>
                </a:solidFill>
              </a:rPr>
              <a:t>F. BESSON, F. BOURGIN, D. FRANCOIS, M. LE LAY, C. PERRIN, F. ROUSSET, </a:t>
            </a:r>
            <a:br>
              <a:rPr lang="fr-FR" altLang="fr-FR" sz="600" dirty="0" smtClean="0">
                <a:solidFill>
                  <a:srgbClr val="8FBD33"/>
                </a:solidFill>
              </a:rPr>
            </a:br>
            <a:r>
              <a:rPr lang="fr-FR" altLang="fr-FR" sz="600" dirty="0" smtClean="0">
                <a:solidFill>
                  <a:srgbClr val="8FBD33"/>
                </a:solidFill>
              </a:rPr>
              <a:t>D. THIERY,  F. TILMANT, C. MAGAND, E. JACOB</a:t>
            </a:r>
          </a:p>
          <a:p>
            <a:pPr marL="0" marR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400" dirty="0" smtClean="0">
              <a:solidFill>
                <a:srgbClr val="8FBD33"/>
              </a:solidFill>
            </a:endParaRPr>
          </a:p>
          <a:p>
            <a:pPr marL="0" marR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700" dirty="0" smtClean="0">
                <a:solidFill>
                  <a:srgbClr val="8FBD33"/>
                </a:solidFill>
                <a:hlinkClick r:id="rId13"/>
              </a:rPr>
              <a:t>premhyce@inrae.fr</a:t>
            </a:r>
            <a:r>
              <a:rPr lang="en-US" altLang="fr-FR" sz="700" dirty="0" smtClean="0">
                <a:solidFill>
                  <a:srgbClr val="8FBD33"/>
                </a:solidFill>
              </a:rPr>
              <a:t> - </a:t>
            </a:r>
            <a:r>
              <a:rPr lang="en-US" altLang="fr-FR" sz="700" dirty="0" smtClean="0">
                <a:solidFill>
                  <a:srgbClr val="8FBD33"/>
                </a:solidFill>
                <a:hlinkClick r:id="rId14"/>
              </a:rPr>
              <a:t>https://webgr.irstea.fr/en/projects/ongoing-projects/premhyce/</a:t>
            </a:r>
            <a:r>
              <a:rPr lang="en-US" altLang="fr-FR" sz="700" dirty="0" smtClean="0">
                <a:solidFill>
                  <a:srgbClr val="8FBD33"/>
                </a:solidFill>
              </a:rPr>
              <a:t> </a:t>
            </a:r>
            <a:endParaRPr lang="fr-FR" altLang="fr-FR" sz="600" dirty="0" smtClean="0">
              <a:solidFill>
                <a:srgbClr val="8FBD33"/>
              </a:solidFill>
            </a:endParaRP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990576" y="176980"/>
            <a:ext cx="1781224" cy="738586"/>
            <a:chOff x="7372285" y="176980"/>
            <a:chExt cx="1781224" cy="738586"/>
          </a:xfrm>
          <a:solidFill>
            <a:schemeClr val="bg1"/>
          </a:solidFill>
        </p:grpSpPr>
        <p:pic>
          <p:nvPicPr>
            <p:cNvPr id="9" name="Picture 1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643" y="597718"/>
              <a:ext cx="575343" cy="2643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4673" y="176980"/>
              <a:ext cx="858836" cy="3607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22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285" y="217462"/>
              <a:ext cx="809624" cy="2797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909" y="610766"/>
              <a:ext cx="863600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5" descr="D:\DATA\Pierre\PREMHYCE\04_CHR_Bale\Ministère_de_la_Transition_Écologique_et_Solidaire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55" y="141480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D:\DATA\Pierre\PREMHYCE\04_CHR_Bale\lofo_AFB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85" y="285691"/>
            <a:ext cx="1350150" cy="48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" y="357360"/>
            <a:ext cx="856506" cy="2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0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12" Type="http://schemas.openxmlformats.org/officeDocument/2006/relationships/slide" Target="slide16.xml"/><Relationship Id="rId17" Type="http://schemas.openxmlformats.org/officeDocument/2006/relationships/slide" Target="slide20.xml"/><Relationship Id="rId2" Type="http://schemas.openxmlformats.org/officeDocument/2006/relationships/image" Target="../media/image8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1.xml"/><Relationship Id="rId7" Type="http://schemas.openxmlformats.org/officeDocument/2006/relationships/image" Target="../media/image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2.png"/><Relationship Id="rId10" Type="http://schemas.openxmlformats.org/officeDocument/2006/relationships/slide" Target="slide14.xml"/><Relationship Id="rId4" Type="http://schemas.openxmlformats.org/officeDocument/2006/relationships/image" Target="../media/image1.pn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12" Type="http://schemas.openxmlformats.org/officeDocument/2006/relationships/slide" Target="slide16.xml"/><Relationship Id="rId17" Type="http://schemas.openxmlformats.org/officeDocument/2006/relationships/slide" Target="slide20.xml"/><Relationship Id="rId2" Type="http://schemas.openxmlformats.org/officeDocument/2006/relationships/image" Target="../media/image8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42" Type="http://schemas.openxmlformats.org/officeDocument/2006/relationships/image" Target="../media/image77.png"/><Relationship Id="rId47" Type="http://schemas.openxmlformats.org/officeDocument/2006/relationships/image" Target="../media/image82.png"/><Relationship Id="rId50" Type="http://schemas.openxmlformats.org/officeDocument/2006/relationships/image" Target="../media/image8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46" Type="http://schemas.openxmlformats.org/officeDocument/2006/relationships/image" Target="../media/image81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41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45" Type="http://schemas.openxmlformats.org/officeDocument/2006/relationships/image" Target="../media/image80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49" Type="http://schemas.openxmlformats.org/officeDocument/2006/relationships/image" Target="../media/image84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4" Type="http://schemas.openxmlformats.org/officeDocument/2006/relationships/image" Target="../media/image79.png"/><Relationship Id="rId52" Type="http://schemas.openxmlformats.org/officeDocument/2006/relationships/image" Target="../media/image8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48" Type="http://schemas.openxmlformats.org/officeDocument/2006/relationships/image" Target="../media/image83.png"/><Relationship Id="rId8" Type="http://schemas.openxmlformats.org/officeDocument/2006/relationships/image" Target="../media/image43.png"/><Relationship Id="rId51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DATA\Pierre\PREMHYCE\01_COMMUNICATION\11_EGU\02_PRESENTATION\01_FIGURES\Site_PREMHYCE_FR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32" y="2822589"/>
            <a:ext cx="1702333" cy="964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hlinkClick r:id="rId3" action="ppaction://hlinksldjump"/>
          </p:cNvPr>
          <p:cNvSpPr txBox="1"/>
          <p:nvPr/>
        </p:nvSpPr>
        <p:spPr>
          <a:xfrm>
            <a:off x="116505" y="1221600"/>
            <a:ext cx="1504683" cy="384721"/>
          </a:xfrm>
          <a:prstGeom prst="rect">
            <a:avLst/>
          </a:prstGeom>
          <a:solidFill>
            <a:schemeClr val="tx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900" b="1">
                <a:solidFill>
                  <a:schemeClr val="bg1"/>
                </a:solidFill>
                <a:cs typeface="Calibri Light" panose="020F03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ZoneTexte 3">
            <a:hlinkClick r:id="rId4" action="ppaction://hlinksldjump"/>
          </p:cNvPr>
          <p:cNvSpPr txBox="1"/>
          <p:nvPr/>
        </p:nvSpPr>
        <p:spPr>
          <a:xfrm>
            <a:off x="7038959" y="2732579"/>
            <a:ext cx="1501387" cy="384721"/>
          </a:xfrm>
          <a:prstGeom prst="rect">
            <a:avLst/>
          </a:prstGeom>
          <a:solidFill>
            <a:schemeClr val="tx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900" b="1">
                <a:solidFill>
                  <a:schemeClr val="bg1"/>
                </a:solidFill>
                <a:cs typeface="Calibri Light" panose="020F03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err="1"/>
              <a:t>Website</a:t>
            </a:r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521550" y="2071703"/>
            <a:ext cx="1686819" cy="1355142"/>
            <a:chOff x="1884260" y="883947"/>
            <a:chExt cx="1686819" cy="1355142"/>
          </a:xfrm>
        </p:grpSpPr>
        <p:grpSp>
          <p:nvGrpSpPr>
            <p:cNvPr id="32" name="Groupe 31"/>
            <p:cNvGrpSpPr>
              <a:grpSpLocks noChangeAspect="1"/>
            </p:cNvGrpSpPr>
            <p:nvPr/>
          </p:nvGrpSpPr>
          <p:grpSpPr>
            <a:xfrm>
              <a:off x="2052458" y="886443"/>
              <a:ext cx="1518621" cy="1352646"/>
              <a:chOff x="6106760" y="1007497"/>
              <a:chExt cx="3037242" cy="2705291"/>
            </a:xfrm>
          </p:grpSpPr>
          <p:pic>
            <p:nvPicPr>
              <p:cNvPr id="28" name="Picture 3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02" r="4844" b="18173"/>
              <a:stretch/>
            </p:blipFill>
            <p:spPr bwMode="auto">
              <a:xfrm>
                <a:off x="6526256" y="1547557"/>
                <a:ext cx="2125620" cy="2165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isometricTopUp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9" name="Picture 3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9" r="55248" b="18173"/>
              <a:stretch/>
            </p:blipFill>
            <p:spPr bwMode="auto">
              <a:xfrm>
                <a:off x="6106760" y="1007497"/>
                <a:ext cx="2103324" cy="2165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isometricTopUp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0" name="ZoneTexte 3"/>
              <p:cNvSpPr txBox="1">
                <a:spLocks noChangeArrowheads="1"/>
              </p:cNvSpPr>
              <p:nvPr/>
            </p:nvSpPr>
            <p:spPr bwMode="auto">
              <a:xfrm>
                <a:off x="8277226" y="1637567"/>
                <a:ext cx="677108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800" dirty="0">
                    <a:solidFill>
                      <a:schemeClr val="accent1"/>
                    </a:solidFill>
                  </a:rPr>
                  <a:t>P</a:t>
                </a:r>
              </a:p>
            </p:txBody>
          </p:sp>
          <p:sp>
            <p:nvSpPr>
              <p:cNvPr id="31" name="ZoneTexte 31"/>
              <p:cNvSpPr txBox="1">
                <a:spLocks noChangeArrowheads="1"/>
              </p:cNvSpPr>
              <p:nvPr/>
            </p:nvSpPr>
            <p:spPr bwMode="auto">
              <a:xfrm>
                <a:off x="8651876" y="2357647"/>
                <a:ext cx="492126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800" dirty="0">
                    <a:solidFill>
                      <a:srgbClr val="FFC000"/>
                    </a:solidFill>
                  </a:rPr>
                  <a:t>PE</a:t>
                </a:r>
              </a:p>
            </p:txBody>
          </p:sp>
        </p:grpSp>
        <p:sp>
          <p:nvSpPr>
            <p:cNvPr id="5" name="ZoneTexte 4">
              <a:hlinkClick r:id="rId6" action="ppaction://hlinksldjump"/>
            </p:cNvPr>
            <p:cNvSpPr txBox="1"/>
            <p:nvPr/>
          </p:nvSpPr>
          <p:spPr>
            <a:xfrm>
              <a:off x="1884260" y="883947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/>
                <a:t>Data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4707015" y="2931790"/>
            <a:ext cx="1887205" cy="1260140"/>
            <a:chOff x="4797025" y="2931790"/>
            <a:chExt cx="1887205" cy="1260140"/>
          </a:xfrm>
        </p:grpSpPr>
        <p:pic>
          <p:nvPicPr>
            <p:cNvPr id="43" name="Picture 2" descr="D:\DATA\Pierre\PREMHYCE\01_COMMUNICATION\01_Comprendre_pour_agir_ONEMA\FIGURES\A_envoyer_ONEMA_V2\Figure_2\Figure_2_E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025" y="2976795"/>
              <a:ext cx="1887205" cy="12151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hlinkClick r:id="rId8" action="ppaction://hlinksldjump"/>
            </p:cNvPr>
            <p:cNvSpPr txBox="1"/>
            <p:nvPr/>
          </p:nvSpPr>
          <p:spPr>
            <a:xfrm>
              <a:off x="4813247" y="2931790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</a:lstStyle>
            <a:p>
              <a:r>
                <a:rPr lang="fr-FR" dirty="0" err="1"/>
                <a:t>Method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771800" y="2661760"/>
            <a:ext cx="1501387" cy="1211079"/>
            <a:chOff x="2366144" y="2498839"/>
            <a:chExt cx="1501387" cy="1211079"/>
          </a:xfrm>
        </p:grpSpPr>
        <p:pic>
          <p:nvPicPr>
            <p:cNvPr id="24" name="Picture 8" descr="D:\DATA\Pierre\PREMHYCE\01_COMMUNICATION\09_FRIEND-Water_Conference\03_FIGURES\CARTE_TS_BV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7" t="5757" r="5305" b="21352"/>
            <a:stretch>
              <a:fillRect/>
            </a:stretch>
          </p:blipFill>
          <p:spPr bwMode="auto">
            <a:xfrm>
              <a:off x="2456154" y="2691200"/>
              <a:ext cx="1114925" cy="10187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hlinkClick r:id="rId10" action="ppaction://hlinksldjump"/>
            </p:cNvPr>
            <p:cNvSpPr txBox="1"/>
            <p:nvPr/>
          </p:nvSpPr>
          <p:spPr>
            <a:xfrm>
              <a:off x="2366144" y="2498839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 err="1"/>
                <a:t>Catchments</a:t>
              </a:r>
              <a:endParaRPr lang="fr-FR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6057165" y="4011910"/>
            <a:ext cx="1925638" cy="900100"/>
            <a:chOff x="3357742" y="3879820"/>
            <a:chExt cx="1925638" cy="900100"/>
          </a:xfrm>
        </p:grpSpPr>
        <p:pic>
          <p:nvPicPr>
            <p:cNvPr id="4099" name="Picture 3" descr="D:\DATA\Pierre\PREMHYCE\01_COMMUNICATION\11_EGU\02_PRESENTATION\01_FIGURES\Results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742" y="4157620"/>
              <a:ext cx="1925638" cy="622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>
              <a:hlinkClick r:id="rId12" action="ppaction://hlinksldjump"/>
            </p:cNvPr>
            <p:cNvSpPr txBox="1"/>
            <p:nvPr/>
          </p:nvSpPr>
          <p:spPr>
            <a:xfrm>
              <a:off x="3402488" y="3879820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 err="1"/>
                <a:t>Results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851920" y="1012360"/>
            <a:ext cx="1517609" cy="1648232"/>
            <a:chOff x="6597224" y="1969922"/>
            <a:chExt cx="1517609" cy="1648232"/>
          </a:xfrm>
        </p:grpSpPr>
        <p:pic>
          <p:nvPicPr>
            <p:cNvPr id="22" name="Picture 3" descr="D:\DATA\Pierre\PREMHYCE\01_COMMUNICATION\11_EGU\02_PRESENTATION\01_FIGURES\GR6J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249" y="1969922"/>
              <a:ext cx="1292584" cy="16482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>
              <a:hlinkClick r:id="rId14" action="ppaction://hlinksldjump"/>
            </p:cNvPr>
            <p:cNvSpPr txBox="1"/>
            <p:nvPr/>
          </p:nvSpPr>
          <p:spPr>
            <a:xfrm>
              <a:off x="6597224" y="2167625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</a:lstStyle>
            <a:p>
              <a:r>
                <a:rPr lang="fr-FR" dirty="0" err="1"/>
                <a:t>Models</a:t>
              </a:r>
              <a:endParaRPr lang="fr-FR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836585" y="3688146"/>
            <a:ext cx="2169694" cy="1043844"/>
            <a:chOff x="161510" y="3688146"/>
            <a:chExt cx="2169694" cy="1043844"/>
          </a:xfrm>
        </p:grpSpPr>
        <p:pic>
          <p:nvPicPr>
            <p:cNvPr id="4100" name="Picture 4" descr="D:\DATA\Pierre\PREMHYCE\01_COMMUNICATION\11_EGU\02_PRESENTATION\01_FIGURES\Scenarios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10" y="4056915"/>
              <a:ext cx="2169694" cy="675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>
              <a:hlinkClick r:id="rId16" action="ppaction://hlinksldjump"/>
            </p:cNvPr>
            <p:cNvSpPr txBox="1"/>
            <p:nvPr/>
          </p:nvSpPr>
          <p:spPr>
            <a:xfrm>
              <a:off x="395989" y="3688146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/>
                <a:t>Scenarios</a:t>
              </a:r>
            </a:p>
          </p:txBody>
        </p:sp>
      </p:grpSp>
      <p:sp>
        <p:nvSpPr>
          <p:cNvPr id="44" name="ZoneTexte 43">
            <a:hlinkClick r:id="rId17" action="ppaction://hlinksldjump"/>
          </p:cNvPr>
          <p:cNvSpPr txBox="1"/>
          <p:nvPr/>
        </p:nvSpPr>
        <p:spPr>
          <a:xfrm>
            <a:off x="7522812" y="1736979"/>
            <a:ext cx="1504683" cy="384721"/>
          </a:xfrm>
          <a:prstGeom prst="rect">
            <a:avLst/>
          </a:prstGeom>
          <a:solidFill>
            <a:schemeClr val="tx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900" b="1">
                <a:solidFill>
                  <a:schemeClr val="bg1"/>
                </a:solidFill>
                <a:cs typeface="Calibri Light" panose="020F03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77100" y="2642075"/>
            <a:ext cx="1958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Daily Q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Daily P, PE, T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825000" y="4298738"/>
            <a:ext cx="14954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ESP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ECMWF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P0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616325" y="1667613"/>
            <a:ext cx="30130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Gardenia</a:t>
            </a: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 (BRGM)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GR6J (</a:t>
            </a:r>
            <a:r>
              <a:rPr lang="fr-FR" altLang="fr-FR" sz="1100" b="1" dirty="0" err="1" smtClean="0">
                <a:solidFill>
                  <a:schemeClr val="tx1"/>
                </a:solidFill>
                <a:latin typeface="+mn-lt"/>
              </a:rPr>
              <a:t>Inrae</a:t>
            </a:r>
            <a:r>
              <a:rPr lang="fr-FR" altLang="fr-FR" sz="11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fr-FR" altLang="fr-FR" sz="11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Mordor</a:t>
            </a: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 (EDF)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PRESAGES (LOTERR)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SIM (Météo-France)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437611" y="3422564"/>
            <a:ext cx="276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Calibration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Real-time </a:t>
            </a: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forecasting</a:t>
            </a:r>
            <a:endParaRPr lang="fr-FR" altLang="fr-FR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ectangle 64"/>
          <p:cNvSpPr>
            <a:spLocks noChangeArrowheads="1"/>
          </p:cNvSpPr>
          <p:nvPr/>
        </p:nvSpPr>
        <p:spPr bwMode="auto">
          <a:xfrm>
            <a:off x="5787050" y="4466925"/>
            <a:ext cx="3124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Tool</a:t>
            </a: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 outputs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 smtClean="0">
                <a:solidFill>
                  <a:schemeClr val="tx1"/>
                </a:solidFill>
                <a:latin typeface="+mn-lt"/>
              </a:rPr>
              <a:t>2017-2019 </a:t>
            </a: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low</a:t>
            </a: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-flow </a:t>
            </a: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periods</a:t>
            </a:r>
            <a:endParaRPr lang="fr-FR" altLang="fr-FR" sz="11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9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t="8217" r="50161" b="10706"/>
          <a:stretch/>
        </p:blipFill>
        <p:spPr>
          <a:xfrm>
            <a:off x="1689959" y="1085850"/>
            <a:ext cx="7419019" cy="405765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5026" y="1716088"/>
            <a:ext cx="274130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err="1" smtClean="0">
                <a:solidFill>
                  <a:schemeClr val="tx2"/>
                </a:solidFill>
              </a:rPr>
              <a:t>Website</a:t>
            </a:r>
            <a:endParaRPr lang="fr-FR" altLang="fr-FR" sz="2400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800" b="1" dirty="0" smtClean="0">
                <a:solidFill>
                  <a:schemeClr val="tx2"/>
                </a:solidFill>
              </a:rPr>
              <a:t>(</a:t>
            </a:r>
            <a:r>
              <a:rPr lang="fr-FR" altLang="fr-FR" sz="1800" b="1" dirty="0" err="1" smtClean="0">
                <a:solidFill>
                  <a:schemeClr val="tx2"/>
                </a:solidFill>
              </a:rPr>
              <a:t>restricted</a:t>
            </a:r>
            <a:endParaRPr lang="fr-FR" altLang="fr-FR" sz="1800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800" b="1" dirty="0" err="1" smtClean="0">
                <a:solidFill>
                  <a:schemeClr val="tx2"/>
                </a:solidFill>
              </a:rPr>
              <a:t>access</a:t>
            </a:r>
            <a:r>
              <a:rPr lang="fr-FR" altLang="fr-FR" sz="1800" b="1" dirty="0" smtClean="0">
                <a:solidFill>
                  <a:schemeClr val="tx2"/>
                </a:solidFill>
              </a:rPr>
              <a:t>) </a:t>
            </a:r>
            <a:endParaRPr lang="fr-FR" altLang="fr-FR" sz="1800" b="1" dirty="0">
              <a:solidFill>
                <a:schemeClr val="tx2"/>
              </a:solidFill>
            </a:endParaRPr>
          </a:p>
        </p:txBody>
      </p:sp>
      <p:sp>
        <p:nvSpPr>
          <p:cNvPr id="5" name="Flèche droite 4">
            <a:hlinkClick r:id="" action="ppaction://hlinkshowjump?jump=firstslide"/>
          </p:cNvPr>
          <p:cNvSpPr/>
          <p:nvPr/>
        </p:nvSpPr>
        <p:spPr>
          <a:xfrm rot="16200000">
            <a:off x="408235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1510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27021" y="2239308"/>
            <a:ext cx="614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hlinkClick r:id="rId3" action="ppaction://hlinksldjump"/>
              </a:rPr>
              <a:t>Click</a:t>
            </a:r>
          </a:p>
          <a:p>
            <a:pPr algn="ctr"/>
            <a:r>
              <a:rPr lang="fr-FR" dirty="0" err="1" smtClean="0">
                <a:hlinkClick r:id="rId3" action="ppaction://hlinksldjump"/>
              </a:rPr>
              <a:t>here</a:t>
            </a:r>
            <a:endParaRPr lang="fr-FR" dirty="0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58" y="1117892"/>
            <a:ext cx="297773" cy="13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36" y="1117892"/>
            <a:ext cx="325669" cy="13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80" y="1117892"/>
            <a:ext cx="395846" cy="13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01" y="1117892"/>
            <a:ext cx="387601" cy="13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8172" r="50104" b="10341"/>
          <a:stretch/>
        </p:blipFill>
        <p:spPr>
          <a:xfrm>
            <a:off x="1689959" y="1085850"/>
            <a:ext cx="7390168" cy="405765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924554" y="4766038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Click on a model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15" idx="1"/>
          </p:cNvCxnSpPr>
          <p:nvPr/>
        </p:nvCxnSpPr>
        <p:spPr>
          <a:xfrm flipH="1" flipV="1">
            <a:off x="4010025" y="4591050"/>
            <a:ext cx="914529" cy="35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5" idx="3"/>
          </p:cNvCxnSpPr>
          <p:nvPr/>
        </p:nvCxnSpPr>
        <p:spPr>
          <a:xfrm flipV="1">
            <a:off x="6649706" y="4591050"/>
            <a:ext cx="980377" cy="35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5286376" y="4591050"/>
            <a:ext cx="152399" cy="174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6143625" y="4591050"/>
            <a:ext cx="95250" cy="174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 droite 32">
            <a:hlinkClick r:id="rId3" action="ppaction://hlinksldjump"/>
          </p:cNvPr>
          <p:cNvSpPr/>
          <p:nvPr/>
        </p:nvSpPr>
        <p:spPr>
          <a:xfrm rot="10800000">
            <a:off x="216744" y="4688601"/>
            <a:ext cx="472542" cy="21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61510" y="435609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back</a:t>
            </a:r>
            <a:endParaRPr lang="fr-FR" dirty="0"/>
          </a:p>
        </p:txBody>
      </p:sp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58" y="1117892"/>
            <a:ext cx="297773" cy="13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36" y="1117892"/>
            <a:ext cx="325669" cy="13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80" y="1117892"/>
            <a:ext cx="395846" cy="13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01" y="1117892"/>
            <a:ext cx="387601" cy="13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35026" y="1716088"/>
            <a:ext cx="274130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err="1" smtClean="0">
                <a:solidFill>
                  <a:schemeClr val="tx2"/>
                </a:solidFill>
              </a:rPr>
              <a:t>Website</a:t>
            </a:r>
            <a:endParaRPr lang="fr-FR" altLang="fr-FR" sz="2400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800" b="1" dirty="0" smtClean="0">
                <a:solidFill>
                  <a:schemeClr val="tx2"/>
                </a:solidFill>
              </a:rPr>
              <a:t>(</a:t>
            </a:r>
            <a:r>
              <a:rPr lang="fr-FR" altLang="fr-FR" sz="1800" b="1" dirty="0" err="1" smtClean="0">
                <a:solidFill>
                  <a:schemeClr val="tx2"/>
                </a:solidFill>
              </a:rPr>
              <a:t>restricted</a:t>
            </a:r>
            <a:endParaRPr lang="fr-FR" altLang="fr-FR" sz="1800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800" b="1" dirty="0" err="1" smtClean="0">
                <a:solidFill>
                  <a:schemeClr val="tx2"/>
                </a:solidFill>
              </a:rPr>
              <a:t>access</a:t>
            </a:r>
            <a:r>
              <a:rPr lang="fr-FR" altLang="fr-FR" sz="1800" b="1" dirty="0" smtClean="0">
                <a:solidFill>
                  <a:schemeClr val="tx2"/>
                </a:solidFill>
              </a:rPr>
              <a:t>) </a:t>
            </a:r>
            <a:endParaRPr lang="fr-FR" altLang="fr-FR" sz="1800" b="1" dirty="0">
              <a:solidFill>
                <a:schemeClr val="tx2"/>
              </a:solidFill>
            </a:endParaRP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2676525" y="4229100"/>
            <a:ext cx="14668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hlinkClick r:id="rId9" action="ppaction://hlinksldjump"/>
          </p:cNvPr>
          <p:cNvSpPr/>
          <p:nvPr/>
        </p:nvSpPr>
        <p:spPr>
          <a:xfrm>
            <a:off x="4297386" y="4257675"/>
            <a:ext cx="14668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5893387" y="4234022"/>
            <a:ext cx="14668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hlinkClick r:id="rId10" action="ppaction://hlinksldjump"/>
          </p:cNvPr>
          <p:cNvSpPr/>
          <p:nvPr/>
        </p:nvSpPr>
        <p:spPr>
          <a:xfrm>
            <a:off x="7489388" y="4257675"/>
            <a:ext cx="14668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9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08570"/>
            <a:ext cx="9144000" cy="1375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"/>
          <a:stretch/>
        </p:blipFill>
        <p:spPr bwMode="auto">
          <a:xfrm>
            <a:off x="926595" y="-1"/>
            <a:ext cx="3780420" cy="51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>
            <a:hlinkClick r:id="rId4" action="ppaction://hlinksldjump"/>
          </p:cNvPr>
          <p:cNvSpPr/>
          <p:nvPr/>
        </p:nvSpPr>
        <p:spPr>
          <a:xfrm rot="10800000">
            <a:off x="216744" y="4688601"/>
            <a:ext cx="472542" cy="21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1510" y="435609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back</a:t>
            </a:r>
            <a:endParaRPr lang="fr-FR" dirty="0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662009" y="1417538"/>
            <a:ext cx="1125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forecast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climatic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archive (ESP)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sp>
        <p:nvSpPr>
          <p:cNvPr id="8" name="ZoneTexte 13"/>
          <p:cNvSpPr txBox="1">
            <a:spLocks noChangeArrowheads="1"/>
          </p:cNvSpPr>
          <p:nvPr/>
        </p:nvSpPr>
        <p:spPr bwMode="auto">
          <a:xfrm>
            <a:off x="26495" y="1941680"/>
            <a:ext cx="10414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forecast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P=0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1016605" y="1968898"/>
            <a:ext cx="1260140" cy="62792"/>
          </a:xfrm>
          <a:prstGeom prst="straightConnector1">
            <a:avLst/>
          </a:prstGeom>
          <a:ln w="28575">
            <a:solidFill>
              <a:srgbClr val="EF75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21"/>
          <p:cNvSpPr txBox="1">
            <a:spLocks noChangeArrowheads="1"/>
          </p:cNvSpPr>
          <p:nvPr/>
        </p:nvSpPr>
        <p:spPr bwMode="auto">
          <a:xfrm>
            <a:off x="4617005" y="1066550"/>
            <a:ext cx="13382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smtClean="0">
                <a:solidFill>
                  <a:schemeClr val="tx1"/>
                </a:solidFill>
              </a:rPr>
              <a:t>Natural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variability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of Q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>
            <a:off x="4376158" y="1168630"/>
            <a:ext cx="286329" cy="12220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33"/>
          <p:cNvGrpSpPr>
            <a:grpSpLocks/>
          </p:cNvGrpSpPr>
          <p:nvPr/>
        </p:nvGrpSpPr>
        <p:grpSpPr bwMode="auto">
          <a:xfrm>
            <a:off x="610846" y="1509312"/>
            <a:ext cx="945819" cy="354701"/>
            <a:chOff x="-1308453" y="2830173"/>
            <a:chExt cx="946301" cy="354894"/>
          </a:xfrm>
        </p:grpSpPr>
        <p:sp>
          <p:nvSpPr>
            <p:cNvPr id="13" name="ZoneTexte 31"/>
            <p:cNvSpPr txBox="1">
              <a:spLocks noChangeArrowheads="1"/>
            </p:cNvSpPr>
            <p:nvPr/>
          </p:nvSpPr>
          <p:spPr bwMode="auto">
            <a:xfrm>
              <a:off x="-1308453" y="2984903"/>
              <a:ext cx="465429" cy="2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8FBD33"/>
                </a:buClr>
                <a:buFont typeface="Wingdings" pitchFamily="2" charset="2"/>
                <a:defRPr sz="1600">
                  <a:solidFill>
                    <a:srgbClr val="083F88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700" b="1" dirty="0">
                  <a:solidFill>
                    <a:schemeClr val="tx1"/>
                  </a:solidFill>
                </a:rPr>
                <a:t>Q </a:t>
              </a:r>
              <a:r>
                <a:rPr lang="fr-FR" altLang="fr-FR" sz="700" b="1" dirty="0" err="1">
                  <a:solidFill>
                    <a:schemeClr val="tx1"/>
                  </a:solidFill>
                </a:rPr>
                <a:t>obs</a:t>
              </a:r>
              <a:r>
                <a:rPr lang="fr-FR" altLang="fr-FR" sz="700" b="1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V="1">
              <a:off x="-902488" y="2830173"/>
              <a:ext cx="540336" cy="24994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34"/>
          <p:cNvSpPr txBox="1">
            <a:spLocks noChangeArrowheads="1"/>
          </p:cNvSpPr>
          <p:nvPr/>
        </p:nvSpPr>
        <p:spPr bwMode="auto">
          <a:xfrm>
            <a:off x="3206272" y="767208"/>
            <a:ext cx="136572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>
                <a:solidFill>
                  <a:schemeClr val="tx1"/>
                </a:solidFill>
              </a:rPr>
              <a:t>forecast</a:t>
            </a:r>
            <a:r>
              <a:rPr lang="fr-FR" altLang="fr-FR" sz="700" b="1" dirty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P &amp; PE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obs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>
            <a:off x="2456766" y="968575"/>
            <a:ext cx="990109" cy="7166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9"/>
          <p:cNvSpPr txBox="1">
            <a:spLocks noChangeArrowheads="1"/>
          </p:cNvSpPr>
          <p:nvPr/>
        </p:nvSpPr>
        <p:spPr bwMode="auto">
          <a:xfrm>
            <a:off x="4947221" y="2392219"/>
            <a:ext cx="5790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rgbClr val="00B050"/>
                </a:solidFill>
              </a:rPr>
              <a:t>Vigilance</a:t>
            </a:r>
          </a:p>
        </p:txBody>
      </p:sp>
      <p:cxnSp>
        <p:nvCxnSpPr>
          <p:cNvPr id="18" name="Connecteur droit avec flèche 17"/>
          <p:cNvCxnSpPr>
            <a:stCxn id="17" idx="1"/>
          </p:cNvCxnSpPr>
          <p:nvPr/>
        </p:nvCxnSpPr>
        <p:spPr>
          <a:xfrm flipH="1">
            <a:off x="4337621" y="2492247"/>
            <a:ext cx="609600" cy="2174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1"/>
          <p:cNvSpPr txBox="1">
            <a:spLocks noChangeArrowheads="1"/>
          </p:cNvSpPr>
          <p:nvPr/>
        </p:nvSpPr>
        <p:spPr bwMode="auto">
          <a:xfrm>
            <a:off x="4947221" y="2766869"/>
            <a:ext cx="3898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FFCC00"/>
                </a:solidFill>
              </a:rPr>
              <a:t>Alert</a:t>
            </a:r>
            <a:endParaRPr lang="fr-FR" altLang="fr-FR" sz="700" b="1" dirty="0">
              <a:solidFill>
                <a:srgbClr val="FFCC00"/>
              </a:solidFill>
            </a:endParaRPr>
          </a:p>
        </p:txBody>
      </p:sp>
      <p:cxnSp>
        <p:nvCxnSpPr>
          <p:cNvPr id="20" name="Connecteur droit avec flèche 19"/>
          <p:cNvCxnSpPr>
            <a:stCxn id="19" idx="1"/>
          </p:cNvCxnSpPr>
          <p:nvPr/>
        </p:nvCxnSpPr>
        <p:spPr>
          <a:xfrm flipH="1">
            <a:off x="4337621" y="2866897"/>
            <a:ext cx="609600" cy="65073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14"/>
          <p:cNvSpPr txBox="1">
            <a:spLocks noChangeArrowheads="1"/>
          </p:cNvSpPr>
          <p:nvPr/>
        </p:nvSpPr>
        <p:spPr bwMode="auto">
          <a:xfrm>
            <a:off x="4871021" y="3300269"/>
            <a:ext cx="8691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EF7531"/>
                </a:solidFill>
              </a:rPr>
              <a:t>Reinforced</a:t>
            </a:r>
            <a:r>
              <a:rPr lang="fr-FR" altLang="fr-FR" sz="700" b="1" dirty="0" smtClean="0">
                <a:solidFill>
                  <a:srgbClr val="EF7531"/>
                </a:solidFill>
              </a:rPr>
              <a:t> </a:t>
            </a:r>
            <a:r>
              <a:rPr lang="fr-FR" altLang="fr-FR" sz="700" b="1" dirty="0" err="1" smtClean="0">
                <a:solidFill>
                  <a:srgbClr val="EF7531"/>
                </a:solidFill>
              </a:rPr>
              <a:t>alert</a:t>
            </a:r>
            <a:endParaRPr lang="fr-FR" altLang="fr-FR" sz="700" b="1" dirty="0">
              <a:solidFill>
                <a:srgbClr val="EF7531"/>
              </a:solidFill>
            </a:endParaRPr>
          </a:p>
        </p:txBody>
      </p:sp>
      <p:cxnSp>
        <p:nvCxnSpPr>
          <p:cNvPr id="22" name="Connecteur droit avec flèche 21"/>
          <p:cNvCxnSpPr>
            <a:stCxn id="21" idx="1"/>
          </p:cNvCxnSpPr>
          <p:nvPr/>
        </p:nvCxnSpPr>
        <p:spPr>
          <a:xfrm flipH="1" flipV="1">
            <a:off x="4337621" y="2995473"/>
            <a:ext cx="533400" cy="404824"/>
          </a:xfrm>
          <a:prstGeom prst="straightConnector1">
            <a:avLst/>
          </a:prstGeom>
          <a:ln w="28575">
            <a:solidFill>
              <a:srgbClr val="EF75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038326" y="2237196"/>
            <a:ext cx="494046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cxnSp>
        <p:nvCxnSpPr>
          <p:cNvPr id="24" name="Connecteur droit avec flèche 23"/>
          <p:cNvCxnSpPr>
            <a:stCxn id="23" idx="1"/>
          </p:cNvCxnSpPr>
          <p:nvPr/>
        </p:nvCxnSpPr>
        <p:spPr>
          <a:xfrm flipH="1">
            <a:off x="4276326" y="2337224"/>
            <a:ext cx="762000" cy="21747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9"/>
          <p:cNvSpPr txBox="1">
            <a:spLocks noChangeArrowheads="1"/>
          </p:cNvSpPr>
          <p:nvPr/>
        </p:nvSpPr>
        <p:spPr bwMode="auto">
          <a:xfrm>
            <a:off x="4662011" y="3980008"/>
            <a:ext cx="11701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smtClean="0">
                <a:solidFill>
                  <a:schemeClr val="tx1"/>
                </a:solidFill>
              </a:rPr>
              <a:t>Cumulative </a:t>
            </a:r>
            <a:r>
              <a:rPr lang="fr-FR" altLang="fr-FR" sz="700" b="1" dirty="0">
                <a:solidFill>
                  <a:schemeClr val="tx1"/>
                </a:solidFill>
              </a:rPr>
              <a:t>P </a:t>
            </a:r>
            <a:r>
              <a:rPr lang="fr-FR" altLang="fr-FR" sz="700" b="1" dirty="0" err="1">
                <a:solidFill>
                  <a:schemeClr val="tx1"/>
                </a:solidFill>
              </a:rPr>
              <a:t>with</a:t>
            </a:r>
            <a:r>
              <a:rPr lang="fr-FR" altLang="fr-FR" sz="700" b="1" dirty="0">
                <a:solidFill>
                  <a:schemeClr val="tx1"/>
                </a:solidFill>
              </a:rPr>
              <a:t> </a:t>
            </a:r>
            <a:r>
              <a:rPr lang="fr-FR" altLang="fr-FR" sz="700" b="1" dirty="0" err="1">
                <a:solidFill>
                  <a:schemeClr val="tx1"/>
                </a:solidFill>
              </a:rPr>
              <a:t>climatic</a:t>
            </a:r>
            <a:r>
              <a:rPr lang="fr-FR" altLang="fr-FR" sz="700" b="1" dirty="0">
                <a:solidFill>
                  <a:schemeClr val="tx1"/>
                </a:solidFill>
              </a:rPr>
              <a:t> archive 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144159" y="4081216"/>
            <a:ext cx="562857" cy="33496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ccolade fermante 26"/>
          <p:cNvSpPr/>
          <p:nvPr/>
        </p:nvSpPr>
        <p:spPr>
          <a:xfrm>
            <a:off x="4425194" y="4374833"/>
            <a:ext cx="76200" cy="165924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800"/>
          </a:p>
        </p:txBody>
      </p:sp>
      <p:cxnSp>
        <p:nvCxnSpPr>
          <p:cNvPr id="28" name="Connecteur droit avec flèche 27"/>
          <p:cNvCxnSpPr>
            <a:stCxn id="29" idx="1"/>
            <a:endCxn id="32" idx="1"/>
          </p:cNvCxnSpPr>
          <p:nvPr/>
        </p:nvCxnSpPr>
        <p:spPr>
          <a:xfrm flipH="1">
            <a:off x="4501393" y="4561988"/>
            <a:ext cx="282056" cy="220625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14"/>
          <p:cNvSpPr txBox="1">
            <a:spLocks noChangeArrowheads="1"/>
          </p:cNvSpPr>
          <p:nvPr/>
        </p:nvSpPr>
        <p:spPr bwMode="auto">
          <a:xfrm>
            <a:off x="4783449" y="4461960"/>
            <a:ext cx="9300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Quantiles 10-90%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H="1" flipV="1">
            <a:off x="3962400" y="6172200"/>
            <a:ext cx="1400174" cy="377855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ccolade fermante 31"/>
          <p:cNvSpPr/>
          <p:nvPr/>
        </p:nvSpPr>
        <p:spPr>
          <a:xfrm>
            <a:off x="4416968" y="4706413"/>
            <a:ext cx="84425" cy="15240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000"/>
          </a:p>
        </p:txBody>
      </p:sp>
      <p:cxnSp>
        <p:nvCxnSpPr>
          <p:cNvPr id="33" name="Connecteur droit avec flèche 32"/>
          <p:cNvCxnSpPr>
            <a:stCxn id="29" idx="1"/>
            <a:endCxn id="27" idx="1"/>
          </p:cNvCxnSpPr>
          <p:nvPr/>
        </p:nvCxnSpPr>
        <p:spPr>
          <a:xfrm flipH="1" flipV="1">
            <a:off x="4501394" y="4457795"/>
            <a:ext cx="282055" cy="104193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49938"/>
              </p:ext>
            </p:extLst>
          </p:nvPr>
        </p:nvGraphicFramePr>
        <p:xfrm>
          <a:off x="1016604" y="179335"/>
          <a:ext cx="363713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36"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Catchment</a:t>
                      </a:r>
                      <a:r>
                        <a:rPr lang="fr-FR" sz="400" b="1" baseline="0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baseline="0" dirty="0" smtClean="0">
                          <a:solidFill>
                            <a:schemeClr val="tx1"/>
                          </a:solidFill>
                        </a:rPr>
                        <a:t>Ill at </a:t>
                      </a:r>
                      <a:r>
                        <a:rPr lang="fr-FR" sz="400" b="1" baseline="0" dirty="0" err="1" smtClean="0">
                          <a:solidFill>
                            <a:schemeClr val="tx1"/>
                          </a:solidFill>
                        </a:rPr>
                        <a:t>Didenheim</a:t>
                      </a:r>
                      <a:endParaRPr lang="fr-FR" sz="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HYDRO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A1080330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Hydrol. Model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Gardenia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 of </a:t>
                      </a:r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forecast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11/04/2017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Lead-time (</a:t>
                      </a:r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36"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Thresholds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Vigilance (m3/s) : 1,10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(m3/s) : 1,10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Reinforced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(m3/s) : 1,10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Crisis</a:t>
                      </a:r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 (m3/s) : 1,10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2574954" y="-31750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err="1" smtClean="0"/>
              <a:t>Synthesis</a:t>
            </a:r>
            <a:r>
              <a:rPr lang="fr-FR" sz="800" b="1" dirty="0" smtClean="0"/>
              <a:t> plot</a:t>
            </a:r>
            <a:endParaRPr lang="fr-FR" sz="800" b="1" dirty="0"/>
          </a:p>
        </p:txBody>
      </p:sp>
      <p:cxnSp>
        <p:nvCxnSpPr>
          <p:cNvPr id="49" name="Connecteur droit avec flèche 48"/>
          <p:cNvCxnSpPr/>
          <p:nvPr/>
        </p:nvCxnSpPr>
        <p:spPr>
          <a:xfrm flipH="1">
            <a:off x="4413775" y="1571427"/>
            <a:ext cx="293240" cy="25411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 flipV="1">
            <a:off x="4177752" y="4796928"/>
            <a:ext cx="562856" cy="20509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9"/>
          <p:cNvSpPr txBox="1">
            <a:spLocks noChangeArrowheads="1"/>
          </p:cNvSpPr>
          <p:nvPr/>
        </p:nvSpPr>
        <p:spPr bwMode="auto">
          <a:xfrm>
            <a:off x="4688544" y="4867005"/>
            <a:ext cx="114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chemeClr val="tx1"/>
                </a:solidFill>
              </a:rPr>
              <a:t>Temperature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climatic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>
                <a:solidFill>
                  <a:schemeClr val="tx1"/>
                </a:solidFill>
              </a:rPr>
              <a:t>archive 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6210690" y="951570"/>
            <a:ext cx="28618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smtClean="0">
                <a:solidFill>
                  <a:schemeClr val="tx2"/>
                </a:solidFill>
              </a:rPr>
              <a:t>Outputs for the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Gardenia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model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90859" y="1807823"/>
            <a:ext cx="2311611" cy="6617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Synthesis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plot</a:t>
            </a:r>
          </a:p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Text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files</a:t>
            </a:r>
          </a:p>
        </p:txBody>
      </p:sp>
      <p:sp>
        <p:nvSpPr>
          <p:cNvPr id="66" name="Flèche droite 65">
            <a:hlinkClick r:id="" action="ppaction://hlinkshowjump?jump=firstslide"/>
          </p:cNvPr>
          <p:cNvSpPr/>
          <p:nvPr/>
        </p:nvSpPr>
        <p:spPr>
          <a:xfrm rot="16200000">
            <a:off x="8006076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7759351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  <p:pic>
        <p:nvPicPr>
          <p:cNvPr id="9217" name="Picture 1" descr="D:\DATA\Pierre\PREMHYCE\01_COMMUNICATION\11_EGU\02_PRESENTATION\01_FIGURES\Fichiers_tx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 b="52611"/>
          <a:stretch/>
        </p:blipFill>
        <p:spPr bwMode="auto">
          <a:xfrm>
            <a:off x="6210690" y="2676463"/>
            <a:ext cx="2830142" cy="10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-308570"/>
            <a:ext cx="9144000" cy="1375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"/>
          <a:stretch/>
        </p:blipFill>
        <p:spPr bwMode="auto">
          <a:xfrm>
            <a:off x="926595" y="0"/>
            <a:ext cx="3780020" cy="51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13085"/>
              </p:ext>
            </p:extLst>
          </p:nvPr>
        </p:nvGraphicFramePr>
        <p:xfrm>
          <a:off x="1016604" y="179335"/>
          <a:ext cx="363713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36"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Catchment</a:t>
                      </a:r>
                      <a:r>
                        <a:rPr lang="fr-FR" sz="400" b="1" baseline="0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baseline="0" dirty="0" smtClean="0">
                          <a:solidFill>
                            <a:schemeClr val="tx1"/>
                          </a:solidFill>
                        </a:rPr>
                        <a:t>Ill at </a:t>
                      </a:r>
                      <a:r>
                        <a:rPr lang="fr-FR" sz="400" b="1" baseline="0" dirty="0" err="1" smtClean="0">
                          <a:solidFill>
                            <a:schemeClr val="tx1"/>
                          </a:solidFill>
                        </a:rPr>
                        <a:t>Didenheim</a:t>
                      </a:r>
                      <a:endParaRPr lang="fr-FR" sz="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HYDRO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A1080330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Hydrol. Model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GR6J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 of </a:t>
                      </a:r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forecast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11/04/2017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Lead-time (</a:t>
                      </a:r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36"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Thresholds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Vigilance (m3/s) : 1,10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(m3/s) : 1,10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Reinforced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(m3/s) : 1,10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Crisis</a:t>
                      </a:r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 (m3/s) : 1,10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74954" y="-31750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err="1" smtClean="0"/>
              <a:t>Synthesis</a:t>
            </a:r>
            <a:r>
              <a:rPr lang="fr-FR" sz="800" b="1" dirty="0" smtClean="0"/>
              <a:t> plot</a:t>
            </a:r>
            <a:endParaRPr lang="fr-FR" sz="800" b="1" dirty="0"/>
          </a:p>
        </p:txBody>
      </p:sp>
      <p:sp>
        <p:nvSpPr>
          <p:cNvPr id="15" name="Flèche droite 14">
            <a:hlinkClick r:id="rId3" action="ppaction://hlinksldjump"/>
          </p:cNvPr>
          <p:cNvSpPr/>
          <p:nvPr/>
        </p:nvSpPr>
        <p:spPr>
          <a:xfrm rot="10800000">
            <a:off x="216744" y="4688601"/>
            <a:ext cx="472542" cy="21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61510" y="435609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back</a:t>
            </a:r>
            <a:endParaRPr lang="fr-FR" dirty="0"/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4662010" y="1417538"/>
            <a:ext cx="1170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forecast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climatic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archive (ESP)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sp>
        <p:nvSpPr>
          <p:cNvPr id="18" name="ZoneTexte 13"/>
          <p:cNvSpPr txBox="1">
            <a:spLocks noChangeArrowheads="1"/>
          </p:cNvSpPr>
          <p:nvPr/>
        </p:nvSpPr>
        <p:spPr bwMode="auto">
          <a:xfrm>
            <a:off x="26495" y="1941680"/>
            <a:ext cx="10414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forecast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P=0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>
            <a:off x="1016605" y="2031690"/>
            <a:ext cx="1125125" cy="45005"/>
          </a:xfrm>
          <a:prstGeom prst="straightConnector1">
            <a:avLst/>
          </a:prstGeom>
          <a:ln w="28575">
            <a:solidFill>
              <a:srgbClr val="EF75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21"/>
          <p:cNvSpPr txBox="1">
            <a:spLocks noChangeArrowheads="1"/>
          </p:cNvSpPr>
          <p:nvPr/>
        </p:nvSpPr>
        <p:spPr bwMode="auto">
          <a:xfrm>
            <a:off x="4617005" y="1066550"/>
            <a:ext cx="13382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smtClean="0">
                <a:solidFill>
                  <a:schemeClr val="tx1"/>
                </a:solidFill>
              </a:rPr>
              <a:t>Natural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variability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of Q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H="1">
            <a:off x="4376158" y="1168630"/>
            <a:ext cx="286329" cy="12220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33"/>
          <p:cNvGrpSpPr>
            <a:grpSpLocks/>
          </p:cNvGrpSpPr>
          <p:nvPr/>
        </p:nvGrpSpPr>
        <p:grpSpPr bwMode="auto">
          <a:xfrm>
            <a:off x="610846" y="1663959"/>
            <a:ext cx="855809" cy="277722"/>
            <a:chOff x="-1308453" y="2984903"/>
            <a:chExt cx="856245" cy="277873"/>
          </a:xfrm>
        </p:grpSpPr>
        <p:sp>
          <p:nvSpPr>
            <p:cNvPr id="23" name="ZoneTexte 31"/>
            <p:cNvSpPr txBox="1">
              <a:spLocks noChangeArrowheads="1"/>
            </p:cNvSpPr>
            <p:nvPr/>
          </p:nvSpPr>
          <p:spPr bwMode="auto">
            <a:xfrm>
              <a:off x="-1308453" y="2984903"/>
              <a:ext cx="465429" cy="2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8FBD33"/>
                </a:buClr>
                <a:buFont typeface="Wingdings" pitchFamily="2" charset="2"/>
                <a:defRPr sz="1600">
                  <a:solidFill>
                    <a:srgbClr val="083F88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700" b="1" dirty="0">
                  <a:solidFill>
                    <a:schemeClr val="tx1"/>
                  </a:solidFill>
                </a:rPr>
                <a:t>Q </a:t>
              </a:r>
              <a:r>
                <a:rPr lang="fr-FR" altLang="fr-FR" sz="700" b="1" dirty="0" err="1">
                  <a:solidFill>
                    <a:schemeClr val="tx1"/>
                  </a:solidFill>
                </a:rPr>
                <a:t>obs</a:t>
              </a:r>
              <a:r>
                <a:rPr lang="fr-FR" altLang="fr-FR" sz="700" b="1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-902488" y="3080121"/>
              <a:ext cx="450280" cy="182655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34"/>
          <p:cNvSpPr txBox="1">
            <a:spLocks noChangeArrowheads="1"/>
          </p:cNvSpPr>
          <p:nvPr/>
        </p:nvSpPr>
        <p:spPr bwMode="auto">
          <a:xfrm>
            <a:off x="3206272" y="767208"/>
            <a:ext cx="136572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>
                <a:solidFill>
                  <a:schemeClr val="tx1"/>
                </a:solidFill>
              </a:rPr>
              <a:t>forecast</a:t>
            </a:r>
            <a:r>
              <a:rPr lang="fr-FR" altLang="fr-FR" sz="700" b="1" dirty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P &amp; PE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obs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H="1">
            <a:off x="2456766" y="968575"/>
            <a:ext cx="990109" cy="7166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9"/>
          <p:cNvSpPr txBox="1">
            <a:spLocks noChangeArrowheads="1"/>
          </p:cNvSpPr>
          <p:nvPr/>
        </p:nvSpPr>
        <p:spPr bwMode="auto">
          <a:xfrm>
            <a:off x="4947221" y="2392219"/>
            <a:ext cx="5790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rgbClr val="00B050"/>
                </a:solidFill>
              </a:rPr>
              <a:t>Vigilance</a:t>
            </a:r>
          </a:p>
        </p:txBody>
      </p:sp>
      <p:cxnSp>
        <p:nvCxnSpPr>
          <p:cNvPr id="28" name="Connecteur droit avec flèche 27"/>
          <p:cNvCxnSpPr>
            <a:stCxn id="27" idx="1"/>
          </p:cNvCxnSpPr>
          <p:nvPr/>
        </p:nvCxnSpPr>
        <p:spPr>
          <a:xfrm flipH="1">
            <a:off x="4337621" y="2492247"/>
            <a:ext cx="609600" cy="38234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11"/>
          <p:cNvSpPr txBox="1">
            <a:spLocks noChangeArrowheads="1"/>
          </p:cNvSpPr>
          <p:nvPr/>
        </p:nvSpPr>
        <p:spPr bwMode="auto">
          <a:xfrm>
            <a:off x="4947221" y="2766869"/>
            <a:ext cx="3898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FFCC00"/>
                </a:solidFill>
              </a:rPr>
              <a:t>Alert</a:t>
            </a:r>
            <a:endParaRPr lang="fr-FR" altLang="fr-FR" sz="700" b="1" dirty="0">
              <a:solidFill>
                <a:srgbClr val="FFCC00"/>
              </a:solidFill>
            </a:endParaRPr>
          </a:p>
        </p:txBody>
      </p:sp>
      <p:cxnSp>
        <p:nvCxnSpPr>
          <p:cNvPr id="30" name="Connecteur droit avec flèche 29"/>
          <p:cNvCxnSpPr>
            <a:stCxn id="29" idx="1"/>
          </p:cNvCxnSpPr>
          <p:nvPr/>
        </p:nvCxnSpPr>
        <p:spPr>
          <a:xfrm flipH="1">
            <a:off x="4337621" y="2866897"/>
            <a:ext cx="609600" cy="199908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14"/>
          <p:cNvSpPr txBox="1">
            <a:spLocks noChangeArrowheads="1"/>
          </p:cNvSpPr>
          <p:nvPr/>
        </p:nvSpPr>
        <p:spPr bwMode="auto">
          <a:xfrm>
            <a:off x="4871021" y="3300269"/>
            <a:ext cx="8691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EF7531"/>
                </a:solidFill>
              </a:rPr>
              <a:t>Reinforced</a:t>
            </a:r>
            <a:r>
              <a:rPr lang="fr-FR" altLang="fr-FR" sz="700" b="1" dirty="0" smtClean="0">
                <a:solidFill>
                  <a:srgbClr val="EF7531"/>
                </a:solidFill>
              </a:rPr>
              <a:t> </a:t>
            </a:r>
            <a:r>
              <a:rPr lang="fr-FR" altLang="fr-FR" sz="700" b="1" dirty="0" err="1" smtClean="0">
                <a:solidFill>
                  <a:srgbClr val="EF7531"/>
                </a:solidFill>
              </a:rPr>
              <a:t>alert</a:t>
            </a:r>
            <a:endParaRPr lang="fr-FR" altLang="fr-FR" sz="700" b="1" dirty="0">
              <a:solidFill>
                <a:srgbClr val="EF7531"/>
              </a:solidFill>
            </a:endParaRPr>
          </a:p>
        </p:txBody>
      </p:sp>
      <p:cxnSp>
        <p:nvCxnSpPr>
          <p:cNvPr id="32" name="Connecteur droit avec flèche 31"/>
          <p:cNvCxnSpPr>
            <a:stCxn id="31" idx="1"/>
          </p:cNvCxnSpPr>
          <p:nvPr/>
        </p:nvCxnSpPr>
        <p:spPr>
          <a:xfrm flipH="1" flipV="1">
            <a:off x="4337621" y="3156815"/>
            <a:ext cx="533400" cy="243482"/>
          </a:xfrm>
          <a:prstGeom prst="straightConnector1">
            <a:avLst/>
          </a:prstGeom>
          <a:ln w="28575">
            <a:solidFill>
              <a:srgbClr val="EF75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038326" y="2237196"/>
            <a:ext cx="494046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fr-FR" sz="8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cteur droit avec flèche 33"/>
          <p:cNvCxnSpPr>
            <a:stCxn id="33" idx="1"/>
          </p:cNvCxnSpPr>
          <p:nvPr/>
        </p:nvCxnSpPr>
        <p:spPr>
          <a:xfrm flipH="1">
            <a:off x="4276326" y="2337224"/>
            <a:ext cx="762000" cy="21747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4144159" y="4081216"/>
            <a:ext cx="562857" cy="33496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ccolade fermante 35"/>
          <p:cNvSpPr/>
          <p:nvPr/>
        </p:nvSpPr>
        <p:spPr>
          <a:xfrm>
            <a:off x="4425194" y="4374833"/>
            <a:ext cx="76200" cy="165924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800"/>
          </a:p>
        </p:txBody>
      </p:sp>
      <p:cxnSp>
        <p:nvCxnSpPr>
          <p:cNvPr id="37" name="Connecteur droit avec flèche 36"/>
          <p:cNvCxnSpPr>
            <a:stCxn id="38" idx="1"/>
            <a:endCxn id="40" idx="1"/>
          </p:cNvCxnSpPr>
          <p:nvPr/>
        </p:nvCxnSpPr>
        <p:spPr>
          <a:xfrm flipH="1">
            <a:off x="4501393" y="4561988"/>
            <a:ext cx="282056" cy="220625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14"/>
          <p:cNvSpPr txBox="1">
            <a:spLocks noChangeArrowheads="1"/>
          </p:cNvSpPr>
          <p:nvPr/>
        </p:nvSpPr>
        <p:spPr bwMode="auto">
          <a:xfrm>
            <a:off x="4783449" y="4461960"/>
            <a:ext cx="9300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Quantiles 10-90%</a:t>
            </a:r>
          </a:p>
        </p:txBody>
      </p:sp>
      <p:sp>
        <p:nvSpPr>
          <p:cNvPr id="40" name="Accolade fermante 39"/>
          <p:cNvSpPr/>
          <p:nvPr/>
        </p:nvSpPr>
        <p:spPr>
          <a:xfrm>
            <a:off x="4416968" y="4706413"/>
            <a:ext cx="84425" cy="15240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000"/>
          </a:p>
        </p:txBody>
      </p:sp>
      <p:cxnSp>
        <p:nvCxnSpPr>
          <p:cNvPr id="41" name="Connecteur droit avec flèche 40"/>
          <p:cNvCxnSpPr>
            <a:stCxn id="38" idx="1"/>
            <a:endCxn id="36" idx="1"/>
          </p:cNvCxnSpPr>
          <p:nvPr/>
        </p:nvCxnSpPr>
        <p:spPr>
          <a:xfrm flipH="1" flipV="1">
            <a:off x="4501394" y="4457795"/>
            <a:ext cx="282055" cy="104193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4413775" y="1571427"/>
            <a:ext cx="293240" cy="25411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 flipV="1">
            <a:off x="4177752" y="4796928"/>
            <a:ext cx="562856" cy="20509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9"/>
          <p:cNvSpPr txBox="1">
            <a:spLocks noChangeArrowheads="1"/>
          </p:cNvSpPr>
          <p:nvPr/>
        </p:nvSpPr>
        <p:spPr bwMode="auto">
          <a:xfrm>
            <a:off x="4662011" y="3980008"/>
            <a:ext cx="11701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smtClean="0">
                <a:solidFill>
                  <a:schemeClr val="tx1"/>
                </a:solidFill>
              </a:rPr>
              <a:t>Cumulative </a:t>
            </a:r>
            <a:r>
              <a:rPr lang="fr-FR" altLang="fr-FR" sz="700" b="1" dirty="0">
                <a:solidFill>
                  <a:schemeClr val="tx1"/>
                </a:solidFill>
              </a:rPr>
              <a:t>P </a:t>
            </a:r>
            <a:r>
              <a:rPr lang="fr-FR" altLang="fr-FR" sz="700" b="1" dirty="0" err="1">
                <a:solidFill>
                  <a:schemeClr val="tx1"/>
                </a:solidFill>
              </a:rPr>
              <a:t>with</a:t>
            </a:r>
            <a:r>
              <a:rPr lang="fr-FR" altLang="fr-FR" sz="700" b="1" dirty="0">
                <a:solidFill>
                  <a:schemeClr val="tx1"/>
                </a:solidFill>
              </a:rPr>
              <a:t> </a:t>
            </a:r>
            <a:r>
              <a:rPr lang="fr-FR" altLang="fr-FR" sz="700" b="1" dirty="0" err="1">
                <a:solidFill>
                  <a:schemeClr val="tx1"/>
                </a:solidFill>
              </a:rPr>
              <a:t>climatic</a:t>
            </a:r>
            <a:r>
              <a:rPr lang="fr-FR" altLang="fr-FR" sz="700" b="1" dirty="0">
                <a:solidFill>
                  <a:schemeClr val="tx1"/>
                </a:solidFill>
              </a:rPr>
              <a:t> archive </a:t>
            </a:r>
          </a:p>
        </p:txBody>
      </p:sp>
      <p:sp>
        <p:nvSpPr>
          <p:cNvPr id="48" name="ZoneTexte 9"/>
          <p:cNvSpPr txBox="1">
            <a:spLocks noChangeArrowheads="1"/>
          </p:cNvSpPr>
          <p:nvPr/>
        </p:nvSpPr>
        <p:spPr bwMode="auto">
          <a:xfrm>
            <a:off x="4688544" y="4867005"/>
            <a:ext cx="114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chemeClr val="tx1"/>
                </a:solidFill>
              </a:rPr>
              <a:t>Temperature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climatic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>
                <a:solidFill>
                  <a:schemeClr val="tx1"/>
                </a:solidFill>
              </a:rPr>
              <a:t>archive 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6210690" y="951570"/>
            <a:ext cx="28618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smtClean="0">
                <a:solidFill>
                  <a:schemeClr val="tx2"/>
                </a:solidFill>
              </a:rPr>
              <a:t>Outputs for the GR6J model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50" name="Flèche droite 49">
            <a:hlinkClick r:id="" action="ppaction://hlinkshowjump?jump=firstslide"/>
          </p:cNvPr>
          <p:cNvSpPr/>
          <p:nvPr/>
        </p:nvSpPr>
        <p:spPr>
          <a:xfrm rot="16200000">
            <a:off x="8006076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7759351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6490859" y="1807823"/>
            <a:ext cx="2311611" cy="6617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Synthesis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plot</a:t>
            </a:r>
          </a:p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Text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files</a:t>
            </a:r>
          </a:p>
        </p:txBody>
      </p:sp>
      <p:pic>
        <p:nvPicPr>
          <p:cNvPr id="53" name="Picture 1" descr="D:\DATA\Pierre\PREMHYCE\01_COMMUNICATION\11_EGU\02_PRESENTATION\01_FIGURES\Fichiers_tx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 t="49987"/>
          <a:stretch/>
        </p:blipFill>
        <p:spPr bwMode="auto">
          <a:xfrm>
            <a:off x="6197353" y="2731300"/>
            <a:ext cx="2830142" cy="11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-308570"/>
            <a:ext cx="9144000" cy="1375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"/>
          <a:stretch/>
        </p:blipFill>
        <p:spPr bwMode="auto">
          <a:xfrm>
            <a:off x="926595" y="-1"/>
            <a:ext cx="3780420" cy="51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62913"/>
              </p:ext>
            </p:extLst>
          </p:nvPr>
        </p:nvGraphicFramePr>
        <p:xfrm>
          <a:off x="1016604" y="179335"/>
          <a:ext cx="363713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36"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Catchment</a:t>
                      </a:r>
                      <a:r>
                        <a:rPr lang="fr-FR" sz="400" b="1" baseline="0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baseline="0" dirty="0" smtClean="0">
                          <a:solidFill>
                            <a:schemeClr val="tx1"/>
                          </a:solidFill>
                        </a:rPr>
                        <a:t>Ill at </a:t>
                      </a:r>
                      <a:r>
                        <a:rPr lang="fr-FR" sz="400" b="1" baseline="0" dirty="0" err="1" smtClean="0">
                          <a:solidFill>
                            <a:schemeClr val="tx1"/>
                          </a:solidFill>
                        </a:rPr>
                        <a:t>Didenheim</a:t>
                      </a:r>
                      <a:endParaRPr lang="fr-FR" sz="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HYDRO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A1080330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Hydrol. Model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Mordor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 of </a:t>
                      </a:r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forecast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11/04/2017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Lead-time (</a:t>
                      </a:r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36"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Thresholds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Vigilance (m3/s) : 1,10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(m3/s) : 1,10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Reinforced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(m3/s) : 1,10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Crisis</a:t>
                      </a:r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 (m3/s) : 1,10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74954" y="-31750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err="1" smtClean="0"/>
              <a:t>Synthesis</a:t>
            </a:r>
            <a:r>
              <a:rPr lang="fr-FR" sz="800" b="1" dirty="0" smtClean="0"/>
              <a:t> plot</a:t>
            </a:r>
            <a:endParaRPr lang="fr-FR" sz="800" b="1" dirty="0"/>
          </a:p>
        </p:txBody>
      </p:sp>
      <p:sp>
        <p:nvSpPr>
          <p:cNvPr id="44" name="Flèche droite 43">
            <a:hlinkClick r:id="rId3" action="ppaction://hlinksldjump"/>
          </p:cNvPr>
          <p:cNvSpPr/>
          <p:nvPr/>
        </p:nvSpPr>
        <p:spPr>
          <a:xfrm rot="10800000">
            <a:off x="216744" y="4688601"/>
            <a:ext cx="472542" cy="21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161510" y="435609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back</a:t>
            </a:r>
            <a:endParaRPr lang="fr-FR" dirty="0"/>
          </a:p>
        </p:txBody>
      </p:sp>
      <p:sp>
        <p:nvSpPr>
          <p:cNvPr id="46" name="ZoneTexte 3"/>
          <p:cNvSpPr txBox="1">
            <a:spLocks noChangeArrowheads="1"/>
          </p:cNvSpPr>
          <p:nvPr/>
        </p:nvSpPr>
        <p:spPr bwMode="auto">
          <a:xfrm>
            <a:off x="4662009" y="1417538"/>
            <a:ext cx="1170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forecast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climatic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archive (ESP)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sp>
        <p:nvSpPr>
          <p:cNvPr id="47" name="ZoneTexte 13"/>
          <p:cNvSpPr txBox="1">
            <a:spLocks noChangeArrowheads="1"/>
          </p:cNvSpPr>
          <p:nvPr/>
        </p:nvSpPr>
        <p:spPr bwMode="auto">
          <a:xfrm>
            <a:off x="26495" y="1941680"/>
            <a:ext cx="10414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forecast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P=0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 bwMode="auto">
          <a:xfrm>
            <a:off x="1016605" y="2031690"/>
            <a:ext cx="1125125" cy="45005"/>
          </a:xfrm>
          <a:prstGeom prst="straightConnector1">
            <a:avLst/>
          </a:prstGeom>
          <a:ln w="28575">
            <a:solidFill>
              <a:srgbClr val="EF75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21"/>
          <p:cNvSpPr txBox="1">
            <a:spLocks noChangeArrowheads="1"/>
          </p:cNvSpPr>
          <p:nvPr/>
        </p:nvSpPr>
        <p:spPr bwMode="auto">
          <a:xfrm>
            <a:off x="4617005" y="1066550"/>
            <a:ext cx="13382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smtClean="0">
                <a:solidFill>
                  <a:schemeClr val="tx1"/>
                </a:solidFill>
              </a:rPr>
              <a:t>Natural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variability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of Q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 bwMode="auto">
          <a:xfrm flipH="1">
            <a:off x="4376158" y="1168630"/>
            <a:ext cx="286329" cy="12220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33"/>
          <p:cNvGrpSpPr>
            <a:grpSpLocks/>
          </p:cNvGrpSpPr>
          <p:nvPr/>
        </p:nvGrpSpPr>
        <p:grpSpPr bwMode="auto">
          <a:xfrm>
            <a:off x="610846" y="1663959"/>
            <a:ext cx="855809" cy="277722"/>
            <a:chOff x="-1308453" y="2984903"/>
            <a:chExt cx="856245" cy="277873"/>
          </a:xfrm>
        </p:grpSpPr>
        <p:sp>
          <p:nvSpPr>
            <p:cNvPr id="52" name="ZoneTexte 31"/>
            <p:cNvSpPr txBox="1">
              <a:spLocks noChangeArrowheads="1"/>
            </p:cNvSpPr>
            <p:nvPr/>
          </p:nvSpPr>
          <p:spPr bwMode="auto">
            <a:xfrm>
              <a:off x="-1308453" y="2984903"/>
              <a:ext cx="465429" cy="2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8FBD33"/>
                </a:buClr>
                <a:buFont typeface="Wingdings" pitchFamily="2" charset="2"/>
                <a:defRPr sz="1600">
                  <a:solidFill>
                    <a:srgbClr val="083F88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700" b="1" dirty="0">
                  <a:solidFill>
                    <a:schemeClr val="tx1"/>
                  </a:solidFill>
                </a:rPr>
                <a:t>Q </a:t>
              </a:r>
              <a:r>
                <a:rPr lang="fr-FR" altLang="fr-FR" sz="700" b="1" dirty="0" err="1">
                  <a:solidFill>
                    <a:schemeClr val="tx1"/>
                  </a:solidFill>
                </a:rPr>
                <a:t>obs</a:t>
              </a:r>
              <a:r>
                <a:rPr lang="fr-FR" altLang="fr-FR" sz="700" b="1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>
              <a:off x="-902488" y="3080121"/>
              <a:ext cx="450280" cy="182655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ZoneTexte 34"/>
          <p:cNvSpPr txBox="1">
            <a:spLocks noChangeArrowheads="1"/>
          </p:cNvSpPr>
          <p:nvPr/>
        </p:nvSpPr>
        <p:spPr bwMode="auto">
          <a:xfrm>
            <a:off x="3206272" y="767208"/>
            <a:ext cx="136572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>
                <a:solidFill>
                  <a:schemeClr val="tx1"/>
                </a:solidFill>
              </a:rPr>
              <a:t>forecast</a:t>
            </a:r>
            <a:r>
              <a:rPr lang="fr-FR" altLang="fr-FR" sz="700" b="1" dirty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P &amp; PE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obs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 bwMode="auto">
          <a:xfrm flipH="1">
            <a:off x="2456766" y="968575"/>
            <a:ext cx="990109" cy="7166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9"/>
          <p:cNvSpPr txBox="1">
            <a:spLocks noChangeArrowheads="1"/>
          </p:cNvSpPr>
          <p:nvPr/>
        </p:nvSpPr>
        <p:spPr bwMode="auto">
          <a:xfrm>
            <a:off x="4947221" y="2392219"/>
            <a:ext cx="5790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rgbClr val="00B050"/>
                </a:solidFill>
              </a:rPr>
              <a:t>Vigilance</a:t>
            </a:r>
          </a:p>
        </p:txBody>
      </p:sp>
      <p:cxnSp>
        <p:nvCxnSpPr>
          <p:cNvPr id="57" name="Connecteur droit avec flèche 56"/>
          <p:cNvCxnSpPr>
            <a:stCxn id="56" idx="1"/>
          </p:cNvCxnSpPr>
          <p:nvPr/>
        </p:nvCxnSpPr>
        <p:spPr>
          <a:xfrm flipH="1">
            <a:off x="4276326" y="2492247"/>
            <a:ext cx="670895" cy="58835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11"/>
          <p:cNvSpPr txBox="1">
            <a:spLocks noChangeArrowheads="1"/>
          </p:cNvSpPr>
          <p:nvPr/>
        </p:nvSpPr>
        <p:spPr bwMode="auto">
          <a:xfrm>
            <a:off x="4947221" y="2766869"/>
            <a:ext cx="3898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FFCC00"/>
                </a:solidFill>
              </a:rPr>
              <a:t>Alert</a:t>
            </a:r>
            <a:endParaRPr lang="fr-FR" altLang="fr-FR" sz="700" b="1" dirty="0">
              <a:solidFill>
                <a:srgbClr val="FFCC00"/>
              </a:solidFill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flipH="1">
            <a:off x="4383516" y="2880696"/>
            <a:ext cx="609600" cy="199908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14"/>
          <p:cNvSpPr txBox="1">
            <a:spLocks noChangeArrowheads="1"/>
          </p:cNvSpPr>
          <p:nvPr/>
        </p:nvSpPr>
        <p:spPr bwMode="auto">
          <a:xfrm>
            <a:off x="4871021" y="3300269"/>
            <a:ext cx="4347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FF0000"/>
                </a:solidFill>
              </a:rPr>
              <a:t>Crisis</a:t>
            </a:r>
            <a:endParaRPr lang="fr-FR" altLang="fr-FR" sz="700" b="1" dirty="0">
              <a:solidFill>
                <a:srgbClr val="FF0000"/>
              </a:solidFill>
            </a:endParaRPr>
          </a:p>
        </p:txBody>
      </p:sp>
      <p:cxnSp>
        <p:nvCxnSpPr>
          <p:cNvPr id="61" name="Connecteur droit avec flèche 60"/>
          <p:cNvCxnSpPr>
            <a:stCxn id="60" idx="1"/>
          </p:cNvCxnSpPr>
          <p:nvPr/>
        </p:nvCxnSpPr>
        <p:spPr>
          <a:xfrm flipH="1" flipV="1">
            <a:off x="4337621" y="3156815"/>
            <a:ext cx="533400" cy="2434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038326" y="2237196"/>
            <a:ext cx="494046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fr-FR" sz="8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Connecteur droit avec flèche 62"/>
          <p:cNvCxnSpPr>
            <a:stCxn id="62" idx="1"/>
          </p:cNvCxnSpPr>
          <p:nvPr/>
        </p:nvCxnSpPr>
        <p:spPr>
          <a:xfrm flipH="1">
            <a:off x="4276326" y="2337224"/>
            <a:ext cx="762000" cy="21747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4144159" y="4081216"/>
            <a:ext cx="562857" cy="33496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ccolade fermante 64"/>
          <p:cNvSpPr/>
          <p:nvPr/>
        </p:nvSpPr>
        <p:spPr>
          <a:xfrm>
            <a:off x="4425194" y="4374833"/>
            <a:ext cx="76200" cy="165924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800"/>
          </a:p>
        </p:txBody>
      </p:sp>
      <p:cxnSp>
        <p:nvCxnSpPr>
          <p:cNvPr id="66" name="Connecteur droit avec flèche 65"/>
          <p:cNvCxnSpPr>
            <a:stCxn id="67" idx="1"/>
            <a:endCxn id="68" idx="1"/>
          </p:cNvCxnSpPr>
          <p:nvPr/>
        </p:nvCxnSpPr>
        <p:spPr>
          <a:xfrm flipH="1">
            <a:off x="4501393" y="4561988"/>
            <a:ext cx="282056" cy="220625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14"/>
          <p:cNvSpPr txBox="1">
            <a:spLocks noChangeArrowheads="1"/>
          </p:cNvSpPr>
          <p:nvPr/>
        </p:nvSpPr>
        <p:spPr bwMode="auto">
          <a:xfrm>
            <a:off x="4783449" y="4461960"/>
            <a:ext cx="9300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Quantiles 10-90%</a:t>
            </a:r>
          </a:p>
        </p:txBody>
      </p:sp>
      <p:sp>
        <p:nvSpPr>
          <p:cNvPr id="68" name="Accolade fermante 67"/>
          <p:cNvSpPr/>
          <p:nvPr/>
        </p:nvSpPr>
        <p:spPr>
          <a:xfrm>
            <a:off x="4416968" y="4706413"/>
            <a:ext cx="84425" cy="15240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000"/>
          </a:p>
        </p:txBody>
      </p:sp>
      <p:cxnSp>
        <p:nvCxnSpPr>
          <p:cNvPr id="69" name="Connecteur droit avec flèche 68"/>
          <p:cNvCxnSpPr>
            <a:stCxn id="67" idx="1"/>
            <a:endCxn id="65" idx="1"/>
          </p:cNvCxnSpPr>
          <p:nvPr/>
        </p:nvCxnSpPr>
        <p:spPr>
          <a:xfrm flipH="1" flipV="1">
            <a:off x="4501394" y="4457795"/>
            <a:ext cx="282055" cy="104193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>
            <a:off x="4413775" y="1571427"/>
            <a:ext cx="293240" cy="25411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 flipV="1">
            <a:off x="4177752" y="4796928"/>
            <a:ext cx="562856" cy="20509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9"/>
          <p:cNvSpPr txBox="1">
            <a:spLocks noChangeArrowheads="1"/>
          </p:cNvSpPr>
          <p:nvPr/>
        </p:nvSpPr>
        <p:spPr bwMode="auto">
          <a:xfrm>
            <a:off x="4662011" y="3980008"/>
            <a:ext cx="1051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smtClean="0">
                <a:solidFill>
                  <a:schemeClr val="tx1"/>
                </a:solidFill>
              </a:rPr>
              <a:t>Cumulative </a:t>
            </a:r>
            <a:r>
              <a:rPr lang="fr-FR" altLang="fr-FR" sz="700" b="1" dirty="0">
                <a:solidFill>
                  <a:schemeClr val="tx1"/>
                </a:solidFill>
              </a:rPr>
              <a:t>P </a:t>
            </a:r>
            <a:r>
              <a:rPr lang="fr-FR" altLang="fr-FR" sz="700" b="1" dirty="0" err="1">
                <a:solidFill>
                  <a:schemeClr val="tx1"/>
                </a:solidFill>
              </a:rPr>
              <a:t>with</a:t>
            </a:r>
            <a:r>
              <a:rPr lang="fr-FR" altLang="fr-FR" sz="700" b="1" dirty="0">
                <a:solidFill>
                  <a:schemeClr val="tx1"/>
                </a:solidFill>
              </a:rPr>
              <a:t> </a:t>
            </a:r>
            <a:r>
              <a:rPr lang="fr-FR" altLang="fr-FR" sz="700" b="1" dirty="0" err="1">
                <a:solidFill>
                  <a:schemeClr val="tx1"/>
                </a:solidFill>
              </a:rPr>
              <a:t>climatic</a:t>
            </a:r>
            <a:r>
              <a:rPr lang="fr-FR" altLang="fr-FR" sz="700" b="1" dirty="0">
                <a:solidFill>
                  <a:schemeClr val="tx1"/>
                </a:solidFill>
              </a:rPr>
              <a:t> archive </a:t>
            </a:r>
          </a:p>
        </p:txBody>
      </p:sp>
      <p:sp>
        <p:nvSpPr>
          <p:cNvPr id="73" name="ZoneTexte 9"/>
          <p:cNvSpPr txBox="1">
            <a:spLocks noChangeArrowheads="1"/>
          </p:cNvSpPr>
          <p:nvPr/>
        </p:nvSpPr>
        <p:spPr bwMode="auto">
          <a:xfrm>
            <a:off x="4688545" y="4867005"/>
            <a:ext cx="114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chemeClr val="tx1"/>
                </a:solidFill>
              </a:rPr>
              <a:t>Temperature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climatic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>
                <a:solidFill>
                  <a:schemeClr val="tx1"/>
                </a:solidFill>
              </a:rPr>
              <a:t>archive </a:t>
            </a: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6210690" y="951570"/>
            <a:ext cx="28618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smtClean="0">
                <a:solidFill>
                  <a:schemeClr val="tx2"/>
                </a:solidFill>
              </a:rPr>
              <a:t>Outputs for the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Mordor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model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75" name="Flèche droite 74">
            <a:hlinkClick r:id="" action="ppaction://hlinkshowjump?jump=firstslide"/>
          </p:cNvPr>
          <p:cNvSpPr/>
          <p:nvPr/>
        </p:nvSpPr>
        <p:spPr>
          <a:xfrm rot="16200000">
            <a:off x="8006076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759351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  <p:sp>
        <p:nvSpPr>
          <p:cNvPr id="77" name="Rectangle 76"/>
          <p:cNvSpPr/>
          <p:nvPr/>
        </p:nvSpPr>
        <p:spPr>
          <a:xfrm>
            <a:off x="6490859" y="1807823"/>
            <a:ext cx="2311611" cy="6617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Synthesis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plot</a:t>
            </a:r>
          </a:p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Text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files</a:t>
            </a:r>
          </a:p>
        </p:txBody>
      </p:sp>
      <p:pic>
        <p:nvPicPr>
          <p:cNvPr id="78" name="Picture 1" descr="D:\DATA\Pierre\PREMHYCE\01_COMMUNICATION\11_EGU\02_PRESENTATION\01_FIGURES\Fichiers_tx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8" b="50013"/>
          <a:stretch/>
        </p:blipFill>
        <p:spPr bwMode="auto">
          <a:xfrm>
            <a:off x="6098685" y="2661760"/>
            <a:ext cx="2973815" cy="10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-308570"/>
            <a:ext cx="9144000" cy="1375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"/>
          <a:stretch/>
        </p:blipFill>
        <p:spPr bwMode="auto">
          <a:xfrm>
            <a:off x="926595" y="-1"/>
            <a:ext cx="3780420" cy="51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4921"/>
              </p:ext>
            </p:extLst>
          </p:nvPr>
        </p:nvGraphicFramePr>
        <p:xfrm>
          <a:off x="1016604" y="179335"/>
          <a:ext cx="363713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36"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Catchment</a:t>
                      </a:r>
                      <a:r>
                        <a:rPr lang="fr-FR" sz="400" b="1" baseline="0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baseline="0" dirty="0" smtClean="0">
                          <a:solidFill>
                            <a:schemeClr val="tx1"/>
                          </a:solidFill>
                        </a:rPr>
                        <a:t>Ill at </a:t>
                      </a:r>
                      <a:r>
                        <a:rPr lang="fr-FR" sz="400" b="1" baseline="0" dirty="0" err="1" smtClean="0">
                          <a:solidFill>
                            <a:schemeClr val="tx1"/>
                          </a:solidFill>
                        </a:rPr>
                        <a:t>Didenheim</a:t>
                      </a:r>
                      <a:endParaRPr lang="fr-FR" sz="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HYDRO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A1080330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Hydrol. Model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Presages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 of </a:t>
                      </a:r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forecast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11/04/2017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Lead-time (</a:t>
                      </a:r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36"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Thresholds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Vigilance (m3/s) : 1,10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(m3/s) : 1,10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Reinforced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fr-FR" sz="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(m3/s) : 1,10</a:t>
                      </a:r>
                      <a:endParaRPr lang="fr-FR" sz="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" b="1" dirty="0" err="1" smtClean="0">
                          <a:solidFill>
                            <a:schemeClr val="tx1"/>
                          </a:solidFill>
                        </a:rPr>
                        <a:t>Crisis</a:t>
                      </a:r>
                      <a:r>
                        <a:rPr lang="fr-FR" sz="400" b="1" dirty="0" smtClean="0">
                          <a:solidFill>
                            <a:schemeClr val="tx1"/>
                          </a:solidFill>
                        </a:rPr>
                        <a:t> (m3/s) : 1,10</a:t>
                      </a:r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74954" y="-31750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err="1" smtClean="0"/>
              <a:t>Synthesis</a:t>
            </a:r>
            <a:r>
              <a:rPr lang="fr-FR" sz="800" b="1" dirty="0" smtClean="0"/>
              <a:t> plot</a:t>
            </a:r>
            <a:endParaRPr lang="fr-FR" sz="800" b="1" dirty="0"/>
          </a:p>
        </p:txBody>
      </p:sp>
      <p:sp>
        <p:nvSpPr>
          <p:cNvPr id="44" name="Flèche droite 43">
            <a:hlinkClick r:id="rId3" action="ppaction://hlinksldjump"/>
          </p:cNvPr>
          <p:cNvSpPr/>
          <p:nvPr/>
        </p:nvSpPr>
        <p:spPr>
          <a:xfrm rot="10800000">
            <a:off x="216744" y="4688601"/>
            <a:ext cx="472542" cy="21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161510" y="435609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back</a:t>
            </a:r>
            <a:endParaRPr lang="fr-FR" dirty="0"/>
          </a:p>
        </p:txBody>
      </p:sp>
      <p:sp>
        <p:nvSpPr>
          <p:cNvPr id="46" name="ZoneTexte 3"/>
          <p:cNvSpPr txBox="1">
            <a:spLocks noChangeArrowheads="1"/>
          </p:cNvSpPr>
          <p:nvPr/>
        </p:nvSpPr>
        <p:spPr bwMode="auto">
          <a:xfrm>
            <a:off x="4662010" y="1417538"/>
            <a:ext cx="16204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forecast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climatic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archive (ESP)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sp>
        <p:nvSpPr>
          <p:cNvPr id="47" name="ZoneTexte 13"/>
          <p:cNvSpPr txBox="1">
            <a:spLocks noChangeArrowheads="1"/>
          </p:cNvSpPr>
          <p:nvPr/>
        </p:nvSpPr>
        <p:spPr bwMode="auto">
          <a:xfrm>
            <a:off x="26495" y="1941680"/>
            <a:ext cx="10414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forecast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P=0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 bwMode="auto">
          <a:xfrm>
            <a:off x="1016605" y="2031690"/>
            <a:ext cx="1125125" cy="45005"/>
          </a:xfrm>
          <a:prstGeom prst="straightConnector1">
            <a:avLst/>
          </a:prstGeom>
          <a:ln w="28575">
            <a:solidFill>
              <a:srgbClr val="EF75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21"/>
          <p:cNvSpPr txBox="1">
            <a:spLocks noChangeArrowheads="1"/>
          </p:cNvSpPr>
          <p:nvPr/>
        </p:nvSpPr>
        <p:spPr bwMode="auto">
          <a:xfrm>
            <a:off x="4617005" y="1066550"/>
            <a:ext cx="13382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smtClean="0">
                <a:solidFill>
                  <a:schemeClr val="tx1"/>
                </a:solidFill>
              </a:rPr>
              <a:t>Natural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variability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of Q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 bwMode="auto">
          <a:xfrm flipH="1">
            <a:off x="4376158" y="1168630"/>
            <a:ext cx="286329" cy="12220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33"/>
          <p:cNvGrpSpPr>
            <a:grpSpLocks/>
          </p:cNvGrpSpPr>
          <p:nvPr/>
        </p:nvGrpSpPr>
        <p:grpSpPr bwMode="auto">
          <a:xfrm>
            <a:off x="610846" y="1663956"/>
            <a:ext cx="855809" cy="200055"/>
            <a:chOff x="-1308453" y="2984903"/>
            <a:chExt cx="856245" cy="200164"/>
          </a:xfrm>
        </p:grpSpPr>
        <p:sp>
          <p:nvSpPr>
            <p:cNvPr id="52" name="ZoneTexte 31"/>
            <p:cNvSpPr txBox="1">
              <a:spLocks noChangeArrowheads="1"/>
            </p:cNvSpPr>
            <p:nvPr/>
          </p:nvSpPr>
          <p:spPr bwMode="auto">
            <a:xfrm>
              <a:off x="-1308453" y="2984903"/>
              <a:ext cx="465429" cy="2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8FBD33"/>
                </a:buClr>
                <a:buFont typeface="Wingdings" pitchFamily="2" charset="2"/>
                <a:defRPr sz="1600">
                  <a:solidFill>
                    <a:srgbClr val="083F88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700" b="1" dirty="0">
                  <a:solidFill>
                    <a:schemeClr val="tx1"/>
                  </a:solidFill>
                </a:rPr>
                <a:t>Q </a:t>
              </a:r>
              <a:r>
                <a:rPr lang="fr-FR" altLang="fr-FR" sz="700" b="1" dirty="0" err="1">
                  <a:solidFill>
                    <a:schemeClr val="tx1"/>
                  </a:solidFill>
                </a:rPr>
                <a:t>obs</a:t>
              </a:r>
              <a:r>
                <a:rPr lang="fr-FR" altLang="fr-FR" sz="700" b="1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>
              <a:off x="-902488" y="3080121"/>
              <a:ext cx="450280" cy="9132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ZoneTexte 34"/>
          <p:cNvSpPr txBox="1">
            <a:spLocks noChangeArrowheads="1"/>
          </p:cNvSpPr>
          <p:nvPr/>
        </p:nvSpPr>
        <p:spPr bwMode="auto">
          <a:xfrm>
            <a:off x="3206272" y="767208"/>
            <a:ext cx="136572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 </a:t>
            </a:r>
            <a:r>
              <a:rPr lang="fr-FR" altLang="fr-FR" sz="700" b="1" dirty="0" err="1">
                <a:solidFill>
                  <a:schemeClr val="tx1"/>
                </a:solidFill>
              </a:rPr>
              <a:t>forecast</a:t>
            </a:r>
            <a:r>
              <a:rPr lang="fr-FR" altLang="fr-FR" sz="700" b="1" dirty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P &amp; PE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obs</a:t>
            </a:r>
            <a:endParaRPr lang="fr-FR" altLang="fr-FR" sz="700" b="1" dirty="0">
              <a:solidFill>
                <a:schemeClr val="tx1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 bwMode="auto">
          <a:xfrm flipH="1">
            <a:off x="2456766" y="968575"/>
            <a:ext cx="990109" cy="7166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9"/>
          <p:cNvSpPr txBox="1">
            <a:spLocks noChangeArrowheads="1"/>
          </p:cNvSpPr>
          <p:nvPr/>
        </p:nvSpPr>
        <p:spPr bwMode="auto">
          <a:xfrm>
            <a:off x="4947221" y="2392219"/>
            <a:ext cx="5790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rgbClr val="00B050"/>
                </a:solidFill>
              </a:rPr>
              <a:t>Vigilance</a:t>
            </a:r>
          </a:p>
        </p:txBody>
      </p:sp>
      <p:cxnSp>
        <p:nvCxnSpPr>
          <p:cNvPr id="57" name="Connecteur droit avec flèche 56"/>
          <p:cNvCxnSpPr>
            <a:stCxn id="56" idx="1"/>
          </p:cNvCxnSpPr>
          <p:nvPr/>
        </p:nvCxnSpPr>
        <p:spPr>
          <a:xfrm flipH="1">
            <a:off x="4337621" y="2492247"/>
            <a:ext cx="609600" cy="38234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11"/>
          <p:cNvSpPr txBox="1">
            <a:spLocks noChangeArrowheads="1"/>
          </p:cNvSpPr>
          <p:nvPr/>
        </p:nvSpPr>
        <p:spPr bwMode="auto">
          <a:xfrm>
            <a:off x="4947221" y="2766869"/>
            <a:ext cx="3898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FFCC00"/>
                </a:solidFill>
              </a:rPr>
              <a:t>Alert</a:t>
            </a:r>
            <a:endParaRPr lang="fr-FR" altLang="fr-FR" sz="700" b="1" dirty="0">
              <a:solidFill>
                <a:srgbClr val="FFCC00"/>
              </a:solidFill>
            </a:endParaRPr>
          </a:p>
        </p:txBody>
      </p:sp>
      <p:cxnSp>
        <p:nvCxnSpPr>
          <p:cNvPr id="59" name="Connecteur droit avec flèche 58"/>
          <p:cNvCxnSpPr>
            <a:stCxn id="58" idx="1"/>
          </p:cNvCxnSpPr>
          <p:nvPr/>
        </p:nvCxnSpPr>
        <p:spPr>
          <a:xfrm flipH="1">
            <a:off x="4276326" y="2866897"/>
            <a:ext cx="670895" cy="199908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14"/>
          <p:cNvSpPr txBox="1">
            <a:spLocks noChangeArrowheads="1"/>
          </p:cNvSpPr>
          <p:nvPr/>
        </p:nvSpPr>
        <p:spPr bwMode="auto">
          <a:xfrm>
            <a:off x="4871021" y="3300269"/>
            <a:ext cx="4347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FF0000"/>
                </a:solidFill>
              </a:rPr>
              <a:t>Crisis</a:t>
            </a:r>
            <a:endParaRPr lang="fr-FR" altLang="fr-FR" sz="700" b="1" dirty="0">
              <a:solidFill>
                <a:srgbClr val="FF0000"/>
              </a:solidFill>
            </a:endParaRPr>
          </a:p>
        </p:txBody>
      </p:sp>
      <p:cxnSp>
        <p:nvCxnSpPr>
          <p:cNvPr id="61" name="Connecteur droit avec flèche 60"/>
          <p:cNvCxnSpPr>
            <a:stCxn id="60" idx="1"/>
          </p:cNvCxnSpPr>
          <p:nvPr/>
        </p:nvCxnSpPr>
        <p:spPr>
          <a:xfrm flipH="1" flipV="1">
            <a:off x="4276327" y="3111811"/>
            <a:ext cx="594694" cy="2884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038326" y="2237196"/>
            <a:ext cx="494046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fr-FR" sz="8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Connecteur droit avec flèche 62"/>
          <p:cNvCxnSpPr>
            <a:stCxn id="62" idx="1"/>
          </p:cNvCxnSpPr>
          <p:nvPr/>
        </p:nvCxnSpPr>
        <p:spPr>
          <a:xfrm flipH="1">
            <a:off x="4276326" y="2337224"/>
            <a:ext cx="762000" cy="21747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4144159" y="4081216"/>
            <a:ext cx="562857" cy="33496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ccolade fermante 64"/>
          <p:cNvSpPr/>
          <p:nvPr/>
        </p:nvSpPr>
        <p:spPr>
          <a:xfrm>
            <a:off x="4425194" y="4374833"/>
            <a:ext cx="76200" cy="165924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800"/>
          </a:p>
        </p:txBody>
      </p:sp>
      <p:cxnSp>
        <p:nvCxnSpPr>
          <p:cNvPr id="66" name="Connecteur droit avec flèche 65"/>
          <p:cNvCxnSpPr>
            <a:stCxn id="67" idx="1"/>
            <a:endCxn id="68" idx="1"/>
          </p:cNvCxnSpPr>
          <p:nvPr/>
        </p:nvCxnSpPr>
        <p:spPr>
          <a:xfrm flipH="1">
            <a:off x="4501393" y="4561988"/>
            <a:ext cx="282056" cy="220625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14"/>
          <p:cNvSpPr txBox="1">
            <a:spLocks noChangeArrowheads="1"/>
          </p:cNvSpPr>
          <p:nvPr/>
        </p:nvSpPr>
        <p:spPr bwMode="auto">
          <a:xfrm>
            <a:off x="4783449" y="4461960"/>
            <a:ext cx="9300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>
                <a:solidFill>
                  <a:schemeClr val="tx1"/>
                </a:solidFill>
              </a:rPr>
              <a:t>Quantiles 10-90%</a:t>
            </a:r>
          </a:p>
        </p:txBody>
      </p:sp>
      <p:sp>
        <p:nvSpPr>
          <p:cNvPr id="68" name="Accolade fermante 67"/>
          <p:cNvSpPr/>
          <p:nvPr/>
        </p:nvSpPr>
        <p:spPr>
          <a:xfrm>
            <a:off x="4416968" y="4706413"/>
            <a:ext cx="84425" cy="15240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000"/>
          </a:p>
        </p:txBody>
      </p:sp>
      <p:cxnSp>
        <p:nvCxnSpPr>
          <p:cNvPr id="69" name="Connecteur droit avec flèche 68"/>
          <p:cNvCxnSpPr>
            <a:stCxn id="67" idx="1"/>
            <a:endCxn id="65" idx="1"/>
          </p:cNvCxnSpPr>
          <p:nvPr/>
        </p:nvCxnSpPr>
        <p:spPr>
          <a:xfrm flipH="1" flipV="1">
            <a:off x="4501394" y="4457795"/>
            <a:ext cx="282055" cy="104193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>
            <a:off x="4413775" y="1571427"/>
            <a:ext cx="293240" cy="25411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 flipV="1">
            <a:off x="4177752" y="4796928"/>
            <a:ext cx="562856" cy="20509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9"/>
          <p:cNvSpPr txBox="1">
            <a:spLocks noChangeArrowheads="1"/>
          </p:cNvSpPr>
          <p:nvPr/>
        </p:nvSpPr>
        <p:spPr bwMode="auto">
          <a:xfrm>
            <a:off x="4662011" y="3980008"/>
            <a:ext cx="19086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smtClean="0">
                <a:solidFill>
                  <a:schemeClr val="tx1"/>
                </a:solidFill>
              </a:rPr>
              <a:t>Cumulative </a:t>
            </a:r>
            <a:r>
              <a:rPr lang="fr-FR" altLang="fr-FR" sz="700" b="1" dirty="0">
                <a:solidFill>
                  <a:schemeClr val="tx1"/>
                </a:solidFill>
              </a:rPr>
              <a:t>P </a:t>
            </a:r>
            <a:r>
              <a:rPr lang="fr-FR" altLang="fr-FR" sz="700" b="1" dirty="0" err="1">
                <a:solidFill>
                  <a:schemeClr val="tx1"/>
                </a:solidFill>
              </a:rPr>
              <a:t>with</a:t>
            </a:r>
            <a:r>
              <a:rPr lang="fr-FR" altLang="fr-FR" sz="700" b="1" dirty="0">
                <a:solidFill>
                  <a:schemeClr val="tx1"/>
                </a:solidFill>
              </a:rPr>
              <a:t> </a:t>
            </a:r>
            <a:r>
              <a:rPr lang="fr-FR" altLang="fr-FR" sz="700" b="1" dirty="0" err="1">
                <a:solidFill>
                  <a:schemeClr val="tx1"/>
                </a:solidFill>
              </a:rPr>
              <a:t>climatic</a:t>
            </a:r>
            <a:r>
              <a:rPr lang="fr-FR" altLang="fr-FR" sz="700" b="1" dirty="0">
                <a:solidFill>
                  <a:schemeClr val="tx1"/>
                </a:solidFill>
              </a:rPr>
              <a:t> archive </a:t>
            </a:r>
          </a:p>
        </p:txBody>
      </p:sp>
      <p:sp>
        <p:nvSpPr>
          <p:cNvPr id="73" name="ZoneTexte 9"/>
          <p:cNvSpPr txBox="1">
            <a:spLocks noChangeArrowheads="1"/>
          </p:cNvSpPr>
          <p:nvPr/>
        </p:nvSpPr>
        <p:spPr bwMode="auto">
          <a:xfrm>
            <a:off x="4688544" y="4867005"/>
            <a:ext cx="19086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chemeClr val="tx1"/>
                </a:solidFill>
              </a:rPr>
              <a:t>Temperature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with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1"/>
                </a:solidFill>
              </a:rPr>
              <a:t>climatic</a:t>
            </a:r>
            <a:r>
              <a:rPr lang="fr-FR" altLang="fr-FR" sz="700" b="1" dirty="0" smtClean="0">
                <a:solidFill>
                  <a:schemeClr val="tx1"/>
                </a:solidFill>
              </a:rPr>
              <a:t> </a:t>
            </a:r>
            <a:r>
              <a:rPr lang="fr-FR" altLang="fr-FR" sz="700" b="1" dirty="0">
                <a:solidFill>
                  <a:schemeClr val="tx1"/>
                </a:solidFill>
              </a:rPr>
              <a:t>archive </a:t>
            </a: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6192180" y="951570"/>
            <a:ext cx="2880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</a:tabLst>
            </a:pPr>
            <a:r>
              <a:rPr lang="fr-FR" altLang="fr-FR" sz="2400" b="1" dirty="0" smtClean="0">
                <a:solidFill>
                  <a:schemeClr val="tx2"/>
                </a:solidFill>
              </a:rPr>
              <a:t>Outputs for the PRESAGES model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107" name="Flèche droite 106">
            <a:hlinkClick r:id="" action="ppaction://hlinkshowjump?jump=firstslide"/>
          </p:cNvPr>
          <p:cNvSpPr/>
          <p:nvPr/>
        </p:nvSpPr>
        <p:spPr>
          <a:xfrm rot="16200000">
            <a:off x="8006076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>
            <a:off x="7759351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  <p:sp>
        <p:nvSpPr>
          <p:cNvPr id="109" name="Rectangle 108"/>
          <p:cNvSpPr/>
          <p:nvPr/>
        </p:nvSpPr>
        <p:spPr>
          <a:xfrm>
            <a:off x="6490859" y="1807823"/>
            <a:ext cx="2311611" cy="6617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Synthesis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plot</a:t>
            </a:r>
          </a:p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Text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files</a:t>
            </a:r>
          </a:p>
        </p:txBody>
      </p:sp>
      <p:pic>
        <p:nvPicPr>
          <p:cNvPr id="110" name="Picture 1" descr="D:\DATA\Pierre\PREMHYCE\01_COMMUNICATION\11_EGU\02_PRESENTATION\01_FIGURES\Fichiers_tx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8385"/>
          <a:stretch/>
        </p:blipFill>
        <p:spPr bwMode="auto">
          <a:xfrm>
            <a:off x="6053475" y="2686593"/>
            <a:ext cx="3019025" cy="11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2" b="4471"/>
          <a:stretch/>
        </p:blipFill>
        <p:spPr>
          <a:xfrm>
            <a:off x="66403" y="2065059"/>
            <a:ext cx="6874223" cy="2375060"/>
          </a:xfrm>
          <a:prstGeom prst="rect">
            <a:avLst/>
          </a:prstGeom>
        </p:spPr>
      </p:pic>
      <p:sp>
        <p:nvSpPr>
          <p:cNvPr id="36" name="Rectangle 5"/>
          <p:cNvSpPr>
            <a:spLocks noChangeAspect="1" noChangeArrowheads="1"/>
          </p:cNvSpPr>
          <p:nvPr/>
        </p:nvSpPr>
        <p:spPr bwMode="auto">
          <a:xfrm>
            <a:off x="163516" y="990601"/>
            <a:ext cx="7258045" cy="30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7" name="Rectangle 5"/>
          <p:cNvSpPr>
            <a:spLocks noChangeAspect="1" noChangeArrowheads="1"/>
          </p:cNvSpPr>
          <p:nvPr/>
        </p:nvSpPr>
        <p:spPr bwMode="auto">
          <a:xfrm>
            <a:off x="220661" y="1693136"/>
            <a:ext cx="24590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fr-FR" altLang="fr-FR" b="1" dirty="0" err="1" smtClean="0">
                <a:solidFill>
                  <a:schemeClr val="tx2"/>
                </a:solidFill>
              </a:rPr>
              <a:t>Observed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>
                <a:solidFill>
                  <a:schemeClr val="tx2"/>
                </a:solidFill>
              </a:rPr>
              <a:t>p</a:t>
            </a:r>
            <a:r>
              <a:rPr lang="fr-FR" altLang="fr-FR" b="1" dirty="0" err="1" smtClean="0">
                <a:solidFill>
                  <a:schemeClr val="tx2"/>
                </a:solidFill>
              </a:rPr>
              <a:t>recipitation</a:t>
            </a:r>
            <a:endParaRPr lang="fr-FR" altLang="fr-FR" b="1" dirty="0" smtClean="0">
              <a:solidFill>
                <a:schemeClr val="tx2"/>
              </a:solidFill>
            </a:endParaRPr>
          </a:p>
        </p:txBody>
      </p:sp>
      <p:sp>
        <p:nvSpPr>
          <p:cNvPr id="38" name="ZoneTexte 2"/>
          <p:cNvSpPr txBox="1">
            <a:spLocks noChangeAspect="1" noChangeArrowheads="1"/>
          </p:cNvSpPr>
          <p:nvPr/>
        </p:nvSpPr>
        <p:spPr bwMode="auto">
          <a:xfrm>
            <a:off x="6825366" y="2223539"/>
            <a:ext cx="790601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chemeClr val="tx2"/>
                </a:solidFill>
              </a:rPr>
              <a:t>Extremely</a:t>
            </a:r>
            <a:r>
              <a:rPr lang="fr-FR" altLang="fr-FR" sz="700" b="1" dirty="0" smtClean="0">
                <a:solidFill>
                  <a:schemeClr val="tx2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2"/>
                </a:solidFill>
              </a:rPr>
              <a:t>wet</a:t>
            </a:r>
            <a:endParaRPr lang="fr-FR" altLang="fr-FR" sz="700" b="1" dirty="0">
              <a:solidFill>
                <a:schemeClr val="tx2"/>
              </a:solidFill>
            </a:endParaRPr>
          </a:p>
        </p:txBody>
      </p:sp>
      <p:sp>
        <p:nvSpPr>
          <p:cNvPr id="40" name="ZoneTexte 14"/>
          <p:cNvSpPr txBox="1">
            <a:spLocks noChangeAspect="1" noChangeArrowheads="1"/>
          </p:cNvSpPr>
          <p:nvPr/>
        </p:nvSpPr>
        <p:spPr bwMode="auto">
          <a:xfrm>
            <a:off x="6838069" y="2576194"/>
            <a:ext cx="349776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chemeClr val="tx2"/>
                </a:solidFill>
              </a:rPr>
              <a:t>Wet</a:t>
            </a:r>
            <a:endParaRPr lang="fr-FR" altLang="fr-FR" sz="700" b="1" dirty="0">
              <a:solidFill>
                <a:schemeClr val="tx2"/>
              </a:solidFill>
            </a:endParaRPr>
          </a:p>
        </p:txBody>
      </p:sp>
      <p:sp>
        <p:nvSpPr>
          <p:cNvPr id="41" name="ZoneTexte 15"/>
          <p:cNvSpPr txBox="1">
            <a:spLocks noChangeAspect="1" noChangeArrowheads="1"/>
          </p:cNvSpPr>
          <p:nvPr/>
        </p:nvSpPr>
        <p:spPr bwMode="auto">
          <a:xfrm>
            <a:off x="6825366" y="2963728"/>
            <a:ext cx="494046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B2B2B2"/>
                </a:solidFill>
              </a:rPr>
              <a:t>Neutral</a:t>
            </a:r>
            <a:endParaRPr lang="fr-FR" altLang="fr-FR" sz="700" b="1" dirty="0">
              <a:solidFill>
                <a:srgbClr val="B2B2B2"/>
              </a:solidFill>
            </a:endParaRPr>
          </a:p>
        </p:txBody>
      </p:sp>
      <p:sp>
        <p:nvSpPr>
          <p:cNvPr id="42" name="ZoneTexte 16"/>
          <p:cNvSpPr txBox="1">
            <a:spLocks noChangeAspect="1" noChangeArrowheads="1"/>
          </p:cNvSpPr>
          <p:nvPr/>
        </p:nvSpPr>
        <p:spPr bwMode="auto">
          <a:xfrm>
            <a:off x="6838069" y="3312860"/>
            <a:ext cx="333746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smtClean="0">
                <a:solidFill>
                  <a:srgbClr val="FF0000"/>
                </a:solidFill>
              </a:rPr>
              <a:t>Dry</a:t>
            </a:r>
            <a:endParaRPr lang="fr-FR" altLang="fr-FR" sz="700" b="1" dirty="0">
              <a:solidFill>
                <a:srgbClr val="FF0000"/>
              </a:solidFill>
            </a:endParaRPr>
          </a:p>
        </p:txBody>
      </p:sp>
      <p:sp>
        <p:nvSpPr>
          <p:cNvPr id="43" name="ZoneTexte 17"/>
          <p:cNvSpPr txBox="1">
            <a:spLocks noChangeAspect="1" noChangeArrowheads="1"/>
          </p:cNvSpPr>
          <p:nvPr/>
        </p:nvSpPr>
        <p:spPr bwMode="auto">
          <a:xfrm>
            <a:off x="6838065" y="3457143"/>
            <a:ext cx="824265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FF0000"/>
                </a:solidFill>
              </a:rPr>
              <a:t>Moderately</a:t>
            </a:r>
            <a:r>
              <a:rPr lang="fr-FR" altLang="fr-FR" sz="700" b="1" dirty="0" smtClean="0">
                <a:solidFill>
                  <a:srgbClr val="FF0000"/>
                </a:solidFill>
              </a:rPr>
              <a:t> dry</a:t>
            </a:r>
            <a:endParaRPr lang="fr-FR" altLang="fr-FR" sz="700" b="1" dirty="0">
              <a:solidFill>
                <a:srgbClr val="FF0000"/>
              </a:solidFill>
            </a:endParaRPr>
          </a:p>
        </p:txBody>
      </p:sp>
      <p:sp>
        <p:nvSpPr>
          <p:cNvPr id="74" name="ZoneTexte 18"/>
          <p:cNvSpPr txBox="1">
            <a:spLocks noChangeAspect="1" noChangeArrowheads="1"/>
          </p:cNvSpPr>
          <p:nvPr/>
        </p:nvSpPr>
        <p:spPr bwMode="auto">
          <a:xfrm>
            <a:off x="6836586" y="3647781"/>
            <a:ext cx="779381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rgbClr val="FF0000"/>
                </a:solidFill>
              </a:rPr>
              <a:t>Extremely</a:t>
            </a:r>
            <a:r>
              <a:rPr lang="fr-FR" altLang="fr-FR" sz="700" b="1" dirty="0" smtClean="0">
                <a:solidFill>
                  <a:srgbClr val="FF0000"/>
                </a:solidFill>
              </a:rPr>
              <a:t> dry</a:t>
            </a:r>
            <a:endParaRPr lang="fr-FR" altLang="fr-FR" sz="700" b="1" dirty="0">
              <a:solidFill>
                <a:srgbClr val="FF0000"/>
              </a:solidFill>
            </a:endParaRPr>
          </a:p>
        </p:txBody>
      </p:sp>
      <p:sp>
        <p:nvSpPr>
          <p:cNvPr id="75" name="ZoneTexte 25"/>
          <p:cNvSpPr txBox="1">
            <a:spLocks noChangeAspect="1" noChangeArrowheads="1"/>
          </p:cNvSpPr>
          <p:nvPr/>
        </p:nvSpPr>
        <p:spPr bwMode="auto">
          <a:xfrm>
            <a:off x="339455" y="4703281"/>
            <a:ext cx="733727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</a:pPr>
            <a:r>
              <a:rPr lang="fr-FR" altLang="fr-FR" sz="1050" dirty="0">
                <a:solidFill>
                  <a:schemeClr val="tx1"/>
                </a:solidFill>
              </a:rPr>
              <a:t>SPI </a:t>
            </a:r>
            <a:r>
              <a:rPr lang="fr-FR" altLang="fr-FR" sz="1050" dirty="0" smtClean="0">
                <a:solidFill>
                  <a:schemeClr val="tx1"/>
                </a:solidFill>
              </a:rPr>
              <a:t>(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Standardized</a:t>
            </a:r>
            <a:r>
              <a:rPr lang="fr-FR" altLang="fr-FR" sz="1050" dirty="0" smtClean="0">
                <a:solidFill>
                  <a:schemeClr val="tx1"/>
                </a:solidFill>
              </a:rPr>
              <a:t> 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Precipitation</a:t>
            </a:r>
            <a:r>
              <a:rPr lang="fr-FR" altLang="fr-FR" sz="1050" dirty="0" smtClean="0">
                <a:solidFill>
                  <a:schemeClr val="tx1"/>
                </a:solidFill>
              </a:rPr>
              <a:t> Index): 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Comparison</a:t>
            </a:r>
            <a:r>
              <a:rPr lang="fr-FR" altLang="fr-FR" sz="1050" dirty="0" smtClean="0">
                <a:solidFill>
                  <a:schemeClr val="tx1"/>
                </a:solidFill>
              </a:rPr>
              <a:t> 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between</a:t>
            </a:r>
            <a:r>
              <a:rPr lang="fr-FR" altLang="fr-FR" sz="1050" dirty="0" smtClean="0">
                <a:solidFill>
                  <a:schemeClr val="tx1"/>
                </a:solidFill>
              </a:rPr>
              <a:t> P and 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historical</a:t>
            </a:r>
            <a:r>
              <a:rPr lang="fr-FR" altLang="fr-FR" sz="1050" dirty="0" smtClean="0">
                <a:solidFill>
                  <a:schemeClr val="tx1"/>
                </a:solidFill>
              </a:rPr>
              <a:t> 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mean</a:t>
            </a:r>
            <a:r>
              <a:rPr lang="fr-FR" altLang="fr-FR" sz="1050" dirty="0" smtClean="0">
                <a:solidFill>
                  <a:schemeClr val="tx1"/>
                </a:solidFill>
              </a:rPr>
              <a:t> P over a 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same</a:t>
            </a:r>
            <a:r>
              <a:rPr lang="fr-FR" altLang="fr-FR" sz="1050" dirty="0" smtClean="0">
                <a:solidFill>
                  <a:schemeClr val="tx1"/>
                </a:solidFill>
              </a:rPr>
              <a:t> 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period</a:t>
            </a:r>
            <a:r>
              <a:rPr lang="fr-FR" altLang="fr-FR" sz="1050" dirty="0" smtClean="0">
                <a:solidFill>
                  <a:schemeClr val="tx1"/>
                </a:solidFill>
              </a:rPr>
              <a:t> of the 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year</a:t>
            </a:r>
            <a:endParaRPr lang="fr-FR" altLang="fr-FR" sz="105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endParaRPr lang="fr-FR" altLang="fr-FR" sz="1050" dirty="0">
              <a:solidFill>
                <a:schemeClr val="tx1"/>
              </a:solidFill>
            </a:endParaRPr>
          </a:p>
        </p:txBody>
      </p:sp>
      <p:sp>
        <p:nvSpPr>
          <p:cNvPr id="77" name="Accolade fermante 76"/>
          <p:cNvSpPr>
            <a:spLocks noChangeAspect="1"/>
          </p:cNvSpPr>
          <p:nvPr/>
        </p:nvSpPr>
        <p:spPr>
          <a:xfrm>
            <a:off x="6691603" y="2181651"/>
            <a:ext cx="127499" cy="300785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8" name="Accolade fermante 77"/>
          <p:cNvSpPr>
            <a:spLocks noChangeAspect="1"/>
          </p:cNvSpPr>
          <p:nvPr/>
        </p:nvSpPr>
        <p:spPr>
          <a:xfrm>
            <a:off x="6700852" y="2490859"/>
            <a:ext cx="119324" cy="119324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9" name="Accolade fermante 78"/>
          <p:cNvSpPr>
            <a:spLocks noChangeAspect="1"/>
          </p:cNvSpPr>
          <p:nvPr/>
        </p:nvSpPr>
        <p:spPr>
          <a:xfrm>
            <a:off x="6700852" y="2625874"/>
            <a:ext cx="119324" cy="119324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0" name="Accolade fermante 79"/>
          <p:cNvSpPr>
            <a:spLocks noChangeAspect="1"/>
          </p:cNvSpPr>
          <p:nvPr/>
        </p:nvSpPr>
        <p:spPr>
          <a:xfrm>
            <a:off x="6700852" y="2773402"/>
            <a:ext cx="119324" cy="556867"/>
          </a:xfrm>
          <a:prstGeom prst="rightBrace">
            <a:avLst/>
          </a:prstGeom>
          <a:ln w="285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" name="Accolade fermante 80"/>
          <p:cNvSpPr>
            <a:spLocks noChangeAspect="1"/>
          </p:cNvSpPr>
          <p:nvPr/>
        </p:nvSpPr>
        <p:spPr>
          <a:xfrm>
            <a:off x="6700852" y="3352295"/>
            <a:ext cx="96492" cy="13267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" name="Accolade fermante 81"/>
          <p:cNvSpPr>
            <a:spLocks noChangeAspect="1"/>
          </p:cNvSpPr>
          <p:nvPr/>
        </p:nvSpPr>
        <p:spPr>
          <a:xfrm>
            <a:off x="6700852" y="3492830"/>
            <a:ext cx="119324" cy="1193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3" name="Accolade fermante 82"/>
          <p:cNvSpPr>
            <a:spLocks noChangeAspect="1"/>
          </p:cNvSpPr>
          <p:nvPr/>
        </p:nvSpPr>
        <p:spPr>
          <a:xfrm>
            <a:off x="6693481" y="3633357"/>
            <a:ext cx="126695" cy="25340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84" name="Groupe 10"/>
          <p:cNvGrpSpPr>
            <a:grpSpLocks noChangeAspect="1"/>
          </p:cNvGrpSpPr>
          <p:nvPr/>
        </p:nvGrpSpPr>
        <p:grpSpPr bwMode="auto">
          <a:xfrm flipV="1">
            <a:off x="1106427" y="2719735"/>
            <a:ext cx="959236" cy="0"/>
            <a:chOff x="762000" y="2103438"/>
            <a:chExt cx="1666106" cy="0"/>
          </a:xfrm>
        </p:grpSpPr>
        <p:cxnSp>
          <p:nvCxnSpPr>
            <p:cNvPr id="85" name="Connecteur droit avec flèche 84"/>
            <p:cNvCxnSpPr/>
            <p:nvPr/>
          </p:nvCxnSpPr>
          <p:spPr>
            <a:xfrm flipV="1">
              <a:off x="837566" y="2103438"/>
              <a:ext cx="15905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 flipH="1" flipV="1">
              <a:off x="762000" y="2103438"/>
              <a:ext cx="113988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ZoneTexte 8"/>
          <p:cNvSpPr txBox="1">
            <a:spLocks noChangeAspect="1" noChangeArrowheads="1"/>
          </p:cNvSpPr>
          <p:nvPr/>
        </p:nvSpPr>
        <p:spPr bwMode="auto">
          <a:xfrm>
            <a:off x="715327" y="2438188"/>
            <a:ext cx="1569660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900" dirty="0" err="1" smtClean="0">
                <a:solidFill>
                  <a:srgbClr val="00B0F0"/>
                </a:solidFill>
              </a:rPr>
              <a:t>Deficit</a:t>
            </a:r>
            <a:r>
              <a:rPr lang="fr-FR" altLang="fr-FR" sz="900" dirty="0" smtClean="0">
                <a:solidFill>
                  <a:srgbClr val="00B0F0"/>
                </a:solidFill>
              </a:rPr>
              <a:t> on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spring</a:t>
            </a:r>
            <a:r>
              <a:rPr lang="fr-FR" altLang="fr-FR" sz="900" dirty="0" smtClean="0">
                <a:solidFill>
                  <a:srgbClr val="00B0F0"/>
                </a:solidFill>
              </a:rPr>
              <a:t> &amp;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summer</a:t>
            </a:r>
            <a:endParaRPr lang="fr-FR" altLang="fr-FR" sz="900" dirty="0">
              <a:solidFill>
                <a:srgbClr val="00B0F0"/>
              </a:solidFill>
            </a:endParaRPr>
          </a:p>
        </p:txBody>
      </p:sp>
      <p:sp>
        <p:nvSpPr>
          <p:cNvPr id="88" name="ZoneTexte 8"/>
          <p:cNvSpPr txBox="1">
            <a:spLocks noChangeAspect="1" noChangeArrowheads="1"/>
          </p:cNvSpPr>
          <p:nvPr/>
        </p:nvSpPr>
        <p:spPr bwMode="auto">
          <a:xfrm>
            <a:off x="3299107" y="2004966"/>
            <a:ext cx="14093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900" dirty="0" err="1" smtClean="0">
                <a:solidFill>
                  <a:srgbClr val="00B0F0"/>
                </a:solidFill>
              </a:rPr>
              <a:t>Rainy</a:t>
            </a:r>
            <a:r>
              <a:rPr lang="fr-FR" altLang="fr-FR" sz="900" dirty="0" smtClean="0">
                <a:solidFill>
                  <a:srgbClr val="00B0F0"/>
                </a:solidFill>
              </a:rPr>
              <a:t>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start</a:t>
            </a:r>
            <a:r>
              <a:rPr lang="fr-FR" altLang="fr-FR" sz="900" dirty="0" smtClean="0">
                <a:solidFill>
                  <a:srgbClr val="00B0F0"/>
                </a:solidFill>
              </a:rPr>
              <a:t> of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year</a:t>
            </a:r>
            <a:r>
              <a:rPr lang="fr-FR" altLang="fr-FR" sz="900" dirty="0" smtClean="0">
                <a:solidFill>
                  <a:srgbClr val="00B0F0"/>
                </a:solidFill>
              </a:rPr>
              <a:t> 2018</a:t>
            </a:r>
            <a:endParaRPr lang="fr-FR" altLang="fr-FR" sz="900" dirty="0">
              <a:solidFill>
                <a:srgbClr val="00B0F0"/>
              </a:solidFill>
            </a:endParaRPr>
          </a:p>
        </p:txBody>
      </p:sp>
      <p:sp>
        <p:nvSpPr>
          <p:cNvPr id="89" name="Ellipse 88"/>
          <p:cNvSpPr>
            <a:spLocks noChangeAspect="1"/>
          </p:cNvSpPr>
          <p:nvPr/>
        </p:nvSpPr>
        <p:spPr>
          <a:xfrm>
            <a:off x="3766925" y="3140248"/>
            <a:ext cx="755499" cy="560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0" name="ZoneTexte 21"/>
          <p:cNvSpPr txBox="1">
            <a:spLocks noChangeAspect="1" noChangeArrowheads="1"/>
          </p:cNvSpPr>
          <p:nvPr/>
        </p:nvSpPr>
        <p:spPr bwMode="auto">
          <a:xfrm>
            <a:off x="4597154" y="3689184"/>
            <a:ext cx="1992853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900" dirty="0" err="1" smtClean="0">
                <a:solidFill>
                  <a:srgbClr val="00B0F0"/>
                </a:solidFill>
              </a:rPr>
              <a:t>Summer</a:t>
            </a:r>
            <a:r>
              <a:rPr lang="fr-FR" altLang="fr-FR" sz="900" dirty="0" smtClean="0">
                <a:solidFill>
                  <a:srgbClr val="00B0F0"/>
                </a:solidFill>
              </a:rPr>
              <a:t>/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Autumn</a:t>
            </a:r>
            <a:r>
              <a:rPr lang="fr-FR" altLang="fr-FR" sz="900" dirty="0" smtClean="0">
                <a:solidFill>
                  <a:srgbClr val="00B0F0"/>
                </a:solidFill>
              </a:rPr>
              <a:t> 2018: large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deficit</a:t>
            </a:r>
            <a:endParaRPr lang="fr-FR" altLang="fr-FR" sz="900" dirty="0">
              <a:solidFill>
                <a:srgbClr val="00B0F0"/>
              </a:solidFill>
            </a:endParaRPr>
          </a:p>
        </p:txBody>
      </p:sp>
      <p:sp>
        <p:nvSpPr>
          <p:cNvPr id="91" name="Ellipse 90"/>
          <p:cNvSpPr>
            <a:spLocks noChangeAspect="1"/>
          </p:cNvSpPr>
          <p:nvPr/>
        </p:nvSpPr>
        <p:spPr>
          <a:xfrm>
            <a:off x="2605489" y="2303472"/>
            <a:ext cx="693618" cy="616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" name="Ellipse 91"/>
          <p:cNvSpPr>
            <a:spLocks noChangeAspect="1"/>
          </p:cNvSpPr>
          <p:nvPr/>
        </p:nvSpPr>
        <p:spPr>
          <a:xfrm>
            <a:off x="564481" y="3373404"/>
            <a:ext cx="765085" cy="481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3" name="ZoneTexte 23"/>
          <p:cNvSpPr txBox="1">
            <a:spLocks noChangeAspect="1" noChangeArrowheads="1"/>
          </p:cNvSpPr>
          <p:nvPr/>
        </p:nvSpPr>
        <p:spPr bwMode="auto">
          <a:xfrm>
            <a:off x="1566638" y="3631477"/>
            <a:ext cx="2159566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900" dirty="0" smtClean="0">
                <a:solidFill>
                  <a:srgbClr val="00B0F0"/>
                </a:solidFill>
              </a:rPr>
              <a:t>Winter 2016/2017: Large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rainfall</a:t>
            </a:r>
            <a:r>
              <a:rPr lang="fr-FR" altLang="fr-FR" sz="900" dirty="0" smtClean="0">
                <a:solidFill>
                  <a:srgbClr val="00B0F0"/>
                </a:solidFill>
              </a:rPr>
              <a:t>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deficit</a:t>
            </a:r>
            <a:endParaRPr lang="fr-FR" altLang="fr-FR" sz="900" dirty="0">
              <a:solidFill>
                <a:srgbClr val="00B0F0"/>
              </a:solidFill>
            </a:endParaRPr>
          </a:p>
        </p:txBody>
      </p:sp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4016913" y="1119975"/>
            <a:ext cx="5100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>
                <a:solidFill>
                  <a:schemeClr val="tx2"/>
                </a:solidFill>
              </a:rPr>
              <a:t>2017-2018-2019 </a:t>
            </a:r>
            <a:r>
              <a:rPr lang="fr-FR" altLang="fr-FR" sz="2400" b="1" dirty="0" err="1">
                <a:solidFill>
                  <a:schemeClr val="tx2"/>
                </a:solidFill>
              </a:rPr>
              <a:t>drought</a:t>
            </a:r>
            <a:r>
              <a:rPr lang="fr-FR" altLang="fr-FR" sz="2400" b="1" dirty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>
                <a:solidFill>
                  <a:schemeClr val="tx2"/>
                </a:solidFill>
              </a:rPr>
              <a:t>periods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cxnSp>
        <p:nvCxnSpPr>
          <p:cNvPr id="3" name="Connecteur droit avec flèche 2"/>
          <p:cNvCxnSpPr>
            <a:stCxn id="92" idx="5"/>
            <a:endCxn id="93" idx="1"/>
          </p:cNvCxnSpPr>
          <p:nvPr/>
        </p:nvCxnSpPr>
        <p:spPr>
          <a:xfrm flipV="1">
            <a:off x="1217522" y="3746893"/>
            <a:ext cx="349116" cy="37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071524" y="2185222"/>
            <a:ext cx="309903" cy="1468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4276997" y="3689184"/>
            <a:ext cx="356490" cy="741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èche droite 99">
            <a:hlinkClick r:id="rId3" action="ppaction://hlinksldjump"/>
          </p:cNvPr>
          <p:cNvSpPr/>
          <p:nvPr/>
        </p:nvSpPr>
        <p:spPr>
          <a:xfrm>
            <a:off x="8442858" y="4795997"/>
            <a:ext cx="472542" cy="21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/>
          <p:cNvSpPr txBox="1"/>
          <p:nvPr/>
        </p:nvSpPr>
        <p:spPr>
          <a:xfrm>
            <a:off x="8387624" y="4463487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next</a:t>
            </a:r>
            <a:endParaRPr lang="fr-FR" dirty="0"/>
          </a:p>
        </p:txBody>
      </p:sp>
      <p:sp>
        <p:nvSpPr>
          <p:cNvPr id="46" name="Ellipse 45"/>
          <p:cNvSpPr>
            <a:spLocks noChangeAspect="1"/>
          </p:cNvSpPr>
          <p:nvPr/>
        </p:nvSpPr>
        <p:spPr>
          <a:xfrm>
            <a:off x="4731311" y="2995317"/>
            <a:ext cx="1564829" cy="560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5513725" y="2685536"/>
            <a:ext cx="35243" cy="3124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21"/>
          <p:cNvSpPr txBox="1">
            <a:spLocks noChangeAspect="1" noChangeArrowheads="1"/>
          </p:cNvSpPr>
          <p:nvPr/>
        </p:nvSpPr>
        <p:spPr bwMode="auto">
          <a:xfrm>
            <a:off x="3826624" y="2420982"/>
            <a:ext cx="2371162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900" dirty="0" err="1" smtClean="0">
                <a:solidFill>
                  <a:srgbClr val="00B0F0"/>
                </a:solidFill>
              </a:rPr>
              <a:t>Spring-summer</a:t>
            </a:r>
            <a:r>
              <a:rPr lang="fr-FR" altLang="fr-FR" sz="900" dirty="0" smtClean="0">
                <a:solidFill>
                  <a:srgbClr val="00B0F0"/>
                </a:solidFill>
              </a:rPr>
              <a:t> 2019: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slight</a:t>
            </a:r>
            <a:r>
              <a:rPr lang="fr-FR" altLang="fr-FR" sz="900" dirty="0" smtClean="0">
                <a:solidFill>
                  <a:srgbClr val="00B0F0"/>
                </a:solidFill>
              </a:rPr>
              <a:t> but long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deficit</a:t>
            </a:r>
            <a:endParaRPr lang="fr-FR" altLang="fr-FR" sz="900" dirty="0">
              <a:solidFill>
                <a:srgbClr val="00B0F0"/>
              </a:solidFill>
            </a:endParaRPr>
          </a:p>
        </p:txBody>
      </p:sp>
      <p:sp>
        <p:nvSpPr>
          <p:cNvPr id="39" name="ZoneTexte 13"/>
          <p:cNvSpPr txBox="1">
            <a:spLocks noChangeAspect="1" noChangeArrowheads="1"/>
          </p:cNvSpPr>
          <p:nvPr/>
        </p:nvSpPr>
        <p:spPr bwMode="auto">
          <a:xfrm>
            <a:off x="6841242" y="2435675"/>
            <a:ext cx="835485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700" b="1" dirty="0" err="1" smtClean="0">
                <a:solidFill>
                  <a:schemeClr val="tx2"/>
                </a:solidFill>
              </a:rPr>
              <a:t>Moderately</a:t>
            </a:r>
            <a:r>
              <a:rPr lang="fr-FR" altLang="fr-FR" sz="700" b="1" dirty="0" smtClean="0">
                <a:solidFill>
                  <a:schemeClr val="tx2"/>
                </a:solidFill>
              </a:rPr>
              <a:t> </a:t>
            </a:r>
            <a:r>
              <a:rPr lang="fr-FR" altLang="fr-FR" sz="700" b="1" dirty="0" err="1" smtClean="0">
                <a:solidFill>
                  <a:schemeClr val="tx2"/>
                </a:solidFill>
              </a:rPr>
              <a:t>wet</a:t>
            </a:r>
            <a:endParaRPr lang="fr-FR" altLang="fr-FR" sz="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34113" y="1691278"/>
            <a:ext cx="7335323" cy="3256055"/>
            <a:chOff x="2000250" y="264405"/>
            <a:chExt cx="5143500" cy="423835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1" b="53520"/>
            <a:stretch/>
          </p:blipFill>
          <p:spPr>
            <a:xfrm>
              <a:off x="2000250" y="264405"/>
              <a:ext cx="5143500" cy="212625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19" b="4757"/>
            <a:stretch/>
          </p:blipFill>
          <p:spPr>
            <a:xfrm>
              <a:off x="2000250" y="2387517"/>
              <a:ext cx="5143500" cy="2115239"/>
            </a:xfrm>
            <a:prstGeom prst="rect">
              <a:avLst/>
            </a:prstGeom>
          </p:spPr>
        </p:pic>
      </p:grpSp>
      <p:sp>
        <p:nvSpPr>
          <p:cNvPr id="44" name="Ellipse 43"/>
          <p:cNvSpPr/>
          <p:nvPr/>
        </p:nvSpPr>
        <p:spPr>
          <a:xfrm>
            <a:off x="785676" y="3876896"/>
            <a:ext cx="2359639" cy="511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ZoneTexte 11"/>
          <p:cNvSpPr txBox="1">
            <a:spLocks noChangeArrowheads="1"/>
          </p:cNvSpPr>
          <p:nvPr/>
        </p:nvSpPr>
        <p:spPr bwMode="auto">
          <a:xfrm>
            <a:off x="26495" y="3599409"/>
            <a:ext cx="1518364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fr-FR"/>
            </a:defPPr>
            <a:lvl1pPr>
              <a:spcBef>
                <a:spcPct val="0"/>
              </a:spcBef>
              <a:buClrTx/>
              <a:buFontTx/>
              <a:buNone/>
              <a:defRPr sz="900">
                <a:solidFill>
                  <a:srgbClr val="00B0F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smtClean="0"/>
              <a:t>General </a:t>
            </a:r>
            <a:r>
              <a:rPr lang="fr-FR" altLang="fr-FR" dirty="0" err="1"/>
              <a:t>streamflow</a:t>
            </a:r>
            <a:r>
              <a:rPr lang="fr-FR" altLang="fr-FR" dirty="0"/>
              <a:t> </a:t>
            </a:r>
            <a:r>
              <a:rPr lang="fr-FR" altLang="fr-FR" dirty="0" err="1"/>
              <a:t>deficit</a:t>
            </a:r>
            <a:endParaRPr lang="fr-FR" altLang="fr-FR" dirty="0"/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923385" y="3830241"/>
            <a:ext cx="108971" cy="1697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2760200" y="3520086"/>
            <a:ext cx="1728758" cy="520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ZoneTexte 26"/>
          <p:cNvSpPr txBox="1">
            <a:spLocks noChangeArrowheads="1"/>
          </p:cNvSpPr>
          <p:nvPr/>
        </p:nvSpPr>
        <p:spPr bwMode="auto">
          <a:xfrm>
            <a:off x="3624153" y="4326425"/>
            <a:ext cx="1319592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900" dirty="0" err="1">
                <a:solidFill>
                  <a:srgbClr val="00B0F0"/>
                </a:solidFill>
              </a:rPr>
              <a:t>Wet</a:t>
            </a:r>
            <a:r>
              <a:rPr lang="fr-FR" altLang="fr-FR" sz="900" dirty="0">
                <a:solidFill>
                  <a:srgbClr val="00B0F0"/>
                </a:solidFill>
              </a:rPr>
              <a:t> </a:t>
            </a:r>
            <a:r>
              <a:rPr lang="fr-FR" altLang="fr-FR" sz="900" dirty="0" err="1">
                <a:solidFill>
                  <a:srgbClr val="00B0F0"/>
                </a:solidFill>
              </a:rPr>
              <a:t>start</a:t>
            </a:r>
            <a:r>
              <a:rPr lang="fr-FR" altLang="fr-FR" sz="900" dirty="0">
                <a:solidFill>
                  <a:srgbClr val="00B0F0"/>
                </a:solidFill>
              </a:rPr>
              <a:t> of </a:t>
            </a:r>
            <a:r>
              <a:rPr lang="fr-FR" altLang="fr-FR" sz="900" dirty="0" err="1">
                <a:solidFill>
                  <a:srgbClr val="00B0F0"/>
                </a:solidFill>
              </a:rPr>
              <a:t>year</a:t>
            </a:r>
            <a:r>
              <a:rPr lang="fr-FR" altLang="fr-FR" sz="900" dirty="0">
                <a:solidFill>
                  <a:srgbClr val="00B0F0"/>
                </a:solidFill>
              </a:rPr>
              <a:t> </a:t>
            </a:r>
            <a:r>
              <a:rPr lang="fr-FR" altLang="fr-FR" sz="900" dirty="0" smtClean="0">
                <a:solidFill>
                  <a:srgbClr val="00B0F0"/>
                </a:solidFill>
              </a:rPr>
              <a:t>2018</a:t>
            </a:r>
            <a:endParaRPr lang="fr-FR" altLang="fr-FR" sz="900" dirty="0">
              <a:solidFill>
                <a:srgbClr val="00B0F0"/>
              </a:solidFill>
            </a:endParaRPr>
          </a:p>
        </p:txBody>
      </p:sp>
      <p:cxnSp>
        <p:nvCxnSpPr>
          <p:cNvPr id="49" name="Connecteur droit avec flèche 48"/>
          <p:cNvCxnSpPr>
            <a:endCxn id="47" idx="4"/>
          </p:cNvCxnSpPr>
          <p:nvPr/>
        </p:nvCxnSpPr>
        <p:spPr>
          <a:xfrm flipH="1" flipV="1">
            <a:off x="3624579" y="4041030"/>
            <a:ext cx="659370" cy="2875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4071874" y="2256954"/>
            <a:ext cx="2612124" cy="532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ZoneTexte 30"/>
          <p:cNvSpPr txBox="1">
            <a:spLocks noChangeArrowheads="1"/>
          </p:cNvSpPr>
          <p:nvPr/>
        </p:nvSpPr>
        <p:spPr bwMode="auto">
          <a:xfrm>
            <a:off x="4553834" y="1803850"/>
            <a:ext cx="1518364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fr-FR"/>
            </a:defPPr>
            <a:lvl1pPr>
              <a:spcBef>
                <a:spcPct val="0"/>
              </a:spcBef>
              <a:buClrTx/>
              <a:buFontTx/>
              <a:buNone/>
              <a:defRPr sz="900">
                <a:solidFill>
                  <a:srgbClr val="00B0F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charset="0"/>
                <a:cs typeface="Arial" charset="0"/>
              </a:defRPr>
            </a:lvl9pPr>
          </a:lstStyle>
          <a:p>
            <a:r>
              <a:rPr lang="fr-FR" altLang="fr-FR" dirty="0"/>
              <a:t>General </a:t>
            </a:r>
            <a:r>
              <a:rPr lang="fr-FR" altLang="fr-FR" dirty="0" err="1"/>
              <a:t>streamflow</a:t>
            </a:r>
            <a:r>
              <a:rPr lang="fr-FR" altLang="fr-FR" dirty="0"/>
              <a:t> </a:t>
            </a:r>
            <a:r>
              <a:rPr lang="fr-FR" altLang="fr-FR" dirty="0" err="1"/>
              <a:t>deficit</a:t>
            </a:r>
            <a:endParaRPr lang="fr-FR" altLang="fr-FR" dirty="0"/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5476662" y="2034681"/>
            <a:ext cx="152956" cy="2672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7335234" y="1707816"/>
            <a:ext cx="0" cy="5521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7335234" y="2319958"/>
            <a:ext cx="0" cy="5419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39"/>
          <p:cNvSpPr txBox="1">
            <a:spLocks noChangeArrowheads="1"/>
          </p:cNvSpPr>
          <p:nvPr/>
        </p:nvSpPr>
        <p:spPr bwMode="auto">
          <a:xfrm>
            <a:off x="7429786" y="1635065"/>
            <a:ext cx="5245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50" dirty="0">
                <a:solidFill>
                  <a:schemeClr val="tx1"/>
                </a:solidFill>
              </a:rPr>
              <a:t>+ </a:t>
            </a:r>
            <a:r>
              <a:rPr lang="fr-FR" altLang="fr-FR" sz="1050" dirty="0" err="1" smtClean="0">
                <a:solidFill>
                  <a:schemeClr val="tx1"/>
                </a:solidFill>
              </a:rPr>
              <a:t>wet</a:t>
            </a:r>
            <a:endParaRPr lang="fr-FR" altLang="fr-FR" sz="1050" dirty="0">
              <a:solidFill>
                <a:schemeClr val="tx1"/>
              </a:solidFill>
            </a:endParaRPr>
          </a:p>
        </p:txBody>
      </p:sp>
      <p:sp>
        <p:nvSpPr>
          <p:cNvPr id="56" name="ZoneTexte 58"/>
          <p:cNvSpPr txBox="1">
            <a:spLocks noChangeArrowheads="1"/>
          </p:cNvSpPr>
          <p:nvPr/>
        </p:nvSpPr>
        <p:spPr bwMode="auto">
          <a:xfrm>
            <a:off x="7429786" y="2661760"/>
            <a:ext cx="500458" cy="2616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50" dirty="0">
                <a:solidFill>
                  <a:srgbClr val="FF0000"/>
                </a:solidFill>
              </a:rPr>
              <a:t>+ </a:t>
            </a:r>
            <a:r>
              <a:rPr lang="fr-FR" altLang="fr-FR" sz="1050" dirty="0" smtClean="0">
                <a:solidFill>
                  <a:srgbClr val="FF0000"/>
                </a:solidFill>
              </a:rPr>
              <a:t>dry</a:t>
            </a:r>
            <a:endParaRPr lang="fr-FR" altLang="fr-FR" sz="1050" dirty="0">
              <a:solidFill>
                <a:srgbClr val="FF0000"/>
              </a:solidFill>
            </a:endParaRPr>
          </a:p>
        </p:txBody>
      </p:sp>
      <p:sp>
        <p:nvSpPr>
          <p:cNvPr id="36" name="Rectangle 5"/>
          <p:cNvSpPr>
            <a:spLocks noChangeAspect="1" noChangeArrowheads="1"/>
          </p:cNvSpPr>
          <p:nvPr/>
        </p:nvSpPr>
        <p:spPr bwMode="auto">
          <a:xfrm>
            <a:off x="163516" y="990601"/>
            <a:ext cx="7258045" cy="30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7" name="Rectangle 5"/>
          <p:cNvSpPr>
            <a:spLocks noChangeAspect="1" noChangeArrowheads="1"/>
          </p:cNvSpPr>
          <p:nvPr/>
        </p:nvSpPr>
        <p:spPr bwMode="auto">
          <a:xfrm>
            <a:off x="222735" y="1266605"/>
            <a:ext cx="24590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fr-FR" altLang="fr-FR" b="1" dirty="0" err="1" smtClean="0">
                <a:solidFill>
                  <a:schemeClr val="tx2"/>
                </a:solidFill>
              </a:rPr>
              <a:t>Observed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</a:rPr>
              <a:t>Streamflow</a:t>
            </a:r>
            <a:endParaRPr lang="fr-FR" altLang="fr-FR" b="1" dirty="0" smtClean="0">
              <a:solidFill>
                <a:schemeClr val="tx2"/>
              </a:solidFill>
            </a:endParaRPr>
          </a:p>
        </p:txBody>
      </p:sp>
      <p:sp>
        <p:nvSpPr>
          <p:cNvPr id="58" name="Flèche droite 57">
            <a:hlinkClick r:id="rId3" action="ppaction://hlinksldjump"/>
          </p:cNvPr>
          <p:cNvSpPr/>
          <p:nvPr/>
        </p:nvSpPr>
        <p:spPr>
          <a:xfrm>
            <a:off x="8442858" y="4795997"/>
            <a:ext cx="472542" cy="21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8387624" y="4463487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next</a:t>
            </a:r>
            <a:endParaRPr lang="fr-FR" dirty="0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4016913" y="1119975"/>
            <a:ext cx="5100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smtClean="0">
                <a:solidFill>
                  <a:schemeClr val="tx2"/>
                </a:solidFill>
              </a:rPr>
              <a:t>2017-2018-2019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drought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periods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lèche droite 57">
            <a:hlinkClick r:id="rId2" action="ppaction://hlinksldjump"/>
          </p:cNvPr>
          <p:cNvSpPr/>
          <p:nvPr/>
        </p:nvSpPr>
        <p:spPr>
          <a:xfrm>
            <a:off x="8442858" y="4795997"/>
            <a:ext cx="472542" cy="21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8387624" y="4463487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next</a:t>
            </a:r>
            <a:endParaRPr lang="fr-FR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268858" y="1664681"/>
            <a:ext cx="35983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200" b="1" dirty="0" smtClean="0">
                <a:solidFill>
                  <a:schemeClr val="tx1"/>
                </a:solidFill>
              </a:rPr>
              <a:t>Mayenne river at Ambrières-les-Vallées </a:t>
            </a:r>
            <a:r>
              <a:rPr lang="fr-FR" altLang="fr-FR" sz="1200" b="1" dirty="0">
                <a:solidFill>
                  <a:schemeClr val="tx1"/>
                </a:solidFill>
              </a:rPr>
              <a:t>: </a:t>
            </a:r>
            <a:r>
              <a:rPr lang="fr-FR" altLang="fr-FR" sz="1200" b="1" dirty="0" smtClean="0">
                <a:solidFill>
                  <a:schemeClr val="tx1"/>
                </a:solidFill>
              </a:rPr>
              <a:t>d+15</a:t>
            </a:r>
            <a:endParaRPr lang="fr-FR" altLang="fr-FR" sz="1200" b="1" dirty="0">
              <a:solidFill>
                <a:schemeClr val="tx1"/>
              </a:solidFill>
            </a:endParaRPr>
          </a:p>
        </p:txBody>
      </p:sp>
      <p:pic>
        <p:nvPicPr>
          <p:cNvPr id="22" name="Picture 4" descr="D:\DATA\Pierre\PREMHYCE\00_Phase_operationnelle\07_GROUPE_UTILISATEUR\01_FIGURES\HYDROGRAMME_PREVU_jp15_M3060910_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21" y="1908080"/>
            <a:ext cx="4330559" cy="30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lipse 22"/>
          <p:cNvSpPr/>
          <p:nvPr/>
        </p:nvSpPr>
        <p:spPr>
          <a:xfrm rot="901452">
            <a:off x="3585990" y="2156361"/>
            <a:ext cx="1393412" cy="2205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16505" y="3246825"/>
            <a:ext cx="2491388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Observation in the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low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 part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of ensemble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streamflow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forecasts</a:t>
            </a:r>
            <a:endParaRPr lang="fr-FR" altLang="fr-FR" sz="1100" b="1" dirty="0">
              <a:solidFill>
                <a:schemeClr val="tx1"/>
              </a:solidFill>
              <a:sym typeface="Wingdings" pitchFamily="2" charset="2"/>
            </a:endParaRPr>
          </a:p>
        </p:txBody>
      </p:sp>
      <p:cxnSp>
        <p:nvCxnSpPr>
          <p:cNvPr id="25" name="Connecteur droit avec flèche 24"/>
          <p:cNvCxnSpPr>
            <a:stCxn id="24" idx="3"/>
            <a:endCxn id="23" idx="3"/>
          </p:cNvCxnSpPr>
          <p:nvPr/>
        </p:nvCxnSpPr>
        <p:spPr>
          <a:xfrm flipV="1">
            <a:off x="2607893" y="2214238"/>
            <a:ext cx="1178784" cy="12865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 rot="901452">
            <a:off x="3586239" y="2730321"/>
            <a:ext cx="1393412" cy="2358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Ellipse 26"/>
          <p:cNvSpPr/>
          <p:nvPr/>
        </p:nvSpPr>
        <p:spPr>
          <a:xfrm rot="901452">
            <a:off x="3570649" y="3323638"/>
            <a:ext cx="1393412" cy="225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Ellipse 27"/>
          <p:cNvSpPr/>
          <p:nvPr/>
        </p:nvSpPr>
        <p:spPr>
          <a:xfrm rot="901452">
            <a:off x="3541704" y="3944963"/>
            <a:ext cx="1393412" cy="2646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9" name="Connecteur droit avec flèche 28"/>
          <p:cNvCxnSpPr>
            <a:stCxn id="24" idx="3"/>
            <a:endCxn id="26" idx="3"/>
          </p:cNvCxnSpPr>
          <p:nvPr/>
        </p:nvCxnSpPr>
        <p:spPr>
          <a:xfrm flipV="1">
            <a:off x="2607893" y="2801037"/>
            <a:ext cx="1177635" cy="6997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4" idx="3"/>
            <a:endCxn id="27" idx="2"/>
          </p:cNvCxnSpPr>
          <p:nvPr/>
        </p:nvCxnSpPr>
        <p:spPr>
          <a:xfrm flipV="1">
            <a:off x="2607893" y="3255852"/>
            <a:ext cx="986572" cy="2448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4" idx="3"/>
            <a:endCxn id="28" idx="2"/>
          </p:cNvCxnSpPr>
          <p:nvPr/>
        </p:nvCxnSpPr>
        <p:spPr>
          <a:xfrm>
            <a:off x="2607893" y="3500741"/>
            <a:ext cx="957627" cy="3959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7260626" y="1995105"/>
            <a:ext cx="1541844" cy="846675"/>
            <a:chOff x="7137285" y="1680070"/>
            <a:chExt cx="1541844" cy="846675"/>
          </a:xfrm>
        </p:grpSpPr>
        <p:sp>
          <p:nvSpPr>
            <p:cNvPr id="10" name="Ellipse 9"/>
            <p:cNvSpPr/>
            <p:nvPr/>
          </p:nvSpPr>
          <p:spPr>
            <a:xfrm>
              <a:off x="7137285" y="1788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182290" y="1680070"/>
              <a:ext cx="4812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 smtClean="0">
                  <a:solidFill>
                    <a:srgbClr val="FF0000"/>
                  </a:solidFill>
                </a:rPr>
                <a:t>Qobs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37285" y="2031690"/>
              <a:ext cx="9001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182290" y="1905095"/>
              <a:ext cx="14654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smtClean="0">
                  <a:solidFill>
                    <a:schemeClr val="bg1">
                      <a:lumMod val="75000"/>
                    </a:schemeClr>
                  </a:solidFill>
                </a:rPr>
                <a:t>Natural </a:t>
              </a:r>
              <a:r>
                <a:rPr lang="fr-FR" sz="1050" b="1" dirty="0" err="1" smtClean="0">
                  <a:solidFill>
                    <a:schemeClr val="bg1">
                      <a:lumMod val="75000"/>
                    </a:schemeClr>
                  </a:solidFill>
                </a:rPr>
                <a:t>variability</a:t>
              </a:r>
              <a:r>
                <a:rPr lang="fr-FR" sz="1050" b="1" dirty="0" smtClean="0">
                  <a:solidFill>
                    <a:schemeClr val="bg1">
                      <a:lumMod val="75000"/>
                    </a:schemeClr>
                  </a:solidFill>
                </a:rPr>
                <a:t> of Q</a:t>
              </a:r>
              <a:endParaRPr lang="fr-FR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7137285" y="2211710"/>
              <a:ext cx="90010" cy="186964"/>
              <a:chOff x="7317305" y="2245871"/>
              <a:chExt cx="90010" cy="606753"/>
            </a:xfrm>
            <a:solidFill>
              <a:schemeClr val="bg1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7317305" y="2391730"/>
                <a:ext cx="90010" cy="31503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" name="Connecteur droit 14"/>
              <p:cNvCxnSpPr>
                <a:stCxn id="13" idx="0"/>
              </p:cNvCxnSpPr>
              <p:nvPr/>
            </p:nvCxnSpPr>
            <p:spPr>
              <a:xfrm flipV="1">
                <a:off x="7362310" y="2245871"/>
                <a:ext cx="0" cy="14585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7317305" y="2256715"/>
                <a:ext cx="9001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V="1">
                <a:off x="7362310" y="2706765"/>
                <a:ext cx="0" cy="14585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7317305" y="2841780"/>
                <a:ext cx="9001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ZoneTexte 62"/>
            <p:cNvSpPr txBox="1"/>
            <p:nvPr/>
          </p:nvSpPr>
          <p:spPr>
            <a:xfrm>
              <a:off x="7182290" y="2111247"/>
              <a:ext cx="149683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Ensemble </a:t>
              </a:r>
              <a:r>
                <a:rPr lang="fr-FR" sz="1050" b="1" dirty="0" err="1" smtClean="0"/>
                <a:t>streamflow</a:t>
              </a:r>
              <a:r>
                <a:rPr lang="fr-FR" sz="1050" b="1" dirty="0" smtClean="0"/>
                <a:t> </a:t>
              </a:r>
              <a:r>
                <a:rPr lang="fr-FR" sz="1050" b="1" dirty="0" err="1" smtClean="0"/>
                <a:t>forecast</a:t>
              </a:r>
              <a:r>
                <a:rPr lang="fr-FR" sz="1050" b="1" dirty="0" smtClean="0"/>
                <a:t> (ESP)</a:t>
              </a:r>
              <a:endParaRPr lang="fr-FR" b="1" dirty="0"/>
            </a:p>
          </p:txBody>
        </p:sp>
      </p:grp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926595" y="1119975"/>
            <a:ext cx="8190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err="1" smtClean="0">
                <a:solidFill>
                  <a:schemeClr val="tx2"/>
                </a:solidFill>
              </a:rPr>
              <a:t>Forecasts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with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PREMHYCE on the 2017 &amp; 2018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periods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268858" y="1664681"/>
            <a:ext cx="35983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200" b="1" dirty="0" smtClean="0">
                <a:solidFill>
                  <a:schemeClr val="tx1"/>
                </a:solidFill>
              </a:rPr>
              <a:t>Mayenne river at Ambrières-les-Vallées </a:t>
            </a:r>
            <a:r>
              <a:rPr lang="fr-FR" altLang="fr-FR" sz="1200" b="1" dirty="0">
                <a:solidFill>
                  <a:schemeClr val="tx1"/>
                </a:solidFill>
              </a:rPr>
              <a:t>: </a:t>
            </a:r>
            <a:r>
              <a:rPr lang="fr-FR" altLang="fr-FR" sz="1200" b="1" dirty="0" smtClean="0">
                <a:solidFill>
                  <a:schemeClr val="tx1"/>
                </a:solidFill>
              </a:rPr>
              <a:t>d+15</a:t>
            </a:r>
            <a:endParaRPr lang="fr-FR" altLang="fr-FR" sz="1200" b="1" dirty="0">
              <a:solidFill>
                <a:schemeClr val="tx1"/>
              </a:solidFill>
            </a:endParaRPr>
          </a:p>
        </p:txBody>
      </p:sp>
      <p:pic>
        <p:nvPicPr>
          <p:cNvPr id="22" name="Picture 4" descr="D:\DATA\Pierre\PREMHYCE\00_Phase_operationnelle\07_GROUPE_UTILISATEUR\01_FIGURES\HYDROGRAMME_PREVU_jp15_M3060910_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21" y="1908080"/>
            <a:ext cx="4330559" cy="30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e 31"/>
          <p:cNvGrpSpPr/>
          <p:nvPr/>
        </p:nvGrpSpPr>
        <p:grpSpPr>
          <a:xfrm>
            <a:off x="7260626" y="1995105"/>
            <a:ext cx="1541844" cy="846675"/>
            <a:chOff x="7137285" y="1680070"/>
            <a:chExt cx="1541844" cy="846675"/>
          </a:xfrm>
        </p:grpSpPr>
        <p:sp>
          <p:nvSpPr>
            <p:cNvPr id="10" name="Ellipse 9"/>
            <p:cNvSpPr/>
            <p:nvPr/>
          </p:nvSpPr>
          <p:spPr>
            <a:xfrm>
              <a:off x="7137285" y="1788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182290" y="1680070"/>
              <a:ext cx="4812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 smtClean="0">
                  <a:solidFill>
                    <a:srgbClr val="FF0000"/>
                  </a:solidFill>
                </a:rPr>
                <a:t>Qobs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37285" y="2031690"/>
              <a:ext cx="9001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182290" y="1905095"/>
              <a:ext cx="14654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smtClean="0">
                  <a:solidFill>
                    <a:schemeClr val="bg1">
                      <a:lumMod val="75000"/>
                    </a:schemeClr>
                  </a:solidFill>
                </a:rPr>
                <a:t>Natural </a:t>
              </a:r>
              <a:r>
                <a:rPr lang="fr-FR" sz="1050" b="1" dirty="0" err="1" smtClean="0">
                  <a:solidFill>
                    <a:schemeClr val="bg1">
                      <a:lumMod val="75000"/>
                    </a:schemeClr>
                  </a:solidFill>
                </a:rPr>
                <a:t>variability</a:t>
              </a:r>
              <a:r>
                <a:rPr lang="fr-FR" sz="1050" b="1" dirty="0" smtClean="0">
                  <a:solidFill>
                    <a:schemeClr val="bg1">
                      <a:lumMod val="75000"/>
                    </a:schemeClr>
                  </a:solidFill>
                </a:rPr>
                <a:t> of Q</a:t>
              </a:r>
              <a:endParaRPr lang="fr-FR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7137285" y="2211710"/>
              <a:ext cx="90010" cy="186964"/>
              <a:chOff x="7317305" y="2245871"/>
              <a:chExt cx="90010" cy="606753"/>
            </a:xfrm>
            <a:solidFill>
              <a:schemeClr val="bg1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7317305" y="2391730"/>
                <a:ext cx="90010" cy="31503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" name="Connecteur droit 14"/>
              <p:cNvCxnSpPr>
                <a:stCxn id="13" idx="0"/>
              </p:cNvCxnSpPr>
              <p:nvPr/>
            </p:nvCxnSpPr>
            <p:spPr>
              <a:xfrm flipV="1">
                <a:off x="7362310" y="2245871"/>
                <a:ext cx="0" cy="14585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7317305" y="2256715"/>
                <a:ext cx="9001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V="1">
                <a:off x="7362310" y="2706765"/>
                <a:ext cx="0" cy="14585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7317305" y="2841780"/>
                <a:ext cx="9001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ZoneTexte 62"/>
            <p:cNvSpPr txBox="1"/>
            <p:nvPr/>
          </p:nvSpPr>
          <p:spPr>
            <a:xfrm>
              <a:off x="7182290" y="2111247"/>
              <a:ext cx="149683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Ensemble </a:t>
              </a:r>
              <a:r>
                <a:rPr lang="fr-FR" sz="1050" b="1" dirty="0" err="1" smtClean="0"/>
                <a:t>streamflow</a:t>
              </a:r>
              <a:r>
                <a:rPr lang="fr-FR" sz="1050" b="1" dirty="0" smtClean="0"/>
                <a:t> </a:t>
              </a:r>
              <a:r>
                <a:rPr lang="fr-FR" sz="1050" b="1" dirty="0" err="1" smtClean="0"/>
                <a:t>forecast</a:t>
              </a:r>
              <a:r>
                <a:rPr lang="fr-FR" sz="1050" b="1" dirty="0" smtClean="0"/>
                <a:t> (ESP)</a:t>
              </a:r>
              <a:endParaRPr lang="fr-FR" b="1" dirty="0"/>
            </a:p>
          </p:txBody>
        </p:sp>
      </p:grpSp>
      <p:sp>
        <p:nvSpPr>
          <p:cNvPr id="33" name="Ellipse 32"/>
          <p:cNvSpPr/>
          <p:nvPr/>
        </p:nvSpPr>
        <p:spPr>
          <a:xfrm>
            <a:off x="5022050" y="2255050"/>
            <a:ext cx="2124075" cy="181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206515" y="2616755"/>
            <a:ext cx="2115235" cy="10926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Late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low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-flow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period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well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forecasted</a:t>
            </a:r>
            <a:endParaRPr lang="fr-FR" altLang="fr-FR" sz="11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endParaRPr lang="fr-FR" altLang="fr-FR" sz="11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Usefulness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 Q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forecasts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compared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 to </a:t>
            </a:r>
            <a:r>
              <a:rPr lang="fr-FR" altLang="fr-FR" sz="1100" b="1" dirty="0" err="1" smtClean="0">
                <a:solidFill>
                  <a:schemeClr val="tx1"/>
                </a:solidFill>
                <a:sym typeface="Wingdings" pitchFamily="2" charset="2"/>
              </a:rPr>
              <a:t>historical</a:t>
            </a:r>
            <a:r>
              <a:rPr lang="fr-FR" altLang="fr-FR" sz="1100" b="1" dirty="0" smtClean="0">
                <a:solidFill>
                  <a:schemeClr val="tx1"/>
                </a:solidFill>
                <a:sym typeface="Wingdings" pitchFamily="2" charset="2"/>
              </a:rPr>
              <a:t> Q</a:t>
            </a:r>
          </a:p>
        </p:txBody>
      </p:sp>
      <p:sp>
        <p:nvSpPr>
          <p:cNvPr id="38" name="Ellipse 37"/>
          <p:cNvSpPr/>
          <p:nvPr/>
        </p:nvSpPr>
        <p:spPr>
          <a:xfrm>
            <a:off x="6248400" y="6248400"/>
            <a:ext cx="2124075" cy="334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022050" y="2840115"/>
            <a:ext cx="2124075" cy="181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5022050" y="3471850"/>
            <a:ext cx="2124075" cy="181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022050" y="4100255"/>
            <a:ext cx="2124075" cy="181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022050" y="4730325"/>
            <a:ext cx="2124075" cy="181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Flèche droite 45"/>
          <p:cNvSpPr/>
          <p:nvPr/>
        </p:nvSpPr>
        <p:spPr>
          <a:xfrm rot="10800000">
            <a:off x="216744" y="4688601"/>
            <a:ext cx="472542" cy="21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61510" y="435609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back</a:t>
            </a:r>
            <a:endParaRPr lang="fr-FR" dirty="0"/>
          </a:p>
        </p:txBody>
      </p:sp>
      <p:sp>
        <p:nvSpPr>
          <p:cNvPr id="51" name="Flèche droite 50">
            <a:hlinkClick r:id="" action="ppaction://hlinkshowjump?jump=firstslide"/>
          </p:cNvPr>
          <p:cNvSpPr/>
          <p:nvPr/>
        </p:nvSpPr>
        <p:spPr>
          <a:xfrm rot="16200000">
            <a:off x="8006076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7759351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26595" y="1119975"/>
            <a:ext cx="8190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err="1" smtClean="0">
                <a:solidFill>
                  <a:schemeClr val="tx2"/>
                </a:solidFill>
              </a:rPr>
              <a:t>Forecasts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with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PREMHYCE on the 2017 &amp; 2018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periods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19"/>
          <p:cNvGrpSpPr>
            <a:grpSpLocks noChangeAspect="1"/>
          </p:cNvGrpSpPr>
          <p:nvPr/>
        </p:nvGrpSpPr>
        <p:grpSpPr bwMode="auto">
          <a:xfrm>
            <a:off x="554183" y="3007833"/>
            <a:ext cx="2937512" cy="2003108"/>
            <a:chOff x="4241800" y="1911350"/>
            <a:chExt cx="4895850" cy="3338513"/>
          </a:xfrm>
        </p:grpSpPr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7274009" y="4080699"/>
              <a:ext cx="558448" cy="25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8FBD33"/>
                </a:buClr>
                <a:buFont typeface="Wingdings" pitchFamily="2" charset="2"/>
                <a:defRPr sz="1600">
                  <a:solidFill>
                    <a:srgbClr val="083F88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000">
                  <a:solidFill>
                    <a:schemeClr val="folHlink"/>
                  </a:solidFill>
                </a:rPr>
                <a:t>GR6J</a:t>
              </a:r>
            </a:p>
          </p:txBody>
        </p:sp>
        <p:grpSp>
          <p:nvGrpSpPr>
            <p:cNvPr id="47" name="Group 7"/>
            <p:cNvGrpSpPr>
              <a:grpSpLocks noChangeAspect="1"/>
            </p:cNvGrpSpPr>
            <p:nvPr/>
          </p:nvGrpSpPr>
          <p:grpSpPr bwMode="auto">
            <a:xfrm>
              <a:off x="4241800" y="1911350"/>
              <a:ext cx="4895850" cy="3338513"/>
              <a:chOff x="2672" y="1204"/>
              <a:chExt cx="3084" cy="2103"/>
            </a:xfrm>
          </p:grpSpPr>
          <p:sp>
            <p:nvSpPr>
              <p:cNvPr id="49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2672" y="1204"/>
                <a:ext cx="3084" cy="21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50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" y="1242"/>
                <a:ext cx="650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4" y="1300"/>
                <a:ext cx="46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" y="1260"/>
                <a:ext cx="31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2" y="2334"/>
                <a:ext cx="47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1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" y="1240"/>
                <a:ext cx="293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58"/>
                <a:ext cx="621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5029" y="1577"/>
                <a:ext cx="60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76225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 dirty="0">
                    <a:solidFill>
                      <a:srgbClr val="FF0000"/>
                    </a:solidFill>
                  </a:rPr>
                  <a:t>PRESAGES</a:t>
                </a:r>
                <a:endParaRPr lang="fr-FR" altLang="fr-FR" sz="11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7" name="Picture 1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9" y="1706"/>
                <a:ext cx="406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Rectangle 17"/>
              <p:cNvSpPr>
                <a:spLocks noChangeArrowheads="1"/>
              </p:cNvSpPr>
              <p:nvPr/>
            </p:nvSpPr>
            <p:spPr bwMode="auto">
              <a:xfrm>
                <a:off x="4112" y="1577"/>
                <a:ext cx="19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76225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>
                    <a:solidFill>
                      <a:srgbClr val="FF0000"/>
                    </a:solidFill>
                  </a:rPr>
                  <a:t>SIM</a:t>
                </a:r>
                <a:endParaRPr lang="fr-FR" altLang="fr-FR" sz="1100" b="1">
                  <a:solidFill>
                    <a:srgbClr val="FF0000"/>
                  </a:solidFill>
                </a:endParaRPr>
              </a:p>
            </p:txBody>
          </p:sp>
          <p:pic>
            <p:nvPicPr>
              <p:cNvPr id="59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" y="2737"/>
                <a:ext cx="386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Rectangle 21"/>
              <p:cNvSpPr>
                <a:spLocks noChangeArrowheads="1"/>
              </p:cNvSpPr>
              <p:nvPr/>
            </p:nvSpPr>
            <p:spPr bwMode="auto">
              <a:xfrm>
                <a:off x="3517" y="2639"/>
                <a:ext cx="49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76225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 dirty="0">
                    <a:solidFill>
                      <a:srgbClr val="FF0000"/>
                    </a:solidFill>
                  </a:rPr>
                  <a:t>MORDOR</a:t>
                </a:r>
                <a:endParaRPr lang="fr-FR" altLang="fr-FR" sz="11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61" name="Picture 2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8" y="2768"/>
                <a:ext cx="437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4629" y="2638"/>
                <a:ext cx="28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76225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 dirty="0">
                    <a:solidFill>
                      <a:srgbClr val="FF0000"/>
                    </a:solidFill>
                  </a:rPr>
                  <a:t>GR6J</a:t>
                </a:r>
                <a:endParaRPr lang="fr-FR" altLang="fr-FR" sz="18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63" name="Picture 2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2" y="1737"/>
                <a:ext cx="304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Rectangle 25"/>
              <p:cNvSpPr>
                <a:spLocks noChangeArrowheads="1"/>
              </p:cNvSpPr>
              <p:nvPr/>
            </p:nvSpPr>
            <p:spPr bwMode="auto">
              <a:xfrm>
                <a:off x="2732" y="1577"/>
                <a:ext cx="91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76225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 dirty="0">
                    <a:solidFill>
                      <a:srgbClr val="FF0000"/>
                    </a:solidFill>
                  </a:rPr>
                  <a:t>GARDENIA/EROS</a:t>
                </a:r>
                <a:endParaRPr lang="fr-FR" altLang="fr-FR" sz="1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Rectangle 26"/>
              <p:cNvSpPr>
                <a:spLocks noChangeArrowheads="1"/>
              </p:cNvSpPr>
              <p:nvPr/>
            </p:nvSpPr>
            <p:spPr bwMode="auto">
              <a:xfrm>
                <a:off x="2675" y="1206"/>
                <a:ext cx="994" cy="1031"/>
              </a:xfrm>
              <a:prstGeom prst="rect">
                <a:avLst/>
              </a:prstGeom>
              <a:noFill/>
              <a:ln w="7938" cap="rnd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27"/>
              <p:cNvSpPr>
                <a:spLocks noChangeArrowheads="1"/>
              </p:cNvSpPr>
              <p:nvPr/>
            </p:nvSpPr>
            <p:spPr bwMode="auto">
              <a:xfrm>
                <a:off x="4229" y="2268"/>
                <a:ext cx="994" cy="1030"/>
              </a:xfrm>
              <a:prstGeom prst="rect">
                <a:avLst/>
              </a:prstGeom>
              <a:noFill/>
              <a:ln w="7938" cap="rnd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28"/>
              <p:cNvSpPr>
                <a:spLocks noChangeArrowheads="1"/>
              </p:cNvSpPr>
              <p:nvPr/>
            </p:nvSpPr>
            <p:spPr bwMode="auto">
              <a:xfrm>
                <a:off x="4725" y="1206"/>
                <a:ext cx="995" cy="1031"/>
              </a:xfrm>
              <a:prstGeom prst="rect">
                <a:avLst/>
              </a:prstGeom>
              <a:noFill/>
              <a:ln w="7938" cap="rnd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29"/>
              <p:cNvSpPr>
                <a:spLocks noChangeArrowheads="1"/>
              </p:cNvSpPr>
              <p:nvPr/>
            </p:nvSpPr>
            <p:spPr bwMode="auto">
              <a:xfrm>
                <a:off x="3202" y="2268"/>
                <a:ext cx="994" cy="1030"/>
              </a:xfrm>
              <a:prstGeom prst="rect">
                <a:avLst/>
              </a:prstGeom>
              <a:noFill/>
              <a:ln w="7938" cap="rnd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30"/>
              <p:cNvSpPr>
                <a:spLocks noChangeArrowheads="1"/>
              </p:cNvSpPr>
              <p:nvPr/>
            </p:nvSpPr>
            <p:spPr bwMode="auto">
              <a:xfrm>
                <a:off x="3700" y="1206"/>
                <a:ext cx="995" cy="1031"/>
              </a:xfrm>
              <a:prstGeom prst="rect">
                <a:avLst/>
              </a:prstGeom>
              <a:noFill/>
              <a:ln w="7938" cap="rnd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71" name="Picture 3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" y="2237"/>
                <a:ext cx="365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8" name="Imag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6270" y="2046549"/>
              <a:ext cx="765957" cy="324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92825" y="1542663"/>
            <a:ext cx="81534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Developed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 in R (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based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 on 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airGR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 package) and Fortran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Five 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hydrological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models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 (SIM 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run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independently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Daily ensemble 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low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-flow 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forecasting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 up to 90-day 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ahead</a:t>
            </a:r>
            <a:endParaRPr lang="fr-FR" altLang="fr-FR" dirty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fr-FR" altLang="fr-FR" dirty="0" err="1">
                <a:solidFill>
                  <a:schemeClr val="tx2"/>
                </a:solidFill>
                <a:latin typeface="+mn-lt"/>
              </a:rPr>
              <a:t>Operational</a:t>
            </a:r>
            <a:r>
              <a:rPr lang="fr-FR" altLang="fr-FR" dirty="0">
                <a:solidFill>
                  <a:schemeClr val="tx2"/>
                </a:solidFill>
                <a:latin typeface="+mn-lt"/>
              </a:rPr>
              <a:t> on 210 French </a:t>
            </a:r>
            <a:r>
              <a:rPr lang="fr-FR" altLang="fr-FR" dirty="0" err="1">
                <a:solidFill>
                  <a:schemeClr val="tx2"/>
                </a:solidFill>
                <a:latin typeface="+mn-lt"/>
              </a:rPr>
              <a:t>catchments</a:t>
            </a:r>
            <a:r>
              <a:rPr lang="fr-FR" altLang="fr-FR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altLang="fr-FR" dirty="0" err="1">
                <a:solidFill>
                  <a:schemeClr val="tx2"/>
                </a:solidFill>
                <a:latin typeface="+mn-lt"/>
              </a:rPr>
              <a:t>s</a:t>
            </a:r>
            <a:r>
              <a:rPr lang="fr-FR" altLang="fr-FR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ince</a:t>
            </a:r>
            <a:r>
              <a:rPr lang="fr-FR" altLang="fr-FR" dirty="0">
                <a:solidFill>
                  <a:schemeClr val="tx2"/>
                </a:solidFill>
                <a:latin typeface="+mn-lt"/>
                <a:sym typeface="Wingdings" pitchFamily="2" charset="2"/>
              </a:rPr>
              <a:t> July </a:t>
            </a:r>
            <a:r>
              <a:rPr lang="fr-FR" altLang="fr-FR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2017</a:t>
            </a:r>
            <a:endParaRPr lang="fr-FR" altLang="fr-FR" dirty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4016913" y="1119975"/>
            <a:ext cx="4389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smtClean="0">
                <a:solidFill>
                  <a:schemeClr val="tx2"/>
                </a:solidFill>
              </a:rPr>
              <a:t>Main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characteristics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pic>
        <p:nvPicPr>
          <p:cNvPr id="35" name="Imag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0" y="1735920"/>
            <a:ext cx="2478230" cy="289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91" y="4099767"/>
            <a:ext cx="670457" cy="1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2400" y="111997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smtClean="0">
                <a:solidFill>
                  <a:schemeClr val="tx2"/>
                </a:solidFill>
              </a:rPr>
              <a:t>Perspectives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515" y="2031690"/>
            <a:ext cx="56706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56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 err="1" smtClean="0">
                <a:solidFill>
                  <a:srgbClr val="000000"/>
                </a:solidFill>
              </a:rPr>
              <a:t>Deployment</a:t>
            </a:r>
            <a:r>
              <a:rPr lang="fr-FR" altLang="fr-FR" dirty="0" smtClean="0">
                <a:solidFill>
                  <a:srgbClr val="000000"/>
                </a:solidFill>
              </a:rPr>
              <a:t> over France</a:t>
            </a:r>
          </a:p>
          <a:p>
            <a:pPr marL="9556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 smtClean="0">
                <a:solidFill>
                  <a:srgbClr val="000000"/>
                </a:solidFill>
              </a:rPr>
              <a:t>Module to </a:t>
            </a:r>
            <a:r>
              <a:rPr lang="fr-FR" altLang="fr-FR" dirty="0" err="1" smtClean="0">
                <a:solidFill>
                  <a:srgbClr val="000000"/>
                </a:solidFill>
              </a:rPr>
              <a:t>take</a:t>
            </a: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into</a:t>
            </a: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account</a:t>
            </a: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human</a:t>
            </a:r>
            <a:r>
              <a:rPr lang="fr-FR" altLang="fr-FR" dirty="0" smtClean="0">
                <a:solidFill>
                  <a:srgbClr val="000000"/>
                </a:solidFill>
              </a:rPr>
              <a:t> influences</a:t>
            </a:r>
          </a:p>
          <a:p>
            <a:pPr marL="9556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 err="1" smtClean="0">
                <a:solidFill>
                  <a:srgbClr val="000000"/>
                </a:solidFill>
              </a:rPr>
              <a:t>Improvement</a:t>
            </a:r>
            <a:r>
              <a:rPr lang="fr-FR" altLang="fr-FR" dirty="0" smtClean="0">
                <a:solidFill>
                  <a:srgbClr val="000000"/>
                </a:solidFill>
              </a:rPr>
              <a:t> of assimilation </a:t>
            </a:r>
            <a:r>
              <a:rPr lang="fr-FR" altLang="fr-FR" dirty="0" err="1">
                <a:solidFill>
                  <a:srgbClr val="000000"/>
                </a:solidFill>
              </a:rPr>
              <a:t>methods</a:t>
            </a:r>
            <a:endParaRPr lang="fr-FR" altLang="fr-FR" dirty="0" smtClean="0">
              <a:solidFill>
                <a:srgbClr val="000000"/>
              </a:solidFill>
            </a:endParaRPr>
          </a:p>
          <a:p>
            <a:pPr marL="9556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 err="1" smtClean="0">
                <a:solidFill>
                  <a:srgbClr val="000000"/>
                </a:solidFill>
              </a:rPr>
              <a:t>Implementation</a:t>
            </a:r>
            <a:r>
              <a:rPr lang="fr-FR" altLang="fr-FR" dirty="0" smtClean="0">
                <a:solidFill>
                  <a:srgbClr val="000000"/>
                </a:solidFill>
              </a:rPr>
              <a:t> of multi-model </a:t>
            </a:r>
            <a:r>
              <a:rPr lang="fr-FR" altLang="fr-FR" dirty="0" err="1" smtClean="0">
                <a:solidFill>
                  <a:srgbClr val="000000"/>
                </a:solidFill>
              </a:rPr>
              <a:t>combination</a:t>
            </a:r>
            <a:endParaRPr lang="fr-FR" altLang="fr-FR" dirty="0" smtClean="0">
              <a:solidFill>
                <a:srgbClr val="000000"/>
              </a:solidFill>
            </a:endParaRPr>
          </a:p>
          <a:p>
            <a:pPr marL="9556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 err="1" smtClean="0">
                <a:solidFill>
                  <a:srgbClr val="000000"/>
                </a:solidFill>
              </a:rPr>
              <a:t>Seamless</a:t>
            </a: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hydrological</a:t>
            </a: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forecasts</a:t>
            </a:r>
            <a:endParaRPr lang="fr-FR" altLang="fr-F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DATA\Pierre\PREMHYCE\01_COMMUNICATION\11_EGU\02_PRESENTATION\01_FIGURES\Site_PREMHYCE_FR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32" y="2822589"/>
            <a:ext cx="1702333" cy="964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hlinkClick r:id="rId3" action="ppaction://hlinksldjump"/>
          </p:cNvPr>
          <p:cNvSpPr txBox="1"/>
          <p:nvPr/>
        </p:nvSpPr>
        <p:spPr>
          <a:xfrm>
            <a:off x="116505" y="1221600"/>
            <a:ext cx="1504683" cy="384721"/>
          </a:xfrm>
          <a:prstGeom prst="rect">
            <a:avLst/>
          </a:prstGeom>
          <a:solidFill>
            <a:schemeClr val="tx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900" b="1">
                <a:solidFill>
                  <a:schemeClr val="bg1"/>
                </a:solidFill>
                <a:cs typeface="Calibri Light" panose="020F03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ZoneTexte 3">
            <a:hlinkClick r:id="rId4" action="ppaction://hlinksldjump"/>
          </p:cNvPr>
          <p:cNvSpPr txBox="1"/>
          <p:nvPr/>
        </p:nvSpPr>
        <p:spPr>
          <a:xfrm>
            <a:off x="7038959" y="2732579"/>
            <a:ext cx="1501387" cy="384721"/>
          </a:xfrm>
          <a:prstGeom prst="rect">
            <a:avLst/>
          </a:prstGeom>
          <a:solidFill>
            <a:schemeClr val="tx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900" b="1">
                <a:solidFill>
                  <a:schemeClr val="bg1"/>
                </a:solidFill>
                <a:cs typeface="Calibri Light" panose="020F03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err="1"/>
              <a:t>Website</a:t>
            </a:r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521550" y="2071703"/>
            <a:ext cx="1686819" cy="1355142"/>
            <a:chOff x="1884260" y="883947"/>
            <a:chExt cx="1686819" cy="1355142"/>
          </a:xfrm>
        </p:grpSpPr>
        <p:grpSp>
          <p:nvGrpSpPr>
            <p:cNvPr id="32" name="Groupe 31"/>
            <p:cNvGrpSpPr>
              <a:grpSpLocks noChangeAspect="1"/>
            </p:cNvGrpSpPr>
            <p:nvPr/>
          </p:nvGrpSpPr>
          <p:grpSpPr>
            <a:xfrm>
              <a:off x="2052458" y="886443"/>
              <a:ext cx="1518621" cy="1352646"/>
              <a:chOff x="6106760" y="1007497"/>
              <a:chExt cx="3037242" cy="2705291"/>
            </a:xfrm>
          </p:grpSpPr>
          <p:pic>
            <p:nvPicPr>
              <p:cNvPr id="28" name="Picture 3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02" r="4844" b="18173"/>
              <a:stretch/>
            </p:blipFill>
            <p:spPr bwMode="auto">
              <a:xfrm>
                <a:off x="6526256" y="1547557"/>
                <a:ext cx="2125620" cy="2165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isometricTopUp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9" name="Picture 3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9" r="55248" b="18173"/>
              <a:stretch/>
            </p:blipFill>
            <p:spPr bwMode="auto">
              <a:xfrm>
                <a:off x="6106760" y="1007497"/>
                <a:ext cx="2103324" cy="21652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isometricTopUp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0" name="ZoneTexte 3"/>
              <p:cNvSpPr txBox="1">
                <a:spLocks noChangeArrowheads="1"/>
              </p:cNvSpPr>
              <p:nvPr/>
            </p:nvSpPr>
            <p:spPr bwMode="auto">
              <a:xfrm>
                <a:off x="8277226" y="1637567"/>
                <a:ext cx="677108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800" dirty="0">
                    <a:solidFill>
                      <a:schemeClr val="accent1"/>
                    </a:solidFill>
                  </a:rPr>
                  <a:t>P</a:t>
                </a:r>
              </a:p>
            </p:txBody>
          </p:sp>
          <p:sp>
            <p:nvSpPr>
              <p:cNvPr id="31" name="ZoneTexte 31"/>
              <p:cNvSpPr txBox="1">
                <a:spLocks noChangeArrowheads="1"/>
              </p:cNvSpPr>
              <p:nvPr/>
            </p:nvSpPr>
            <p:spPr bwMode="auto">
              <a:xfrm>
                <a:off x="8651876" y="2357647"/>
                <a:ext cx="492126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8FBD33"/>
                  </a:buClr>
                  <a:buFont typeface="Wingdings" pitchFamily="2" charset="2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800" dirty="0">
                    <a:solidFill>
                      <a:srgbClr val="FFC000"/>
                    </a:solidFill>
                  </a:rPr>
                  <a:t>PE</a:t>
                </a:r>
              </a:p>
            </p:txBody>
          </p:sp>
        </p:grpSp>
        <p:sp>
          <p:nvSpPr>
            <p:cNvPr id="5" name="ZoneTexte 4">
              <a:hlinkClick r:id="rId6" action="ppaction://hlinksldjump"/>
            </p:cNvPr>
            <p:cNvSpPr txBox="1"/>
            <p:nvPr/>
          </p:nvSpPr>
          <p:spPr>
            <a:xfrm>
              <a:off x="1884260" y="883947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/>
                <a:t>Data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4707015" y="2931790"/>
            <a:ext cx="1887205" cy="1260140"/>
            <a:chOff x="4797025" y="2931790"/>
            <a:chExt cx="1887205" cy="1260140"/>
          </a:xfrm>
        </p:grpSpPr>
        <p:pic>
          <p:nvPicPr>
            <p:cNvPr id="43" name="Picture 2" descr="D:\DATA\Pierre\PREMHYCE\01_COMMUNICATION\01_Comprendre_pour_agir_ONEMA\FIGURES\A_envoyer_ONEMA_V2\Figure_2\Figure_2_E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025" y="2976795"/>
              <a:ext cx="1887205" cy="12151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hlinkClick r:id="rId8" action="ppaction://hlinksldjump"/>
            </p:cNvPr>
            <p:cNvSpPr txBox="1"/>
            <p:nvPr/>
          </p:nvSpPr>
          <p:spPr>
            <a:xfrm>
              <a:off x="4813247" y="2931790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</a:lstStyle>
            <a:p>
              <a:r>
                <a:rPr lang="fr-FR" dirty="0" err="1"/>
                <a:t>Method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771800" y="2661760"/>
            <a:ext cx="1501387" cy="1211079"/>
            <a:chOff x="2366144" y="2498839"/>
            <a:chExt cx="1501387" cy="1211079"/>
          </a:xfrm>
        </p:grpSpPr>
        <p:pic>
          <p:nvPicPr>
            <p:cNvPr id="24" name="Picture 8" descr="D:\DATA\Pierre\PREMHYCE\01_COMMUNICATION\09_FRIEND-Water_Conference\03_FIGURES\CARTE_TS_BV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7" t="5757" r="5305" b="21352"/>
            <a:stretch>
              <a:fillRect/>
            </a:stretch>
          </p:blipFill>
          <p:spPr bwMode="auto">
            <a:xfrm>
              <a:off x="2456154" y="2691200"/>
              <a:ext cx="1114925" cy="10187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hlinkClick r:id="rId10" action="ppaction://hlinksldjump"/>
            </p:cNvPr>
            <p:cNvSpPr txBox="1"/>
            <p:nvPr/>
          </p:nvSpPr>
          <p:spPr>
            <a:xfrm>
              <a:off x="2366144" y="2498839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 err="1"/>
                <a:t>Catchments</a:t>
              </a:r>
              <a:endParaRPr lang="fr-FR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6057165" y="4011910"/>
            <a:ext cx="1925638" cy="900100"/>
            <a:chOff x="3357742" y="3879820"/>
            <a:chExt cx="1925638" cy="900100"/>
          </a:xfrm>
        </p:grpSpPr>
        <p:pic>
          <p:nvPicPr>
            <p:cNvPr id="4099" name="Picture 3" descr="D:\DATA\Pierre\PREMHYCE\01_COMMUNICATION\11_EGU\02_PRESENTATION\01_FIGURES\Results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742" y="4157620"/>
              <a:ext cx="1925638" cy="622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>
              <a:hlinkClick r:id="rId12" action="ppaction://hlinksldjump"/>
            </p:cNvPr>
            <p:cNvSpPr txBox="1"/>
            <p:nvPr/>
          </p:nvSpPr>
          <p:spPr>
            <a:xfrm>
              <a:off x="3402488" y="3879820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 err="1"/>
                <a:t>Results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851920" y="1012360"/>
            <a:ext cx="1517609" cy="1648232"/>
            <a:chOff x="6597224" y="1969922"/>
            <a:chExt cx="1517609" cy="1648232"/>
          </a:xfrm>
        </p:grpSpPr>
        <p:pic>
          <p:nvPicPr>
            <p:cNvPr id="22" name="Picture 3" descr="D:\DATA\Pierre\PREMHYCE\01_COMMUNICATION\11_EGU\02_PRESENTATION\01_FIGURES\GR6J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249" y="1969922"/>
              <a:ext cx="1292584" cy="16482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>
              <a:hlinkClick r:id="rId14" action="ppaction://hlinksldjump"/>
            </p:cNvPr>
            <p:cNvSpPr txBox="1"/>
            <p:nvPr/>
          </p:nvSpPr>
          <p:spPr>
            <a:xfrm>
              <a:off x="6597224" y="2167625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</a:lstStyle>
            <a:p>
              <a:r>
                <a:rPr lang="fr-FR" dirty="0" err="1"/>
                <a:t>Models</a:t>
              </a:r>
              <a:endParaRPr lang="fr-FR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836585" y="3688146"/>
            <a:ext cx="2169694" cy="1043844"/>
            <a:chOff x="161510" y="3688146"/>
            <a:chExt cx="2169694" cy="1043844"/>
          </a:xfrm>
        </p:grpSpPr>
        <p:pic>
          <p:nvPicPr>
            <p:cNvPr id="4100" name="Picture 4" descr="D:\DATA\Pierre\PREMHYCE\01_COMMUNICATION\11_EGU\02_PRESENTATION\01_FIGURES\Scenarios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10" y="4056915"/>
              <a:ext cx="2169694" cy="675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>
              <a:hlinkClick r:id="rId16" action="ppaction://hlinksldjump"/>
            </p:cNvPr>
            <p:cNvSpPr txBox="1"/>
            <p:nvPr/>
          </p:nvSpPr>
          <p:spPr>
            <a:xfrm>
              <a:off x="395989" y="3688146"/>
              <a:ext cx="1501387" cy="384721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1900" b="1">
                  <a:solidFill>
                    <a:schemeClr val="bg1"/>
                  </a:solidFill>
                  <a:cs typeface="Calibri Light" panose="020F03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/>
                <a:t>Scenarios</a:t>
              </a:r>
            </a:p>
          </p:txBody>
        </p:sp>
      </p:grpSp>
      <p:sp>
        <p:nvSpPr>
          <p:cNvPr id="44" name="ZoneTexte 43">
            <a:hlinkClick r:id="rId17" action="ppaction://hlinksldjump"/>
          </p:cNvPr>
          <p:cNvSpPr txBox="1"/>
          <p:nvPr/>
        </p:nvSpPr>
        <p:spPr>
          <a:xfrm>
            <a:off x="7522812" y="1736979"/>
            <a:ext cx="1504683" cy="384721"/>
          </a:xfrm>
          <a:prstGeom prst="rect">
            <a:avLst/>
          </a:prstGeom>
          <a:solidFill>
            <a:schemeClr val="tx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900" b="1">
                <a:solidFill>
                  <a:schemeClr val="bg1"/>
                </a:solidFill>
                <a:cs typeface="Calibri Light" panose="020F03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77100" y="2642075"/>
            <a:ext cx="1958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Daily Q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Daily P, PE, T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825000" y="4298738"/>
            <a:ext cx="14954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ESP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ECMWF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P0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616325" y="1667613"/>
            <a:ext cx="30130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Gardenia</a:t>
            </a: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 (BRGM)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GR6J (</a:t>
            </a:r>
            <a:r>
              <a:rPr lang="fr-FR" altLang="fr-FR" sz="1100" b="1" dirty="0" err="1" smtClean="0">
                <a:solidFill>
                  <a:schemeClr val="tx1"/>
                </a:solidFill>
                <a:latin typeface="+mn-lt"/>
              </a:rPr>
              <a:t>Inrae</a:t>
            </a:r>
            <a:r>
              <a:rPr lang="fr-FR" altLang="fr-FR" sz="11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fr-FR" altLang="fr-FR" sz="11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Mordor</a:t>
            </a: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 (EDF)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PRESAGES (LOTERR)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SIM (Météo-France)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437611" y="3422564"/>
            <a:ext cx="276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Calibration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Real-time </a:t>
            </a: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forecasting</a:t>
            </a:r>
            <a:endParaRPr lang="fr-FR" altLang="fr-FR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ectangle 64"/>
          <p:cNvSpPr>
            <a:spLocks noChangeArrowheads="1"/>
          </p:cNvSpPr>
          <p:nvPr/>
        </p:nvSpPr>
        <p:spPr bwMode="auto">
          <a:xfrm>
            <a:off x="5787050" y="4466925"/>
            <a:ext cx="3124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Tool</a:t>
            </a: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 outputs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2017-2018 </a:t>
            </a: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low</a:t>
            </a:r>
            <a:r>
              <a:rPr lang="fr-FR" altLang="fr-FR" sz="1100" b="1" dirty="0">
                <a:solidFill>
                  <a:schemeClr val="tx1"/>
                </a:solidFill>
                <a:latin typeface="+mn-lt"/>
              </a:rPr>
              <a:t>-flow </a:t>
            </a:r>
            <a:r>
              <a:rPr lang="fr-FR" altLang="fr-FR" sz="1100" b="1" dirty="0" err="1">
                <a:solidFill>
                  <a:schemeClr val="tx1"/>
                </a:solidFill>
                <a:latin typeface="+mn-lt"/>
              </a:rPr>
              <a:t>periods</a:t>
            </a:r>
            <a:endParaRPr lang="fr-FR" altLang="fr-FR" sz="11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9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2400" y="111997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smtClean="0">
                <a:solidFill>
                  <a:schemeClr val="tx2"/>
                </a:solidFill>
              </a:rPr>
              <a:t>Introduction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pic>
        <p:nvPicPr>
          <p:cNvPr id="36" name="Picture 9" descr="C:\Users\pierre.nicolle\Desktop\7150206_presse-papier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3614452"/>
            <a:ext cx="1759213" cy="152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3" t="42377" r="24529" b="17783"/>
          <a:stretch>
            <a:fillRect/>
          </a:stretch>
        </p:blipFill>
        <p:spPr bwMode="auto">
          <a:xfrm>
            <a:off x="7223276" y="3644516"/>
            <a:ext cx="1759214" cy="149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52120" y="2796775"/>
            <a:ext cx="256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Restrictions in water </a:t>
            </a:r>
            <a:r>
              <a:rPr lang="fr-FR" sz="1600" dirty="0"/>
              <a:t>use due to </a:t>
            </a:r>
            <a:r>
              <a:rPr lang="fr-FR" sz="1600" dirty="0" err="1" smtClean="0"/>
              <a:t>drought</a:t>
            </a:r>
            <a:r>
              <a:rPr lang="fr-FR" sz="1600" dirty="0" smtClean="0"/>
              <a:t> in France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263772" y="3313316"/>
            <a:ext cx="1583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17 </a:t>
            </a:r>
            <a:r>
              <a:rPr lang="fr-FR" sz="1600" dirty="0" err="1" smtClean="0"/>
              <a:t>October</a:t>
            </a:r>
            <a:r>
              <a:rPr lang="fr-FR" sz="1600" dirty="0" smtClean="0"/>
              <a:t> 2018</a:t>
            </a:r>
            <a:endParaRPr lang="fr-FR" sz="1600" dirty="0"/>
          </a:p>
        </p:txBody>
      </p:sp>
      <p:sp>
        <p:nvSpPr>
          <p:cNvPr id="41" name="Flèche droite 40">
            <a:hlinkClick r:id="" action="ppaction://hlinkshowjump?jump=firstslide"/>
          </p:cNvPr>
          <p:cNvSpPr/>
          <p:nvPr/>
        </p:nvSpPr>
        <p:spPr>
          <a:xfrm rot="16200000">
            <a:off x="408235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61510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  <p:sp>
        <p:nvSpPr>
          <p:cNvPr id="50" name="Accolade fermante 49"/>
          <p:cNvSpPr/>
          <p:nvPr/>
        </p:nvSpPr>
        <p:spPr>
          <a:xfrm>
            <a:off x="4509610" y="1716655"/>
            <a:ext cx="152400" cy="108607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842030" y="1806665"/>
            <a:ext cx="3473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err="1">
                <a:solidFill>
                  <a:schemeClr val="tx2"/>
                </a:solidFill>
                <a:sym typeface="Wingdings" pitchFamily="2" charset="2"/>
              </a:rPr>
              <a:t>Early</a:t>
            </a:r>
            <a:r>
              <a:rPr lang="fr-FR" altLang="fr-FR" sz="18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800" dirty="0" err="1">
                <a:solidFill>
                  <a:schemeClr val="tx2"/>
                </a:solidFill>
                <a:sym typeface="Wingdings" pitchFamily="2" charset="2"/>
              </a:rPr>
              <a:t>anticipitation</a:t>
            </a:r>
            <a:r>
              <a:rPr lang="fr-FR" altLang="fr-FR" sz="1800" dirty="0">
                <a:solidFill>
                  <a:schemeClr val="tx2"/>
                </a:solidFill>
                <a:sym typeface="Wingdings" pitchFamily="2" charset="2"/>
              </a:rPr>
              <a:t> of </a:t>
            </a:r>
            <a:r>
              <a:rPr lang="fr-FR" altLang="fr-FR" sz="1800" dirty="0" err="1">
                <a:solidFill>
                  <a:schemeClr val="tx2"/>
                </a:solidFill>
                <a:sym typeface="Wingdings" pitchFamily="2" charset="2"/>
              </a:rPr>
              <a:t>low</a:t>
            </a:r>
            <a:r>
              <a:rPr lang="fr-FR" altLang="fr-FR" sz="1800" dirty="0">
                <a:solidFill>
                  <a:schemeClr val="tx2"/>
                </a:solidFill>
                <a:sym typeface="Wingdings" pitchFamily="2" charset="2"/>
              </a:rPr>
              <a:t>-flow </a:t>
            </a:r>
            <a:r>
              <a:rPr lang="fr-FR" altLang="fr-FR" sz="1800" dirty="0" err="1">
                <a:solidFill>
                  <a:schemeClr val="tx2"/>
                </a:solidFill>
                <a:sym typeface="Wingdings" pitchFamily="2" charset="2"/>
              </a:rPr>
              <a:t>periods</a:t>
            </a:r>
            <a:r>
              <a:rPr lang="fr-FR" altLang="fr-FR" sz="18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800" dirty="0" err="1">
                <a:solidFill>
                  <a:schemeClr val="tx2"/>
                </a:solidFill>
                <a:sym typeface="Wingdings" pitchFamily="2" charset="2"/>
              </a:rPr>
              <a:t>needed</a:t>
            </a:r>
            <a:r>
              <a:rPr lang="fr-FR" altLang="fr-FR" sz="1800" dirty="0">
                <a:solidFill>
                  <a:schemeClr val="tx2"/>
                </a:solidFill>
                <a:sym typeface="Wingdings" pitchFamily="2" charset="2"/>
              </a:rPr>
              <a:t> to </a:t>
            </a:r>
            <a:r>
              <a:rPr lang="fr-FR" altLang="fr-FR" sz="1800" dirty="0" err="1">
                <a:solidFill>
                  <a:schemeClr val="tx2"/>
                </a:solidFill>
                <a:sym typeface="Wingdings" pitchFamily="2" charset="2"/>
              </a:rPr>
              <a:t>improve</a:t>
            </a:r>
            <a:r>
              <a:rPr lang="fr-FR" altLang="fr-FR" sz="1800" dirty="0">
                <a:solidFill>
                  <a:schemeClr val="tx2"/>
                </a:solidFill>
                <a:sym typeface="Wingdings" pitchFamily="2" charset="2"/>
              </a:rPr>
              <a:t> water management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225024" y="1671650"/>
            <a:ext cx="4481991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fr-FR" altLang="fr-FR" sz="1800" dirty="0" smtClean="0">
                <a:solidFill>
                  <a:schemeClr val="tx2"/>
                </a:solidFill>
              </a:rPr>
              <a:t>In </a:t>
            </a:r>
            <a:r>
              <a:rPr lang="fr-FR" altLang="fr-FR" sz="1800" dirty="0">
                <a:solidFill>
                  <a:schemeClr val="tx2"/>
                </a:solidFill>
              </a:rPr>
              <a:t>France in 2013: 73% of total </a:t>
            </a:r>
            <a:r>
              <a:rPr lang="fr-FR" altLang="fr-FR" sz="1800" dirty="0" err="1">
                <a:solidFill>
                  <a:schemeClr val="tx2"/>
                </a:solidFill>
              </a:rPr>
              <a:t>withdrawals</a:t>
            </a:r>
            <a:r>
              <a:rPr lang="fr-FR" altLang="fr-FR" sz="1800" dirty="0">
                <a:solidFill>
                  <a:schemeClr val="tx2"/>
                </a:solidFill>
              </a:rPr>
              <a:t> </a:t>
            </a:r>
            <a:r>
              <a:rPr lang="fr-FR" altLang="fr-FR" sz="1800" dirty="0" err="1">
                <a:solidFill>
                  <a:schemeClr val="tx2"/>
                </a:solidFill>
              </a:rPr>
              <a:t>from</a:t>
            </a:r>
            <a:r>
              <a:rPr lang="fr-FR" altLang="fr-FR" sz="1800" dirty="0">
                <a:solidFill>
                  <a:schemeClr val="tx2"/>
                </a:solidFill>
              </a:rPr>
              <a:t> </a:t>
            </a:r>
            <a:r>
              <a:rPr lang="fr-FR" altLang="fr-FR" sz="1800" dirty="0" err="1">
                <a:solidFill>
                  <a:schemeClr val="tx2"/>
                </a:solidFill>
              </a:rPr>
              <a:t>rivers</a:t>
            </a:r>
            <a:endParaRPr lang="fr-FR" altLang="fr-FR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fr-FR" altLang="fr-FR" sz="1800" dirty="0">
                <a:solidFill>
                  <a:schemeClr val="tx2"/>
                </a:solidFill>
              </a:rPr>
              <a:t>Water uses </a:t>
            </a:r>
            <a:r>
              <a:rPr lang="fr-FR" altLang="fr-FR" sz="1800" dirty="0" err="1">
                <a:solidFill>
                  <a:schemeClr val="tx2"/>
                </a:solidFill>
              </a:rPr>
              <a:t>affected</a:t>
            </a:r>
            <a:r>
              <a:rPr lang="fr-FR" altLang="fr-FR" sz="1800" dirty="0">
                <a:solidFill>
                  <a:schemeClr val="tx2"/>
                </a:solidFill>
              </a:rPr>
              <a:t> by water </a:t>
            </a:r>
            <a:r>
              <a:rPr lang="fr-FR" altLang="fr-FR" sz="1800" dirty="0" err="1">
                <a:solidFill>
                  <a:schemeClr val="tx2"/>
                </a:solidFill>
              </a:rPr>
              <a:t>shortages</a:t>
            </a:r>
            <a:r>
              <a:rPr lang="fr-FR" altLang="fr-FR" sz="1800" dirty="0">
                <a:solidFill>
                  <a:schemeClr val="tx2"/>
                </a:solidFill>
              </a:rPr>
              <a:t> in </a:t>
            </a:r>
            <a:r>
              <a:rPr lang="fr-FR" altLang="fr-FR" sz="1800" dirty="0" err="1">
                <a:solidFill>
                  <a:schemeClr val="tx2"/>
                </a:solidFill>
              </a:rPr>
              <a:t>rivers</a:t>
            </a:r>
            <a:r>
              <a:rPr lang="fr-FR" altLang="fr-FR" sz="18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fr-FR" altLang="fr-FR" sz="1800" dirty="0" err="1" smtClean="0">
                <a:solidFill>
                  <a:schemeClr val="tx2"/>
                </a:solidFill>
              </a:rPr>
              <a:t>Climate</a:t>
            </a:r>
            <a:r>
              <a:rPr lang="fr-FR" altLang="fr-FR" sz="1800" dirty="0" smtClean="0">
                <a:solidFill>
                  <a:schemeClr val="tx2"/>
                </a:solidFill>
              </a:rPr>
              <a:t> </a:t>
            </a:r>
            <a:r>
              <a:rPr lang="fr-FR" altLang="fr-FR" sz="1800" dirty="0">
                <a:solidFill>
                  <a:schemeClr val="tx2"/>
                </a:solidFill>
              </a:rPr>
              <a:t>change: perspectives of more </a:t>
            </a:r>
            <a:r>
              <a:rPr lang="fr-FR" altLang="fr-FR" sz="1800" dirty="0" err="1">
                <a:solidFill>
                  <a:schemeClr val="tx2"/>
                </a:solidFill>
              </a:rPr>
              <a:t>severe</a:t>
            </a:r>
            <a:r>
              <a:rPr lang="fr-FR" altLang="fr-FR" sz="1800" dirty="0">
                <a:solidFill>
                  <a:schemeClr val="tx2"/>
                </a:solidFill>
              </a:rPr>
              <a:t> </a:t>
            </a:r>
            <a:r>
              <a:rPr lang="fr-FR" altLang="fr-FR" sz="1800" dirty="0" err="1">
                <a:solidFill>
                  <a:schemeClr val="tx2"/>
                </a:solidFill>
              </a:rPr>
              <a:t>summer</a:t>
            </a:r>
            <a:r>
              <a:rPr lang="fr-FR" altLang="fr-FR" sz="1800" dirty="0">
                <a:solidFill>
                  <a:schemeClr val="tx2"/>
                </a:solidFill>
              </a:rPr>
              <a:t> </a:t>
            </a:r>
            <a:r>
              <a:rPr lang="fr-FR" altLang="fr-FR" sz="1800" dirty="0" err="1" smtClean="0">
                <a:solidFill>
                  <a:schemeClr val="tx2"/>
                </a:solidFill>
              </a:rPr>
              <a:t>low</a:t>
            </a:r>
            <a:r>
              <a:rPr lang="fr-FR" altLang="fr-FR" sz="1800" dirty="0" smtClean="0">
                <a:solidFill>
                  <a:schemeClr val="tx2"/>
                </a:solidFill>
              </a:rPr>
              <a:t> </a:t>
            </a:r>
            <a:r>
              <a:rPr lang="fr-FR" altLang="fr-FR" sz="1800" dirty="0" err="1" smtClean="0">
                <a:solidFill>
                  <a:schemeClr val="tx2"/>
                </a:solidFill>
              </a:rPr>
              <a:t>flows</a:t>
            </a:r>
            <a:endParaRPr lang="fr-FR" altLang="fr-FR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fr-FR" altLang="fr-FR" sz="1800" dirty="0" err="1">
                <a:solidFill>
                  <a:schemeClr val="tx2"/>
                </a:solidFill>
              </a:rPr>
              <a:t>Lack</a:t>
            </a:r>
            <a:r>
              <a:rPr lang="fr-FR" altLang="fr-FR" sz="1800" dirty="0">
                <a:solidFill>
                  <a:schemeClr val="tx2"/>
                </a:solidFill>
              </a:rPr>
              <a:t> of </a:t>
            </a:r>
            <a:r>
              <a:rPr lang="fr-FR" altLang="fr-FR" sz="1800" dirty="0" err="1">
                <a:solidFill>
                  <a:schemeClr val="tx2"/>
                </a:solidFill>
              </a:rPr>
              <a:t>forecasting</a:t>
            </a:r>
            <a:r>
              <a:rPr lang="fr-FR" altLang="fr-FR" sz="1800" dirty="0">
                <a:solidFill>
                  <a:schemeClr val="tx2"/>
                </a:solidFill>
              </a:rPr>
              <a:t> </a:t>
            </a:r>
            <a:r>
              <a:rPr lang="fr-FR" altLang="fr-FR" sz="1800" dirty="0" err="1">
                <a:solidFill>
                  <a:schemeClr val="tx2"/>
                </a:solidFill>
              </a:rPr>
              <a:t>tool</a:t>
            </a:r>
            <a:r>
              <a:rPr lang="fr-FR" altLang="fr-FR" sz="1800" dirty="0">
                <a:solidFill>
                  <a:schemeClr val="tx2"/>
                </a:solidFill>
              </a:rPr>
              <a:t> at national </a:t>
            </a:r>
            <a:r>
              <a:rPr lang="fr-FR" altLang="fr-FR" sz="1800" dirty="0" err="1">
                <a:solidFill>
                  <a:schemeClr val="tx2"/>
                </a:solidFill>
              </a:rPr>
              <a:t>scale</a:t>
            </a:r>
            <a:endParaRPr lang="fr-FR" altLang="fr-FR" sz="18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7055" y="3313316"/>
            <a:ext cx="1215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/>
              <a:t>24 July 2017</a:t>
            </a:r>
            <a:endParaRPr lang="fr-FR" sz="1600" dirty="0"/>
          </a:p>
        </p:txBody>
      </p:sp>
      <p:grpSp>
        <p:nvGrpSpPr>
          <p:cNvPr id="7" name="Groupe 6"/>
          <p:cNvGrpSpPr/>
          <p:nvPr/>
        </p:nvGrpSpPr>
        <p:grpSpPr>
          <a:xfrm>
            <a:off x="3581890" y="4221836"/>
            <a:ext cx="1119701" cy="690174"/>
            <a:chOff x="3581890" y="4221836"/>
            <a:chExt cx="1119701" cy="690174"/>
          </a:xfrm>
        </p:grpSpPr>
        <p:sp>
          <p:nvSpPr>
            <p:cNvPr id="5" name="Rectangle 4"/>
            <p:cNvSpPr/>
            <p:nvPr/>
          </p:nvSpPr>
          <p:spPr>
            <a:xfrm>
              <a:off x="3581890" y="4281940"/>
              <a:ext cx="135015" cy="938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81890" y="4434340"/>
              <a:ext cx="135015" cy="9380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1890" y="4586740"/>
              <a:ext cx="135015" cy="9380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890" y="4739140"/>
              <a:ext cx="135015" cy="9380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761910" y="4221836"/>
              <a:ext cx="6078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Vigilance</a:t>
              </a:r>
              <a:endParaRPr lang="fr-FR" sz="9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761910" y="4366143"/>
              <a:ext cx="473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Alerte</a:t>
              </a:r>
              <a:endParaRPr lang="fr-FR" sz="9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61910" y="4681178"/>
              <a:ext cx="4299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 smtClean="0"/>
                <a:t>Crisis</a:t>
              </a:r>
              <a:endParaRPr lang="fr-FR" sz="9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761910" y="4506965"/>
              <a:ext cx="9396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 smtClean="0"/>
                <a:t>Reinforced</a:t>
              </a:r>
              <a:r>
                <a:rPr lang="fr-FR" sz="900" dirty="0" smtClean="0"/>
                <a:t> </a:t>
              </a:r>
              <a:r>
                <a:rPr lang="fr-FR" sz="900" dirty="0" err="1" smtClean="0"/>
                <a:t>alert</a:t>
              </a:r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47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4" y="1136988"/>
            <a:ext cx="3306234" cy="386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43408"/>
              </p:ext>
            </p:extLst>
          </p:nvPr>
        </p:nvGraphicFramePr>
        <p:xfrm>
          <a:off x="3713758" y="3831890"/>
          <a:ext cx="3147058" cy="1219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6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Min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25%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Median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75%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Max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Area (km²)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1169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110188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Median elevation (m)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Flow availability (years)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Rate of missing data (%)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" y="111997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err="1">
                <a:solidFill>
                  <a:schemeClr val="tx2"/>
                </a:solidFill>
              </a:rPr>
              <a:t>Catchments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13" name="Flèche droite 12">
            <a:hlinkClick r:id="" action="ppaction://hlinkshowjump?jump=firstslide"/>
          </p:cNvPr>
          <p:cNvSpPr/>
          <p:nvPr/>
        </p:nvSpPr>
        <p:spPr>
          <a:xfrm rot="16200000">
            <a:off x="408235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61510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16904" y="1626645"/>
            <a:ext cx="51984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Test </a:t>
            </a:r>
            <a:r>
              <a:rPr lang="fr-FR" altLang="fr-FR" sz="1400" dirty="0" err="1">
                <a:solidFill>
                  <a:schemeClr val="tx2"/>
                </a:solidFill>
                <a:sym typeface="Wingdings" pitchFamily="2" charset="2"/>
              </a:rPr>
              <a:t>catchments</a:t>
            </a: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>
                <a:solidFill>
                  <a:schemeClr val="tx2"/>
                </a:solidFill>
                <a:sym typeface="Wingdings" pitchFamily="2" charset="2"/>
              </a:rPr>
              <a:t>selected</a:t>
            </a: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 by 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French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operational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services (OS) 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involved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in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low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-flow management</a:t>
            </a:r>
            <a:endParaRPr lang="fr-FR" altLang="fr-FR" sz="1400" dirty="0">
              <a:solidFill>
                <a:schemeClr val="tx2"/>
              </a:solidFill>
              <a:sym typeface="Wingdings" pitchFamily="2" charset="2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OS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provided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lists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of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catchment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with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limited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human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influences</a:t>
            </a:r>
            <a:endParaRPr lang="fr-FR" altLang="fr-FR" sz="1400" dirty="0">
              <a:solidFill>
                <a:schemeClr val="tx2"/>
              </a:solidFill>
              <a:sym typeface="Wingdings" pitchFamily="2" charset="2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210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catchments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for real-time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operational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forecasting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: </a:t>
            </a:r>
            <a:b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9 </a:t>
            </a: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to 110 000 km²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1400" dirty="0" err="1">
                <a:solidFill>
                  <a:schemeClr val="tx2"/>
                </a:solidFill>
                <a:sym typeface="Wingdings" pitchFamily="2" charset="2"/>
              </a:rPr>
              <a:t>Various</a:t>
            </a: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>
                <a:solidFill>
                  <a:schemeClr val="tx2"/>
                </a:solidFill>
                <a:sym typeface="Wingdings" pitchFamily="2" charset="2"/>
              </a:rPr>
              <a:t>hydrological</a:t>
            </a: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regimes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oceanic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fr-FR" altLang="fr-FR" sz="1400" dirty="0" err="1">
                <a:solidFill>
                  <a:schemeClr val="tx2"/>
                </a:solidFill>
                <a:sym typeface="Wingdings" pitchFamily="2" charset="2"/>
              </a:rPr>
              <a:t>M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editerranean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mountainous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2020: spatial extension to </a:t>
            </a:r>
            <a:r>
              <a:rPr lang="fr-FR" altLang="fr-FR" sz="1400" dirty="0" err="1">
                <a:solidFill>
                  <a:schemeClr val="tx2"/>
                </a:solidFill>
                <a:sym typeface="Wingdings" pitchFamily="2" charset="2"/>
              </a:rPr>
              <a:t>around</a:t>
            </a: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 800 </a:t>
            </a:r>
            <a:r>
              <a:rPr lang="fr-FR" altLang="fr-FR" sz="1400" dirty="0" err="1">
                <a:solidFill>
                  <a:schemeClr val="tx2"/>
                </a:solidFill>
                <a:sym typeface="Wingdings" pitchFamily="2" charset="2"/>
              </a:rPr>
              <a:t>catchments</a:t>
            </a: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 over 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France</a:t>
            </a:r>
            <a:endParaRPr lang="fr-FR" altLang="fr-FR" sz="1400" dirty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t="10603" r="4270" b="14110"/>
          <a:stretch/>
        </p:blipFill>
        <p:spPr>
          <a:xfrm>
            <a:off x="7436565" y="3689710"/>
            <a:ext cx="1543813" cy="139319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7122405" y="3696159"/>
            <a:ext cx="308472" cy="302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598156"/>
              </p:ext>
            </p:extLst>
          </p:nvPr>
        </p:nvGraphicFramePr>
        <p:xfrm>
          <a:off x="1421650" y="4020564"/>
          <a:ext cx="6390710" cy="9814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err="1" smtClean="0">
                          <a:effectLst/>
                        </a:rPr>
                        <a:t>Hydrological</a:t>
                      </a:r>
                      <a:r>
                        <a:rPr lang="fr-FR" sz="800" dirty="0" smtClean="0">
                          <a:effectLst/>
                        </a:rPr>
                        <a:t> model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Short </a:t>
                      </a:r>
                      <a:r>
                        <a:rPr lang="fr-FR" sz="800" dirty="0" err="1" smtClean="0">
                          <a:effectLst/>
                        </a:rPr>
                        <a:t>name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Institution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Type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Spatial </a:t>
                      </a:r>
                      <a:r>
                        <a:rPr lang="fr-FR" sz="800" dirty="0" err="1" smtClean="0">
                          <a:effectLst/>
                        </a:rPr>
                        <a:t>resolution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fr-FR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free </a:t>
                      </a:r>
                      <a:r>
                        <a:rPr lang="fr-FR" sz="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Assimilation </a:t>
                      </a:r>
                      <a:r>
                        <a:rPr lang="fr-FR" sz="800" dirty="0" err="1" smtClean="0">
                          <a:effectLst/>
                        </a:rPr>
                        <a:t>method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Post-</a:t>
                      </a:r>
                      <a:r>
                        <a:rPr lang="fr-FR" sz="800" dirty="0" err="1" smtClean="0">
                          <a:effectLst/>
                        </a:rPr>
                        <a:t>treatment</a:t>
                      </a:r>
                      <a:r>
                        <a:rPr lang="fr-FR" sz="800" baseline="0" dirty="0" smtClean="0">
                          <a:effectLst/>
                        </a:rPr>
                        <a:t> </a:t>
                      </a:r>
                      <a:r>
                        <a:rPr lang="fr-FR" sz="800" baseline="0" dirty="0" err="1" smtClean="0">
                          <a:effectLst/>
                        </a:rPr>
                        <a:t>method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GARDÉNIA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BRGM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Lumped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GR6J</a:t>
                      </a:r>
                      <a:endParaRPr lang="fr-FR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GR6J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Inrae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Lumped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MORDOR</a:t>
                      </a:r>
                      <a:endParaRPr lang="fr-FR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MORD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EDF-DTG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Lumped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semi-</a:t>
                      </a: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ditributed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18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PRESAGES</a:t>
                      </a:r>
                      <a:endParaRPr lang="fr-FR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Lorraine </a:t>
                      </a: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lumped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SIM</a:t>
                      </a:r>
                      <a:endParaRPr lang="fr-FR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Météo-France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Physically</a:t>
                      </a:r>
                      <a:r>
                        <a:rPr lang="fr-FR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endParaRPr lang="fr-FR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Distributed</a:t>
                      </a:r>
                      <a:endParaRPr lang="fr-FR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calibration</a:t>
                      </a:r>
                      <a:endParaRPr lang="fr-FR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2" name="Groupe 51"/>
          <p:cNvGrpSpPr>
            <a:grpSpLocks noChangeAspect="1"/>
          </p:cNvGrpSpPr>
          <p:nvPr/>
        </p:nvGrpSpPr>
        <p:grpSpPr>
          <a:xfrm>
            <a:off x="161507" y="1626645"/>
            <a:ext cx="5760643" cy="1613444"/>
            <a:chOff x="26494" y="1365035"/>
            <a:chExt cx="7200801" cy="2016805"/>
          </a:xfrm>
        </p:grpSpPr>
        <p:pic>
          <p:nvPicPr>
            <p:cNvPr id="1026" name="Picture 2" descr="D:\DATA\Pierre\PREMHYCE\01_COMMUNICATION\11_EGU\02_PRESENTATION\01_FIGURES\Gardeni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22" y="1450674"/>
              <a:ext cx="1098713" cy="153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ATA\Pierre\PREMHYCE\01_COMMUNICATION\11_EGU\02_PRESENTATION\01_FIGURES\GR6J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1410040"/>
              <a:ext cx="1318151" cy="1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DATA\Pierre\PREMHYCE\01_COMMUNICATION\11_EGU\02_PRESENTATION\01_FIGURES\Mordo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863" y="1420298"/>
              <a:ext cx="1155097" cy="1654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DATA\Pierre\PREMHYCE\01_COMMUNICATION\11_EGU\02_PRESENTATION\01_FIGURES\Presag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737" y="1410040"/>
              <a:ext cx="1045378" cy="161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DATA\Pierre\PREMHYCE\01_COMMUNICATION\11_EGU\02_PRESENTATION\01_FIGURES\SI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135" y="1410040"/>
              <a:ext cx="1440061" cy="1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26495" y="1365035"/>
              <a:ext cx="1440061" cy="17551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66754" y="1365035"/>
              <a:ext cx="1440061" cy="17551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06815" y="1365035"/>
              <a:ext cx="1440061" cy="17551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47074" y="1365035"/>
              <a:ext cx="1440061" cy="17551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87234" y="1365035"/>
              <a:ext cx="1440061" cy="17551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6494" y="3120230"/>
              <a:ext cx="14400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GARD</a:t>
              </a:r>
              <a:endParaRPr lang="fr-FR" sz="1100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466754" y="3120230"/>
              <a:ext cx="14400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GR6J</a:t>
              </a:r>
              <a:endParaRPr lang="fr-FR" sz="11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2906914" y="3120230"/>
              <a:ext cx="14400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MORD</a:t>
              </a:r>
              <a:endParaRPr lang="fr-FR" sz="11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4347074" y="3120230"/>
              <a:ext cx="14400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PRES</a:t>
              </a:r>
              <a:endParaRPr lang="fr-FR" sz="1100" dirty="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5787234" y="3120230"/>
              <a:ext cx="14400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SIM</a:t>
              </a:r>
              <a:endParaRPr lang="fr-FR" sz="1100" dirty="0"/>
            </a:p>
          </p:txBody>
        </p:sp>
      </p:grp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52400" y="111997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err="1" smtClean="0">
                <a:solidFill>
                  <a:schemeClr val="tx2"/>
                </a:solidFill>
              </a:rPr>
              <a:t>Which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hydrological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models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?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57165" y="1626645"/>
            <a:ext cx="29703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</a:rPr>
              <a:t>F</a:t>
            </a:r>
            <a:r>
              <a:rPr lang="en-US" sz="900" dirty="0" smtClean="0">
                <a:solidFill>
                  <a:schemeClr val="tx2"/>
                </a:solidFill>
              </a:rPr>
              <a:t>ive hydrological models available in PREMHYCE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</a:rPr>
              <a:t>Four lumped storage-type </a:t>
            </a:r>
            <a:r>
              <a:rPr lang="en-US" sz="900" dirty="0" smtClean="0">
                <a:solidFill>
                  <a:schemeClr val="tx2"/>
                </a:solidFill>
              </a:rPr>
              <a:t>models (called here GARD, GR6J, MORD and PRES) </a:t>
            </a:r>
            <a:r>
              <a:rPr lang="en-US" sz="900" dirty="0">
                <a:solidFill>
                  <a:schemeClr val="tx2"/>
                </a:solidFill>
              </a:rPr>
              <a:t>and </a:t>
            </a:r>
            <a:r>
              <a:rPr lang="en-US" sz="900" dirty="0" smtClean="0">
                <a:solidFill>
                  <a:schemeClr val="tx2"/>
                </a:solidFill>
              </a:rPr>
              <a:t>one distributed </a:t>
            </a:r>
            <a:r>
              <a:rPr lang="en-US" sz="900" dirty="0">
                <a:solidFill>
                  <a:schemeClr val="tx2"/>
                </a:solidFill>
              </a:rPr>
              <a:t>and more physically </a:t>
            </a:r>
            <a:r>
              <a:rPr lang="en-US" sz="900" dirty="0" smtClean="0">
                <a:solidFill>
                  <a:schemeClr val="tx2"/>
                </a:solidFill>
              </a:rPr>
              <a:t>oriented model </a:t>
            </a:r>
            <a:r>
              <a:rPr lang="en-US" sz="900" dirty="0">
                <a:solidFill>
                  <a:schemeClr val="tx2"/>
                </a:solidFill>
              </a:rPr>
              <a:t>(SIM</a:t>
            </a:r>
            <a:r>
              <a:rPr lang="en-US" sz="900" dirty="0" smtClean="0">
                <a:solidFill>
                  <a:schemeClr val="tx2"/>
                </a:solidFill>
              </a:rPr>
              <a:t>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2"/>
                </a:solidFill>
              </a:rPr>
              <a:t>Various formulations of low-flow simulation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2"/>
                </a:solidFill>
              </a:rPr>
              <a:t>Use of assimilation </a:t>
            </a:r>
            <a:r>
              <a:rPr lang="en-US" sz="900" dirty="0">
                <a:solidFill>
                  <a:schemeClr val="tx2"/>
                </a:solidFill>
              </a:rPr>
              <a:t>schemes and/or statistical correction </a:t>
            </a:r>
            <a:r>
              <a:rPr lang="en-US" sz="900" dirty="0" smtClean="0">
                <a:solidFill>
                  <a:schemeClr val="tx2"/>
                </a:solidFill>
              </a:rPr>
              <a:t>procedures in </a:t>
            </a:r>
            <a:r>
              <a:rPr lang="en-US" sz="900" dirty="0">
                <a:solidFill>
                  <a:schemeClr val="tx2"/>
                </a:solidFill>
              </a:rPr>
              <a:t>forecasting </a:t>
            </a:r>
            <a:r>
              <a:rPr lang="en-US" sz="900" dirty="0" smtClean="0">
                <a:solidFill>
                  <a:schemeClr val="tx2"/>
                </a:solidFill>
              </a:rPr>
              <a:t>mode</a:t>
            </a:r>
            <a:endParaRPr lang="fr-FR" sz="900" dirty="0" smtClean="0">
              <a:solidFill>
                <a:schemeClr val="tx2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2"/>
                </a:solidFill>
              </a:rPr>
              <a:t>Different </a:t>
            </a:r>
            <a:r>
              <a:rPr lang="en-US" sz="900" dirty="0">
                <a:solidFill>
                  <a:schemeClr val="tx2"/>
                </a:solidFill>
              </a:rPr>
              <a:t>numbers of free </a:t>
            </a:r>
            <a:r>
              <a:rPr lang="en-US" sz="900" dirty="0" smtClean="0">
                <a:solidFill>
                  <a:schemeClr val="tx2"/>
                </a:solidFill>
              </a:rPr>
              <a:t>parameters (prior expert calibration and/or automatic calibration through the PREMHYCE module)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900" dirty="0" smtClean="0">
                <a:solidFill>
                  <a:schemeClr val="tx2"/>
                </a:solidFill>
              </a:rPr>
              <a:t>Multi-model </a:t>
            </a:r>
            <a:r>
              <a:rPr lang="fr-FR" sz="900" dirty="0" err="1" smtClean="0">
                <a:solidFill>
                  <a:schemeClr val="tx2"/>
                </a:solidFill>
              </a:rPr>
              <a:t>combination</a:t>
            </a:r>
            <a:r>
              <a:rPr lang="fr-FR" sz="900" dirty="0" smtClean="0">
                <a:solidFill>
                  <a:schemeClr val="tx2"/>
                </a:solidFill>
              </a:rPr>
              <a:t> to </a:t>
            </a:r>
            <a:r>
              <a:rPr lang="fr-FR" sz="900" dirty="0" err="1" smtClean="0">
                <a:solidFill>
                  <a:schemeClr val="tx2"/>
                </a:solidFill>
              </a:rPr>
              <a:t>be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implemented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soon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826695" y="3471850"/>
            <a:ext cx="258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Multi-model </a:t>
            </a:r>
            <a:r>
              <a:rPr lang="fr-FR" dirty="0" err="1" smtClean="0"/>
              <a:t>combination</a:t>
            </a:r>
            <a:endParaRPr lang="fr-FR" dirty="0"/>
          </a:p>
        </p:txBody>
      </p:sp>
      <p:cxnSp>
        <p:nvCxnSpPr>
          <p:cNvPr id="62" name="Connecteur droit avec flèche 61"/>
          <p:cNvCxnSpPr>
            <a:stCxn id="51" idx="2"/>
            <a:endCxn id="54" idx="1"/>
          </p:cNvCxnSpPr>
          <p:nvPr/>
        </p:nvCxnSpPr>
        <p:spPr>
          <a:xfrm>
            <a:off x="737532" y="3240089"/>
            <a:ext cx="1089163" cy="4164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63" idx="2"/>
          </p:cNvCxnSpPr>
          <p:nvPr/>
        </p:nvCxnSpPr>
        <p:spPr>
          <a:xfrm>
            <a:off x="1889740" y="3240089"/>
            <a:ext cx="615161" cy="2767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64" idx="2"/>
          </p:cNvCxnSpPr>
          <p:nvPr/>
        </p:nvCxnSpPr>
        <p:spPr>
          <a:xfrm flipH="1">
            <a:off x="3041789" y="3240089"/>
            <a:ext cx="80" cy="2767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65" idx="2"/>
          </p:cNvCxnSpPr>
          <p:nvPr/>
        </p:nvCxnSpPr>
        <p:spPr>
          <a:xfrm flipH="1">
            <a:off x="3789703" y="3240089"/>
            <a:ext cx="404294" cy="2767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stCxn id="66" idx="2"/>
            <a:endCxn id="54" idx="3"/>
          </p:cNvCxnSpPr>
          <p:nvPr/>
        </p:nvCxnSpPr>
        <p:spPr>
          <a:xfrm flipH="1">
            <a:off x="4413429" y="3240089"/>
            <a:ext cx="932697" cy="4164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lèche droite 87">
            <a:hlinkClick r:id="" action="ppaction://hlinkshowjump?jump=firstslide"/>
          </p:cNvPr>
          <p:cNvSpPr/>
          <p:nvPr/>
        </p:nvSpPr>
        <p:spPr>
          <a:xfrm rot="16200000">
            <a:off x="408235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ZoneTexte 88"/>
          <p:cNvSpPr txBox="1"/>
          <p:nvPr/>
        </p:nvSpPr>
        <p:spPr>
          <a:xfrm>
            <a:off x="161510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6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347"/>
          <p:cNvSpPr txBox="1">
            <a:spLocks noChangeArrowheads="1"/>
          </p:cNvSpPr>
          <p:nvPr/>
        </p:nvSpPr>
        <p:spPr bwMode="auto">
          <a:xfrm>
            <a:off x="13378602" y="8007508"/>
            <a:ext cx="77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</a:rPr>
              <a:t>2009</a:t>
            </a:r>
          </a:p>
        </p:txBody>
      </p:sp>
      <p:pic>
        <p:nvPicPr>
          <p:cNvPr id="69" name="Picture 2" descr="D:\DATA\Pierre\PREMHYCE\01_COMMUNICATION\01_Comprendre_pour_agir_ONEMA\FIGURES\A_envoyer_ONEMA_V2\Figure_2\Figure_2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35" y="1491630"/>
            <a:ext cx="4890120" cy="314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152400" y="102996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smtClean="0">
                <a:solidFill>
                  <a:schemeClr val="tx2"/>
                </a:solidFill>
              </a:rPr>
              <a:t>How to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forecast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low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-flow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using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>
                <a:solidFill>
                  <a:schemeClr val="tx2"/>
                </a:solidFill>
              </a:rPr>
              <a:t>hydrological</a:t>
            </a:r>
            <a:r>
              <a:rPr lang="fr-FR" altLang="fr-FR" sz="2400" b="1" dirty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models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?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510" y="1491630"/>
            <a:ext cx="19352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solidFill>
                  <a:srgbClr val="0070C0"/>
                </a:solidFill>
              </a:rPr>
              <a:t>1</a:t>
            </a:r>
            <a:r>
              <a:rPr lang="en-US" sz="900" b="1" dirty="0">
                <a:solidFill>
                  <a:srgbClr val="0070C0"/>
                </a:solidFill>
              </a:rPr>
              <a:t>. </a:t>
            </a:r>
            <a:r>
              <a:rPr lang="en-US" sz="900" b="1" dirty="0" smtClean="0">
                <a:solidFill>
                  <a:srgbClr val="0070C0"/>
                </a:solidFill>
              </a:rPr>
              <a:t>Initialization</a:t>
            </a:r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800" dirty="0" err="1" smtClean="0"/>
              <a:t>Streamflow</a:t>
            </a:r>
            <a:r>
              <a:rPr lang="en-US" sz="800" dirty="0" smtClean="0"/>
              <a:t> simulation by the model over </a:t>
            </a:r>
            <a:r>
              <a:rPr lang="en-US" sz="800" dirty="0"/>
              <a:t>a </a:t>
            </a:r>
            <a:r>
              <a:rPr lang="en-US" sz="800" dirty="0" smtClean="0"/>
              <a:t>past period (</a:t>
            </a:r>
            <a:r>
              <a:rPr lang="en-US" sz="800" dirty="0"/>
              <a:t>typically at least one year) prior to the date </a:t>
            </a:r>
            <a:r>
              <a:rPr lang="en-US" sz="800" i="1" dirty="0" smtClean="0"/>
              <a:t>j</a:t>
            </a:r>
            <a:r>
              <a:rPr lang="en-US" sz="800" dirty="0" smtClean="0"/>
              <a:t>, using weather </a:t>
            </a:r>
            <a:r>
              <a:rPr lang="en-US" sz="800" dirty="0"/>
              <a:t>inputs </a:t>
            </a:r>
            <a:r>
              <a:rPr lang="en-US" sz="800" dirty="0" smtClean="0"/>
              <a:t>observation over </a:t>
            </a:r>
            <a:r>
              <a:rPr lang="en-US" sz="800" dirty="0"/>
              <a:t>that period. </a:t>
            </a:r>
            <a:endParaRPr lang="en-US" sz="800" dirty="0" smtClean="0"/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At </a:t>
            </a:r>
            <a:r>
              <a:rPr lang="en-US" sz="800" dirty="0"/>
              <a:t>time </a:t>
            </a:r>
            <a:r>
              <a:rPr lang="en-US" sz="800" i="1" dirty="0"/>
              <a:t>j</a:t>
            </a:r>
            <a:r>
              <a:rPr lang="en-US" sz="800" dirty="0"/>
              <a:t>, </a:t>
            </a:r>
            <a:r>
              <a:rPr lang="en-US" sz="800" dirty="0" smtClean="0"/>
              <a:t>available </a:t>
            </a:r>
            <a:r>
              <a:rPr lang="en-US" sz="800" dirty="0"/>
              <a:t>model state variables, resulting from the integration of past conditions and representing </a:t>
            </a:r>
            <a:r>
              <a:rPr lang="en-US" sz="800" dirty="0" smtClean="0"/>
              <a:t>the </a:t>
            </a:r>
            <a:r>
              <a:rPr lang="en-US" sz="800" dirty="0"/>
              <a:t>basin's potential to generate </a:t>
            </a:r>
            <a:r>
              <a:rPr lang="en-US" sz="800" dirty="0" smtClean="0"/>
              <a:t>runoff</a:t>
            </a:r>
            <a:endParaRPr lang="fr-FR" sz="800" dirty="0"/>
          </a:p>
        </p:txBody>
      </p:sp>
      <p:sp>
        <p:nvSpPr>
          <p:cNvPr id="79" name="ZoneTexte 78"/>
          <p:cNvSpPr txBox="1"/>
          <p:nvPr/>
        </p:nvSpPr>
        <p:spPr>
          <a:xfrm>
            <a:off x="161510" y="2751770"/>
            <a:ext cx="19352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/>
            </a:r>
            <a:br>
              <a:rPr lang="en-US" sz="800" dirty="0"/>
            </a:br>
            <a:r>
              <a:rPr lang="en-US" sz="900" b="1" dirty="0">
                <a:solidFill>
                  <a:srgbClr val="0070C0"/>
                </a:solidFill>
              </a:rPr>
              <a:t>3</a:t>
            </a:r>
            <a:r>
              <a:rPr lang="en-US" sz="900" b="1" dirty="0" smtClean="0">
                <a:solidFill>
                  <a:srgbClr val="0070C0"/>
                </a:solidFill>
              </a:rPr>
              <a:t>. Forecast</a:t>
            </a:r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From </a:t>
            </a:r>
            <a:r>
              <a:rPr lang="en-US" sz="800" dirty="0"/>
              <a:t>the previously determined initial conditions, </a:t>
            </a:r>
            <a:r>
              <a:rPr lang="en-US" sz="800" dirty="0" smtClean="0"/>
              <a:t>model simulations of </a:t>
            </a:r>
            <a:r>
              <a:rPr lang="en-US" sz="800" dirty="0" err="1" smtClean="0"/>
              <a:t>streamflows</a:t>
            </a:r>
            <a:r>
              <a:rPr lang="en-US" sz="800" dirty="0" smtClean="0"/>
              <a:t> </a:t>
            </a:r>
            <a:r>
              <a:rPr lang="en-US" sz="800" dirty="0"/>
              <a:t>over the forecast </a:t>
            </a:r>
            <a:r>
              <a:rPr lang="en-US" sz="800" dirty="0" smtClean="0"/>
              <a:t>period, </a:t>
            </a:r>
            <a:r>
              <a:rPr lang="en-US" sz="800" dirty="0"/>
              <a:t>using a weather </a:t>
            </a:r>
            <a:r>
              <a:rPr lang="en-US" sz="800" dirty="0" smtClean="0"/>
              <a:t>forecast scenario </a:t>
            </a:r>
            <a:r>
              <a:rPr lang="en-US" sz="800" dirty="0"/>
              <a:t>derived </a:t>
            </a:r>
            <a:r>
              <a:rPr lang="en-US" sz="800" dirty="0" smtClean="0"/>
              <a:t>or a climate archive</a:t>
            </a:r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Simulation of future </a:t>
            </a:r>
            <a:r>
              <a:rPr lang="en-US" sz="800" dirty="0" err="1" smtClean="0"/>
              <a:t>streamflow</a:t>
            </a:r>
            <a:r>
              <a:rPr lang="en-US" sz="800" dirty="0" smtClean="0"/>
              <a:t> from </a:t>
            </a:r>
            <a:r>
              <a:rPr lang="en-US" sz="800" i="1" dirty="0" smtClean="0"/>
              <a:t>j</a:t>
            </a:r>
            <a:r>
              <a:rPr lang="en-US" sz="800" dirty="0" smtClean="0"/>
              <a:t>+1 </a:t>
            </a:r>
            <a:r>
              <a:rPr lang="en-US" sz="800" dirty="0"/>
              <a:t>to </a:t>
            </a:r>
            <a:r>
              <a:rPr lang="en-US" sz="800" i="1" dirty="0" err="1" smtClean="0"/>
              <a:t>j</a:t>
            </a:r>
            <a:r>
              <a:rPr lang="en-US" sz="800" dirty="0" err="1" smtClean="0"/>
              <a:t>+</a:t>
            </a:r>
            <a:r>
              <a:rPr lang="en-US" sz="800" i="1" dirty="0" err="1" smtClean="0"/>
              <a:t>L</a:t>
            </a:r>
            <a:endParaRPr lang="en-US" sz="800" dirty="0"/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Step repeated for each available scenario, </a:t>
            </a:r>
            <a:r>
              <a:rPr lang="en-US" sz="800" dirty="0"/>
              <a:t>starting each time with the same initial conditions </a:t>
            </a:r>
            <a:r>
              <a:rPr lang="en-US" sz="800" dirty="0" smtClean="0"/>
              <a:t>at </a:t>
            </a:r>
            <a:r>
              <a:rPr lang="en-US" sz="800" i="1" dirty="0" smtClean="0"/>
              <a:t>j</a:t>
            </a:r>
            <a:r>
              <a:rPr lang="en-US" sz="800" dirty="0" smtClean="0"/>
              <a:t> </a:t>
            </a:r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An ensemble of </a:t>
            </a:r>
            <a:r>
              <a:rPr lang="en-US" sz="800" dirty="0" err="1" smtClean="0"/>
              <a:t>streamflow</a:t>
            </a:r>
            <a:r>
              <a:rPr lang="en-US" sz="800" dirty="0" smtClean="0"/>
              <a:t> </a:t>
            </a:r>
            <a:r>
              <a:rPr lang="en-US" sz="800" dirty="0"/>
              <a:t>forecasts </a:t>
            </a:r>
            <a:r>
              <a:rPr lang="en-US" sz="800" dirty="0" smtClean="0"/>
              <a:t>is </a:t>
            </a:r>
            <a:r>
              <a:rPr lang="en-US" sz="800" dirty="0"/>
              <a:t>generated, each </a:t>
            </a:r>
            <a:r>
              <a:rPr lang="en-US" sz="800" dirty="0" smtClean="0"/>
              <a:t>member of </a:t>
            </a:r>
            <a:r>
              <a:rPr lang="en-US" sz="800" dirty="0"/>
              <a:t>this set being relative to a given </a:t>
            </a:r>
            <a:r>
              <a:rPr lang="en-US" sz="800" dirty="0" smtClean="0"/>
              <a:t>scenario.</a:t>
            </a:r>
            <a:endParaRPr lang="fr-FR" sz="700" dirty="0"/>
          </a:p>
        </p:txBody>
      </p:sp>
      <p:sp>
        <p:nvSpPr>
          <p:cNvPr id="80" name="ZoneTexte 79"/>
          <p:cNvSpPr txBox="1"/>
          <p:nvPr/>
        </p:nvSpPr>
        <p:spPr>
          <a:xfrm>
            <a:off x="7098325" y="1491630"/>
            <a:ext cx="19352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solidFill>
                  <a:srgbClr val="0070C0"/>
                </a:solidFill>
              </a:rPr>
              <a:t>2. Assimilation (also called updating)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Use of the measurements available </a:t>
            </a:r>
            <a:r>
              <a:rPr lang="en-US" sz="800" dirty="0"/>
              <a:t>on the </a:t>
            </a:r>
            <a:r>
              <a:rPr lang="en-US" sz="800" dirty="0" smtClean="0"/>
              <a:t>catchment to correct </a:t>
            </a:r>
            <a:r>
              <a:rPr lang="en-US" sz="800" dirty="0"/>
              <a:t>the </a:t>
            </a:r>
            <a:r>
              <a:rPr lang="en-US" sz="800" dirty="0" smtClean="0"/>
              <a:t>model errors at time </a:t>
            </a:r>
            <a:r>
              <a:rPr lang="en-US" sz="800" i="1" dirty="0"/>
              <a:t>j</a:t>
            </a:r>
            <a:r>
              <a:rPr lang="en-US" sz="800" dirty="0"/>
              <a:t>, typically a difference between the observed and simulated values ​​of flow at </a:t>
            </a:r>
            <a:r>
              <a:rPr lang="en-US" sz="800" dirty="0" smtClean="0"/>
              <a:t>this time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Appropriate </a:t>
            </a:r>
            <a:r>
              <a:rPr lang="en-US" sz="800" dirty="0"/>
              <a:t>assimilation approaches </a:t>
            </a:r>
            <a:r>
              <a:rPr lang="en-US" sz="800" dirty="0" smtClean="0"/>
              <a:t>to </a:t>
            </a:r>
            <a:r>
              <a:rPr lang="en-US" sz="800" dirty="0"/>
              <a:t>minimize these errors, for example by </a:t>
            </a:r>
            <a:r>
              <a:rPr lang="en-US" sz="800" dirty="0" smtClean="0"/>
              <a:t>updating model internal states, </a:t>
            </a:r>
            <a:r>
              <a:rPr lang="en-US" sz="800" dirty="0"/>
              <a:t>thereby generating an updated state </a:t>
            </a:r>
            <a:r>
              <a:rPr lang="en-US" sz="800" dirty="0" smtClean="0"/>
              <a:t>vector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This step of assimilation </a:t>
            </a:r>
            <a:r>
              <a:rPr lang="en-US" sz="800" dirty="0"/>
              <a:t>is not systematically </a:t>
            </a:r>
            <a:r>
              <a:rPr lang="en-US" sz="800" dirty="0" smtClean="0"/>
              <a:t>implemented in all models</a:t>
            </a:r>
            <a:endParaRPr lang="fr-FR" sz="700" dirty="0"/>
          </a:p>
        </p:txBody>
      </p:sp>
      <p:sp>
        <p:nvSpPr>
          <p:cNvPr id="81" name="ZoneTexte 80"/>
          <p:cNvSpPr txBox="1"/>
          <p:nvPr/>
        </p:nvSpPr>
        <p:spPr>
          <a:xfrm>
            <a:off x="7098325" y="3261631"/>
            <a:ext cx="193521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solidFill>
                  <a:srgbClr val="0070C0"/>
                </a:solidFill>
              </a:rPr>
              <a:t>4. Statistical processing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Statistical analysis of the members </a:t>
            </a:r>
            <a:r>
              <a:rPr lang="en-US" sz="800" dirty="0"/>
              <a:t>of the hydrological </a:t>
            </a:r>
            <a:r>
              <a:rPr lang="en-US" sz="800" dirty="0" smtClean="0"/>
              <a:t>forecast to </a:t>
            </a:r>
            <a:r>
              <a:rPr lang="en-US" sz="800" dirty="0"/>
              <a:t>determine probabilities of </a:t>
            </a:r>
            <a:r>
              <a:rPr lang="en-US" sz="800" dirty="0" smtClean="0"/>
              <a:t>being under low-flow thresholds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Post-processing </a:t>
            </a:r>
            <a:r>
              <a:rPr lang="en-US" sz="800" dirty="0"/>
              <a:t>approaches </a:t>
            </a:r>
            <a:r>
              <a:rPr lang="en-US" sz="800" dirty="0" smtClean="0"/>
              <a:t>to </a:t>
            </a:r>
            <a:r>
              <a:rPr lang="en-US" sz="800" dirty="0"/>
              <a:t>correct the observed average </a:t>
            </a:r>
            <a:r>
              <a:rPr lang="en-US" sz="800" dirty="0" smtClean="0"/>
              <a:t>model bias over </a:t>
            </a:r>
            <a:r>
              <a:rPr lang="en-US" sz="800" dirty="0"/>
              <a:t>a long </a:t>
            </a:r>
            <a:r>
              <a:rPr lang="en-US" sz="800" dirty="0" smtClean="0"/>
              <a:t>time period </a:t>
            </a:r>
            <a:r>
              <a:rPr lang="en-US" sz="800" dirty="0"/>
              <a:t>(</a:t>
            </a:r>
            <a:r>
              <a:rPr lang="en-US" sz="800" dirty="0" smtClean="0"/>
              <a:t>e.g. </a:t>
            </a:r>
            <a:r>
              <a:rPr lang="en-US" sz="800" dirty="0"/>
              <a:t>a systematic </a:t>
            </a:r>
            <a:r>
              <a:rPr lang="en-US" sz="800" dirty="0" smtClean="0"/>
              <a:t>overestimation of </a:t>
            </a:r>
            <a:r>
              <a:rPr lang="en-US" sz="800" dirty="0"/>
              <a:t>low flows)</a:t>
            </a:r>
            <a:endParaRPr lang="fr-FR" sz="7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61510" y="4686985"/>
            <a:ext cx="3147415" cy="369332"/>
            <a:chOff x="161510" y="4686985"/>
            <a:chExt cx="3147415" cy="369332"/>
          </a:xfrm>
        </p:grpSpPr>
        <p:sp>
          <p:nvSpPr>
            <p:cNvPr id="3" name="ZoneTexte 2">
              <a:hlinkClick r:id="rId3" action="ppaction://hlinksldjump"/>
            </p:cNvPr>
            <p:cNvSpPr txBox="1"/>
            <p:nvPr/>
          </p:nvSpPr>
          <p:spPr>
            <a:xfrm>
              <a:off x="573689" y="4686985"/>
              <a:ext cx="273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</a:rPr>
                <a:t>Which</a:t>
              </a:r>
              <a:r>
                <a:rPr lang="fr-FR" dirty="0" smtClean="0">
                  <a:solidFill>
                    <a:srgbClr val="FF0000"/>
                  </a:solidFill>
                </a:rPr>
                <a:t> scenarios are </a:t>
              </a:r>
              <a:r>
                <a:rPr lang="fr-FR" dirty="0" err="1" smtClean="0">
                  <a:solidFill>
                    <a:srgbClr val="FF0000"/>
                  </a:solidFill>
                </a:rPr>
                <a:t>used</a:t>
              </a:r>
              <a:r>
                <a:rPr lang="fr-FR" dirty="0" smtClean="0">
                  <a:solidFill>
                    <a:srgbClr val="FF0000"/>
                  </a:solidFill>
                </a:rPr>
                <a:t>?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" name="Flèche droite 3"/>
            <p:cNvSpPr/>
            <p:nvPr/>
          </p:nvSpPr>
          <p:spPr>
            <a:xfrm>
              <a:off x="161510" y="4776995"/>
              <a:ext cx="360040" cy="1846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4" name="Flèche droite 83">
            <a:hlinkClick r:id="" action="ppaction://hlinkshowjump?jump=firstslide"/>
          </p:cNvPr>
          <p:cNvSpPr/>
          <p:nvPr/>
        </p:nvSpPr>
        <p:spPr>
          <a:xfrm rot="16200000">
            <a:off x="8006076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>
            <a:off x="7759351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5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1" y="1807823"/>
            <a:ext cx="5954713" cy="2446824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Daily </a:t>
            </a: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streamflow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</a:p>
          <a:p>
            <a:pPr marL="1101725" lvl="1" indent="-358775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N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ational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streamflow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archive (HYDRO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database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1101725" lvl="1" indent="-358775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4 to 61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years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(1959-2019)</a:t>
            </a:r>
            <a:endParaRPr lang="fr-FR" altLang="fr-FR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358775" indent="-358775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  <a:defRPr/>
            </a:pP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Daily </a:t>
            </a:r>
            <a:r>
              <a:rPr lang="fr-FR" altLang="fr-FR" dirty="0" err="1" smtClean="0">
                <a:solidFill>
                  <a:schemeClr val="tx2"/>
                </a:solidFill>
                <a:sym typeface="Wingdings" pitchFamily="2" charset="2"/>
              </a:rPr>
              <a:t>climatic</a:t>
            </a:r>
            <a:r>
              <a:rPr lang="fr-FR" altLang="fr-FR" dirty="0" smtClean="0">
                <a:solidFill>
                  <a:schemeClr val="tx2"/>
                </a:solidFill>
                <a:sym typeface="Wingdings" pitchFamily="2" charset="2"/>
              </a:rPr>
              <a:t> variables</a:t>
            </a:r>
          </a:p>
          <a:p>
            <a:pPr marL="1101725" lvl="1" indent="-358775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Precip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. (P),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Potential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evapotransp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. (PE),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Temp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. (T)</a:t>
            </a:r>
          </a:p>
          <a:p>
            <a:pPr marL="1101725" lvl="1" indent="-358775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SAFRAN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climate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reanalysis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(Météo-France)</a:t>
            </a:r>
          </a:p>
          <a:p>
            <a:pPr marL="1101725" lvl="1" indent="-358775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61 </a:t>
            </a: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years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(1959-2019)</a:t>
            </a:r>
            <a:endParaRPr lang="fr-FR" altLang="fr-FR" sz="1400" dirty="0">
              <a:solidFill>
                <a:schemeClr val="tx2"/>
              </a:solidFill>
              <a:sym typeface="Wingdings" pitchFamily="2" charset="2"/>
            </a:endParaRPr>
          </a:p>
          <a:p>
            <a:pPr marL="358775" lvl="1" indent="-358775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altLang="fr-FR" sz="1600" dirty="0" err="1">
                <a:solidFill>
                  <a:schemeClr val="tx2"/>
                </a:solidFill>
                <a:sym typeface="Wingdings" pitchFamily="2" charset="2"/>
                <a:hlinkClick r:id="rId2" action="ppaction://hlinksldjump"/>
              </a:rPr>
              <a:t>Forecasting</a:t>
            </a:r>
            <a:r>
              <a:rPr lang="fr-FR" altLang="fr-FR" sz="1600" dirty="0">
                <a:solidFill>
                  <a:schemeClr val="tx2"/>
                </a:solidFill>
                <a:sym typeface="Wingdings" pitchFamily="2" charset="2"/>
                <a:hlinkClick r:id="rId2" action="ppaction://hlinksldjump"/>
              </a:rPr>
              <a:t> scenarios</a:t>
            </a:r>
            <a:endParaRPr lang="fr-FR" altLang="fr-FR" sz="1600" dirty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10" name="Picture 3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2" r="4844" b="18173"/>
          <a:stretch/>
        </p:blipFill>
        <p:spPr bwMode="auto">
          <a:xfrm>
            <a:off x="6526255" y="2092736"/>
            <a:ext cx="2125620" cy="2165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r="55248" b="18173"/>
          <a:stretch/>
        </p:blipFill>
        <p:spPr bwMode="auto">
          <a:xfrm>
            <a:off x="6106760" y="1356615"/>
            <a:ext cx="2103323" cy="2165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8277225" y="1952365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ZoneTexte 31"/>
          <p:cNvSpPr txBox="1">
            <a:spLocks noChangeArrowheads="1"/>
          </p:cNvSpPr>
          <p:nvPr/>
        </p:nvSpPr>
        <p:spPr bwMode="auto">
          <a:xfrm>
            <a:off x="8651875" y="2649277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rgbClr val="FFC000"/>
                </a:solidFill>
              </a:rPr>
              <a:t>PE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11997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err="1" smtClean="0">
                <a:solidFill>
                  <a:schemeClr val="tx2"/>
                </a:solidFill>
              </a:rPr>
              <a:t>Which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data are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used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?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14" name="Flèche droite 13">
            <a:hlinkClick r:id="" action="ppaction://hlinkshowjump?jump=firstslide"/>
          </p:cNvPr>
          <p:cNvSpPr/>
          <p:nvPr/>
        </p:nvSpPr>
        <p:spPr>
          <a:xfrm rot="16200000">
            <a:off x="408235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1510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5" y="1602305"/>
            <a:ext cx="5200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ZoneTexte 347"/>
          <p:cNvSpPr txBox="1">
            <a:spLocks noChangeArrowheads="1"/>
          </p:cNvSpPr>
          <p:nvPr/>
        </p:nvSpPr>
        <p:spPr bwMode="auto">
          <a:xfrm>
            <a:off x="13378602" y="8007508"/>
            <a:ext cx="77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chemeClr val="tx1"/>
                </a:solidFill>
              </a:rPr>
              <a:t>2009</a:t>
            </a:r>
          </a:p>
        </p:txBody>
      </p:sp>
      <p:grpSp>
        <p:nvGrpSpPr>
          <p:cNvPr id="63" name="Groupe 62"/>
          <p:cNvGrpSpPr>
            <a:grpSpLocks/>
          </p:cNvGrpSpPr>
          <p:nvPr/>
        </p:nvGrpSpPr>
        <p:grpSpPr bwMode="auto">
          <a:xfrm>
            <a:off x="5742130" y="2345990"/>
            <a:ext cx="2745305" cy="1485900"/>
            <a:chOff x="3429000" y="1981200"/>
            <a:chExt cx="3581400" cy="1905000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3429000" y="2286000"/>
              <a:ext cx="3581400" cy="685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>
              <a:off x="4876800" y="1981200"/>
              <a:ext cx="3429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>
              <a:endCxn id="67" idx="0"/>
            </p:cNvCxnSpPr>
            <p:nvPr/>
          </p:nvCxnSpPr>
          <p:spPr>
            <a:xfrm flipH="1">
              <a:off x="4267200" y="2971800"/>
              <a:ext cx="952501" cy="2402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9246"/>
            <p:cNvSpPr txBox="1">
              <a:spLocks noChangeArrowheads="1"/>
            </p:cNvSpPr>
            <p:nvPr/>
          </p:nvSpPr>
          <p:spPr bwMode="auto">
            <a:xfrm>
              <a:off x="3733800" y="3212068"/>
              <a:ext cx="1066799" cy="4735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8FBD33"/>
                </a:buClr>
                <a:buFont typeface="Wingdings" pitchFamily="2" charset="2"/>
                <a:defRPr sz="1600">
                  <a:solidFill>
                    <a:srgbClr val="083F88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dirty="0">
                  <a:solidFill>
                    <a:schemeClr val="tx1"/>
                  </a:solidFill>
                </a:rPr>
                <a:t>Model</a:t>
              </a:r>
            </a:p>
          </p:txBody>
        </p:sp>
        <p:cxnSp>
          <p:nvCxnSpPr>
            <p:cNvPr id="68" name="Connecteur droit avec flèche 67"/>
            <p:cNvCxnSpPr>
              <a:stCxn id="67" idx="2"/>
            </p:cNvCxnSpPr>
            <p:nvPr/>
          </p:nvCxnSpPr>
          <p:spPr>
            <a:xfrm>
              <a:off x="4267200" y="3685571"/>
              <a:ext cx="533400" cy="2006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4707015" y="4726350"/>
            <a:ext cx="388564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00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81000" y="1620200"/>
            <a:ext cx="28408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fr-FR" altLang="fr-FR" sz="1400" dirty="0" err="1" smtClean="0">
                <a:solidFill>
                  <a:schemeClr val="tx2"/>
                </a:solidFill>
                <a:sym typeface="Wingdings" pitchFamily="2" charset="2"/>
              </a:rPr>
              <a:t>Several</a:t>
            </a:r>
            <a:r>
              <a:rPr lang="fr-FR" altLang="fr-FR" sz="1400" dirty="0" smtClean="0">
                <a:solidFill>
                  <a:schemeClr val="tx2"/>
                </a:solidFill>
                <a:sym typeface="Wingdings" pitchFamily="2" charset="2"/>
              </a:rPr>
              <a:t> future </a:t>
            </a:r>
            <a:r>
              <a:rPr lang="fr-FR" altLang="fr-FR" sz="1400" dirty="0" err="1">
                <a:solidFill>
                  <a:schemeClr val="tx2"/>
                </a:solidFill>
                <a:sym typeface="Wingdings" pitchFamily="2" charset="2"/>
              </a:rPr>
              <a:t>meteorological</a:t>
            </a:r>
            <a:r>
              <a:rPr lang="fr-FR" altLang="fr-FR" sz="1400" dirty="0">
                <a:solidFill>
                  <a:schemeClr val="tx2"/>
                </a:solidFill>
                <a:sym typeface="Wingdings" pitchFamily="2" charset="2"/>
              </a:rPr>
              <a:t> inputs </a:t>
            </a:r>
            <a:r>
              <a:rPr lang="fr-FR" altLang="fr-FR" sz="1400" dirty="0" smtClean="0">
                <a:solidFill>
                  <a:schemeClr val="tx2"/>
                </a:solidFill>
              </a:rPr>
              <a:t>sources:</a:t>
            </a:r>
            <a:endParaRPr lang="fr-FR" altLang="fr-FR" sz="1400" dirty="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fr-FR" altLang="fr-FR" sz="1100" dirty="0" smtClean="0">
                <a:solidFill>
                  <a:schemeClr val="bg1">
                    <a:lumMod val="65000"/>
                  </a:schemeClr>
                </a:solidFill>
              </a:rPr>
              <a:t>ESP: </a:t>
            </a:r>
            <a:r>
              <a:rPr lang="fr-FR" altLang="fr-FR" sz="1100" dirty="0" err="1" smtClean="0">
                <a:solidFill>
                  <a:schemeClr val="bg1">
                    <a:lumMod val="65000"/>
                  </a:schemeClr>
                </a:solidFill>
              </a:rPr>
              <a:t>Climatic</a:t>
            </a:r>
            <a:r>
              <a:rPr lang="fr-FR" altLang="fr-FR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altLang="fr-FR" sz="1100" dirty="0">
                <a:solidFill>
                  <a:schemeClr val="bg1">
                    <a:lumMod val="65000"/>
                  </a:schemeClr>
                </a:solidFill>
              </a:rPr>
              <a:t>archive </a:t>
            </a:r>
            <a:r>
              <a:rPr lang="fr-FR" altLang="fr-FR" sz="1100" dirty="0" smtClean="0">
                <a:solidFill>
                  <a:schemeClr val="bg1">
                    <a:lumMod val="65000"/>
                  </a:schemeClr>
                </a:solidFill>
              </a:rPr>
              <a:t>(~60 </a:t>
            </a:r>
            <a:r>
              <a:rPr lang="fr-FR" altLang="fr-FR" sz="1100" dirty="0">
                <a:solidFill>
                  <a:schemeClr val="bg1">
                    <a:lumMod val="65000"/>
                  </a:schemeClr>
                </a:solidFill>
              </a:rPr>
              <a:t>scenarios) </a:t>
            </a:r>
            <a:r>
              <a:rPr lang="fr-FR" altLang="fr-FR" sz="11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 </a:t>
            </a:r>
            <a:r>
              <a:rPr lang="fr-FR" altLang="fr-FR" sz="1100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includes</a:t>
            </a:r>
            <a:r>
              <a:rPr lang="fr-FR" altLang="fr-FR" sz="11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fr-FR" altLang="fr-FR" sz="1100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severe</a:t>
            </a:r>
            <a:r>
              <a:rPr lang="fr-FR" altLang="fr-FR" sz="11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fr-FR" altLang="fr-FR" sz="1100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drought</a:t>
            </a:r>
            <a:r>
              <a:rPr lang="fr-FR" altLang="fr-FR" sz="11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fr-FR" altLang="fr-FR" sz="11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conditions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fr-FR" altLang="fr-FR" sz="1100" dirty="0">
              <a:solidFill>
                <a:schemeClr val="bg1">
                  <a:lumMod val="65000"/>
                </a:schemeClr>
              </a:solidFill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fr-FR" altLang="fr-FR" sz="1100" dirty="0" err="1">
                <a:solidFill>
                  <a:srgbClr val="FF0000"/>
                </a:solidFill>
                <a:sym typeface="Wingdings" pitchFamily="2" charset="2"/>
              </a:rPr>
              <a:t>Zero-precipitation</a:t>
            </a:r>
            <a:r>
              <a:rPr lang="fr-FR" altLang="fr-FR" sz="1100" dirty="0">
                <a:solidFill>
                  <a:srgbClr val="FF0000"/>
                </a:solidFill>
                <a:sym typeface="Wingdings" pitchFamily="2" charset="2"/>
              </a:rPr>
              <a:t> scenario  </a:t>
            </a:r>
            <a:r>
              <a:rPr lang="fr-FR" altLang="fr-FR" sz="1100" dirty="0" err="1">
                <a:solidFill>
                  <a:srgbClr val="FF0000"/>
                </a:solidFill>
                <a:sym typeface="Wingdings" pitchFamily="2" charset="2"/>
              </a:rPr>
              <a:t>worst</a:t>
            </a:r>
            <a:r>
              <a:rPr lang="fr-FR" altLang="fr-FR" sz="1100" dirty="0">
                <a:solidFill>
                  <a:srgbClr val="FF0000"/>
                </a:solidFill>
                <a:sym typeface="Wingdings" pitchFamily="2" charset="2"/>
              </a:rPr>
              <a:t> case </a:t>
            </a:r>
            <a:r>
              <a:rPr lang="fr-FR" altLang="fr-FR" sz="1100" dirty="0" err="1">
                <a:solidFill>
                  <a:srgbClr val="FF0000"/>
                </a:solidFill>
                <a:sym typeface="Wingdings" pitchFamily="2" charset="2"/>
              </a:rPr>
              <a:t>streamflow</a:t>
            </a:r>
            <a:r>
              <a:rPr lang="fr-FR" altLang="fr-FR" sz="11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altLang="fr-FR" sz="1100" dirty="0" err="1" smtClean="0">
                <a:solidFill>
                  <a:srgbClr val="FF0000"/>
                </a:solidFill>
                <a:sym typeface="Wingdings" pitchFamily="2" charset="2"/>
              </a:rPr>
              <a:t>forecast</a:t>
            </a:r>
            <a:endParaRPr lang="fr-FR" altLang="fr-FR" sz="11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fr-FR" altLang="fr-FR" sz="11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fr-FR" altLang="fr-FR" sz="1100" dirty="0" smtClean="0">
                <a:solidFill>
                  <a:schemeClr val="tx2"/>
                </a:solidFill>
                <a:sym typeface="Wingdings" pitchFamily="2" charset="2"/>
              </a:rPr>
              <a:t>ECMWF ensemble </a:t>
            </a:r>
            <a:r>
              <a:rPr lang="fr-FR" altLang="fr-FR" sz="1100" dirty="0" err="1" smtClean="0">
                <a:solidFill>
                  <a:schemeClr val="tx2"/>
                </a:solidFill>
                <a:sym typeface="Wingdings" pitchFamily="2" charset="2"/>
              </a:rPr>
              <a:t>meteorological</a:t>
            </a:r>
            <a:r>
              <a:rPr lang="fr-FR" altLang="fr-FR" sz="11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altLang="fr-FR" sz="1100" dirty="0" err="1" smtClean="0">
                <a:solidFill>
                  <a:schemeClr val="tx2"/>
                </a:solidFill>
                <a:sym typeface="Wingdings" pitchFamily="2" charset="2"/>
              </a:rPr>
              <a:t>forecasts</a:t>
            </a:r>
            <a:r>
              <a:rPr lang="fr-FR" altLang="fr-FR" sz="1100" dirty="0" smtClean="0">
                <a:solidFill>
                  <a:schemeClr val="tx2"/>
                </a:solidFill>
                <a:sym typeface="Wingdings" pitchFamily="2" charset="2"/>
              </a:rPr>
              <a:t> (up to 10 </a:t>
            </a:r>
            <a:r>
              <a:rPr lang="fr-FR" altLang="fr-FR" sz="1100" dirty="0" err="1" smtClean="0">
                <a:solidFill>
                  <a:schemeClr val="tx2"/>
                </a:solidFill>
                <a:sym typeface="Wingdings" pitchFamily="2" charset="2"/>
              </a:rPr>
              <a:t>days</a:t>
            </a:r>
            <a:r>
              <a:rPr lang="fr-FR" altLang="fr-FR" sz="1100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fr-FR" altLang="fr-FR" sz="1100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73" name="ZoneTexte 2"/>
          <p:cNvSpPr txBox="1">
            <a:spLocks noChangeArrowheads="1"/>
          </p:cNvSpPr>
          <p:nvPr/>
        </p:nvSpPr>
        <p:spPr bwMode="auto">
          <a:xfrm>
            <a:off x="4481990" y="4734084"/>
            <a:ext cx="81945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</a:rPr>
              <a:t>01/05/2010</a:t>
            </a:r>
          </a:p>
        </p:txBody>
      </p:sp>
      <p:sp>
        <p:nvSpPr>
          <p:cNvPr id="74" name="ZoneTexte 67"/>
          <p:cNvSpPr txBox="1">
            <a:spLocks noChangeArrowheads="1"/>
          </p:cNvSpPr>
          <p:nvPr/>
        </p:nvSpPr>
        <p:spPr bwMode="auto">
          <a:xfrm>
            <a:off x="5382090" y="4734084"/>
            <a:ext cx="81945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</a:rPr>
              <a:t>01/06/2010</a:t>
            </a:r>
          </a:p>
        </p:txBody>
      </p:sp>
      <p:sp>
        <p:nvSpPr>
          <p:cNvPr id="75" name="ZoneTexte 68"/>
          <p:cNvSpPr txBox="1">
            <a:spLocks noChangeArrowheads="1"/>
          </p:cNvSpPr>
          <p:nvPr/>
        </p:nvSpPr>
        <p:spPr bwMode="auto">
          <a:xfrm>
            <a:off x="6237185" y="4734084"/>
            <a:ext cx="81945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</a:rPr>
              <a:t>01/07/2010</a:t>
            </a:r>
          </a:p>
        </p:txBody>
      </p:sp>
      <p:sp>
        <p:nvSpPr>
          <p:cNvPr id="76" name="ZoneTexte 69"/>
          <p:cNvSpPr txBox="1">
            <a:spLocks noChangeArrowheads="1"/>
          </p:cNvSpPr>
          <p:nvPr/>
        </p:nvSpPr>
        <p:spPr bwMode="auto">
          <a:xfrm>
            <a:off x="7137285" y="4734084"/>
            <a:ext cx="81945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</a:rPr>
              <a:t>01/08/2010</a:t>
            </a:r>
          </a:p>
        </p:txBody>
      </p:sp>
      <p:sp>
        <p:nvSpPr>
          <p:cNvPr id="77" name="ZoneTexte 70"/>
          <p:cNvSpPr txBox="1">
            <a:spLocks noChangeArrowheads="1"/>
          </p:cNvSpPr>
          <p:nvPr/>
        </p:nvSpPr>
        <p:spPr bwMode="auto">
          <a:xfrm>
            <a:off x="8028020" y="4734084"/>
            <a:ext cx="81945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</a:rPr>
              <a:t>01/09/2010</a:t>
            </a: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152400" y="111997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8FBD33"/>
              </a:buClr>
              <a:buFont typeface="Wingdings" pitchFamily="2" charset="2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358775" indent="-3587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fr-FR" altLang="fr-FR" sz="2400" b="1" dirty="0" err="1" smtClean="0">
                <a:solidFill>
                  <a:schemeClr val="tx2"/>
                </a:solidFill>
              </a:rPr>
              <a:t>Which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</a:t>
            </a:r>
            <a:r>
              <a:rPr lang="fr-FR" altLang="fr-FR" sz="2400" b="1" dirty="0" err="1" smtClean="0">
                <a:solidFill>
                  <a:schemeClr val="tx2"/>
                </a:solidFill>
              </a:rPr>
              <a:t>forecasting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 scenarios?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81" name="Forme libre 80"/>
          <p:cNvSpPr/>
          <p:nvPr/>
        </p:nvSpPr>
        <p:spPr>
          <a:xfrm>
            <a:off x="5755430" y="4328845"/>
            <a:ext cx="2596990" cy="313135"/>
          </a:xfrm>
          <a:custGeom>
            <a:avLst/>
            <a:gdLst>
              <a:gd name="connsiteX0" fmla="*/ 0 w 2506980"/>
              <a:gd name="connsiteY0" fmla="*/ 0 h 358140"/>
              <a:gd name="connsiteX1" fmla="*/ 251460 w 2506980"/>
              <a:gd name="connsiteY1" fmla="*/ 160020 h 358140"/>
              <a:gd name="connsiteX2" fmla="*/ 548640 w 2506980"/>
              <a:gd name="connsiteY2" fmla="*/ 228600 h 358140"/>
              <a:gd name="connsiteX3" fmla="*/ 1379220 w 2506980"/>
              <a:gd name="connsiteY3" fmla="*/ 312420 h 358140"/>
              <a:gd name="connsiteX4" fmla="*/ 2240280 w 2506980"/>
              <a:gd name="connsiteY4" fmla="*/ 350520 h 358140"/>
              <a:gd name="connsiteX5" fmla="*/ 2506980 w 2506980"/>
              <a:gd name="connsiteY5" fmla="*/ 35814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980" h="358140">
                <a:moveTo>
                  <a:pt x="0" y="0"/>
                </a:moveTo>
                <a:cubicBezTo>
                  <a:pt x="80010" y="60960"/>
                  <a:pt x="160020" y="121920"/>
                  <a:pt x="251460" y="160020"/>
                </a:cubicBezTo>
                <a:cubicBezTo>
                  <a:pt x="342900" y="198120"/>
                  <a:pt x="360680" y="203200"/>
                  <a:pt x="548640" y="228600"/>
                </a:cubicBezTo>
                <a:cubicBezTo>
                  <a:pt x="736600" y="254000"/>
                  <a:pt x="1097280" y="292100"/>
                  <a:pt x="1379220" y="312420"/>
                </a:cubicBezTo>
                <a:cubicBezTo>
                  <a:pt x="1661160" y="332740"/>
                  <a:pt x="2052320" y="342900"/>
                  <a:pt x="2240280" y="350520"/>
                </a:cubicBezTo>
                <a:cubicBezTo>
                  <a:pt x="2428240" y="358140"/>
                  <a:pt x="2506980" y="358140"/>
                  <a:pt x="2506980" y="3581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5742130" y="1536635"/>
            <a:ext cx="1665185" cy="405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4" name="Connecteur droit avec flèche 83"/>
          <p:cNvCxnSpPr/>
          <p:nvPr/>
        </p:nvCxnSpPr>
        <p:spPr>
          <a:xfrm>
            <a:off x="2501770" y="3306067"/>
            <a:ext cx="3240360" cy="10227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2515070" y="2583734"/>
            <a:ext cx="3460703" cy="169820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èche droite 90">
            <a:hlinkClick r:id="" action="ppaction://hlinkshowjump?jump=firstslide"/>
          </p:cNvPr>
          <p:cNvSpPr/>
          <p:nvPr/>
        </p:nvSpPr>
        <p:spPr>
          <a:xfrm rot="16200000">
            <a:off x="408235" y="4843700"/>
            <a:ext cx="138669" cy="17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161510" y="449767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0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8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9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1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3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4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6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7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8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9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1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3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4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6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7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8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9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1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200"/>
                            </p:stCondLst>
                            <p:childTnLst>
                              <p:par>
                                <p:cTn id="16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1453</Words>
  <Application>Microsoft Office PowerPoint</Application>
  <PresentationFormat>Affichage à l'écran (16:9)</PresentationFormat>
  <Paragraphs>409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IRSTEA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Nicolle Pierre</dc:creator>
  <cp:lastModifiedBy>NICOLLE Pierre</cp:lastModifiedBy>
  <cp:revision>115</cp:revision>
  <dcterms:created xsi:type="dcterms:W3CDTF">2019-04-03T13:01:15Z</dcterms:created>
  <dcterms:modified xsi:type="dcterms:W3CDTF">2020-05-05T10:18:10Z</dcterms:modified>
</cp:coreProperties>
</file>