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1"/>
  </p:sldMasterIdLst>
  <p:sldIdLst>
    <p:sldId id="256" r:id="rId2"/>
    <p:sldId id="265" r:id="rId3"/>
    <p:sldId id="268" r:id="rId4"/>
    <p:sldId id="266" r:id="rId5"/>
    <p:sldId id="269" r:id="rId6"/>
    <p:sldId id="278" r:id="rId7"/>
    <p:sldId id="279" r:id="rId8"/>
    <p:sldId id="277" r:id="rId9"/>
    <p:sldId id="280" r:id="rId10"/>
    <p:sldId id="283" r:id="rId11"/>
    <p:sldId id="281" r:id="rId12"/>
    <p:sldId id="285" r:id="rId13"/>
    <p:sldId id="286" r:id="rId14"/>
    <p:sldId id="284" r:id="rId15"/>
    <p:sldId id="296" r:id="rId16"/>
    <p:sldId id="294" r:id="rId17"/>
    <p:sldId id="287" r:id="rId18"/>
    <p:sldId id="288" r:id="rId19"/>
    <p:sldId id="297" r:id="rId20"/>
    <p:sldId id="290" r:id="rId21"/>
    <p:sldId id="291" r:id="rId22"/>
    <p:sldId id="293" r:id="rId23"/>
    <p:sldId id="271" r:id="rId24"/>
    <p:sldId id="298"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1"/>
    <p:restoredTop sz="94663"/>
  </p:normalViewPr>
  <p:slideViewPr>
    <p:cSldViewPr snapToGrid="0" snapToObjects="1">
      <p:cViewPr varScale="1">
        <p:scale>
          <a:sx n="114" d="100"/>
          <a:sy n="114" d="100"/>
        </p:scale>
        <p:origin x="16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0E44D-633D-9343-A773-D0F3ABB531FD}" type="doc">
      <dgm:prSet loTypeId="urn:microsoft.com/office/officeart/2005/8/layout/process1" loCatId="" qsTypeId="urn:microsoft.com/office/officeart/2005/8/quickstyle/simple1" qsCatId="simple" csTypeId="urn:microsoft.com/office/officeart/2005/8/colors/accent1_2" csCatId="accent1" phldr="1"/>
      <dgm:spPr/>
    </dgm:pt>
    <dgm:pt modelId="{2E730A9F-624A-424C-BEFE-B44F0A61068F}">
      <dgm:prSet phldrT="[Text]" custT="1"/>
      <dgm:spPr>
        <a:solidFill>
          <a:srgbClr val="00B050"/>
        </a:solidFill>
      </dgm:spPr>
      <dgm:t>
        <a:bodyPr/>
        <a:lstStyle/>
        <a:p>
          <a:r>
            <a:rPr lang="en-GB" sz="2400" dirty="0"/>
            <a:t>WTV/KV</a:t>
          </a:r>
        </a:p>
      </dgm:t>
    </dgm:pt>
    <dgm:pt modelId="{1FD85243-4E91-BC47-B3A0-D2A219F47139}" type="parTrans" cxnId="{5A99B4B1-2788-0946-B737-6B6427D901E1}">
      <dgm:prSet/>
      <dgm:spPr/>
      <dgm:t>
        <a:bodyPr/>
        <a:lstStyle/>
        <a:p>
          <a:endParaRPr lang="en-GB"/>
        </a:p>
      </dgm:t>
    </dgm:pt>
    <dgm:pt modelId="{FDA7AAC8-790E-8D41-AA67-0A0A76A55543}" type="sibTrans" cxnId="{5A99B4B1-2788-0946-B737-6B6427D901E1}">
      <dgm:prSet/>
      <dgm:spPr>
        <a:solidFill>
          <a:srgbClr val="00B050"/>
        </a:solidFill>
      </dgm:spPr>
      <dgm:t>
        <a:bodyPr/>
        <a:lstStyle/>
        <a:p>
          <a:endParaRPr lang="en-GB"/>
        </a:p>
      </dgm:t>
    </dgm:pt>
    <dgm:pt modelId="{71702550-EF8C-0B4E-AF2A-DC401A996AD7}">
      <dgm:prSet phldrT="[Text]" custT="1"/>
      <dgm:spPr>
        <a:solidFill>
          <a:srgbClr val="00B050"/>
        </a:solidFill>
      </dgm:spPr>
      <dgm:t>
        <a:bodyPr/>
        <a:lstStyle/>
        <a:p>
          <a:r>
            <a:rPr lang="en-GB" sz="2400" dirty="0"/>
            <a:t>Near Surface Air Temperature</a:t>
          </a:r>
        </a:p>
      </dgm:t>
    </dgm:pt>
    <dgm:pt modelId="{47D78F8E-3A99-3140-BA05-ED9E308E9C5E}" type="parTrans" cxnId="{8DAA3F9C-DD3E-0E43-A0AB-017735E1B058}">
      <dgm:prSet/>
      <dgm:spPr/>
      <dgm:t>
        <a:bodyPr/>
        <a:lstStyle/>
        <a:p>
          <a:endParaRPr lang="en-GB"/>
        </a:p>
      </dgm:t>
    </dgm:pt>
    <dgm:pt modelId="{3A7D87A9-2E36-6F49-AFE0-642AB4CF6A0D}" type="sibTrans" cxnId="{8DAA3F9C-DD3E-0E43-A0AB-017735E1B058}">
      <dgm:prSet/>
      <dgm:spPr/>
      <dgm:t>
        <a:bodyPr/>
        <a:lstStyle/>
        <a:p>
          <a:endParaRPr lang="en-GB"/>
        </a:p>
      </dgm:t>
    </dgm:pt>
    <dgm:pt modelId="{8E25EB3C-CCC5-4449-B07B-AA6A0D978180}" type="pres">
      <dgm:prSet presAssocID="{F500E44D-633D-9343-A773-D0F3ABB531FD}" presName="Name0" presStyleCnt="0">
        <dgm:presLayoutVars>
          <dgm:dir/>
          <dgm:resizeHandles val="exact"/>
        </dgm:presLayoutVars>
      </dgm:prSet>
      <dgm:spPr/>
    </dgm:pt>
    <dgm:pt modelId="{54D35477-FD33-9640-916D-EE85B38DD27E}" type="pres">
      <dgm:prSet presAssocID="{2E730A9F-624A-424C-BEFE-B44F0A61068F}" presName="node" presStyleLbl="node1" presStyleIdx="0" presStyleCnt="2" custLinFactNeighborX="-117" custLinFactNeighborY="-10882">
        <dgm:presLayoutVars>
          <dgm:bulletEnabled val="1"/>
        </dgm:presLayoutVars>
      </dgm:prSet>
      <dgm:spPr/>
    </dgm:pt>
    <dgm:pt modelId="{8170870F-B5A4-BA42-ADE1-5B2D35EC2480}" type="pres">
      <dgm:prSet presAssocID="{FDA7AAC8-790E-8D41-AA67-0A0A76A55543}" presName="sibTrans" presStyleLbl="sibTrans2D1" presStyleIdx="0" presStyleCnt="1" custLinFactNeighborY="7296"/>
      <dgm:spPr/>
    </dgm:pt>
    <dgm:pt modelId="{3415B68A-E673-9C4D-8182-33CE8AB4DB06}" type="pres">
      <dgm:prSet presAssocID="{FDA7AAC8-790E-8D41-AA67-0A0A76A55543}" presName="connectorText" presStyleLbl="sibTrans2D1" presStyleIdx="0" presStyleCnt="1"/>
      <dgm:spPr/>
    </dgm:pt>
    <dgm:pt modelId="{32C416E8-0E2D-AA47-ADA1-AFCADBEECDF4}" type="pres">
      <dgm:prSet presAssocID="{71702550-EF8C-0B4E-AF2A-DC401A996AD7}" presName="node" presStyleLbl="node1" presStyleIdx="1" presStyleCnt="2" custLinFactNeighborX="117" custLinFactNeighborY="-10882">
        <dgm:presLayoutVars>
          <dgm:bulletEnabled val="1"/>
        </dgm:presLayoutVars>
      </dgm:prSet>
      <dgm:spPr/>
    </dgm:pt>
  </dgm:ptLst>
  <dgm:cxnLst>
    <dgm:cxn modelId="{21BD5177-979F-2E45-8E03-5C3B5A565DE3}" type="presOf" srcId="{F500E44D-633D-9343-A773-D0F3ABB531FD}" destId="{8E25EB3C-CCC5-4449-B07B-AA6A0D978180}" srcOrd="0" destOrd="0" presId="urn:microsoft.com/office/officeart/2005/8/layout/process1"/>
    <dgm:cxn modelId="{8DAA3F9C-DD3E-0E43-A0AB-017735E1B058}" srcId="{F500E44D-633D-9343-A773-D0F3ABB531FD}" destId="{71702550-EF8C-0B4E-AF2A-DC401A996AD7}" srcOrd="1" destOrd="0" parTransId="{47D78F8E-3A99-3140-BA05-ED9E308E9C5E}" sibTransId="{3A7D87A9-2E36-6F49-AFE0-642AB4CF6A0D}"/>
    <dgm:cxn modelId="{CBC408A0-6DF7-A046-99A3-1F532C36875A}" type="presOf" srcId="{FDA7AAC8-790E-8D41-AA67-0A0A76A55543}" destId="{3415B68A-E673-9C4D-8182-33CE8AB4DB06}" srcOrd="1" destOrd="0" presId="urn:microsoft.com/office/officeart/2005/8/layout/process1"/>
    <dgm:cxn modelId="{5A99B4B1-2788-0946-B737-6B6427D901E1}" srcId="{F500E44D-633D-9343-A773-D0F3ABB531FD}" destId="{2E730A9F-624A-424C-BEFE-B44F0A61068F}" srcOrd="0" destOrd="0" parTransId="{1FD85243-4E91-BC47-B3A0-D2A219F47139}" sibTransId="{FDA7AAC8-790E-8D41-AA67-0A0A76A55543}"/>
    <dgm:cxn modelId="{B7C781BE-8360-8A4C-8E1C-395C17A6E942}" type="presOf" srcId="{FDA7AAC8-790E-8D41-AA67-0A0A76A55543}" destId="{8170870F-B5A4-BA42-ADE1-5B2D35EC2480}" srcOrd="0" destOrd="0" presId="urn:microsoft.com/office/officeart/2005/8/layout/process1"/>
    <dgm:cxn modelId="{F3B520C7-AF48-5E45-B917-0BEA520D29B8}" type="presOf" srcId="{2E730A9F-624A-424C-BEFE-B44F0A61068F}" destId="{54D35477-FD33-9640-916D-EE85B38DD27E}" srcOrd="0" destOrd="0" presId="urn:microsoft.com/office/officeart/2005/8/layout/process1"/>
    <dgm:cxn modelId="{EB4C2FC8-B9C6-D046-9990-2EE711FF6566}" type="presOf" srcId="{71702550-EF8C-0B4E-AF2A-DC401A996AD7}" destId="{32C416E8-0E2D-AA47-ADA1-AFCADBEECDF4}" srcOrd="0" destOrd="0" presId="urn:microsoft.com/office/officeart/2005/8/layout/process1"/>
    <dgm:cxn modelId="{144CE85F-E9D6-854D-8892-A252D7D270CD}" type="presParOf" srcId="{8E25EB3C-CCC5-4449-B07B-AA6A0D978180}" destId="{54D35477-FD33-9640-916D-EE85B38DD27E}" srcOrd="0" destOrd="0" presId="urn:microsoft.com/office/officeart/2005/8/layout/process1"/>
    <dgm:cxn modelId="{025B2007-F610-1940-916A-C0BFFFA2C110}" type="presParOf" srcId="{8E25EB3C-CCC5-4449-B07B-AA6A0D978180}" destId="{8170870F-B5A4-BA42-ADE1-5B2D35EC2480}" srcOrd="1" destOrd="0" presId="urn:microsoft.com/office/officeart/2005/8/layout/process1"/>
    <dgm:cxn modelId="{8BFA1206-8852-A34B-879A-18D39F79C120}" type="presParOf" srcId="{8170870F-B5A4-BA42-ADE1-5B2D35EC2480}" destId="{3415B68A-E673-9C4D-8182-33CE8AB4DB06}" srcOrd="0" destOrd="0" presId="urn:microsoft.com/office/officeart/2005/8/layout/process1"/>
    <dgm:cxn modelId="{6957BF3D-A7B7-8E4B-B1DB-A68A14CA8BCA}" type="presParOf" srcId="{8E25EB3C-CCC5-4449-B07B-AA6A0D978180}" destId="{32C416E8-0E2D-AA47-ADA1-AFCADBEECDF4}" srcOrd="2" destOrd="0" presId="urn:microsoft.com/office/officeart/2005/8/layout/process1"/>
  </dgm:cxnLst>
  <dgm:bg/>
  <dgm:whole>
    <a:ln w="25400">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00E44D-633D-9343-A773-D0F3ABB531FD}" type="doc">
      <dgm:prSet loTypeId="urn:microsoft.com/office/officeart/2005/8/layout/process1" loCatId="" qsTypeId="urn:microsoft.com/office/officeart/2005/8/quickstyle/simple1" qsCatId="simple" csTypeId="urn:microsoft.com/office/officeart/2005/8/colors/accent1_2" csCatId="accent1" phldr="1"/>
      <dgm:spPr/>
    </dgm:pt>
    <dgm:pt modelId="{2E730A9F-624A-424C-BEFE-B44F0A61068F}">
      <dgm:prSet phldrT="[Text]"/>
      <dgm:spPr>
        <a:solidFill>
          <a:schemeClr val="accent2"/>
        </a:solidFill>
      </dgm:spPr>
      <dgm:t>
        <a:bodyPr/>
        <a:lstStyle/>
        <a:p>
          <a:r>
            <a:rPr lang="en-GB" dirty="0"/>
            <a:t>Net Radiation</a:t>
          </a:r>
        </a:p>
      </dgm:t>
    </dgm:pt>
    <dgm:pt modelId="{1FD85243-4E91-BC47-B3A0-D2A219F47139}" type="parTrans" cxnId="{5A99B4B1-2788-0946-B737-6B6427D901E1}">
      <dgm:prSet/>
      <dgm:spPr/>
      <dgm:t>
        <a:bodyPr/>
        <a:lstStyle/>
        <a:p>
          <a:endParaRPr lang="en-GB"/>
        </a:p>
      </dgm:t>
    </dgm:pt>
    <dgm:pt modelId="{FDA7AAC8-790E-8D41-AA67-0A0A76A55543}" type="sibTrans" cxnId="{5A99B4B1-2788-0946-B737-6B6427D901E1}">
      <dgm:prSet/>
      <dgm:spPr>
        <a:solidFill>
          <a:schemeClr val="accent2"/>
        </a:solidFill>
      </dgm:spPr>
      <dgm:t>
        <a:bodyPr/>
        <a:lstStyle/>
        <a:p>
          <a:endParaRPr lang="en-GB"/>
        </a:p>
      </dgm:t>
    </dgm:pt>
    <dgm:pt modelId="{71702550-EF8C-0B4E-AF2A-DC401A996AD7}">
      <dgm:prSet phldrT="[Text]"/>
      <dgm:spPr>
        <a:solidFill>
          <a:schemeClr val="accent2"/>
        </a:solidFill>
      </dgm:spPr>
      <dgm:t>
        <a:bodyPr/>
        <a:lstStyle/>
        <a:p>
          <a:r>
            <a:rPr lang="en-GB" dirty="0"/>
            <a:t>Near Surface Air Temperature</a:t>
          </a:r>
        </a:p>
      </dgm:t>
    </dgm:pt>
    <dgm:pt modelId="{47D78F8E-3A99-3140-BA05-ED9E308E9C5E}" type="parTrans" cxnId="{8DAA3F9C-DD3E-0E43-A0AB-017735E1B058}">
      <dgm:prSet/>
      <dgm:spPr/>
      <dgm:t>
        <a:bodyPr/>
        <a:lstStyle/>
        <a:p>
          <a:endParaRPr lang="en-GB"/>
        </a:p>
      </dgm:t>
    </dgm:pt>
    <dgm:pt modelId="{3A7D87A9-2E36-6F49-AFE0-642AB4CF6A0D}" type="sibTrans" cxnId="{8DAA3F9C-DD3E-0E43-A0AB-017735E1B058}">
      <dgm:prSet/>
      <dgm:spPr>
        <a:solidFill>
          <a:schemeClr val="accent2"/>
        </a:solidFill>
      </dgm:spPr>
      <dgm:t>
        <a:bodyPr/>
        <a:lstStyle/>
        <a:p>
          <a:endParaRPr lang="en-GB"/>
        </a:p>
      </dgm:t>
    </dgm:pt>
    <dgm:pt modelId="{9B5FE280-6DFC-D54C-A611-9330ABA86EDA}">
      <dgm:prSet phldrT="[Text]"/>
      <dgm:spPr>
        <a:solidFill>
          <a:schemeClr val="accent2"/>
        </a:solidFill>
      </dgm:spPr>
      <dgm:t>
        <a:bodyPr/>
        <a:lstStyle/>
        <a:p>
          <a:r>
            <a:rPr lang="en-GB" dirty="0"/>
            <a:t>WTV/KV</a:t>
          </a:r>
        </a:p>
      </dgm:t>
    </dgm:pt>
    <dgm:pt modelId="{065E8B4B-9A6F-C74F-B7E4-B16195C664EE}" type="parTrans" cxnId="{6DA16914-DAF3-7E4D-B36B-4E64B85B3B3F}">
      <dgm:prSet/>
      <dgm:spPr/>
      <dgm:t>
        <a:bodyPr/>
        <a:lstStyle/>
        <a:p>
          <a:endParaRPr lang="en-GB"/>
        </a:p>
      </dgm:t>
    </dgm:pt>
    <dgm:pt modelId="{8A6B8711-3E2F-EC4A-B492-08D41F9F85C2}" type="sibTrans" cxnId="{6DA16914-DAF3-7E4D-B36B-4E64B85B3B3F}">
      <dgm:prSet/>
      <dgm:spPr/>
      <dgm:t>
        <a:bodyPr/>
        <a:lstStyle/>
        <a:p>
          <a:endParaRPr lang="en-GB"/>
        </a:p>
      </dgm:t>
    </dgm:pt>
    <dgm:pt modelId="{8E25EB3C-CCC5-4449-B07B-AA6A0D978180}" type="pres">
      <dgm:prSet presAssocID="{F500E44D-633D-9343-A773-D0F3ABB531FD}" presName="Name0" presStyleCnt="0">
        <dgm:presLayoutVars>
          <dgm:dir/>
          <dgm:resizeHandles val="exact"/>
        </dgm:presLayoutVars>
      </dgm:prSet>
      <dgm:spPr/>
    </dgm:pt>
    <dgm:pt modelId="{54D35477-FD33-9640-916D-EE85B38DD27E}" type="pres">
      <dgm:prSet presAssocID="{2E730A9F-624A-424C-BEFE-B44F0A61068F}" presName="node" presStyleLbl="node1" presStyleIdx="0" presStyleCnt="3">
        <dgm:presLayoutVars>
          <dgm:bulletEnabled val="1"/>
        </dgm:presLayoutVars>
      </dgm:prSet>
      <dgm:spPr/>
    </dgm:pt>
    <dgm:pt modelId="{8170870F-B5A4-BA42-ADE1-5B2D35EC2480}" type="pres">
      <dgm:prSet presAssocID="{FDA7AAC8-790E-8D41-AA67-0A0A76A55543}" presName="sibTrans" presStyleLbl="sibTrans2D1" presStyleIdx="0" presStyleCnt="2"/>
      <dgm:spPr/>
    </dgm:pt>
    <dgm:pt modelId="{3415B68A-E673-9C4D-8182-33CE8AB4DB06}" type="pres">
      <dgm:prSet presAssocID="{FDA7AAC8-790E-8D41-AA67-0A0A76A55543}" presName="connectorText" presStyleLbl="sibTrans2D1" presStyleIdx="0" presStyleCnt="2"/>
      <dgm:spPr/>
    </dgm:pt>
    <dgm:pt modelId="{32C416E8-0E2D-AA47-ADA1-AFCADBEECDF4}" type="pres">
      <dgm:prSet presAssocID="{71702550-EF8C-0B4E-AF2A-DC401A996AD7}" presName="node" presStyleLbl="node1" presStyleIdx="1" presStyleCnt="3">
        <dgm:presLayoutVars>
          <dgm:bulletEnabled val="1"/>
        </dgm:presLayoutVars>
      </dgm:prSet>
      <dgm:spPr/>
    </dgm:pt>
    <dgm:pt modelId="{6E749A82-0D5A-6F4D-B9E8-2A110266728B}" type="pres">
      <dgm:prSet presAssocID="{3A7D87A9-2E36-6F49-AFE0-642AB4CF6A0D}" presName="sibTrans" presStyleLbl="sibTrans2D1" presStyleIdx="1" presStyleCnt="2"/>
      <dgm:spPr/>
    </dgm:pt>
    <dgm:pt modelId="{7EFCAE4C-F444-8E45-A501-18F4350FA829}" type="pres">
      <dgm:prSet presAssocID="{3A7D87A9-2E36-6F49-AFE0-642AB4CF6A0D}" presName="connectorText" presStyleLbl="sibTrans2D1" presStyleIdx="1" presStyleCnt="2"/>
      <dgm:spPr/>
    </dgm:pt>
    <dgm:pt modelId="{795C1510-9440-624A-B84E-A068BD8B71EB}" type="pres">
      <dgm:prSet presAssocID="{9B5FE280-6DFC-D54C-A611-9330ABA86EDA}" presName="node" presStyleLbl="node1" presStyleIdx="2" presStyleCnt="3">
        <dgm:presLayoutVars>
          <dgm:bulletEnabled val="1"/>
        </dgm:presLayoutVars>
      </dgm:prSet>
      <dgm:spPr/>
    </dgm:pt>
  </dgm:ptLst>
  <dgm:cxnLst>
    <dgm:cxn modelId="{6DA16914-DAF3-7E4D-B36B-4E64B85B3B3F}" srcId="{F500E44D-633D-9343-A773-D0F3ABB531FD}" destId="{9B5FE280-6DFC-D54C-A611-9330ABA86EDA}" srcOrd="2" destOrd="0" parTransId="{065E8B4B-9A6F-C74F-B7E4-B16195C664EE}" sibTransId="{8A6B8711-3E2F-EC4A-B492-08D41F9F85C2}"/>
    <dgm:cxn modelId="{59082D17-9D8D-CC49-A19C-FD140CA6FFB3}" type="presOf" srcId="{3A7D87A9-2E36-6F49-AFE0-642AB4CF6A0D}" destId="{7EFCAE4C-F444-8E45-A501-18F4350FA829}" srcOrd="1" destOrd="0" presId="urn:microsoft.com/office/officeart/2005/8/layout/process1"/>
    <dgm:cxn modelId="{83C59B1C-F8E5-7F46-9665-4AF4C7130F20}" type="presOf" srcId="{3A7D87A9-2E36-6F49-AFE0-642AB4CF6A0D}" destId="{6E749A82-0D5A-6F4D-B9E8-2A110266728B}" srcOrd="0" destOrd="0" presId="urn:microsoft.com/office/officeart/2005/8/layout/process1"/>
    <dgm:cxn modelId="{21BD5177-979F-2E45-8E03-5C3B5A565DE3}" type="presOf" srcId="{F500E44D-633D-9343-A773-D0F3ABB531FD}" destId="{8E25EB3C-CCC5-4449-B07B-AA6A0D978180}" srcOrd="0" destOrd="0" presId="urn:microsoft.com/office/officeart/2005/8/layout/process1"/>
    <dgm:cxn modelId="{8DAA3F9C-DD3E-0E43-A0AB-017735E1B058}" srcId="{F500E44D-633D-9343-A773-D0F3ABB531FD}" destId="{71702550-EF8C-0B4E-AF2A-DC401A996AD7}" srcOrd="1" destOrd="0" parTransId="{47D78F8E-3A99-3140-BA05-ED9E308E9C5E}" sibTransId="{3A7D87A9-2E36-6F49-AFE0-642AB4CF6A0D}"/>
    <dgm:cxn modelId="{CBC408A0-6DF7-A046-99A3-1F532C36875A}" type="presOf" srcId="{FDA7AAC8-790E-8D41-AA67-0A0A76A55543}" destId="{3415B68A-E673-9C4D-8182-33CE8AB4DB06}" srcOrd="1" destOrd="0" presId="urn:microsoft.com/office/officeart/2005/8/layout/process1"/>
    <dgm:cxn modelId="{5A99B4B1-2788-0946-B737-6B6427D901E1}" srcId="{F500E44D-633D-9343-A773-D0F3ABB531FD}" destId="{2E730A9F-624A-424C-BEFE-B44F0A61068F}" srcOrd="0" destOrd="0" parTransId="{1FD85243-4E91-BC47-B3A0-D2A219F47139}" sibTransId="{FDA7AAC8-790E-8D41-AA67-0A0A76A55543}"/>
    <dgm:cxn modelId="{B7C781BE-8360-8A4C-8E1C-395C17A6E942}" type="presOf" srcId="{FDA7AAC8-790E-8D41-AA67-0A0A76A55543}" destId="{8170870F-B5A4-BA42-ADE1-5B2D35EC2480}" srcOrd="0" destOrd="0" presId="urn:microsoft.com/office/officeart/2005/8/layout/process1"/>
    <dgm:cxn modelId="{F3B520C7-AF48-5E45-B917-0BEA520D29B8}" type="presOf" srcId="{2E730A9F-624A-424C-BEFE-B44F0A61068F}" destId="{54D35477-FD33-9640-916D-EE85B38DD27E}" srcOrd="0" destOrd="0" presId="urn:microsoft.com/office/officeart/2005/8/layout/process1"/>
    <dgm:cxn modelId="{EB4C2FC8-B9C6-D046-9990-2EE711FF6566}" type="presOf" srcId="{71702550-EF8C-0B4E-AF2A-DC401A996AD7}" destId="{32C416E8-0E2D-AA47-ADA1-AFCADBEECDF4}" srcOrd="0" destOrd="0" presId="urn:microsoft.com/office/officeart/2005/8/layout/process1"/>
    <dgm:cxn modelId="{D1C1A5FF-D6CF-3F41-B1D8-823E97C0D51E}" type="presOf" srcId="{9B5FE280-6DFC-D54C-A611-9330ABA86EDA}" destId="{795C1510-9440-624A-B84E-A068BD8B71EB}" srcOrd="0" destOrd="0" presId="urn:microsoft.com/office/officeart/2005/8/layout/process1"/>
    <dgm:cxn modelId="{144CE85F-E9D6-854D-8892-A252D7D270CD}" type="presParOf" srcId="{8E25EB3C-CCC5-4449-B07B-AA6A0D978180}" destId="{54D35477-FD33-9640-916D-EE85B38DD27E}" srcOrd="0" destOrd="0" presId="urn:microsoft.com/office/officeart/2005/8/layout/process1"/>
    <dgm:cxn modelId="{025B2007-F610-1940-916A-C0BFFFA2C110}" type="presParOf" srcId="{8E25EB3C-CCC5-4449-B07B-AA6A0D978180}" destId="{8170870F-B5A4-BA42-ADE1-5B2D35EC2480}" srcOrd="1" destOrd="0" presId="urn:microsoft.com/office/officeart/2005/8/layout/process1"/>
    <dgm:cxn modelId="{8BFA1206-8852-A34B-879A-18D39F79C120}" type="presParOf" srcId="{8170870F-B5A4-BA42-ADE1-5B2D35EC2480}" destId="{3415B68A-E673-9C4D-8182-33CE8AB4DB06}" srcOrd="0" destOrd="0" presId="urn:microsoft.com/office/officeart/2005/8/layout/process1"/>
    <dgm:cxn modelId="{6957BF3D-A7B7-8E4B-B1DB-A68A14CA8BCA}" type="presParOf" srcId="{8E25EB3C-CCC5-4449-B07B-AA6A0D978180}" destId="{32C416E8-0E2D-AA47-ADA1-AFCADBEECDF4}" srcOrd="2" destOrd="0" presId="urn:microsoft.com/office/officeart/2005/8/layout/process1"/>
    <dgm:cxn modelId="{9970A51B-6AE7-AA4B-B94F-EB622402669E}" type="presParOf" srcId="{8E25EB3C-CCC5-4449-B07B-AA6A0D978180}" destId="{6E749A82-0D5A-6F4D-B9E8-2A110266728B}" srcOrd="3" destOrd="0" presId="urn:microsoft.com/office/officeart/2005/8/layout/process1"/>
    <dgm:cxn modelId="{A963841F-5B6E-4C46-A538-5070EF5FDBE4}" type="presParOf" srcId="{6E749A82-0D5A-6F4D-B9E8-2A110266728B}" destId="{7EFCAE4C-F444-8E45-A501-18F4350FA829}" srcOrd="0" destOrd="0" presId="urn:microsoft.com/office/officeart/2005/8/layout/process1"/>
    <dgm:cxn modelId="{2A38270D-8516-7142-81A5-B3CE877D0866}" type="presParOf" srcId="{8E25EB3C-CCC5-4449-B07B-AA6A0D978180}" destId="{795C1510-9440-624A-B84E-A068BD8B71EB}" srcOrd="4" destOrd="0" presId="urn:microsoft.com/office/officeart/2005/8/layout/process1"/>
  </dgm:cxnLst>
  <dgm:bg>
    <a:noFill/>
  </dgm:bg>
  <dgm:whole>
    <a:ln w="25400">
      <a:solidFill>
        <a:schemeClr val="accent2"/>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097A98-134F-C94F-BCF2-2FF51C4987AE}" type="doc">
      <dgm:prSet loTypeId="urn:microsoft.com/office/officeart/2005/8/layout/hList9" loCatId="" qsTypeId="urn:microsoft.com/office/officeart/2005/8/quickstyle/simple1" qsCatId="simple" csTypeId="urn:microsoft.com/office/officeart/2005/8/colors/accent1_2" csCatId="accent1" phldr="1"/>
      <dgm:spPr/>
      <dgm:t>
        <a:bodyPr/>
        <a:lstStyle/>
        <a:p>
          <a:endParaRPr lang="en-GB"/>
        </a:p>
      </dgm:t>
    </dgm:pt>
    <dgm:pt modelId="{2859CDEC-B6B3-B647-B9EB-707533606141}">
      <dgm:prSet phldrT="[Text]"/>
      <dgm:spPr/>
      <dgm:t>
        <a:bodyPr/>
        <a:lstStyle/>
        <a:p>
          <a:r>
            <a:rPr lang="en-GB" dirty="0"/>
            <a:t>Simulated Thermal direct circulation</a:t>
          </a:r>
        </a:p>
      </dgm:t>
    </dgm:pt>
    <dgm:pt modelId="{AC99E244-BB65-B24D-BE81-2E924C428794}" type="parTrans" cxnId="{2BCEC57E-92BA-1D49-82AC-2C8B451E3349}">
      <dgm:prSet/>
      <dgm:spPr/>
      <dgm:t>
        <a:bodyPr/>
        <a:lstStyle/>
        <a:p>
          <a:endParaRPr lang="en-GB"/>
        </a:p>
      </dgm:t>
    </dgm:pt>
    <dgm:pt modelId="{538DDDE1-FC87-3643-AA7E-C72CB4B4BD43}" type="sibTrans" cxnId="{2BCEC57E-92BA-1D49-82AC-2C8B451E3349}">
      <dgm:prSet/>
      <dgm:spPr/>
      <dgm:t>
        <a:bodyPr/>
        <a:lstStyle/>
        <a:p>
          <a:endParaRPr lang="en-GB"/>
        </a:p>
      </dgm:t>
    </dgm:pt>
    <dgm:pt modelId="{83B24446-24D1-7648-9931-FC17B35118CC}">
      <dgm:prSet phldrT="[Text]"/>
      <dgm:spPr/>
      <dgm:t>
        <a:bodyPr/>
        <a:lstStyle/>
        <a:p>
          <a:r>
            <a:rPr lang="en-GB" dirty="0"/>
            <a:t>Rising</a:t>
          </a:r>
        </a:p>
      </dgm:t>
    </dgm:pt>
    <dgm:pt modelId="{9A41F66E-F244-9C46-B013-28B822AE1826}" type="parTrans" cxnId="{3FA5DA13-02F6-604E-A96A-DF9965C61880}">
      <dgm:prSet/>
      <dgm:spPr/>
      <dgm:t>
        <a:bodyPr/>
        <a:lstStyle/>
        <a:p>
          <a:endParaRPr lang="en-GB"/>
        </a:p>
      </dgm:t>
    </dgm:pt>
    <dgm:pt modelId="{7D8D032E-E00B-EE48-9102-A6024B00374C}" type="sibTrans" cxnId="{3FA5DA13-02F6-604E-A96A-DF9965C61880}">
      <dgm:prSet/>
      <dgm:spPr/>
      <dgm:t>
        <a:bodyPr/>
        <a:lstStyle/>
        <a:p>
          <a:endParaRPr lang="en-GB"/>
        </a:p>
      </dgm:t>
    </dgm:pt>
    <dgm:pt modelId="{275A0860-BABE-FE4E-8DE0-2DBC97A30867}">
      <dgm:prSet phldrT="[Text]"/>
      <dgm:spPr/>
      <dgm:t>
        <a:bodyPr/>
        <a:lstStyle/>
        <a:p>
          <a:r>
            <a:rPr lang="en-GB" dirty="0"/>
            <a:t>Baroclinic structure</a:t>
          </a:r>
        </a:p>
      </dgm:t>
    </dgm:pt>
    <dgm:pt modelId="{FC8219AA-BB76-D441-BC61-A4E0F230E399}" type="parTrans" cxnId="{DB2358BA-B2D1-1A49-A8D2-CF0C76395791}">
      <dgm:prSet/>
      <dgm:spPr/>
      <dgm:t>
        <a:bodyPr/>
        <a:lstStyle/>
        <a:p>
          <a:endParaRPr lang="en-GB"/>
        </a:p>
      </dgm:t>
    </dgm:pt>
    <dgm:pt modelId="{471767F0-95A9-B248-B0E3-3525B560824B}" type="sibTrans" cxnId="{DB2358BA-B2D1-1A49-A8D2-CF0C76395791}">
      <dgm:prSet/>
      <dgm:spPr/>
      <dgm:t>
        <a:bodyPr/>
        <a:lstStyle/>
        <a:p>
          <a:endParaRPr lang="en-GB"/>
        </a:p>
      </dgm:t>
    </dgm:pt>
    <dgm:pt modelId="{B39BF022-FA7A-3C40-BDA2-37437B6D5B23}">
      <dgm:prSet phldrT="[Text]"/>
      <dgm:spPr/>
      <dgm:t>
        <a:bodyPr/>
        <a:lstStyle/>
        <a:p>
          <a:r>
            <a:rPr lang="en-GB" dirty="0"/>
            <a:t>Observed WTV</a:t>
          </a:r>
        </a:p>
      </dgm:t>
    </dgm:pt>
    <dgm:pt modelId="{05AFE21E-6EE1-824C-A028-0EC35994BE1B}" type="parTrans" cxnId="{FB1BD0E3-1B79-0B44-8610-373EEDEFBAA4}">
      <dgm:prSet/>
      <dgm:spPr/>
      <dgm:t>
        <a:bodyPr/>
        <a:lstStyle/>
        <a:p>
          <a:endParaRPr lang="en-GB"/>
        </a:p>
      </dgm:t>
    </dgm:pt>
    <dgm:pt modelId="{F539C38D-4C9C-754E-92BF-BCA186821271}" type="sibTrans" cxnId="{FB1BD0E3-1B79-0B44-8610-373EEDEFBAA4}">
      <dgm:prSet/>
      <dgm:spPr/>
      <dgm:t>
        <a:bodyPr/>
        <a:lstStyle/>
        <a:p>
          <a:endParaRPr lang="en-GB"/>
        </a:p>
      </dgm:t>
    </dgm:pt>
    <dgm:pt modelId="{FE2FB966-D883-5C45-9534-4FEB87137EA6}">
      <dgm:prSet phldrT="[Text]"/>
      <dgm:spPr/>
      <dgm:t>
        <a:bodyPr/>
        <a:lstStyle/>
        <a:p>
          <a:r>
            <a:rPr lang="en-GB" dirty="0"/>
            <a:t>Sinking</a:t>
          </a:r>
        </a:p>
      </dgm:t>
    </dgm:pt>
    <dgm:pt modelId="{EC1F176F-BCD9-5C43-B4F0-861B9650257B}" type="parTrans" cxnId="{4DF2C36A-69F2-0C40-9D3D-B4C09218F10E}">
      <dgm:prSet/>
      <dgm:spPr/>
      <dgm:t>
        <a:bodyPr/>
        <a:lstStyle/>
        <a:p>
          <a:endParaRPr lang="en-GB"/>
        </a:p>
      </dgm:t>
    </dgm:pt>
    <dgm:pt modelId="{B44543F8-D73B-F841-B9C2-DDEC41056633}" type="sibTrans" cxnId="{4DF2C36A-69F2-0C40-9D3D-B4C09218F10E}">
      <dgm:prSet/>
      <dgm:spPr/>
      <dgm:t>
        <a:bodyPr/>
        <a:lstStyle/>
        <a:p>
          <a:endParaRPr lang="en-GB"/>
        </a:p>
      </dgm:t>
    </dgm:pt>
    <dgm:pt modelId="{0BC97E97-15F9-964F-A69F-F2095D8066FD}">
      <dgm:prSet phldrT="[Text]"/>
      <dgm:spPr/>
      <dgm:t>
        <a:bodyPr/>
        <a:lstStyle/>
        <a:p>
          <a:r>
            <a:rPr lang="en-GB" dirty="0"/>
            <a:t>Quasi-barotropic structure</a:t>
          </a:r>
        </a:p>
      </dgm:t>
    </dgm:pt>
    <dgm:pt modelId="{C85E07B5-B074-BE40-8C30-1888B2E988E6}" type="parTrans" cxnId="{0EBCA87A-6BC3-5140-A030-073B7CF81E3C}">
      <dgm:prSet/>
      <dgm:spPr/>
      <dgm:t>
        <a:bodyPr/>
        <a:lstStyle/>
        <a:p>
          <a:endParaRPr lang="en-GB"/>
        </a:p>
      </dgm:t>
    </dgm:pt>
    <dgm:pt modelId="{9711B619-B5DE-5D45-939E-8EEA4D8F8ECD}" type="sibTrans" cxnId="{0EBCA87A-6BC3-5140-A030-073B7CF81E3C}">
      <dgm:prSet/>
      <dgm:spPr/>
      <dgm:t>
        <a:bodyPr/>
        <a:lstStyle/>
        <a:p>
          <a:endParaRPr lang="en-GB"/>
        </a:p>
      </dgm:t>
    </dgm:pt>
    <dgm:pt modelId="{1D6678F1-77D9-5E40-A07A-FD2D2907E37D}" type="pres">
      <dgm:prSet presAssocID="{20097A98-134F-C94F-BCF2-2FF51C4987AE}" presName="list" presStyleCnt="0">
        <dgm:presLayoutVars>
          <dgm:dir/>
          <dgm:animLvl val="lvl"/>
        </dgm:presLayoutVars>
      </dgm:prSet>
      <dgm:spPr/>
    </dgm:pt>
    <dgm:pt modelId="{9A8E5DD4-8C0A-3240-A5E5-5D2D0751602E}" type="pres">
      <dgm:prSet presAssocID="{2859CDEC-B6B3-B647-B9EB-707533606141}" presName="posSpace" presStyleCnt="0"/>
      <dgm:spPr/>
    </dgm:pt>
    <dgm:pt modelId="{D29D481A-130F-AF4E-A756-1F905018880C}" type="pres">
      <dgm:prSet presAssocID="{2859CDEC-B6B3-B647-B9EB-707533606141}" presName="vertFlow" presStyleCnt="0"/>
      <dgm:spPr/>
    </dgm:pt>
    <dgm:pt modelId="{17584735-2400-0944-8C25-22E1E28AED9F}" type="pres">
      <dgm:prSet presAssocID="{2859CDEC-B6B3-B647-B9EB-707533606141}" presName="topSpace" presStyleCnt="0"/>
      <dgm:spPr/>
    </dgm:pt>
    <dgm:pt modelId="{1893D457-C4DD-1C44-AAB6-E512CF36FFCA}" type="pres">
      <dgm:prSet presAssocID="{2859CDEC-B6B3-B647-B9EB-707533606141}" presName="firstComp" presStyleCnt="0"/>
      <dgm:spPr/>
    </dgm:pt>
    <dgm:pt modelId="{644522D6-895A-3C49-9809-4A1DE7266EF0}" type="pres">
      <dgm:prSet presAssocID="{2859CDEC-B6B3-B647-B9EB-707533606141}" presName="firstChild" presStyleLbl="bgAccFollowNode1" presStyleIdx="0" presStyleCnt="4"/>
      <dgm:spPr/>
    </dgm:pt>
    <dgm:pt modelId="{B1A02EED-0291-B249-AEA7-412CA6722ACE}" type="pres">
      <dgm:prSet presAssocID="{2859CDEC-B6B3-B647-B9EB-707533606141}" presName="firstChildTx" presStyleLbl="bgAccFollowNode1" presStyleIdx="0" presStyleCnt="4">
        <dgm:presLayoutVars>
          <dgm:bulletEnabled val="1"/>
        </dgm:presLayoutVars>
      </dgm:prSet>
      <dgm:spPr/>
    </dgm:pt>
    <dgm:pt modelId="{A0A4248E-3B3E-8444-AA6F-392BDB3CE2FF}" type="pres">
      <dgm:prSet presAssocID="{275A0860-BABE-FE4E-8DE0-2DBC97A30867}" presName="comp" presStyleCnt="0"/>
      <dgm:spPr/>
    </dgm:pt>
    <dgm:pt modelId="{A91F7472-97A5-4545-A2B1-1FE7D9D2A651}" type="pres">
      <dgm:prSet presAssocID="{275A0860-BABE-FE4E-8DE0-2DBC97A30867}" presName="child" presStyleLbl="bgAccFollowNode1" presStyleIdx="1" presStyleCnt="4"/>
      <dgm:spPr/>
    </dgm:pt>
    <dgm:pt modelId="{E7A9D577-0431-0E4D-B012-D39715A377AA}" type="pres">
      <dgm:prSet presAssocID="{275A0860-BABE-FE4E-8DE0-2DBC97A30867}" presName="childTx" presStyleLbl="bgAccFollowNode1" presStyleIdx="1" presStyleCnt="4">
        <dgm:presLayoutVars>
          <dgm:bulletEnabled val="1"/>
        </dgm:presLayoutVars>
      </dgm:prSet>
      <dgm:spPr/>
    </dgm:pt>
    <dgm:pt modelId="{7CFAEED1-189C-4941-8A9F-314903E7294E}" type="pres">
      <dgm:prSet presAssocID="{2859CDEC-B6B3-B647-B9EB-707533606141}" presName="negSpace" presStyleCnt="0"/>
      <dgm:spPr/>
    </dgm:pt>
    <dgm:pt modelId="{C41E8F52-F8B2-8B41-9E1D-2C802F2845DF}" type="pres">
      <dgm:prSet presAssocID="{2859CDEC-B6B3-B647-B9EB-707533606141}" presName="circle" presStyleLbl="node1" presStyleIdx="0" presStyleCnt="2"/>
      <dgm:spPr/>
    </dgm:pt>
    <dgm:pt modelId="{3E5D65B6-F3DF-054C-B8CC-C930157BBC53}" type="pres">
      <dgm:prSet presAssocID="{538DDDE1-FC87-3643-AA7E-C72CB4B4BD43}" presName="transSpace" presStyleCnt="0"/>
      <dgm:spPr/>
    </dgm:pt>
    <dgm:pt modelId="{DE86182A-7364-FD47-9E00-CADE1204A04F}" type="pres">
      <dgm:prSet presAssocID="{B39BF022-FA7A-3C40-BDA2-37437B6D5B23}" presName="posSpace" presStyleCnt="0"/>
      <dgm:spPr/>
    </dgm:pt>
    <dgm:pt modelId="{08CC3743-EFDD-B840-94A7-067D768D3B49}" type="pres">
      <dgm:prSet presAssocID="{B39BF022-FA7A-3C40-BDA2-37437B6D5B23}" presName="vertFlow" presStyleCnt="0"/>
      <dgm:spPr/>
    </dgm:pt>
    <dgm:pt modelId="{10FEEDA2-6355-9541-B980-D7FEA61807D9}" type="pres">
      <dgm:prSet presAssocID="{B39BF022-FA7A-3C40-BDA2-37437B6D5B23}" presName="topSpace" presStyleCnt="0"/>
      <dgm:spPr/>
    </dgm:pt>
    <dgm:pt modelId="{DA5945D5-F06A-7240-9A05-F343C99925D7}" type="pres">
      <dgm:prSet presAssocID="{B39BF022-FA7A-3C40-BDA2-37437B6D5B23}" presName="firstComp" presStyleCnt="0"/>
      <dgm:spPr/>
    </dgm:pt>
    <dgm:pt modelId="{67E00F30-7969-1F49-8499-F3CA0866B4D3}" type="pres">
      <dgm:prSet presAssocID="{B39BF022-FA7A-3C40-BDA2-37437B6D5B23}" presName="firstChild" presStyleLbl="bgAccFollowNode1" presStyleIdx="2" presStyleCnt="4"/>
      <dgm:spPr/>
    </dgm:pt>
    <dgm:pt modelId="{8050CBA0-49F2-2C44-8E91-0C595403838D}" type="pres">
      <dgm:prSet presAssocID="{B39BF022-FA7A-3C40-BDA2-37437B6D5B23}" presName="firstChildTx" presStyleLbl="bgAccFollowNode1" presStyleIdx="2" presStyleCnt="4">
        <dgm:presLayoutVars>
          <dgm:bulletEnabled val="1"/>
        </dgm:presLayoutVars>
      </dgm:prSet>
      <dgm:spPr/>
    </dgm:pt>
    <dgm:pt modelId="{A87A0BD9-D926-2E4E-BC35-9B18DBEC132D}" type="pres">
      <dgm:prSet presAssocID="{0BC97E97-15F9-964F-A69F-F2095D8066FD}" presName="comp" presStyleCnt="0"/>
      <dgm:spPr/>
    </dgm:pt>
    <dgm:pt modelId="{6B6DA980-15D8-454B-A9AE-BBED83F16B7D}" type="pres">
      <dgm:prSet presAssocID="{0BC97E97-15F9-964F-A69F-F2095D8066FD}" presName="child" presStyleLbl="bgAccFollowNode1" presStyleIdx="3" presStyleCnt="4"/>
      <dgm:spPr/>
    </dgm:pt>
    <dgm:pt modelId="{556A629C-F563-D04E-BD2C-7B70074C05B0}" type="pres">
      <dgm:prSet presAssocID="{0BC97E97-15F9-964F-A69F-F2095D8066FD}" presName="childTx" presStyleLbl="bgAccFollowNode1" presStyleIdx="3" presStyleCnt="4">
        <dgm:presLayoutVars>
          <dgm:bulletEnabled val="1"/>
        </dgm:presLayoutVars>
      </dgm:prSet>
      <dgm:spPr/>
    </dgm:pt>
    <dgm:pt modelId="{DC9EF733-69C8-2041-96CD-EC363B82E531}" type="pres">
      <dgm:prSet presAssocID="{B39BF022-FA7A-3C40-BDA2-37437B6D5B23}" presName="negSpace" presStyleCnt="0"/>
      <dgm:spPr/>
    </dgm:pt>
    <dgm:pt modelId="{7916CC34-8E86-2D44-A89A-43BF63CA1339}" type="pres">
      <dgm:prSet presAssocID="{B39BF022-FA7A-3C40-BDA2-37437B6D5B23}" presName="circle" presStyleLbl="node1" presStyleIdx="1" presStyleCnt="2"/>
      <dgm:spPr/>
    </dgm:pt>
  </dgm:ptLst>
  <dgm:cxnLst>
    <dgm:cxn modelId="{3FA5DA13-02F6-604E-A96A-DF9965C61880}" srcId="{2859CDEC-B6B3-B647-B9EB-707533606141}" destId="{83B24446-24D1-7648-9931-FC17B35118CC}" srcOrd="0" destOrd="0" parTransId="{9A41F66E-F244-9C46-B013-28B822AE1826}" sibTransId="{7D8D032E-E00B-EE48-9102-A6024B00374C}"/>
    <dgm:cxn modelId="{879D1C17-9382-0747-9A05-4EB3E040B573}" type="presOf" srcId="{83B24446-24D1-7648-9931-FC17B35118CC}" destId="{644522D6-895A-3C49-9809-4A1DE7266EF0}" srcOrd="0" destOrd="0" presId="urn:microsoft.com/office/officeart/2005/8/layout/hList9"/>
    <dgm:cxn modelId="{2B769E3D-B9B1-2343-9067-4A5D79D6C40C}" type="presOf" srcId="{0BC97E97-15F9-964F-A69F-F2095D8066FD}" destId="{6B6DA980-15D8-454B-A9AE-BBED83F16B7D}" srcOrd="0" destOrd="0" presId="urn:microsoft.com/office/officeart/2005/8/layout/hList9"/>
    <dgm:cxn modelId="{D35CCA60-6562-A14B-B67D-BB2567904035}" type="presOf" srcId="{0BC97E97-15F9-964F-A69F-F2095D8066FD}" destId="{556A629C-F563-D04E-BD2C-7B70074C05B0}" srcOrd="1" destOrd="0" presId="urn:microsoft.com/office/officeart/2005/8/layout/hList9"/>
    <dgm:cxn modelId="{4DF2C36A-69F2-0C40-9D3D-B4C09218F10E}" srcId="{B39BF022-FA7A-3C40-BDA2-37437B6D5B23}" destId="{FE2FB966-D883-5C45-9534-4FEB87137EA6}" srcOrd="0" destOrd="0" parTransId="{EC1F176F-BCD9-5C43-B4F0-861B9650257B}" sibTransId="{B44543F8-D73B-F841-B9C2-DDEC41056633}"/>
    <dgm:cxn modelId="{0EBCA87A-6BC3-5140-A030-073B7CF81E3C}" srcId="{B39BF022-FA7A-3C40-BDA2-37437B6D5B23}" destId="{0BC97E97-15F9-964F-A69F-F2095D8066FD}" srcOrd="1" destOrd="0" parTransId="{C85E07B5-B074-BE40-8C30-1888B2E988E6}" sibTransId="{9711B619-B5DE-5D45-939E-8EEA4D8F8ECD}"/>
    <dgm:cxn modelId="{2BCEC57E-92BA-1D49-82AC-2C8B451E3349}" srcId="{20097A98-134F-C94F-BCF2-2FF51C4987AE}" destId="{2859CDEC-B6B3-B647-B9EB-707533606141}" srcOrd="0" destOrd="0" parTransId="{AC99E244-BB65-B24D-BE81-2E924C428794}" sibTransId="{538DDDE1-FC87-3643-AA7E-C72CB4B4BD43}"/>
    <dgm:cxn modelId="{0DD9BC83-EC41-7B46-B98C-BB94F3AA34AF}" type="presOf" srcId="{20097A98-134F-C94F-BCF2-2FF51C4987AE}" destId="{1D6678F1-77D9-5E40-A07A-FD2D2907E37D}" srcOrd="0" destOrd="0" presId="urn:microsoft.com/office/officeart/2005/8/layout/hList9"/>
    <dgm:cxn modelId="{48E616A7-5B3F-534A-9844-AFDD674A2253}" type="presOf" srcId="{FE2FB966-D883-5C45-9534-4FEB87137EA6}" destId="{8050CBA0-49F2-2C44-8E91-0C595403838D}" srcOrd="1" destOrd="0" presId="urn:microsoft.com/office/officeart/2005/8/layout/hList9"/>
    <dgm:cxn modelId="{A1F134AC-5C57-0D4B-BA64-7C5A18E685F5}" type="presOf" srcId="{275A0860-BABE-FE4E-8DE0-2DBC97A30867}" destId="{A91F7472-97A5-4545-A2B1-1FE7D9D2A651}" srcOrd="0" destOrd="0" presId="urn:microsoft.com/office/officeart/2005/8/layout/hList9"/>
    <dgm:cxn modelId="{D3D449B3-3983-4344-90C1-672952ACE792}" type="presOf" srcId="{FE2FB966-D883-5C45-9534-4FEB87137EA6}" destId="{67E00F30-7969-1F49-8499-F3CA0866B4D3}" srcOrd="0" destOrd="0" presId="urn:microsoft.com/office/officeart/2005/8/layout/hList9"/>
    <dgm:cxn modelId="{ECF86AB4-35A3-8149-8DA9-27B56EE43DD5}" type="presOf" srcId="{B39BF022-FA7A-3C40-BDA2-37437B6D5B23}" destId="{7916CC34-8E86-2D44-A89A-43BF63CA1339}" srcOrd="0" destOrd="0" presId="urn:microsoft.com/office/officeart/2005/8/layout/hList9"/>
    <dgm:cxn modelId="{DB2358BA-B2D1-1A49-A8D2-CF0C76395791}" srcId="{2859CDEC-B6B3-B647-B9EB-707533606141}" destId="{275A0860-BABE-FE4E-8DE0-2DBC97A30867}" srcOrd="1" destOrd="0" parTransId="{FC8219AA-BB76-D441-BC61-A4E0F230E399}" sibTransId="{471767F0-95A9-B248-B0E3-3525B560824B}"/>
    <dgm:cxn modelId="{0AEE29DB-13B8-8044-ACD1-19AE1063D0CF}" type="presOf" srcId="{275A0860-BABE-FE4E-8DE0-2DBC97A30867}" destId="{E7A9D577-0431-0E4D-B012-D39715A377AA}" srcOrd="1" destOrd="0" presId="urn:microsoft.com/office/officeart/2005/8/layout/hList9"/>
    <dgm:cxn modelId="{FB1BD0E3-1B79-0B44-8610-373EEDEFBAA4}" srcId="{20097A98-134F-C94F-BCF2-2FF51C4987AE}" destId="{B39BF022-FA7A-3C40-BDA2-37437B6D5B23}" srcOrd="1" destOrd="0" parTransId="{05AFE21E-6EE1-824C-A028-0EC35994BE1B}" sibTransId="{F539C38D-4C9C-754E-92BF-BCA186821271}"/>
    <dgm:cxn modelId="{AA73D1E3-C1E8-FF46-A508-47EF84F2D1AF}" type="presOf" srcId="{2859CDEC-B6B3-B647-B9EB-707533606141}" destId="{C41E8F52-F8B2-8B41-9E1D-2C802F2845DF}" srcOrd="0" destOrd="0" presId="urn:microsoft.com/office/officeart/2005/8/layout/hList9"/>
    <dgm:cxn modelId="{69526DF0-74BC-6D48-996C-A134FFEAED03}" type="presOf" srcId="{83B24446-24D1-7648-9931-FC17B35118CC}" destId="{B1A02EED-0291-B249-AEA7-412CA6722ACE}" srcOrd="1" destOrd="0" presId="urn:microsoft.com/office/officeart/2005/8/layout/hList9"/>
    <dgm:cxn modelId="{30CD791E-CF23-7E46-9E5C-898DE37A22CA}" type="presParOf" srcId="{1D6678F1-77D9-5E40-A07A-FD2D2907E37D}" destId="{9A8E5DD4-8C0A-3240-A5E5-5D2D0751602E}" srcOrd="0" destOrd="0" presId="urn:microsoft.com/office/officeart/2005/8/layout/hList9"/>
    <dgm:cxn modelId="{EC6704F8-AEA1-2C45-A7AC-DD45ECD25957}" type="presParOf" srcId="{1D6678F1-77D9-5E40-A07A-FD2D2907E37D}" destId="{D29D481A-130F-AF4E-A756-1F905018880C}" srcOrd="1" destOrd="0" presId="urn:microsoft.com/office/officeart/2005/8/layout/hList9"/>
    <dgm:cxn modelId="{BEA2462F-041C-E540-A06B-BB9698504970}" type="presParOf" srcId="{D29D481A-130F-AF4E-A756-1F905018880C}" destId="{17584735-2400-0944-8C25-22E1E28AED9F}" srcOrd="0" destOrd="0" presId="urn:microsoft.com/office/officeart/2005/8/layout/hList9"/>
    <dgm:cxn modelId="{458118CB-EBB0-2447-A23F-0C372FA48B13}" type="presParOf" srcId="{D29D481A-130F-AF4E-A756-1F905018880C}" destId="{1893D457-C4DD-1C44-AAB6-E512CF36FFCA}" srcOrd="1" destOrd="0" presId="urn:microsoft.com/office/officeart/2005/8/layout/hList9"/>
    <dgm:cxn modelId="{5175C865-4A51-1D41-A918-F843362387B0}" type="presParOf" srcId="{1893D457-C4DD-1C44-AAB6-E512CF36FFCA}" destId="{644522D6-895A-3C49-9809-4A1DE7266EF0}" srcOrd="0" destOrd="0" presId="urn:microsoft.com/office/officeart/2005/8/layout/hList9"/>
    <dgm:cxn modelId="{5CEF9EEB-9AA0-6D46-9FA9-4C0D5DAB807D}" type="presParOf" srcId="{1893D457-C4DD-1C44-AAB6-E512CF36FFCA}" destId="{B1A02EED-0291-B249-AEA7-412CA6722ACE}" srcOrd="1" destOrd="0" presId="urn:microsoft.com/office/officeart/2005/8/layout/hList9"/>
    <dgm:cxn modelId="{24D16EE3-E9B1-2D42-9DAA-651C58F0AF97}" type="presParOf" srcId="{D29D481A-130F-AF4E-A756-1F905018880C}" destId="{A0A4248E-3B3E-8444-AA6F-392BDB3CE2FF}" srcOrd="2" destOrd="0" presId="urn:microsoft.com/office/officeart/2005/8/layout/hList9"/>
    <dgm:cxn modelId="{90B6FC3F-1B36-944F-8755-87DEBC418A97}" type="presParOf" srcId="{A0A4248E-3B3E-8444-AA6F-392BDB3CE2FF}" destId="{A91F7472-97A5-4545-A2B1-1FE7D9D2A651}" srcOrd="0" destOrd="0" presId="urn:microsoft.com/office/officeart/2005/8/layout/hList9"/>
    <dgm:cxn modelId="{918D846F-9A13-384F-ABE9-B1661F4540B4}" type="presParOf" srcId="{A0A4248E-3B3E-8444-AA6F-392BDB3CE2FF}" destId="{E7A9D577-0431-0E4D-B012-D39715A377AA}" srcOrd="1" destOrd="0" presId="urn:microsoft.com/office/officeart/2005/8/layout/hList9"/>
    <dgm:cxn modelId="{12AC6A62-F7EF-CB49-B6A4-34AB3493CF4B}" type="presParOf" srcId="{1D6678F1-77D9-5E40-A07A-FD2D2907E37D}" destId="{7CFAEED1-189C-4941-8A9F-314903E7294E}" srcOrd="2" destOrd="0" presId="urn:microsoft.com/office/officeart/2005/8/layout/hList9"/>
    <dgm:cxn modelId="{B83153EB-B682-1F4F-82FA-FB4246D3DF31}" type="presParOf" srcId="{1D6678F1-77D9-5E40-A07A-FD2D2907E37D}" destId="{C41E8F52-F8B2-8B41-9E1D-2C802F2845DF}" srcOrd="3" destOrd="0" presId="urn:microsoft.com/office/officeart/2005/8/layout/hList9"/>
    <dgm:cxn modelId="{A31193BC-0596-814E-9964-4A187E19ED60}" type="presParOf" srcId="{1D6678F1-77D9-5E40-A07A-FD2D2907E37D}" destId="{3E5D65B6-F3DF-054C-B8CC-C930157BBC53}" srcOrd="4" destOrd="0" presId="urn:microsoft.com/office/officeart/2005/8/layout/hList9"/>
    <dgm:cxn modelId="{E9908B75-6A60-5846-BAB9-0591934CD0AA}" type="presParOf" srcId="{1D6678F1-77D9-5E40-A07A-FD2D2907E37D}" destId="{DE86182A-7364-FD47-9E00-CADE1204A04F}" srcOrd="5" destOrd="0" presId="urn:microsoft.com/office/officeart/2005/8/layout/hList9"/>
    <dgm:cxn modelId="{7E8C67BE-8444-0F4E-81FF-C89753576F1C}" type="presParOf" srcId="{1D6678F1-77D9-5E40-A07A-FD2D2907E37D}" destId="{08CC3743-EFDD-B840-94A7-067D768D3B49}" srcOrd="6" destOrd="0" presId="urn:microsoft.com/office/officeart/2005/8/layout/hList9"/>
    <dgm:cxn modelId="{1E398D61-B651-034E-AA56-4B9C34B67150}" type="presParOf" srcId="{08CC3743-EFDD-B840-94A7-067D768D3B49}" destId="{10FEEDA2-6355-9541-B980-D7FEA61807D9}" srcOrd="0" destOrd="0" presId="urn:microsoft.com/office/officeart/2005/8/layout/hList9"/>
    <dgm:cxn modelId="{E393DFFB-D152-1D46-9947-70DA919D75F9}" type="presParOf" srcId="{08CC3743-EFDD-B840-94A7-067D768D3B49}" destId="{DA5945D5-F06A-7240-9A05-F343C99925D7}" srcOrd="1" destOrd="0" presId="urn:microsoft.com/office/officeart/2005/8/layout/hList9"/>
    <dgm:cxn modelId="{4EC17DFD-B9E8-4D45-924E-5C65CB03794E}" type="presParOf" srcId="{DA5945D5-F06A-7240-9A05-F343C99925D7}" destId="{67E00F30-7969-1F49-8499-F3CA0866B4D3}" srcOrd="0" destOrd="0" presId="urn:microsoft.com/office/officeart/2005/8/layout/hList9"/>
    <dgm:cxn modelId="{27B9EE2C-F7F4-D447-9C7B-6589A6B9D002}" type="presParOf" srcId="{DA5945D5-F06A-7240-9A05-F343C99925D7}" destId="{8050CBA0-49F2-2C44-8E91-0C595403838D}" srcOrd="1" destOrd="0" presId="urn:microsoft.com/office/officeart/2005/8/layout/hList9"/>
    <dgm:cxn modelId="{EA71C300-839D-D942-A242-9790A9C14528}" type="presParOf" srcId="{08CC3743-EFDD-B840-94A7-067D768D3B49}" destId="{A87A0BD9-D926-2E4E-BC35-9B18DBEC132D}" srcOrd="2" destOrd="0" presId="urn:microsoft.com/office/officeart/2005/8/layout/hList9"/>
    <dgm:cxn modelId="{988BDD84-63D0-454A-A483-2A653BB1D41B}" type="presParOf" srcId="{A87A0BD9-D926-2E4E-BC35-9B18DBEC132D}" destId="{6B6DA980-15D8-454B-A9AE-BBED83F16B7D}" srcOrd="0" destOrd="0" presId="urn:microsoft.com/office/officeart/2005/8/layout/hList9"/>
    <dgm:cxn modelId="{473AFDB4-6F41-6844-BE8F-84EE08859E0F}" type="presParOf" srcId="{A87A0BD9-D926-2E4E-BC35-9B18DBEC132D}" destId="{556A629C-F563-D04E-BD2C-7B70074C05B0}" srcOrd="1" destOrd="0" presId="urn:microsoft.com/office/officeart/2005/8/layout/hList9"/>
    <dgm:cxn modelId="{FDB551B5-29BE-7743-ACE3-E6AB3E8FE875}" type="presParOf" srcId="{1D6678F1-77D9-5E40-A07A-FD2D2907E37D}" destId="{DC9EF733-69C8-2041-96CD-EC363B82E531}" srcOrd="7" destOrd="0" presId="urn:microsoft.com/office/officeart/2005/8/layout/hList9"/>
    <dgm:cxn modelId="{C826B961-88A7-BB4D-B92A-21EC5414D691}" type="presParOf" srcId="{1D6678F1-77D9-5E40-A07A-FD2D2907E37D}" destId="{7916CC34-8E86-2D44-A89A-43BF63CA1339}"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00E44D-633D-9343-A773-D0F3ABB531FD}" type="doc">
      <dgm:prSet loTypeId="urn:microsoft.com/office/officeart/2005/8/layout/process1" loCatId="" qsTypeId="urn:microsoft.com/office/officeart/2005/8/quickstyle/simple1" qsCatId="simple" csTypeId="urn:microsoft.com/office/officeart/2005/8/colors/accent1_2" csCatId="accent1" phldr="1"/>
      <dgm:spPr/>
    </dgm:pt>
    <dgm:pt modelId="{71702550-EF8C-0B4E-AF2A-DC401A996AD7}">
      <dgm:prSet phldrT="[Text]"/>
      <dgm:spPr>
        <a:solidFill>
          <a:schemeClr val="accent2"/>
        </a:solidFill>
        <a:ln>
          <a:noFill/>
        </a:ln>
      </dgm:spPr>
      <dgm:t>
        <a:bodyPr/>
        <a:lstStyle/>
        <a:p>
          <a:r>
            <a:rPr lang="en-GB" dirty="0"/>
            <a:t>Near Surface Air Temperature generates the WTV</a:t>
          </a:r>
        </a:p>
      </dgm:t>
    </dgm:pt>
    <dgm:pt modelId="{47D78F8E-3A99-3140-BA05-ED9E308E9C5E}" type="parTrans" cxnId="{8DAA3F9C-DD3E-0E43-A0AB-017735E1B058}">
      <dgm:prSet/>
      <dgm:spPr/>
      <dgm:t>
        <a:bodyPr/>
        <a:lstStyle/>
        <a:p>
          <a:endParaRPr lang="en-GB"/>
        </a:p>
      </dgm:t>
    </dgm:pt>
    <dgm:pt modelId="{3A7D87A9-2E36-6F49-AFE0-642AB4CF6A0D}" type="sibTrans" cxnId="{8DAA3F9C-DD3E-0E43-A0AB-017735E1B058}">
      <dgm:prSet/>
      <dgm:spPr>
        <a:solidFill>
          <a:schemeClr val="accent2"/>
        </a:solidFill>
      </dgm:spPr>
      <dgm:t>
        <a:bodyPr/>
        <a:lstStyle/>
        <a:p>
          <a:endParaRPr lang="en-GB"/>
        </a:p>
      </dgm:t>
    </dgm:pt>
    <dgm:pt modelId="{8E25EB3C-CCC5-4449-B07B-AA6A0D978180}" type="pres">
      <dgm:prSet presAssocID="{F500E44D-633D-9343-A773-D0F3ABB531FD}" presName="Name0" presStyleCnt="0">
        <dgm:presLayoutVars>
          <dgm:dir/>
          <dgm:resizeHandles val="exact"/>
        </dgm:presLayoutVars>
      </dgm:prSet>
      <dgm:spPr/>
    </dgm:pt>
    <dgm:pt modelId="{32C416E8-0E2D-AA47-ADA1-AFCADBEECDF4}" type="pres">
      <dgm:prSet presAssocID="{71702550-EF8C-0B4E-AF2A-DC401A996AD7}" presName="node" presStyleLbl="node1" presStyleIdx="0" presStyleCnt="1">
        <dgm:presLayoutVars>
          <dgm:bulletEnabled val="1"/>
        </dgm:presLayoutVars>
      </dgm:prSet>
      <dgm:spPr/>
    </dgm:pt>
  </dgm:ptLst>
  <dgm:cxnLst>
    <dgm:cxn modelId="{21BD5177-979F-2E45-8E03-5C3B5A565DE3}" type="presOf" srcId="{F500E44D-633D-9343-A773-D0F3ABB531FD}" destId="{8E25EB3C-CCC5-4449-B07B-AA6A0D978180}" srcOrd="0" destOrd="0" presId="urn:microsoft.com/office/officeart/2005/8/layout/process1"/>
    <dgm:cxn modelId="{8DAA3F9C-DD3E-0E43-A0AB-017735E1B058}" srcId="{F500E44D-633D-9343-A773-D0F3ABB531FD}" destId="{71702550-EF8C-0B4E-AF2A-DC401A996AD7}" srcOrd="0" destOrd="0" parTransId="{47D78F8E-3A99-3140-BA05-ED9E308E9C5E}" sibTransId="{3A7D87A9-2E36-6F49-AFE0-642AB4CF6A0D}"/>
    <dgm:cxn modelId="{EB4C2FC8-B9C6-D046-9990-2EE711FF6566}" type="presOf" srcId="{71702550-EF8C-0B4E-AF2A-DC401A996AD7}" destId="{32C416E8-0E2D-AA47-ADA1-AFCADBEECDF4}" srcOrd="0" destOrd="0" presId="urn:microsoft.com/office/officeart/2005/8/layout/process1"/>
    <dgm:cxn modelId="{6957BF3D-A7B7-8E4B-B1DB-A68A14CA8BCA}" type="presParOf" srcId="{8E25EB3C-CCC5-4449-B07B-AA6A0D978180}" destId="{32C416E8-0E2D-AA47-ADA1-AFCADBEECDF4}" srcOrd="0" destOrd="0" presId="urn:microsoft.com/office/officeart/2005/8/layout/process1"/>
  </dgm:cxnLst>
  <dgm:bg>
    <a:noFill/>
  </dgm:bg>
  <dgm:whole>
    <a:ln w="25400">
      <a:solidFill>
        <a:schemeClr val="accent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C06FFA-18E4-AB4A-BD71-2C0D1BBF08FD}"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B70A7853-CA2A-0341-811F-5CB7CA853EDD}">
      <dgm:prSet phldrT="[Text]"/>
      <dgm:spPr/>
      <dgm:t>
        <a:bodyPr/>
        <a:lstStyle/>
        <a:p>
          <a:r>
            <a:rPr lang="en-GB" dirty="0"/>
            <a:t>Proof 1</a:t>
          </a:r>
        </a:p>
      </dgm:t>
    </dgm:pt>
    <dgm:pt modelId="{F75EBE4B-AD9D-3A4A-AA41-F1565B42A94D}" type="parTrans" cxnId="{A16A236F-3D2B-D14C-B749-55F2EA0008B1}">
      <dgm:prSet/>
      <dgm:spPr/>
      <dgm:t>
        <a:bodyPr/>
        <a:lstStyle/>
        <a:p>
          <a:endParaRPr lang="en-GB"/>
        </a:p>
      </dgm:t>
    </dgm:pt>
    <dgm:pt modelId="{08B9A56A-725E-DF4B-9EF4-F3BC0B38BABD}" type="sibTrans" cxnId="{A16A236F-3D2B-D14C-B749-55F2EA0008B1}">
      <dgm:prSet/>
      <dgm:spPr/>
      <dgm:t>
        <a:bodyPr/>
        <a:lstStyle/>
        <a:p>
          <a:endParaRPr lang="en-GB"/>
        </a:p>
      </dgm:t>
    </dgm:pt>
    <dgm:pt modelId="{3120CB82-CB52-7D49-AAD5-2259E65CF9AD}">
      <dgm:prSet phldrT="[Text]"/>
      <dgm:spPr/>
      <dgm:t>
        <a:bodyPr/>
        <a:lstStyle/>
        <a:p>
          <a:pPr algn="just"/>
          <a:r>
            <a:rPr lang="en-GB" dirty="0"/>
            <a:t>The consistency between the vertical shear of horizontal wind and the horizontal temperature gradient represented in the  </a:t>
          </a:r>
          <a:r>
            <a:rPr lang="en-GB" u="sng" dirty="0"/>
            <a:t>Thermal Wind Equation</a:t>
          </a:r>
          <a:r>
            <a:rPr lang="en-GB" dirty="0"/>
            <a:t>, cannot make </a:t>
          </a:r>
          <a:r>
            <a:rPr lang="en-US" u="sng" dirty="0"/>
            <a:t>definitive attributions</a:t>
          </a:r>
          <a:r>
            <a:rPr lang="en-US" u="none" dirty="0"/>
            <a:t> (as clarified in the introduction and shown in experiment). </a:t>
          </a:r>
          <a:endParaRPr lang="en-GB" u="none" dirty="0"/>
        </a:p>
      </dgm:t>
    </dgm:pt>
    <dgm:pt modelId="{69447BFA-4C45-004C-995C-8E23E2BE9A0C}" type="parTrans" cxnId="{AB0B7F55-C238-8247-B38F-BA8C856BA6C7}">
      <dgm:prSet/>
      <dgm:spPr/>
      <dgm:t>
        <a:bodyPr/>
        <a:lstStyle/>
        <a:p>
          <a:endParaRPr lang="en-GB"/>
        </a:p>
      </dgm:t>
    </dgm:pt>
    <dgm:pt modelId="{05D95F77-3F13-0046-823F-805B38CEE513}" type="sibTrans" cxnId="{AB0B7F55-C238-8247-B38F-BA8C856BA6C7}">
      <dgm:prSet/>
      <dgm:spPr/>
      <dgm:t>
        <a:bodyPr/>
        <a:lstStyle/>
        <a:p>
          <a:endParaRPr lang="en-GB"/>
        </a:p>
      </dgm:t>
    </dgm:pt>
    <dgm:pt modelId="{98C08924-5F41-6E45-93D8-DB591889A2BC}">
      <dgm:prSet phldrT="[Text]"/>
      <dgm:spPr/>
      <dgm:t>
        <a:bodyPr/>
        <a:lstStyle/>
        <a:p>
          <a:r>
            <a:rPr lang="en-GB" dirty="0"/>
            <a:t>Proof 2</a:t>
          </a:r>
        </a:p>
      </dgm:t>
    </dgm:pt>
    <dgm:pt modelId="{EE45AF13-CE4A-1440-9E99-D2C2CA824BA8}" type="parTrans" cxnId="{92993493-0ECA-C548-8EAC-FB891C0065DC}">
      <dgm:prSet/>
      <dgm:spPr/>
      <dgm:t>
        <a:bodyPr/>
        <a:lstStyle/>
        <a:p>
          <a:endParaRPr lang="en-GB"/>
        </a:p>
      </dgm:t>
    </dgm:pt>
    <dgm:pt modelId="{55E9BABC-64D7-FF47-9E69-EE61C4DB0D07}" type="sibTrans" cxnId="{92993493-0ECA-C548-8EAC-FB891C0065DC}">
      <dgm:prSet/>
      <dgm:spPr/>
      <dgm:t>
        <a:bodyPr/>
        <a:lstStyle/>
        <a:p>
          <a:endParaRPr lang="en-GB"/>
        </a:p>
      </dgm:t>
    </dgm:pt>
    <dgm:pt modelId="{93AEACE2-264E-464B-A7E3-8CE71ADC921D}">
      <dgm:prSet phldrT="[Text]"/>
      <dgm:spPr/>
      <dgm:t>
        <a:bodyPr/>
        <a:lstStyle/>
        <a:p>
          <a:pPr algn="just"/>
          <a:r>
            <a:rPr lang="en-GB" u="sng" dirty="0"/>
            <a:t>The diabatic heating (blue line in Fig.5 of dKI19) at the near-surface below 500 </a:t>
          </a:r>
          <a:r>
            <a:rPr lang="en-GB" u="sng" dirty="0" err="1"/>
            <a:t>hPa</a:t>
          </a:r>
          <a:r>
            <a:rPr lang="en-GB" u="sng" dirty="0"/>
            <a:t> is bigger than other terms</a:t>
          </a:r>
          <a:r>
            <a:rPr lang="en-GB" u="none" dirty="0"/>
            <a:t>, which is calculated by using ERA5 hourly data in a </a:t>
          </a:r>
          <a:r>
            <a:rPr lang="en-GB" u="sng" dirty="0"/>
            <a:t>reformed Thermal Energy Equation </a:t>
          </a:r>
          <a:r>
            <a:rPr lang="en-GB" u="none" dirty="0"/>
            <a:t>that is introduced in the temporal evolutions of temperature.</a:t>
          </a:r>
        </a:p>
      </dgm:t>
    </dgm:pt>
    <dgm:pt modelId="{A45315C4-714B-3D4E-8476-84D813282834}" type="parTrans" cxnId="{9B528923-F530-4942-99C7-F4AEA089BEFF}">
      <dgm:prSet/>
      <dgm:spPr/>
      <dgm:t>
        <a:bodyPr/>
        <a:lstStyle/>
        <a:p>
          <a:endParaRPr lang="en-GB"/>
        </a:p>
      </dgm:t>
    </dgm:pt>
    <dgm:pt modelId="{86D23EEA-D9C3-2842-BE98-F8A1042816DF}" type="sibTrans" cxnId="{9B528923-F530-4942-99C7-F4AEA089BEFF}">
      <dgm:prSet/>
      <dgm:spPr/>
      <dgm:t>
        <a:bodyPr/>
        <a:lstStyle/>
        <a:p>
          <a:endParaRPr lang="en-GB"/>
        </a:p>
      </dgm:t>
    </dgm:pt>
    <dgm:pt modelId="{5C18464C-F05E-7B46-AEBA-813E629DC284}" type="pres">
      <dgm:prSet presAssocID="{34C06FFA-18E4-AB4A-BD71-2C0D1BBF08FD}" presName="Name0" presStyleCnt="0">
        <dgm:presLayoutVars>
          <dgm:dir/>
          <dgm:animLvl val="lvl"/>
          <dgm:resizeHandles val="exact"/>
        </dgm:presLayoutVars>
      </dgm:prSet>
      <dgm:spPr/>
    </dgm:pt>
    <dgm:pt modelId="{56F3264E-2D18-4349-9FF0-822B6BE984AA}" type="pres">
      <dgm:prSet presAssocID="{B70A7853-CA2A-0341-811F-5CB7CA853EDD}" presName="composite" presStyleCnt="0"/>
      <dgm:spPr/>
    </dgm:pt>
    <dgm:pt modelId="{2693E894-4EBD-4C44-AB92-8719E21F852D}" type="pres">
      <dgm:prSet presAssocID="{B70A7853-CA2A-0341-811F-5CB7CA853EDD}" presName="parTx" presStyleLbl="alignNode1" presStyleIdx="0" presStyleCnt="2" custLinFactNeighborX="-2589" custLinFactNeighborY="-78120">
        <dgm:presLayoutVars>
          <dgm:chMax val="0"/>
          <dgm:chPref val="0"/>
          <dgm:bulletEnabled val="1"/>
        </dgm:presLayoutVars>
      </dgm:prSet>
      <dgm:spPr/>
    </dgm:pt>
    <dgm:pt modelId="{B6DD4E5F-FEEF-5043-ACFE-9D58EBE811DE}" type="pres">
      <dgm:prSet presAssocID="{B70A7853-CA2A-0341-811F-5CB7CA853EDD}" presName="desTx" presStyleLbl="alignAccFollowNode1" presStyleIdx="0" presStyleCnt="2">
        <dgm:presLayoutVars>
          <dgm:bulletEnabled val="1"/>
        </dgm:presLayoutVars>
      </dgm:prSet>
      <dgm:spPr/>
    </dgm:pt>
    <dgm:pt modelId="{5C7CFBF0-68DD-5C46-89ED-C225BEF5E5A5}" type="pres">
      <dgm:prSet presAssocID="{08B9A56A-725E-DF4B-9EF4-F3BC0B38BABD}" presName="space" presStyleCnt="0"/>
      <dgm:spPr/>
    </dgm:pt>
    <dgm:pt modelId="{DEA5ED80-D874-7847-ADA7-3272876F7550}" type="pres">
      <dgm:prSet presAssocID="{98C08924-5F41-6E45-93D8-DB591889A2BC}" presName="composite" presStyleCnt="0"/>
      <dgm:spPr/>
    </dgm:pt>
    <dgm:pt modelId="{312AB6A8-1858-0C43-ABAC-A2BF4758CF76}" type="pres">
      <dgm:prSet presAssocID="{98C08924-5F41-6E45-93D8-DB591889A2BC}" presName="parTx" presStyleLbl="alignNode1" presStyleIdx="1" presStyleCnt="2">
        <dgm:presLayoutVars>
          <dgm:chMax val="0"/>
          <dgm:chPref val="0"/>
          <dgm:bulletEnabled val="1"/>
        </dgm:presLayoutVars>
      </dgm:prSet>
      <dgm:spPr/>
    </dgm:pt>
    <dgm:pt modelId="{88717F08-4608-784C-8C36-A1D2B4DCFFD8}" type="pres">
      <dgm:prSet presAssocID="{98C08924-5F41-6E45-93D8-DB591889A2BC}" presName="desTx" presStyleLbl="alignAccFollowNode1" presStyleIdx="1" presStyleCnt="2">
        <dgm:presLayoutVars>
          <dgm:bulletEnabled val="1"/>
        </dgm:presLayoutVars>
      </dgm:prSet>
      <dgm:spPr/>
    </dgm:pt>
  </dgm:ptLst>
  <dgm:cxnLst>
    <dgm:cxn modelId="{D3D05904-3703-AE48-A446-CE8B89EB465C}" type="presOf" srcId="{3120CB82-CB52-7D49-AAD5-2259E65CF9AD}" destId="{B6DD4E5F-FEEF-5043-ACFE-9D58EBE811DE}" srcOrd="0" destOrd="0" presId="urn:microsoft.com/office/officeart/2005/8/layout/hList1"/>
    <dgm:cxn modelId="{9B528923-F530-4942-99C7-F4AEA089BEFF}" srcId="{98C08924-5F41-6E45-93D8-DB591889A2BC}" destId="{93AEACE2-264E-464B-A7E3-8CE71ADC921D}" srcOrd="0" destOrd="0" parTransId="{A45315C4-714B-3D4E-8476-84D813282834}" sibTransId="{86D23EEA-D9C3-2842-BE98-F8A1042816DF}"/>
    <dgm:cxn modelId="{AB0B7F55-C238-8247-B38F-BA8C856BA6C7}" srcId="{B70A7853-CA2A-0341-811F-5CB7CA853EDD}" destId="{3120CB82-CB52-7D49-AAD5-2259E65CF9AD}" srcOrd="0" destOrd="0" parTransId="{69447BFA-4C45-004C-995C-8E23E2BE9A0C}" sibTransId="{05D95F77-3F13-0046-823F-805B38CEE513}"/>
    <dgm:cxn modelId="{A16A236F-3D2B-D14C-B749-55F2EA0008B1}" srcId="{34C06FFA-18E4-AB4A-BD71-2C0D1BBF08FD}" destId="{B70A7853-CA2A-0341-811F-5CB7CA853EDD}" srcOrd="0" destOrd="0" parTransId="{F75EBE4B-AD9D-3A4A-AA41-F1565B42A94D}" sibTransId="{08B9A56A-725E-DF4B-9EF4-F3BC0B38BABD}"/>
    <dgm:cxn modelId="{92993493-0ECA-C548-8EAC-FB891C0065DC}" srcId="{34C06FFA-18E4-AB4A-BD71-2C0D1BBF08FD}" destId="{98C08924-5F41-6E45-93D8-DB591889A2BC}" srcOrd="1" destOrd="0" parTransId="{EE45AF13-CE4A-1440-9E99-D2C2CA824BA8}" sibTransId="{55E9BABC-64D7-FF47-9E69-EE61C4DB0D07}"/>
    <dgm:cxn modelId="{E7424797-54B9-DF4B-9F0D-EB4249BEE239}" type="presOf" srcId="{B70A7853-CA2A-0341-811F-5CB7CA853EDD}" destId="{2693E894-4EBD-4C44-AB92-8719E21F852D}" srcOrd="0" destOrd="0" presId="urn:microsoft.com/office/officeart/2005/8/layout/hList1"/>
    <dgm:cxn modelId="{7DE045C0-9B86-A64C-8F15-9D3E3BF9C890}" type="presOf" srcId="{34C06FFA-18E4-AB4A-BD71-2C0D1BBF08FD}" destId="{5C18464C-F05E-7B46-AEBA-813E629DC284}" srcOrd="0" destOrd="0" presId="urn:microsoft.com/office/officeart/2005/8/layout/hList1"/>
    <dgm:cxn modelId="{E46164D6-D78A-5742-AAC9-ECE5E8187C03}" type="presOf" srcId="{93AEACE2-264E-464B-A7E3-8CE71ADC921D}" destId="{88717F08-4608-784C-8C36-A1D2B4DCFFD8}" srcOrd="0" destOrd="0" presId="urn:microsoft.com/office/officeart/2005/8/layout/hList1"/>
    <dgm:cxn modelId="{A7D713EF-E3B4-4A49-A1F5-C0FB488D1435}" type="presOf" srcId="{98C08924-5F41-6E45-93D8-DB591889A2BC}" destId="{312AB6A8-1858-0C43-ABAC-A2BF4758CF76}" srcOrd="0" destOrd="0" presId="urn:microsoft.com/office/officeart/2005/8/layout/hList1"/>
    <dgm:cxn modelId="{9489526A-7710-C341-B0FF-B93C685F8D06}" type="presParOf" srcId="{5C18464C-F05E-7B46-AEBA-813E629DC284}" destId="{56F3264E-2D18-4349-9FF0-822B6BE984AA}" srcOrd="0" destOrd="0" presId="urn:microsoft.com/office/officeart/2005/8/layout/hList1"/>
    <dgm:cxn modelId="{54EEB566-1FE9-F245-9C3B-11AF4735E37F}" type="presParOf" srcId="{56F3264E-2D18-4349-9FF0-822B6BE984AA}" destId="{2693E894-4EBD-4C44-AB92-8719E21F852D}" srcOrd="0" destOrd="0" presId="urn:microsoft.com/office/officeart/2005/8/layout/hList1"/>
    <dgm:cxn modelId="{EA6157EF-067B-8640-86AA-E99189ECE042}" type="presParOf" srcId="{56F3264E-2D18-4349-9FF0-822B6BE984AA}" destId="{B6DD4E5F-FEEF-5043-ACFE-9D58EBE811DE}" srcOrd="1" destOrd="0" presId="urn:microsoft.com/office/officeart/2005/8/layout/hList1"/>
    <dgm:cxn modelId="{AD03F1B7-23D8-CA45-B400-17394E490CF3}" type="presParOf" srcId="{5C18464C-F05E-7B46-AEBA-813E629DC284}" destId="{5C7CFBF0-68DD-5C46-89ED-C225BEF5E5A5}" srcOrd="1" destOrd="0" presId="urn:microsoft.com/office/officeart/2005/8/layout/hList1"/>
    <dgm:cxn modelId="{58D69050-65EB-804F-8FC4-1C99277AB52D}" type="presParOf" srcId="{5C18464C-F05E-7B46-AEBA-813E629DC284}" destId="{DEA5ED80-D874-7847-ADA7-3272876F7550}" srcOrd="2" destOrd="0" presId="urn:microsoft.com/office/officeart/2005/8/layout/hList1"/>
    <dgm:cxn modelId="{A4BD904B-EAE1-6949-9B39-FDB2F768EB19}" type="presParOf" srcId="{DEA5ED80-D874-7847-ADA7-3272876F7550}" destId="{312AB6A8-1858-0C43-ABAC-A2BF4758CF76}" srcOrd="0" destOrd="0" presId="urn:microsoft.com/office/officeart/2005/8/layout/hList1"/>
    <dgm:cxn modelId="{4768B152-FB18-9148-B038-1ADF304D8CE3}" type="presParOf" srcId="{DEA5ED80-D874-7847-ADA7-3272876F7550}" destId="{88717F08-4608-784C-8C36-A1D2B4DCFFD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00E44D-633D-9343-A773-D0F3ABB531FD}" type="doc">
      <dgm:prSet loTypeId="urn:microsoft.com/office/officeart/2005/8/layout/process1" loCatId="" qsTypeId="urn:microsoft.com/office/officeart/2005/8/quickstyle/simple1" qsCatId="simple" csTypeId="urn:microsoft.com/office/officeart/2005/8/colors/accent1_2" csCatId="accent1" phldr="1"/>
      <dgm:spPr/>
    </dgm:pt>
    <dgm:pt modelId="{71702550-EF8C-0B4E-AF2A-DC401A996AD7}">
      <dgm:prSet phldrT="[Text]"/>
      <dgm:spPr>
        <a:solidFill>
          <a:schemeClr val="accent2"/>
        </a:solidFill>
        <a:ln>
          <a:noFill/>
        </a:ln>
      </dgm:spPr>
      <dgm:t>
        <a:bodyPr/>
        <a:lstStyle/>
        <a:p>
          <a:r>
            <a:rPr lang="en-GB" dirty="0"/>
            <a:t>Near Surface Air Temperature generates the WTV</a:t>
          </a:r>
        </a:p>
      </dgm:t>
    </dgm:pt>
    <dgm:pt modelId="{47D78F8E-3A99-3140-BA05-ED9E308E9C5E}" type="parTrans" cxnId="{8DAA3F9C-DD3E-0E43-A0AB-017735E1B058}">
      <dgm:prSet/>
      <dgm:spPr/>
      <dgm:t>
        <a:bodyPr/>
        <a:lstStyle/>
        <a:p>
          <a:endParaRPr lang="en-GB"/>
        </a:p>
      </dgm:t>
    </dgm:pt>
    <dgm:pt modelId="{3A7D87A9-2E36-6F49-AFE0-642AB4CF6A0D}" type="sibTrans" cxnId="{8DAA3F9C-DD3E-0E43-A0AB-017735E1B058}">
      <dgm:prSet/>
      <dgm:spPr>
        <a:solidFill>
          <a:schemeClr val="accent2"/>
        </a:solidFill>
      </dgm:spPr>
      <dgm:t>
        <a:bodyPr/>
        <a:lstStyle/>
        <a:p>
          <a:endParaRPr lang="en-GB"/>
        </a:p>
      </dgm:t>
    </dgm:pt>
    <dgm:pt modelId="{8E25EB3C-CCC5-4449-B07B-AA6A0D978180}" type="pres">
      <dgm:prSet presAssocID="{F500E44D-633D-9343-A773-D0F3ABB531FD}" presName="Name0" presStyleCnt="0">
        <dgm:presLayoutVars>
          <dgm:dir/>
          <dgm:resizeHandles val="exact"/>
        </dgm:presLayoutVars>
      </dgm:prSet>
      <dgm:spPr/>
    </dgm:pt>
    <dgm:pt modelId="{32C416E8-0E2D-AA47-ADA1-AFCADBEECDF4}" type="pres">
      <dgm:prSet presAssocID="{71702550-EF8C-0B4E-AF2A-DC401A996AD7}" presName="node" presStyleLbl="node1" presStyleIdx="0" presStyleCnt="1">
        <dgm:presLayoutVars>
          <dgm:bulletEnabled val="1"/>
        </dgm:presLayoutVars>
      </dgm:prSet>
      <dgm:spPr/>
    </dgm:pt>
  </dgm:ptLst>
  <dgm:cxnLst>
    <dgm:cxn modelId="{21BD5177-979F-2E45-8E03-5C3B5A565DE3}" type="presOf" srcId="{F500E44D-633D-9343-A773-D0F3ABB531FD}" destId="{8E25EB3C-CCC5-4449-B07B-AA6A0D978180}" srcOrd="0" destOrd="0" presId="urn:microsoft.com/office/officeart/2005/8/layout/process1"/>
    <dgm:cxn modelId="{8DAA3F9C-DD3E-0E43-A0AB-017735E1B058}" srcId="{F500E44D-633D-9343-A773-D0F3ABB531FD}" destId="{71702550-EF8C-0B4E-AF2A-DC401A996AD7}" srcOrd="0" destOrd="0" parTransId="{47D78F8E-3A99-3140-BA05-ED9E308E9C5E}" sibTransId="{3A7D87A9-2E36-6F49-AFE0-642AB4CF6A0D}"/>
    <dgm:cxn modelId="{EB4C2FC8-B9C6-D046-9990-2EE711FF6566}" type="presOf" srcId="{71702550-EF8C-0B4E-AF2A-DC401A996AD7}" destId="{32C416E8-0E2D-AA47-ADA1-AFCADBEECDF4}" srcOrd="0" destOrd="0" presId="urn:microsoft.com/office/officeart/2005/8/layout/process1"/>
    <dgm:cxn modelId="{6957BF3D-A7B7-8E4B-B1DB-A68A14CA8BCA}" type="presParOf" srcId="{8E25EB3C-CCC5-4449-B07B-AA6A0D978180}" destId="{32C416E8-0E2D-AA47-ADA1-AFCADBEECDF4}" srcOrd="0" destOrd="0" presId="urn:microsoft.com/office/officeart/2005/8/layout/process1"/>
  </dgm:cxnLst>
  <dgm:bg>
    <a:noFill/>
  </dgm:bg>
  <dgm:whole>
    <a:ln w="25400">
      <a:solidFill>
        <a:schemeClr val="accent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C06FFA-18E4-AB4A-BD71-2C0D1BBF08FD}"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B70A7853-CA2A-0341-811F-5CB7CA853EDD}">
      <dgm:prSet phldrT="[Text]"/>
      <dgm:spPr/>
      <dgm:t>
        <a:bodyPr/>
        <a:lstStyle/>
        <a:p>
          <a:r>
            <a:rPr lang="en-GB" dirty="0"/>
            <a:t>Proof 1</a:t>
          </a:r>
        </a:p>
      </dgm:t>
    </dgm:pt>
    <dgm:pt modelId="{F75EBE4B-AD9D-3A4A-AA41-F1565B42A94D}" type="parTrans" cxnId="{A16A236F-3D2B-D14C-B749-55F2EA0008B1}">
      <dgm:prSet/>
      <dgm:spPr/>
      <dgm:t>
        <a:bodyPr/>
        <a:lstStyle/>
        <a:p>
          <a:endParaRPr lang="en-GB"/>
        </a:p>
      </dgm:t>
    </dgm:pt>
    <dgm:pt modelId="{08B9A56A-725E-DF4B-9EF4-F3BC0B38BABD}" type="sibTrans" cxnId="{A16A236F-3D2B-D14C-B749-55F2EA0008B1}">
      <dgm:prSet/>
      <dgm:spPr/>
      <dgm:t>
        <a:bodyPr/>
        <a:lstStyle/>
        <a:p>
          <a:endParaRPr lang="en-GB"/>
        </a:p>
      </dgm:t>
    </dgm:pt>
    <dgm:pt modelId="{3120CB82-CB52-7D49-AAD5-2259E65CF9AD}">
      <dgm:prSet phldrT="[Text]"/>
      <dgm:spPr/>
      <dgm:t>
        <a:bodyPr/>
        <a:lstStyle/>
        <a:p>
          <a:pPr algn="just"/>
          <a:r>
            <a:rPr lang="en-GB" dirty="0"/>
            <a:t>The consistency between the vertical shear of horizontal wind and the horizontal temperature gradient represented in the  </a:t>
          </a:r>
          <a:r>
            <a:rPr lang="en-GB" u="sng" dirty="0"/>
            <a:t>Thermal Wind Equation</a:t>
          </a:r>
          <a:r>
            <a:rPr lang="en-GB" dirty="0"/>
            <a:t>, cannot make </a:t>
          </a:r>
          <a:r>
            <a:rPr lang="en-US" u="sng" dirty="0"/>
            <a:t>definitive attributions</a:t>
          </a:r>
          <a:r>
            <a:rPr lang="en-US" u="none" dirty="0"/>
            <a:t> (as clarified in the introduction and shown in experiment). </a:t>
          </a:r>
          <a:endParaRPr lang="en-GB" u="none" dirty="0"/>
        </a:p>
      </dgm:t>
    </dgm:pt>
    <dgm:pt modelId="{69447BFA-4C45-004C-995C-8E23E2BE9A0C}" type="parTrans" cxnId="{AB0B7F55-C238-8247-B38F-BA8C856BA6C7}">
      <dgm:prSet/>
      <dgm:spPr/>
      <dgm:t>
        <a:bodyPr/>
        <a:lstStyle/>
        <a:p>
          <a:endParaRPr lang="en-GB"/>
        </a:p>
      </dgm:t>
    </dgm:pt>
    <dgm:pt modelId="{05D95F77-3F13-0046-823F-805B38CEE513}" type="sibTrans" cxnId="{AB0B7F55-C238-8247-B38F-BA8C856BA6C7}">
      <dgm:prSet/>
      <dgm:spPr/>
      <dgm:t>
        <a:bodyPr/>
        <a:lstStyle/>
        <a:p>
          <a:endParaRPr lang="en-GB"/>
        </a:p>
      </dgm:t>
    </dgm:pt>
    <dgm:pt modelId="{98C08924-5F41-6E45-93D8-DB591889A2BC}">
      <dgm:prSet phldrT="[Text]"/>
      <dgm:spPr/>
      <dgm:t>
        <a:bodyPr/>
        <a:lstStyle/>
        <a:p>
          <a:r>
            <a:rPr lang="en-GB" dirty="0"/>
            <a:t>Proof 2</a:t>
          </a:r>
        </a:p>
      </dgm:t>
    </dgm:pt>
    <dgm:pt modelId="{EE45AF13-CE4A-1440-9E99-D2C2CA824BA8}" type="parTrans" cxnId="{92993493-0ECA-C548-8EAC-FB891C0065DC}">
      <dgm:prSet/>
      <dgm:spPr/>
      <dgm:t>
        <a:bodyPr/>
        <a:lstStyle/>
        <a:p>
          <a:endParaRPr lang="en-GB"/>
        </a:p>
      </dgm:t>
    </dgm:pt>
    <dgm:pt modelId="{55E9BABC-64D7-FF47-9E69-EE61C4DB0D07}" type="sibTrans" cxnId="{92993493-0ECA-C548-8EAC-FB891C0065DC}">
      <dgm:prSet/>
      <dgm:spPr/>
      <dgm:t>
        <a:bodyPr/>
        <a:lstStyle/>
        <a:p>
          <a:endParaRPr lang="en-GB"/>
        </a:p>
      </dgm:t>
    </dgm:pt>
    <dgm:pt modelId="{93AEACE2-264E-464B-A7E3-8CE71ADC921D}">
      <dgm:prSet phldrT="[Text]"/>
      <dgm:spPr/>
      <dgm:t>
        <a:bodyPr/>
        <a:lstStyle/>
        <a:p>
          <a:pPr algn="just"/>
          <a:r>
            <a:rPr lang="en-GB" u="sng" dirty="0"/>
            <a:t>The diabatic heating (blue line in Fig.5 of dKI19) at the near-surface below 500 </a:t>
          </a:r>
          <a:r>
            <a:rPr lang="en-GB" u="sng" dirty="0" err="1"/>
            <a:t>hPa</a:t>
          </a:r>
          <a:r>
            <a:rPr lang="en-GB" u="sng" dirty="0"/>
            <a:t> is bigger than other terms</a:t>
          </a:r>
          <a:r>
            <a:rPr lang="en-GB" u="none" dirty="0"/>
            <a:t>, which is calculated by using ERA5 hourly data in a </a:t>
          </a:r>
          <a:r>
            <a:rPr lang="en-GB" u="sng" dirty="0"/>
            <a:t>reformed Thermal Energy Equation </a:t>
          </a:r>
          <a:r>
            <a:rPr lang="en-GB" u="none" dirty="0"/>
            <a:t>that is introduced in the temporal evolutions of temperature.</a:t>
          </a:r>
        </a:p>
      </dgm:t>
    </dgm:pt>
    <dgm:pt modelId="{A45315C4-714B-3D4E-8476-84D813282834}" type="parTrans" cxnId="{9B528923-F530-4942-99C7-F4AEA089BEFF}">
      <dgm:prSet/>
      <dgm:spPr/>
      <dgm:t>
        <a:bodyPr/>
        <a:lstStyle/>
        <a:p>
          <a:endParaRPr lang="en-GB"/>
        </a:p>
      </dgm:t>
    </dgm:pt>
    <dgm:pt modelId="{86D23EEA-D9C3-2842-BE98-F8A1042816DF}" type="sibTrans" cxnId="{9B528923-F530-4942-99C7-F4AEA089BEFF}">
      <dgm:prSet/>
      <dgm:spPr/>
      <dgm:t>
        <a:bodyPr/>
        <a:lstStyle/>
        <a:p>
          <a:endParaRPr lang="en-GB"/>
        </a:p>
      </dgm:t>
    </dgm:pt>
    <dgm:pt modelId="{5C18464C-F05E-7B46-AEBA-813E629DC284}" type="pres">
      <dgm:prSet presAssocID="{34C06FFA-18E4-AB4A-BD71-2C0D1BBF08FD}" presName="Name0" presStyleCnt="0">
        <dgm:presLayoutVars>
          <dgm:dir/>
          <dgm:animLvl val="lvl"/>
          <dgm:resizeHandles val="exact"/>
        </dgm:presLayoutVars>
      </dgm:prSet>
      <dgm:spPr/>
    </dgm:pt>
    <dgm:pt modelId="{56F3264E-2D18-4349-9FF0-822B6BE984AA}" type="pres">
      <dgm:prSet presAssocID="{B70A7853-CA2A-0341-811F-5CB7CA853EDD}" presName="composite" presStyleCnt="0"/>
      <dgm:spPr/>
    </dgm:pt>
    <dgm:pt modelId="{2693E894-4EBD-4C44-AB92-8719E21F852D}" type="pres">
      <dgm:prSet presAssocID="{B70A7853-CA2A-0341-811F-5CB7CA853EDD}" presName="parTx" presStyleLbl="alignNode1" presStyleIdx="0" presStyleCnt="2" custLinFactNeighborX="-2589" custLinFactNeighborY="-78120">
        <dgm:presLayoutVars>
          <dgm:chMax val="0"/>
          <dgm:chPref val="0"/>
          <dgm:bulletEnabled val="1"/>
        </dgm:presLayoutVars>
      </dgm:prSet>
      <dgm:spPr/>
    </dgm:pt>
    <dgm:pt modelId="{B6DD4E5F-FEEF-5043-ACFE-9D58EBE811DE}" type="pres">
      <dgm:prSet presAssocID="{B70A7853-CA2A-0341-811F-5CB7CA853EDD}" presName="desTx" presStyleLbl="alignAccFollowNode1" presStyleIdx="0" presStyleCnt="2">
        <dgm:presLayoutVars>
          <dgm:bulletEnabled val="1"/>
        </dgm:presLayoutVars>
      </dgm:prSet>
      <dgm:spPr/>
    </dgm:pt>
    <dgm:pt modelId="{5C7CFBF0-68DD-5C46-89ED-C225BEF5E5A5}" type="pres">
      <dgm:prSet presAssocID="{08B9A56A-725E-DF4B-9EF4-F3BC0B38BABD}" presName="space" presStyleCnt="0"/>
      <dgm:spPr/>
    </dgm:pt>
    <dgm:pt modelId="{DEA5ED80-D874-7847-ADA7-3272876F7550}" type="pres">
      <dgm:prSet presAssocID="{98C08924-5F41-6E45-93D8-DB591889A2BC}" presName="composite" presStyleCnt="0"/>
      <dgm:spPr/>
    </dgm:pt>
    <dgm:pt modelId="{312AB6A8-1858-0C43-ABAC-A2BF4758CF76}" type="pres">
      <dgm:prSet presAssocID="{98C08924-5F41-6E45-93D8-DB591889A2BC}" presName="parTx" presStyleLbl="alignNode1" presStyleIdx="1" presStyleCnt="2">
        <dgm:presLayoutVars>
          <dgm:chMax val="0"/>
          <dgm:chPref val="0"/>
          <dgm:bulletEnabled val="1"/>
        </dgm:presLayoutVars>
      </dgm:prSet>
      <dgm:spPr/>
    </dgm:pt>
    <dgm:pt modelId="{88717F08-4608-784C-8C36-A1D2B4DCFFD8}" type="pres">
      <dgm:prSet presAssocID="{98C08924-5F41-6E45-93D8-DB591889A2BC}" presName="desTx" presStyleLbl="alignAccFollowNode1" presStyleIdx="1" presStyleCnt="2">
        <dgm:presLayoutVars>
          <dgm:bulletEnabled val="1"/>
        </dgm:presLayoutVars>
      </dgm:prSet>
      <dgm:spPr/>
    </dgm:pt>
  </dgm:ptLst>
  <dgm:cxnLst>
    <dgm:cxn modelId="{D3D05904-3703-AE48-A446-CE8B89EB465C}" type="presOf" srcId="{3120CB82-CB52-7D49-AAD5-2259E65CF9AD}" destId="{B6DD4E5F-FEEF-5043-ACFE-9D58EBE811DE}" srcOrd="0" destOrd="0" presId="urn:microsoft.com/office/officeart/2005/8/layout/hList1"/>
    <dgm:cxn modelId="{9B528923-F530-4942-99C7-F4AEA089BEFF}" srcId="{98C08924-5F41-6E45-93D8-DB591889A2BC}" destId="{93AEACE2-264E-464B-A7E3-8CE71ADC921D}" srcOrd="0" destOrd="0" parTransId="{A45315C4-714B-3D4E-8476-84D813282834}" sibTransId="{86D23EEA-D9C3-2842-BE98-F8A1042816DF}"/>
    <dgm:cxn modelId="{AB0B7F55-C238-8247-B38F-BA8C856BA6C7}" srcId="{B70A7853-CA2A-0341-811F-5CB7CA853EDD}" destId="{3120CB82-CB52-7D49-AAD5-2259E65CF9AD}" srcOrd="0" destOrd="0" parTransId="{69447BFA-4C45-004C-995C-8E23E2BE9A0C}" sibTransId="{05D95F77-3F13-0046-823F-805B38CEE513}"/>
    <dgm:cxn modelId="{A16A236F-3D2B-D14C-B749-55F2EA0008B1}" srcId="{34C06FFA-18E4-AB4A-BD71-2C0D1BBF08FD}" destId="{B70A7853-CA2A-0341-811F-5CB7CA853EDD}" srcOrd="0" destOrd="0" parTransId="{F75EBE4B-AD9D-3A4A-AA41-F1565B42A94D}" sibTransId="{08B9A56A-725E-DF4B-9EF4-F3BC0B38BABD}"/>
    <dgm:cxn modelId="{92993493-0ECA-C548-8EAC-FB891C0065DC}" srcId="{34C06FFA-18E4-AB4A-BD71-2C0D1BBF08FD}" destId="{98C08924-5F41-6E45-93D8-DB591889A2BC}" srcOrd="1" destOrd="0" parTransId="{EE45AF13-CE4A-1440-9E99-D2C2CA824BA8}" sibTransId="{55E9BABC-64D7-FF47-9E69-EE61C4DB0D07}"/>
    <dgm:cxn modelId="{E7424797-54B9-DF4B-9F0D-EB4249BEE239}" type="presOf" srcId="{B70A7853-CA2A-0341-811F-5CB7CA853EDD}" destId="{2693E894-4EBD-4C44-AB92-8719E21F852D}" srcOrd="0" destOrd="0" presId="urn:microsoft.com/office/officeart/2005/8/layout/hList1"/>
    <dgm:cxn modelId="{7DE045C0-9B86-A64C-8F15-9D3E3BF9C890}" type="presOf" srcId="{34C06FFA-18E4-AB4A-BD71-2C0D1BBF08FD}" destId="{5C18464C-F05E-7B46-AEBA-813E629DC284}" srcOrd="0" destOrd="0" presId="urn:microsoft.com/office/officeart/2005/8/layout/hList1"/>
    <dgm:cxn modelId="{E46164D6-D78A-5742-AAC9-ECE5E8187C03}" type="presOf" srcId="{93AEACE2-264E-464B-A7E3-8CE71ADC921D}" destId="{88717F08-4608-784C-8C36-A1D2B4DCFFD8}" srcOrd="0" destOrd="0" presId="urn:microsoft.com/office/officeart/2005/8/layout/hList1"/>
    <dgm:cxn modelId="{A7D713EF-E3B4-4A49-A1F5-C0FB488D1435}" type="presOf" srcId="{98C08924-5F41-6E45-93D8-DB591889A2BC}" destId="{312AB6A8-1858-0C43-ABAC-A2BF4758CF76}" srcOrd="0" destOrd="0" presId="urn:microsoft.com/office/officeart/2005/8/layout/hList1"/>
    <dgm:cxn modelId="{9489526A-7710-C341-B0FF-B93C685F8D06}" type="presParOf" srcId="{5C18464C-F05E-7B46-AEBA-813E629DC284}" destId="{56F3264E-2D18-4349-9FF0-822B6BE984AA}" srcOrd="0" destOrd="0" presId="urn:microsoft.com/office/officeart/2005/8/layout/hList1"/>
    <dgm:cxn modelId="{54EEB566-1FE9-F245-9C3B-11AF4735E37F}" type="presParOf" srcId="{56F3264E-2D18-4349-9FF0-822B6BE984AA}" destId="{2693E894-4EBD-4C44-AB92-8719E21F852D}" srcOrd="0" destOrd="0" presId="urn:microsoft.com/office/officeart/2005/8/layout/hList1"/>
    <dgm:cxn modelId="{EA6157EF-067B-8640-86AA-E99189ECE042}" type="presParOf" srcId="{56F3264E-2D18-4349-9FF0-822B6BE984AA}" destId="{B6DD4E5F-FEEF-5043-ACFE-9D58EBE811DE}" srcOrd="1" destOrd="0" presId="urn:microsoft.com/office/officeart/2005/8/layout/hList1"/>
    <dgm:cxn modelId="{AD03F1B7-23D8-CA45-B400-17394E490CF3}" type="presParOf" srcId="{5C18464C-F05E-7B46-AEBA-813E629DC284}" destId="{5C7CFBF0-68DD-5C46-89ED-C225BEF5E5A5}" srcOrd="1" destOrd="0" presId="urn:microsoft.com/office/officeart/2005/8/layout/hList1"/>
    <dgm:cxn modelId="{58D69050-65EB-804F-8FC4-1C99277AB52D}" type="presParOf" srcId="{5C18464C-F05E-7B46-AEBA-813E629DC284}" destId="{DEA5ED80-D874-7847-ADA7-3272876F7550}" srcOrd="2" destOrd="0" presId="urn:microsoft.com/office/officeart/2005/8/layout/hList1"/>
    <dgm:cxn modelId="{A4BD904B-EAE1-6949-9B39-FDB2F768EB19}" type="presParOf" srcId="{DEA5ED80-D874-7847-ADA7-3272876F7550}" destId="{312AB6A8-1858-0C43-ABAC-A2BF4758CF76}" srcOrd="0" destOrd="0" presId="urn:microsoft.com/office/officeart/2005/8/layout/hList1"/>
    <dgm:cxn modelId="{4768B152-FB18-9148-B038-1ADF304D8CE3}" type="presParOf" srcId="{DEA5ED80-D874-7847-ADA7-3272876F7550}" destId="{88717F08-4608-784C-8C36-A1D2B4DCFFD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5001E8-A170-3440-AD4D-8108A25C24C0}"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03022BF5-3E36-3447-9947-6288EB117719}">
      <dgm:prSet phldrT="[Text]" custT="1"/>
      <dgm:spPr/>
      <dgm:t>
        <a:bodyPr/>
        <a:lstStyle/>
        <a:p>
          <a:r>
            <a:rPr lang="en-GB" sz="2000" dirty="0"/>
            <a:t>Why the result of </a:t>
          </a:r>
          <a:r>
            <a:rPr lang="en-GB" sz="2000" dirty="0">
              <a:latin typeface="+mn-lt"/>
              <a:cs typeface="Arial" panose="020B0604020202020204" pitchFamily="34" charset="0"/>
            </a:rPr>
            <a:t>dKI19</a:t>
          </a:r>
          <a:r>
            <a:rPr lang="en-GB" sz="2000" dirty="0">
              <a:latin typeface="Arial" panose="020B0604020202020204" pitchFamily="34" charset="0"/>
              <a:cs typeface="Arial" panose="020B0604020202020204" pitchFamily="34" charset="0"/>
            </a:rPr>
            <a:t> </a:t>
          </a:r>
          <a:r>
            <a:rPr lang="en-GB" sz="2000" dirty="0"/>
            <a:t>Fig. 5 is different from the classic Thermal Energy Equation (TEE)?</a:t>
          </a:r>
        </a:p>
      </dgm:t>
    </dgm:pt>
    <dgm:pt modelId="{1729F7E0-2B50-AC42-A865-F582D6A388F9}" type="parTrans" cxnId="{6AAAF932-6E3E-9F43-99BE-94E938B612FF}">
      <dgm:prSet/>
      <dgm:spPr/>
      <dgm:t>
        <a:bodyPr/>
        <a:lstStyle/>
        <a:p>
          <a:endParaRPr lang="en-GB"/>
        </a:p>
      </dgm:t>
    </dgm:pt>
    <dgm:pt modelId="{87874FAF-B78E-F441-9538-7CEC7F5B6450}" type="sibTrans" cxnId="{6AAAF932-6E3E-9F43-99BE-94E938B612FF}">
      <dgm:prSet/>
      <dgm:spPr/>
      <dgm:t>
        <a:bodyPr/>
        <a:lstStyle/>
        <a:p>
          <a:endParaRPr lang="en-GB"/>
        </a:p>
      </dgm:t>
    </dgm:pt>
    <dgm:pt modelId="{20B479C9-6BBF-C946-ACDC-CD262ADD7712}">
      <dgm:prSet phldrT="[Text]" custT="1"/>
      <dgm:spPr/>
      <dgm:t>
        <a:bodyPr/>
        <a:lstStyle/>
        <a:p>
          <a:pPr algn="just"/>
          <a:r>
            <a:rPr lang="en-GB" sz="1800" dirty="0">
              <a:latin typeface="Arial" panose="020B0604020202020204" pitchFamily="34" charset="0"/>
              <a:cs typeface="Arial" panose="020B0604020202020204" pitchFamily="34" charset="0"/>
            </a:rPr>
            <a:t>dKI19 verified the results of Li et al. (2019) based on the classic TEE calculated from monthly data. However, dKI19 found the results based on the reformed Thermal Energy Equation (Fig.5, dKI19) calculated from hourly data is different.</a:t>
          </a:r>
        </a:p>
      </dgm:t>
    </dgm:pt>
    <dgm:pt modelId="{9745EF07-3926-6547-AC60-631378AB90E1}" type="parTrans" cxnId="{77607014-B3A6-DE4B-8480-54FA5E8C446D}">
      <dgm:prSet/>
      <dgm:spPr/>
      <dgm:t>
        <a:bodyPr/>
        <a:lstStyle/>
        <a:p>
          <a:endParaRPr lang="en-GB"/>
        </a:p>
      </dgm:t>
    </dgm:pt>
    <dgm:pt modelId="{C385F165-951A-A143-8B1A-6161E8D91B1D}" type="sibTrans" cxnId="{77607014-B3A6-DE4B-8480-54FA5E8C446D}">
      <dgm:prSet/>
      <dgm:spPr/>
      <dgm:t>
        <a:bodyPr/>
        <a:lstStyle/>
        <a:p>
          <a:endParaRPr lang="en-GB"/>
        </a:p>
      </dgm:t>
    </dgm:pt>
    <dgm:pt modelId="{8BB34772-9350-8742-A568-D07A9E55650D}">
      <dgm:prSet phldrT="[Text]" custT="1"/>
      <dgm:spPr/>
      <dgm:t>
        <a:bodyPr/>
        <a:lstStyle/>
        <a:p>
          <a:r>
            <a:rPr lang="en-GB" sz="2000" dirty="0"/>
            <a:t>Is the result of</a:t>
          </a:r>
          <a:r>
            <a:rPr lang="en-GB" sz="2000" dirty="0">
              <a:latin typeface="+mn-lt"/>
            </a:rPr>
            <a:t> </a:t>
          </a:r>
          <a:r>
            <a:rPr lang="en-GB" sz="2000" dirty="0">
              <a:latin typeface="+mn-lt"/>
              <a:cs typeface="Arial" panose="020B0604020202020204" pitchFamily="34" charset="0"/>
            </a:rPr>
            <a:t>dKI19 </a:t>
          </a:r>
          <a:r>
            <a:rPr lang="en-GB" sz="2000" dirty="0"/>
            <a:t>Fig. 5 statistically meaningful ?</a:t>
          </a:r>
        </a:p>
      </dgm:t>
    </dgm:pt>
    <dgm:pt modelId="{032443EC-6BA5-864C-94E9-B208A36F5D3C}" type="parTrans" cxnId="{48A99CD6-BC59-3442-AB8E-802E69FD8779}">
      <dgm:prSet/>
      <dgm:spPr/>
      <dgm:t>
        <a:bodyPr/>
        <a:lstStyle/>
        <a:p>
          <a:endParaRPr lang="en-GB"/>
        </a:p>
      </dgm:t>
    </dgm:pt>
    <dgm:pt modelId="{6CD30E8D-13E7-1946-9DE0-A18C92A3E506}" type="sibTrans" cxnId="{48A99CD6-BC59-3442-AB8E-802E69FD8779}">
      <dgm:prSet/>
      <dgm:spPr/>
      <dgm:t>
        <a:bodyPr/>
        <a:lstStyle/>
        <a:p>
          <a:endParaRPr lang="en-GB"/>
        </a:p>
      </dgm:t>
    </dgm:pt>
    <dgm:pt modelId="{E794713A-E34F-DB43-941C-4CE50BD4F932}">
      <dgm:prSet phldrT="[Text]" custT="1"/>
      <dgm:spPr/>
      <dgm:t>
        <a:bodyPr/>
        <a:lstStyle/>
        <a:p>
          <a:pPr algn="just"/>
          <a:r>
            <a:rPr lang="en-GB" sz="1800" dirty="0">
              <a:latin typeface="Arial" panose="020B0604020202020204" pitchFamily="34" charset="0"/>
              <a:cs typeface="Arial" panose="020B0604020202020204" pitchFamily="34" charset="0"/>
            </a:rPr>
            <a:t>dKI19 calculated Fig. 5 by using only one grid cell (</a:t>
          </a:r>
          <a:r>
            <a:rPr lang="en-GB" sz="1800" dirty="0">
              <a:latin typeface="Arial" panose="020B0604020202020204" pitchFamily="34" charset="0"/>
              <a:ea typeface="Calibri" panose="020F0502020204030204" pitchFamily="34" charset="0"/>
              <a:cs typeface="Arial" panose="020B0604020202020204" pitchFamily="34" charset="0"/>
            </a:rPr>
            <a:t>36°N, 75°E </a:t>
          </a:r>
          <a:r>
            <a:rPr lang="en-GB" sz="1800" dirty="0">
              <a:latin typeface="Arial" panose="020B0604020202020204" pitchFamily="34" charset="0"/>
              <a:cs typeface="Arial" panose="020B0604020202020204" pitchFamily="34" charset="0"/>
            </a:rPr>
            <a:t>) in only two years (1987 and 1997) instead of compositing a range of samples.</a:t>
          </a:r>
        </a:p>
      </dgm:t>
    </dgm:pt>
    <dgm:pt modelId="{060724A3-3AFE-CB4E-A7D7-8057DB0D145E}" type="parTrans" cxnId="{A5CAB866-0316-5F49-920D-6D3181BBD4E8}">
      <dgm:prSet/>
      <dgm:spPr/>
      <dgm:t>
        <a:bodyPr/>
        <a:lstStyle/>
        <a:p>
          <a:endParaRPr lang="en-GB"/>
        </a:p>
      </dgm:t>
    </dgm:pt>
    <dgm:pt modelId="{F30F92CB-499B-E545-BFAF-9D8C570493B4}" type="sibTrans" cxnId="{A5CAB866-0316-5F49-920D-6D3181BBD4E8}">
      <dgm:prSet/>
      <dgm:spPr/>
      <dgm:t>
        <a:bodyPr/>
        <a:lstStyle/>
        <a:p>
          <a:endParaRPr lang="en-GB"/>
        </a:p>
      </dgm:t>
    </dgm:pt>
    <dgm:pt modelId="{47D2CC42-34D5-EB4B-9316-D20F200BED86}">
      <dgm:prSet phldrT="[Text]" custT="1"/>
      <dgm:spPr/>
      <dgm:t>
        <a:bodyPr/>
        <a:lstStyle/>
        <a:p>
          <a:r>
            <a:rPr lang="en-GB" sz="2000" dirty="0"/>
            <a:t>What is the skill of ERA5 in representing the thermal and circulation variability of the western TP?</a:t>
          </a:r>
        </a:p>
      </dgm:t>
    </dgm:pt>
    <dgm:pt modelId="{44092E5D-D624-E742-B246-735474921BAF}" type="parTrans" cxnId="{CDF9FB6B-AE24-4B4D-9CA6-016367556FA4}">
      <dgm:prSet/>
      <dgm:spPr/>
      <dgm:t>
        <a:bodyPr/>
        <a:lstStyle/>
        <a:p>
          <a:endParaRPr lang="en-GB"/>
        </a:p>
      </dgm:t>
    </dgm:pt>
    <dgm:pt modelId="{9FD327E8-92AB-7E4D-A5F6-D8B1E7901E73}" type="sibTrans" cxnId="{CDF9FB6B-AE24-4B4D-9CA6-016367556FA4}">
      <dgm:prSet/>
      <dgm:spPr/>
      <dgm:t>
        <a:bodyPr/>
        <a:lstStyle/>
        <a:p>
          <a:endParaRPr lang="en-GB"/>
        </a:p>
      </dgm:t>
    </dgm:pt>
    <dgm:pt modelId="{2A236C35-6C19-AE45-AD8D-6D9DB21F3ABF}">
      <dgm:prSet phldrT="[Text]"/>
      <dgm:spPr/>
      <dgm:t>
        <a:bodyPr/>
        <a:lstStyle/>
        <a:p>
          <a:pPr algn="just"/>
          <a:r>
            <a:rPr lang="en-GB" dirty="0">
              <a:latin typeface="Arial" panose="020B0604020202020204" pitchFamily="34" charset="0"/>
              <a:cs typeface="Arial" panose="020B0604020202020204" pitchFamily="34" charset="0"/>
            </a:rPr>
            <a:t>ERA5 data is supposed to have a better quality than ERA-Interim.</a:t>
          </a:r>
        </a:p>
      </dgm:t>
    </dgm:pt>
    <dgm:pt modelId="{CE7A713C-ACEF-E944-A7F8-1271C50CDC0E}" type="parTrans" cxnId="{27ACB90B-5996-5048-949F-A072EDDA32B1}">
      <dgm:prSet/>
      <dgm:spPr/>
      <dgm:t>
        <a:bodyPr/>
        <a:lstStyle/>
        <a:p>
          <a:endParaRPr lang="en-GB"/>
        </a:p>
      </dgm:t>
    </dgm:pt>
    <dgm:pt modelId="{97D2268B-225F-AF45-B5B5-EDA7E956E11C}" type="sibTrans" cxnId="{27ACB90B-5996-5048-949F-A072EDDA32B1}">
      <dgm:prSet/>
      <dgm:spPr/>
      <dgm:t>
        <a:bodyPr/>
        <a:lstStyle/>
        <a:p>
          <a:endParaRPr lang="en-GB"/>
        </a:p>
      </dgm:t>
    </dgm:pt>
    <dgm:pt modelId="{8AEE87F5-DFFA-594D-B907-B1060CADB07A}">
      <dgm:prSet phldrT="[Text]"/>
      <dgm:spPr/>
      <dgm:t>
        <a:bodyPr/>
        <a:lstStyle/>
        <a:p>
          <a:pPr algn="just"/>
          <a:r>
            <a:rPr lang="en-GB" dirty="0">
              <a:latin typeface="Arial" panose="020B0604020202020204" pitchFamily="34" charset="0"/>
              <a:cs typeface="Arial" panose="020B0604020202020204" pitchFamily="34" charset="0"/>
            </a:rPr>
            <a:t>But, there has been no evaluation study over the western TP yet. Systematic evaluations of ERA5 data over the western TP and other high mountain areas are needed.</a:t>
          </a:r>
        </a:p>
      </dgm:t>
    </dgm:pt>
    <dgm:pt modelId="{9DF2DC6E-EF64-494F-BCBD-A8DE55F83972}" type="parTrans" cxnId="{3DF757B6-A0DE-074D-A8A9-8D437469BA09}">
      <dgm:prSet/>
      <dgm:spPr/>
      <dgm:t>
        <a:bodyPr/>
        <a:lstStyle/>
        <a:p>
          <a:endParaRPr lang="en-GB"/>
        </a:p>
      </dgm:t>
    </dgm:pt>
    <dgm:pt modelId="{5A7E4EBA-75EF-8B4D-85E4-C4ECDE13F2BB}" type="sibTrans" cxnId="{3DF757B6-A0DE-074D-A8A9-8D437469BA09}">
      <dgm:prSet/>
      <dgm:spPr/>
      <dgm:t>
        <a:bodyPr/>
        <a:lstStyle/>
        <a:p>
          <a:endParaRPr lang="en-GB"/>
        </a:p>
      </dgm:t>
    </dgm:pt>
    <dgm:pt modelId="{AF5FB77C-E9BE-3E4E-A501-3108D220F291}">
      <dgm:prSet phldrT="[Text]" custT="1"/>
      <dgm:spPr/>
      <dgm:t>
        <a:bodyPr/>
        <a:lstStyle/>
        <a:p>
          <a:pPr algn="just"/>
          <a:r>
            <a:rPr lang="en-GB" sz="1800" dirty="0">
              <a:latin typeface="Arial" panose="020B0604020202020204" pitchFamily="34" charset="0"/>
              <a:cs typeface="Arial" panose="020B0604020202020204" pitchFamily="34" charset="0"/>
            </a:rPr>
            <a:t> dKI19 proposed this is because the hourly scales of variations were neglected by the classic TEE, which deserves further examination (one of our current ongoing works). </a:t>
          </a:r>
        </a:p>
      </dgm:t>
    </dgm:pt>
    <dgm:pt modelId="{F989E2C4-A9E4-3042-BA99-4619033942A9}" type="parTrans" cxnId="{F263F13B-8387-4843-A32D-922BB2EF7443}">
      <dgm:prSet/>
      <dgm:spPr/>
      <dgm:t>
        <a:bodyPr/>
        <a:lstStyle/>
        <a:p>
          <a:endParaRPr lang="en-GB"/>
        </a:p>
      </dgm:t>
    </dgm:pt>
    <dgm:pt modelId="{01B5531D-6F9C-8249-8461-96B8D3F32A8B}" type="sibTrans" cxnId="{F263F13B-8387-4843-A32D-922BB2EF7443}">
      <dgm:prSet/>
      <dgm:spPr/>
      <dgm:t>
        <a:bodyPr/>
        <a:lstStyle/>
        <a:p>
          <a:endParaRPr lang="en-GB"/>
        </a:p>
      </dgm:t>
    </dgm:pt>
    <dgm:pt modelId="{D636DAF1-38FE-7A4D-BBC6-0B9E51C9B9A8}" type="pres">
      <dgm:prSet presAssocID="{815001E8-A170-3440-AD4D-8108A25C24C0}" presName="Name0" presStyleCnt="0">
        <dgm:presLayoutVars>
          <dgm:dir/>
          <dgm:animLvl val="lvl"/>
          <dgm:resizeHandles val="exact"/>
        </dgm:presLayoutVars>
      </dgm:prSet>
      <dgm:spPr/>
    </dgm:pt>
    <dgm:pt modelId="{F6B6B08D-330A-7C47-AC61-B667FBAA1F5B}" type="pres">
      <dgm:prSet presAssocID="{03022BF5-3E36-3447-9947-6288EB117719}" presName="composite" presStyleCnt="0"/>
      <dgm:spPr/>
    </dgm:pt>
    <dgm:pt modelId="{EA5C666F-BCBF-0045-A210-FE71787A9AE0}" type="pres">
      <dgm:prSet presAssocID="{03022BF5-3E36-3447-9947-6288EB117719}" presName="parTx" presStyleLbl="alignNode1" presStyleIdx="0" presStyleCnt="3">
        <dgm:presLayoutVars>
          <dgm:chMax val="0"/>
          <dgm:chPref val="0"/>
          <dgm:bulletEnabled val="1"/>
        </dgm:presLayoutVars>
      </dgm:prSet>
      <dgm:spPr/>
    </dgm:pt>
    <dgm:pt modelId="{BE22001A-D772-C54F-9A56-4A1DB6DBFE72}" type="pres">
      <dgm:prSet presAssocID="{03022BF5-3E36-3447-9947-6288EB117719}" presName="desTx" presStyleLbl="alignAccFollowNode1" presStyleIdx="0" presStyleCnt="3" custScaleY="102994">
        <dgm:presLayoutVars>
          <dgm:bulletEnabled val="1"/>
        </dgm:presLayoutVars>
      </dgm:prSet>
      <dgm:spPr/>
    </dgm:pt>
    <dgm:pt modelId="{3369BB1F-451D-4745-ACB9-50A99344FC54}" type="pres">
      <dgm:prSet presAssocID="{87874FAF-B78E-F441-9538-7CEC7F5B6450}" presName="space" presStyleCnt="0"/>
      <dgm:spPr/>
    </dgm:pt>
    <dgm:pt modelId="{F41BB791-1A0A-4B41-A9F6-90F4009D543D}" type="pres">
      <dgm:prSet presAssocID="{8BB34772-9350-8742-A568-D07A9E55650D}" presName="composite" presStyleCnt="0"/>
      <dgm:spPr/>
    </dgm:pt>
    <dgm:pt modelId="{345BB235-8C83-E24E-8647-69D646161290}" type="pres">
      <dgm:prSet presAssocID="{8BB34772-9350-8742-A568-D07A9E55650D}" presName="parTx" presStyleLbl="alignNode1" presStyleIdx="1" presStyleCnt="3">
        <dgm:presLayoutVars>
          <dgm:chMax val="0"/>
          <dgm:chPref val="0"/>
          <dgm:bulletEnabled val="1"/>
        </dgm:presLayoutVars>
      </dgm:prSet>
      <dgm:spPr/>
    </dgm:pt>
    <dgm:pt modelId="{8338DE97-AF30-024A-A67F-07AEB12230A1}" type="pres">
      <dgm:prSet presAssocID="{8BB34772-9350-8742-A568-D07A9E55650D}" presName="desTx" presStyleLbl="alignAccFollowNode1" presStyleIdx="1" presStyleCnt="3">
        <dgm:presLayoutVars>
          <dgm:bulletEnabled val="1"/>
        </dgm:presLayoutVars>
      </dgm:prSet>
      <dgm:spPr/>
    </dgm:pt>
    <dgm:pt modelId="{A8F7FA7D-9C8F-4D4F-876E-1A140F6DD4DF}" type="pres">
      <dgm:prSet presAssocID="{6CD30E8D-13E7-1946-9DE0-A18C92A3E506}" presName="space" presStyleCnt="0"/>
      <dgm:spPr/>
    </dgm:pt>
    <dgm:pt modelId="{7C9385AE-011E-3843-9AED-9C3F687CE3FF}" type="pres">
      <dgm:prSet presAssocID="{47D2CC42-34D5-EB4B-9316-D20F200BED86}" presName="composite" presStyleCnt="0"/>
      <dgm:spPr/>
    </dgm:pt>
    <dgm:pt modelId="{FF66B888-01DB-D447-853D-FB80024C546D}" type="pres">
      <dgm:prSet presAssocID="{47D2CC42-34D5-EB4B-9316-D20F200BED86}" presName="parTx" presStyleLbl="alignNode1" presStyleIdx="2" presStyleCnt="3">
        <dgm:presLayoutVars>
          <dgm:chMax val="0"/>
          <dgm:chPref val="0"/>
          <dgm:bulletEnabled val="1"/>
        </dgm:presLayoutVars>
      </dgm:prSet>
      <dgm:spPr/>
    </dgm:pt>
    <dgm:pt modelId="{C258F7CC-76FC-8147-AC3B-1F41E1407B5B}" type="pres">
      <dgm:prSet presAssocID="{47D2CC42-34D5-EB4B-9316-D20F200BED86}" presName="desTx" presStyleLbl="alignAccFollowNode1" presStyleIdx="2" presStyleCnt="3">
        <dgm:presLayoutVars>
          <dgm:bulletEnabled val="1"/>
        </dgm:presLayoutVars>
      </dgm:prSet>
      <dgm:spPr/>
    </dgm:pt>
  </dgm:ptLst>
  <dgm:cxnLst>
    <dgm:cxn modelId="{27ACB90B-5996-5048-949F-A072EDDA32B1}" srcId="{47D2CC42-34D5-EB4B-9316-D20F200BED86}" destId="{2A236C35-6C19-AE45-AD8D-6D9DB21F3ABF}" srcOrd="0" destOrd="0" parTransId="{CE7A713C-ACEF-E944-A7F8-1271C50CDC0E}" sibTransId="{97D2268B-225F-AF45-B5B5-EDA7E956E11C}"/>
    <dgm:cxn modelId="{77607014-B3A6-DE4B-8480-54FA5E8C446D}" srcId="{03022BF5-3E36-3447-9947-6288EB117719}" destId="{20B479C9-6BBF-C946-ACDC-CD262ADD7712}" srcOrd="0" destOrd="0" parTransId="{9745EF07-3926-6547-AC60-631378AB90E1}" sibTransId="{C385F165-951A-A143-8B1A-6161E8D91B1D}"/>
    <dgm:cxn modelId="{6AAAF932-6E3E-9F43-99BE-94E938B612FF}" srcId="{815001E8-A170-3440-AD4D-8108A25C24C0}" destId="{03022BF5-3E36-3447-9947-6288EB117719}" srcOrd="0" destOrd="0" parTransId="{1729F7E0-2B50-AC42-A865-F582D6A388F9}" sibTransId="{87874FAF-B78E-F441-9538-7CEC7F5B6450}"/>
    <dgm:cxn modelId="{F263F13B-8387-4843-A32D-922BB2EF7443}" srcId="{03022BF5-3E36-3447-9947-6288EB117719}" destId="{AF5FB77C-E9BE-3E4E-A501-3108D220F291}" srcOrd="1" destOrd="0" parTransId="{F989E2C4-A9E4-3042-BA99-4619033942A9}" sibTransId="{01B5531D-6F9C-8249-8461-96B8D3F32A8B}"/>
    <dgm:cxn modelId="{040B1C46-7F34-CB44-B53B-1EA76C3D6658}" type="presOf" srcId="{8AEE87F5-DFFA-594D-B907-B1060CADB07A}" destId="{C258F7CC-76FC-8147-AC3B-1F41E1407B5B}" srcOrd="0" destOrd="1" presId="urn:microsoft.com/office/officeart/2005/8/layout/hList1"/>
    <dgm:cxn modelId="{A1DE3555-0113-B346-86D9-A7EAD097B3A8}" type="presOf" srcId="{20B479C9-6BBF-C946-ACDC-CD262ADD7712}" destId="{BE22001A-D772-C54F-9A56-4A1DB6DBFE72}" srcOrd="0" destOrd="0" presId="urn:microsoft.com/office/officeart/2005/8/layout/hList1"/>
    <dgm:cxn modelId="{91020A5F-5464-844F-901B-FE3A0964E69B}" type="presOf" srcId="{8BB34772-9350-8742-A568-D07A9E55650D}" destId="{345BB235-8C83-E24E-8647-69D646161290}" srcOrd="0" destOrd="0" presId="urn:microsoft.com/office/officeart/2005/8/layout/hList1"/>
    <dgm:cxn modelId="{A5CAB866-0316-5F49-920D-6D3181BBD4E8}" srcId="{8BB34772-9350-8742-A568-D07A9E55650D}" destId="{E794713A-E34F-DB43-941C-4CE50BD4F932}" srcOrd="0" destOrd="0" parTransId="{060724A3-3AFE-CB4E-A7D7-8057DB0D145E}" sibTransId="{F30F92CB-499B-E545-BFAF-9D8C570493B4}"/>
    <dgm:cxn modelId="{CDF9FB6B-AE24-4B4D-9CA6-016367556FA4}" srcId="{815001E8-A170-3440-AD4D-8108A25C24C0}" destId="{47D2CC42-34D5-EB4B-9316-D20F200BED86}" srcOrd="2" destOrd="0" parTransId="{44092E5D-D624-E742-B246-735474921BAF}" sibTransId="{9FD327E8-92AB-7E4D-A5F6-D8B1E7901E73}"/>
    <dgm:cxn modelId="{F68BCE7C-91A4-AC41-814B-18B2885816AD}" type="presOf" srcId="{2A236C35-6C19-AE45-AD8D-6D9DB21F3ABF}" destId="{C258F7CC-76FC-8147-AC3B-1F41E1407B5B}" srcOrd="0" destOrd="0" presId="urn:microsoft.com/office/officeart/2005/8/layout/hList1"/>
    <dgm:cxn modelId="{EC664988-0017-1446-8490-FE0039734551}" type="presOf" srcId="{47D2CC42-34D5-EB4B-9316-D20F200BED86}" destId="{FF66B888-01DB-D447-853D-FB80024C546D}" srcOrd="0" destOrd="0" presId="urn:microsoft.com/office/officeart/2005/8/layout/hList1"/>
    <dgm:cxn modelId="{3DF757B6-A0DE-074D-A8A9-8D437469BA09}" srcId="{47D2CC42-34D5-EB4B-9316-D20F200BED86}" destId="{8AEE87F5-DFFA-594D-B907-B1060CADB07A}" srcOrd="1" destOrd="0" parTransId="{9DF2DC6E-EF64-494F-BCBD-A8DE55F83972}" sibTransId="{5A7E4EBA-75EF-8B4D-85E4-C4ECDE13F2BB}"/>
    <dgm:cxn modelId="{19E200D0-F64E-B44F-AD0A-1F39E8B334F5}" type="presOf" srcId="{E794713A-E34F-DB43-941C-4CE50BD4F932}" destId="{8338DE97-AF30-024A-A67F-07AEB12230A1}" srcOrd="0" destOrd="0" presId="urn:microsoft.com/office/officeart/2005/8/layout/hList1"/>
    <dgm:cxn modelId="{48A99CD6-BC59-3442-AB8E-802E69FD8779}" srcId="{815001E8-A170-3440-AD4D-8108A25C24C0}" destId="{8BB34772-9350-8742-A568-D07A9E55650D}" srcOrd="1" destOrd="0" parTransId="{032443EC-6BA5-864C-94E9-B208A36F5D3C}" sibTransId="{6CD30E8D-13E7-1946-9DE0-A18C92A3E506}"/>
    <dgm:cxn modelId="{0C5D34E0-5980-DA48-93E9-09A67EA1EC12}" type="presOf" srcId="{AF5FB77C-E9BE-3E4E-A501-3108D220F291}" destId="{BE22001A-D772-C54F-9A56-4A1DB6DBFE72}" srcOrd="0" destOrd="1" presId="urn:microsoft.com/office/officeart/2005/8/layout/hList1"/>
    <dgm:cxn modelId="{68937BE0-FAD8-2748-9DF9-DF66A0914555}" type="presOf" srcId="{815001E8-A170-3440-AD4D-8108A25C24C0}" destId="{D636DAF1-38FE-7A4D-BBC6-0B9E51C9B9A8}" srcOrd="0" destOrd="0" presId="urn:microsoft.com/office/officeart/2005/8/layout/hList1"/>
    <dgm:cxn modelId="{9F5E56EA-97C1-7540-9E4C-5F54C9D404C0}" type="presOf" srcId="{03022BF5-3E36-3447-9947-6288EB117719}" destId="{EA5C666F-BCBF-0045-A210-FE71787A9AE0}" srcOrd="0" destOrd="0" presId="urn:microsoft.com/office/officeart/2005/8/layout/hList1"/>
    <dgm:cxn modelId="{FA627CA1-715A-0549-AA6F-15BB722F73ED}" type="presParOf" srcId="{D636DAF1-38FE-7A4D-BBC6-0B9E51C9B9A8}" destId="{F6B6B08D-330A-7C47-AC61-B667FBAA1F5B}" srcOrd="0" destOrd="0" presId="urn:microsoft.com/office/officeart/2005/8/layout/hList1"/>
    <dgm:cxn modelId="{17ECE31E-26F1-8942-B125-2C417C810308}" type="presParOf" srcId="{F6B6B08D-330A-7C47-AC61-B667FBAA1F5B}" destId="{EA5C666F-BCBF-0045-A210-FE71787A9AE0}" srcOrd="0" destOrd="0" presId="urn:microsoft.com/office/officeart/2005/8/layout/hList1"/>
    <dgm:cxn modelId="{61DD42C3-E531-1E46-B71B-AD6805085470}" type="presParOf" srcId="{F6B6B08D-330A-7C47-AC61-B667FBAA1F5B}" destId="{BE22001A-D772-C54F-9A56-4A1DB6DBFE72}" srcOrd="1" destOrd="0" presId="urn:microsoft.com/office/officeart/2005/8/layout/hList1"/>
    <dgm:cxn modelId="{5210C756-DCC3-7E4B-85A0-0FF33ED0E2DA}" type="presParOf" srcId="{D636DAF1-38FE-7A4D-BBC6-0B9E51C9B9A8}" destId="{3369BB1F-451D-4745-ACB9-50A99344FC54}" srcOrd="1" destOrd="0" presId="urn:microsoft.com/office/officeart/2005/8/layout/hList1"/>
    <dgm:cxn modelId="{7B46FEF8-C19E-6C42-A2CE-B9EED6239646}" type="presParOf" srcId="{D636DAF1-38FE-7A4D-BBC6-0B9E51C9B9A8}" destId="{F41BB791-1A0A-4B41-A9F6-90F4009D543D}" srcOrd="2" destOrd="0" presId="urn:microsoft.com/office/officeart/2005/8/layout/hList1"/>
    <dgm:cxn modelId="{7B635E30-2769-1C4B-BE73-8503E8304A3C}" type="presParOf" srcId="{F41BB791-1A0A-4B41-A9F6-90F4009D543D}" destId="{345BB235-8C83-E24E-8647-69D646161290}" srcOrd="0" destOrd="0" presId="urn:microsoft.com/office/officeart/2005/8/layout/hList1"/>
    <dgm:cxn modelId="{A1A7796E-88E9-1343-AEEF-3AC005EC8A7F}" type="presParOf" srcId="{F41BB791-1A0A-4B41-A9F6-90F4009D543D}" destId="{8338DE97-AF30-024A-A67F-07AEB12230A1}" srcOrd="1" destOrd="0" presId="urn:microsoft.com/office/officeart/2005/8/layout/hList1"/>
    <dgm:cxn modelId="{8A0C153E-A7AC-7349-BD2B-2A8EA0538214}" type="presParOf" srcId="{D636DAF1-38FE-7A4D-BBC6-0B9E51C9B9A8}" destId="{A8F7FA7D-9C8F-4D4F-876E-1A140F6DD4DF}" srcOrd="3" destOrd="0" presId="urn:microsoft.com/office/officeart/2005/8/layout/hList1"/>
    <dgm:cxn modelId="{54DFBB5C-B0BB-6445-B35A-AF8F711C62EC}" type="presParOf" srcId="{D636DAF1-38FE-7A4D-BBC6-0B9E51C9B9A8}" destId="{7C9385AE-011E-3843-9AED-9C3F687CE3FF}" srcOrd="4" destOrd="0" presId="urn:microsoft.com/office/officeart/2005/8/layout/hList1"/>
    <dgm:cxn modelId="{238CBF15-71A4-C74B-91C8-C1491527DF7F}" type="presParOf" srcId="{7C9385AE-011E-3843-9AED-9C3F687CE3FF}" destId="{FF66B888-01DB-D447-853D-FB80024C546D}" srcOrd="0" destOrd="0" presId="urn:microsoft.com/office/officeart/2005/8/layout/hList1"/>
    <dgm:cxn modelId="{7F034C99-DD6C-6646-BF74-5E59AFF24119}" type="presParOf" srcId="{7C9385AE-011E-3843-9AED-9C3F687CE3FF}" destId="{C258F7CC-76FC-8147-AC3B-1F41E1407B5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704541-5A2B-7D4C-A081-5B8C742DFE1D}"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DDA3DDDB-4388-1942-A5F8-2A80918C4B56}">
      <dgm:prSet phldrT="[Text]" custT="1"/>
      <dgm:spPr/>
      <dgm:t>
        <a:bodyPr/>
        <a:lstStyle/>
        <a:p>
          <a:r>
            <a:rPr lang="en-GB" sz="2800" dirty="0"/>
            <a:t>Proof</a:t>
          </a:r>
          <a:endParaRPr lang="en-GB" sz="6200" dirty="0"/>
        </a:p>
      </dgm:t>
    </dgm:pt>
    <dgm:pt modelId="{0F60765B-3CA6-D94E-BEBA-CB1CF1E4A52A}" type="parTrans" cxnId="{7C13EDFA-1A45-0145-812C-E0E638F99DDF}">
      <dgm:prSet/>
      <dgm:spPr/>
      <dgm:t>
        <a:bodyPr/>
        <a:lstStyle/>
        <a:p>
          <a:endParaRPr lang="en-GB"/>
        </a:p>
      </dgm:t>
    </dgm:pt>
    <dgm:pt modelId="{C8BF6AEF-B921-3C42-B2E7-47E65C350A28}" type="sibTrans" cxnId="{7C13EDFA-1A45-0145-812C-E0E638F99DDF}">
      <dgm:prSet/>
      <dgm:spPr/>
      <dgm:t>
        <a:bodyPr/>
        <a:lstStyle/>
        <a:p>
          <a:endParaRPr lang="en-GB"/>
        </a:p>
      </dgm:t>
    </dgm:pt>
    <dgm:pt modelId="{208BE449-4FE4-5C42-93FF-EE19795FB733}">
      <dgm:prSet phldrT="[Text]"/>
      <dgm:spPr/>
      <dgm:t>
        <a:bodyPr/>
        <a:lstStyle/>
        <a:p>
          <a:r>
            <a:rPr lang="en-GB" dirty="0"/>
            <a:t>Significant correlations between surface net radiation and 2m air temperature (dKI19), which is interesting. </a:t>
          </a:r>
        </a:p>
      </dgm:t>
    </dgm:pt>
    <dgm:pt modelId="{F906BD31-359E-CE46-A8E0-D76B2474EBCB}" type="parTrans" cxnId="{6C211609-F9E9-0B4D-9921-5EEA412B1B16}">
      <dgm:prSet/>
      <dgm:spPr/>
      <dgm:t>
        <a:bodyPr/>
        <a:lstStyle/>
        <a:p>
          <a:endParaRPr lang="en-GB"/>
        </a:p>
      </dgm:t>
    </dgm:pt>
    <dgm:pt modelId="{C4483930-3BF5-BE46-8A2E-91CF0924A408}" type="sibTrans" cxnId="{6C211609-F9E9-0B4D-9921-5EEA412B1B16}">
      <dgm:prSet/>
      <dgm:spPr/>
      <dgm:t>
        <a:bodyPr/>
        <a:lstStyle/>
        <a:p>
          <a:endParaRPr lang="en-GB"/>
        </a:p>
      </dgm:t>
    </dgm:pt>
    <dgm:pt modelId="{578377AA-F64F-D341-9480-DE721D74045B}" type="pres">
      <dgm:prSet presAssocID="{5E704541-5A2B-7D4C-A081-5B8C742DFE1D}" presName="Name0" presStyleCnt="0">
        <dgm:presLayoutVars>
          <dgm:dir/>
          <dgm:animLvl val="lvl"/>
          <dgm:resizeHandles val="exact"/>
        </dgm:presLayoutVars>
      </dgm:prSet>
      <dgm:spPr/>
    </dgm:pt>
    <dgm:pt modelId="{F6A23FCE-77B6-3F46-9651-456B42DC15C4}" type="pres">
      <dgm:prSet presAssocID="{DDA3DDDB-4388-1942-A5F8-2A80918C4B56}" presName="composite" presStyleCnt="0"/>
      <dgm:spPr/>
    </dgm:pt>
    <dgm:pt modelId="{5ADD91E9-90E2-834C-ADC8-99207DDE5CFF}" type="pres">
      <dgm:prSet presAssocID="{DDA3DDDB-4388-1942-A5F8-2A80918C4B56}" presName="parTx" presStyleLbl="alignNode1" presStyleIdx="0" presStyleCnt="1" custLinFactNeighborX="-403">
        <dgm:presLayoutVars>
          <dgm:chMax val="0"/>
          <dgm:chPref val="0"/>
          <dgm:bulletEnabled val="1"/>
        </dgm:presLayoutVars>
      </dgm:prSet>
      <dgm:spPr/>
    </dgm:pt>
    <dgm:pt modelId="{16904EC0-7ECB-3C43-B505-B6037738DBF3}" type="pres">
      <dgm:prSet presAssocID="{DDA3DDDB-4388-1942-A5F8-2A80918C4B56}" presName="desTx" presStyleLbl="alignAccFollowNode1" presStyleIdx="0" presStyleCnt="1">
        <dgm:presLayoutVars>
          <dgm:bulletEnabled val="1"/>
        </dgm:presLayoutVars>
      </dgm:prSet>
      <dgm:spPr/>
    </dgm:pt>
  </dgm:ptLst>
  <dgm:cxnLst>
    <dgm:cxn modelId="{6C211609-F9E9-0B4D-9921-5EEA412B1B16}" srcId="{DDA3DDDB-4388-1942-A5F8-2A80918C4B56}" destId="{208BE449-4FE4-5C42-93FF-EE19795FB733}" srcOrd="0" destOrd="0" parTransId="{F906BD31-359E-CE46-A8E0-D76B2474EBCB}" sibTransId="{C4483930-3BF5-BE46-8A2E-91CF0924A408}"/>
    <dgm:cxn modelId="{130EE029-98C8-D347-BF5D-17450D7357E2}" type="presOf" srcId="{5E704541-5A2B-7D4C-A081-5B8C742DFE1D}" destId="{578377AA-F64F-D341-9480-DE721D74045B}" srcOrd="0" destOrd="0" presId="urn:microsoft.com/office/officeart/2005/8/layout/hList1"/>
    <dgm:cxn modelId="{FA3A7631-3279-2E40-9494-BD526E93B286}" type="presOf" srcId="{208BE449-4FE4-5C42-93FF-EE19795FB733}" destId="{16904EC0-7ECB-3C43-B505-B6037738DBF3}" srcOrd="0" destOrd="0" presId="urn:microsoft.com/office/officeart/2005/8/layout/hList1"/>
    <dgm:cxn modelId="{6C5FA4ED-6192-0048-A6D1-F0DB7AB54140}" type="presOf" srcId="{DDA3DDDB-4388-1942-A5F8-2A80918C4B56}" destId="{5ADD91E9-90E2-834C-ADC8-99207DDE5CFF}" srcOrd="0" destOrd="0" presId="urn:microsoft.com/office/officeart/2005/8/layout/hList1"/>
    <dgm:cxn modelId="{7C13EDFA-1A45-0145-812C-E0E638F99DDF}" srcId="{5E704541-5A2B-7D4C-A081-5B8C742DFE1D}" destId="{DDA3DDDB-4388-1942-A5F8-2A80918C4B56}" srcOrd="0" destOrd="0" parTransId="{0F60765B-3CA6-D94E-BEBA-CB1CF1E4A52A}" sibTransId="{C8BF6AEF-B921-3C42-B2E7-47E65C350A28}"/>
    <dgm:cxn modelId="{9304B97F-E37B-F445-96D9-3D387F9AD620}" type="presParOf" srcId="{578377AA-F64F-D341-9480-DE721D74045B}" destId="{F6A23FCE-77B6-3F46-9651-456B42DC15C4}" srcOrd="0" destOrd="0" presId="urn:microsoft.com/office/officeart/2005/8/layout/hList1"/>
    <dgm:cxn modelId="{79CCFB23-57C3-9644-96A0-BCD90B46CDE9}" type="presParOf" srcId="{F6A23FCE-77B6-3F46-9651-456B42DC15C4}" destId="{5ADD91E9-90E2-834C-ADC8-99207DDE5CFF}" srcOrd="0" destOrd="0" presId="urn:microsoft.com/office/officeart/2005/8/layout/hList1"/>
    <dgm:cxn modelId="{F4B3F645-3CD8-B348-A997-A7BED5FC6B21}" type="presParOf" srcId="{F6A23FCE-77B6-3F46-9651-456B42DC15C4}" destId="{16904EC0-7ECB-3C43-B505-B6037738DBF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35477-FD33-9640-916D-EE85B38DD27E}">
      <dsp:nvSpPr>
        <dsp:cNvPr id="0" name=""/>
        <dsp:cNvSpPr/>
      </dsp:nvSpPr>
      <dsp:spPr>
        <a:xfrm>
          <a:off x="2" y="345529"/>
          <a:ext cx="2406012" cy="144360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WTV/KV</a:t>
          </a:r>
        </a:p>
      </dsp:txBody>
      <dsp:txXfrm>
        <a:off x="42284" y="387811"/>
        <a:ext cx="2321448" cy="1359043"/>
      </dsp:txXfrm>
    </dsp:sp>
    <dsp:sp modelId="{8170870F-B5A4-BA42-ADE1-5B2D35EC2480}">
      <dsp:nvSpPr>
        <dsp:cNvPr id="0" name=""/>
        <dsp:cNvSpPr/>
      </dsp:nvSpPr>
      <dsp:spPr>
        <a:xfrm>
          <a:off x="2647179" y="812522"/>
          <a:ext cx="511268" cy="596691"/>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2647179" y="931860"/>
        <a:ext cx="357888" cy="358015"/>
      </dsp:txXfrm>
    </dsp:sp>
    <dsp:sp modelId="{32C416E8-0E2D-AA47-ADA1-AFCADBEECDF4}">
      <dsp:nvSpPr>
        <dsp:cNvPr id="0" name=""/>
        <dsp:cNvSpPr/>
      </dsp:nvSpPr>
      <dsp:spPr>
        <a:xfrm>
          <a:off x="3370672" y="345529"/>
          <a:ext cx="2406012" cy="144360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Near Surface Air Temperature</a:t>
          </a:r>
        </a:p>
      </dsp:txBody>
      <dsp:txXfrm>
        <a:off x="3412954" y="387811"/>
        <a:ext cx="2321448" cy="1359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35477-FD33-9640-916D-EE85B38DD27E}">
      <dsp:nvSpPr>
        <dsp:cNvPr id="0" name=""/>
        <dsp:cNvSpPr/>
      </dsp:nvSpPr>
      <dsp:spPr>
        <a:xfrm>
          <a:off x="5077" y="588261"/>
          <a:ext cx="1517508" cy="95318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Net Radiation</a:t>
          </a:r>
        </a:p>
      </dsp:txBody>
      <dsp:txXfrm>
        <a:off x="32995" y="616179"/>
        <a:ext cx="1461672" cy="897349"/>
      </dsp:txXfrm>
    </dsp:sp>
    <dsp:sp modelId="{8170870F-B5A4-BA42-ADE1-5B2D35EC2480}">
      <dsp:nvSpPr>
        <dsp:cNvPr id="0" name=""/>
        <dsp:cNvSpPr/>
      </dsp:nvSpPr>
      <dsp:spPr>
        <a:xfrm>
          <a:off x="1674336" y="876683"/>
          <a:ext cx="321711" cy="37634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674336" y="951951"/>
        <a:ext cx="225198" cy="225806"/>
      </dsp:txXfrm>
    </dsp:sp>
    <dsp:sp modelId="{32C416E8-0E2D-AA47-ADA1-AFCADBEECDF4}">
      <dsp:nvSpPr>
        <dsp:cNvPr id="0" name=""/>
        <dsp:cNvSpPr/>
      </dsp:nvSpPr>
      <dsp:spPr>
        <a:xfrm>
          <a:off x="2129589" y="588261"/>
          <a:ext cx="1517508" cy="95318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Near Surface Air Temperature</a:t>
          </a:r>
        </a:p>
      </dsp:txBody>
      <dsp:txXfrm>
        <a:off x="2157507" y="616179"/>
        <a:ext cx="1461672" cy="897349"/>
      </dsp:txXfrm>
    </dsp:sp>
    <dsp:sp modelId="{6E749A82-0D5A-6F4D-B9E8-2A110266728B}">
      <dsp:nvSpPr>
        <dsp:cNvPr id="0" name=""/>
        <dsp:cNvSpPr/>
      </dsp:nvSpPr>
      <dsp:spPr>
        <a:xfrm>
          <a:off x="3798848" y="876683"/>
          <a:ext cx="321711" cy="37634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798848" y="951951"/>
        <a:ext cx="225198" cy="225806"/>
      </dsp:txXfrm>
    </dsp:sp>
    <dsp:sp modelId="{795C1510-9440-624A-B84E-A068BD8B71EB}">
      <dsp:nvSpPr>
        <dsp:cNvPr id="0" name=""/>
        <dsp:cNvSpPr/>
      </dsp:nvSpPr>
      <dsp:spPr>
        <a:xfrm>
          <a:off x="4254101" y="588261"/>
          <a:ext cx="1517508" cy="95318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WTV/KV</a:t>
          </a:r>
        </a:p>
      </dsp:txBody>
      <dsp:txXfrm>
        <a:off x="4282019" y="616179"/>
        <a:ext cx="1461672" cy="897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522D6-895A-3C49-9809-4A1DE7266EF0}">
      <dsp:nvSpPr>
        <dsp:cNvPr id="0" name=""/>
        <dsp:cNvSpPr/>
      </dsp:nvSpPr>
      <dsp:spPr>
        <a:xfrm>
          <a:off x="1081931" y="1426116"/>
          <a:ext cx="2026246" cy="13515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GB" sz="2400" kern="1200" dirty="0"/>
            <a:t>Rising</a:t>
          </a:r>
        </a:p>
      </dsp:txBody>
      <dsp:txXfrm>
        <a:off x="1406131" y="1426116"/>
        <a:ext cx="1702047" cy="1351506"/>
      </dsp:txXfrm>
    </dsp:sp>
    <dsp:sp modelId="{A91F7472-97A5-4545-A2B1-1FE7D9D2A651}">
      <dsp:nvSpPr>
        <dsp:cNvPr id="0" name=""/>
        <dsp:cNvSpPr/>
      </dsp:nvSpPr>
      <dsp:spPr>
        <a:xfrm>
          <a:off x="1081931" y="2777622"/>
          <a:ext cx="2026246" cy="13515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GB" sz="2400" kern="1200" dirty="0"/>
            <a:t>Baroclinic structure</a:t>
          </a:r>
        </a:p>
      </dsp:txBody>
      <dsp:txXfrm>
        <a:off x="1406131" y="2777622"/>
        <a:ext cx="1702047" cy="1351506"/>
      </dsp:txXfrm>
    </dsp:sp>
    <dsp:sp modelId="{C41E8F52-F8B2-8B41-9E1D-2C802F2845DF}">
      <dsp:nvSpPr>
        <dsp:cNvPr id="0" name=""/>
        <dsp:cNvSpPr/>
      </dsp:nvSpPr>
      <dsp:spPr>
        <a:xfrm>
          <a:off x="1266" y="885783"/>
          <a:ext cx="1350831" cy="13508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dirty="0"/>
            <a:t>Simulated Thermal direct circulation</a:t>
          </a:r>
        </a:p>
      </dsp:txBody>
      <dsp:txXfrm>
        <a:off x="199091" y="1083608"/>
        <a:ext cx="955181" cy="955181"/>
      </dsp:txXfrm>
    </dsp:sp>
    <dsp:sp modelId="{67E00F30-7969-1F49-8499-F3CA0866B4D3}">
      <dsp:nvSpPr>
        <dsp:cNvPr id="0" name=""/>
        <dsp:cNvSpPr/>
      </dsp:nvSpPr>
      <dsp:spPr>
        <a:xfrm>
          <a:off x="4459010" y="1426116"/>
          <a:ext cx="2026246" cy="13515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GB" sz="2400" kern="1200" dirty="0"/>
            <a:t>Sinking</a:t>
          </a:r>
        </a:p>
      </dsp:txBody>
      <dsp:txXfrm>
        <a:off x="4783209" y="1426116"/>
        <a:ext cx="1702047" cy="1351506"/>
      </dsp:txXfrm>
    </dsp:sp>
    <dsp:sp modelId="{6B6DA980-15D8-454B-A9AE-BBED83F16B7D}">
      <dsp:nvSpPr>
        <dsp:cNvPr id="0" name=""/>
        <dsp:cNvSpPr/>
      </dsp:nvSpPr>
      <dsp:spPr>
        <a:xfrm>
          <a:off x="4459010" y="2777622"/>
          <a:ext cx="2026246" cy="13515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GB" sz="2400" kern="1200" dirty="0"/>
            <a:t>Quasi-barotropic structure</a:t>
          </a:r>
        </a:p>
      </dsp:txBody>
      <dsp:txXfrm>
        <a:off x="4783209" y="2777622"/>
        <a:ext cx="1702047" cy="1351506"/>
      </dsp:txXfrm>
    </dsp:sp>
    <dsp:sp modelId="{7916CC34-8E86-2D44-A89A-43BF63CA1339}">
      <dsp:nvSpPr>
        <dsp:cNvPr id="0" name=""/>
        <dsp:cNvSpPr/>
      </dsp:nvSpPr>
      <dsp:spPr>
        <a:xfrm>
          <a:off x="3378345" y="885783"/>
          <a:ext cx="1350831" cy="13508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dirty="0"/>
            <a:t>Observed WTV</a:t>
          </a:r>
        </a:p>
      </dsp:txBody>
      <dsp:txXfrm>
        <a:off x="3576170" y="1083608"/>
        <a:ext cx="955181" cy="955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416E8-0E2D-AA47-ADA1-AFCADBEECDF4}">
      <dsp:nvSpPr>
        <dsp:cNvPr id="0" name=""/>
        <dsp:cNvSpPr/>
      </dsp:nvSpPr>
      <dsp:spPr>
        <a:xfrm>
          <a:off x="2820" y="0"/>
          <a:ext cx="5771045" cy="1507437"/>
        </a:xfrm>
        <a:prstGeom prst="roundRect">
          <a:avLst>
            <a:gd name="adj" fmla="val 1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Near Surface Air Temperature generates the WTV</a:t>
          </a:r>
        </a:p>
      </dsp:txBody>
      <dsp:txXfrm>
        <a:off x="46971" y="44151"/>
        <a:ext cx="5682743" cy="14191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3E894-4EBD-4C44-AB92-8719E21F852D}">
      <dsp:nvSpPr>
        <dsp:cNvPr id="0" name=""/>
        <dsp:cNvSpPr/>
      </dsp:nvSpPr>
      <dsp:spPr>
        <a:xfrm>
          <a:off x="0" y="0"/>
          <a:ext cx="3798093"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Proof 1</a:t>
          </a:r>
        </a:p>
      </dsp:txBody>
      <dsp:txXfrm>
        <a:off x="0" y="0"/>
        <a:ext cx="3798093" cy="460800"/>
      </dsp:txXfrm>
    </dsp:sp>
    <dsp:sp modelId="{B6DD4E5F-FEEF-5043-ACFE-9D58EBE811DE}">
      <dsp:nvSpPr>
        <dsp:cNvPr id="0" name=""/>
        <dsp:cNvSpPr/>
      </dsp:nvSpPr>
      <dsp:spPr>
        <a:xfrm>
          <a:off x="39" y="533166"/>
          <a:ext cx="3798093" cy="1800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GB" sz="1600" kern="1200" dirty="0"/>
            <a:t>The consistency between the vertical shear of horizontal wind and the horizontal temperature gradient represented in the  </a:t>
          </a:r>
          <a:r>
            <a:rPr lang="en-GB" sz="1600" u="sng" kern="1200" dirty="0"/>
            <a:t>Thermal Wind Equation</a:t>
          </a:r>
          <a:r>
            <a:rPr lang="en-GB" sz="1600" kern="1200" dirty="0"/>
            <a:t>, cannot make </a:t>
          </a:r>
          <a:r>
            <a:rPr lang="en-US" sz="1600" u="sng" kern="1200" dirty="0"/>
            <a:t>definitive attributions</a:t>
          </a:r>
          <a:r>
            <a:rPr lang="en-US" sz="1600" u="none" kern="1200" dirty="0"/>
            <a:t> (as clarified in the introduction and shown in experiment). </a:t>
          </a:r>
          <a:endParaRPr lang="en-GB" sz="1600" u="none" kern="1200" dirty="0"/>
        </a:p>
      </dsp:txBody>
      <dsp:txXfrm>
        <a:off x="39" y="533166"/>
        <a:ext cx="3798093" cy="1800720"/>
      </dsp:txXfrm>
    </dsp:sp>
    <dsp:sp modelId="{312AB6A8-1858-0C43-ABAC-A2BF4758CF76}">
      <dsp:nvSpPr>
        <dsp:cNvPr id="0" name=""/>
        <dsp:cNvSpPr/>
      </dsp:nvSpPr>
      <dsp:spPr>
        <a:xfrm>
          <a:off x="4329866" y="72366"/>
          <a:ext cx="3798093"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Proof 2</a:t>
          </a:r>
        </a:p>
      </dsp:txBody>
      <dsp:txXfrm>
        <a:off x="4329866" y="72366"/>
        <a:ext cx="3798093" cy="460800"/>
      </dsp:txXfrm>
    </dsp:sp>
    <dsp:sp modelId="{88717F08-4608-784C-8C36-A1D2B4DCFFD8}">
      <dsp:nvSpPr>
        <dsp:cNvPr id="0" name=""/>
        <dsp:cNvSpPr/>
      </dsp:nvSpPr>
      <dsp:spPr>
        <a:xfrm>
          <a:off x="4329866" y="533166"/>
          <a:ext cx="3798093" cy="1800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GB" sz="1600" u="sng" kern="1200" dirty="0"/>
            <a:t>The diabatic heating (blue line in Fig.5 of dKI19) at the near-surface below 500 </a:t>
          </a:r>
          <a:r>
            <a:rPr lang="en-GB" sz="1600" u="sng" kern="1200" dirty="0" err="1"/>
            <a:t>hPa</a:t>
          </a:r>
          <a:r>
            <a:rPr lang="en-GB" sz="1600" u="sng" kern="1200" dirty="0"/>
            <a:t> is bigger than other terms</a:t>
          </a:r>
          <a:r>
            <a:rPr lang="en-GB" sz="1600" u="none" kern="1200" dirty="0"/>
            <a:t>, which is calculated by using ERA5 hourly data in a </a:t>
          </a:r>
          <a:r>
            <a:rPr lang="en-GB" sz="1600" u="sng" kern="1200" dirty="0"/>
            <a:t>reformed Thermal Energy Equation </a:t>
          </a:r>
          <a:r>
            <a:rPr lang="en-GB" sz="1600" u="none" kern="1200" dirty="0"/>
            <a:t>that is introduced in the temporal evolutions of temperature.</a:t>
          </a:r>
        </a:p>
      </dsp:txBody>
      <dsp:txXfrm>
        <a:off x="4329866" y="533166"/>
        <a:ext cx="3798093" cy="18007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416E8-0E2D-AA47-ADA1-AFCADBEECDF4}">
      <dsp:nvSpPr>
        <dsp:cNvPr id="0" name=""/>
        <dsp:cNvSpPr/>
      </dsp:nvSpPr>
      <dsp:spPr>
        <a:xfrm>
          <a:off x="2820" y="0"/>
          <a:ext cx="5771045" cy="1507437"/>
        </a:xfrm>
        <a:prstGeom prst="roundRect">
          <a:avLst>
            <a:gd name="adj" fmla="val 1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Near Surface Air Temperature generates the WTV</a:t>
          </a:r>
        </a:p>
      </dsp:txBody>
      <dsp:txXfrm>
        <a:off x="46971" y="44151"/>
        <a:ext cx="5682743" cy="14191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3E894-4EBD-4C44-AB92-8719E21F852D}">
      <dsp:nvSpPr>
        <dsp:cNvPr id="0" name=""/>
        <dsp:cNvSpPr/>
      </dsp:nvSpPr>
      <dsp:spPr>
        <a:xfrm>
          <a:off x="0" y="0"/>
          <a:ext cx="3798093"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Proof 1</a:t>
          </a:r>
        </a:p>
      </dsp:txBody>
      <dsp:txXfrm>
        <a:off x="0" y="0"/>
        <a:ext cx="3798093" cy="460800"/>
      </dsp:txXfrm>
    </dsp:sp>
    <dsp:sp modelId="{B6DD4E5F-FEEF-5043-ACFE-9D58EBE811DE}">
      <dsp:nvSpPr>
        <dsp:cNvPr id="0" name=""/>
        <dsp:cNvSpPr/>
      </dsp:nvSpPr>
      <dsp:spPr>
        <a:xfrm>
          <a:off x="39" y="533166"/>
          <a:ext cx="3798093" cy="1800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GB" sz="1600" kern="1200" dirty="0"/>
            <a:t>The consistency between the vertical shear of horizontal wind and the horizontal temperature gradient represented in the  </a:t>
          </a:r>
          <a:r>
            <a:rPr lang="en-GB" sz="1600" u="sng" kern="1200" dirty="0"/>
            <a:t>Thermal Wind Equation</a:t>
          </a:r>
          <a:r>
            <a:rPr lang="en-GB" sz="1600" kern="1200" dirty="0"/>
            <a:t>, cannot make </a:t>
          </a:r>
          <a:r>
            <a:rPr lang="en-US" sz="1600" u="sng" kern="1200" dirty="0"/>
            <a:t>definitive attributions</a:t>
          </a:r>
          <a:r>
            <a:rPr lang="en-US" sz="1600" u="none" kern="1200" dirty="0"/>
            <a:t> (as clarified in the introduction and shown in experiment). </a:t>
          </a:r>
          <a:endParaRPr lang="en-GB" sz="1600" u="none" kern="1200" dirty="0"/>
        </a:p>
      </dsp:txBody>
      <dsp:txXfrm>
        <a:off x="39" y="533166"/>
        <a:ext cx="3798093" cy="1800720"/>
      </dsp:txXfrm>
    </dsp:sp>
    <dsp:sp modelId="{312AB6A8-1858-0C43-ABAC-A2BF4758CF76}">
      <dsp:nvSpPr>
        <dsp:cNvPr id="0" name=""/>
        <dsp:cNvSpPr/>
      </dsp:nvSpPr>
      <dsp:spPr>
        <a:xfrm>
          <a:off x="4329866" y="72366"/>
          <a:ext cx="3798093"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Proof 2</a:t>
          </a:r>
        </a:p>
      </dsp:txBody>
      <dsp:txXfrm>
        <a:off x="4329866" y="72366"/>
        <a:ext cx="3798093" cy="460800"/>
      </dsp:txXfrm>
    </dsp:sp>
    <dsp:sp modelId="{88717F08-4608-784C-8C36-A1D2B4DCFFD8}">
      <dsp:nvSpPr>
        <dsp:cNvPr id="0" name=""/>
        <dsp:cNvSpPr/>
      </dsp:nvSpPr>
      <dsp:spPr>
        <a:xfrm>
          <a:off x="4329866" y="533166"/>
          <a:ext cx="3798093" cy="1800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GB" sz="1600" u="sng" kern="1200" dirty="0"/>
            <a:t>The diabatic heating (blue line in Fig.5 of dKI19) at the near-surface below 500 </a:t>
          </a:r>
          <a:r>
            <a:rPr lang="en-GB" sz="1600" u="sng" kern="1200" dirty="0" err="1"/>
            <a:t>hPa</a:t>
          </a:r>
          <a:r>
            <a:rPr lang="en-GB" sz="1600" u="sng" kern="1200" dirty="0"/>
            <a:t> is bigger than other terms</a:t>
          </a:r>
          <a:r>
            <a:rPr lang="en-GB" sz="1600" u="none" kern="1200" dirty="0"/>
            <a:t>, which is calculated by using ERA5 hourly data in a </a:t>
          </a:r>
          <a:r>
            <a:rPr lang="en-GB" sz="1600" u="sng" kern="1200" dirty="0"/>
            <a:t>reformed Thermal Energy Equation </a:t>
          </a:r>
          <a:r>
            <a:rPr lang="en-GB" sz="1600" u="none" kern="1200" dirty="0"/>
            <a:t>that is introduced in the temporal evolutions of temperature.</a:t>
          </a:r>
        </a:p>
      </dsp:txBody>
      <dsp:txXfrm>
        <a:off x="4329866" y="533166"/>
        <a:ext cx="3798093" cy="18007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C666F-BCBF-0045-A210-FE71787A9AE0}">
      <dsp:nvSpPr>
        <dsp:cNvPr id="0" name=""/>
        <dsp:cNvSpPr/>
      </dsp:nvSpPr>
      <dsp:spPr>
        <a:xfrm>
          <a:off x="3625" y="132089"/>
          <a:ext cx="3535316" cy="129666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Why the result of </a:t>
          </a:r>
          <a:r>
            <a:rPr lang="en-GB" sz="2000" kern="1200" dirty="0">
              <a:latin typeface="+mn-lt"/>
              <a:cs typeface="Arial" panose="020B0604020202020204" pitchFamily="34" charset="0"/>
            </a:rPr>
            <a:t>dKI19</a:t>
          </a:r>
          <a:r>
            <a:rPr lang="en-GB" sz="2000" kern="1200" dirty="0">
              <a:latin typeface="Arial" panose="020B0604020202020204" pitchFamily="34" charset="0"/>
              <a:cs typeface="Arial" panose="020B0604020202020204" pitchFamily="34" charset="0"/>
            </a:rPr>
            <a:t> </a:t>
          </a:r>
          <a:r>
            <a:rPr lang="en-GB" sz="2000" kern="1200" dirty="0"/>
            <a:t>Fig. 5 is different from the classic Thermal Energy Equation (TEE)?</a:t>
          </a:r>
        </a:p>
      </dsp:txBody>
      <dsp:txXfrm>
        <a:off x="3625" y="132089"/>
        <a:ext cx="3535316" cy="1296669"/>
      </dsp:txXfrm>
    </dsp:sp>
    <dsp:sp modelId="{BE22001A-D772-C54F-9A56-4A1DB6DBFE72}">
      <dsp:nvSpPr>
        <dsp:cNvPr id="0" name=""/>
        <dsp:cNvSpPr/>
      </dsp:nvSpPr>
      <dsp:spPr>
        <a:xfrm>
          <a:off x="3625" y="1364825"/>
          <a:ext cx="3535316" cy="43986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dKI19 verified the results of Li et al. (2019) based on the classic TEE calculated from monthly data. However, dKI19 found the results based on the reformed Thermal Energy Equation (Fig.5, dKI19) calculated from hourly data is different.</a:t>
          </a:r>
        </a:p>
        <a:p>
          <a:pPr marL="171450" lvl="1" indent="-171450" algn="just"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 dKI19 proposed this is because the hourly scales of variations were neglected by the classic TEE, which deserves further examination (one of our current ongoing works). </a:t>
          </a:r>
        </a:p>
      </dsp:txBody>
      <dsp:txXfrm>
        <a:off x="3625" y="1364825"/>
        <a:ext cx="3535316" cy="4398621"/>
      </dsp:txXfrm>
    </dsp:sp>
    <dsp:sp modelId="{345BB235-8C83-E24E-8647-69D646161290}">
      <dsp:nvSpPr>
        <dsp:cNvPr id="0" name=""/>
        <dsp:cNvSpPr/>
      </dsp:nvSpPr>
      <dsp:spPr>
        <a:xfrm>
          <a:off x="4033886" y="164056"/>
          <a:ext cx="3535316" cy="129666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Is the result of</a:t>
          </a:r>
          <a:r>
            <a:rPr lang="en-GB" sz="2000" kern="1200" dirty="0">
              <a:latin typeface="+mn-lt"/>
            </a:rPr>
            <a:t> </a:t>
          </a:r>
          <a:r>
            <a:rPr lang="en-GB" sz="2000" kern="1200" dirty="0">
              <a:latin typeface="+mn-lt"/>
              <a:cs typeface="Arial" panose="020B0604020202020204" pitchFamily="34" charset="0"/>
            </a:rPr>
            <a:t>dKI19 </a:t>
          </a:r>
          <a:r>
            <a:rPr lang="en-GB" sz="2000" kern="1200" dirty="0"/>
            <a:t>Fig. 5 statistically meaningful ?</a:t>
          </a:r>
        </a:p>
      </dsp:txBody>
      <dsp:txXfrm>
        <a:off x="4033886" y="164056"/>
        <a:ext cx="3535316" cy="1296669"/>
      </dsp:txXfrm>
    </dsp:sp>
    <dsp:sp modelId="{8338DE97-AF30-024A-A67F-07AEB12230A1}">
      <dsp:nvSpPr>
        <dsp:cNvPr id="0" name=""/>
        <dsp:cNvSpPr/>
      </dsp:nvSpPr>
      <dsp:spPr>
        <a:xfrm>
          <a:off x="4033886" y="1460725"/>
          <a:ext cx="3535316" cy="42707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dKI19 calculated Fig. 5 by using only one grid cell (</a:t>
          </a:r>
          <a:r>
            <a:rPr lang="en-GB" sz="1800" kern="1200" dirty="0">
              <a:latin typeface="Arial" panose="020B0604020202020204" pitchFamily="34" charset="0"/>
              <a:ea typeface="Calibri" panose="020F0502020204030204" pitchFamily="34" charset="0"/>
              <a:cs typeface="Arial" panose="020B0604020202020204" pitchFamily="34" charset="0"/>
            </a:rPr>
            <a:t>36°N, 75°E </a:t>
          </a:r>
          <a:r>
            <a:rPr lang="en-GB" sz="1800" kern="1200" dirty="0">
              <a:latin typeface="Arial" panose="020B0604020202020204" pitchFamily="34" charset="0"/>
              <a:cs typeface="Arial" panose="020B0604020202020204" pitchFamily="34" charset="0"/>
            </a:rPr>
            <a:t>) in only two years (1987 and 1997) instead of compositing a range of samples.</a:t>
          </a:r>
        </a:p>
      </dsp:txBody>
      <dsp:txXfrm>
        <a:off x="4033886" y="1460725"/>
        <a:ext cx="3535316" cy="4270754"/>
      </dsp:txXfrm>
    </dsp:sp>
    <dsp:sp modelId="{FF66B888-01DB-D447-853D-FB80024C546D}">
      <dsp:nvSpPr>
        <dsp:cNvPr id="0" name=""/>
        <dsp:cNvSpPr/>
      </dsp:nvSpPr>
      <dsp:spPr>
        <a:xfrm>
          <a:off x="8064146" y="164056"/>
          <a:ext cx="3535316" cy="129666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What is the skill of ERA5 in representing the thermal and circulation variability of the western TP?</a:t>
          </a:r>
        </a:p>
      </dsp:txBody>
      <dsp:txXfrm>
        <a:off x="8064146" y="164056"/>
        <a:ext cx="3535316" cy="1296669"/>
      </dsp:txXfrm>
    </dsp:sp>
    <dsp:sp modelId="{C258F7CC-76FC-8147-AC3B-1F41E1407B5B}">
      <dsp:nvSpPr>
        <dsp:cNvPr id="0" name=""/>
        <dsp:cNvSpPr/>
      </dsp:nvSpPr>
      <dsp:spPr>
        <a:xfrm>
          <a:off x="8064146" y="1460725"/>
          <a:ext cx="3535316" cy="42707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just" defTabSz="1022350">
            <a:lnSpc>
              <a:spcPct val="90000"/>
            </a:lnSpc>
            <a:spcBef>
              <a:spcPct val="0"/>
            </a:spcBef>
            <a:spcAft>
              <a:spcPct val="15000"/>
            </a:spcAft>
            <a:buChar char="•"/>
          </a:pPr>
          <a:r>
            <a:rPr lang="en-GB" sz="2300" kern="1200" dirty="0">
              <a:latin typeface="Arial" panose="020B0604020202020204" pitchFamily="34" charset="0"/>
              <a:cs typeface="Arial" panose="020B0604020202020204" pitchFamily="34" charset="0"/>
            </a:rPr>
            <a:t>ERA5 data is supposed to have a better quality than ERA-Interim.</a:t>
          </a:r>
        </a:p>
        <a:p>
          <a:pPr marL="228600" lvl="1" indent="-228600" algn="just" defTabSz="1022350">
            <a:lnSpc>
              <a:spcPct val="90000"/>
            </a:lnSpc>
            <a:spcBef>
              <a:spcPct val="0"/>
            </a:spcBef>
            <a:spcAft>
              <a:spcPct val="15000"/>
            </a:spcAft>
            <a:buChar char="•"/>
          </a:pPr>
          <a:r>
            <a:rPr lang="en-GB" sz="2300" kern="1200" dirty="0">
              <a:latin typeface="Arial" panose="020B0604020202020204" pitchFamily="34" charset="0"/>
              <a:cs typeface="Arial" panose="020B0604020202020204" pitchFamily="34" charset="0"/>
            </a:rPr>
            <a:t>But, there has been no evaluation study over the western TP yet. Systematic evaluations of ERA5 data over the western TP and other high mountain areas are needed.</a:t>
          </a:r>
        </a:p>
      </dsp:txBody>
      <dsp:txXfrm>
        <a:off x="8064146" y="1460725"/>
        <a:ext cx="3535316" cy="42707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D91E9-90E2-834C-ADC8-99207DDE5CFF}">
      <dsp:nvSpPr>
        <dsp:cNvPr id="0" name=""/>
        <dsp:cNvSpPr/>
      </dsp:nvSpPr>
      <dsp:spPr>
        <a:xfrm>
          <a:off x="0" y="63176"/>
          <a:ext cx="3544325"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t>Proof</a:t>
          </a:r>
          <a:endParaRPr lang="en-GB" sz="6200" kern="1200" dirty="0"/>
        </a:p>
      </dsp:txBody>
      <dsp:txXfrm>
        <a:off x="0" y="63176"/>
        <a:ext cx="3544325" cy="720000"/>
      </dsp:txXfrm>
    </dsp:sp>
    <dsp:sp modelId="{16904EC0-7ECB-3C43-B505-B6037738DBF3}">
      <dsp:nvSpPr>
        <dsp:cNvPr id="0" name=""/>
        <dsp:cNvSpPr/>
      </dsp:nvSpPr>
      <dsp:spPr>
        <a:xfrm>
          <a:off x="0" y="783176"/>
          <a:ext cx="3544325" cy="20930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GB" sz="2500" kern="1200" dirty="0"/>
            <a:t>Significant correlations between surface net radiation and 2m air temperature (dKI19), which is interesting. </a:t>
          </a:r>
        </a:p>
      </dsp:txBody>
      <dsp:txXfrm>
        <a:off x="0" y="783176"/>
        <a:ext cx="3544325" cy="20930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0A07-60A7-8A4F-8792-7C89E69B1F4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338A830-0E41-A141-8556-B09CB61039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990E812-A901-FB49-B20C-3B1F3ACB3625}"/>
              </a:ext>
            </a:extLst>
          </p:cNvPr>
          <p:cNvSpPr>
            <a:spLocks noGrp="1"/>
          </p:cNvSpPr>
          <p:nvPr>
            <p:ph type="dt" sz="half" idx="10"/>
          </p:nvPr>
        </p:nvSpPr>
        <p:spPr/>
        <p:txBody>
          <a:bodyPr/>
          <a:lstStyle/>
          <a:p>
            <a:fld id="{9AB472B8-03F1-E24F-B398-3C405034623A}" type="datetimeFigureOut">
              <a:rPr lang="en-US" smtClean="0"/>
              <a:t>5/5/20</a:t>
            </a:fld>
            <a:endParaRPr lang="en-US"/>
          </a:p>
        </p:txBody>
      </p:sp>
      <p:sp>
        <p:nvSpPr>
          <p:cNvPr id="5" name="Footer Placeholder 4">
            <a:extLst>
              <a:ext uri="{FF2B5EF4-FFF2-40B4-BE49-F238E27FC236}">
                <a16:creationId xmlns:a16="http://schemas.microsoft.com/office/drawing/2014/main" id="{02BCF451-40F2-1F45-A4EB-00D7B11BAD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477B-28C4-B44D-B436-99F65C1E0B04}"/>
              </a:ext>
            </a:extLst>
          </p:cNvPr>
          <p:cNvSpPr>
            <a:spLocks noGrp="1"/>
          </p:cNvSpPr>
          <p:nvPr>
            <p:ph type="sldNum" sz="quarter" idx="12"/>
          </p:nvPr>
        </p:nvSpPr>
        <p:spPr/>
        <p:txBody>
          <a:bodyPr/>
          <a:lstStyle/>
          <a:p>
            <a:fld id="{99EFFED7-17B7-EB4F-856B-253FA4640BB9}" type="slidenum">
              <a:rPr lang="en-US" smtClean="0"/>
              <a:t>‹#›</a:t>
            </a:fld>
            <a:endParaRPr lang="en-US"/>
          </a:p>
        </p:txBody>
      </p:sp>
    </p:spTree>
    <p:extLst>
      <p:ext uri="{BB962C8B-B14F-4D97-AF65-F5344CB8AC3E}">
        <p14:creationId xmlns:p14="http://schemas.microsoft.com/office/powerpoint/2010/main" val="3693285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FFF7-A183-7840-A500-8B1EFAB31A6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85E73A3-AAB6-BA48-9A7E-507BA77608F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EFB1F3-D07A-4447-8444-248F75CDA2B9}"/>
              </a:ext>
            </a:extLst>
          </p:cNvPr>
          <p:cNvSpPr>
            <a:spLocks noGrp="1"/>
          </p:cNvSpPr>
          <p:nvPr>
            <p:ph type="dt" sz="half" idx="10"/>
          </p:nvPr>
        </p:nvSpPr>
        <p:spPr/>
        <p:txBody>
          <a:bodyPr/>
          <a:lstStyle/>
          <a:p>
            <a:fld id="{9AB472B8-03F1-E24F-B398-3C405034623A}" type="datetimeFigureOut">
              <a:rPr lang="en-US" smtClean="0"/>
              <a:t>5/5/20</a:t>
            </a:fld>
            <a:endParaRPr lang="en-US"/>
          </a:p>
        </p:txBody>
      </p:sp>
      <p:sp>
        <p:nvSpPr>
          <p:cNvPr id="5" name="Footer Placeholder 4">
            <a:extLst>
              <a:ext uri="{FF2B5EF4-FFF2-40B4-BE49-F238E27FC236}">
                <a16:creationId xmlns:a16="http://schemas.microsoft.com/office/drawing/2014/main" id="{FFDC012C-5C72-634C-AA36-1B183E9C5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C8B00-970E-F349-9160-2A763C2F5A22}"/>
              </a:ext>
            </a:extLst>
          </p:cNvPr>
          <p:cNvSpPr>
            <a:spLocks noGrp="1"/>
          </p:cNvSpPr>
          <p:nvPr>
            <p:ph type="sldNum" sz="quarter" idx="12"/>
          </p:nvPr>
        </p:nvSpPr>
        <p:spPr/>
        <p:txBody>
          <a:bodyPr/>
          <a:lstStyle/>
          <a:p>
            <a:fld id="{99EFFED7-17B7-EB4F-856B-253FA4640BB9}" type="slidenum">
              <a:rPr lang="en-US" smtClean="0"/>
              <a:t>‹#›</a:t>
            </a:fld>
            <a:endParaRPr lang="en-US"/>
          </a:p>
        </p:txBody>
      </p:sp>
    </p:spTree>
    <p:extLst>
      <p:ext uri="{BB962C8B-B14F-4D97-AF65-F5344CB8AC3E}">
        <p14:creationId xmlns:p14="http://schemas.microsoft.com/office/powerpoint/2010/main" val="377501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D4E388-58BA-564D-B9FD-B193AD318B5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22710A9-6AEA-DA4B-A1F1-244A228888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B38AE5-7981-5C4F-84AD-821DA6DFAF77}"/>
              </a:ext>
            </a:extLst>
          </p:cNvPr>
          <p:cNvSpPr>
            <a:spLocks noGrp="1"/>
          </p:cNvSpPr>
          <p:nvPr>
            <p:ph type="dt" sz="half" idx="10"/>
          </p:nvPr>
        </p:nvSpPr>
        <p:spPr/>
        <p:txBody>
          <a:bodyPr/>
          <a:lstStyle/>
          <a:p>
            <a:fld id="{9AB472B8-03F1-E24F-B398-3C405034623A}" type="datetimeFigureOut">
              <a:rPr lang="en-US" smtClean="0"/>
              <a:t>5/5/20</a:t>
            </a:fld>
            <a:endParaRPr lang="en-US"/>
          </a:p>
        </p:txBody>
      </p:sp>
      <p:sp>
        <p:nvSpPr>
          <p:cNvPr id="5" name="Footer Placeholder 4">
            <a:extLst>
              <a:ext uri="{FF2B5EF4-FFF2-40B4-BE49-F238E27FC236}">
                <a16:creationId xmlns:a16="http://schemas.microsoft.com/office/drawing/2014/main" id="{6AA12DBC-846E-6E43-A9D4-112FAF048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DFF56-3CD5-4F4B-A3C1-5766FF3A3FE8}"/>
              </a:ext>
            </a:extLst>
          </p:cNvPr>
          <p:cNvSpPr>
            <a:spLocks noGrp="1"/>
          </p:cNvSpPr>
          <p:nvPr>
            <p:ph type="sldNum" sz="quarter" idx="12"/>
          </p:nvPr>
        </p:nvSpPr>
        <p:spPr/>
        <p:txBody>
          <a:bodyPr/>
          <a:lstStyle/>
          <a:p>
            <a:fld id="{99EFFED7-17B7-EB4F-856B-253FA4640BB9}" type="slidenum">
              <a:rPr lang="en-US" smtClean="0"/>
              <a:t>‹#›</a:t>
            </a:fld>
            <a:endParaRPr lang="en-US"/>
          </a:p>
        </p:txBody>
      </p:sp>
    </p:spTree>
    <p:extLst>
      <p:ext uri="{BB962C8B-B14F-4D97-AF65-F5344CB8AC3E}">
        <p14:creationId xmlns:p14="http://schemas.microsoft.com/office/powerpoint/2010/main" val="393474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A534-DE9A-904C-94C1-4AE483C8EB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9AEB722-FB6B-2845-ACF1-BF7EACA2506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E96304-05C2-4D4C-B9BB-5FF6BA280954}"/>
              </a:ext>
            </a:extLst>
          </p:cNvPr>
          <p:cNvSpPr>
            <a:spLocks noGrp="1"/>
          </p:cNvSpPr>
          <p:nvPr>
            <p:ph type="dt" sz="half" idx="10"/>
          </p:nvPr>
        </p:nvSpPr>
        <p:spPr/>
        <p:txBody>
          <a:bodyPr/>
          <a:lstStyle/>
          <a:p>
            <a:fld id="{9AB472B8-03F1-E24F-B398-3C405034623A}" type="datetimeFigureOut">
              <a:rPr lang="en-US" smtClean="0"/>
              <a:t>5/5/20</a:t>
            </a:fld>
            <a:endParaRPr lang="en-US"/>
          </a:p>
        </p:txBody>
      </p:sp>
      <p:sp>
        <p:nvSpPr>
          <p:cNvPr id="5" name="Footer Placeholder 4">
            <a:extLst>
              <a:ext uri="{FF2B5EF4-FFF2-40B4-BE49-F238E27FC236}">
                <a16:creationId xmlns:a16="http://schemas.microsoft.com/office/drawing/2014/main" id="{2BAEB422-AEF6-1240-BAA3-8438A4DB1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0E7A0-60A9-A64A-9FB7-6822184F17C0}"/>
              </a:ext>
            </a:extLst>
          </p:cNvPr>
          <p:cNvSpPr>
            <a:spLocks noGrp="1"/>
          </p:cNvSpPr>
          <p:nvPr>
            <p:ph type="sldNum" sz="quarter" idx="12"/>
          </p:nvPr>
        </p:nvSpPr>
        <p:spPr/>
        <p:txBody>
          <a:bodyPr/>
          <a:lstStyle/>
          <a:p>
            <a:fld id="{99EFFED7-17B7-EB4F-856B-253FA4640BB9}" type="slidenum">
              <a:rPr lang="en-US" smtClean="0"/>
              <a:t>‹#›</a:t>
            </a:fld>
            <a:endParaRPr lang="en-US"/>
          </a:p>
        </p:txBody>
      </p:sp>
    </p:spTree>
    <p:extLst>
      <p:ext uri="{BB962C8B-B14F-4D97-AF65-F5344CB8AC3E}">
        <p14:creationId xmlns:p14="http://schemas.microsoft.com/office/powerpoint/2010/main" val="57408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CA7A-607E-474A-83FC-1CB07B9EC8F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1ACD1CD-C37B-9344-B0AD-CEE9A9271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9AD63C9-DB81-2047-B327-E8243DA5B3B3}"/>
              </a:ext>
            </a:extLst>
          </p:cNvPr>
          <p:cNvSpPr>
            <a:spLocks noGrp="1"/>
          </p:cNvSpPr>
          <p:nvPr>
            <p:ph type="dt" sz="half" idx="10"/>
          </p:nvPr>
        </p:nvSpPr>
        <p:spPr/>
        <p:txBody>
          <a:bodyPr/>
          <a:lstStyle/>
          <a:p>
            <a:fld id="{9AB472B8-03F1-E24F-B398-3C405034623A}" type="datetimeFigureOut">
              <a:rPr lang="en-US" smtClean="0"/>
              <a:t>5/5/20</a:t>
            </a:fld>
            <a:endParaRPr lang="en-US"/>
          </a:p>
        </p:txBody>
      </p:sp>
      <p:sp>
        <p:nvSpPr>
          <p:cNvPr id="5" name="Footer Placeholder 4">
            <a:extLst>
              <a:ext uri="{FF2B5EF4-FFF2-40B4-BE49-F238E27FC236}">
                <a16:creationId xmlns:a16="http://schemas.microsoft.com/office/drawing/2014/main" id="{7F789443-8AB3-3C4B-83C2-6C18C85C4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BA2F7-4378-ED40-972B-78A8CEC5864F}"/>
              </a:ext>
            </a:extLst>
          </p:cNvPr>
          <p:cNvSpPr>
            <a:spLocks noGrp="1"/>
          </p:cNvSpPr>
          <p:nvPr>
            <p:ph type="sldNum" sz="quarter" idx="12"/>
          </p:nvPr>
        </p:nvSpPr>
        <p:spPr/>
        <p:txBody>
          <a:bodyPr/>
          <a:lstStyle/>
          <a:p>
            <a:fld id="{99EFFED7-17B7-EB4F-856B-253FA4640BB9}" type="slidenum">
              <a:rPr lang="en-US" smtClean="0"/>
              <a:t>‹#›</a:t>
            </a:fld>
            <a:endParaRPr lang="en-US"/>
          </a:p>
        </p:txBody>
      </p:sp>
    </p:spTree>
    <p:extLst>
      <p:ext uri="{BB962C8B-B14F-4D97-AF65-F5344CB8AC3E}">
        <p14:creationId xmlns:p14="http://schemas.microsoft.com/office/powerpoint/2010/main" val="405404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5E19-4357-0A4A-BAA6-212AD4E0D43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78CEFD-2E92-7849-AE2C-B917A4D50BA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78E3432-50EF-CB48-8F19-243CA704AA9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9B8E166-622C-1240-85F2-31659FC9261A}"/>
              </a:ext>
            </a:extLst>
          </p:cNvPr>
          <p:cNvSpPr>
            <a:spLocks noGrp="1"/>
          </p:cNvSpPr>
          <p:nvPr>
            <p:ph type="dt" sz="half" idx="10"/>
          </p:nvPr>
        </p:nvSpPr>
        <p:spPr/>
        <p:txBody>
          <a:bodyPr/>
          <a:lstStyle/>
          <a:p>
            <a:fld id="{9AB472B8-03F1-E24F-B398-3C405034623A}" type="datetimeFigureOut">
              <a:rPr lang="en-US" smtClean="0"/>
              <a:t>5/5/20</a:t>
            </a:fld>
            <a:endParaRPr lang="en-US"/>
          </a:p>
        </p:txBody>
      </p:sp>
      <p:sp>
        <p:nvSpPr>
          <p:cNvPr id="6" name="Footer Placeholder 5">
            <a:extLst>
              <a:ext uri="{FF2B5EF4-FFF2-40B4-BE49-F238E27FC236}">
                <a16:creationId xmlns:a16="http://schemas.microsoft.com/office/drawing/2014/main" id="{8DF41DAE-425F-D44D-B380-1C68C04F2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A81FF-9F00-B84B-965A-F76C455E039A}"/>
              </a:ext>
            </a:extLst>
          </p:cNvPr>
          <p:cNvSpPr>
            <a:spLocks noGrp="1"/>
          </p:cNvSpPr>
          <p:nvPr>
            <p:ph type="sldNum" sz="quarter" idx="12"/>
          </p:nvPr>
        </p:nvSpPr>
        <p:spPr/>
        <p:txBody>
          <a:bodyPr/>
          <a:lstStyle/>
          <a:p>
            <a:fld id="{99EFFED7-17B7-EB4F-856B-253FA4640BB9}" type="slidenum">
              <a:rPr lang="en-US" smtClean="0"/>
              <a:t>‹#›</a:t>
            </a:fld>
            <a:endParaRPr lang="en-US"/>
          </a:p>
        </p:txBody>
      </p:sp>
    </p:spTree>
    <p:extLst>
      <p:ext uri="{BB962C8B-B14F-4D97-AF65-F5344CB8AC3E}">
        <p14:creationId xmlns:p14="http://schemas.microsoft.com/office/powerpoint/2010/main" val="167506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FBA2-8795-5E4E-9228-2201620C0D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75E89D7-7EA9-BA4F-84D5-BAF2D92ED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0CFA16E-B64A-FD46-9789-896F123FFEF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026E2B0-9174-704E-9607-CE523B843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CB76C55-D0BA-5B48-B0F5-8887FB593F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9032FE7-AEE9-A949-9D77-CA5D7CB97F7E}"/>
              </a:ext>
            </a:extLst>
          </p:cNvPr>
          <p:cNvSpPr>
            <a:spLocks noGrp="1"/>
          </p:cNvSpPr>
          <p:nvPr>
            <p:ph type="dt" sz="half" idx="10"/>
          </p:nvPr>
        </p:nvSpPr>
        <p:spPr/>
        <p:txBody>
          <a:bodyPr/>
          <a:lstStyle/>
          <a:p>
            <a:fld id="{9AB472B8-03F1-E24F-B398-3C405034623A}" type="datetimeFigureOut">
              <a:rPr lang="en-US" smtClean="0"/>
              <a:t>5/5/20</a:t>
            </a:fld>
            <a:endParaRPr lang="en-US"/>
          </a:p>
        </p:txBody>
      </p:sp>
      <p:sp>
        <p:nvSpPr>
          <p:cNvPr id="8" name="Footer Placeholder 7">
            <a:extLst>
              <a:ext uri="{FF2B5EF4-FFF2-40B4-BE49-F238E27FC236}">
                <a16:creationId xmlns:a16="http://schemas.microsoft.com/office/drawing/2014/main" id="{D6683607-57A8-4942-B582-B98CEBE151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F44AC6-70D5-A645-A20E-32FAB149C8AA}"/>
              </a:ext>
            </a:extLst>
          </p:cNvPr>
          <p:cNvSpPr>
            <a:spLocks noGrp="1"/>
          </p:cNvSpPr>
          <p:nvPr>
            <p:ph type="sldNum" sz="quarter" idx="12"/>
          </p:nvPr>
        </p:nvSpPr>
        <p:spPr/>
        <p:txBody>
          <a:bodyPr/>
          <a:lstStyle/>
          <a:p>
            <a:fld id="{99EFFED7-17B7-EB4F-856B-253FA4640BB9}" type="slidenum">
              <a:rPr lang="en-US" smtClean="0"/>
              <a:t>‹#›</a:t>
            </a:fld>
            <a:endParaRPr lang="en-US"/>
          </a:p>
        </p:txBody>
      </p:sp>
    </p:spTree>
    <p:extLst>
      <p:ext uri="{BB962C8B-B14F-4D97-AF65-F5344CB8AC3E}">
        <p14:creationId xmlns:p14="http://schemas.microsoft.com/office/powerpoint/2010/main" val="402726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A885-79CC-9D40-A453-709E6C498A6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F74155-3803-5F40-9D39-F7786C40E3E1}"/>
              </a:ext>
            </a:extLst>
          </p:cNvPr>
          <p:cNvSpPr>
            <a:spLocks noGrp="1"/>
          </p:cNvSpPr>
          <p:nvPr>
            <p:ph type="dt" sz="half" idx="10"/>
          </p:nvPr>
        </p:nvSpPr>
        <p:spPr/>
        <p:txBody>
          <a:bodyPr/>
          <a:lstStyle/>
          <a:p>
            <a:fld id="{9AB472B8-03F1-E24F-B398-3C405034623A}" type="datetimeFigureOut">
              <a:rPr lang="en-US" smtClean="0"/>
              <a:t>5/5/20</a:t>
            </a:fld>
            <a:endParaRPr lang="en-US"/>
          </a:p>
        </p:txBody>
      </p:sp>
      <p:sp>
        <p:nvSpPr>
          <p:cNvPr id="4" name="Footer Placeholder 3">
            <a:extLst>
              <a:ext uri="{FF2B5EF4-FFF2-40B4-BE49-F238E27FC236}">
                <a16:creationId xmlns:a16="http://schemas.microsoft.com/office/drawing/2014/main" id="{CE81EB68-FF88-7547-8880-740B1E7298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853E3-3989-2D48-AD91-ED6E951F7EA7}"/>
              </a:ext>
            </a:extLst>
          </p:cNvPr>
          <p:cNvSpPr>
            <a:spLocks noGrp="1"/>
          </p:cNvSpPr>
          <p:nvPr>
            <p:ph type="sldNum" sz="quarter" idx="12"/>
          </p:nvPr>
        </p:nvSpPr>
        <p:spPr/>
        <p:txBody>
          <a:bodyPr/>
          <a:lstStyle/>
          <a:p>
            <a:fld id="{99EFFED7-17B7-EB4F-856B-253FA4640BB9}" type="slidenum">
              <a:rPr lang="en-US" smtClean="0"/>
              <a:t>‹#›</a:t>
            </a:fld>
            <a:endParaRPr lang="en-US"/>
          </a:p>
        </p:txBody>
      </p:sp>
    </p:spTree>
    <p:extLst>
      <p:ext uri="{BB962C8B-B14F-4D97-AF65-F5344CB8AC3E}">
        <p14:creationId xmlns:p14="http://schemas.microsoft.com/office/powerpoint/2010/main" val="248395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A74023-A9CF-9144-BAB1-8F40ED27AB50}"/>
              </a:ext>
            </a:extLst>
          </p:cNvPr>
          <p:cNvSpPr>
            <a:spLocks noGrp="1"/>
          </p:cNvSpPr>
          <p:nvPr>
            <p:ph type="dt" sz="half" idx="10"/>
          </p:nvPr>
        </p:nvSpPr>
        <p:spPr/>
        <p:txBody>
          <a:bodyPr/>
          <a:lstStyle/>
          <a:p>
            <a:fld id="{9AB472B8-03F1-E24F-B398-3C405034623A}" type="datetimeFigureOut">
              <a:rPr lang="en-US" smtClean="0"/>
              <a:t>5/5/20</a:t>
            </a:fld>
            <a:endParaRPr lang="en-US"/>
          </a:p>
        </p:txBody>
      </p:sp>
      <p:sp>
        <p:nvSpPr>
          <p:cNvPr id="3" name="Footer Placeholder 2">
            <a:extLst>
              <a:ext uri="{FF2B5EF4-FFF2-40B4-BE49-F238E27FC236}">
                <a16:creationId xmlns:a16="http://schemas.microsoft.com/office/drawing/2014/main" id="{E25731D2-B8F5-4848-AA57-CFDC882302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C5F1B9-F1E8-0340-83AA-9F8E81CC9FBF}"/>
              </a:ext>
            </a:extLst>
          </p:cNvPr>
          <p:cNvSpPr>
            <a:spLocks noGrp="1"/>
          </p:cNvSpPr>
          <p:nvPr>
            <p:ph type="sldNum" sz="quarter" idx="12"/>
          </p:nvPr>
        </p:nvSpPr>
        <p:spPr/>
        <p:txBody>
          <a:bodyPr/>
          <a:lstStyle/>
          <a:p>
            <a:fld id="{99EFFED7-17B7-EB4F-856B-253FA4640BB9}" type="slidenum">
              <a:rPr lang="en-US" smtClean="0"/>
              <a:t>‹#›</a:t>
            </a:fld>
            <a:endParaRPr lang="en-US"/>
          </a:p>
        </p:txBody>
      </p:sp>
    </p:spTree>
    <p:extLst>
      <p:ext uri="{BB962C8B-B14F-4D97-AF65-F5344CB8AC3E}">
        <p14:creationId xmlns:p14="http://schemas.microsoft.com/office/powerpoint/2010/main" val="43741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8BB4-06E2-8F45-908F-4F9FC8BF59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5E19794-CB3C-554F-A7F0-D337E2F73D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46EE62-0BF2-8045-A580-CD7E9D1D0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DD8256-6AF8-CF4D-A4AB-6ABFCCA162CB}"/>
              </a:ext>
            </a:extLst>
          </p:cNvPr>
          <p:cNvSpPr>
            <a:spLocks noGrp="1"/>
          </p:cNvSpPr>
          <p:nvPr>
            <p:ph type="dt" sz="half" idx="10"/>
          </p:nvPr>
        </p:nvSpPr>
        <p:spPr/>
        <p:txBody>
          <a:bodyPr/>
          <a:lstStyle/>
          <a:p>
            <a:fld id="{9AB472B8-03F1-E24F-B398-3C405034623A}" type="datetimeFigureOut">
              <a:rPr lang="en-US" smtClean="0"/>
              <a:t>5/5/20</a:t>
            </a:fld>
            <a:endParaRPr lang="en-US"/>
          </a:p>
        </p:txBody>
      </p:sp>
      <p:sp>
        <p:nvSpPr>
          <p:cNvPr id="6" name="Footer Placeholder 5">
            <a:extLst>
              <a:ext uri="{FF2B5EF4-FFF2-40B4-BE49-F238E27FC236}">
                <a16:creationId xmlns:a16="http://schemas.microsoft.com/office/drawing/2014/main" id="{9DB2F14A-EE11-4940-9429-5438A94555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1D8A37-7057-AE40-A9E5-898F2036C1A1}"/>
              </a:ext>
            </a:extLst>
          </p:cNvPr>
          <p:cNvSpPr>
            <a:spLocks noGrp="1"/>
          </p:cNvSpPr>
          <p:nvPr>
            <p:ph type="sldNum" sz="quarter" idx="12"/>
          </p:nvPr>
        </p:nvSpPr>
        <p:spPr/>
        <p:txBody>
          <a:bodyPr/>
          <a:lstStyle/>
          <a:p>
            <a:fld id="{99EFFED7-17B7-EB4F-856B-253FA4640BB9}" type="slidenum">
              <a:rPr lang="en-US" smtClean="0"/>
              <a:t>‹#›</a:t>
            </a:fld>
            <a:endParaRPr lang="en-US"/>
          </a:p>
        </p:txBody>
      </p:sp>
    </p:spTree>
    <p:extLst>
      <p:ext uri="{BB962C8B-B14F-4D97-AF65-F5344CB8AC3E}">
        <p14:creationId xmlns:p14="http://schemas.microsoft.com/office/powerpoint/2010/main" val="314697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296E-E9CC-8541-85A6-88CD6571D6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6A3BFE2-356F-CC44-AC42-C08EEB1851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CF2810-8D9F-4F4E-A0AB-9742E0394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9153FE2-5E42-6440-AFD3-E6070695E485}"/>
              </a:ext>
            </a:extLst>
          </p:cNvPr>
          <p:cNvSpPr>
            <a:spLocks noGrp="1"/>
          </p:cNvSpPr>
          <p:nvPr>
            <p:ph type="dt" sz="half" idx="10"/>
          </p:nvPr>
        </p:nvSpPr>
        <p:spPr/>
        <p:txBody>
          <a:bodyPr/>
          <a:lstStyle/>
          <a:p>
            <a:fld id="{9AB472B8-03F1-E24F-B398-3C405034623A}" type="datetimeFigureOut">
              <a:rPr lang="en-US" smtClean="0"/>
              <a:t>5/5/20</a:t>
            </a:fld>
            <a:endParaRPr lang="en-US"/>
          </a:p>
        </p:txBody>
      </p:sp>
      <p:sp>
        <p:nvSpPr>
          <p:cNvPr id="6" name="Footer Placeholder 5">
            <a:extLst>
              <a:ext uri="{FF2B5EF4-FFF2-40B4-BE49-F238E27FC236}">
                <a16:creationId xmlns:a16="http://schemas.microsoft.com/office/drawing/2014/main" id="{57E58BF9-9F9A-514A-99B9-28BE3831A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456F9-7DA7-B64B-B8D9-2DF2321F60B6}"/>
              </a:ext>
            </a:extLst>
          </p:cNvPr>
          <p:cNvSpPr>
            <a:spLocks noGrp="1"/>
          </p:cNvSpPr>
          <p:nvPr>
            <p:ph type="sldNum" sz="quarter" idx="12"/>
          </p:nvPr>
        </p:nvSpPr>
        <p:spPr/>
        <p:txBody>
          <a:bodyPr/>
          <a:lstStyle/>
          <a:p>
            <a:fld id="{99EFFED7-17B7-EB4F-856B-253FA4640BB9}" type="slidenum">
              <a:rPr lang="en-US" smtClean="0"/>
              <a:t>‹#›</a:t>
            </a:fld>
            <a:endParaRPr lang="en-US"/>
          </a:p>
        </p:txBody>
      </p:sp>
    </p:spTree>
    <p:extLst>
      <p:ext uri="{BB962C8B-B14F-4D97-AF65-F5344CB8AC3E}">
        <p14:creationId xmlns:p14="http://schemas.microsoft.com/office/powerpoint/2010/main" val="258577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C1C14-0222-F54D-BAAD-A92D7A654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E510CA-ABC5-6E45-84FF-6D292D8AEB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43B47C8-FC89-2A4E-A4FD-16104698F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472B8-03F1-E24F-B398-3C405034623A}" type="datetimeFigureOut">
              <a:rPr lang="en-US" smtClean="0"/>
              <a:t>5/5/20</a:t>
            </a:fld>
            <a:endParaRPr lang="en-US"/>
          </a:p>
        </p:txBody>
      </p:sp>
      <p:sp>
        <p:nvSpPr>
          <p:cNvPr id="5" name="Footer Placeholder 4">
            <a:extLst>
              <a:ext uri="{FF2B5EF4-FFF2-40B4-BE49-F238E27FC236}">
                <a16:creationId xmlns:a16="http://schemas.microsoft.com/office/drawing/2014/main" id="{3902FFB7-5AC5-B04F-9E1A-50EE6ED4E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7E867-89FA-2147-A994-A7867AF4F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FFED7-17B7-EB4F-856B-253FA4640BB9}" type="slidenum">
              <a:rPr lang="en-US" smtClean="0"/>
              <a:t>‹#›</a:t>
            </a:fld>
            <a:endParaRPr lang="en-US"/>
          </a:p>
        </p:txBody>
      </p:sp>
    </p:spTree>
    <p:extLst>
      <p:ext uri="{BB962C8B-B14F-4D97-AF65-F5344CB8AC3E}">
        <p14:creationId xmlns:p14="http://schemas.microsoft.com/office/powerpoint/2010/main" val="73416358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4">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8A1CFA56-2AF8-5143-B312-6C3891924BCD}"/>
              </a:ext>
            </a:extLst>
          </p:cNvPr>
          <p:cNvSpPr>
            <a:spLocks noGrp="1"/>
          </p:cNvSpPr>
          <p:nvPr>
            <p:ph type="ctrTitle"/>
          </p:nvPr>
        </p:nvSpPr>
        <p:spPr>
          <a:xfrm>
            <a:off x="753925" y="2348596"/>
            <a:ext cx="10684151" cy="1345134"/>
          </a:xfrm>
        </p:spPr>
        <p:txBody>
          <a:bodyPr anchor="ctr">
            <a:normAutofit fontScale="90000"/>
          </a:bodyPr>
          <a:lstStyle/>
          <a:p>
            <a:r>
              <a:rPr lang="en-US" sz="4300" b="1" dirty="0">
                <a:solidFill>
                  <a:srgbClr val="FFFFFF"/>
                </a:solidFill>
              </a:rPr>
              <a:t>The Western Tibetan Vortex as an emergent feature of near-surface temperature variation?</a:t>
            </a:r>
            <a:br>
              <a:rPr lang="en-US" sz="4300" dirty="0">
                <a:solidFill>
                  <a:srgbClr val="FFFFFF"/>
                </a:solidFill>
              </a:rPr>
            </a:br>
            <a:r>
              <a:rPr lang="en-US" sz="4000" dirty="0">
                <a:solidFill>
                  <a:srgbClr val="FFFFFF"/>
                </a:solidFill>
              </a:rPr>
              <a:t>—</a:t>
            </a:r>
            <a:r>
              <a:rPr lang="en-US" sz="2700" dirty="0">
                <a:solidFill>
                  <a:srgbClr val="FFFFFF"/>
                </a:solidFill>
              </a:rPr>
              <a:t>Numerical Simulations and Error Checks</a:t>
            </a:r>
            <a:br>
              <a:rPr lang="en-US" sz="4300" dirty="0">
                <a:solidFill>
                  <a:srgbClr val="FFFFFF"/>
                </a:solidFill>
              </a:rPr>
            </a:br>
            <a:r>
              <a:rPr lang="en-US" sz="4300" dirty="0">
                <a:solidFill>
                  <a:srgbClr val="FFFFFF"/>
                </a:solidFill>
              </a:rPr>
              <a:t> </a:t>
            </a:r>
          </a:p>
        </p:txBody>
      </p:sp>
      <p:sp>
        <p:nvSpPr>
          <p:cNvPr id="3" name="Subtitle 2">
            <a:extLst>
              <a:ext uri="{FF2B5EF4-FFF2-40B4-BE49-F238E27FC236}">
                <a16:creationId xmlns:a16="http://schemas.microsoft.com/office/drawing/2014/main" id="{F759AFDE-7997-8540-A379-9D9651794437}"/>
              </a:ext>
            </a:extLst>
          </p:cNvPr>
          <p:cNvSpPr>
            <a:spLocks noGrp="1"/>
          </p:cNvSpPr>
          <p:nvPr>
            <p:ph type="subTitle" idx="1"/>
          </p:nvPr>
        </p:nvSpPr>
        <p:spPr>
          <a:xfrm>
            <a:off x="1171575" y="4191001"/>
            <a:ext cx="9469211" cy="2569028"/>
          </a:xfrm>
        </p:spPr>
        <p:txBody>
          <a:bodyPr anchor="ctr">
            <a:normAutofit/>
          </a:bodyPr>
          <a:lstStyle/>
          <a:p>
            <a:pPr>
              <a:spcAft>
                <a:spcPts val="600"/>
              </a:spcAft>
            </a:pPr>
            <a:r>
              <a:rPr lang="en-US" sz="2800" dirty="0">
                <a:solidFill>
                  <a:srgbClr val="000000"/>
                </a:solidFill>
              </a:rPr>
              <a:t>Xiao-Feng Li* and </a:t>
            </a:r>
            <a:r>
              <a:rPr lang="en-US" sz="2800" dirty="0" err="1">
                <a:solidFill>
                  <a:srgbClr val="000000"/>
                </a:solidFill>
              </a:rPr>
              <a:t>Jingjing</a:t>
            </a:r>
            <a:r>
              <a:rPr lang="en-US" sz="2800" dirty="0">
                <a:solidFill>
                  <a:srgbClr val="000000"/>
                </a:solidFill>
              </a:rPr>
              <a:t> Yu</a:t>
            </a:r>
          </a:p>
          <a:p>
            <a:pPr>
              <a:spcAft>
                <a:spcPts val="600"/>
              </a:spcAft>
            </a:pPr>
            <a:endParaRPr lang="en-US" sz="2800" dirty="0">
              <a:solidFill>
                <a:srgbClr val="000000"/>
              </a:solidFill>
            </a:endParaRPr>
          </a:p>
          <a:p>
            <a:pPr>
              <a:spcAft>
                <a:spcPts val="600"/>
              </a:spcAft>
            </a:pPr>
            <a:r>
              <a:rPr lang="en-US" sz="1500" i="1" dirty="0">
                <a:solidFill>
                  <a:srgbClr val="000000"/>
                </a:solidFill>
              </a:rPr>
              <a:t>School of Engineering, Newcastle University, UK</a:t>
            </a:r>
          </a:p>
          <a:p>
            <a:pPr>
              <a:spcAft>
                <a:spcPts val="600"/>
              </a:spcAft>
            </a:pPr>
            <a:r>
              <a:rPr lang="en-US" sz="1500" b="1" i="1" dirty="0">
                <a:solidFill>
                  <a:srgbClr val="000000"/>
                </a:solidFill>
              </a:rPr>
              <a:t>The EGU General Assembly 2020 online</a:t>
            </a:r>
          </a:p>
          <a:p>
            <a:pPr>
              <a:spcAft>
                <a:spcPts val="600"/>
              </a:spcAft>
            </a:pPr>
            <a:r>
              <a:rPr lang="en-US" sz="1500" i="1" dirty="0">
                <a:solidFill>
                  <a:srgbClr val="000000"/>
                </a:solidFill>
              </a:rPr>
              <a:t>Email: </a:t>
            </a:r>
            <a:r>
              <a:rPr lang="en-US" sz="1500" i="1" dirty="0" err="1">
                <a:solidFill>
                  <a:srgbClr val="000000"/>
                </a:solidFill>
              </a:rPr>
              <a:t>Xiaofeng.Li@newcastle.ac.uk</a:t>
            </a:r>
            <a:endParaRPr lang="en-US" sz="1500" i="1" dirty="0">
              <a:solidFill>
                <a:srgbClr val="000000"/>
              </a:solidFill>
            </a:endParaRPr>
          </a:p>
          <a:p>
            <a:pPr>
              <a:spcAft>
                <a:spcPts val="600"/>
              </a:spcAft>
            </a:pPr>
            <a:endParaRPr lang="en-US" sz="2800" dirty="0">
              <a:solidFill>
                <a:srgbClr val="000000"/>
              </a:solidFill>
            </a:endParaRPr>
          </a:p>
        </p:txBody>
      </p:sp>
    </p:spTree>
    <p:extLst>
      <p:ext uri="{BB962C8B-B14F-4D97-AF65-F5344CB8AC3E}">
        <p14:creationId xmlns:p14="http://schemas.microsoft.com/office/powerpoint/2010/main" val="1626142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C323-05A0-A54B-AEF8-7BCB7CF97BAB}"/>
              </a:ext>
              <a:ext uri="{C183D7F6-B498-43B3-948B-1728B52AA6E4}">
                <adec:decorative xmlns:adec="http://schemas.microsoft.com/office/drawing/2017/decorative" val="0"/>
              </a:ext>
            </a:extLst>
          </p:cNvPr>
          <p:cNvSpPr>
            <a:spLocks noGrp="1"/>
          </p:cNvSpPr>
          <p:nvPr>
            <p:ph type="title"/>
          </p:nvPr>
        </p:nvSpPr>
        <p:spPr>
          <a:xfrm>
            <a:off x="209864" y="-119920"/>
            <a:ext cx="5826176" cy="936171"/>
          </a:xfrm>
        </p:spPr>
        <p:txBody>
          <a:bodyPr>
            <a:normAutofit/>
          </a:bodyPr>
          <a:lstStyle/>
          <a:p>
            <a:r>
              <a:rPr lang="en-US" b="1" dirty="0"/>
              <a:t>2. </a:t>
            </a:r>
            <a:r>
              <a:rPr lang="en-US" b="1" u="sng" dirty="0"/>
              <a:t>Model and Data</a:t>
            </a:r>
          </a:p>
        </p:txBody>
      </p:sp>
      <p:sp>
        <p:nvSpPr>
          <p:cNvPr id="4" name="Text Placeholder 3">
            <a:extLst>
              <a:ext uri="{FF2B5EF4-FFF2-40B4-BE49-F238E27FC236}">
                <a16:creationId xmlns:a16="http://schemas.microsoft.com/office/drawing/2014/main" id="{A3BFFBEA-1139-044B-9692-8004609FBE45}"/>
              </a:ext>
            </a:extLst>
          </p:cNvPr>
          <p:cNvSpPr>
            <a:spLocks noGrp="1"/>
          </p:cNvSpPr>
          <p:nvPr>
            <p:ph type="body" sz="half" idx="2"/>
          </p:nvPr>
        </p:nvSpPr>
        <p:spPr>
          <a:xfrm>
            <a:off x="1070516" y="1304246"/>
            <a:ext cx="9601201" cy="5838386"/>
          </a:xfrm>
        </p:spPr>
        <p:txBody>
          <a:bodyPr>
            <a:noAutofit/>
          </a:bodyPr>
          <a:lstStyle/>
          <a:p>
            <a:pPr algn="just"/>
            <a:r>
              <a:rPr lang="en-GB" sz="2400" b="1" i="1" dirty="0"/>
              <a:t>Reanalysis Data: </a:t>
            </a:r>
            <a:r>
              <a:rPr lang="en-GB" sz="2400" dirty="0"/>
              <a:t>We mainly use the </a:t>
            </a:r>
            <a:r>
              <a:rPr lang="en-GB" sz="2400" b="1" dirty="0"/>
              <a:t>ERA-Interim</a:t>
            </a:r>
            <a:r>
              <a:rPr lang="en-GB" sz="2400" dirty="0"/>
              <a:t> data for presenting the observed features of the WTV. We also use </a:t>
            </a:r>
            <a:r>
              <a:rPr lang="en-GB" sz="2400" b="1" dirty="0"/>
              <a:t>ERA5</a:t>
            </a:r>
            <a:r>
              <a:rPr lang="en-GB" sz="2400" dirty="0"/>
              <a:t> radiation data for rechecking the results of dKL19. But it is important to note that further evaluations of the skill of the newly released ERA5 dataset in representing the atmospheric conditions accurately over the western TP are still needed.</a:t>
            </a:r>
            <a:r>
              <a:rPr lang="en-GB" sz="2400" dirty="0">
                <a:effectLst/>
              </a:rPr>
              <a:t> </a:t>
            </a:r>
          </a:p>
          <a:p>
            <a:pPr algn="just"/>
            <a:endParaRPr lang="en-US" sz="2400" b="1" dirty="0"/>
          </a:p>
          <a:p>
            <a:pPr algn="just"/>
            <a:r>
              <a:rPr lang="en-US" sz="2400" b="1" i="1" dirty="0"/>
              <a:t>Composites</a:t>
            </a:r>
            <a:r>
              <a:rPr lang="en-US" sz="2400" b="1" dirty="0"/>
              <a:t>: </a:t>
            </a:r>
            <a:r>
              <a:rPr lang="en-US" sz="2400" dirty="0"/>
              <a:t>We  composite the anti-cyclonic phase of the WTV, i.e. the positive KZI events, for a fairer comparison with the numerical simulations.</a:t>
            </a:r>
          </a:p>
          <a:p>
            <a:pPr algn="just"/>
            <a:endParaRPr lang="en-US" sz="2400" b="1" dirty="0"/>
          </a:p>
          <a:p>
            <a:pPr algn="just"/>
            <a:r>
              <a:rPr lang="en-US" sz="2400" b="1" i="1" dirty="0"/>
              <a:t>Circulation Anomalies: </a:t>
            </a:r>
            <a:r>
              <a:rPr lang="en-GB" sz="2400" dirty="0"/>
              <a:t>The circulation anomaly indicates the circulation deviation from the climatological mean. The climatological mean is calculated separately from January to December using 30 years  of  data in the period of 1981-2010. </a:t>
            </a:r>
          </a:p>
          <a:p>
            <a:pPr algn="just"/>
            <a:endParaRPr lang="en-US" sz="2400" dirty="0"/>
          </a:p>
        </p:txBody>
      </p:sp>
    </p:spTree>
    <p:extLst>
      <p:ext uri="{BB962C8B-B14F-4D97-AF65-F5344CB8AC3E}">
        <p14:creationId xmlns:p14="http://schemas.microsoft.com/office/powerpoint/2010/main" val="311465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8027-303F-9144-AAB9-5B91A4B530FA}"/>
              </a:ext>
              <a:ext uri="{C183D7F6-B498-43B3-948B-1728B52AA6E4}">
                <adec:decorative xmlns:adec="http://schemas.microsoft.com/office/drawing/2017/decorative" val="0"/>
              </a:ext>
            </a:extLst>
          </p:cNvPr>
          <p:cNvSpPr txBox="1">
            <a:spLocks/>
          </p:cNvSpPr>
          <p:nvPr/>
        </p:nvSpPr>
        <p:spPr>
          <a:xfrm>
            <a:off x="269823" y="274466"/>
            <a:ext cx="9139647" cy="9361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3. </a:t>
            </a:r>
            <a:r>
              <a:rPr lang="en-US" sz="3200" b="1" u="sng" dirty="0"/>
              <a:t>Numerical Results </a:t>
            </a:r>
            <a:r>
              <a:rPr lang="en-US" sz="3200" dirty="0"/>
              <a:t>(No surprise – classic response) </a:t>
            </a:r>
          </a:p>
        </p:txBody>
      </p:sp>
      <p:sp>
        <p:nvSpPr>
          <p:cNvPr id="7" name="TextBox 6">
            <a:extLst>
              <a:ext uri="{FF2B5EF4-FFF2-40B4-BE49-F238E27FC236}">
                <a16:creationId xmlns:a16="http://schemas.microsoft.com/office/drawing/2014/main" id="{D4FECB0E-66EF-DE4E-9E29-9100A3083C10}"/>
              </a:ext>
            </a:extLst>
          </p:cNvPr>
          <p:cNvSpPr txBox="1"/>
          <p:nvPr/>
        </p:nvSpPr>
        <p:spPr>
          <a:xfrm>
            <a:off x="269823" y="4808776"/>
            <a:ext cx="11268599" cy="1323439"/>
          </a:xfrm>
          <a:prstGeom prst="rect">
            <a:avLst/>
          </a:prstGeom>
          <a:noFill/>
        </p:spPr>
        <p:txBody>
          <a:bodyPr wrap="square" rtlCol="0">
            <a:spAutoFit/>
          </a:bodyPr>
          <a:lstStyle/>
          <a:p>
            <a:pPr algn="just"/>
            <a:r>
              <a:rPr lang="en-US" sz="1400" b="1" dirty="0"/>
              <a:t>Fig.9 </a:t>
            </a:r>
            <a:r>
              <a:rPr lang="en-GB" sz="1600" dirty="0"/>
              <a:t>The </a:t>
            </a:r>
            <a:r>
              <a:rPr lang="en-GB" sz="1600" dirty="0" err="1"/>
              <a:t>meridionally</a:t>
            </a:r>
            <a:r>
              <a:rPr lang="en-GB" sz="1600" dirty="0"/>
              <a:t>-averaged (70°E~80°E) vertical profile of vertical velocity anomalies (a) responding to near-surface thermal forcing  in SAMIL (sensitivity-control), and  (b) in the observed WTV’s anti-cyclonic phase (which is associated with warmer near- surface air temperature) in ERA-Interim. Contours are vertical velocity anomalies represented by the reversed omega (but amplified to similar magnitudes for better comparison), positive means rising motions, negative means sinking motions. Colour shading denotes significance at the 0.05 level, after taking into account the efficient degrees of freedom.</a:t>
            </a:r>
            <a:r>
              <a:rPr lang="en-GB" sz="1400" dirty="0"/>
              <a:t> </a:t>
            </a:r>
            <a:endParaRPr lang="en-US" sz="1400" dirty="0"/>
          </a:p>
        </p:txBody>
      </p:sp>
      <p:pic>
        <p:nvPicPr>
          <p:cNvPr id="10" name="Picture 9" descr="A close up of a map&#10;&#10;Description automatically generated">
            <a:extLst>
              <a:ext uri="{FF2B5EF4-FFF2-40B4-BE49-F238E27FC236}">
                <a16:creationId xmlns:a16="http://schemas.microsoft.com/office/drawing/2014/main" id="{F60327DD-F962-6A47-B739-D0FF0E90EB5B}"/>
              </a:ext>
            </a:extLst>
          </p:cNvPr>
          <p:cNvPicPr>
            <a:picLocks noChangeAspect="1"/>
          </p:cNvPicPr>
          <p:nvPr/>
        </p:nvPicPr>
        <p:blipFill rotWithShape="1">
          <a:blip r:embed="rId2"/>
          <a:srcRect b="13062"/>
          <a:stretch/>
        </p:blipFill>
        <p:spPr>
          <a:xfrm>
            <a:off x="7781182" y="984488"/>
            <a:ext cx="4320000" cy="3824288"/>
          </a:xfrm>
          <a:prstGeom prst="rect">
            <a:avLst/>
          </a:prstGeom>
        </p:spPr>
      </p:pic>
      <p:pic>
        <p:nvPicPr>
          <p:cNvPr id="12" name="Picture 11" descr="A close up of a map&#10;&#10;Description automatically generated">
            <a:extLst>
              <a:ext uri="{FF2B5EF4-FFF2-40B4-BE49-F238E27FC236}">
                <a16:creationId xmlns:a16="http://schemas.microsoft.com/office/drawing/2014/main" id="{7DEB3129-8542-CC46-B103-1A8036DA7E51}"/>
              </a:ext>
            </a:extLst>
          </p:cNvPr>
          <p:cNvPicPr>
            <a:picLocks noChangeAspect="1"/>
          </p:cNvPicPr>
          <p:nvPr/>
        </p:nvPicPr>
        <p:blipFill rotWithShape="1">
          <a:blip r:embed="rId3"/>
          <a:srcRect b="12947"/>
          <a:stretch/>
        </p:blipFill>
        <p:spPr>
          <a:xfrm>
            <a:off x="26931" y="942576"/>
            <a:ext cx="4320000" cy="3836987"/>
          </a:xfrm>
          <a:prstGeom prst="rect">
            <a:avLst/>
          </a:prstGeom>
        </p:spPr>
      </p:pic>
      <p:cxnSp>
        <p:nvCxnSpPr>
          <p:cNvPr id="15" name="Straight Arrow Connector 14">
            <a:extLst>
              <a:ext uri="{FF2B5EF4-FFF2-40B4-BE49-F238E27FC236}">
                <a16:creationId xmlns:a16="http://schemas.microsoft.com/office/drawing/2014/main" id="{F3EECF40-698B-C749-A007-C7CB293171D4}"/>
              </a:ext>
            </a:extLst>
          </p:cNvPr>
          <p:cNvCxnSpPr>
            <a:cxnSpLocks/>
          </p:cNvCxnSpPr>
          <p:nvPr/>
        </p:nvCxnSpPr>
        <p:spPr>
          <a:xfrm>
            <a:off x="10329886" y="2357438"/>
            <a:ext cx="0" cy="107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E2B339A-7BED-C548-AF92-A94A49A797FF}"/>
              </a:ext>
            </a:extLst>
          </p:cNvPr>
          <p:cNvCxnSpPr>
            <a:cxnSpLocks/>
          </p:cNvCxnSpPr>
          <p:nvPr/>
        </p:nvCxnSpPr>
        <p:spPr>
          <a:xfrm flipV="1">
            <a:off x="2438401" y="2357438"/>
            <a:ext cx="0" cy="11981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0291E5-1086-F643-8C8C-F1556FA904C0}"/>
              </a:ext>
            </a:extLst>
          </p:cNvPr>
          <p:cNvSpPr txBox="1"/>
          <p:nvPr/>
        </p:nvSpPr>
        <p:spPr>
          <a:xfrm>
            <a:off x="4778362" y="2119456"/>
            <a:ext cx="2879738" cy="1200329"/>
          </a:xfrm>
          <a:prstGeom prst="rect">
            <a:avLst/>
          </a:prstGeom>
          <a:noFill/>
          <a:ln w="25400">
            <a:solidFill>
              <a:schemeClr val="accent6">
                <a:lumMod val="75000"/>
              </a:schemeClr>
            </a:solidFill>
          </a:ln>
        </p:spPr>
        <p:txBody>
          <a:bodyPr wrap="square" rtlCol="0">
            <a:spAutoFit/>
          </a:bodyPr>
          <a:lstStyle/>
          <a:p>
            <a:pPr algn="ctr"/>
            <a:r>
              <a:rPr lang="en-US" sz="2400" b="1" dirty="0">
                <a:solidFill>
                  <a:srgbClr val="FF0000"/>
                </a:solidFill>
              </a:rPr>
              <a:t>simulated rising </a:t>
            </a:r>
            <a:r>
              <a:rPr lang="en-US" sz="2400" dirty="0">
                <a:solidFill>
                  <a:srgbClr val="FF0000"/>
                </a:solidFill>
              </a:rPr>
              <a:t> </a:t>
            </a:r>
          </a:p>
          <a:p>
            <a:pPr algn="ctr"/>
            <a:r>
              <a:rPr lang="en-US" sz="2400" dirty="0">
                <a:solidFill>
                  <a:srgbClr val="FF0000"/>
                </a:solidFill>
              </a:rPr>
              <a:t> </a:t>
            </a:r>
            <a:r>
              <a:rPr lang="en-US" sz="2400" dirty="0"/>
              <a:t>VS  </a:t>
            </a:r>
          </a:p>
          <a:p>
            <a:pPr algn="ctr"/>
            <a:r>
              <a:rPr lang="en-US" sz="2400" b="1" dirty="0">
                <a:solidFill>
                  <a:srgbClr val="0070C0"/>
                </a:solidFill>
              </a:rPr>
              <a:t>observed</a:t>
            </a:r>
            <a:r>
              <a:rPr lang="en-US" sz="2400" dirty="0"/>
              <a:t> </a:t>
            </a:r>
            <a:r>
              <a:rPr lang="en-US" sz="2400" b="1" dirty="0">
                <a:solidFill>
                  <a:srgbClr val="0070C0"/>
                </a:solidFill>
              </a:rPr>
              <a:t>sinking</a:t>
            </a:r>
          </a:p>
        </p:txBody>
      </p:sp>
    </p:spTree>
    <p:extLst>
      <p:ext uri="{BB962C8B-B14F-4D97-AF65-F5344CB8AC3E}">
        <p14:creationId xmlns:p14="http://schemas.microsoft.com/office/powerpoint/2010/main" val="12020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2862-1F8E-4043-AD13-A093B0A81506}"/>
              </a:ext>
              <a:ext uri="{C183D7F6-B498-43B3-948B-1728B52AA6E4}">
                <adec:decorative xmlns:adec="http://schemas.microsoft.com/office/drawing/2017/decorative" val="0"/>
              </a:ext>
            </a:extLst>
          </p:cNvPr>
          <p:cNvSpPr txBox="1">
            <a:spLocks/>
          </p:cNvSpPr>
          <p:nvPr/>
        </p:nvSpPr>
        <p:spPr>
          <a:xfrm>
            <a:off x="269823" y="274466"/>
            <a:ext cx="10349015" cy="9361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3. </a:t>
            </a:r>
            <a:r>
              <a:rPr lang="en-US" sz="3200" b="1" u="sng" dirty="0"/>
              <a:t>Numerical Results </a:t>
            </a:r>
            <a:r>
              <a:rPr lang="en-US" sz="3200" dirty="0"/>
              <a:t>(No surprise – classic response) </a:t>
            </a:r>
          </a:p>
        </p:txBody>
      </p:sp>
      <p:pic>
        <p:nvPicPr>
          <p:cNvPr id="4" name="Picture 3" descr="A close up of a map&#10;&#10;Description automatically generated">
            <a:extLst>
              <a:ext uri="{FF2B5EF4-FFF2-40B4-BE49-F238E27FC236}">
                <a16:creationId xmlns:a16="http://schemas.microsoft.com/office/drawing/2014/main" id="{FA65353F-58FB-E64B-848F-3C952969C59E}"/>
              </a:ext>
            </a:extLst>
          </p:cNvPr>
          <p:cNvPicPr>
            <a:picLocks noChangeAspect="1"/>
          </p:cNvPicPr>
          <p:nvPr/>
        </p:nvPicPr>
        <p:blipFill>
          <a:blip r:embed="rId2"/>
          <a:stretch>
            <a:fillRect/>
          </a:stretch>
        </p:blipFill>
        <p:spPr>
          <a:xfrm>
            <a:off x="7834445" y="1152869"/>
            <a:ext cx="4320330" cy="4399200"/>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25BAE945-F745-9D42-89E9-D8362EA768C3}"/>
              </a:ext>
            </a:extLst>
          </p:cNvPr>
          <p:cNvPicPr>
            <a:picLocks noChangeAspect="1"/>
          </p:cNvPicPr>
          <p:nvPr/>
        </p:nvPicPr>
        <p:blipFill>
          <a:blip r:embed="rId3"/>
          <a:stretch>
            <a:fillRect/>
          </a:stretch>
        </p:blipFill>
        <p:spPr>
          <a:xfrm>
            <a:off x="37225" y="1148656"/>
            <a:ext cx="4320000" cy="4407627"/>
          </a:xfrm>
          <a:prstGeom prst="rect">
            <a:avLst/>
          </a:prstGeom>
        </p:spPr>
      </p:pic>
      <p:sp>
        <p:nvSpPr>
          <p:cNvPr id="7" name="TextBox 6">
            <a:extLst>
              <a:ext uri="{FF2B5EF4-FFF2-40B4-BE49-F238E27FC236}">
                <a16:creationId xmlns:a16="http://schemas.microsoft.com/office/drawing/2014/main" id="{CBF9F570-0663-AF47-A354-556F49827F86}"/>
              </a:ext>
            </a:extLst>
          </p:cNvPr>
          <p:cNvSpPr txBox="1"/>
          <p:nvPr/>
        </p:nvSpPr>
        <p:spPr>
          <a:xfrm>
            <a:off x="4314361" y="1448065"/>
            <a:ext cx="3600913" cy="1200329"/>
          </a:xfrm>
          <a:prstGeom prst="rect">
            <a:avLst/>
          </a:prstGeom>
          <a:noFill/>
          <a:ln w="25400">
            <a:solidFill>
              <a:schemeClr val="accent6">
                <a:lumMod val="75000"/>
              </a:schemeClr>
            </a:solidFill>
          </a:ln>
        </p:spPr>
        <p:txBody>
          <a:bodyPr wrap="square" rtlCol="0">
            <a:spAutoFit/>
          </a:bodyPr>
          <a:lstStyle/>
          <a:p>
            <a:pPr algn="ctr"/>
            <a:r>
              <a:rPr lang="en-US" sz="2400" b="1" dirty="0">
                <a:solidFill>
                  <a:srgbClr val="FF0000"/>
                </a:solidFill>
              </a:rPr>
              <a:t>simulated baroclinic  </a:t>
            </a:r>
            <a:r>
              <a:rPr lang="en-US" sz="2400" dirty="0">
                <a:solidFill>
                  <a:srgbClr val="FF0000"/>
                </a:solidFill>
              </a:rPr>
              <a:t>  </a:t>
            </a:r>
          </a:p>
          <a:p>
            <a:pPr algn="ctr"/>
            <a:r>
              <a:rPr lang="en-US" sz="2400" dirty="0"/>
              <a:t>VS  </a:t>
            </a:r>
          </a:p>
          <a:p>
            <a:pPr algn="ctr"/>
            <a:r>
              <a:rPr lang="en-US" sz="2400" b="1" dirty="0">
                <a:solidFill>
                  <a:srgbClr val="0070C0"/>
                </a:solidFill>
              </a:rPr>
              <a:t>observed quasi-barotropic</a:t>
            </a:r>
          </a:p>
        </p:txBody>
      </p:sp>
      <p:sp>
        <p:nvSpPr>
          <p:cNvPr id="8" name="TextBox 7">
            <a:extLst>
              <a:ext uri="{FF2B5EF4-FFF2-40B4-BE49-F238E27FC236}">
                <a16:creationId xmlns:a16="http://schemas.microsoft.com/office/drawing/2014/main" id="{9B958519-2F50-244F-93F0-F813E009CEE9}"/>
              </a:ext>
            </a:extLst>
          </p:cNvPr>
          <p:cNvSpPr txBox="1"/>
          <p:nvPr/>
        </p:nvSpPr>
        <p:spPr>
          <a:xfrm>
            <a:off x="502596" y="5465916"/>
            <a:ext cx="11268599" cy="584775"/>
          </a:xfrm>
          <a:prstGeom prst="rect">
            <a:avLst/>
          </a:prstGeom>
          <a:noFill/>
        </p:spPr>
        <p:txBody>
          <a:bodyPr wrap="square" rtlCol="0">
            <a:spAutoFit/>
          </a:bodyPr>
          <a:lstStyle/>
          <a:p>
            <a:pPr algn="just"/>
            <a:r>
              <a:rPr lang="en-US" sz="1400" b="1" dirty="0"/>
              <a:t>Fig.10 </a:t>
            </a:r>
            <a:r>
              <a:rPr lang="en-GB" sz="1600" dirty="0"/>
              <a:t>Same as Fig. 9, but for the geopotential height, (a) the response to near-surface thermal forcing  in SAMIL (sensitivity-control), and  (b) in observed WTV’s anti-cyclonic phase. Higher geopotential height represents higher pressure at the layer, and vice versa.</a:t>
            </a:r>
            <a:endParaRPr lang="en-US" sz="1400" dirty="0"/>
          </a:p>
        </p:txBody>
      </p:sp>
      <p:sp>
        <p:nvSpPr>
          <p:cNvPr id="11" name="TextBox 10">
            <a:extLst>
              <a:ext uri="{FF2B5EF4-FFF2-40B4-BE49-F238E27FC236}">
                <a16:creationId xmlns:a16="http://schemas.microsoft.com/office/drawing/2014/main" id="{C3DFDCF6-308E-AC49-BE47-F71AE02151BF}"/>
              </a:ext>
            </a:extLst>
          </p:cNvPr>
          <p:cNvSpPr txBox="1"/>
          <p:nvPr/>
        </p:nvSpPr>
        <p:spPr>
          <a:xfrm>
            <a:off x="4357225" y="3027242"/>
            <a:ext cx="1714500" cy="1323439"/>
          </a:xfrm>
          <a:prstGeom prst="rect">
            <a:avLst/>
          </a:prstGeom>
          <a:noFill/>
          <a:ln>
            <a:solidFill>
              <a:schemeClr val="accent6">
                <a:lumMod val="75000"/>
              </a:schemeClr>
            </a:solidFill>
          </a:ln>
        </p:spPr>
        <p:txBody>
          <a:bodyPr wrap="square" rtlCol="0">
            <a:spAutoFit/>
          </a:bodyPr>
          <a:lstStyle/>
          <a:p>
            <a:pPr algn="just"/>
            <a:r>
              <a:rPr lang="en-US" sz="1600" b="1" dirty="0">
                <a:solidFill>
                  <a:srgbClr val="FF0000"/>
                </a:solidFill>
              </a:rPr>
              <a:t>Baroclinic: </a:t>
            </a:r>
            <a:r>
              <a:rPr lang="en-US" sz="1600" dirty="0"/>
              <a:t>Higher (lower) pressure at upper (lower) level above the western TP</a:t>
            </a:r>
          </a:p>
        </p:txBody>
      </p:sp>
      <p:sp>
        <p:nvSpPr>
          <p:cNvPr id="21" name="TextBox 20">
            <a:extLst>
              <a:ext uri="{FF2B5EF4-FFF2-40B4-BE49-F238E27FC236}">
                <a16:creationId xmlns:a16="http://schemas.microsoft.com/office/drawing/2014/main" id="{AD085EF0-780C-5849-9044-D70B13F18EB2}"/>
              </a:ext>
            </a:extLst>
          </p:cNvPr>
          <p:cNvSpPr txBox="1"/>
          <p:nvPr/>
        </p:nvSpPr>
        <p:spPr>
          <a:xfrm>
            <a:off x="6134935" y="3027241"/>
            <a:ext cx="1714500" cy="1323439"/>
          </a:xfrm>
          <a:prstGeom prst="rect">
            <a:avLst/>
          </a:prstGeom>
          <a:noFill/>
          <a:ln>
            <a:solidFill>
              <a:schemeClr val="accent6">
                <a:lumMod val="75000"/>
              </a:schemeClr>
            </a:solidFill>
          </a:ln>
        </p:spPr>
        <p:txBody>
          <a:bodyPr wrap="square" rtlCol="0">
            <a:spAutoFit/>
          </a:bodyPr>
          <a:lstStyle/>
          <a:p>
            <a:pPr algn="just"/>
            <a:r>
              <a:rPr lang="en-US" sz="1600" b="1" dirty="0">
                <a:solidFill>
                  <a:srgbClr val="0070C0"/>
                </a:solidFill>
              </a:rPr>
              <a:t>Quasi-barotropic </a:t>
            </a:r>
            <a:r>
              <a:rPr lang="en-US" sz="1600" b="1" dirty="0"/>
              <a:t>: </a:t>
            </a:r>
            <a:r>
              <a:rPr lang="en-US" sz="1600" dirty="0"/>
              <a:t>Higher pressure at both upper and lower levels above the western TP</a:t>
            </a:r>
          </a:p>
        </p:txBody>
      </p:sp>
      <p:sp>
        <p:nvSpPr>
          <p:cNvPr id="22" name="Down Arrow 21">
            <a:extLst>
              <a:ext uri="{FF2B5EF4-FFF2-40B4-BE49-F238E27FC236}">
                <a16:creationId xmlns:a16="http://schemas.microsoft.com/office/drawing/2014/main" id="{75BCEDA4-E003-5B4A-B818-B2ABE71317FE}"/>
              </a:ext>
            </a:extLst>
          </p:cNvPr>
          <p:cNvSpPr/>
          <p:nvPr/>
        </p:nvSpPr>
        <p:spPr>
          <a:xfrm rot="16200000">
            <a:off x="7897168" y="3381267"/>
            <a:ext cx="465890" cy="561355"/>
          </a:xfrm>
          <a:prstGeom prst="downArrow">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D6C3DADA-09B1-B34A-9B70-57B82E73F8EB}"/>
              </a:ext>
            </a:extLst>
          </p:cNvPr>
          <p:cNvSpPr/>
          <p:nvPr/>
        </p:nvSpPr>
        <p:spPr>
          <a:xfrm rot="5400000">
            <a:off x="3849026" y="3376499"/>
            <a:ext cx="465890" cy="561355"/>
          </a:xfrm>
          <a:prstGeom prst="downArrow">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355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1586777C-8F76-5B41-86C1-F56BC4285F18}"/>
              </a:ext>
            </a:extLst>
          </p:cNvPr>
          <p:cNvPicPr>
            <a:picLocks noChangeAspect="1"/>
          </p:cNvPicPr>
          <p:nvPr/>
        </p:nvPicPr>
        <p:blipFill rotWithShape="1">
          <a:blip r:embed="rId2"/>
          <a:srcRect b="13567"/>
          <a:stretch/>
        </p:blipFill>
        <p:spPr>
          <a:xfrm>
            <a:off x="7849435" y="1210636"/>
            <a:ext cx="4320000" cy="3802063"/>
          </a:xfrm>
          <a:prstGeom prst="rect">
            <a:avLst/>
          </a:prstGeom>
        </p:spPr>
      </p:pic>
      <p:pic>
        <p:nvPicPr>
          <p:cNvPr id="5" name="Picture 4" descr="A close up of a map&#10;&#10;Description automatically generated">
            <a:extLst>
              <a:ext uri="{FF2B5EF4-FFF2-40B4-BE49-F238E27FC236}">
                <a16:creationId xmlns:a16="http://schemas.microsoft.com/office/drawing/2014/main" id="{1B871C14-F8A5-7C42-8D3C-279E752A2F82}"/>
              </a:ext>
            </a:extLst>
          </p:cNvPr>
          <p:cNvPicPr>
            <a:picLocks noChangeAspect="1"/>
          </p:cNvPicPr>
          <p:nvPr/>
        </p:nvPicPr>
        <p:blipFill rotWithShape="1">
          <a:blip r:embed="rId3"/>
          <a:srcRect b="13567"/>
          <a:stretch/>
        </p:blipFill>
        <p:spPr>
          <a:xfrm>
            <a:off x="5620" y="1210637"/>
            <a:ext cx="4320000" cy="3802063"/>
          </a:xfrm>
          <a:prstGeom prst="rect">
            <a:avLst/>
          </a:prstGeom>
        </p:spPr>
      </p:pic>
      <p:sp>
        <p:nvSpPr>
          <p:cNvPr id="2" name="Title 1">
            <a:extLst>
              <a:ext uri="{FF2B5EF4-FFF2-40B4-BE49-F238E27FC236}">
                <a16:creationId xmlns:a16="http://schemas.microsoft.com/office/drawing/2014/main" id="{6EAB2862-1F8E-4043-AD13-A093B0A81506}"/>
              </a:ext>
              <a:ext uri="{C183D7F6-B498-43B3-948B-1728B52AA6E4}">
                <adec:decorative xmlns:adec="http://schemas.microsoft.com/office/drawing/2017/decorative" val="0"/>
              </a:ext>
            </a:extLst>
          </p:cNvPr>
          <p:cNvSpPr txBox="1">
            <a:spLocks/>
          </p:cNvSpPr>
          <p:nvPr/>
        </p:nvSpPr>
        <p:spPr>
          <a:xfrm>
            <a:off x="269823" y="274466"/>
            <a:ext cx="9513273" cy="9361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3. </a:t>
            </a:r>
            <a:r>
              <a:rPr lang="en-US" sz="3200" b="1" u="sng" dirty="0"/>
              <a:t>Numerical Results </a:t>
            </a:r>
            <a:r>
              <a:rPr lang="en-US" sz="3200" dirty="0"/>
              <a:t>(No surprise – classic response) </a:t>
            </a:r>
          </a:p>
        </p:txBody>
      </p:sp>
      <p:sp>
        <p:nvSpPr>
          <p:cNvPr id="8" name="TextBox 7">
            <a:extLst>
              <a:ext uri="{FF2B5EF4-FFF2-40B4-BE49-F238E27FC236}">
                <a16:creationId xmlns:a16="http://schemas.microsoft.com/office/drawing/2014/main" id="{9B958519-2F50-244F-93F0-F813E009CEE9}"/>
              </a:ext>
            </a:extLst>
          </p:cNvPr>
          <p:cNvSpPr txBox="1"/>
          <p:nvPr/>
        </p:nvSpPr>
        <p:spPr>
          <a:xfrm>
            <a:off x="502596" y="5465916"/>
            <a:ext cx="11268599" cy="830997"/>
          </a:xfrm>
          <a:prstGeom prst="rect">
            <a:avLst/>
          </a:prstGeom>
          <a:noFill/>
        </p:spPr>
        <p:txBody>
          <a:bodyPr wrap="square" rtlCol="0">
            <a:spAutoFit/>
          </a:bodyPr>
          <a:lstStyle/>
          <a:p>
            <a:pPr algn="just"/>
            <a:r>
              <a:rPr lang="en-US" sz="1400" b="1" dirty="0"/>
              <a:t>Fig.11 </a:t>
            </a:r>
            <a:r>
              <a:rPr lang="en-GB" sz="1600" dirty="0"/>
              <a:t>Same as Fig. 9, but for the stream function (colour-shading, only showing the value significance at 0.05 level) and zonal wind (contours), (a) is the response to near-surface thermal forcing  in SAMIL (sensitivity-control), and  (b) in observed WTV’s anti-cyclonic phase. Positive stream function represents </a:t>
            </a:r>
            <a:r>
              <a:rPr lang="en-US" sz="1600" dirty="0"/>
              <a:t>anti-cyclonic</a:t>
            </a:r>
            <a:r>
              <a:rPr lang="en-GB" sz="1600" dirty="0"/>
              <a:t> wind anomalies, and vice versa.</a:t>
            </a:r>
            <a:endParaRPr lang="en-US" sz="1400" dirty="0"/>
          </a:p>
        </p:txBody>
      </p:sp>
      <p:sp>
        <p:nvSpPr>
          <p:cNvPr id="11" name="TextBox 10">
            <a:extLst>
              <a:ext uri="{FF2B5EF4-FFF2-40B4-BE49-F238E27FC236}">
                <a16:creationId xmlns:a16="http://schemas.microsoft.com/office/drawing/2014/main" id="{C3DFDCF6-308E-AC49-BE47-F71AE02151BF}"/>
              </a:ext>
            </a:extLst>
          </p:cNvPr>
          <p:cNvSpPr txBox="1"/>
          <p:nvPr/>
        </p:nvSpPr>
        <p:spPr>
          <a:xfrm>
            <a:off x="4357225" y="3027242"/>
            <a:ext cx="1714500" cy="1569660"/>
          </a:xfrm>
          <a:prstGeom prst="rect">
            <a:avLst/>
          </a:prstGeom>
          <a:noFill/>
          <a:ln>
            <a:solidFill>
              <a:schemeClr val="accent6">
                <a:lumMod val="75000"/>
              </a:schemeClr>
            </a:solidFill>
          </a:ln>
        </p:spPr>
        <p:txBody>
          <a:bodyPr wrap="square" rtlCol="0">
            <a:spAutoFit/>
          </a:bodyPr>
          <a:lstStyle/>
          <a:p>
            <a:pPr algn="just"/>
            <a:r>
              <a:rPr lang="en-US" sz="1600" b="1" dirty="0">
                <a:solidFill>
                  <a:srgbClr val="FF0000"/>
                </a:solidFill>
              </a:rPr>
              <a:t>Baroclinic: </a:t>
            </a:r>
            <a:r>
              <a:rPr lang="en-US" sz="1600" dirty="0"/>
              <a:t>Anti-cyclonic (cyclonic) wind anomalies at upper (lower) level above the western TP</a:t>
            </a:r>
          </a:p>
        </p:txBody>
      </p:sp>
      <p:sp>
        <p:nvSpPr>
          <p:cNvPr id="21" name="TextBox 20">
            <a:extLst>
              <a:ext uri="{FF2B5EF4-FFF2-40B4-BE49-F238E27FC236}">
                <a16:creationId xmlns:a16="http://schemas.microsoft.com/office/drawing/2014/main" id="{AD085EF0-780C-5849-9044-D70B13F18EB2}"/>
              </a:ext>
            </a:extLst>
          </p:cNvPr>
          <p:cNvSpPr txBox="1"/>
          <p:nvPr/>
        </p:nvSpPr>
        <p:spPr>
          <a:xfrm>
            <a:off x="6134935" y="3027241"/>
            <a:ext cx="1714500" cy="1569660"/>
          </a:xfrm>
          <a:prstGeom prst="rect">
            <a:avLst/>
          </a:prstGeom>
          <a:noFill/>
          <a:ln>
            <a:solidFill>
              <a:schemeClr val="accent6">
                <a:lumMod val="75000"/>
              </a:schemeClr>
            </a:solidFill>
          </a:ln>
        </p:spPr>
        <p:txBody>
          <a:bodyPr wrap="square" rtlCol="0">
            <a:spAutoFit/>
          </a:bodyPr>
          <a:lstStyle/>
          <a:p>
            <a:pPr algn="just"/>
            <a:r>
              <a:rPr lang="en-US" sz="1600" b="1" dirty="0">
                <a:solidFill>
                  <a:srgbClr val="0070C0"/>
                </a:solidFill>
              </a:rPr>
              <a:t>Quasi-barotropic </a:t>
            </a:r>
            <a:r>
              <a:rPr lang="en-US" sz="1600" b="1" dirty="0"/>
              <a:t>: </a:t>
            </a:r>
            <a:r>
              <a:rPr lang="en-US" sz="1600" dirty="0"/>
              <a:t>Anti-cyclonic wind anomalies at both upper and lower levels above the western TP</a:t>
            </a:r>
          </a:p>
        </p:txBody>
      </p:sp>
      <p:sp>
        <p:nvSpPr>
          <p:cNvPr id="22" name="Down Arrow 21">
            <a:extLst>
              <a:ext uri="{FF2B5EF4-FFF2-40B4-BE49-F238E27FC236}">
                <a16:creationId xmlns:a16="http://schemas.microsoft.com/office/drawing/2014/main" id="{75BCEDA4-E003-5B4A-B818-B2ABE71317FE}"/>
              </a:ext>
            </a:extLst>
          </p:cNvPr>
          <p:cNvSpPr/>
          <p:nvPr/>
        </p:nvSpPr>
        <p:spPr>
          <a:xfrm rot="16200000">
            <a:off x="7897168" y="3381267"/>
            <a:ext cx="465890" cy="561355"/>
          </a:xfrm>
          <a:prstGeom prst="downArrow">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D6C3DADA-09B1-B34A-9B70-57B82E73F8EB}"/>
              </a:ext>
            </a:extLst>
          </p:cNvPr>
          <p:cNvSpPr/>
          <p:nvPr/>
        </p:nvSpPr>
        <p:spPr>
          <a:xfrm rot="5400000">
            <a:off x="3849026" y="3376499"/>
            <a:ext cx="465890" cy="561355"/>
          </a:xfrm>
          <a:prstGeom prst="downArrow">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941578B-939D-7A49-BC5C-3C67E9ABF39A}"/>
              </a:ext>
            </a:extLst>
          </p:cNvPr>
          <p:cNvSpPr txBox="1"/>
          <p:nvPr/>
        </p:nvSpPr>
        <p:spPr>
          <a:xfrm>
            <a:off x="4314361" y="1448065"/>
            <a:ext cx="3600913" cy="1200329"/>
          </a:xfrm>
          <a:prstGeom prst="rect">
            <a:avLst/>
          </a:prstGeom>
          <a:noFill/>
          <a:ln w="25400">
            <a:solidFill>
              <a:schemeClr val="accent6">
                <a:lumMod val="75000"/>
              </a:schemeClr>
            </a:solidFill>
          </a:ln>
        </p:spPr>
        <p:txBody>
          <a:bodyPr wrap="square" rtlCol="0">
            <a:spAutoFit/>
          </a:bodyPr>
          <a:lstStyle/>
          <a:p>
            <a:pPr algn="ctr"/>
            <a:r>
              <a:rPr lang="en-US" sz="2400" b="1" dirty="0">
                <a:solidFill>
                  <a:srgbClr val="FF0000"/>
                </a:solidFill>
              </a:rPr>
              <a:t>simulated baroclinic  </a:t>
            </a:r>
            <a:r>
              <a:rPr lang="en-US" sz="2400" dirty="0">
                <a:solidFill>
                  <a:srgbClr val="FF0000"/>
                </a:solidFill>
              </a:rPr>
              <a:t>  </a:t>
            </a:r>
          </a:p>
          <a:p>
            <a:pPr algn="ctr"/>
            <a:r>
              <a:rPr lang="en-US" sz="2400" dirty="0"/>
              <a:t>VS  </a:t>
            </a:r>
          </a:p>
          <a:p>
            <a:pPr algn="ctr"/>
            <a:r>
              <a:rPr lang="en-US" sz="2400" b="1" dirty="0">
                <a:solidFill>
                  <a:srgbClr val="0070C0"/>
                </a:solidFill>
              </a:rPr>
              <a:t>observed quasi-barotropic</a:t>
            </a:r>
          </a:p>
        </p:txBody>
      </p:sp>
    </p:spTree>
    <p:extLst>
      <p:ext uri="{BB962C8B-B14F-4D97-AF65-F5344CB8AC3E}">
        <p14:creationId xmlns:p14="http://schemas.microsoft.com/office/powerpoint/2010/main" val="92453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AFEF-3C47-BB4B-9240-337FC387CA80}"/>
              </a:ext>
              <a:ext uri="{C183D7F6-B498-43B3-948B-1728B52AA6E4}">
                <adec:decorative xmlns:adec="http://schemas.microsoft.com/office/drawing/2017/decorative" val="0"/>
              </a:ext>
            </a:extLst>
          </p:cNvPr>
          <p:cNvSpPr txBox="1">
            <a:spLocks/>
          </p:cNvSpPr>
          <p:nvPr/>
        </p:nvSpPr>
        <p:spPr>
          <a:xfrm>
            <a:off x="269824" y="274466"/>
            <a:ext cx="9021660" cy="9361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3. </a:t>
            </a:r>
            <a:r>
              <a:rPr lang="en-US" sz="3200" b="1" u="sng" dirty="0"/>
              <a:t>Numerical Results </a:t>
            </a:r>
            <a:r>
              <a:rPr lang="en-US" sz="3200" dirty="0"/>
              <a:t>(No surprise – classic response) </a:t>
            </a:r>
          </a:p>
        </p:txBody>
      </p:sp>
      <p:sp>
        <p:nvSpPr>
          <p:cNvPr id="10" name="TextBox 9">
            <a:extLst>
              <a:ext uri="{FF2B5EF4-FFF2-40B4-BE49-F238E27FC236}">
                <a16:creationId xmlns:a16="http://schemas.microsoft.com/office/drawing/2014/main" id="{17E5133B-BE94-0A48-AF8F-8A29C5C34FC7}"/>
              </a:ext>
            </a:extLst>
          </p:cNvPr>
          <p:cNvSpPr txBox="1"/>
          <p:nvPr/>
        </p:nvSpPr>
        <p:spPr>
          <a:xfrm>
            <a:off x="590287" y="4709228"/>
            <a:ext cx="11268599" cy="1077218"/>
          </a:xfrm>
          <a:prstGeom prst="rect">
            <a:avLst/>
          </a:prstGeom>
          <a:noFill/>
        </p:spPr>
        <p:txBody>
          <a:bodyPr wrap="square" rtlCol="0">
            <a:spAutoFit/>
          </a:bodyPr>
          <a:lstStyle/>
          <a:p>
            <a:pPr algn="just"/>
            <a:r>
              <a:rPr lang="en-US" sz="1400" b="1" dirty="0"/>
              <a:t>Fig.12 </a:t>
            </a:r>
            <a:r>
              <a:rPr lang="en-GB" sz="1600" dirty="0"/>
              <a:t>The anomalous surface pressure (colour shading and contours) and near-surface wind vector (at 0.92 sigma level) (a) in response to near-surface thermal forcing  in SAMIL (sensitivity-control), and  (b) in observed WTV’s anti-cyclonic phase (which is associated with warmer near-surface air temperature) in ERA-Interim. Colour shading denotes significance at the 0.05 level, after taking into account the efficient degrees of freedom. Only anomalous wind vectors significant at 0.05 level are plotted.</a:t>
            </a:r>
            <a:r>
              <a:rPr lang="en-GB" sz="1400" dirty="0"/>
              <a:t> </a:t>
            </a:r>
          </a:p>
        </p:txBody>
      </p:sp>
      <p:sp>
        <p:nvSpPr>
          <p:cNvPr id="13" name="TextBox 12">
            <a:extLst>
              <a:ext uri="{FF2B5EF4-FFF2-40B4-BE49-F238E27FC236}">
                <a16:creationId xmlns:a16="http://schemas.microsoft.com/office/drawing/2014/main" id="{DC136E1D-2E84-EC42-BCE3-5808E4D79116}"/>
              </a:ext>
            </a:extLst>
          </p:cNvPr>
          <p:cNvSpPr txBox="1"/>
          <p:nvPr/>
        </p:nvSpPr>
        <p:spPr>
          <a:xfrm>
            <a:off x="4680000" y="1454035"/>
            <a:ext cx="2832000" cy="1938992"/>
          </a:xfrm>
          <a:prstGeom prst="rect">
            <a:avLst/>
          </a:prstGeom>
          <a:noFill/>
          <a:ln w="25400">
            <a:solidFill>
              <a:schemeClr val="accent6">
                <a:lumMod val="75000"/>
              </a:schemeClr>
            </a:solidFill>
          </a:ln>
        </p:spPr>
        <p:txBody>
          <a:bodyPr wrap="square" rtlCol="0">
            <a:spAutoFit/>
          </a:bodyPr>
          <a:lstStyle/>
          <a:p>
            <a:pPr algn="ctr"/>
            <a:r>
              <a:rPr lang="en-US" sz="2000" b="1" dirty="0">
                <a:solidFill>
                  <a:srgbClr val="FF0000"/>
                </a:solidFill>
              </a:rPr>
              <a:t>simulated significant lower surface pressure   </a:t>
            </a:r>
            <a:r>
              <a:rPr lang="en-US" sz="2000" dirty="0">
                <a:solidFill>
                  <a:srgbClr val="FF0000"/>
                </a:solidFill>
              </a:rPr>
              <a:t>  </a:t>
            </a:r>
          </a:p>
          <a:p>
            <a:pPr algn="ctr"/>
            <a:r>
              <a:rPr lang="en-US" sz="2000" dirty="0"/>
              <a:t>VS  </a:t>
            </a:r>
          </a:p>
          <a:p>
            <a:pPr algn="ctr"/>
            <a:r>
              <a:rPr lang="en-US" sz="2000" b="1" dirty="0">
                <a:solidFill>
                  <a:srgbClr val="0070C0"/>
                </a:solidFill>
              </a:rPr>
              <a:t>observed non-significant change in surface pressure</a:t>
            </a:r>
          </a:p>
        </p:txBody>
      </p:sp>
      <p:pic>
        <p:nvPicPr>
          <p:cNvPr id="6" name="Picture 5" descr="A close up of a map&#10;&#10;Description automatically generated">
            <a:extLst>
              <a:ext uri="{FF2B5EF4-FFF2-40B4-BE49-F238E27FC236}">
                <a16:creationId xmlns:a16="http://schemas.microsoft.com/office/drawing/2014/main" id="{0DB39047-1987-BF48-82DB-A83F3E84E4F0}"/>
              </a:ext>
            </a:extLst>
          </p:cNvPr>
          <p:cNvPicPr>
            <a:picLocks noChangeAspect="1"/>
          </p:cNvPicPr>
          <p:nvPr/>
        </p:nvPicPr>
        <p:blipFill rotWithShape="1">
          <a:blip r:embed="rId2"/>
          <a:srcRect t="9978" b="24728"/>
          <a:stretch/>
        </p:blipFill>
        <p:spPr>
          <a:xfrm>
            <a:off x="7602176" y="1790616"/>
            <a:ext cx="4320000" cy="2820692"/>
          </a:xfrm>
          <a:prstGeom prst="rect">
            <a:avLst/>
          </a:prstGeom>
        </p:spPr>
      </p:pic>
      <p:pic>
        <p:nvPicPr>
          <p:cNvPr id="8" name="Picture 7" descr="A picture containing text, map&#10;&#10;Description automatically generated">
            <a:extLst>
              <a:ext uri="{FF2B5EF4-FFF2-40B4-BE49-F238E27FC236}">
                <a16:creationId xmlns:a16="http://schemas.microsoft.com/office/drawing/2014/main" id="{2995E628-B97D-5A46-B4B9-D3CC3CAD9AA2}"/>
              </a:ext>
            </a:extLst>
          </p:cNvPr>
          <p:cNvPicPr>
            <a:picLocks noChangeAspect="1"/>
          </p:cNvPicPr>
          <p:nvPr/>
        </p:nvPicPr>
        <p:blipFill rotWithShape="1">
          <a:blip r:embed="rId3"/>
          <a:srcRect t="9559" b="24543"/>
          <a:stretch/>
        </p:blipFill>
        <p:spPr>
          <a:xfrm>
            <a:off x="360000" y="1764502"/>
            <a:ext cx="4320000" cy="2846806"/>
          </a:xfrm>
          <a:prstGeom prst="rect">
            <a:avLst/>
          </a:prstGeom>
        </p:spPr>
      </p:pic>
    </p:spTree>
    <p:extLst>
      <p:ext uri="{BB962C8B-B14F-4D97-AF65-F5344CB8AC3E}">
        <p14:creationId xmlns:p14="http://schemas.microsoft.com/office/powerpoint/2010/main" val="2443352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513977C8-D6E4-D440-AA82-0EA80BA34C68}"/>
              </a:ext>
            </a:extLst>
          </p:cNvPr>
          <p:cNvPicPr>
            <a:picLocks noChangeAspect="1"/>
          </p:cNvPicPr>
          <p:nvPr/>
        </p:nvPicPr>
        <p:blipFill rotWithShape="1">
          <a:blip r:embed="rId2"/>
          <a:srcRect t="3957" b="35896"/>
          <a:stretch/>
        </p:blipFill>
        <p:spPr>
          <a:xfrm>
            <a:off x="4204239" y="738462"/>
            <a:ext cx="7200000" cy="4330596"/>
          </a:xfrm>
          <a:prstGeom prst="rect">
            <a:avLst/>
          </a:prstGeom>
        </p:spPr>
      </p:pic>
      <p:sp>
        <p:nvSpPr>
          <p:cNvPr id="11" name="Rectangle 10">
            <a:extLst>
              <a:ext uri="{FF2B5EF4-FFF2-40B4-BE49-F238E27FC236}">
                <a16:creationId xmlns:a16="http://schemas.microsoft.com/office/drawing/2014/main" id="{08D1BA14-0911-D045-B47D-20376F567BD5}"/>
              </a:ext>
            </a:extLst>
          </p:cNvPr>
          <p:cNvSpPr/>
          <p:nvPr/>
        </p:nvSpPr>
        <p:spPr>
          <a:xfrm>
            <a:off x="4586296" y="5240283"/>
            <a:ext cx="6686549" cy="938719"/>
          </a:xfrm>
          <a:prstGeom prst="rect">
            <a:avLst/>
          </a:prstGeom>
        </p:spPr>
        <p:txBody>
          <a:bodyPr wrap="square">
            <a:spAutoFit/>
          </a:bodyPr>
          <a:lstStyle/>
          <a:p>
            <a:pPr algn="just"/>
            <a:r>
              <a:rPr lang="en-US" altLang="zh-CN" sz="1100" b="1" dirty="0">
                <a:latin typeface="UniversLTStd"/>
              </a:rPr>
              <a:t>Fig.</a:t>
            </a:r>
            <a:r>
              <a:rPr lang="zh-CN" altLang="en-US" sz="1100" b="1" dirty="0">
                <a:latin typeface="UniversLTStd"/>
              </a:rPr>
              <a:t> </a:t>
            </a:r>
            <a:r>
              <a:rPr lang="en-US" altLang="zh-CN" sz="1100" b="1" dirty="0">
                <a:latin typeface="UniversLTStd"/>
              </a:rPr>
              <a:t>13 </a:t>
            </a:r>
            <a:r>
              <a:rPr lang="en-US" altLang="zh-CN" sz="1100" dirty="0">
                <a:latin typeface="UniversLTStd"/>
              </a:rPr>
              <a:t>Linear regression of surface pressure (</a:t>
            </a:r>
            <a:r>
              <a:rPr lang="en-US" altLang="zh-CN" sz="1100" dirty="0" err="1">
                <a:latin typeface="UniversLTStd"/>
              </a:rPr>
              <a:t>hPa</a:t>
            </a:r>
            <a:r>
              <a:rPr lang="en-US" altLang="zh-CN" sz="1100" dirty="0">
                <a:latin typeface="UniversLTStd"/>
              </a:rPr>
              <a:t>, ERA-Interim) on standardized KZI (intensity index of WTV) in four seasons. Color-Shading denotes significance at 0.05 level after taking account of the efficient degrees of freedom. Grey-shading denotes the topography above 1,500 m. Black rectangle is the region where the sensible heating is added on the TP topography surface (above 1,500 m) in sensitivity experiments of SAMIL. </a:t>
            </a:r>
            <a:endParaRPr lang="en-GB" sz="1100" dirty="0"/>
          </a:p>
        </p:txBody>
      </p:sp>
      <p:sp>
        <p:nvSpPr>
          <p:cNvPr id="12" name="TextBox 11">
            <a:extLst>
              <a:ext uri="{FF2B5EF4-FFF2-40B4-BE49-F238E27FC236}">
                <a16:creationId xmlns:a16="http://schemas.microsoft.com/office/drawing/2014/main" id="{C290D35A-31B1-624B-AAC0-73B72D579416}"/>
              </a:ext>
            </a:extLst>
          </p:cNvPr>
          <p:cNvSpPr txBox="1"/>
          <p:nvPr/>
        </p:nvSpPr>
        <p:spPr>
          <a:xfrm>
            <a:off x="289464" y="1250343"/>
            <a:ext cx="3714750" cy="3785652"/>
          </a:xfrm>
          <a:prstGeom prst="rect">
            <a:avLst/>
          </a:prstGeom>
          <a:noFill/>
          <a:ln>
            <a:solidFill>
              <a:schemeClr val="accent6">
                <a:lumMod val="75000"/>
              </a:schemeClr>
            </a:solidFill>
          </a:ln>
        </p:spPr>
        <p:txBody>
          <a:bodyPr wrap="square" rtlCol="0">
            <a:spAutoFit/>
          </a:bodyPr>
          <a:lstStyle/>
          <a:p>
            <a:pPr algn="just"/>
            <a:r>
              <a:rPr lang="en-US" sz="2000" b="1" dirty="0">
                <a:solidFill>
                  <a:srgbClr val="FF0000"/>
                </a:solidFill>
              </a:rPr>
              <a:t>No significant LOWER surface pressure is observed over the western TP in the anti-cyclonic WTV </a:t>
            </a:r>
            <a:r>
              <a:rPr lang="en-US" sz="2000" b="1" dirty="0"/>
              <a:t>(that is linked  to warmer near-surface air temperature): </a:t>
            </a:r>
          </a:p>
          <a:p>
            <a:pPr algn="just"/>
            <a:endParaRPr lang="en-US" sz="2000" b="1" dirty="0"/>
          </a:p>
          <a:p>
            <a:pPr marL="342900" indent="-342900" algn="just">
              <a:buFont typeface="Arial" panose="020B0604020202020204" pitchFamily="34" charset="0"/>
              <a:buChar char="•"/>
            </a:pPr>
            <a:r>
              <a:rPr lang="en-US" sz="2000" dirty="0"/>
              <a:t>No significant change in JJA and SON.</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Significantly higher pressure in DJF and MAM.</a:t>
            </a:r>
          </a:p>
          <a:p>
            <a:pPr algn="just"/>
            <a:endParaRPr lang="en-US" sz="2000" dirty="0"/>
          </a:p>
        </p:txBody>
      </p:sp>
    </p:spTree>
    <p:extLst>
      <p:ext uri="{BB962C8B-B14F-4D97-AF65-F5344CB8AC3E}">
        <p14:creationId xmlns:p14="http://schemas.microsoft.com/office/powerpoint/2010/main" val="3404519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FAF2048-ACC1-7546-BEAD-EEA9B9EEDE13}"/>
              </a:ext>
            </a:extLst>
          </p:cNvPr>
          <p:cNvGraphicFramePr/>
          <p:nvPr>
            <p:extLst>
              <p:ext uri="{D42A27DB-BD31-4B8C-83A1-F6EECF244321}">
                <p14:modId xmlns:p14="http://schemas.microsoft.com/office/powerpoint/2010/main" val="2899885762"/>
              </p:ext>
            </p:extLst>
          </p:nvPr>
        </p:nvGraphicFramePr>
        <p:xfrm>
          <a:off x="5386388" y="1017563"/>
          <a:ext cx="6486524" cy="5014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87E3A1AA-60D2-DF4E-BAAD-0FC0F92F6076}"/>
              </a:ext>
            </a:extLst>
          </p:cNvPr>
          <p:cNvSpPr txBox="1">
            <a:spLocks/>
          </p:cNvSpPr>
          <p:nvPr/>
        </p:nvSpPr>
        <p:spPr>
          <a:xfrm>
            <a:off x="457199" y="268922"/>
            <a:ext cx="11172825" cy="8163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a:t>Can surface thermal forcing generate a WTV-like structure in numerical simulations?</a:t>
            </a:r>
          </a:p>
        </p:txBody>
      </p:sp>
      <p:sp>
        <p:nvSpPr>
          <p:cNvPr id="6" name="Rectangle 5">
            <a:extLst>
              <a:ext uri="{FF2B5EF4-FFF2-40B4-BE49-F238E27FC236}">
                <a16:creationId xmlns:a16="http://schemas.microsoft.com/office/drawing/2014/main" id="{8FB783FA-7738-4A4C-8D6A-98FE0DDF1636}"/>
              </a:ext>
            </a:extLst>
          </p:cNvPr>
          <p:cNvSpPr/>
          <p:nvPr/>
        </p:nvSpPr>
        <p:spPr>
          <a:xfrm>
            <a:off x="125451" y="1172403"/>
            <a:ext cx="5260937" cy="5952976"/>
          </a:xfrm>
          <a:prstGeom prst="rect">
            <a:avLst/>
          </a:prstGeom>
        </p:spPr>
        <p:txBody>
          <a:bodyPr wrap="square">
            <a:spAutoFit/>
          </a:bodyPr>
          <a:lstStyle/>
          <a:p>
            <a:pPr marL="400050" indent="-400050" algn="just">
              <a:lnSpc>
                <a:spcPct val="115000"/>
              </a:lnSpc>
              <a:spcAft>
                <a:spcPts val="600"/>
              </a:spcAft>
              <a:buFont typeface="+mj-lt"/>
              <a:buAutoNum type="romanLcPeriod"/>
            </a:pPr>
            <a:r>
              <a:rPr lang="en-GB" dirty="0">
                <a:latin typeface="Arial" panose="020B0604020202020204" pitchFamily="34" charset="0"/>
                <a:ea typeface="Calibri" panose="020F0502020204030204" pitchFamily="34" charset="0"/>
                <a:cs typeface="Times New Roman" panose="02020603050405020304" pitchFamily="18" charset="0"/>
              </a:rPr>
              <a:t>The thermal forcing experiment produces a classic thermal direct circulation structure, the opposite to the WTV-like structure. It demonstrates that near-surface thermal forcing can </a:t>
            </a:r>
            <a:r>
              <a:rPr lang="en-GB" u="sng" dirty="0">
                <a:latin typeface="Arial" panose="020B0604020202020204" pitchFamily="34" charset="0"/>
                <a:ea typeface="Calibri" panose="020F0502020204030204" pitchFamily="34" charset="0"/>
                <a:cs typeface="Times New Roman" panose="02020603050405020304" pitchFamily="18" charset="0"/>
              </a:rPr>
              <a:t>NOT</a:t>
            </a:r>
            <a:r>
              <a:rPr lang="en-GB" dirty="0">
                <a:latin typeface="Arial" panose="020B0604020202020204" pitchFamily="34" charset="0"/>
                <a:ea typeface="Calibri" panose="020F0502020204030204" pitchFamily="34" charset="0"/>
                <a:cs typeface="Times New Roman" panose="02020603050405020304" pitchFamily="18" charset="0"/>
              </a:rPr>
              <a:t> generate a WTV-like structure.</a:t>
            </a:r>
          </a:p>
          <a:p>
            <a:pPr marL="400050" indent="-400050" algn="just">
              <a:lnSpc>
                <a:spcPct val="115000"/>
              </a:lnSpc>
              <a:spcAft>
                <a:spcPts val="600"/>
              </a:spcAft>
              <a:buFont typeface="+mj-lt"/>
              <a:buAutoNum type="romanLcPeriod"/>
            </a:pPr>
            <a:r>
              <a:rPr lang="en-GB" dirty="0">
                <a:latin typeface="Arial" panose="020B0604020202020204" pitchFamily="34" charset="0"/>
                <a:ea typeface="Calibri" panose="020F0502020204030204" pitchFamily="34" charset="0"/>
                <a:cs typeface="Times New Roman" panose="02020603050405020304" pitchFamily="18" charset="0"/>
              </a:rPr>
              <a:t>But, a near-surface thermal forcing does enhance (weaken) the zonal wind of the pressure anomalies, which are associated with the WTV over the upper (lower) troposphere. It suggests that it may impact (instead of generating) the WTV’s vertical structure.  So it deserves further study of the sub-feedbacks of the near-surface thermal forcing, checking on whether it is relevant to why the WTV is a quasi-barotropic structure instead of  a barotropic structure. </a:t>
            </a:r>
          </a:p>
          <a:p>
            <a:pPr marL="400050" indent="-400050" algn="just">
              <a:lnSpc>
                <a:spcPct val="115000"/>
              </a:lnSpc>
              <a:spcAft>
                <a:spcPts val="600"/>
              </a:spcAft>
              <a:buFont typeface="+mj-lt"/>
              <a:buAutoNum type="romanLcPeriod"/>
            </a:pPr>
            <a:endParaRPr lang="en-GB"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8828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78C0F-FD15-8747-85D9-82AB4417C9BE}"/>
              </a:ext>
              <a:ext uri="{C183D7F6-B498-43B3-948B-1728B52AA6E4}">
                <adec:decorative xmlns:adec="http://schemas.microsoft.com/office/drawing/2017/decorative" val="0"/>
              </a:ext>
            </a:extLst>
          </p:cNvPr>
          <p:cNvSpPr txBox="1">
            <a:spLocks/>
          </p:cNvSpPr>
          <p:nvPr/>
        </p:nvSpPr>
        <p:spPr>
          <a:xfrm>
            <a:off x="269824" y="274466"/>
            <a:ext cx="5826176" cy="9361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4. </a:t>
            </a:r>
            <a:r>
              <a:rPr lang="en-US" sz="3200" b="1" u="sng" dirty="0"/>
              <a:t>Error Checks </a:t>
            </a:r>
            <a:r>
              <a:rPr lang="en-US" sz="3200" dirty="0"/>
              <a:t> </a:t>
            </a:r>
          </a:p>
        </p:txBody>
      </p:sp>
      <p:graphicFrame>
        <p:nvGraphicFramePr>
          <p:cNvPr id="4" name="Diagram 3">
            <a:extLst>
              <a:ext uri="{FF2B5EF4-FFF2-40B4-BE49-F238E27FC236}">
                <a16:creationId xmlns:a16="http://schemas.microsoft.com/office/drawing/2014/main" id="{DC731227-0348-AA4B-B828-55ED5885FEBF}"/>
              </a:ext>
            </a:extLst>
          </p:cNvPr>
          <p:cNvGraphicFramePr/>
          <p:nvPr>
            <p:extLst>
              <p:ext uri="{D42A27DB-BD31-4B8C-83A1-F6EECF244321}">
                <p14:modId xmlns:p14="http://schemas.microsoft.com/office/powerpoint/2010/main" val="802376605"/>
              </p:ext>
            </p:extLst>
          </p:nvPr>
        </p:nvGraphicFramePr>
        <p:xfrm>
          <a:off x="3031549" y="1022748"/>
          <a:ext cx="5776687" cy="1507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8EA2BBC1-50DF-D74E-8E22-290AF0C4B2A1}"/>
              </a:ext>
            </a:extLst>
          </p:cNvPr>
          <p:cNvSpPr/>
          <p:nvPr/>
        </p:nvSpPr>
        <p:spPr>
          <a:xfrm>
            <a:off x="3046065" y="653417"/>
            <a:ext cx="2031197" cy="369332"/>
          </a:xfrm>
          <a:prstGeom prst="rect">
            <a:avLst/>
          </a:prstGeom>
        </p:spPr>
        <p:txBody>
          <a:bodyPr wrap="none">
            <a:spAutoFit/>
          </a:bodyPr>
          <a:lstStyle/>
          <a:p>
            <a:r>
              <a:rPr lang="en-US" b="1" dirty="0">
                <a:solidFill>
                  <a:schemeClr val="accent2"/>
                </a:solidFill>
              </a:rPr>
              <a:t>dKI19’s Arguments:</a:t>
            </a:r>
            <a:endParaRPr lang="en-US" dirty="0">
              <a:solidFill>
                <a:schemeClr val="accent2"/>
              </a:solidFill>
            </a:endParaRPr>
          </a:p>
        </p:txBody>
      </p:sp>
      <p:graphicFrame>
        <p:nvGraphicFramePr>
          <p:cNvPr id="9" name="Diagram 8">
            <a:extLst>
              <a:ext uri="{FF2B5EF4-FFF2-40B4-BE49-F238E27FC236}">
                <a16:creationId xmlns:a16="http://schemas.microsoft.com/office/drawing/2014/main" id="{B0104F7B-03E4-CC42-9656-9FEF242242EA}"/>
              </a:ext>
            </a:extLst>
          </p:cNvPr>
          <p:cNvGraphicFramePr/>
          <p:nvPr>
            <p:extLst>
              <p:ext uri="{D42A27DB-BD31-4B8C-83A1-F6EECF244321}">
                <p14:modId xmlns:p14="http://schemas.microsoft.com/office/powerpoint/2010/main" val="858163801"/>
              </p:ext>
            </p:extLst>
          </p:nvPr>
        </p:nvGraphicFramePr>
        <p:xfrm>
          <a:off x="1855892" y="3428999"/>
          <a:ext cx="8128000" cy="24062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Down Arrow 9">
            <a:extLst>
              <a:ext uri="{FF2B5EF4-FFF2-40B4-BE49-F238E27FC236}">
                <a16:creationId xmlns:a16="http://schemas.microsoft.com/office/drawing/2014/main" id="{17547ECD-6C21-7744-AC4C-0A08A2F146C1}"/>
              </a:ext>
            </a:extLst>
          </p:cNvPr>
          <p:cNvSpPr/>
          <p:nvPr/>
        </p:nvSpPr>
        <p:spPr>
          <a:xfrm rot="12946473">
            <a:off x="3986195" y="2728913"/>
            <a:ext cx="42862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D8B0899E-76B6-7D4B-9797-04EA5DF73811}"/>
              </a:ext>
            </a:extLst>
          </p:cNvPr>
          <p:cNvSpPr/>
          <p:nvPr/>
        </p:nvSpPr>
        <p:spPr>
          <a:xfrm rot="8331840">
            <a:off x="7396178" y="2695569"/>
            <a:ext cx="42862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Callout 12">
            <a:extLst>
              <a:ext uri="{FF2B5EF4-FFF2-40B4-BE49-F238E27FC236}">
                <a16:creationId xmlns:a16="http://schemas.microsoft.com/office/drawing/2014/main" id="{561608FC-823D-B442-B0D4-56CEB1289945}"/>
              </a:ext>
            </a:extLst>
          </p:cNvPr>
          <p:cNvSpPr/>
          <p:nvPr/>
        </p:nvSpPr>
        <p:spPr>
          <a:xfrm>
            <a:off x="9160451" y="1614488"/>
            <a:ext cx="2755323" cy="17230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sp>
        <p:nvSpPr>
          <p:cNvPr id="3" name="Multiply 2"/>
          <p:cNvSpPr/>
          <p:nvPr/>
        </p:nvSpPr>
        <p:spPr>
          <a:xfrm>
            <a:off x="4620062" y="3014663"/>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76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706549-9877-BF4E-BCB3-D4B409F7D9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2000" y="1140024"/>
            <a:ext cx="6480000" cy="2557306"/>
          </a:xfrm>
          <a:prstGeom prst="rect">
            <a:avLst/>
          </a:prstGeom>
          <a:noFill/>
          <a:ln>
            <a:noFill/>
          </a:ln>
        </p:spPr>
      </p:pic>
      <p:sp>
        <p:nvSpPr>
          <p:cNvPr id="3" name="Rectangle 2">
            <a:extLst>
              <a:ext uri="{FF2B5EF4-FFF2-40B4-BE49-F238E27FC236}">
                <a16:creationId xmlns:a16="http://schemas.microsoft.com/office/drawing/2014/main" id="{3D045E62-A7CF-B349-813F-DADDD8B07FAB}"/>
              </a:ext>
            </a:extLst>
          </p:cNvPr>
          <p:cNvSpPr/>
          <p:nvPr/>
        </p:nvSpPr>
        <p:spPr>
          <a:xfrm>
            <a:off x="5986463" y="3839737"/>
            <a:ext cx="6205537" cy="2058384"/>
          </a:xfrm>
          <a:prstGeom prst="rect">
            <a:avLst/>
          </a:prstGeom>
        </p:spPr>
        <p:txBody>
          <a:bodyPr wrap="square">
            <a:spAutoFit/>
          </a:bodyPr>
          <a:lstStyle/>
          <a:p>
            <a:pPr algn="just">
              <a:lnSpc>
                <a:spcPct val="115000"/>
              </a:lnSpc>
              <a:spcAft>
                <a:spcPts val="600"/>
              </a:spcAft>
            </a:pPr>
            <a:r>
              <a:rPr lang="en-GB" sz="1400" b="1" dirty="0">
                <a:latin typeface="Arial" panose="020B0604020202020204" pitchFamily="34" charset="0"/>
                <a:ea typeface="Calibri" panose="020F0502020204030204" pitchFamily="34" charset="0"/>
                <a:cs typeface="Times New Roman" panose="02020603050405020304" pitchFamily="18" charset="0"/>
              </a:rPr>
              <a:t>Fig. 14</a:t>
            </a:r>
            <a:r>
              <a:rPr lang="en-GB" sz="1400" dirty="0">
                <a:latin typeface="Arial" panose="020B0604020202020204" pitchFamily="34" charset="0"/>
                <a:ea typeface="Calibri" panose="020F0502020204030204" pitchFamily="34" charset="0"/>
                <a:cs typeface="Times New Roman" panose="02020603050405020304" pitchFamily="18" charset="0"/>
              </a:rPr>
              <a:t> </a:t>
            </a:r>
            <a:r>
              <a:rPr lang="en-GB" sz="1400" b="1" dirty="0">
                <a:latin typeface="Arial" panose="020B0604020202020204" pitchFamily="34" charset="0"/>
                <a:ea typeface="Calibri" panose="020F0502020204030204" pitchFamily="34" charset="0"/>
                <a:cs typeface="Times New Roman" panose="02020603050405020304" pitchFamily="18" charset="0"/>
              </a:rPr>
              <a:t>The corrected Fig.5 of dKI2019.</a:t>
            </a:r>
            <a:r>
              <a:rPr lang="en-GB" sz="1400" dirty="0">
                <a:latin typeface="Arial" panose="020B0604020202020204" pitchFamily="34" charset="0"/>
                <a:ea typeface="Calibri" panose="020F0502020204030204" pitchFamily="34" charset="0"/>
                <a:cs typeface="Times New Roman" panose="02020603050405020304" pitchFamily="18" charset="0"/>
              </a:rPr>
              <a:t> (a) original version in dKI2019, (b) corrected version.</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Arial" panose="020B0604020202020204" pitchFamily="34" charset="0"/>
                <a:ea typeface="Calibri" panose="020F0502020204030204" pitchFamily="34" charset="0"/>
                <a:cs typeface="Times New Roman" panose="02020603050405020304" pitchFamily="18" charset="0"/>
              </a:rPr>
              <a:t>Differences in mean temperature between JJA of 1994 and 1987 above 36°N, 75°E (grey, dashed line), separated into contributions from adiabatic heating (red line), diabatic heating (blue line), horizontal temperature advection (green line), and initial temperature difference at 1 June (orange line). Grey and orange lines are multiplied by 100 for visibility. The lowest layer (550 </a:t>
            </a:r>
            <a:r>
              <a:rPr lang="en-GB" sz="1400" dirty="0" err="1">
                <a:latin typeface="Arial" panose="020B0604020202020204" pitchFamily="34" charset="0"/>
                <a:ea typeface="Calibri" panose="020F0502020204030204" pitchFamily="34" charset="0"/>
                <a:cs typeface="Times New Roman" panose="02020603050405020304" pitchFamily="18" charset="0"/>
              </a:rPr>
              <a:t>hPa</a:t>
            </a:r>
            <a:r>
              <a:rPr lang="en-GB" sz="1400" dirty="0">
                <a:latin typeface="Arial" panose="020B0604020202020204" pitchFamily="34" charset="0"/>
                <a:ea typeface="Calibri" panose="020F0502020204030204" pitchFamily="34" charset="0"/>
                <a:cs typeface="Times New Roman" panose="02020603050405020304" pitchFamily="18" charset="0"/>
              </a:rPr>
              <a:t>) is close to the surface. The sum of all solid lines equals the dashed line.</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9339142F-3D97-5C4D-9E0F-979180F733BB}"/>
              </a:ext>
            </a:extLst>
          </p:cNvPr>
          <p:cNvSpPr/>
          <p:nvPr/>
        </p:nvSpPr>
        <p:spPr>
          <a:xfrm>
            <a:off x="7311319" y="3128688"/>
            <a:ext cx="642937" cy="451464"/>
          </a:xfrm>
          <a:prstGeom prst="ellipse">
            <a:avLst/>
          </a:prstGeom>
          <a:no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CC7D1C5-96FE-D049-BBA1-7D0620BDE78E}"/>
              </a:ext>
            </a:extLst>
          </p:cNvPr>
          <p:cNvSpPr/>
          <p:nvPr/>
        </p:nvSpPr>
        <p:spPr>
          <a:xfrm>
            <a:off x="10382250" y="3019338"/>
            <a:ext cx="642937" cy="500063"/>
          </a:xfrm>
          <a:prstGeom prst="ellipse">
            <a:avLst/>
          </a:prstGeom>
          <a:no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A0BA920-6ABB-B240-B6F9-4B884FFB8140}"/>
              </a:ext>
              <a:ext uri="{C183D7F6-B498-43B3-948B-1728B52AA6E4}">
                <adec:decorative xmlns:adec="http://schemas.microsoft.com/office/drawing/2017/decorative" val="0"/>
              </a:ext>
            </a:extLst>
          </p:cNvPr>
          <p:cNvSpPr txBox="1">
            <a:spLocks/>
          </p:cNvSpPr>
          <p:nvPr/>
        </p:nvSpPr>
        <p:spPr>
          <a:xfrm>
            <a:off x="269824" y="274466"/>
            <a:ext cx="5826176" cy="9361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4. </a:t>
            </a:r>
            <a:r>
              <a:rPr lang="en-US" sz="3200" b="1" u="sng" dirty="0"/>
              <a:t>Error Checks </a:t>
            </a:r>
            <a:r>
              <a:rPr lang="en-US" sz="3200" dirty="0"/>
              <a:t> </a:t>
            </a:r>
          </a:p>
        </p:txBody>
      </p:sp>
      <p:sp>
        <p:nvSpPr>
          <p:cNvPr id="7" name="Rectangle 6">
            <a:extLst>
              <a:ext uri="{FF2B5EF4-FFF2-40B4-BE49-F238E27FC236}">
                <a16:creationId xmlns:a16="http://schemas.microsoft.com/office/drawing/2014/main" id="{24CEC25A-FD23-6341-9E98-782A8079A403}"/>
              </a:ext>
            </a:extLst>
          </p:cNvPr>
          <p:cNvSpPr/>
          <p:nvPr/>
        </p:nvSpPr>
        <p:spPr>
          <a:xfrm>
            <a:off x="341604" y="1140024"/>
            <a:ext cx="5087646" cy="4755789"/>
          </a:xfrm>
          <a:prstGeom prst="rect">
            <a:avLst/>
          </a:prstGeom>
        </p:spPr>
        <p:txBody>
          <a:bodyPr wrap="square">
            <a:spAutoFit/>
          </a:bodyPr>
          <a:lstStyle/>
          <a:p>
            <a:pPr algn="just">
              <a:lnSpc>
                <a:spcPct val="115000"/>
              </a:lnSpc>
              <a:spcBef>
                <a:spcPts val="200"/>
              </a:spcBef>
              <a:spcAft>
                <a:spcPts val="600"/>
              </a:spcAft>
            </a:pPr>
            <a:r>
              <a:rPr lang="en-GB" dirty="0">
                <a:latin typeface="Arial" panose="020B0604020202020204" pitchFamily="34" charset="0"/>
                <a:ea typeface="Calibri" panose="020F0502020204030204" pitchFamily="34" charset="0"/>
                <a:cs typeface="Times New Roman" panose="02020603050405020304" pitchFamily="18" charset="0"/>
              </a:rPr>
              <a:t>Since dKI19 have also published their codes (Python), we’ve checked them and found a few extra errors in the codes, including: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00050" indent="-400050" algn="just">
              <a:lnSpc>
                <a:spcPct val="115000"/>
              </a:lnSpc>
              <a:spcAft>
                <a:spcPts val="600"/>
              </a:spcAft>
              <a:buFont typeface="+mj-lt"/>
              <a:buAutoNum type="romanLcPeriod"/>
            </a:pPr>
            <a:r>
              <a:rPr lang="en-GB" dirty="0">
                <a:latin typeface="Arial" panose="020B0604020202020204" pitchFamily="34" charset="0"/>
                <a:ea typeface="Calibri" panose="020F0502020204030204" pitchFamily="34" charset="0"/>
                <a:cs typeface="Times New Roman" panose="02020603050405020304" pitchFamily="18" charset="0"/>
              </a:rPr>
              <a:t>multiple data in the wrong dimensions (</a:t>
            </a:r>
            <a:r>
              <a:rPr lang="en-GB" dirty="0" err="1">
                <a:latin typeface="Arial" panose="020B0604020202020204" pitchFamily="34" charset="0"/>
                <a:ea typeface="Calibri" panose="020F0502020204030204" pitchFamily="34" charset="0"/>
                <a:cs typeface="Times New Roman" panose="02020603050405020304" pitchFamily="18" charset="0"/>
              </a:rPr>
              <a:t>Dr.</a:t>
            </a:r>
            <a:r>
              <a:rPr lang="en-GB" dirty="0">
                <a:latin typeface="Arial" panose="020B0604020202020204" pitchFamily="34" charset="0"/>
                <a:ea typeface="Calibri" panose="020F0502020204030204" pitchFamily="34" charset="0"/>
                <a:cs typeface="Times New Roman" panose="02020603050405020304" pitchFamily="18" charset="0"/>
              </a:rPr>
              <a:t> de </a:t>
            </a:r>
            <a:r>
              <a:rPr lang="en-GB" dirty="0" err="1">
                <a:latin typeface="Arial" panose="020B0604020202020204" pitchFamily="34" charset="0"/>
                <a:ea typeface="Calibri" panose="020F0502020204030204" pitchFamily="34" charset="0"/>
                <a:cs typeface="Times New Roman" panose="02020603050405020304" pitchFamily="18" charset="0"/>
              </a:rPr>
              <a:t>KoK</a:t>
            </a:r>
            <a:r>
              <a:rPr lang="en-GB" dirty="0">
                <a:latin typeface="Arial" panose="020B0604020202020204" pitchFamily="34" charset="0"/>
                <a:ea typeface="Calibri" panose="020F0502020204030204" pitchFamily="34" charset="0"/>
                <a:cs typeface="Times New Roman" panose="02020603050405020304" pitchFamily="18" charset="0"/>
              </a:rPr>
              <a:t> has conceded this error in email discussions);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00050" indent="-400050" algn="just">
              <a:lnSpc>
                <a:spcPct val="115000"/>
              </a:lnSpc>
              <a:spcAft>
                <a:spcPts val="600"/>
              </a:spcAft>
              <a:buFont typeface="+mj-lt"/>
              <a:buAutoNum type="romanLcPeriod"/>
            </a:pPr>
            <a:r>
              <a:rPr lang="en-GB" dirty="0">
                <a:latin typeface="Arial" panose="020B0604020202020204" pitchFamily="34" charset="0"/>
                <a:ea typeface="Calibri" panose="020F0502020204030204" pitchFamily="34" charset="0"/>
                <a:cs typeface="Times New Roman" panose="02020603050405020304" pitchFamily="18" charset="0"/>
              </a:rPr>
              <a:t>the confusion of positive-negative terms in multiple instances in key equations;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00050" indent="-400050" algn="just">
              <a:lnSpc>
                <a:spcPct val="115000"/>
              </a:lnSpc>
              <a:spcAft>
                <a:spcPts val="600"/>
              </a:spcAft>
              <a:buFont typeface="+mj-lt"/>
              <a:buAutoNum type="romanLcPeriod"/>
            </a:pPr>
            <a:r>
              <a:rPr lang="en-GB" dirty="0">
                <a:latin typeface="Arial" panose="020B0604020202020204" pitchFamily="34" charset="0"/>
                <a:ea typeface="Calibri" panose="020F0502020204030204" pitchFamily="34" charset="0"/>
                <a:cs typeface="Times New Roman" panose="02020603050405020304" pitchFamily="18" charset="0"/>
              </a:rPr>
              <a:t>plotting the wrong terms. </a:t>
            </a:r>
            <a:r>
              <a:rPr lang="en-GB" u="sng" dirty="0">
                <a:latin typeface="Arial" panose="020B0604020202020204" pitchFamily="34" charset="0"/>
                <a:ea typeface="Calibri" panose="020F0502020204030204" pitchFamily="34" charset="0"/>
                <a:cs typeface="Times New Roman" panose="02020603050405020304" pitchFamily="18" charset="0"/>
              </a:rPr>
              <a:t>The corrected dKI2019 Fig. 5 does not support the major argument of dKI2019, as the diabatic heating (blue line) at the near-surface below 500 </a:t>
            </a:r>
            <a:r>
              <a:rPr lang="en-GB" u="sng" dirty="0" err="1">
                <a:latin typeface="Arial" panose="020B0604020202020204" pitchFamily="34" charset="0"/>
                <a:ea typeface="Calibri" panose="020F0502020204030204" pitchFamily="34" charset="0"/>
                <a:cs typeface="Times New Roman" panose="02020603050405020304" pitchFamily="18" charset="0"/>
              </a:rPr>
              <a:t>hPa</a:t>
            </a:r>
            <a:r>
              <a:rPr lang="en-GB" u="sng" dirty="0">
                <a:latin typeface="Arial" panose="020B0604020202020204" pitchFamily="34" charset="0"/>
                <a:ea typeface="Calibri" panose="020F0502020204030204" pitchFamily="34" charset="0"/>
                <a:cs typeface="Times New Roman" panose="02020603050405020304" pitchFamily="18" charset="0"/>
              </a:rPr>
              <a:t> becomes a very small term in the corrected version (</a:t>
            </a:r>
            <a:r>
              <a:rPr lang="en-GB" b="1" u="sng" dirty="0">
                <a:latin typeface="Arial" panose="020B0604020202020204" pitchFamily="34" charset="0"/>
                <a:ea typeface="Calibri" panose="020F0502020204030204" pitchFamily="34" charset="0"/>
                <a:cs typeface="Times New Roman" panose="02020603050405020304" pitchFamily="18" charset="0"/>
              </a:rPr>
              <a:t>Fig.14b</a:t>
            </a:r>
            <a:r>
              <a:rPr lang="en-GB" u="sng" dirty="0">
                <a:latin typeface="Arial" panose="020B0604020202020204" pitchFamily="34" charset="0"/>
                <a:ea typeface="Calibri" panose="020F0502020204030204" pitchFamily="34" charset="0"/>
                <a:cs typeface="Times New Roman" panose="02020603050405020304" pitchFamily="18" charset="0"/>
              </a:rPr>
              <a:t> vs </a:t>
            </a:r>
            <a:r>
              <a:rPr lang="en-GB" b="1" u="sng" dirty="0">
                <a:latin typeface="Arial" panose="020B0604020202020204" pitchFamily="34" charset="0"/>
                <a:ea typeface="Calibri" panose="020F0502020204030204" pitchFamily="34" charset="0"/>
                <a:cs typeface="Times New Roman" panose="02020603050405020304" pitchFamily="18" charset="0"/>
              </a:rPr>
              <a:t>14a</a:t>
            </a:r>
            <a:r>
              <a:rPr lang="en-GB" u="sng" dirty="0">
                <a:latin typeface="Arial" panose="020B0604020202020204" pitchFamily="34"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330A9CEE-C2D7-4446-AFBA-919047FB5F33}"/>
              </a:ext>
            </a:extLst>
          </p:cNvPr>
          <p:cNvSpPr txBox="1"/>
          <p:nvPr/>
        </p:nvSpPr>
        <p:spPr>
          <a:xfrm>
            <a:off x="6000407" y="514823"/>
            <a:ext cx="2951593" cy="646331"/>
          </a:xfrm>
          <a:prstGeom prst="rect">
            <a:avLst/>
          </a:prstGeom>
          <a:noFill/>
        </p:spPr>
        <p:txBody>
          <a:bodyPr wrap="square" rtlCol="0">
            <a:spAutoFit/>
          </a:bodyPr>
          <a:lstStyle/>
          <a:p>
            <a:pPr algn="ctr"/>
            <a:r>
              <a:rPr lang="en-GB" b="1" dirty="0">
                <a:solidFill>
                  <a:schemeClr val="accent2"/>
                </a:solidFill>
                <a:latin typeface="Arial" panose="020B0604020202020204" pitchFamily="34" charset="0"/>
                <a:cs typeface="Times New Roman" panose="02020603050405020304" pitchFamily="18" charset="0"/>
              </a:rPr>
              <a:t>dKI2019’s Original</a:t>
            </a:r>
            <a:r>
              <a:rPr lang="en-US" b="1" dirty="0">
                <a:solidFill>
                  <a:schemeClr val="accent2"/>
                </a:solidFill>
                <a:latin typeface="Arial" panose="020B0604020202020204" pitchFamily="34" charset="0"/>
                <a:cs typeface="Times New Roman" panose="02020603050405020304" pitchFamily="18" charset="0"/>
              </a:rPr>
              <a:t> Version</a:t>
            </a:r>
          </a:p>
        </p:txBody>
      </p:sp>
      <p:sp>
        <p:nvSpPr>
          <p:cNvPr id="10" name="TextBox 9">
            <a:extLst>
              <a:ext uri="{FF2B5EF4-FFF2-40B4-BE49-F238E27FC236}">
                <a16:creationId xmlns:a16="http://schemas.microsoft.com/office/drawing/2014/main" id="{7D85F113-C550-214D-9B99-CF7223731AFF}"/>
              </a:ext>
            </a:extLst>
          </p:cNvPr>
          <p:cNvSpPr txBox="1"/>
          <p:nvPr/>
        </p:nvSpPr>
        <p:spPr>
          <a:xfrm>
            <a:off x="9742855" y="514823"/>
            <a:ext cx="1921726" cy="707886"/>
          </a:xfrm>
          <a:prstGeom prst="rect">
            <a:avLst/>
          </a:prstGeom>
          <a:noFill/>
        </p:spPr>
        <p:txBody>
          <a:bodyPr wrap="square" rtlCol="0">
            <a:spAutoFit/>
          </a:bodyPr>
          <a:lstStyle/>
          <a:p>
            <a:pPr algn="ctr"/>
            <a:r>
              <a:rPr lang="en-US" sz="2000" b="1" dirty="0">
                <a:solidFill>
                  <a:srgbClr val="00B050"/>
                </a:solidFill>
              </a:rPr>
              <a:t>Corrected Version</a:t>
            </a:r>
          </a:p>
        </p:txBody>
      </p:sp>
    </p:spTree>
    <p:extLst>
      <p:ext uri="{BB962C8B-B14F-4D97-AF65-F5344CB8AC3E}">
        <p14:creationId xmlns:p14="http://schemas.microsoft.com/office/powerpoint/2010/main" val="4054956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78C0F-FD15-8747-85D9-82AB4417C9BE}"/>
              </a:ext>
              <a:ext uri="{C183D7F6-B498-43B3-948B-1728B52AA6E4}">
                <adec:decorative xmlns:adec="http://schemas.microsoft.com/office/drawing/2017/decorative" val="0"/>
              </a:ext>
            </a:extLst>
          </p:cNvPr>
          <p:cNvSpPr txBox="1">
            <a:spLocks/>
          </p:cNvSpPr>
          <p:nvPr/>
        </p:nvSpPr>
        <p:spPr>
          <a:xfrm>
            <a:off x="269824" y="274466"/>
            <a:ext cx="5826176" cy="9361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4. </a:t>
            </a:r>
            <a:r>
              <a:rPr lang="en-US" sz="3200" b="1" u="sng" dirty="0"/>
              <a:t>Error Checks </a:t>
            </a:r>
            <a:r>
              <a:rPr lang="en-US" sz="3200" dirty="0"/>
              <a:t> </a:t>
            </a:r>
          </a:p>
        </p:txBody>
      </p:sp>
      <p:graphicFrame>
        <p:nvGraphicFramePr>
          <p:cNvPr id="4" name="Diagram 3">
            <a:extLst>
              <a:ext uri="{FF2B5EF4-FFF2-40B4-BE49-F238E27FC236}">
                <a16:creationId xmlns:a16="http://schemas.microsoft.com/office/drawing/2014/main" id="{DC731227-0348-AA4B-B828-55ED5885FEBF}"/>
              </a:ext>
            </a:extLst>
          </p:cNvPr>
          <p:cNvGraphicFramePr/>
          <p:nvPr/>
        </p:nvGraphicFramePr>
        <p:xfrm>
          <a:off x="3031549" y="1022748"/>
          <a:ext cx="5776687" cy="1507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8EA2BBC1-50DF-D74E-8E22-290AF0C4B2A1}"/>
              </a:ext>
            </a:extLst>
          </p:cNvPr>
          <p:cNvSpPr/>
          <p:nvPr/>
        </p:nvSpPr>
        <p:spPr>
          <a:xfrm>
            <a:off x="3046065" y="653417"/>
            <a:ext cx="2031197" cy="369332"/>
          </a:xfrm>
          <a:prstGeom prst="rect">
            <a:avLst/>
          </a:prstGeom>
        </p:spPr>
        <p:txBody>
          <a:bodyPr wrap="none">
            <a:spAutoFit/>
          </a:bodyPr>
          <a:lstStyle/>
          <a:p>
            <a:r>
              <a:rPr lang="en-US" b="1" dirty="0">
                <a:solidFill>
                  <a:schemeClr val="accent2"/>
                </a:solidFill>
              </a:rPr>
              <a:t>dKI19’s Arguments:</a:t>
            </a:r>
            <a:endParaRPr lang="en-US" dirty="0">
              <a:solidFill>
                <a:schemeClr val="accent2"/>
              </a:solidFill>
            </a:endParaRPr>
          </a:p>
        </p:txBody>
      </p:sp>
      <p:graphicFrame>
        <p:nvGraphicFramePr>
          <p:cNvPr id="9" name="Diagram 8">
            <a:extLst>
              <a:ext uri="{FF2B5EF4-FFF2-40B4-BE49-F238E27FC236}">
                <a16:creationId xmlns:a16="http://schemas.microsoft.com/office/drawing/2014/main" id="{B0104F7B-03E4-CC42-9656-9FEF242242EA}"/>
              </a:ext>
            </a:extLst>
          </p:cNvPr>
          <p:cNvGraphicFramePr/>
          <p:nvPr/>
        </p:nvGraphicFramePr>
        <p:xfrm>
          <a:off x="1855892" y="3428999"/>
          <a:ext cx="8128000" cy="24062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Down Arrow 9">
            <a:extLst>
              <a:ext uri="{FF2B5EF4-FFF2-40B4-BE49-F238E27FC236}">
                <a16:creationId xmlns:a16="http://schemas.microsoft.com/office/drawing/2014/main" id="{17547ECD-6C21-7744-AC4C-0A08A2F146C1}"/>
              </a:ext>
            </a:extLst>
          </p:cNvPr>
          <p:cNvSpPr/>
          <p:nvPr/>
        </p:nvSpPr>
        <p:spPr>
          <a:xfrm rot="12946473">
            <a:off x="3986195" y="2728913"/>
            <a:ext cx="42862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D8B0899E-76B6-7D4B-9797-04EA5DF73811}"/>
              </a:ext>
            </a:extLst>
          </p:cNvPr>
          <p:cNvSpPr/>
          <p:nvPr/>
        </p:nvSpPr>
        <p:spPr>
          <a:xfrm rot="8331840">
            <a:off x="7396178" y="2695569"/>
            <a:ext cx="42862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y 2"/>
          <p:cNvSpPr/>
          <p:nvPr/>
        </p:nvSpPr>
        <p:spPr>
          <a:xfrm>
            <a:off x="4620062" y="3014663"/>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9000333" y="3014663"/>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68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C323-05A0-A54B-AEF8-7BCB7CF97BAB}"/>
              </a:ext>
              <a:ext uri="{C183D7F6-B498-43B3-948B-1728B52AA6E4}">
                <adec:decorative xmlns:adec="http://schemas.microsoft.com/office/drawing/2017/decorative" val="0"/>
              </a:ext>
            </a:extLst>
          </p:cNvPr>
          <p:cNvSpPr>
            <a:spLocks noGrp="1"/>
          </p:cNvSpPr>
          <p:nvPr>
            <p:ph type="title"/>
          </p:nvPr>
        </p:nvSpPr>
        <p:spPr>
          <a:xfrm>
            <a:off x="839787" y="184356"/>
            <a:ext cx="3932237" cy="545690"/>
          </a:xfrm>
        </p:spPr>
        <p:txBody>
          <a:bodyPr/>
          <a:lstStyle/>
          <a:p>
            <a:r>
              <a:rPr lang="en-US" b="1" dirty="0"/>
              <a:t>1. </a:t>
            </a:r>
            <a:r>
              <a:rPr lang="en-US" b="1" u="sng" dirty="0"/>
              <a:t>Introduction</a:t>
            </a:r>
          </a:p>
        </p:txBody>
      </p:sp>
      <p:sp>
        <p:nvSpPr>
          <p:cNvPr id="4" name="Text Placeholder 3">
            <a:extLst>
              <a:ext uri="{FF2B5EF4-FFF2-40B4-BE49-F238E27FC236}">
                <a16:creationId xmlns:a16="http://schemas.microsoft.com/office/drawing/2014/main" id="{A3BFFBEA-1139-044B-9692-8004609FBE45}"/>
              </a:ext>
            </a:extLst>
          </p:cNvPr>
          <p:cNvSpPr>
            <a:spLocks noGrp="1"/>
          </p:cNvSpPr>
          <p:nvPr>
            <p:ph type="body" sz="half" idx="2"/>
          </p:nvPr>
        </p:nvSpPr>
        <p:spPr>
          <a:xfrm>
            <a:off x="501764" y="851192"/>
            <a:ext cx="4608284" cy="5377543"/>
          </a:xfrm>
        </p:spPr>
        <p:txBody>
          <a:bodyPr>
            <a:normAutofit/>
          </a:bodyPr>
          <a:lstStyle/>
          <a:p>
            <a:pPr algn="just"/>
            <a:r>
              <a:rPr lang="en-US" sz="1800" dirty="0"/>
              <a:t>The “Western Tibetan Vortex” (WTV) or the “Karakoram Vortex” (KV) is a large-scale atmospheric system with a deep or quasi-</a:t>
            </a:r>
            <a:r>
              <a:rPr lang="en-US" sz="1800" dirty="0" err="1"/>
              <a:t>barotropic</a:t>
            </a:r>
            <a:r>
              <a:rPr lang="en-US" sz="1800" dirty="0"/>
              <a:t> structure existing in all four seasons, (recognized by Forsythe et al. 2017; Li et al. 2018; hereafter cited as </a:t>
            </a:r>
            <a:r>
              <a:rPr lang="en-US" sz="1800" b="1" dirty="0"/>
              <a:t>FL1718</a:t>
            </a:r>
            <a:r>
              <a:rPr lang="en-US" sz="1800" dirty="0"/>
              <a:t>) in circulation anomalies over the western Tibetan Plateau (TP, see </a:t>
            </a:r>
            <a:r>
              <a:rPr lang="en-US" sz="1800" b="1" dirty="0"/>
              <a:t>Fig. 1</a:t>
            </a:r>
            <a:r>
              <a:rPr lang="en-US" sz="1800" dirty="0"/>
              <a:t>). </a:t>
            </a:r>
          </a:p>
          <a:p>
            <a:pPr algn="just"/>
            <a:endParaRPr lang="en-US" sz="1800" dirty="0"/>
          </a:p>
          <a:p>
            <a:pPr algn="just"/>
            <a:r>
              <a:rPr lang="en-US" sz="1800" dirty="0"/>
              <a:t>It has interested glaciologists as it significantly impacts (FL1718; Li et al. 2019) the near surface climate over the western TP, providing a possible explanation (Forsythe et al. 2017) for </a:t>
            </a:r>
            <a:r>
              <a:rPr lang="en-GB" sz="1800" dirty="0"/>
              <a:t>the “Karakoram Anomaly”</a:t>
            </a:r>
            <a:r>
              <a:rPr lang="en-GB" sz="1800" dirty="0">
                <a:effectLst/>
              </a:rPr>
              <a:t> .</a:t>
            </a:r>
          </a:p>
        </p:txBody>
      </p:sp>
      <p:sp>
        <p:nvSpPr>
          <p:cNvPr id="7" name="TextBox 6">
            <a:extLst>
              <a:ext uri="{FF2B5EF4-FFF2-40B4-BE49-F238E27FC236}">
                <a16:creationId xmlns:a16="http://schemas.microsoft.com/office/drawing/2014/main" id="{33AA0F95-3ABB-1346-9BA3-1C3064363210}"/>
              </a:ext>
            </a:extLst>
          </p:cNvPr>
          <p:cNvSpPr txBox="1"/>
          <p:nvPr/>
        </p:nvSpPr>
        <p:spPr>
          <a:xfrm>
            <a:off x="6095999" y="5127599"/>
            <a:ext cx="5487629" cy="954107"/>
          </a:xfrm>
          <a:prstGeom prst="rect">
            <a:avLst/>
          </a:prstGeom>
          <a:noFill/>
        </p:spPr>
        <p:txBody>
          <a:bodyPr wrap="square" rtlCol="0">
            <a:spAutoFit/>
          </a:bodyPr>
          <a:lstStyle/>
          <a:p>
            <a:pPr algn="just"/>
            <a:r>
              <a:rPr lang="en-US" sz="1400" b="1" dirty="0"/>
              <a:t>Fig.1</a:t>
            </a:r>
            <a:r>
              <a:rPr lang="en-US" sz="1400" dirty="0"/>
              <a:t> Vectors and color-shading respectively denote the Pearson correlations between KZI (Karakoram Zonal Index, an intensity index of the WTV) and the horizontal wind vector and geopotential height on 500 </a:t>
            </a:r>
            <a:r>
              <a:rPr lang="en-US" sz="1400" dirty="0" err="1"/>
              <a:t>hPa</a:t>
            </a:r>
            <a:r>
              <a:rPr lang="en-US" sz="1400" dirty="0"/>
              <a:t> (near-surface level of Tibetan Plateau). From Li et al. (2018).</a:t>
            </a:r>
          </a:p>
        </p:txBody>
      </p:sp>
      <p:pic>
        <p:nvPicPr>
          <p:cNvPr id="1026" name="Picture 2" descr="Fig. 3">
            <a:extLst>
              <a:ext uri="{FF2B5EF4-FFF2-40B4-BE49-F238E27FC236}">
                <a16:creationId xmlns:a16="http://schemas.microsoft.com/office/drawing/2014/main" id="{ED4FD2D6-13C7-2241-B41C-E755905ECC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99" y="691484"/>
            <a:ext cx="5237260" cy="43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1698" y="4835511"/>
            <a:ext cx="5702709" cy="1938992"/>
          </a:xfrm>
          <a:prstGeom prst="rect">
            <a:avLst/>
          </a:prstGeom>
          <a:ln>
            <a:solidFill>
              <a:schemeClr val="tx1"/>
            </a:solidFill>
          </a:ln>
        </p:spPr>
        <p:txBody>
          <a:bodyPr wrap="square">
            <a:spAutoFit/>
          </a:bodyPr>
          <a:lstStyle/>
          <a:p>
            <a:pPr algn="just">
              <a:spcBef>
                <a:spcPts val="400"/>
              </a:spcBef>
              <a:tabLst>
                <a:tab pos="228600" algn="l"/>
                <a:tab pos="360045" algn="l"/>
                <a:tab pos="360045" algn="l"/>
              </a:tabLst>
            </a:pPr>
            <a:r>
              <a:rPr lang="en-US" sz="1100" b="1" u="sng" dirty="0">
                <a:latin typeface="Calibri" panose="020F0502020204030204" pitchFamily="34" charset="0"/>
                <a:ea typeface="Times New Roman" panose="02020603050405020304" pitchFamily="18" charset="0"/>
              </a:rPr>
              <a:t>Refs: </a:t>
            </a:r>
          </a:p>
          <a:p>
            <a:pPr algn="just">
              <a:spcBef>
                <a:spcPts val="400"/>
              </a:spcBef>
              <a:tabLst>
                <a:tab pos="228600" algn="l"/>
                <a:tab pos="360045" algn="l"/>
                <a:tab pos="360045" algn="l"/>
              </a:tabLst>
            </a:pPr>
            <a:r>
              <a:rPr lang="en-US" sz="1100" dirty="0">
                <a:latin typeface="Calibri" panose="020F0502020204030204" pitchFamily="34" charset="0"/>
                <a:ea typeface="Times New Roman" panose="02020603050405020304" pitchFamily="18" charset="0"/>
              </a:rPr>
              <a:t>Forsythe, N.D., Fowler, H.J., Li, X.-F., Blenkinsop, S., Pritchard, D. 2017: Karakoram temperature and glacial melt driven by regional atmospheric circulation variability. Nature Climate Change, 7, 664–670, doi:10.1038/nclimate3361.</a:t>
            </a:r>
          </a:p>
          <a:p>
            <a:pPr algn="just">
              <a:spcBef>
                <a:spcPts val="400"/>
              </a:spcBef>
              <a:tabLst>
                <a:tab pos="228600" algn="l"/>
                <a:tab pos="360045" algn="l"/>
                <a:tab pos="360045" algn="l"/>
              </a:tabLst>
            </a:pPr>
            <a:r>
              <a:rPr lang="en-US" sz="1100" dirty="0">
                <a:latin typeface="Calibri" panose="020F0502020204030204" pitchFamily="34" charset="0"/>
                <a:ea typeface="Times New Roman" panose="02020603050405020304" pitchFamily="18" charset="0"/>
              </a:rPr>
              <a:t>Li, X-F., Fowler, H.J., Forsythe, N.D., Blenkinsop, S., Pritchard, D. 2018: The Karakoram/Western Tibetan Vortex: seasonal and year-to-year variability. Climate Dynamics, 51, 3883–3906, DOI: 10.1007/s00382-018-4118-2.</a:t>
            </a:r>
          </a:p>
          <a:p>
            <a:pPr algn="just">
              <a:spcBef>
                <a:spcPts val="400"/>
              </a:spcBef>
              <a:tabLst>
                <a:tab pos="228600" algn="l"/>
                <a:tab pos="360045" algn="l"/>
                <a:tab pos="360045" algn="l"/>
              </a:tabLst>
            </a:pPr>
            <a:r>
              <a:rPr lang="en-US" sz="1100" dirty="0">
                <a:latin typeface="Calibri" panose="020F0502020204030204" pitchFamily="34" charset="0"/>
                <a:ea typeface="Times New Roman" panose="02020603050405020304" pitchFamily="18" charset="0"/>
              </a:rPr>
              <a:t>Li, X-F., Fowler, H.J., Yu, J., Forsythe, N.D., Blenkinsop, S., Pritchard, D. 2019. Thermodynamic controls of the Western Tibetan Vortex on Tibetan air temperature. Climate Dynamics, 53(7–8), 4267–4290, DOI: 10.1007/s00382-019-04785-2.</a:t>
            </a:r>
          </a:p>
        </p:txBody>
      </p:sp>
    </p:spTree>
    <p:extLst>
      <p:ext uri="{BB962C8B-B14F-4D97-AF65-F5344CB8AC3E}">
        <p14:creationId xmlns:p14="http://schemas.microsoft.com/office/powerpoint/2010/main" val="1534400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54BFB3-EAFE-6A4B-A73E-B30D51483DCC}"/>
              </a:ext>
            </a:extLst>
          </p:cNvPr>
          <p:cNvSpPr/>
          <p:nvPr/>
        </p:nvSpPr>
        <p:spPr>
          <a:xfrm>
            <a:off x="294456" y="835216"/>
            <a:ext cx="10721208" cy="456663"/>
          </a:xfrm>
          <a:prstGeom prst="rect">
            <a:avLst/>
          </a:prstGeom>
        </p:spPr>
        <p:txBody>
          <a:bodyPr wrap="square">
            <a:spAutoFit/>
          </a:bodyPr>
          <a:lstStyle/>
          <a:p>
            <a:pPr algn="just">
              <a:lnSpc>
                <a:spcPct val="115000"/>
              </a:lnSpc>
              <a:spcBef>
                <a:spcPts val="200"/>
              </a:spcBef>
              <a:spcAft>
                <a:spcPts val="600"/>
              </a:spcAft>
            </a:pPr>
            <a:r>
              <a:rPr lang="en-GB" sz="2200" dirty="0">
                <a:latin typeface="Arial" panose="020B0604020202020204" pitchFamily="34" charset="0"/>
                <a:ea typeface="Calibri" panose="020F0502020204030204" pitchFamily="34" charset="0"/>
                <a:cs typeface="Times New Roman" panose="02020603050405020304" pitchFamily="18" charset="0"/>
              </a:rPr>
              <a:t>Other issues relevant to the supporting 2 proofs that may deserve further study are :</a:t>
            </a:r>
            <a:endParaRPr lang="en-GB"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2637A986-8D04-E649-A98C-1715B6B51842}"/>
              </a:ext>
              <a:ext uri="{C183D7F6-B498-43B3-948B-1728B52AA6E4}">
                <adec:decorative xmlns:adec="http://schemas.microsoft.com/office/drawing/2017/decorative" val="0"/>
              </a:ext>
            </a:extLst>
          </p:cNvPr>
          <p:cNvSpPr txBox="1">
            <a:spLocks/>
          </p:cNvSpPr>
          <p:nvPr/>
        </p:nvSpPr>
        <p:spPr>
          <a:xfrm>
            <a:off x="269824" y="274466"/>
            <a:ext cx="5826176" cy="9361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4. </a:t>
            </a:r>
            <a:r>
              <a:rPr lang="en-US" sz="3200" b="1" u="sng" dirty="0"/>
              <a:t>Error Checks </a:t>
            </a:r>
            <a:r>
              <a:rPr lang="en-US" sz="3200" dirty="0"/>
              <a:t> </a:t>
            </a:r>
          </a:p>
        </p:txBody>
      </p:sp>
      <p:graphicFrame>
        <p:nvGraphicFramePr>
          <p:cNvPr id="7" name="Diagram 6">
            <a:extLst>
              <a:ext uri="{FF2B5EF4-FFF2-40B4-BE49-F238E27FC236}">
                <a16:creationId xmlns:a16="http://schemas.microsoft.com/office/drawing/2014/main" id="{8E62C031-4D4B-AA45-8EE8-B0656C2701C0}"/>
              </a:ext>
            </a:extLst>
          </p:cNvPr>
          <p:cNvGraphicFramePr/>
          <p:nvPr>
            <p:extLst>
              <p:ext uri="{D42A27DB-BD31-4B8C-83A1-F6EECF244321}">
                <p14:modId xmlns:p14="http://schemas.microsoft.com/office/powerpoint/2010/main" val="2725127519"/>
              </p:ext>
            </p:extLst>
          </p:nvPr>
        </p:nvGraphicFramePr>
        <p:xfrm>
          <a:off x="394468" y="1244411"/>
          <a:ext cx="11603089" cy="5895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663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A1A76551-B6A3-DF43-A90C-8E88AEC058E1}"/>
              </a:ext>
            </a:extLst>
          </p:cNvPr>
          <p:cNvPicPr>
            <a:picLocks noChangeAspect="1"/>
          </p:cNvPicPr>
          <p:nvPr/>
        </p:nvPicPr>
        <p:blipFill rotWithShape="1">
          <a:blip r:embed="rId2"/>
          <a:srcRect t="4340" b="12239"/>
          <a:stretch/>
        </p:blipFill>
        <p:spPr>
          <a:xfrm>
            <a:off x="5720178" y="435429"/>
            <a:ext cx="5940000" cy="4955232"/>
          </a:xfrm>
          <a:prstGeom prst="rect">
            <a:avLst/>
          </a:prstGeom>
        </p:spPr>
      </p:pic>
      <p:sp>
        <p:nvSpPr>
          <p:cNvPr id="2" name="Title 1">
            <a:extLst>
              <a:ext uri="{FF2B5EF4-FFF2-40B4-BE49-F238E27FC236}">
                <a16:creationId xmlns:a16="http://schemas.microsoft.com/office/drawing/2014/main" id="{88137580-2DCF-5144-88BB-2D5D8543471D}"/>
              </a:ext>
              <a:ext uri="{C183D7F6-B498-43B3-948B-1728B52AA6E4}">
                <adec:decorative xmlns:adec="http://schemas.microsoft.com/office/drawing/2017/decorative" val="0"/>
              </a:ext>
            </a:extLst>
          </p:cNvPr>
          <p:cNvSpPr txBox="1">
            <a:spLocks/>
          </p:cNvSpPr>
          <p:nvPr/>
        </p:nvSpPr>
        <p:spPr>
          <a:xfrm>
            <a:off x="269824" y="274466"/>
            <a:ext cx="5826176" cy="9361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5. </a:t>
            </a:r>
            <a:r>
              <a:rPr lang="en-US" sz="3200" b="1" u="sng" dirty="0"/>
              <a:t>Discussion </a:t>
            </a:r>
            <a:r>
              <a:rPr lang="en-US" sz="3200" dirty="0"/>
              <a:t> </a:t>
            </a:r>
          </a:p>
        </p:txBody>
      </p:sp>
      <p:sp>
        <p:nvSpPr>
          <p:cNvPr id="6" name="Rectangle 5">
            <a:extLst>
              <a:ext uri="{FF2B5EF4-FFF2-40B4-BE49-F238E27FC236}">
                <a16:creationId xmlns:a16="http://schemas.microsoft.com/office/drawing/2014/main" id="{F7A18ECA-99B1-7448-B148-FADE4123EF2F}"/>
              </a:ext>
            </a:extLst>
          </p:cNvPr>
          <p:cNvSpPr/>
          <p:nvPr/>
        </p:nvSpPr>
        <p:spPr>
          <a:xfrm>
            <a:off x="112883" y="1224937"/>
            <a:ext cx="1939826" cy="369332"/>
          </a:xfrm>
          <a:prstGeom prst="rect">
            <a:avLst/>
          </a:prstGeom>
        </p:spPr>
        <p:txBody>
          <a:bodyPr wrap="none">
            <a:spAutoFit/>
          </a:bodyPr>
          <a:lstStyle/>
          <a:p>
            <a:r>
              <a:rPr lang="en-US" b="1" dirty="0">
                <a:solidFill>
                  <a:schemeClr val="accent2"/>
                </a:solidFill>
              </a:rPr>
              <a:t>dKI19’s Argument:</a:t>
            </a:r>
            <a:endParaRPr lang="en-US" dirty="0">
              <a:solidFill>
                <a:schemeClr val="accent2"/>
              </a:solidFill>
            </a:endParaRPr>
          </a:p>
        </p:txBody>
      </p:sp>
      <p:sp>
        <p:nvSpPr>
          <p:cNvPr id="8" name="Down Arrow 7">
            <a:extLst>
              <a:ext uri="{FF2B5EF4-FFF2-40B4-BE49-F238E27FC236}">
                <a16:creationId xmlns:a16="http://schemas.microsoft.com/office/drawing/2014/main" id="{F21328A8-BC0C-B241-80ED-64D7CA1122CF}"/>
              </a:ext>
            </a:extLst>
          </p:cNvPr>
          <p:cNvSpPr/>
          <p:nvPr/>
        </p:nvSpPr>
        <p:spPr>
          <a:xfrm rot="10800000">
            <a:off x="2229585" y="2744427"/>
            <a:ext cx="42862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D7D03EFA-960A-AA46-8D6A-B91F73981F6D}"/>
              </a:ext>
            </a:extLst>
          </p:cNvPr>
          <p:cNvGraphicFramePr/>
          <p:nvPr>
            <p:extLst>
              <p:ext uri="{D42A27DB-BD31-4B8C-83A1-F6EECF244321}">
                <p14:modId xmlns:p14="http://schemas.microsoft.com/office/powerpoint/2010/main" val="2524873875"/>
              </p:ext>
            </p:extLst>
          </p:nvPr>
        </p:nvGraphicFramePr>
        <p:xfrm>
          <a:off x="671734" y="3343417"/>
          <a:ext cx="3544325" cy="2939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82CDDD93-313F-6E48-A0FF-A4B833FFAE67}"/>
              </a:ext>
            </a:extLst>
          </p:cNvPr>
          <p:cNvSpPr/>
          <p:nvPr/>
        </p:nvSpPr>
        <p:spPr>
          <a:xfrm>
            <a:off x="5720178" y="5390661"/>
            <a:ext cx="6295609" cy="1455014"/>
          </a:xfrm>
          <a:prstGeom prst="rect">
            <a:avLst/>
          </a:prstGeom>
        </p:spPr>
        <p:txBody>
          <a:bodyPr wrap="square">
            <a:spAutoFit/>
          </a:bodyPr>
          <a:lstStyle/>
          <a:p>
            <a:pPr marL="0" lvl="1" algn="just">
              <a:lnSpc>
                <a:spcPct val="115000"/>
              </a:lnSpc>
              <a:spcAft>
                <a:spcPts val="600"/>
              </a:spcAft>
              <a:tabLst>
                <a:tab pos="228600" algn="l"/>
              </a:tabLst>
            </a:pPr>
            <a:r>
              <a:rPr lang="en-GB" sz="1100" b="1" dirty="0">
                <a:latin typeface="Arial" panose="020B0604020202020204" pitchFamily="34" charset="0"/>
                <a:cs typeface="Times New Roman" panose="02020603050405020304" pitchFamily="18" charset="0"/>
              </a:rPr>
              <a:t>Figure 15 </a:t>
            </a:r>
            <a:r>
              <a:rPr lang="en-GB" sz="1100" dirty="0">
                <a:latin typeface="Arial" panose="020B0604020202020204" pitchFamily="34" charset="0"/>
                <a:cs typeface="Times New Roman" panose="02020603050405020304" pitchFamily="18" charset="0"/>
              </a:rPr>
              <a:t>Pearson correlations between T2m and (a) surface net radiation, (b) surface net longwave radiation, and (c) surface net shortwave radiation during summer (JJA) season in the period of 1979-2018 in ERA5 monthly data. The stippling denotes significance above the 0.10 level, after taking account of the efficient number of degrees of freedom (</a:t>
            </a:r>
            <a:r>
              <a:rPr lang="en-GB" sz="1100" dirty="0" err="1">
                <a:latin typeface="Arial" panose="020B0604020202020204" pitchFamily="34" charset="0"/>
                <a:cs typeface="Times New Roman" panose="02020603050405020304" pitchFamily="18" charset="0"/>
              </a:rPr>
              <a:t>Zar</a:t>
            </a:r>
            <a:r>
              <a:rPr lang="en-GB" sz="1100" dirty="0">
                <a:latin typeface="Arial" panose="020B0604020202020204" pitchFamily="34" charset="0"/>
                <a:cs typeface="Times New Roman" panose="02020603050405020304" pitchFamily="18" charset="0"/>
              </a:rPr>
              <a:t> 1984; Li et al. 2013). </a:t>
            </a:r>
            <a:r>
              <a:rPr lang="en-US" sz="1100" dirty="0">
                <a:latin typeface="Arial" panose="020B0604020202020204" pitchFamily="34" charset="0"/>
                <a:cs typeface="Times New Roman" panose="02020603050405020304" pitchFamily="18" charset="0"/>
              </a:rPr>
              <a:t>The green star denotes the central position (36°N, 75°E) of the Karakoram focus area, the green square denotes area of 35~37°N, 74~76°E. The bold-black-outline denotes topography above 1,500 m.</a:t>
            </a:r>
            <a:endParaRPr lang="en-GB" sz="1100" dirty="0">
              <a:latin typeface="Arial" panose="020B060402020202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69689F15-86B0-4143-8711-0DC88C8FC8A2}"/>
              </a:ext>
            </a:extLst>
          </p:cNvPr>
          <p:cNvCxnSpPr/>
          <p:nvPr/>
        </p:nvCxnSpPr>
        <p:spPr>
          <a:xfrm flipV="1">
            <a:off x="4186238" y="1771650"/>
            <a:ext cx="3157537" cy="2871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1625055E-E4CA-5947-A9BE-E39B5CCB5EF3}"/>
              </a:ext>
            </a:extLst>
          </p:cNvPr>
          <p:cNvGrpSpPr/>
          <p:nvPr/>
        </p:nvGrpSpPr>
        <p:grpSpPr>
          <a:xfrm>
            <a:off x="53852" y="1738670"/>
            <a:ext cx="2247169" cy="712808"/>
            <a:chOff x="5077" y="476305"/>
            <a:chExt cx="1517508" cy="953185"/>
          </a:xfrm>
        </p:grpSpPr>
        <p:sp>
          <p:nvSpPr>
            <p:cNvPr id="16" name="Rounded Rectangle 15">
              <a:extLst>
                <a:ext uri="{FF2B5EF4-FFF2-40B4-BE49-F238E27FC236}">
                  <a16:creationId xmlns:a16="http://schemas.microsoft.com/office/drawing/2014/main" id="{894B3357-774D-CC4F-B104-8562D5C822ED}"/>
                </a:ext>
              </a:extLst>
            </p:cNvPr>
            <p:cNvSpPr/>
            <p:nvPr/>
          </p:nvSpPr>
          <p:spPr>
            <a:xfrm>
              <a:off x="5077" y="476305"/>
              <a:ext cx="1517508" cy="953185"/>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a:extLst>
                <a:ext uri="{FF2B5EF4-FFF2-40B4-BE49-F238E27FC236}">
                  <a16:creationId xmlns:a16="http://schemas.microsoft.com/office/drawing/2014/main" id="{38E132BD-B630-934E-96F1-549B8A0A39B4}"/>
                </a:ext>
              </a:extLst>
            </p:cNvPr>
            <p:cNvSpPr txBox="1"/>
            <p:nvPr/>
          </p:nvSpPr>
          <p:spPr>
            <a:xfrm>
              <a:off x="32995" y="504223"/>
              <a:ext cx="1461672" cy="8973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Surface net Radiation</a:t>
              </a:r>
            </a:p>
          </p:txBody>
        </p:sp>
      </p:grpSp>
      <p:grpSp>
        <p:nvGrpSpPr>
          <p:cNvPr id="18" name="Group 17">
            <a:extLst>
              <a:ext uri="{FF2B5EF4-FFF2-40B4-BE49-F238E27FC236}">
                <a16:creationId xmlns:a16="http://schemas.microsoft.com/office/drawing/2014/main" id="{EEA84384-C5E5-6C40-9879-738CDF775180}"/>
              </a:ext>
            </a:extLst>
          </p:cNvPr>
          <p:cNvGrpSpPr/>
          <p:nvPr/>
        </p:nvGrpSpPr>
        <p:grpSpPr>
          <a:xfrm>
            <a:off x="2706039" y="1759548"/>
            <a:ext cx="2247169" cy="712808"/>
            <a:chOff x="5077" y="476305"/>
            <a:chExt cx="1517508" cy="953185"/>
          </a:xfrm>
        </p:grpSpPr>
        <p:sp>
          <p:nvSpPr>
            <p:cNvPr id="19" name="Rounded Rectangle 18">
              <a:extLst>
                <a:ext uri="{FF2B5EF4-FFF2-40B4-BE49-F238E27FC236}">
                  <a16:creationId xmlns:a16="http://schemas.microsoft.com/office/drawing/2014/main" id="{60AE19D3-F90D-7A4F-86FE-12D590795A23}"/>
                </a:ext>
              </a:extLst>
            </p:cNvPr>
            <p:cNvSpPr/>
            <p:nvPr/>
          </p:nvSpPr>
          <p:spPr>
            <a:xfrm>
              <a:off x="5077" y="476305"/>
              <a:ext cx="1517508" cy="953185"/>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4">
              <a:extLst>
                <a:ext uri="{FF2B5EF4-FFF2-40B4-BE49-F238E27FC236}">
                  <a16:creationId xmlns:a16="http://schemas.microsoft.com/office/drawing/2014/main" id="{6AF72DC5-6C65-DE4F-BD5D-5D7BB838417C}"/>
                </a:ext>
              </a:extLst>
            </p:cNvPr>
            <p:cNvSpPr txBox="1"/>
            <p:nvPr/>
          </p:nvSpPr>
          <p:spPr>
            <a:xfrm>
              <a:off x="32995" y="504223"/>
              <a:ext cx="1461672" cy="8973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dirty="0"/>
                <a:t>surface air temperature</a:t>
              </a:r>
              <a:endParaRPr lang="en-GB" sz="1800" kern="1200" dirty="0"/>
            </a:p>
          </p:txBody>
        </p:sp>
      </p:grpSp>
      <p:sp>
        <p:nvSpPr>
          <p:cNvPr id="21" name="Right Arrow 20">
            <a:extLst>
              <a:ext uri="{FF2B5EF4-FFF2-40B4-BE49-F238E27FC236}">
                <a16:creationId xmlns:a16="http://schemas.microsoft.com/office/drawing/2014/main" id="{DF530DDE-006B-EC48-8876-6E6427004653}"/>
              </a:ext>
            </a:extLst>
          </p:cNvPr>
          <p:cNvSpPr/>
          <p:nvPr/>
        </p:nvSpPr>
        <p:spPr>
          <a:xfrm>
            <a:off x="2414588" y="1984234"/>
            <a:ext cx="185737" cy="21841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07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D31496-4157-EF4D-B8C1-5DABBC18C595}"/>
              </a:ext>
            </a:extLst>
          </p:cNvPr>
          <p:cNvSpPr/>
          <p:nvPr/>
        </p:nvSpPr>
        <p:spPr>
          <a:xfrm>
            <a:off x="4786313" y="5383205"/>
            <a:ext cx="7272338" cy="1200329"/>
          </a:xfrm>
          <a:prstGeom prst="rect">
            <a:avLst/>
          </a:prstGeom>
        </p:spPr>
        <p:txBody>
          <a:bodyPr wrap="square">
            <a:spAutoFit/>
          </a:bodyPr>
          <a:lstStyle/>
          <a:p>
            <a:pPr lvl="1" algn="just">
              <a:spcAft>
                <a:spcPts val="0"/>
              </a:spcAft>
              <a:tabLst>
                <a:tab pos="228600" algn="l"/>
              </a:tabLst>
            </a:pPr>
            <a:r>
              <a:rPr lang="en-GB" sz="1200" b="1" dirty="0">
                <a:effectLst/>
                <a:ea typeface="DengXian" panose="02010600030101010101" pitchFamily="2" charset="-122"/>
              </a:rPr>
              <a:t>Figure 16 </a:t>
            </a:r>
            <a:r>
              <a:rPr lang="en-GB" sz="1200" dirty="0">
                <a:effectLst/>
                <a:ea typeface="DengXian" panose="02010600030101010101" pitchFamily="2" charset="-122"/>
              </a:rPr>
              <a:t>Pearson correlations between KZI and  a) T</a:t>
            </a:r>
            <a:r>
              <a:rPr lang="en-GB" sz="1200" baseline="-25000" dirty="0">
                <a:effectLst/>
                <a:ea typeface="DengXian" panose="02010600030101010101" pitchFamily="2" charset="-122"/>
              </a:rPr>
              <a:t>2m</a:t>
            </a:r>
            <a:r>
              <a:rPr lang="en-GB" sz="1200" dirty="0">
                <a:effectLst/>
                <a:ea typeface="DengXian" panose="02010600030101010101" pitchFamily="2" charset="-122"/>
              </a:rPr>
              <a:t>, b) surface net radiation, c) surface net shortwave radiation, d) surface net longwave radiation, e) total cloud cover, f) surface sensible heat flux during summer (JJA) season in the period of 1979-2018 in ERA5 monthly data. The stippling denotes significance above the 0.10 level, after taking account of the efficient number of degrees of freedom (</a:t>
            </a:r>
            <a:r>
              <a:rPr lang="en-GB" sz="1200" dirty="0" err="1">
                <a:effectLst/>
                <a:ea typeface="DengXian" panose="02010600030101010101" pitchFamily="2" charset="-122"/>
              </a:rPr>
              <a:t>Zar</a:t>
            </a:r>
            <a:r>
              <a:rPr lang="en-GB" sz="1200" dirty="0">
                <a:effectLst/>
                <a:ea typeface="DengXian" panose="02010600030101010101" pitchFamily="2" charset="-122"/>
              </a:rPr>
              <a:t> 1984; Li et al. 2013). </a:t>
            </a:r>
            <a:r>
              <a:rPr lang="en-US" sz="1200" dirty="0">
                <a:effectLst/>
                <a:ea typeface="DengXian" panose="02010600030101010101" pitchFamily="2" charset="-122"/>
              </a:rPr>
              <a:t>The green star denotes the central position (36°N, 75°E) of the Karakoram focus area, the green square denotes area of 35~37°N, 74~76°E. The bold-black-outline denotes topography above 1,500 m.</a:t>
            </a:r>
            <a:endParaRPr lang="en-GB" sz="1200" dirty="0">
              <a:effectLst/>
              <a:ea typeface="DengXian" panose="02010600030101010101" pitchFamily="2" charset="-122"/>
            </a:endParaRPr>
          </a:p>
        </p:txBody>
      </p:sp>
      <p:sp>
        <p:nvSpPr>
          <p:cNvPr id="22" name="Title 1">
            <a:extLst>
              <a:ext uri="{FF2B5EF4-FFF2-40B4-BE49-F238E27FC236}">
                <a16:creationId xmlns:a16="http://schemas.microsoft.com/office/drawing/2014/main" id="{83ACB1AD-D4EA-F046-818C-4B08C2E86F66}"/>
              </a:ext>
              <a:ext uri="{C183D7F6-B498-43B3-948B-1728B52AA6E4}">
                <adec:decorative xmlns:adec="http://schemas.microsoft.com/office/drawing/2017/decorative" val="0"/>
              </a:ext>
            </a:extLst>
          </p:cNvPr>
          <p:cNvSpPr txBox="1">
            <a:spLocks/>
          </p:cNvSpPr>
          <p:nvPr/>
        </p:nvSpPr>
        <p:spPr>
          <a:xfrm>
            <a:off x="269824" y="274466"/>
            <a:ext cx="5826176" cy="9361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5. </a:t>
            </a:r>
            <a:r>
              <a:rPr lang="en-US" sz="3200" b="1" u="sng" dirty="0"/>
              <a:t>Discussion </a:t>
            </a:r>
            <a:r>
              <a:rPr lang="en-US" sz="3200" dirty="0"/>
              <a:t> </a:t>
            </a:r>
          </a:p>
        </p:txBody>
      </p:sp>
      <p:sp>
        <p:nvSpPr>
          <p:cNvPr id="25" name="Rectangle 24">
            <a:extLst>
              <a:ext uri="{FF2B5EF4-FFF2-40B4-BE49-F238E27FC236}">
                <a16:creationId xmlns:a16="http://schemas.microsoft.com/office/drawing/2014/main" id="{72CEC56C-9B2E-D94B-AABE-6321ED2C102C}"/>
              </a:ext>
            </a:extLst>
          </p:cNvPr>
          <p:cNvSpPr/>
          <p:nvPr/>
        </p:nvSpPr>
        <p:spPr>
          <a:xfrm>
            <a:off x="629909" y="764594"/>
            <a:ext cx="2956259" cy="461665"/>
          </a:xfrm>
          <a:prstGeom prst="rect">
            <a:avLst/>
          </a:prstGeom>
        </p:spPr>
        <p:txBody>
          <a:bodyPr wrap="none">
            <a:spAutoFit/>
          </a:bodyPr>
          <a:lstStyle/>
          <a:p>
            <a:r>
              <a:rPr lang="en-US" sz="2400" b="1" dirty="0">
                <a:solidFill>
                  <a:srgbClr val="00B050"/>
                </a:solidFill>
              </a:rPr>
              <a:t>Another possibility is:</a:t>
            </a:r>
            <a:endParaRPr lang="en-US" sz="2400" dirty="0">
              <a:solidFill>
                <a:schemeClr val="accent2"/>
              </a:solidFill>
            </a:endParaRPr>
          </a:p>
        </p:txBody>
      </p:sp>
      <p:grpSp>
        <p:nvGrpSpPr>
          <p:cNvPr id="26" name="Group 25">
            <a:extLst>
              <a:ext uri="{FF2B5EF4-FFF2-40B4-BE49-F238E27FC236}">
                <a16:creationId xmlns:a16="http://schemas.microsoft.com/office/drawing/2014/main" id="{57F508CE-3761-CF49-9EED-D1E88172BBF7}"/>
              </a:ext>
            </a:extLst>
          </p:cNvPr>
          <p:cNvGrpSpPr/>
          <p:nvPr/>
        </p:nvGrpSpPr>
        <p:grpSpPr>
          <a:xfrm>
            <a:off x="747979" y="1361266"/>
            <a:ext cx="2406012" cy="936172"/>
            <a:chOff x="1128" y="385876"/>
            <a:chExt cx="2406012" cy="1443607"/>
          </a:xfrm>
        </p:grpSpPr>
        <p:sp>
          <p:nvSpPr>
            <p:cNvPr id="27" name="Rounded Rectangle 26">
              <a:extLst>
                <a:ext uri="{FF2B5EF4-FFF2-40B4-BE49-F238E27FC236}">
                  <a16:creationId xmlns:a16="http://schemas.microsoft.com/office/drawing/2014/main" id="{8894E321-8470-B849-A8DD-05F4E00777B7}"/>
                </a:ext>
              </a:extLst>
            </p:cNvPr>
            <p:cNvSpPr/>
            <p:nvPr/>
          </p:nvSpPr>
          <p:spPr>
            <a:xfrm>
              <a:off x="1128" y="385876"/>
              <a:ext cx="2406012" cy="1443607"/>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4">
              <a:extLst>
                <a:ext uri="{FF2B5EF4-FFF2-40B4-BE49-F238E27FC236}">
                  <a16:creationId xmlns:a16="http://schemas.microsoft.com/office/drawing/2014/main" id="{770437D2-7140-ED41-A0E7-FBE3A76D2026}"/>
                </a:ext>
              </a:extLst>
            </p:cNvPr>
            <p:cNvSpPr txBox="1"/>
            <p:nvPr/>
          </p:nvSpPr>
          <p:spPr>
            <a:xfrm>
              <a:off x="43410" y="428158"/>
              <a:ext cx="2321448" cy="1359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000" kern="1200" dirty="0"/>
                <a:t>Anti-cyclonic WTV (anomalous sinking)</a:t>
              </a:r>
            </a:p>
          </p:txBody>
        </p:sp>
      </p:grpSp>
      <p:grpSp>
        <p:nvGrpSpPr>
          <p:cNvPr id="29" name="Group 28">
            <a:extLst>
              <a:ext uri="{FF2B5EF4-FFF2-40B4-BE49-F238E27FC236}">
                <a16:creationId xmlns:a16="http://schemas.microsoft.com/office/drawing/2014/main" id="{0F0EE283-2062-234D-8F06-D99564C4F7AF}"/>
              </a:ext>
            </a:extLst>
          </p:cNvPr>
          <p:cNvGrpSpPr/>
          <p:nvPr/>
        </p:nvGrpSpPr>
        <p:grpSpPr>
          <a:xfrm>
            <a:off x="303757" y="2772722"/>
            <a:ext cx="3294457" cy="654896"/>
            <a:chOff x="1128" y="385876"/>
            <a:chExt cx="2406012" cy="1443607"/>
          </a:xfrm>
        </p:grpSpPr>
        <p:sp>
          <p:nvSpPr>
            <p:cNvPr id="30" name="Rounded Rectangle 29">
              <a:extLst>
                <a:ext uri="{FF2B5EF4-FFF2-40B4-BE49-F238E27FC236}">
                  <a16:creationId xmlns:a16="http://schemas.microsoft.com/office/drawing/2014/main" id="{39815928-34BF-DF4D-A866-6EE55BF7E29B}"/>
                </a:ext>
              </a:extLst>
            </p:cNvPr>
            <p:cNvSpPr/>
            <p:nvPr/>
          </p:nvSpPr>
          <p:spPr>
            <a:xfrm>
              <a:off x="1128" y="385876"/>
              <a:ext cx="2406012" cy="1443607"/>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ounded Rectangle 4">
              <a:extLst>
                <a:ext uri="{FF2B5EF4-FFF2-40B4-BE49-F238E27FC236}">
                  <a16:creationId xmlns:a16="http://schemas.microsoft.com/office/drawing/2014/main" id="{6B47388F-1E91-3D45-A988-1062A2D9E6CC}"/>
                </a:ext>
              </a:extLst>
            </p:cNvPr>
            <p:cNvSpPr txBox="1"/>
            <p:nvPr/>
          </p:nvSpPr>
          <p:spPr>
            <a:xfrm>
              <a:off x="43410" y="428158"/>
              <a:ext cx="2321448" cy="1359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dirty="0"/>
                <a:t>Less cloudiness</a:t>
              </a:r>
              <a:endParaRPr lang="en-GB" sz="2400" kern="1200" dirty="0"/>
            </a:p>
          </p:txBody>
        </p:sp>
      </p:grpSp>
      <p:sp>
        <p:nvSpPr>
          <p:cNvPr id="32" name="Down Arrow 31">
            <a:extLst>
              <a:ext uri="{FF2B5EF4-FFF2-40B4-BE49-F238E27FC236}">
                <a16:creationId xmlns:a16="http://schemas.microsoft.com/office/drawing/2014/main" id="{B975A105-EB91-5D49-902E-BFE505F849DA}"/>
              </a:ext>
            </a:extLst>
          </p:cNvPr>
          <p:cNvSpPr/>
          <p:nvPr/>
        </p:nvSpPr>
        <p:spPr>
          <a:xfrm>
            <a:off x="1769213" y="2339720"/>
            <a:ext cx="339431" cy="43974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669AD8E8-A2B8-DB4C-A4A6-784AA1C3A9E0}"/>
              </a:ext>
            </a:extLst>
          </p:cNvPr>
          <p:cNvGrpSpPr/>
          <p:nvPr/>
        </p:nvGrpSpPr>
        <p:grpSpPr>
          <a:xfrm>
            <a:off x="303757" y="3950878"/>
            <a:ext cx="3294457" cy="971132"/>
            <a:chOff x="1128" y="385876"/>
            <a:chExt cx="2406012" cy="1443607"/>
          </a:xfrm>
        </p:grpSpPr>
        <p:sp>
          <p:nvSpPr>
            <p:cNvPr id="34" name="Rounded Rectangle 33">
              <a:extLst>
                <a:ext uri="{FF2B5EF4-FFF2-40B4-BE49-F238E27FC236}">
                  <a16:creationId xmlns:a16="http://schemas.microsoft.com/office/drawing/2014/main" id="{BA835DF1-92E6-CE46-A0E6-9CB464B72815}"/>
                </a:ext>
              </a:extLst>
            </p:cNvPr>
            <p:cNvSpPr/>
            <p:nvPr/>
          </p:nvSpPr>
          <p:spPr>
            <a:xfrm>
              <a:off x="1128" y="385876"/>
              <a:ext cx="2406012" cy="1443607"/>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ounded Rectangle 4">
              <a:extLst>
                <a:ext uri="{FF2B5EF4-FFF2-40B4-BE49-F238E27FC236}">
                  <a16:creationId xmlns:a16="http://schemas.microsoft.com/office/drawing/2014/main" id="{D4426F69-5353-7D41-8967-3D581171BEB5}"/>
                </a:ext>
              </a:extLst>
            </p:cNvPr>
            <p:cNvSpPr txBox="1"/>
            <p:nvPr/>
          </p:nvSpPr>
          <p:spPr>
            <a:xfrm>
              <a:off x="43410" y="428159"/>
              <a:ext cx="2321448" cy="1359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dirty="0"/>
                <a:t>More input solar radiation</a:t>
              </a:r>
              <a:endParaRPr lang="en-GB" sz="2400" kern="1200" dirty="0"/>
            </a:p>
          </p:txBody>
        </p:sp>
      </p:grpSp>
      <p:sp>
        <p:nvSpPr>
          <p:cNvPr id="36" name="Down Arrow 35">
            <a:extLst>
              <a:ext uri="{FF2B5EF4-FFF2-40B4-BE49-F238E27FC236}">
                <a16:creationId xmlns:a16="http://schemas.microsoft.com/office/drawing/2014/main" id="{A29F8F42-F239-4642-A886-339F0DCF9EBF}"/>
              </a:ext>
            </a:extLst>
          </p:cNvPr>
          <p:cNvSpPr/>
          <p:nvPr/>
        </p:nvSpPr>
        <p:spPr>
          <a:xfrm>
            <a:off x="1784840" y="3465212"/>
            <a:ext cx="339431" cy="43974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D6EC8CB-2F0E-AA4C-93FC-A2A15C5FA8EC}"/>
              </a:ext>
            </a:extLst>
          </p:cNvPr>
          <p:cNvGrpSpPr/>
          <p:nvPr/>
        </p:nvGrpSpPr>
        <p:grpSpPr>
          <a:xfrm>
            <a:off x="300042" y="5430011"/>
            <a:ext cx="3294457" cy="953035"/>
            <a:chOff x="1128" y="385876"/>
            <a:chExt cx="2406012" cy="1443607"/>
          </a:xfrm>
        </p:grpSpPr>
        <p:sp>
          <p:nvSpPr>
            <p:cNvPr id="38" name="Rounded Rectangle 37">
              <a:extLst>
                <a:ext uri="{FF2B5EF4-FFF2-40B4-BE49-F238E27FC236}">
                  <a16:creationId xmlns:a16="http://schemas.microsoft.com/office/drawing/2014/main" id="{94634024-E5B6-F940-ADB7-B20828609CBC}"/>
                </a:ext>
              </a:extLst>
            </p:cNvPr>
            <p:cNvSpPr/>
            <p:nvPr/>
          </p:nvSpPr>
          <p:spPr>
            <a:xfrm>
              <a:off x="1128" y="385876"/>
              <a:ext cx="2406012" cy="1443607"/>
            </a:xfrm>
            <a:prstGeom prst="roundRect">
              <a:avLst>
                <a:gd name="adj" fmla="val 1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ounded Rectangle 4">
              <a:extLst>
                <a:ext uri="{FF2B5EF4-FFF2-40B4-BE49-F238E27FC236}">
                  <a16:creationId xmlns:a16="http://schemas.microsoft.com/office/drawing/2014/main" id="{17B7405A-BCF3-4049-9CE7-5D8E14146979}"/>
                </a:ext>
              </a:extLst>
            </p:cNvPr>
            <p:cNvSpPr txBox="1"/>
            <p:nvPr/>
          </p:nvSpPr>
          <p:spPr>
            <a:xfrm>
              <a:off x="43410" y="428159"/>
              <a:ext cx="2321448" cy="1359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dirty="0"/>
                <a:t>Higher land surface temperature and </a:t>
              </a:r>
              <a:r>
                <a:rPr lang="en-GB" sz="2400" dirty="0">
                  <a:ea typeface="DengXian" panose="02010600030101010101" pitchFamily="2" charset="-122"/>
                </a:rPr>
                <a:t>T</a:t>
              </a:r>
              <a:r>
                <a:rPr lang="en-GB" sz="2400" baseline="-25000" dirty="0">
                  <a:ea typeface="DengXian" panose="02010600030101010101" pitchFamily="2" charset="-122"/>
                </a:rPr>
                <a:t>2m</a:t>
              </a:r>
              <a:endParaRPr lang="en-GB" sz="2400" kern="1200" dirty="0"/>
            </a:p>
          </p:txBody>
        </p:sp>
      </p:grpSp>
      <p:sp>
        <p:nvSpPr>
          <p:cNvPr id="40" name="Down Arrow 39">
            <a:extLst>
              <a:ext uri="{FF2B5EF4-FFF2-40B4-BE49-F238E27FC236}">
                <a16:creationId xmlns:a16="http://schemas.microsoft.com/office/drawing/2014/main" id="{7BFC5EE4-8FA0-FF45-9937-3EA08520734F}"/>
              </a:ext>
            </a:extLst>
          </p:cNvPr>
          <p:cNvSpPr/>
          <p:nvPr/>
        </p:nvSpPr>
        <p:spPr>
          <a:xfrm>
            <a:off x="1781125" y="4965396"/>
            <a:ext cx="339431" cy="43974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26FE12C-7D30-3540-BF74-B149FA4AE937}"/>
              </a:ext>
            </a:extLst>
          </p:cNvPr>
          <p:cNvSpPr txBox="1"/>
          <p:nvPr/>
        </p:nvSpPr>
        <p:spPr>
          <a:xfrm>
            <a:off x="3831981" y="1396622"/>
            <a:ext cx="1593716" cy="707886"/>
          </a:xfrm>
          <a:prstGeom prst="rect">
            <a:avLst/>
          </a:prstGeom>
          <a:noFill/>
        </p:spPr>
        <p:txBody>
          <a:bodyPr wrap="square" rtlCol="0">
            <a:spAutoFit/>
          </a:bodyPr>
          <a:lstStyle/>
          <a:p>
            <a:pPr algn="ctr"/>
            <a:r>
              <a:rPr lang="en-US" sz="2000" b="1" dirty="0"/>
              <a:t>Atmospheric Circulation</a:t>
            </a:r>
          </a:p>
        </p:txBody>
      </p:sp>
      <p:cxnSp>
        <p:nvCxnSpPr>
          <p:cNvPr id="42" name="Straight Arrow Connector 41">
            <a:extLst>
              <a:ext uri="{FF2B5EF4-FFF2-40B4-BE49-F238E27FC236}">
                <a16:creationId xmlns:a16="http://schemas.microsoft.com/office/drawing/2014/main" id="{E8334144-AD79-4648-96CF-EF4FCA0224C8}"/>
              </a:ext>
            </a:extLst>
          </p:cNvPr>
          <p:cNvCxnSpPr>
            <a:cxnSpLocks/>
            <a:stCxn id="41" idx="2"/>
            <a:endCxn id="43" idx="0"/>
          </p:cNvCxnSpPr>
          <p:nvPr/>
        </p:nvCxnSpPr>
        <p:spPr>
          <a:xfrm>
            <a:off x="4628839" y="2104508"/>
            <a:ext cx="0" cy="1467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D6F7385-E8D0-184D-8944-7EEE84C91BAA}"/>
              </a:ext>
            </a:extLst>
          </p:cNvPr>
          <p:cNvSpPr txBox="1"/>
          <p:nvPr/>
        </p:nvSpPr>
        <p:spPr>
          <a:xfrm>
            <a:off x="3869422" y="3572047"/>
            <a:ext cx="1518834" cy="400110"/>
          </a:xfrm>
          <a:prstGeom prst="rect">
            <a:avLst/>
          </a:prstGeom>
          <a:noFill/>
        </p:spPr>
        <p:txBody>
          <a:bodyPr wrap="square" rtlCol="0">
            <a:spAutoFit/>
          </a:bodyPr>
          <a:lstStyle/>
          <a:p>
            <a:pPr algn="ctr"/>
            <a:r>
              <a:rPr lang="en-US" sz="2000" dirty="0"/>
              <a:t>Radiation</a:t>
            </a:r>
          </a:p>
        </p:txBody>
      </p:sp>
      <p:cxnSp>
        <p:nvCxnSpPr>
          <p:cNvPr id="44" name="Straight Arrow Connector 43">
            <a:extLst>
              <a:ext uri="{FF2B5EF4-FFF2-40B4-BE49-F238E27FC236}">
                <a16:creationId xmlns:a16="http://schemas.microsoft.com/office/drawing/2014/main" id="{7567847E-DD57-DF4D-8CD4-9B6AE37038AC}"/>
              </a:ext>
            </a:extLst>
          </p:cNvPr>
          <p:cNvCxnSpPr>
            <a:cxnSpLocks/>
            <a:stCxn id="43" idx="2"/>
            <a:endCxn id="45" idx="0"/>
          </p:cNvCxnSpPr>
          <p:nvPr/>
        </p:nvCxnSpPr>
        <p:spPr>
          <a:xfrm>
            <a:off x="4628839" y="3972157"/>
            <a:ext cx="0" cy="1749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9840CF0-51BF-B54E-A08D-7836798FB655}"/>
              </a:ext>
            </a:extLst>
          </p:cNvPr>
          <p:cNvSpPr txBox="1"/>
          <p:nvPr/>
        </p:nvSpPr>
        <p:spPr>
          <a:xfrm>
            <a:off x="3869422" y="5721862"/>
            <a:ext cx="1518834" cy="461665"/>
          </a:xfrm>
          <a:prstGeom prst="rect">
            <a:avLst/>
          </a:prstGeom>
          <a:noFill/>
        </p:spPr>
        <p:txBody>
          <a:bodyPr wrap="square" rtlCol="0">
            <a:spAutoFit/>
          </a:bodyPr>
          <a:lstStyle/>
          <a:p>
            <a:pPr algn="ctr"/>
            <a:r>
              <a:rPr lang="en-GB" sz="2400" dirty="0">
                <a:ea typeface="DengXian" panose="02010600030101010101" pitchFamily="2" charset="-122"/>
              </a:rPr>
              <a:t>T</a:t>
            </a:r>
            <a:r>
              <a:rPr lang="en-GB" sz="2400" baseline="-25000" dirty="0">
                <a:ea typeface="DengXian" panose="02010600030101010101" pitchFamily="2" charset="-122"/>
              </a:rPr>
              <a:t>2m</a:t>
            </a:r>
            <a:endParaRPr lang="en-US" sz="2400" dirty="0"/>
          </a:p>
        </p:txBody>
      </p:sp>
      <p:pic>
        <p:nvPicPr>
          <p:cNvPr id="3" name="Picture 2" descr="A picture containing screenshot&#10;&#10;Description automatically generated">
            <a:extLst>
              <a:ext uri="{FF2B5EF4-FFF2-40B4-BE49-F238E27FC236}">
                <a16:creationId xmlns:a16="http://schemas.microsoft.com/office/drawing/2014/main" id="{0DE49F0C-5DEE-2843-A0A7-92CD330AD91E}"/>
              </a:ext>
            </a:extLst>
          </p:cNvPr>
          <p:cNvPicPr>
            <a:picLocks noChangeAspect="1"/>
          </p:cNvPicPr>
          <p:nvPr/>
        </p:nvPicPr>
        <p:blipFill rotWithShape="1">
          <a:blip r:embed="rId2"/>
          <a:srcRect l="5875" b="34537"/>
          <a:stretch/>
        </p:blipFill>
        <p:spPr>
          <a:xfrm>
            <a:off x="5658559" y="219858"/>
            <a:ext cx="5940000" cy="5105728"/>
          </a:xfrm>
          <a:prstGeom prst="rect">
            <a:avLst/>
          </a:prstGeom>
        </p:spPr>
      </p:pic>
    </p:spTree>
    <p:extLst>
      <p:ext uri="{BB962C8B-B14F-4D97-AF65-F5344CB8AC3E}">
        <p14:creationId xmlns:p14="http://schemas.microsoft.com/office/powerpoint/2010/main" val="3711615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8429B8-8404-E546-9FE9-D12D657CA379}"/>
              </a:ext>
            </a:extLst>
          </p:cNvPr>
          <p:cNvSpPr txBox="1">
            <a:spLocks/>
          </p:cNvSpPr>
          <p:nvPr/>
        </p:nvSpPr>
        <p:spPr>
          <a:xfrm>
            <a:off x="640079" y="2053641"/>
            <a:ext cx="3669161" cy="2760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b="1" kern="1200" dirty="0">
                <a:solidFill>
                  <a:srgbClr val="FFFFFF"/>
                </a:solidFill>
                <a:latin typeface="+mj-lt"/>
                <a:ea typeface="+mj-ea"/>
                <a:cs typeface="+mj-cs"/>
              </a:rPr>
              <a:t>Is the WTV an emergent feature of near-surface temperature variation?</a:t>
            </a:r>
          </a:p>
        </p:txBody>
      </p:sp>
      <p:sp>
        <p:nvSpPr>
          <p:cNvPr id="9" name="Title 1">
            <a:extLst>
              <a:ext uri="{FF2B5EF4-FFF2-40B4-BE49-F238E27FC236}">
                <a16:creationId xmlns:a16="http://schemas.microsoft.com/office/drawing/2014/main" id="{6FA59318-45C8-0340-B567-5C647D768F8D}"/>
              </a:ext>
              <a:ext uri="{C183D7F6-B498-43B3-948B-1728B52AA6E4}">
                <adec:decorative xmlns:adec="http://schemas.microsoft.com/office/drawing/2017/decorative" val="0"/>
              </a:ext>
            </a:extLst>
          </p:cNvPr>
          <p:cNvSpPr txBox="1">
            <a:spLocks/>
          </p:cNvSpPr>
          <p:nvPr/>
        </p:nvSpPr>
        <p:spPr>
          <a:xfrm>
            <a:off x="4831135" y="274466"/>
            <a:ext cx="3084140" cy="52740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6. </a:t>
            </a:r>
            <a:r>
              <a:rPr lang="en-US" sz="3200" b="1" u="sng" dirty="0"/>
              <a:t>Conclusions </a:t>
            </a:r>
            <a:r>
              <a:rPr lang="en-US" sz="3200" dirty="0"/>
              <a:t> </a:t>
            </a:r>
          </a:p>
        </p:txBody>
      </p:sp>
      <p:sp>
        <p:nvSpPr>
          <p:cNvPr id="11" name="Rectangle 10">
            <a:extLst>
              <a:ext uri="{FF2B5EF4-FFF2-40B4-BE49-F238E27FC236}">
                <a16:creationId xmlns:a16="http://schemas.microsoft.com/office/drawing/2014/main" id="{5440FEA8-B0E5-1940-9E4B-670499A96CAD}"/>
              </a:ext>
            </a:extLst>
          </p:cNvPr>
          <p:cNvSpPr/>
          <p:nvPr/>
        </p:nvSpPr>
        <p:spPr>
          <a:xfrm>
            <a:off x="4949318" y="801866"/>
            <a:ext cx="6602603" cy="4546373"/>
          </a:xfrm>
          <a:prstGeom prst="rect">
            <a:avLst/>
          </a:prstGeom>
          <a:solidFill>
            <a:schemeClr val="bg1"/>
          </a:solidFill>
          <a:ln>
            <a:noFill/>
          </a:ln>
        </p:spPr>
        <p:txBody>
          <a:bodyPr wrap="square">
            <a:spAutoFit/>
          </a:bodyPr>
          <a:lstStyle/>
          <a:p>
            <a:pPr marL="400050" indent="-400050" algn="just">
              <a:lnSpc>
                <a:spcPct val="115000"/>
              </a:lnSpc>
              <a:spcAft>
                <a:spcPts val="600"/>
              </a:spcAft>
              <a:buFont typeface="+mj-lt"/>
              <a:buAutoNum type="arabicParenR"/>
            </a:pPr>
            <a:r>
              <a:rPr lang="en-GB" sz="1600" dirty="0">
                <a:latin typeface="Arial" panose="020B0604020202020204" pitchFamily="34" charset="0"/>
                <a:cs typeface="Arial" panose="020B0604020202020204" pitchFamily="34" charset="0"/>
              </a:rPr>
              <a:t>The putative thermal-generating mechanism for the WTV proposed by dKI19 is in conflict with the basic physics of thermal direct circulations.</a:t>
            </a:r>
          </a:p>
          <a:p>
            <a:pPr marL="400050" indent="-400050" algn="just">
              <a:lnSpc>
                <a:spcPct val="115000"/>
              </a:lnSpc>
              <a:spcAft>
                <a:spcPts val="600"/>
              </a:spcAft>
              <a:buFont typeface="+mj-lt"/>
              <a:buAutoNum type="arabicParenR"/>
            </a:pPr>
            <a:r>
              <a:rPr lang="en-GB" sz="1600" dirty="0">
                <a:latin typeface="Arial" panose="020B0604020202020204" pitchFamily="34" charset="0"/>
                <a:ea typeface="Calibri" panose="020F0502020204030204" pitchFamily="34" charset="0"/>
                <a:cs typeface="Arial" panose="020B0604020202020204" pitchFamily="34" charset="0"/>
              </a:rPr>
              <a:t>Currently, no reliable proofs support the thermal-generating mechanism for the WTV . </a:t>
            </a:r>
          </a:p>
          <a:p>
            <a:pPr marL="400050" indent="-400050" algn="just">
              <a:lnSpc>
                <a:spcPct val="115000"/>
              </a:lnSpc>
              <a:spcAft>
                <a:spcPts val="600"/>
              </a:spcAft>
              <a:buFont typeface="+mj-lt"/>
              <a:buAutoNum type="arabicParenR"/>
            </a:pPr>
            <a:r>
              <a:rPr lang="en-GB" sz="1600" dirty="0">
                <a:latin typeface="Arial" panose="020B0604020202020204" pitchFamily="34" charset="0"/>
                <a:ea typeface="Calibri" panose="020F0502020204030204" pitchFamily="34" charset="0"/>
                <a:cs typeface="Arial" panose="020B0604020202020204" pitchFamily="34" charset="0"/>
              </a:rPr>
              <a:t>A near-surface thermal forcing experiment over the western TP produces a classic thermal direct circulation structure, opposite to the WTV structure. It demonstrates that near-surface thermal forcing can NOT generate the basic structure of the WTV.</a:t>
            </a:r>
          </a:p>
          <a:p>
            <a:pPr marL="400050" indent="-400050" algn="just">
              <a:lnSpc>
                <a:spcPct val="115000"/>
              </a:lnSpc>
              <a:spcAft>
                <a:spcPts val="600"/>
              </a:spcAft>
              <a:buFont typeface="+mj-lt"/>
              <a:buAutoNum type="arabicParenR"/>
            </a:pPr>
            <a:r>
              <a:rPr lang="en-GB" sz="1600" dirty="0">
                <a:latin typeface="Arial" panose="020B0604020202020204" pitchFamily="34" charset="0"/>
                <a:ea typeface="Calibri" panose="020F0502020204030204" pitchFamily="34" charset="0"/>
                <a:cs typeface="Arial" panose="020B0604020202020204" pitchFamily="34" charset="0"/>
              </a:rPr>
              <a:t>But, we think surface thermal forcing over the western TP may impact (instead of generating) the WTV. It enhances (weakens) the WTV’s circulation anomalies over the upper (lower) troposphere. Further checks are needed on whether it can provide an explanation for why the WTV has a quasi-barotropic rather than barotropic structure.</a:t>
            </a:r>
          </a:p>
        </p:txBody>
      </p:sp>
    </p:spTree>
    <p:extLst>
      <p:ext uri="{BB962C8B-B14F-4D97-AF65-F5344CB8AC3E}">
        <p14:creationId xmlns:p14="http://schemas.microsoft.com/office/powerpoint/2010/main" val="1079154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651916-2477-3B4D-8CD9-0E11627F966D}"/>
              </a:ext>
            </a:extLst>
          </p:cNvPr>
          <p:cNvSpPr txBox="1">
            <a:spLocks/>
          </p:cNvSpPr>
          <p:nvPr/>
        </p:nvSpPr>
        <p:spPr>
          <a:xfrm>
            <a:off x="640079" y="2053641"/>
            <a:ext cx="3669161" cy="2760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b="1" kern="1200" dirty="0">
                <a:solidFill>
                  <a:srgbClr val="FFFFFF"/>
                </a:solidFill>
                <a:latin typeface="+mj-lt"/>
                <a:ea typeface="+mj-ea"/>
                <a:cs typeface="+mj-cs"/>
              </a:rPr>
              <a:t>Is the WTV an emergent feature of near-surface temperature variation?</a:t>
            </a:r>
          </a:p>
        </p:txBody>
      </p:sp>
      <p:sp>
        <p:nvSpPr>
          <p:cNvPr id="7" name="Title 1">
            <a:extLst>
              <a:ext uri="{FF2B5EF4-FFF2-40B4-BE49-F238E27FC236}">
                <a16:creationId xmlns:a16="http://schemas.microsoft.com/office/drawing/2014/main" id="{0B92D669-2D94-B340-9D57-8BB72D6FF56A}"/>
              </a:ext>
              <a:ext uri="{C183D7F6-B498-43B3-948B-1728B52AA6E4}">
                <adec:decorative xmlns:adec="http://schemas.microsoft.com/office/drawing/2017/decorative" val="0"/>
              </a:ext>
            </a:extLst>
          </p:cNvPr>
          <p:cNvSpPr txBox="1">
            <a:spLocks/>
          </p:cNvSpPr>
          <p:nvPr/>
        </p:nvSpPr>
        <p:spPr>
          <a:xfrm>
            <a:off x="4831135" y="274466"/>
            <a:ext cx="3084140" cy="52740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6. </a:t>
            </a:r>
            <a:r>
              <a:rPr lang="en-US" sz="3200" b="1" u="sng" dirty="0"/>
              <a:t>Conclusions </a:t>
            </a:r>
            <a:r>
              <a:rPr lang="en-US" sz="3200" dirty="0"/>
              <a:t> </a:t>
            </a:r>
          </a:p>
        </p:txBody>
      </p:sp>
      <p:sp>
        <p:nvSpPr>
          <p:cNvPr id="9" name="Rectangle 8">
            <a:extLst>
              <a:ext uri="{FF2B5EF4-FFF2-40B4-BE49-F238E27FC236}">
                <a16:creationId xmlns:a16="http://schemas.microsoft.com/office/drawing/2014/main" id="{B37EDA88-3E37-4D4E-8036-6A086093779B}"/>
              </a:ext>
            </a:extLst>
          </p:cNvPr>
          <p:cNvSpPr/>
          <p:nvPr/>
        </p:nvSpPr>
        <p:spPr>
          <a:xfrm>
            <a:off x="5410351" y="1459788"/>
            <a:ext cx="6141570" cy="3978859"/>
          </a:xfrm>
          <a:prstGeom prst="rect">
            <a:avLst/>
          </a:prstGeom>
          <a:solidFill>
            <a:schemeClr val="bg1"/>
          </a:solidFill>
        </p:spPr>
        <p:txBody>
          <a:bodyPr vert="horz" lIns="91440" tIns="45720" rIns="91440" bIns="45720" rtlCol="0" anchor="ctr">
            <a:normAutofit/>
          </a:bodyPr>
          <a:lstStyle/>
          <a:p>
            <a:pPr marL="400050" indent="-400050" algn="just">
              <a:lnSpc>
                <a:spcPct val="115000"/>
              </a:lnSpc>
              <a:spcAft>
                <a:spcPts val="600"/>
              </a:spcAft>
              <a:buFont typeface="+mj-lt"/>
              <a:buAutoNum type="arabicParenR" startAt="5"/>
            </a:pPr>
            <a:r>
              <a:rPr lang="en-GB" sz="1600" dirty="0">
                <a:latin typeface="Arial" panose="020B0604020202020204" pitchFamily="34" charset="0"/>
                <a:ea typeface="Calibri" panose="020F0502020204030204" pitchFamily="34" charset="0"/>
                <a:cs typeface="Arial" panose="020B0604020202020204" pitchFamily="34" charset="0"/>
              </a:rPr>
              <a:t>It is possible that the WTV impacts the near surface temperature and net radiations through modulating the cloudiness over the western TP: Under the anti-cyclonic WTV, the anomalous sinking motions cause less cloudiness and more input shortwave (solar) radiations, which warm up the skin and near surface air temperature; under the cyclonic WTV, the anomalous rising motions cause more cloudiness and less input shortwave (solar) radiations, which cool the skin and near surface air temperature. Further numerical simulation are carrying out to verify this hypnosis, which may complement previously published evaluation of the proposed adiabatic heating mechanism through which the WTV impacts the mid-lower tropospheric and near surface air temperature.  </a:t>
            </a:r>
          </a:p>
        </p:txBody>
      </p:sp>
    </p:spTree>
    <p:extLst>
      <p:ext uri="{BB962C8B-B14F-4D97-AF65-F5344CB8AC3E}">
        <p14:creationId xmlns:p14="http://schemas.microsoft.com/office/powerpoint/2010/main" val="2183232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433D745-29C0-5641-BD0C-095D00D24B2D}"/>
              </a:ext>
            </a:extLst>
          </p:cNvPr>
          <p:cNvSpPr txBox="1"/>
          <p:nvPr/>
        </p:nvSpPr>
        <p:spPr>
          <a:xfrm>
            <a:off x="3045368" y="2043663"/>
            <a:ext cx="6105194" cy="203105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8000" kern="1200" dirty="0">
                <a:solidFill>
                  <a:srgbClr val="FFFFFF"/>
                </a:solidFill>
                <a:latin typeface="+mj-lt"/>
                <a:ea typeface="+mj-ea"/>
                <a:cs typeface="+mj-cs"/>
              </a:rPr>
              <a:t>Thanks!</a:t>
            </a:r>
          </a:p>
        </p:txBody>
      </p:sp>
    </p:spTree>
    <p:extLst>
      <p:ext uri="{BB962C8B-B14F-4D97-AF65-F5344CB8AC3E}">
        <p14:creationId xmlns:p14="http://schemas.microsoft.com/office/powerpoint/2010/main" val="91566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BFFBEA-1139-044B-9692-8004609FBE45}"/>
              </a:ext>
            </a:extLst>
          </p:cNvPr>
          <p:cNvSpPr>
            <a:spLocks noGrp="1"/>
          </p:cNvSpPr>
          <p:nvPr>
            <p:ph type="body" sz="half" idx="2"/>
          </p:nvPr>
        </p:nvSpPr>
        <p:spPr>
          <a:xfrm>
            <a:off x="587830" y="957943"/>
            <a:ext cx="4184196" cy="5377543"/>
          </a:xfrm>
        </p:spPr>
        <p:txBody>
          <a:bodyPr>
            <a:normAutofit/>
          </a:bodyPr>
          <a:lstStyle/>
          <a:p>
            <a:pPr algn="just"/>
            <a:r>
              <a:rPr lang="en-GB" sz="1800" dirty="0"/>
              <a:t>The WTV is </a:t>
            </a:r>
            <a:r>
              <a:rPr lang="en-GB" sz="1800" u="sng" dirty="0"/>
              <a:t>not</a:t>
            </a:r>
            <a:r>
              <a:rPr lang="en-GB" sz="1800" dirty="0"/>
              <a:t> a semi-permanent pressure system such as the Icelandic/Greenland or Aleutian Lows or the Azores/Bermuda or South Atlantic/Saint Helena highs, neither is it (predominantly) an instantaneous synoptic circulation feature such as offshoot of the Arctic Polar vortex penetrating into the mid-latitudes via a jet stream meander. </a:t>
            </a:r>
          </a:p>
          <a:p>
            <a:pPr algn="just"/>
            <a:r>
              <a:rPr lang="en-GB" sz="1800" dirty="0"/>
              <a:t>Notably, </a:t>
            </a:r>
            <a:r>
              <a:rPr lang="en-GB" sz="1800" u="sng" dirty="0"/>
              <a:t>the WTV exists in circulation anomalies from the climatological mean (</a:t>
            </a:r>
            <a:r>
              <a:rPr lang="en-GB" sz="1800" b="1" u="sng" dirty="0"/>
              <a:t>see Fig. 2</a:t>
            </a:r>
            <a:r>
              <a:rPr lang="en-GB" sz="1800" u="sng" dirty="0"/>
              <a:t>)</a:t>
            </a:r>
            <a:r>
              <a:rPr lang="en-GB" sz="1800" dirty="0"/>
              <a:t>. Other well-known atmospheric systems, e.g. Northern and Southern Hemispheric Annular modes (Thompson and Wallace 1998;2000), NAO, ENSO and etc. are also defined in monthly and seasonal atmospheric circulation anomalies instead of initial circulations. </a:t>
            </a:r>
          </a:p>
        </p:txBody>
      </p:sp>
      <p:sp>
        <p:nvSpPr>
          <p:cNvPr id="7" name="TextBox 6">
            <a:extLst>
              <a:ext uri="{FF2B5EF4-FFF2-40B4-BE49-F238E27FC236}">
                <a16:creationId xmlns:a16="http://schemas.microsoft.com/office/drawing/2014/main" id="{33AA0F95-3ABB-1346-9BA3-1C3064363210}"/>
              </a:ext>
            </a:extLst>
          </p:cNvPr>
          <p:cNvSpPr txBox="1"/>
          <p:nvPr/>
        </p:nvSpPr>
        <p:spPr>
          <a:xfrm>
            <a:off x="5786438" y="5411109"/>
            <a:ext cx="5086350" cy="954107"/>
          </a:xfrm>
          <a:prstGeom prst="rect">
            <a:avLst/>
          </a:prstGeom>
          <a:noFill/>
        </p:spPr>
        <p:txBody>
          <a:bodyPr wrap="square" rtlCol="0">
            <a:spAutoFit/>
          </a:bodyPr>
          <a:lstStyle/>
          <a:p>
            <a:pPr algn="just"/>
            <a:r>
              <a:rPr lang="en-US" sz="1400" b="1" dirty="0"/>
              <a:t>Fig. 2 </a:t>
            </a:r>
            <a:r>
              <a:rPr lang="en-US" sz="1400" dirty="0"/>
              <a:t>WTV cases in anomalous circulations. Vectors and color-shading respectively denote the horizontal wind (m s</a:t>
            </a:r>
            <a:r>
              <a:rPr lang="en-US" sz="1400" baseline="30000" dirty="0"/>
              <a:t>-1</a:t>
            </a:r>
            <a:r>
              <a:rPr lang="en-US" sz="1400" dirty="0"/>
              <a:t>) and temperature (K) anomalies on 500 </a:t>
            </a:r>
            <a:r>
              <a:rPr lang="en-US" sz="1400" dirty="0" err="1"/>
              <a:t>hPa</a:t>
            </a:r>
            <a:r>
              <a:rPr lang="en-US" sz="1400" dirty="0"/>
              <a:t> (the near-surface level of Tibetan Plateau).</a:t>
            </a:r>
          </a:p>
        </p:txBody>
      </p:sp>
      <p:pic>
        <p:nvPicPr>
          <p:cNvPr id="9" name="Picture 8" descr="A close up of a map&#10;&#10;Description automatically generated">
            <a:extLst>
              <a:ext uri="{FF2B5EF4-FFF2-40B4-BE49-F238E27FC236}">
                <a16:creationId xmlns:a16="http://schemas.microsoft.com/office/drawing/2014/main" id="{DECF2B03-743B-7C45-9D49-56922CA61E83}"/>
              </a:ext>
            </a:extLst>
          </p:cNvPr>
          <p:cNvPicPr>
            <a:picLocks noChangeAspect="1"/>
          </p:cNvPicPr>
          <p:nvPr/>
        </p:nvPicPr>
        <p:blipFill rotWithShape="1">
          <a:blip r:embed="rId2"/>
          <a:srcRect l="6673" b="8882"/>
          <a:stretch/>
        </p:blipFill>
        <p:spPr>
          <a:xfrm>
            <a:off x="6096000" y="725694"/>
            <a:ext cx="4320000" cy="4685415"/>
          </a:xfrm>
          <a:prstGeom prst="rect">
            <a:avLst/>
          </a:prstGeom>
        </p:spPr>
      </p:pic>
    </p:spTree>
    <p:extLst>
      <p:ext uri="{BB962C8B-B14F-4D97-AF65-F5344CB8AC3E}">
        <p14:creationId xmlns:p14="http://schemas.microsoft.com/office/powerpoint/2010/main" val="95692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9014BF1C-AAF8-B641-9A5D-0AE980E98D17}"/>
              </a:ext>
            </a:extLst>
          </p:cNvPr>
          <p:cNvGraphicFramePr/>
          <p:nvPr>
            <p:extLst>
              <p:ext uri="{D42A27DB-BD31-4B8C-83A1-F6EECF244321}">
                <p14:modId xmlns:p14="http://schemas.microsoft.com/office/powerpoint/2010/main" val="101491467"/>
              </p:ext>
            </p:extLst>
          </p:nvPr>
        </p:nvGraphicFramePr>
        <p:xfrm>
          <a:off x="5703310" y="4256746"/>
          <a:ext cx="5776687" cy="2448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BBDD033B-913C-FB45-8FD6-42B36429C8F9}"/>
              </a:ext>
            </a:extLst>
          </p:cNvPr>
          <p:cNvSpPr>
            <a:spLocks noGrp="1"/>
          </p:cNvSpPr>
          <p:nvPr>
            <p:ph type="title"/>
          </p:nvPr>
        </p:nvSpPr>
        <p:spPr>
          <a:xfrm>
            <a:off x="720498" y="368947"/>
            <a:ext cx="10759499" cy="682171"/>
          </a:xfrm>
        </p:spPr>
        <p:txBody>
          <a:bodyPr>
            <a:noAutofit/>
          </a:bodyPr>
          <a:lstStyle/>
          <a:p>
            <a:pPr algn="ctr"/>
            <a:r>
              <a:rPr lang="en-US" b="1" dirty="0"/>
              <a:t>Arguments from de </a:t>
            </a:r>
            <a:r>
              <a:rPr lang="en-US" b="1" dirty="0" err="1"/>
              <a:t>Kok</a:t>
            </a:r>
            <a:r>
              <a:rPr lang="en-US" b="1" dirty="0"/>
              <a:t> and Immerzeel (2019) - dKI19 </a:t>
            </a:r>
          </a:p>
        </p:txBody>
      </p:sp>
      <p:sp>
        <p:nvSpPr>
          <p:cNvPr id="4" name="Text Placeholder 3">
            <a:extLst>
              <a:ext uri="{FF2B5EF4-FFF2-40B4-BE49-F238E27FC236}">
                <a16:creationId xmlns:a16="http://schemas.microsoft.com/office/drawing/2014/main" id="{3059CA85-1457-7345-B254-7340D884F7CD}"/>
              </a:ext>
            </a:extLst>
          </p:cNvPr>
          <p:cNvSpPr>
            <a:spLocks noGrp="1"/>
          </p:cNvSpPr>
          <p:nvPr>
            <p:ph type="body" sz="half" idx="2"/>
          </p:nvPr>
        </p:nvSpPr>
        <p:spPr>
          <a:xfrm>
            <a:off x="720498" y="1247436"/>
            <a:ext cx="4315959" cy="5334795"/>
          </a:xfrm>
        </p:spPr>
        <p:txBody>
          <a:bodyPr>
            <a:normAutofit/>
          </a:bodyPr>
          <a:lstStyle/>
          <a:p>
            <a:pPr algn="just"/>
            <a:r>
              <a:rPr lang="en-US" sz="1800" dirty="0"/>
              <a:t>Recently, de </a:t>
            </a:r>
            <a:r>
              <a:rPr lang="en-US" sz="1800" dirty="0" err="1"/>
              <a:t>Kok</a:t>
            </a:r>
            <a:r>
              <a:rPr lang="en-US" sz="1800" dirty="0"/>
              <a:t> and Immerzeel (2019, hereafter cited as </a:t>
            </a:r>
            <a:r>
              <a:rPr lang="en-US" sz="1800" b="1" dirty="0"/>
              <a:t>dKI19</a:t>
            </a:r>
            <a:r>
              <a:rPr lang="en-US" sz="1800" dirty="0"/>
              <a:t>) have started a discussion on the WTV by arguing </a:t>
            </a:r>
            <a:r>
              <a:rPr lang="en-GB" sz="1800" dirty="0"/>
              <a:t>that the WTV is a thermally-driven wind circulation generated from near-surface temperature gradients over the western Tibetan Plateau. In contrast to our work (FL1817; Li et al., 2019), </a:t>
            </a:r>
            <a:r>
              <a:rPr lang="en-US" sz="1800" dirty="0"/>
              <a:t>dKI19</a:t>
            </a:r>
            <a:r>
              <a:rPr lang="en-GB" sz="1800" dirty="0"/>
              <a:t> propose that surface net radiation “likely” drives near-surface temperature changes that, in turn, generate the WTV. </a:t>
            </a:r>
          </a:p>
          <a:p>
            <a:pPr algn="just"/>
            <a:endParaRPr lang="en-GB" sz="1800" dirty="0"/>
          </a:p>
          <a:p>
            <a:pPr algn="just"/>
            <a:r>
              <a:rPr lang="en-GB" sz="1800" dirty="0"/>
              <a:t>In short, </a:t>
            </a:r>
            <a:r>
              <a:rPr lang="en-GB" sz="1800" b="1" u="sng" dirty="0"/>
              <a:t>dKI19 argue that the WTV is a thermally direct circulatio</a:t>
            </a:r>
            <a:r>
              <a:rPr lang="en-GB" sz="1800" dirty="0"/>
              <a:t>n. </a:t>
            </a:r>
          </a:p>
          <a:p>
            <a:pPr algn="just"/>
            <a:r>
              <a:rPr lang="en-US" sz="1800" dirty="0"/>
              <a:t>These arguments can spur constructive discussion for improving our understanding of the WTV. </a:t>
            </a:r>
            <a:endParaRPr lang="en-GB" sz="1800" dirty="0"/>
          </a:p>
        </p:txBody>
      </p:sp>
      <p:grpSp>
        <p:nvGrpSpPr>
          <p:cNvPr id="11" name="Group 10">
            <a:extLst>
              <a:ext uri="{FF2B5EF4-FFF2-40B4-BE49-F238E27FC236}">
                <a16:creationId xmlns:a16="http://schemas.microsoft.com/office/drawing/2014/main" id="{EE84F08A-06CD-D843-BC71-AB26C904872B}"/>
              </a:ext>
            </a:extLst>
          </p:cNvPr>
          <p:cNvGrpSpPr/>
          <p:nvPr/>
        </p:nvGrpSpPr>
        <p:grpSpPr>
          <a:xfrm>
            <a:off x="5703311" y="1232923"/>
            <a:ext cx="5776687" cy="2129709"/>
            <a:chOff x="5703311" y="1363549"/>
            <a:chExt cx="5776687" cy="1905796"/>
          </a:xfrm>
        </p:grpSpPr>
        <p:graphicFrame>
          <p:nvGraphicFramePr>
            <p:cNvPr id="5" name="Diagram 4">
              <a:extLst>
                <a:ext uri="{FF2B5EF4-FFF2-40B4-BE49-F238E27FC236}">
                  <a16:creationId xmlns:a16="http://schemas.microsoft.com/office/drawing/2014/main" id="{7061CCA2-A15E-4840-9A35-EA01BE0004A8}"/>
                </a:ext>
              </a:extLst>
            </p:cNvPr>
            <p:cNvGraphicFramePr/>
            <p:nvPr>
              <p:extLst>
                <p:ext uri="{D42A27DB-BD31-4B8C-83A1-F6EECF244321}">
                  <p14:modId xmlns:p14="http://schemas.microsoft.com/office/powerpoint/2010/main" val="3410832641"/>
                </p:ext>
              </p:extLst>
            </p:nvPr>
          </p:nvGraphicFramePr>
          <p:xfrm>
            <a:off x="5703311" y="1363549"/>
            <a:ext cx="5776687" cy="19057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5">
              <a:extLst>
                <a:ext uri="{FF2B5EF4-FFF2-40B4-BE49-F238E27FC236}">
                  <a16:creationId xmlns:a16="http://schemas.microsoft.com/office/drawing/2014/main" id="{5CA3D8CB-8C10-4845-A129-BF0981F76E5F}"/>
                </a:ext>
              </a:extLst>
            </p:cNvPr>
            <p:cNvSpPr/>
            <p:nvPr/>
          </p:nvSpPr>
          <p:spPr>
            <a:xfrm>
              <a:off x="5717827" y="1392576"/>
              <a:ext cx="2031197" cy="369332"/>
            </a:xfrm>
            <a:prstGeom prst="rect">
              <a:avLst/>
            </a:prstGeom>
          </p:spPr>
          <p:txBody>
            <a:bodyPr wrap="none">
              <a:spAutoFit/>
            </a:bodyPr>
            <a:lstStyle/>
            <a:p>
              <a:r>
                <a:rPr lang="en-US" b="1" dirty="0">
                  <a:solidFill>
                    <a:schemeClr val="accent2"/>
                  </a:solidFill>
                </a:rPr>
                <a:t>dKI19’s Arguments:</a:t>
              </a:r>
              <a:endParaRPr lang="en-US" dirty="0">
                <a:solidFill>
                  <a:schemeClr val="accent2"/>
                </a:solidFill>
              </a:endParaRPr>
            </a:p>
          </p:txBody>
        </p:sp>
      </p:grpSp>
      <p:sp>
        <p:nvSpPr>
          <p:cNvPr id="7" name="Rectangle 6">
            <a:extLst>
              <a:ext uri="{FF2B5EF4-FFF2-40B4-BE49-F238E27FC236}">
                <a16:creationId xmlns:a16="http://schemas.microsoft.com/office/drawing/2014/main" id="{E2DAFDAF-005B-DF47-BA7B-C6F82AFEF90E}"/>
              </a:ext>
            </a:extLst>
          </p:cNvPr>
          <p:cNvSpPr/>
          <p:nvPr/>
        </p:nvSpPr>
        <p:spPr>
          <a:xfrm>
            <a:off x="5717827" y="4232946"/>
            <a:ext cx="2241319" cy="369332"/>
          </a:xfrm>
          <a:prstGeom prst="rect">
            <a:avLst/>
          </a:prstGeom>
        </p:spPr>
        <p:txBody>
          <a:bodyPr wrap="none">
            <a:spAutoFit/>
          </a:bodyPr>
          <a:lstStyle/>
          <a:p>
            <a:r>
              <a:rPr lang="en-US" b="1" dirty="0">
                <a:solidFill>
                  <a:schemeClr val="accent6">
                    <a:lumMod val="75000"/>
                  </a:schemeClr>
                </a:solidFill>
              </a:rPr>
              <a:t>FL1718; Li et al, 2019:</a:t>
            </a:r>
            <a:endParaRPr lang="en-US" dirty="0">
              <a:solidFill>
                <a:schemeClr val="accent6">
                  <a:lumMod val="75000"/>
                </a:schemeClr>
              </a:solidFill>
            </a:endParaRPr>
          </a:p>
        </p:txBody>
      </p:sp>
      <p:sp>
        <p:nvSpPr>
          <p:cNvPr id="10" name="Up-down Arrow 9">
            <a:extLst>
              <a:ext uri="{FF2B5EF4-FFF2-40B4-BE49-F238E27FC236}">
                <a16:creationId xmlns:a16="http://schemas.microsoft.com/office/drawing/2014/main" id="{33BCB0C8-3E84-4E43-9538-78574B290407}"/>
              </a:ext>
            </a:extLst>
          </p:cNvPr>
          <p:cNvSpPr/>
          <p:nvPr/>
        </p:nvSpPr>
        <p:spPr>
          <a:xfrm>
            <a:off x="8200573" y="3367686"/>
            <a:ext cx="609600" cy="865260"/>
          </a:xfrm>
          <a:prstGeom prst="up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762173" y="2790649"/>
            <a:ext cx="6096000" cy="600164"/>
          </a:xfrm>
          <a:prstGeom prst="rect">
            <a:avLst/>
          </a:prstGeom>
        </p:spPr>
        <p:txBody>
          <a:bodyPr>
            <a:spAutoFit/>
          </a:bodyPr>
          <a:lstStyle/>
          <a:p>
            <a:r>
              <a:rPr lang="en-GB" sz="1100" dirty="0"/>
              <a:t>de </a:t>
            </a:r>
            <a:r>
              <a:rPr lang="en-GB" sz="1100" dirty="0" err="1"/>
              <a:t>Kok</a:t>
            </a:r>
            <a:r>
              <a:rPr lang="en-GB" sz="1100" dirty="0"/>
              <a:t>, R. J., &amp; Immerzeel, W. W. (2019). The Western Tibetan Vortex as an emergent feature of near‐surface temperature variations. Geophysical Research Letters, 46, 14,145–14,152. https://doi.org/10.1029/2019GL085757</a:t>
            </a:r>
            <a:endParaRPr lang="en-US" sz="1100" dirty="0"/>
          </a:p>
        </p:txBody>
      </p:sp>
      <p:sp>
        <p:nvSpPr>
          <p:cNvPr id="9" name="Rectangle 8"/>
          <p:cNvSpPr/>
          <p:nvPr/>
        </p:nvSpPr>
        <p:spPr>
          <a:xfrm>
            <a:off x="5703310" y="6105436"/>
            <a:ext cx="5776687" cy="600164"/>
          </a:xfrm>
          <a:prstGeom prst="rect">
            <a:avLst/>
          </a:prstGeom>
        </p:spPr>
        <p:txBody>
          <a:bodyPr wrap="square">
            <a:spAutoFit/>
          </a:bodyPr>
          <a:lstStyle/>
          <a:p>
            <a:pPr algn="just">
              <a:spcBef>
                <a:spcPts val="400"/>
              </a:spcBef>
              <a:tabLst>
                <a:tab pos="228600" algn="l"/>
                <a:tab pos="360045" algn="l"/>
                <a:tab pos="360045" algn="l"/>
              </a:tabLst>
            </a:pPr>
            <a:r>
              <a:rPr lang="en-US" sz="1100" dirty="0">
                <a:latin typeface="Calibri" panose="020F0502020204030204" pitchFamily="34" charset="0"/>
                <a:ea typeface="Times New Roman" panose="02020603050405020304" pitchFamily="18" charset="0"/>
              </a:rPr>
              <a:t>Forsythe, N.D., Fowler, H.J., Li, X.-F., Blenkinsop, S., Pritchard, D. 2017: Karakoram temperature and glacial melt driven by regional atmospheric circulation variability. Nature Climate Change, 7, 664–670, doi:10.1038/nclimate3361.</a:t>
            </a:r>
          </a:p>
        </p:txBody>
      </p:sp>
    </p:spTree>
    <p:extLst>
      <p:ext uri="{BB962C8B-B14F-4D97-AF65-F5344CB8AC3E}">
        <p14:creationId xmlns:p14="http://schemas.microsoft.com/office/powerpoint/2010/main" val="359094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F4B14FB-CF8E-084B-9042-134E8541FC91}"/>
              </a:ext>
            </a:extLst>
          </p:cNvPr>
          <p:cNvSpPr txBox="1"/>
          <p:nvPr/>
        </p:nvSpPr>
        <p:spPr>
          <a:xfrm>
            <a:off x="6705600" y="1130304"/>
            <a:ext cx="5138057" cy="5255982"/>
          </a:xfrm>
          <a:prstGeom prst="rect">
            <a:avLst/>
          </a:prstGeom>
          <a:noFill/>
          <a:ln w="12700">
            <a:solidFill>
              <a:srgbClr val="00B050"/>
            </a:solidFill>
          </a:ln>
        </p:spPr>
        <p:txBody>
          <a:bodyPr wrap="square" rtlCol="0">
            <a:spAutoFit/>
          </a:bodyPr>
          <a:lstStyle/>
          <a:p>
            <a:endParaRPr lang="en-US" dirty="0"/>
          </a:p>
        </p:txBody>
      </p:sp>
      <p:sp>
        <p:nvSpPr>
          <p:cNvPr id="2" name="Title 1">
            <a:extLst>
              <a:ext uri="{FF2B5EF4-FFF2-40B4-BE49-F238E27FC236}">
                <a16:creationId xmlns:a16="http://schemas.microsoft.com/office/drawing/2014/main" id="{71882B48-C814-0A48-B2AE-80E21AB85184}"/>
              </a:ext>
            </a:extLst>
          </p:cNvPr>
          <p:cNvSpPr txBox="1">
            <a:spLocks/>
          </p:cNvSpPr>
          <p:nvPr/>
        </p:nvSpPr>
        <p:spPr>
          <a:xfrm>
            <a:off x="1335315" y="448133"/>
            <a:ext cx="9521370" cy="6821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What is a thermally direct circulation?</a:t>
            </a:r>
          </a:p>
        </p:txBody>
      </p:sp>
      <p:sp>
        <p:nvSpPr>
          <p:cNvPr id="5" name="Text Placeholder 4">
            <a:extLst>
              <a:ext uri="{FF2B5EF4-FFF2-40B4-BE49-F238E27FC236}">
                <a16:creationId xmlns:a16="http://schemas.microsoft.com/office/drawing/2014/main" id="{3958A876-FDB6-574E-A2FF-F1FC206D6BA7}"/>
              </a:ext>
            </a:extLst>
          </p:cNvPr>
          <p:cNvSpPr>
            <a:spLocks noGrp="1"/>
          </p:cNvSpPr>
          <p:nvPr>
            <p:ph type="body" sz="half" idx="2"/>
          </p:nvPr>
        </p:nvSpPr>
        <p:spPr>
          <a:xfrm>
            <a:off x="285068" y="1130304"/>
            <a:ext cx="5709331" cy="5414504"/>
          </a:xfrm>
        </p:spPr>
        <p:txBody>
          <a:bodyPr>
            <a:normAutofit/>
          </a:bodyPr>
          <a:lstStyle/>
          <a:p>
            <a:pPr algn="just"/>
            <a:r>
              <a:rPr lang="en-GB" sz="1800" dirty="0"/>
              <a:t>A thermally direct circulation (e.g. Halley 1687; Holton 2004) is usually induced by a heating source in the lower- or mid-troposphere, which generates a local warm anomaly. The warm air expands, becomes less dense, then </a:t>
            </a:r>
            <a:r>
              <a:rPr lang="en-GB" sz="1800" b="1" i="1" u="sng" dirty="0"/>
              <a:t>rises</a:t>
            </a:r>
            <a:r>
              <a:rPr lang="en-GB" sz="1800" dirty="0"/>
              <a:t>, resulting in a </a:t>
            </a:r>
            <a:r>
              <a:rPr lang="en-GB" sz="1800" b="1" i="1" u="sng" dirty="0"/>
              <a:t>baroclinic structure</a:t>
            </a:r>
            <a:r>
              <a:rPr lang="en-GB" sz="1800" dirty="0"/>
              <a:t> featuring lower pressure (and with cyclonic winds if located in the extra-tropics) in the mid-lower troposphere, but higher pressure (and with anticyclonic winds if located in the extra-tropics) in the upper troposphere, e.g. the rising branches of the Hadley circulation (e.g. Hadley 1735) and Walker circulation (e.g. Lau and Yang 2003).</a:t>
            </a:r>
          </a:p>
          <a:p>
            <a:pPr algn="just"/>
            <a:endParaRPr lang="en-GB" sz="1800" dirty="0"/>
          </a:p>
          <a:p>
            <a:pPr algn="just"/>
            <a:r>
              <a:rPr lang="en-GB" sz="1800" dirty="0"/>
              <a:t>Two basic features (</a:t>
            </a:r>
            <a:r>
              <a:rPr lang="en-GB" sz="1800" b="1" dirty="0"/>
              <a:t>Fig. 3</a:t>
            </a:r>
            <a:r>
              <a:rPr lang="en-GB" sz="1800" dirty="0"/>
              <a:t>) of a thermally direct circulation are :</a:t>
            </a:r>
          </a:p>
          <a:p>
            <a:pPr marL="400050" indent="-400050" algn="just">
              <a:buFont typeface="+mj-lt"/>
              <a:buAutoNum type="romanLcPeriod"/>
            </a:pPr>
            <a:r>
              <a:rPr lang="en-GB" sz="1800" b="1" u="sng" dirty="0"/>
              <a:t>Anomalous rising motions</a:t>
            </a:r>
            <a:r>
              <a:rPr lang="en-GB" sz="1800" b="1" dirty="0"/>
              <a:t>;</a:t>
            </a:r>
          </a:p>
          <a:p>
            <a:pPr marL="400050" indent="-400050" algn="just">
              <a:buFont typeface="+mj-lt"/>
              <a:buAutoNum type="romanLcPeriod"/>
            </a:pPr>
            <a:r>
              <a:rPr lang="en-US" sz="1800" b="1" u="sng" dirty="0"/>
              <a:t>A baroclinic structure</a:t>
            </a:r>
            <a:r>
              <a:rPr lang="en-US" sz="1800" b="1" dirty="0"/>
              <a:t> </a:t>
            </a:r>
            <a:r>
              <a:rPr lang="en-US" sz="1800" dirty="0"/>
              <a:t>(lower pressure at the ground surface and lower troposphere, but higher pressure at the upper troposphere).</a:t>
            </a:r>
          </a:p>
        </p:txBody>
      </p:sp>
      <p:pic>
        <p:nvPicPr>
          <p:cNvPr id="12" name="Picture 11">
            <a:extLst>
              <a:ext uri="{FF2B5EF4-FFF2-40B4-BE49-F238E27FC236}">
                <a16:creationId xmlns:a16="http://schemas.microsoft.com/office/drawing/2014/main" id="{6B2EADC0-1F55-2446-B4B1-5A0FDA74C641}"/>
              </a:ext>
            </a:extLst>
          </p:cNvPr>
          <p:cNvPicPr>
            <a:picLocks noChangeAspect="1"/>
          </p:cNvPicPr>
          <p:nvPr/>
        </p:nvPicPr>
        <p:blipFill rotWithShape="1">
          <a:blip r:embed="rId2"/>
          <a:srcRect l="43074" b="15485"/>
          <a:stretch/>
        </p:blipFill>
        <p:spPr>
          <a:xfrm>
            <a:off x="6807201" y="1953985"/>
            <a:ext cx="4722665" cy="3042561"/>
          </a:xfrm>
          <a:prstGeom prst="rect">
            <a:avLst/>
          </a:prstGeom>
        </p:spPr>
      </p:pic>
      <p:sp>
        <p:nvSpPr>
          <p:cNvPr id="13" name="Rectangle 12">
            <a:extLst>
              <a:ext uri="{FF2B5EF4-FFF2-40B4-BE49-F238E27FC236}">
                <a16:creationId xmlns:a16="http://schemas.microsoft.com/office/drawing/2014/main" id="{F91823FB-6AF2-2F4D-99A7-00321605E92B}"/>
              </a:ext>
            </a:extLst>
          </p:cNvPr>
          <p:cNvSpPr/>
          <p:nvPr/>
        </p:nvSpPr>
        <p:spPr>
          <a:xfrm>
            <a:off x="6705600" y="5168064"/>
            <a:ext cx="4954893" cy="1200329"/>
          </a:xfrm>
          <a:prstGeom prst="rect">
            <a:avLst/>
          </a:prstGeom>
        </p:spPr>
        <p:txBody>
          <a:bodyPr wrap="square">
            <a:spAutoFit/>
          </a:bodyPr>
          <a:lstStyle/>
          <a:p>
            <a:pPr algn="just"/>
            <a:r>
              <a:rPr lang="en-GB" b="1" dirty="0"/>
              <a:t>Fig. 3</a:t>
            </a:r>
            <a:r>
              <a:rPr lang="en-GB" dirty="0"/>
              <a:t> An idealised thermally direct circulation associated with the adjustment of surface pressure to a mid-tropospheric heat source. Dashed lines indicate isobars. From Page 78 of Holton (2004).</a:t>
            </a:r>
          </a:p>
        </p:txBody>
      </p:sp>
      <p:sp>
        <p:nvSpPr>
          <p:cNvPr id="14" name="TextBox 13">
            <a:extLst>
              <a:ext uri="{FF2B5EF4-FFF2-40B4-BE49-F238E27FC236}">
                <a16:creationId xmlns:a16="http://schemas.microsoft.com/office/drawing/2014/main" id="{D2C752F8-D766-8347-A102-34C8C93350BB}"/>
              </a:ext>
            </a:extLst>
          </p:cNvPr>
          <p:cNvSpPr txBox="1"/>
          <p:nvPr/>
        </p:nvSpPr>
        <p:spPr>
          <a:xfrm>
            <a:off x="6778172" y="1248230"/>
            <a:ext cx="4954893" cy="369332"/>
          </a:xfrm>
          <a:prstGeom prst="rect">
            <a:avLst/>
          </a:prstGeom>
          <a:noFill/>
        </p:spPr>
        <p:txBody>
          <a:bodyPr wrap="square" rtlCol="0">
            <a:spAutoFit/>
          </a:bodyPr>
          <a:lstStyle/>
          <a:p>
            <a:pPr algn="ctr"/>
            <a:r>
              <a:rPr lang="en-US" b="1" dirty="0"/>
              <a:t>Structure of an Ideal Thermally Direct Circulation</a:t>
            </a:r>
          </a:p>
        </p:txBody>
      </p:sp>
    </p:spTree>
    <p:extLst>
      <p:ext uri="{BB962C8B-B14F-4D97-AF65-F5344CB8AC3E}">
        <p14:creationId xmlns:p14="http://schemas.microsoft.com/office/powerpoint/2010/main" val="125792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2B48-C814-0A48-B2AE-80E21AB85184}"/>
              </a:ext>
            </a:extLst>
          </p:cNvPr>
          <p:cNvSpPr txBox="1">
            <a:spLocks/>
          </p:cNvSpPr>
          <p:nvPr/>
        </p:nvSpPr>
        <p:spPr>
          <a:xfrm>
            <a:off x="957179" y="226375"/>
            <a:ext cx="10044650" cy="6821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Does the WTV look like a thermally direct circulation?</a:t>
            </a:r>
          </a:p>
          <a:p>
            <a:pPr algn="ctr"/>
            <a:endParaRPr lang="en-US" sz="3200" b="1" dirty="0"/>
          </a:p>
        </p:txBody>
      </p:sp>
      <p:sp>
        <p:nvSpPr>
          <p:cNvPr id="13" name="Rectangle 12">
            <a:extLst>
              <a:ext uri="{FF2B5EF4-FFF2-40B4-BE49-F238E27FC236}">
                <a16:creationId xmlns:a16="http://schemas.microsoft.com/office/drawing/2014/main" id="{F91823FB-6AF2-2F4D-99A7-00321605E92B}"/>
              </a:ext>
            </a:extLst>
          </p:cNvPr>
          <p:cNvSpPr/>
          <p:nvPr/>
        </p:nvSpPr>
        <p:spPr>
          <a:xfrm>
            <a:off x="10446034" y="2403269"/>
            <a:ext cx="1687908" cy="3046988"/>
          </a:xfrm>
          <a:prstGeom prst="rect">
            <a:avLst/>
          </a:prstGeom>
        </p:spPr>
        <p:txBody>
          <a:bodyPr wrap="square">
            <a:spAutoFit/>
          </a:bodyPr>
          <a:lstStyle/>
          <a:p>
            <a:pPr algn="just"/>
            <a:r>
              <a:rPr lang="en-GB" sz="1200" b="1" dirty="0"/>
              <a:t>Fig. 4</a:t>
            </a:r>
            <a:r>
              <a:rPr lang="en-GB" sz="1200" dirty="0"/>
              <a:t>  The vertical structure of the WTV at WTV’s anti-cyclonic phase, represented by correlations between KZI and geopotential height (HGT, contour), air temperature (T, colour-shaded), and vertical wind (arrows) vectors (V,W) along a latitudinal profile (across 70°E–80°E) in all seasons and annual mean for 1979–2016. From Li. et al. (2018).</a:t>
            </a:r>
          </a:p>
        </p:txBody>
      </p:sp>
      <p:sp>
        <p:nvSpPr>
          <p:cNvPr id="10" name="Text Placeholder 4">
            <a:extLst>
              <a:ext uri="{FF2B5EF4-FFF2-40B4-BE49-F238E27FC236}">
                <a16:creationId xmlns:a16="http://schemas.microsoft.com/office/drawing/2014/main" id="{4EF3A84E-0C5A-1F46-A5ED-8BA98B12DEF7}"/>
              </a:ext>
            </a:extLst>
          </p:cNvPr>
          <p:cNvSpPr txBox="1">
            <a:spLocks/>
          </p:cNvSpPr>
          <p:nvPr/>
        </p:nvSpPr>
        <p:spPr>
          <a:xfrm>
            <a:off x="348343" y="934291"/>
            <a:ext cx="5856826" cy="437485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en-GB" sz="1800" u="sng" dirty="0"/>
              <a:t>The WTV has the opposite structure to a thermally direct circulation</a:t>
            </a:r>
            <a:r>
              <a:rPr lang="en-GB" sz="1800" dirty="0"/>
              <a:t>.</a:t>
            </a:r>
            <a:r>
              <a:rPr lang="en-US" sz="1800" dirty="0">
                <a:solidFill>
                  <a:srgbClr val="000000"/>
                </a:solidFill>
              </a:rPr>
              <a:t> The WTV features: </a:t>
            </a:r>
          </a:p>
          <a:p>
            <a:pPr marL="228600" indent="-457200" algn="just">
              <a:buFont typeface="+mj-lt"/>
              <a:buAutoNum type="arabicParenR"/>
            </a:pPr>
            <a:r>
              <a:rPr lang="en-US" sz="1800" dirty="0">
                <a:solidFill>
                  <a:srgbClr val="000000"/>
                </a:solidFill>
              </a:rPr>
              <a:t>A warm anomaly (</a:t>
            </a:r>
            <a:r>
              <a:rPr lang="en-US" sz="1800" dirty="0">
                <a:solidFill>
                  <a:schemeClr val="accent2">
                    <a:lumMod val="75000"/>
                  </a:schemeClr>
                </a:solidFill>
              </a:rPr>
              <a:t>warm color-shading </a:t>
            </a:r>
            <a:r>
              <a:rPr lang="en-US" sz="1800" dirty="0">
                <a:solidFill>
                  <a:srgbClr val="000000"/>
                </a:solidFill>
              </a:rPr>
              <a:t>in </a:t>
            </a:r>
            <a:r>
              <a:rPr lang="en-US" sz="1800" b="1" dirty="0">
                <a:solidFill>
                  <a:srgbClr val="000000"/>
                </a:solidFill>
              </a:rPr>
              <a:t>Fig. 4</a:t>
            </a:r>
            <a:r>
              <a:rPr lang="en-US" sz="1800" dirty="0">
                <a:solidFill>
                  <a:srgbClr val="000000"/>
                </a:solidFill>
              </a:rPr>
              <a:t>) in the mid-lower troposphere associated with anomalous </a:t>
            </a:r>
            <a:r>
              <a:rPr lang="en-US" sz="1800" b="1" u="sng" dirty="0">
                <a:solidFill>
                  <a:srgbClr val="000000"/>
                </a:solidFill>
              </a:rPr>
              <a:t>sinking</a:t>
            </a:r>
            <a:r>
              <a:rPr lang="en-US" sz="1800" dirty="0">
                <a:solidFill>
                  <a:srgbClr val="000000"/>
                </a:solidFill>
              </a:rPr>
              <a:t> (“</a:t>
            </a:r>
            <a:r>
              <a:rPr lang="en-US" sz="1800" b="1" dirty="0">
                <a:solidFill>
                  <a:srgbClr val="000000"/>
                </a:solidFill>
              </a:rPr>
              <a:t>↓”</a:t>
            </a:r>
            <a:r>
              <a:rPr lang="en-US" sz="1800" dirty="0">
                <a:solidFill>
                  <a:srgbClr val="000000"/>
                </a:solidFill>
              </a:rPr>
              <a:t> in </a:t>
            </a:r>
            <a:r>
              <a:rPr lang="en-US" sz="1800" b="1" dirty="0">
                <a:solidFill>
                  <a:srgbClr val="000000"/>
                </a:solidFill>
              </a:rPr>
              <a:t>Fig. 4</a:t>
            </a:r>
            <a:r>
              <a:rPr lang="en-US" sz="1800" dirty="0">
                <a:solidFill>
                  <a:srgbClr val="000000"/>
                </a:solidFill>
              </a:rPr>
              <a:t>) rather than rising motions, and; </a:t>
            </a:r>
          </a:p>
          <a:p>
            <a:pPr marL="228600" indent="-457200" algn="just">
              <a:buFont typeface="+mj-lt"/>
              <a:buAutoNum type="arabicParenR"/>
            </a:pPr>
            <a:r>
              <a:rPr lang="en-US" sz="1800" dirty="0">
                <a:solidFill>
                  <a:srgbClr val="000000"/>
                </a:solidFill>
              </a:rPr>
              <a:t>A</a:t>
            </a:r>
            <a:r>
              <a:rPr lang="en-US" sz="1800" b="1" u="sng" dirty="0">
                <a:solidFill>
                  <a:srgbClr val="000000"/>
                </a:solidFill>
              </a:rPr>
              <a:t> barotropic structure</a:t>
            </a:r>
            <a:r>
              <a:rPr lang="en-US" sz="1800" b="1" dirty="0">
                <a:solidFill>
                  <a:srgbClr val="000000"/>
                </a:solidFill>
              </a:rPr>
              <a:t> </a:t>
            </a:r>
            <a:r>
              <a:rPr lang="en-US" sz="1800" dirty="0">
                <a:solidFill>
                  <a:srgbClr val="000000"/>
                </a:solidFill>
              </a:rPr>
              <a:t>featuring higher pressure (solid contours in </a:t>
            </a:r>
            <a:r>
              <a:rPr lang="en-US" sz="1800" b="1" dirty="0">
                <a:solidFill>
                  <a:srgbClr val="000000"/>
                </a:solidFill>
              </a:rPr>
              <a:t>Fig. 4</a:t>
            </a:r>
            <a:r>
              <a:rPr lang="en-US" sz="1800" dirty="0">
                <a:solidFill>
                  <a:srgbClr val="000000"/>
                </a:solidFill>
              </a:rPr>
              <a:t>) associated with an anticyclonic wind (not shown) anomaly under the anti-cyclonic WTV phase (or lower pressure associated with a cyclonic wind anomaly under the cyclonic WTV phase) in both the upper and the mid-lower troposphere above the topography, rather than a baroclinic structure. </a:t>
            </a:r>
          </a:p>
          <a:p>
            <a:pPr algn="just"/>
            <a:r>
              <a:rPr lang="en-GB" sz="1800" dirty="0"/>
              <a:t>So, a ‘thermally direct’ circulation mechanism for the WTV conflicts with well-known basic physics.</a:t>
            </a:r>
            <a:endParaRPr lang="en-US" sz="1800" dirty="0">
              <a:solidFill>
                <a:srgbClr val="000000"/>
              </a:solidFill>
            </a:endParaRPr>
          </a:p>
        </p:txBody>
      </p:sp>
      <p:sp>
        <p:nvSpPr>
          <p:cNvPr id="16" name="TextBox 15">
            <a:extLst>
              <a:ext uri="{FF2B5EF4-FFF2-40B4-BE49-F238E27FC236}">
                <a16:creationId xmlns:a16="http://schemas.microsoft.com/office/drawing/2014/main" id="{5C75C7D0-7904-6741-B842-64AC541E9C20}"/>
              </a:ext>
            </a:extLst>
          </p:cNvPr>
          <p:cNvSpPr txBox="1"/>
          <p:nvPr/>
        </p:nvSpPr>
        <p:spPr>
          <a:xfrm>
            <a:off x="340772" y="5390759"/>
            <a:ext cx="5856826" cy="101566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n-US" sz="2000" dirty="0">
                <a:solidFill>
                  <a:schemeClr val="bg1"/>
                </a:solidFill>
              </a:rPr>
              <a:t>The physical conflicts </a:t>
            </a:r>
            <a:r>
              <a:rPr lang="en-GB" sz="2000" dirty="0">
                <a:solidFill>
                  <a:schemeClr val="bg1"/>
                </a:solidFill>
              </a:rPr>
              <a:t>suggest it is necessary to carefully examine whether a putative thermal-generating mechanism for the WTV is acceptable.</a:t>
            </a:r>
            <a:r>
              <a:rPr lang="en-GB" sz="2000" dirty="0">
                <a:solidFill>
                  <a:schemeClr val="bg1"/>
                </a:solidFill>
                <a:effectLst/>
              </a:rPr>
              <a:t> </a:t>
            </a:r>
            <a:endParaRPr lang="en-US" sz="2000" dirty="0">
              <a:solidFill>
                <a:schemeClr val="bg1"/>
              </a:solidFill>
            </a:endParaRPr>
          </a:p>
        </p:txBody>
      </p:sp>
      <p:pic>
        <p:nvPicPr>
          <p:cNvPr id="8" name="Picture 7" descr="A close up of a map&#10;&#10;Description automatically generated">
            <a:extLst>
              <a:ext uri="{FF2B5EF4-FFF2-40B4-BE49-F238E27FC236}">
                <a16:creationId xmlns:a16="http://schemas.microsoft.com/office/drawing/2014/main" id="{24B6DE3F-6379-774D-87C8-86A23E72927B}"/>
              </a:ext>
            </a:extLst>
          </p:cNvPr>
          <p:cNvPicPr>
            <a:picLocks noChangeAspect="1"/>
          </p:cNvPicPr>
          <p:nvPr/>
        </p:nvPicPr>
        <p:blipFill rotWithShape="1">
          <a:blip r:embed="rId2"/>
          <a:srcRect l="8850" r="6244" b="3301"/>
          <a:stretch/>
        </p:blipFill>
        <p:spPr>
          <a:xfrm>
            <a:off x="6197598" y="777408"/>
            <a:ext cx="4320000" cy="6080592"/>
          </a:xfrm>
          <a:prstGeom prst="rect">
            <a:avLst/>
          </a:prstGeom>
        </p:spPr>
      </p:pic>
    </p:spTree>
    <p:extLst>
      <p:ext uri="{BB962C8B-B14F-4D97-AF65-F5344CB8AC3E}">
        <p14:creationId xmlns:p14="http://schemas.microsoft.com/office/powerpoint/2010/main" val="102121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A6CD67-3EDE-0F44-8561-71E05CC238D8}"/>
              </a:ext>
            </a:extLst>
          </p:cNvPr>
          <p:cNvSpPr txBox="1"/>
          <p:nvPr/>
        </p:nvSpPr>
        <p:spPr>
          <a:xfrm>
            <a:off x="6629400" y="965413"/>
            <a:ext cx="5342993" cy="5526643"/>
          </a:xfrm>
          <a:prstGeom prst="rect">
            <a:avLst/>
          </a:prstGeom>
          <a:noFill/>
          <a:ln w="12700">
            <a:solidFill>
              <a:srgbClr val="00B050"/>
            </a:solidFill>
          </a:ln>
        </p:spPr>
        <p:txBody>
          <a:bodyPr wrap="square" rtlCol="0">
            <a:spAutoFit/>
          </a:bodyPr>
          <a:lstStyle/>
          <a:p>
            <a:endParaRPr lang="en-US" dirty="0"/>
          </a:p>
        </p:txBody>
      </p:sp>
      <p:sp>
        <p:nvSpPr>
          <p:cNvPr id="2" name="Title 1">
            <a:extLst>
              <a:ext uri="{FF2B5EF4-FFF2-40B4-BE49-F238E27FC236}">
                <a16:creationId xmlns:a16="http://schemas.microsoft.com/office/drawing/2014/main" id="{71882B48-C814-0A48-B2AE-80E21AB85184}"/>
              </a:ext>
            </a:extLst>
          </p:cNvPr>
          <p:cNvSpPr txBox="1">
            <a:spLocks/>
          </p:cNvSpPr>
          <p:nvPr/>
        </p:nvSpPr>
        <p:spPr>
          <a:xfrm>
            <a:off x="285067" y="216810"/>
            <a:ext cx="11805331" cy="6821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Is the thermal wind equation suitable for attributing the climate drivers? </a:t>
            </a:r>
          </a:p>
          <a:p>
            <a:pPr algn="ctr"/>
            <a:endParaRPr lang="en-US" sz="2800" b="1" dirty="0"/>
          </a:p>
        </p:txBody>
      </p:sp>
      <p:sp>
        <p:nvSpPr>
          <p:cNvPr id="5" name="Text Placeholder 4">
            <a:extLst>
              <a:ext uri="{FF2B5EF4-FFF2-40B4-BE49-F238E27FC236}">
                <a16:creationId xmlns:a16="http://schemas.microsoft.com/office/drawing/2014/main" id="{3958A876-FDB6-574E-A2FF-F1FC206D6BA7}"/>
              </a:ext>
            </a:extLst>
          </p:cNvPr>
          <p:cNvSpPr>
            <a:spLocks noGrp="1"/>
          </p:cNvSpPr>
          <p:nvPr>
            <p:ph type="body" sz="half" idx="2"/>
          </p:nvPr>
        </p:nvSpPr>
        <p:spPr>
          <a:xfrm>
            <a:off x="285068" y="965413"/>
            <a:ext cx="5709331" cy="4530267"/>
          </a:xfrm>
        </p:spPr>
        <p:txBody>
          <a:bodyPr>
            <a:normAutofit lnSpcReduction="10000"/>
          </a:bodyPr>
          <a:lstStyle/>
          <a:p>
            <a:pPr lvl="0" algn="just"/>
            <a:r>
              <a:rPr lang="en-US" sz="1800" dirty="0"/>
              <a:t>More importantly, </a:t>
            </a:r>
            <a:r>
              <a:rPr lang="en-US" sz="1800" u="sng" dirty="0"/>
              <a:t>the thermal wind equation cannot provide a definitive attribution of whether wind drives temperature or the reverse</a:t>
            </a:r>
            <a:r>
              <a:rPr lang="en-US" sz="1800" dirty="0"/>
              <a:t>, as proposed by dKI19. Because:</a:t>
            </a:r>
          </a:p>
          <a:p>
            <a:pPr marL="342900" indent="-342900" algn="just">
              <a:buFont typeface="Arial" panose="020B0604020202020204" pitchFamily="34" charset="0"/>
              <a:buChar char="•"/>
            </a:pPr>
            <a:r>
              <a:rPr lang="en-US" sz="1800" dirty="0"/>
              <a:t>The thermal wind equation only reflects an internal balance between the horizontal gradient of temperature and vertical shear of geostrophic wind in geostrophic flows (</a:t>
            </a:r>
            <a:r>
              <a:rPr lang="en-US" sz="1800" b="1" dirty="0"/>
              <a:t>Fig. 5</a:t>
            </a:r>
            <a:r>
              <a:rPr lang="en-US" sz="1800" dirty="0"/>
              <a:t>). It is mainly used (Holton 2004) to check analyses of observed wind and temperature fields for consistency in large-scale extratropical systems. It can also be used to estimate the mean horizontal temperature advection in a layer as shown in </a:t>
            </a:r>
            <a:r>
              <a:rPr lang="en-US" sz="1800" b="1" dirty="0"/>
              <a:t>Fig. 5</a:t>
            </a:r>
            <a:r>
              <a:rPr lang="en-US" sz="1800" dirty="0"/>
              <a:t>.</a:t>
            </a:r>
          </a:p>
          <a:p>
            <a:pPr marL="342900" lvl="0" indent="-342900" algn="just">
              <a:buFont typeface="Arial" panose="020B0604020202020204" pitchFamily="34" charset="0"/>
              <a:buChar char="•"/>
            </a:pPr>
            <a:r>
              <a:rPr lang="en-US" sz="1800" dirty="0"/>
              <a:t>In the mid-high latitudes, “the large-scale atmospheric motions are fundamentally quasi-geostrophic” (Yeh, 1957), so the large-scale winds and temperature are generally consistent and satisfy the thermal wind equation.</a:t>
            </a:r>
          </a:p>
          <a:p>
            <a:pPr algn="just"/>
            <a:endParaRPr lang="en-GB" sz="1800" dirty="0"/>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F91823FB-6AF2-2F4D-99A7-00321605E92B}"/>
                  </a:ext>
                </a:extLst>
              </p:cNvPr>
              <p:cNvSpPr/>
              <p:nvPr/>
            </p:nvSpPr>
            <p:spPr>
              <a:xfrm>
                <a:off x="6797180" y="4879020"/>
                <a:ext cx="5022643" cy="1635448"/>
              </a:xfrm>
              <a:prstGeom prst="rect">
                <a:avLst/>
              </a:prstGeom>
            </p:spPr>
            <p:txBody>
              <a:bodyPr wrap="square">
                <a:spAutoFit/>
              </a:bodyPr>
              <a:lstStyle/>
              <a:p>
                <a:pPr algn="just"/>
                <a:r>
                  <a:rPr lang="en-GB" sz="1400" b="1" dirty="0"/>
                  <a:t>Fig. 5 </a:t>
                </a:r>
                <a:r>
                  <a:rPr lang="en-GB" sz="1400" dirty="0"/>
                  <a:t>Relationship between turning of geostrophic wind and temperature advection: (a) counter-clockwise turning of the wind with height implies cold-air advection in the layer; (b) clockwise turning  of the wind with height implies warm advection by the geostrophic wind in the layer.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𝑔</m:t>
                        </m:r>
                        <m:r>
                          <a:rPr lang="en-US" sz="1400" b="0" i="1" smtClean="0">
                            <a:latin typeface="Cambria Math" panose="02040503050406030204" pitchFamily="18" charset="0"/>
                          </a:rPr>
                          <m:t>0</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𝑔</m:t>
                        </m:r>
                        <m:r>
                          <a:rPr lang="en-US" sz="1400" b="0" i="1" smtClean="0">
                            <a:latin typeface="Cambria Math" panose="02040503050406030204" pitchFamily="18" charset="0"/>
                          </a:rPr>
                          <m:t>1</m:t>
                        </m:r>
                      </m:sub>
                    </m:sSub>
                  </m:oMath>
                </a14:m>
                <a:r>
                  <a:rPr lang="en-GB" sz="1400" dirty="0"/>
                  <a:t>) denotes the horizontal geostrophic wind at lower (higher) altitudes,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𝑇</m:t>
                        </m:r>
                      </m:sub>
                    </m:sSub>
                    <m:r>
                      <a:rPr lang="en-US" sz="1400" b="0" i="1" smtClean="0">
                        <a:latin typeface="Cambria Math" panose="02040503050406030204" pitchFamily="18" charset="0"/>
                      </a:rPr>
                      <m:t> </m:t>
                    </m:r>
                  </m:oMath>
                </a14:m>
                <a:r>
                  <a:rPr lang="en-GB" sz="1400" dirty="0"/>
                  <a:t>is the</a:t>
                </a:r>
                <a:r>
                  <a:rPr lang="zh-CN" altLang="en-US" sz="1400" dirty="0"/>
                  <a:t> </a:t>
                </a:r>
                <a:r>
                  <a:rPr lang="en-GB" sz="1400" dirty="0"/>
                  <a:t>thermal wind . From Page 74 of Holton (2004).</a:t>
                </a:r>
              </a:p>
            </p:txBody>
          </p:sp>
        </mc:Choice>
        <mc:Fallback xmlns="">
          <p:sp>
            <p:nvSpPr>
              <p:cNvPr id="13" name="Rectangle 12">
                <a:extLst>
                  <a:ext uri="{FF2B5EF4-FFF2-40B4-BE49-F238E27FC236}">
                    <a16:creationId xmlns:a16="http://schemas.microsoft.com/office/drawing/2014/main" id="{F91823FB-6AF2-2F4D-99A7-00321605E92B}"/>
                  </a:ext>
                </a:extLst>
              </p:cNvPr>
              <p:cNvSpPr>
                <a:spLocks noRot="1" noChangeAspect="1" noMove="1" noResize="1" noEditPoints="1" noAdjustHandles="1" noChangeArrowheads="1" noChangeShapeType="1" noTextEdit="1"/>
              </p:cNvSpPr>
              <p:nvPr/>
            </p:nvSpPr>
            <p:spPr>
              <a:xfrm>
                <a:off x="6797180" y="4879020"/>
                <a:ext cx="5022643" cy="1635448"/>
              </a:xfrm>
              <a:prstGeom prst="rect">
                <a:avLst/>
              </a:prstGeom>
              <a:blipFill>
                <a:blip r:embed="rId2"/>
                <a:stretch>
                  <a:fillRect l="-364" t="-372" r="-364" b="-1859"/>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A897ED5-A7D5-4541-BF59-2D8D32BFF1DE}"/>
              </a:ext>
            </a:extLst>
          </p:cNvPr>
          <p:cNvSpPr txBox="1"/>
          <p:nvPr/>
        </p:nvSpPr>
        <p:spPr>
          <a:xfrm>
            <a:off x="294558" y="5291727"/>
            <a:ext cx="5774792" cy="120032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n-GB" sz="2400" dirty="0">
                <a:solidFill>
                  <a:schemeClr val="bg1"/>
                </a:solidFill>
              </a:rPr>
              <a:t>To check whether near-surface thermal forcing can drive a WTV-like structure, numerical simulations are needed.</a:t>
            </a:r>
          </a:p>
        </p:txBody>
      </p:sp>
      <p:pic>
        <p:nvPicPr>
          <p:cNvPr id="4" name="Picture 3" descr="A close up of a map&#10;&#10;Description automatically generated">
            <a:extLst>
              <a:ext uri="{FF2B5EF4-FFF2-40B4-BE49-F238E27FC236}">
                <a16:creationId xmlns:a16="http://schemas.microsoft.com/office/drawing/2014/main" id="{9B187D3F-8029-2A48-B766-637E78650596}"/>
              </a:ext>
            </a:extLst>
          </p:cNvPr>
          <p:cNvPicPr>
            <a:picLocks noChangeAspect="1"/>
          </p:cNvPicPr>
          <p:nvPr/>
        </p:nvPicPr>
        <p:blipFill>
          <a:blip r:embed="rId3"/>
          <a:stretch>
            <a:fillRect/>
          </a:stretch>
        </p:blipFill>
        <p:spPr>
          <a:xfrm>
            <a:off x="7636740" y="1270117"/>
            <a:ext cx="2852262" cy="3600000"/>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F4B14FB-CF8E-084B-9042-134E8541FC91}"/>
                  </a:ext>
                </a:extLst>
              </p:cNvPr>
              <p:cNvSpPr txBox="1"/>
              <p:nvPr/>
            </p:nvSpPr>
            <p:spPr>
              <a:xfrm>
                <a:off x="10443038" y="2181435"/>
                <a:ext cx="1309035" cy="1415131"/>
              </a:xfrm>
              <a:prstGeom prst="rect">
                <a:avLst/>
              </a:prstGeom>
              <a:noFill/>
              <a:ln w="12700">
                <a:noFill/>
              </a:ln>
            </p:spPr>
            <p:txBody>
              <a:bodyPr wrap="square" rtlCol="0">
                <a:spAutoFit/>
              </a:bodyPr>
              <a:lstStyle/>
              <a:p>
                <a14:m>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𝑔</m:t>
                        </m:r>
                        <m:r>
                          <a:rPr lang="en-US" sz="1200" i="1">
                            <a:latin typeface="Cambria Math" panose="02040503050406030204" pitchFamily="18" charset="0"/>
                          </a:rPr>
                          <m:t>0</m:t>
                        </m:r>
                      </m:sub>
                    </m:sSub>
                    <m:r>
                      <a:rPr lang="en-US" sz="1200" i="1">
                        <a:latin typeface="Cambria Math" panose="02040503050406030204" pitchFamily="18" charset="0"/>
                      </a:rPr>
                      <m:t> </m:t>
                    </m:r>
                    <m:r>
                      <a:rPr lang="en-US" sz="1200" b="0" i="1" smtClean="0">
                        <a:latin typeface="Cambria Math" panose="02040503050406030204" pitchFamily="18" charset="0"/>
                      </a:rPr>
                      <m:t>:</m:t>
                    </m:r>
                  </m:oMath>
                </a14:m>
                <a:r>
                  <a:rPr lang="en-GB" sz="1200" dirty="0"/>
                  <a:t> low altitude geostrophic wind</a:t>
                </a:r>
              </a:p>
              <a:p>
                <a:endParaRPr lang="en-GB" sz="1200" dirty="0"/>
              </a:p>
              <a:p>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𝑔</m:t>
                        </m:r>
                        <m:r>
                          <a:rPr lang="en-US" sz="1200" i="1">
                            <a:latin typeface="Cambria Math" panose="02040503050406030204" pitchFamily="18" charset="0"/>
                          </a:rPr>
                          <m:t>1</m:t>
                        </m:r>
                      </m:sub>
                    </m:sSub>
                    <m:r>
                      <a:rPr lang="en-US" sz="1200" b="0" i="0" smtClean="0">
                        <a:latin typeface="Cambria Math" panose="02040503050406030204" pitchFamily="18" charset="0"/>
                      </a:rPr>
                      <m:t>:</m:t>
                    </m:r>
                  </m:oMath>
                </a14:m>
                <a:r>
                  <a:rPr lang="en-GB" sz="1200" dirty="0"/>
                  <a:t> high altitude geostrophic wind</a:t>
                </a:r>
              </a:p>
              <a:p>
                <a:endParaRPr lang="en-GB" sz="1200" dirty="0"/>
              </a:p>
              <a:p>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𝑉</m:t>
                        </m:r>
                      </m:e>
                      <m:sub>
                        <m:r>
                          <a:rPr lang="en-US" sz="1200" b="0" i="1" smtClean="0">
                            <a:latin typeface="Cambria Math" panose="02040503050406030204" pitchFamily="18" charset="0"/>
                          </a:rPr>
                          <m:t>𝑇</m:t>
                        </m:r>
                      </m:sub>
                    </m:sSub>
                    <m:r>
                      <a:rPr lang="en-US" sz="1200" b="0" i="1" smtClean="0">
                        <a:latin typeface="Cambria Math" panose="02040503050406030204" pitchFamily="18" charset="0"/>
                      </a:rPr>
                      <m:t> </m:t>
                    </m:r>
                    <m:r>
                      <a:rPr lang="en-US" sz="1200" b="0" i="0" smtClean="0">
                        <a:latin typeface="Cambria Math" panose="02040503050406030204" pitchFamily="18" charset="0"/>
                      </a:rPr>
                      <m:t>:</m:t>
                    </m:r>
                  </m:oMath>
                </a14:m>
                <a:r>
                  <a:rPr lang="en-GB" sz="1200" dirty="0"/>
                  <a:t> thermal wind</a:t>
                </a:r>
                <a:endParaRPr lang="en-US" sz="1200" dirty="0"/>
              </a:p>
            </p:txBody>
          </p:sp>
        </mc:Choice>
        <mc:Fallback xmlns="">
          <p:sp>
            <p:nvSpPr>
              <p:cNvPr id="15" name="TextBox 14">
                <a:extLst>
                  <a:ext uri="{FF2B5EF4-FFF2-40B4-BE49-F238E27FC236}">
                    <a16:creationId xmlns:a16="http://schemas.microsoft.com/office/drawing/2014/main" id="{8F4B14FB-CF8E-084B-9042-134E8541FC91}"/>
                  </a:ext>
                </a:extLst>
              </p:cNvPr>
              <p:cNvSpPr txBox="1">
                <a:spLocks noRot="1" noChangeAspect="1" noMove="1" noResize="1" noEditPoints="1" noAdjustHandles="1" noChangeArrowheads="1" noChangeShapeType="1" noTextEdit="1"/>
              </p:cNvSpPr>
              <p:nvPr/>
            </p:nvSpPr>
            <p:spPr>
              <a:xfrm>
                <a:off x="10443038" y="2181435"/>
                <a:ext cx="1309035" cy="1415131"/>
              </a:xfrm>
              <a:prstGeom prst="rect">
                <a:avLst/>
              </a:prstGeom>
              <a:blipFill>
                <a:blip r:embed="rId4"/>
                <a:stretch>
                  <a:fillRect b="-1786"/>
                </a:stretch>
              </a:blipFill>
              <a:ln w="12700">
                <a:no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059580A3-ABDA-4B48-AECA-13D766EE4D2E}"/>
              </a:ext>
            </a:extLst>
          </p:cNvPr>
          <p:cNvSpPr txBox="1"/>
          <p:nvPr/>
        </p:nvSpPr>
        <p:spPr>
          <a:xfrm>
            <a:off x="10489002" y="2181435"/>
            <a:ext cx="1263071" cy="1415131"/>
          </a:xfrm>
          <a:prstGeom prst="rect">
            <a:avLst/>
          </a:prstGeom>
          <a:noFill/>
          <a:ln>
            <a:solidFill>
              <a:srgbClr val="00B050"/>
            </a:solidFill>
          </a:ln>
        </p:spPr>
        <p:txBody>
          <a:bodyPr wrap="square" rtlCol="0">
            <a:spAutoFit/>
          </a:bodyPr>
          <a:lstStyle/>
          <a:p>
            <a:endParaRPr lang="en-US" dirty="0"/>
          </a:p>
        </p:txBody>
      </p:sp>
    </p:spTree>
    <p:extLst>
      <p:ext uri="{BB962C8B-B14F-4D97-AF65-F5344CB8AC3E}">
        <p14:creationId xmlns:p14="http://schemas.microsoft.com/office/powerpoint/2010/main" val="223379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2B48-C814-0A48-B2AE-80E21AB85184}"/>
              </a:ext>
            </a:extLst>
          </p:cNvPr>
          <p:cNvSpPr txBox="1">
            <a:spLocks/>
          </p:cNvSpPr>
          <p:nvPr/>
        </p:nvSpPr>
        <p:spPr>
          <a:xfrm>
            <a:off x="145143" y="195039"/>
            <a:ext cx="12046857" cy="8163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What do the existing simulated thermally direct circulations over the TP look like?</a:t>
            </a:r>
          </a:p>
        </p:txBody>
      </p:sp>
      <p:sp>
        <p:nvSpPr>
          <p:cNvPr id="5" name="Text Placeholder 4">
            <a:extLst>
              <a:ext uri="{FF2B5EF4-FFF2-40B4-BE49-F238E27FC236}">
                <a16:creationId xmlns:a16="http://schemas.microsoft.com/office/drawing/2014/main" id="{3958A876-FDB6-574E-A2FF-F1FC206D6BA7}"/>
              </a:ext>
            </a:extLst>
          </p:cNvPr>
          <p:cNvSpPr>
            <a:spLocks noGrp="1"/>
          </p:cNvSpPr>
          <p:nvPr>
            <p:ph type="body" sz="half" idx="2"/>
          </p:nvPr>
        </p:nvSpPr>
        <p:spPr>
          <a:xfrm>
            <a:off x="270078" y="1011394"/>
            <a:ext cx="5709331" cy="5414504"/>
          </a:xfrm>
        </p:spPr>
        <p:txBody>
          <a:bodyPr>
            <a:normAutofit/>
          </a:bodyPr>
          <a:lstStyle/>
          <a:p>
            <a:pPr algn="just"/>
            <a:r>
              <a:rPr lang="en-GB" sz="1800" dirty="0"/>
              <a:t>Previously, a few thermal forcing sensitivity simulations have been conducted over the TP to examine the thermal effects in the mid-eastern TP. But, </a:t>
            </a:r>
            <a:r>
              <a:rPr lang="en-GB" sz="1800" u="sng" dirty="0"/>
              <a:t>none of the simulations have produced a  structure like the WTV</a:t>
            </a:r>
            <a:r>
              <a:rPr lang="en-GB" sz="1800" dirty="0"/>
              <a:t>.</a:t>
            </a:r>
          </a:p>
          <a:p>
            <a:pPr algn="just"/>
            <a:r>
              <a:rPr lang="en-GB" sz="1800" dirty="0"/>
              <a:t>For example, by adding sensible heating on an ideal topography covering the mid-eastern TP, </a:t>
            </a:r>
            <a:r>
              <a:rPr lang="en-GB" sz="1800" b="1" dirty="0"/>
              <a:t>Wu et al. (2007) </a:t>
            </a:r>
            <a:r>
              <a:rPr lang="en-GB" sz="1800" dirty="0"/>
              <a:t>demonstrated that anomalous </a:t>
            </a:r>
            <a:r>
              <a:rPr lang="en-GB" sz="1800" u="sng" dirty="0"/>
              <a:t>rising motions </a:t>
            </a:r>
            <a:r>
              <a:rPr lang="en-GB" sz="1800" dirty="0"/>
              <a:t>occur above the heat sources that were placed on either the sloping lateral surfaces or the top surface of the TP (see </a:t>
            </a:r>
            <a:r>
              <a:rPr lang="en-GB" sz="1800" b="1" dirty="0"/>
              <a:t>Fig. 6</a:t>
            </a:r>
            <a:r>
              <a:rPr lang="en-GB" sz="1800" dirty="0"/>
              <a:t>)</a:t>
            </a:r>
            <a:r>
              <a:rPr lang="en-US" altLang="zh-CN" sz="1800" dirty="0"/>
              <a:t>,</a:t>
            </a:r>
            <a:r>
              <a:rPr lang="zh-CN" altLang="en-US" sz="1800" dirty="0"/>
              <a:t> </a:t>
            </a:r>
            <a:r>
              <a:rPr lang="en-US" altLang="zh-CN" sz="1800" dirty="0"/>
              <a:t>using </a:t>
            </a:r>
            <a:r>
              <a:rPr lang="en-US" altLang="zh-CN" sz="1800" b="1" dirty="0"/>
              <a:t>SAMIL</a:t>
            </a:r>
            <a:r>
              <a:rPr lang="en-US" altLang="zh-CN" sz="1800" dirty="0"/>
              <a:t> (Version R42L9)</a:t>
            </a:r>
            <a:r>
              <a:rPr lang="en-GB" sz="1800" dirty="0"/>
              <a:t>.</a:t>
            </a:r>
          </a:p>
          <a:p>
            <a:pPr algn="just"/>
            <a:r>
              <a:rPr lang="en-GB" sz="1800" b="1" dirty="0"/>
              <a:t>Wang et al. (2018</a:t>
            </a:r>
            <a:r>
              <a:rPr lang="en-GB" sz="1800" dirty="0"/>
              <a:t>) studied the response of Pakistan monsoon rainfall to the south-eastern TP heating by adding latent heating over the near surface of the south-eastern TP centred at 30°N, 90°E in the numerical experiments using the </a:t>
            </a:r>
            <a:r>
              <a:rPr lang="en-GB" sz="1800" b="1" dirty="0"/>
              <a:t>WRF</a:t>
            </a:r>
            <a:r>
              <a:rPr lang="en-GB" sz="1800" dirty="0"/>
              <a:t> model, which produced a classic thermally direct circulation</a:t>
            </a:r>
            <a:r>
              <a:rPr lang="en-GB" sz="1800" dirty="0">
                <a:effectLst/>
              </a:rPr>
              <a:t>.</a:t>
            </a:r>
            <a:endParaRPr lang="en-GB" sz="1800" dirty="0"/>
          </a:p>
          <a:p>
            <a:pPr algn="just"/>
            <a:r>
              <a:rPr lang="en-GB" sz="1800" dirty="0"/>
              <a:t> </a:t>
            </a:r>
          </a:p>
        </p:txBody>
      </p:sp>
      <p:sp>
        <p:nvSpPr>
          <p:cNvPr id="8" name="Rectangle 7">
            <a:extLst>
              <a:ext uri="{FF2B5EF4-FFF2-40B4-BE49-F238E27FC236}">
                <a16:creationId xmlns:a16="http://schemas.microsoft.com/office/drawing/2014/main" id="{39EF9E35-3AA2-F84D-A8A8-8E5A77B863D8}"/>
              </a:ext>
            </a:extLst>
          </p:cNvPr>
          <p:cNvSpPr/>
          <p:nvPr/>
        </p:nvSpPr>
        <p:spPr>
          <a:xfrm>
            <a:off x="6360364" y="4808059"/>
            <a:ext cx="5561558" cy="1384995"/>
          </a:xfrm>
          <a:prstGeom prst="rect">
            <a:avLst/>
          </a:prstGeom>
        </p:spPr>
        <p:txBody>
          <a:bodyPr wrap="square">
            <a:spAutoFit/>
          </a:bodyPr>
          <a:lstStyle/>
          <a:p>
            <a:pPr algn="just"/>
            <a:r>
              <a:rPr lang="en-US" altLang="zh-CN" sz="1200" b="1" dirty="0">
                <a:latin typeface="UniversLTStd"/>
              </a:rPr>
              <a:t>Fig.</a:t>
            </a:r>
            <a:r>
              <a:rPr lang="zh-CN" altLang="en-US" sz="1200" b="1" dirty="0">
                <a:latin typeface="UniversLTStd"/>
              </a:rPr>
              <a:t> </a:t>
            </a:r>
            <a:r>
              <a:rPr lang="en-US" altLang="zh-CN" sz="1200" b="1" dirty="0">
                <a:latin typeface="UniversLTStd"/>
              </a:rPr>
              <a:t>6</a:t>
            </a:r>
            <a:r>
              <a:rPr lang="zh-CN" altLang="en-US" sz="1200" b="1" dirty="0">
                <a:latin typeface="UniversLTStd"/>
              </a:rPr>
              <a:t> </a:t>
            </a:r>
            <a:r>
              <a:rPr lang="en-GB" sz="1200" dirty="0">
                <a:latin typeface="UniversLTStd"/>
              </a:rPr>
              <a:t>Distributions of difference in wind (vectors, m s</a:t>
            </a:r>
            <a:r>
              <a:rPr lang="en-GB" sz="1200" dirty="0">
                <a:effectLst/>
                <a:latin typeface="MTSY"/>
              </a:rPr>
              <a:t>−</a:t>
            </a:r>
            <a:r>
              <a:rPr lang="en-GB" sz="1200" b="0" dirty="0">
                <a:effectLst/>
                <a:latin typeface="UniversLTStd"/>
              </a:rPr>
              <a:t>1</a:t>
            </a:r>
            <a:r>
              <a:rPr lang="en-GB" sz="1200" dirty="0">
                <a:latin typeface="UniversLTStd"/>
              </a:rPr>
              <a:t>) and vertical velocity (–</a:t>
            </a:r>
            <a:r>
              <a:rPr lang="el-GR" sz="1200" dirty="0">
                <a:latin typeface="RMTMI"/>
              </a:rPr>
              <a:t>ω</a:t>
            </a:r>
            <a:r>
              <a:rPr lang="el-GR" sz="1200" dirty="0">
                <a:latin typeface="UniversLTStd"/>
              </a:rPr>
              <a:t>, </a:t>
            </a:r>
            <a:r>
              <a:rPr lang="en-GB" sz="1200" dirty="0">
                <a:latin typeface="UniversLTStd"/>
              </a:rPr>
              <a:t>shading, 10</a:t>
            </a:r>
            <a:r>
              <a:rPr lang="en-GB" sz="1200" baseline="30000" dirty="0">
                <a:effectLst/>
                <a:latin typeface="MTSY"/>
              </a:rPr>
              <a:t>−</a:t>
            </a:r>
            <a:r>
              <a:rPr lang="en-GB" sz="1200" b="0" baseline="30000" dirty="0">
                <a:effectLst/>
                <a:latin typeface="UniversLTStd"/>
              </a:rPr>
              <a:t>2</a:t>
            </a:r>
            <a:r>
              <a:rPr lang="en-GB" sz="1200" b="0" dirty="0">
                <a:effectLst/>
                <a:latin typeface="UniversLTStd"/>
              </a:rPr>
              <a:t> </a:t>
            </a:r>
            <a:r>
              <a:rPr lang="en-GB" sz="1200" dirty="0">
                <a:latin typeface="UniversLTStd"/>
              </a:rPr>
              <a:t>Pa s</a:t>
            </a:r>
            <a:r>
              <a:rPr lang="en-GB" sz="1200" baseline="30000" dirty="0">
                <a:effectLst/>
                <a:latin typeface="MTSY"/>
              </a:rPr>
              <a:t>−</a:t>
            </a:r>
            <a:r>
              <a:rPr lang="en-GB" sz="1200" b="0" baseline="30000" dirty="0">
                <a:effectLst/>
                <a:latin typeface="UniversLTStd"/>
              </a:rPr>
              <a:t>1</a:t>
            </a:r>
            <a:r>
              <a:rPr lang="en-GB" sz="1200" dirty="0">
                <a:latin typeface="UniversLTStd"/>
              </a:rPr>
              <a:t>) at the </a:t>
            </a:r>
            <a:r>
              <a:rPr lang="el-GR" sz="1200" dirty="0">
                <a:latin typeface="RMTMI"/>
              </a:rPr>
              <a:t>σ </a:t>
            </a:r>
            <a:r>
              <a:rPr lang="el-GR" sz="1200" dirty="0">
                <a:latin typeface="MTSY"/>
              </a:rPr>
              <a:t>= </a:t>
            </a:r>
            <a:r>
              <a:rPr lang="el-GR" sz="1200" dirty="0">
                <a:latin typeface="UniversLTStd"/>
              </a:rPr>
              <a:t>0.991 </a:t>
            </a:r>
            <a:r>
              <a:rPr lang="en-GB" sz="1200" dirty="0">
                <a:latin typeface="UniversLTStd"/>
              </a:rPr>
              <a:t>surface between the two perpetual July experiments: (a) ALLSH–NOSH, (b) SLPSH–NOSH, and (c) TOPSH–NOSH, with the dashed rectangle indicating the prescribed mountain base. Left panels indicate the experiment designs and right panels are interpretations of the relevant mechanisms, with orange shading representing mountain and heavy red bar denoting the imposed surface sensible heating. </a:t>
            </a:r>
            <a:r>
              <a:rPr lang="en-US" altLang="zh-CN" sz="1200" dirty="0">
                <a:latin typeface="UniversLTStd"/>
              </a:rPr>
              <a:t>From</a:t>
            </a:r>
            <a:r>
              <a:rPr lang="zh-CN" altLang="en-US" sz="1200" dirty="0">
                <a:latin typeface="UniversLTStd"/>
              </a:rPr>
              <a:t> </a:t>
            </a:r>
            <a:r>
              <a:rPr lang="en-US" altLang="zh-CN" sz="1200" dirty="0">
                <a:latin typeface="UniversLTStd"/>
              </a:rPr>
              <a:t>Wu</a:t>
            </a:r>
            <a:r>
              <a:rPr lang="zh-CN" altLang="en-US" sz="1200" dirty="0">
                <a:latin typeface="UniversLTStd"/>
              </a:rPr>
              <a:t> </a:t>
            </a:r>
            <a:r>
              <a:rPr lang="en-US" altLang="zh-CN" sz="1200" dirty="0">
                <a:latin typeface="UniversLTStd"/>
              </a:rPr>
              <a:t>et</a:t>
            </a:r>
            <a:r>
              <a:rPr lang="zh-CN" altLang="en-US" sz="1200" dirty="0">
                <a:latin typeface="UniversLTStd"/>
              </a:rPr>
              <a:t> </a:t>
            </a:r>
            <a:r>
              <a:rPr lang="en-US" altLang="zh-CN" sz="1200" dirty="0">
                <a:latin typeface="UniversLTStd"/>
              </a:rPr>
              <a:t>al.</a:t>
            </a:r>
            <a:r>
              <a:rPr lang="zh-CN" altLang="en-US" sz="1200" dirty="0">
                <a:latin typeface="UniversLTStd"/>
              </a:rPr>
              <a:t> </a:t>
            </a:r>
            <a:r>
              <a:rPr lang="en-US" altLang="zh-CN" sz="1200" dirty="0">
                <a:latin typeface="UniversLTStd"/>
              </a:rPr>
              <a:t>(2007;2015)</a:t>
            </a:r>
            <a:endParaRPr lang="en-GB" sz="1200" dirty="0"/>
          </a:p>
        </p:txBody>
      </p:sp>
      <p:pic>
        <p:nvPicPr>
          <p:cNvPr id="10" name="Picture 9" descr="A close up of a map&#10;&#10;Description automatically generated">
            <a:extLst>
              <a:ext uri="{FF2B5EF4-FFF2-40B4-BE49-F238E27FC236}">
                <a16:creationId xmlns:a16="http://schemas.microsoft.com/office/drawing/2014/main" id="{DD559352-5370-514B-ADCA-C9AB0D5CAFBA}"/>
              </a:ext>
            </a:extLst>
          </p:cNvPr>
          <p:cNvPicPr>
            <a:picLocks noChangeAspect="1"/>
          </p:cNvPicPr>
          <p:nvPr/>
        </p:nvPicPr>
        <p:blipFill>
          <a:blip r:embed="rId2"/>
          <a:stretch>
            <a:fillRect/>
          </a:stretch>
        </p:blipFill>
        <p:spPr>
          <a:xfrm>
            <a:off x="6554543" y="1109736"/>
            <a:ext cx="5173200" cy="3599980"/>
          </a:xfrm>
          <a:prstGeom prst="rect">
            <a:avLst/>
          </a:prstGeom>
        </p:spPr>
      </p:pic>
      <p:sp>
        <p:nvSpPr>
          <p:cNvPr id="11" name="Oval 10">
            <a:extLst>
              <a:ext uri="{FF2B5EF4-FFF2-40B4-BE49-F238E27FC236}">
                <a16:creationId xmlns:a16="http://schemas.microsoft.com/office/drawing/2014/main" id="{68884592-3F58-5D43-B3A6-28D54DDC7C1B}"/>
              </a:ext>
            </a:extLst>
          </p:cNvPr>
          <p:cNvSpPr/>
          <p:nvPr/>
        </p:nvSpPr>
        <p:spPr>
          <a:xfrm>
            <a:off x="10343213" y="1109736"/>
            <a:ext cx="974361" cy="940205"/>
          </a:xfrm>
          <a:prstGeom prst="ellipse">
            <a:avLst/>
          </a:prstGeom>
          <a:no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61CD942-B769-654E-A3A0-BE6D4E155590}"/>
              </a:ext>
            </a:extLst>
          </p:cNvPr>
          <p:cNvSpPr/>
          <p:nvPr/>
        </p:nvSpPr>
        <p:spPr>
          <a:xfrm>
            <a:off x="10298243" y="2305358"/>
            <a:ext cx="479685" cy="940205"/>
          </a:xfrm>
          <a:prstGeom prst="ellipse">
            <a:avLst/>
          </a:prstGeom>
          <a:no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FAA327A-1B6E-8940-98EF-8F35692A3D4F}"/>
              </a:ext>
            </a:extLst>
          </p:cNvPr>
          <p:cNvSpPr/>
          <p:nvPr/>
        </p:nvSpPr>
        <p:spPr>
          <a:xfrm>
            <a:off x="10298243" y="3530960"/>
            <a:ext cx="1081791" cy="940205"/>
          </a:xfrm>
          <a:prstGeom prst="ellipse">
            <a:avLst/>
          </a:prstGeom>
          <a:no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E18FFFB-A87A-9841-8528-08210E1FF796}"/>
              </a:ext>
            </a:extLst>
          </p:cNvPr>
          <p:cNvSpPr/>
          <p:nvPr/>
        </p:nvSpPr>
        <p:spPr>
          <a:xfrm>
            <a:off x="10885353" y="2307858"/>
            <a:ext cx="479685" cy="940205"/>
          </a:xfrm>
          <a:prstGeom prst="ellipse">
            <a:avLst/>
          </a:prstGeom>
          <a:no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898E823-B3AD-2C47-9B8D-63267480463C}"/>
              </a:ext>
            </a:extLst>
          </p:cNvPr>
          <p:cNvSpPr txBox="1"/>
          <p:nvPr/>
        </p:nvSpPr>
        <p:spPr>
          <a:xfrm>
            <a:off x="219608" y="5291727"/>
            <a:ext cx="5774792" cy="120032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n-GB" sz="2400" dirty="0">
                <a:solidFill>
                  <a:schemeClr val="bg1"/>
                </a:solidFill>
              </a:rPr>
              <a:t>It is still worth conducting extra simulations over the western TP to confirm whether there may be an exception for the WTV.</a:t>
            </a:r>
          </a:p>
        </p:txBody>
      </p:sp>
    </p:spTree>
    <p:extLst>
      <p:ext uri="{BB962C8B-B14F-4D97-AF65-F5344CB8AC3E}">
        <p14:creationId xmlns:p14="http://schemas.microsoft.com/office/powerpoint/2010/main" val="284973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lose up of a map&#10;&#10;Description automatically generated">
            <a:extLst>
              <a:ext uri="{FF2B5EF4-FFF2-40B4-BE49-F238E27FC236}">
                <a16:creationId xmlns:a16="http://schemas.microsoft.com/office/drawing/2014/main" id="{F522AD6D-C1BC-C241-8264-D7192AFE5EB3}"/>
              </a:ext>
            </a:extLst>
          </p:cNvPr>
          <p:cNvPicPr>
            <a:picLocks noChangeAspect="1"/>
          </p:cNvPicPr>
          <p:nvPr/>
        </p:nvPicPr>
        <p:blipFill rotWithShape="1">
          <a:blip r:embed="rId2"/>
          <a:srcRect t="4686" b="35380"/>
          <a:stretch/>
        </p:blipFill>
        <p:spPr>
          <a:xfrm>
            <a:off x="7857134" y="180262"/>
            <a:ext cx="3600000" cy="2157648"/>
          </a:xfrm>
          <a:prstGeom prst="rect">
            <a:avLst/>
          </a:prstGeom>
        </p:spPr>
      </p:pic>
      <p:sp>
        <p:nvSpPr>
          <p:cNvPr id="2" name="Title 1">
            <a:extLst>
              <a:ext uri="{FF2B5EF4-FFF2-40B4-BE49-F238E27FC236}">
                <a16:creationId xmlns:a16="http://schemas.microsoft.com/office/drawing/2014/main" id="{EE0DC323-05A0-A54B-AEF8-7BCB7CF97BAB}"/>
              </a:ext>
              <a:ext uri="{C183D7F6-B498-43B3-948B-1728B52AA6E4}">
                <adec:decorative xmlns:adec="http://schemas.microsoft.com/office/drawing/2017/decorative" val="0"/>
              </a:ext>
            </a:extLst>
          </p:cNvPr>
          <p:cNvSpPr>
            <a:spLocks noGrp="1"/>
          </p:cNvSpPr>
          <p:nvPr>
            <p:ph type="title"/>
          </p:nvPr>
        </p:nvSpPr>
        <p:spPr>
          <a:xfrm>
            <a:off x="209864" y="-119920"/>
            <a:ext cx="5826176" cy="936171"/>
          </a:xfrm>
        </p:spPr>
        <p:txBody>
          <a:bodyPr>
            <a:normAutofit/>
          </a:bodyPr>
          <a:lstStyle/>
          <a:p>
            <a:r>
              <a:rPr lang="en-US" b="1" dirty="0"/>
              <a:t>2. </a:t>
            </a:r>
            <a:r>
              <a:rPr lang="en-US" b="1" u="sng" dirty="0"/>
              <a:t>Model and Data</a:t>
            </a:r>
          </a:p>
        </p:txBody>
      </p:sp>
      <p:sp>
        <p:nvSpPr>
          <p:cNvPr id="4" name="Text Placeholder 3">
            <a:extLst>
              <a:ext uri="{FF2B5EF4-FFF2-40B4-BE49-F238E27FC236}">
                <a16:creationId xmlns:a16="http://schemas.microsoft.com/office/drawing/2014/main" id="{A3BFFBEA-1139-044B-9692-8004609FBE45}"/>
              </a:ext>
            </a:extLst>
          </p:cNvPr>
          <p:cNvSpPr>
            <a:spLocks noGrp="1"/>
          </p:cNvSpPr>
          <p:nvPr>
            <p:ph type="body" sz="half" idx="2"/>
          </p:nvPr>
        </p:nvSpPr>
        <p:spPr>
          <a:xfrm>
            <a:off x="132986" y="816251"/>
            <a:ext cx="6866799" cy="5838386"/>
          </a:xfrm>
        </p:spPr>
        <p:txBody>
          <a:bodyPr>
            <a:noAutofit/>
          </a:bodyPr>
          <a:lstStyle/>
          <a:p>
            <a:pPr marL="285750" indent="-285750" algn="just">
              <a:buFont typeface="Arial" panose="020B0604020202020204" pitchFamily="34" charset="0"/>
              <a:buChar char="•"/>
            </a:pPr>
            <a:r>
              <a:rPr lang="en-GB" sz="1800" b="1" u="sng" dirty="0"/>
              <a:t>Model</a:t>
            </a:r>
            <a:r>
              <a:rPr lang="en-GB" sz="1800" dirty="0"/>
              <a:t>: We use the </a:t>
            </a:r>
            <a:r>
              <a:rPr lang="en-GB" sz="1800" b="1" dirty="0"/>
              <a:t>SAMIL</a:t>
            </a:r>
            <a:r>
              <a:rPr lang="en-GB" sz="1800" dirty="0"/>
              <a:t> (version </a:t>
            </a:r>
            <a:r>
              <a:rPr lang="en-GB" sz="1800" b="1" dirty="0"/>
              <a:t>R42L26</a:t>
            </a:r>
            <a:r>
              <a:rPr lang="en-GB" sz="1800" dirty="0"/>
              <a:t>), a well known (Wu et al. 2003; Wang et al. 2004) Spectral Atmospheric Model developed at the State Key Laboratory of Numerical Modelling for Atmospheric Sciences and Geophysical Fluid Dynamics (LASG), Institute of Atmospheric Physics (IAP), Chinese Academy of Sciences (CAS). It has </a:t>
            </a:r>
            <a:r>
              <a:rPr lang="en-US" altLang="zh-CN" sz="1800" dirty="0"/>
              <a:t>26</a:t>
            </a:r>
            <a:r>
              <a:rPr lang="zh-CN" altLang="en-US" sz="1800" dirty="0"/>
              <a:t> </a:t>
            </a:r>
            <a:r>
              <a:rPr lang="en-US" altLang="zh-CN" sz="1800" dirty="0"/>
              <a:t>isobaric</a:t>
            </a:r>
            <a:r>
              <a:rPr lang="zh-CN" altLang="en-US" sz="1800" dirty="0"/>
              <a:t> </a:t>
            </a:r>
            <a:r>
              <a:rPr lang="en-US" altLang="zh-CN" sz="1800" dirty="0"/>
              <a:t>levels, 2.5X2.5 degrees in horizontal resolution, global domain. </a:t>
            </a:r>
            <a:r>
              <a:rPr lang="en-GB" sz="1800" dirty="0"/>
              <a:t>SAMIL has been intensively used in Tibetan Climate simulations.</a:t>
            </a:r>
          </a:p>
          <a:p>
            <a:pPr marL="285750" indent="-285750" algn="just">
              <a:buFont typeface="Arial" panose="020B0604020202020204" pitchFamily="34" charset="0"/>
              <a:buChar char="•"/>
            </a:pPr>
            <a:r>
              <a:rPr lang="en-US" sz="1800" b="1" u="sng" dirty="0"/>
              <a:t>Settings</a:t>
            </a:r>
            <a:r>
              <a:rPr lang="en-US" sz="1800" dirty="0"/>
              <a:t>: </a:t>
            </a:r>
            <a:r>
              <a:rPr lang="en-US" sz="1800" b="1" dirty="0"/>
              <a:t>Summer</a:t>
            </a:r>
            <a:r>
              <a:rPr lang="en-US" sz="1800" dirty="0"/>
              <a:t> is chosen for the simulations, when (1) the WTV’s impacts are focused on the western TP above 1,500 m (</a:t>
            </a:r>
            <a:r>
              <a:rPr lang="en-US" sz="1800" b="1" dirty="0"/>
              <a:t>Fig. 7</a:t>
            </a:r>
            <a:r>
              <a:rPr lang="en-US" sz="1800" dirty="0"/>
              <a:t>), and (2) a thermally direct circulation is likely easier to develop. Both sensitivity and control runs have been executed for 60 years with the solar zenith angle fixed at 15 July; the last 30 years of data were used for the analysis.</a:t>
            </a:r>
            <a:endParaRPr lang="en-GB" sz="1800" dirty="0"/>
          </a:p>
          <a:p>
            <a:pPr marL="285750" indent="-285750" algn="just">
              <a:buFont typeface="Arial" panose="020B0604020202020204" pitchFamily="34" charset="0"/>
              <a:buChar char="•"/>
            </a:pPr>
            <a:r>
              <a:rPr lang="en-US" sz="1800" b="1" u="sng" dirty="0"/>
              <a:t>Sensitivity Run</a:t>
            </a:r>
            <a:r>
              <a:rPr lang="en-US" sz="1800" dirty="0"/>
              <a:t>: A constant </a:t>
            </a:r>
            <a:r>
              <a:rPr lang="en-US" sz="1800" b="1" dirty="0"/>
              <a:t>sensible heating </a:t>
            </a:r>
            <a:r>
              <a:rPr lang="en-US" sz="1800" dirty="0"/>
              <a:t>flux (2 times the climatological mean of July) is added in the rectangular area at the topography surface (with elevation higher than 1,500 m) to produce the warmer near-surface air temperature over the western TP (</a:t>
            </a:r>
            <a:r>
              <a:rPr lang="en-US" sz="1800" b="1" dirty="0"/>
              <a:t>Fig. 8)</a:t>
            </a:r>
            <a:r>
              <a:rPr lang="en-US" sz="1800" dirty="0"/>
              <a:t>.  </a:t>
            </a:r>
          </a:p>
          <a:p>
            <a:pPr marL="285750" indent="-285750" algn="just">
              <a:buFont typeface="Arial" panose="020B0604020202020204" pitchFamily="34" charset="0"/>
              <a:buChar char="•"/>
            </a:pPr>
            <a:r>
              <a:rPr lang="en-US" sz="1800" b="1" u="sng" dirty="0"/>
              <a:t>Simulated Circulation Responses</a:t>
            </a:r>
            <a:r>
              <a:rPr lang="en-US" sz="1800" dirty="0"/>
              <a:t> to the thermal forcing are checked as the difference between circulations in the sensitivity run and the control run, i.e. sensitivity - control run. See </a:t>
            </a:r>
            <a:r>
              <a:rPr lang="en-US" sz="1800" b="1" dirty="0"/>
              <a:t>Fig. 8</a:t>
            </a:r>
            <a:r>
              <a:rPr lang="en-US" sz="1800" dirty="0"/>
              <a:t>.</a:t>
            </a:r>
          </a:p>
          <a:p>
            <a:pPr marL="285750" indent="-285750" algn="just">
              <a:buFont typeface="Arial" panose="020B0604020202020204" pitchFamily="34" charset="0"/>
              <a:buChar char="•"/>
            </a:pPr>
            <a:endParaRPr lang="en-GB" sz="1800" dirty="0"/>
          </a:p>
          <a:p>
            <a:pPr algn="just"/>
            <a:endParaRPr lang="en-US" sz="1800" dirty="0"/>
          </a:p>
        </p:txBody>
      </p:sp>
      <p:sp>
        <p:nvSpPr>
          <p:cNvPr id="14" name="Rectangle 13">
            <a:extLst>
              <a:ext uri="{FF2B5EF4-FFF2-40B4-BE49-F238E27FC236}">
                <a16:creationId xmlns:a16="http://schemas.microsoft.com/office/drawing/2014/main" id="{241BE90C-06DE-BB4B-97E7-D885FC76BD7D}"/>
              </a:ext>
            </a:extLst>
          </p:cNvPr>
          <p:cNvSpPr/>
          <p:nvPr/>
        </p:nvSpPr>
        <p:spPr>
          <a:xfrm>
            <a:off x="7544633" y="2311345"/>
            <a:ext cx="4480175" cy="1277273"/>
          </a:xfrm>
          <a:prstGeom prst="rect">
            <a:avLst/>
          </a:prstGeom>
        </p:spPr>
        <p:txBody>
          <a:bodyPr wrap="square">
            <a:spAutoFit/>
          </a:bodyPr>
          <a:lstStyle/>
          <a:p>
            <a:pPr algn="just"/>
            <a:r>
              <a:rPr lang="en-US" altLang="zh-CN" sz="1100" b="1" dirty="0">
                <a:latin typeface="UniversLTStd"/>
              </a:rPr>
              <a:t>Fig.</a:t>
            </a:r>
            <a:r>
              <a:rPr lang="zh-CN" altLang="en-US" sz="1100" b="1" dirty="0">
                <a:latin typeface="UniversLTStd"/>
              </a:rPr>
              <a:t> </a:t>
            </a:r>
            <a:r>
              <a:rPr lang="en-US" altLang="zh-CN" sz="1100" b="1" dirty="0">
                <a:latin typeface="UniversLTStd"/>
              </a:rPr>
              <a:t>7 </a:t>
            </a:r>
            <a:r>
              <a:rPr lang="en-US" altLang="zh-CN" sz="1100" dirty="0">
                <a:latin typeface="UniversLTStd"/>
              </a:rPr>
              <a:t>Linear regression of 2m air temperature (K, ERA-Interim) on standardized KZI (intensity index of WTV) in four seasons. Color-Shading denotes significance at the 0.05 level after taking account of the efficient numbers of degrees of freedom. Grey-shading denotes the topography above 1,500 m. Black rectangle is the region where the sensible heating is added on the TP topography surface (above 1,500 m) in sensitivity experiments of SAMIL.</a:t>
            </a:r>
            <a:endParaRPr lang="en-GB" sz="1100" dirty="0"/>
          </a:p>
        </p:txBody>
      </p:sp>
      <p:sp>
        <p:nvSpPr>
          <p:cNvPr id="13" name="Oval 12">
            <a:extLst>
              <a:ext uri="{FF2B5EF4-FFF2-40B4-BE49-F238E27FC236}">
                <a16:creationId xmlns:a16="http://schemas.microsoft.com/office/drawing/2014/main" id="{1682BC75-C5DD-9441-99D9-EEF80492A8F7}"/>
              </a:ext>
            </a:extLst>
          </p:cNvPr>
          <p:cNvSpPr/>
          <p:nvPr/>
        </p:nvSpPr>
        <p:spPr>
          <a:xfrm>
            <a:off x="7857134" y="406684"/>
            <a:ext cx="2037593" cy="936171"/>
          </a:xfrm>
          <a:prstGeom prst="ellipse">
            <a:avLst/>
          </a:prstGeom>
          <a:no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14328964-2669-4249-A8F5-7AA5B9469B0E}"/>
              </a:ext>
            </a:extLst>
          </p:cNvPr>
          <p:cNvSpPr txBox="1"/>
          <p:nvPr/>
        </p:nvSpPr>
        <p:spPr>
          <a:xfrm>
            <a:off x="7544633" y="5847841"/>
            <a:ext cx="4377795" cy="938719"/>
          </a:xfrm>
          <a:prstGeom prst="rect">
            <a:avLst/>
          </a:prstGeom>
          <a:noFill/>
        </p:spPr>
        <p:txBody>
          <a:bodyPr wrap="square" rtlCol="0">
            <a:spAutoFit/>
          </a:bodyPr>
          <a:lstStyle/>
          <a:p>
            <a:pPr algn="just"/>
            <a:r>
              <a:rPr lang="en-US" sz="1100" b="1" dirty="0"/>
              <a:t>Fig.8 </a:t>
            </a:r>
            <a:r>
              <a:rPr lang="en-US" sz="1100" dirty="0"/>
              <a:t>The near-surface air temperature (SAT: color shading) response to near-surface sensible heating forcing  in SAMIL, represented by the SAT differences between the thermal forcing sensitivity run and the control run. The sensible heating is added at the topography surface with elevation higher than 1,500 m within the black rectangle area.   </a:t>
            </a:r>
          </a:p>
        </p:txBody>
      </p:sp>
      <p:pic>
        <p:nvPicPr>
          <p:cNvPr id="26" name="Picture 25" descr="A close up of a map&#10;&#10;Description automatically generated">
            <a:extLst>
              <a:ext uri="{FF2B5EF4-FFF2-40B4-BE49-F238E27FC236}">
                <a16:creationId xmlns:a16="http://schemas.microsoft.com/office/drawing/2014/main" id="{A5A9BA98-DFF8-7547-BA44-272E381A0CDA}"/>
              </a:ext>
            </a:extLst>
          </p:cNvPr>
          <p:cNvPicPr>
            <a:picLocks noChangeAspect="1"/>
          </p:cNvPicPr>
          <p:nvPr/>
        </p:nvPicPr>
        <p:blipFill rotWithShape="1">
          <a:blip r:embed="rId3"/>
          <a:srcRect t="8818" b="24399"/>
          <a:stretch/>
        </p:blipFill>
        <p:spPr>
          <a:xfrm>
            <a:off x="7856249" y="3513015"/>
            <a:ext cx="3600885" cy="2404800"/>
          </a:xfrm>
          <a:prstGeom prst="rect">
            <a:avLst/>
          </a:prstGeom>
        </p:spPr>
      </p:pic>
      <p:sp>
        <p:nvSpPr>
          <p:cNvPr id="28" name="Oval 27">
            <a:extLst>
              <a:ext uri="{FF2B5EF4-FFF2-40B4-BE49-F238E27FC236}">
                <a16:creationId xmlns:a16="http://schemas.microsoft.com/office/drawing/2014/main" id="{CF356E2C-C547-1744-9650-4AA70E17C82F}"/>
              </a:ext>
            </a:extLst>
          </p:cNvPr>
          <p:cNvSpPr/>
          <p:nvPr/>
        </p:nvSpPr>
        <p:spPr>
          <a:xfrm>
            <a:off x="7544633" y="3786189"/>
            <a:ext cx="4377795" cy="2104516"/>
          </a:xfrm>
          <a:prstGeom prst="ellipse">
            <a:avLst/>
          </a:prstGeom>
          <a:no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0231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4320</Words>
  <Application>Microsoft Macintosh PowerPoint</Application>
  <PresentationFormat>Widescreen</PresentationFormat>
  <Paragraphs>177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MTSY</vt:lpstr>
      <vt:lpstr>RMTMI</vt:lpstr>
      <vt:lpstr>UniversLTStd</vt:lpstr>
      <vt:lpstr>Arial</vt:lpstr>
      <vt:lpstr>Calibri</vt:lpstr>
      <vt:lpstr>Calibri Light</vt:lpstr>
      <vt:lpstr>Cambria Math</vt:lpstr>
      <vt:lpstr>Office Theme</vt:lpstr>
      <vt:lpstr>The Western Tibetan Vortex as an emergent feature of near-surface temperature variation? —Numerical Simulations and Error Checks  </vt:lpstr>
      <vt:lpstr>1. Introduction</vt:lpstr>
      <vt:lpstr>PowerPoint Presentation</vt:lpstr>
      <vt:lpstr>Arguments from de Kok and Immerzeel (2019) - dKI19 </vt:lpstr>
      <vt:lpstr>PowerPoint Presentation</vt:lpstr>
      <vt:lpstr>PowerPoint Presentation</vt:lpstr>
      <vt:lpstr>PowerPoint Presentation</vt:lpstr>
      <vt:lpstr>PowerPoint Presentation</vt:lpstr>
      <vt:lpstr>2. Model and Data</vt:lpstr>
      <vt:lpstr>2. Model and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Western Tibetan Vortex as an emergent feature of near-surface temperature variation? —Numerical Simulations and Error Checks  </dc:title>
  <dc:creator>Xiaofeng Li</dc:creator>
  <cp:lastModifiedBy>Xiaofeng Li</cp:lastModifiedBy>
  <cp:revision>18</cp:revision>
  <dcterms:created xsi:type="dcterms:W3CDTF">2020-05-04T14:43:05Z</dcterms:created>
  <dcterms:modified xsi:type="dcterms:W3CDTF">2020-05-06T11:40:45Z</dcterms:modified>
</cp:coreProperties>
</file>