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7" r:id="rId3"/>
    <p:sldId id="289" r:id="rId4"/>
    <p:sldId id="290" r:id="rId5"/>
    <p:sldId id="291" r:id="rId6"/>
    <p:sldId id="257" r:id="rId7"/>
    <p:sldId id="259" r:id="rId8"/>
    <p:sldId id="261" r:id="rId9"/>
    <p:sldId id="292" r:id="rId10"/>
    <p:sldId id="265" r:id="rId11"/>
    <p:sldId id="263" r:id="rId12"/>
    <p:sldId id="293" r:id="rId13"/>
    <p:sldId id="305" r:id="rId14"/>
    <p:sldId id="294" r:id="rId15"/>
    <p:sldId id="295" r:id="rId16"/>
    <p:sldId id="296" r:id="rId17"/>
    <p:sldId id="298" r:id="rId18"/>
    <p:sldId id="262" r:id="rId19"/>
    <p:sldId id="299" r:id="rId20"/>
    <p:sldId id="270" r:id="rId21"/>
    <p:sldId id="264" r:id="rId22"/>
    <p:sldId id="278" r:id="rId23"/>
    <p:sldId id="277" r:id="rId24"/>
    <p:sldId id="274" r:id="rId25"/>
    <p:sldId id="266" r:id="rId26"/>
    <p:sldId id="267" r:id="rId27"/>
    <p:sldId id="268" r:id="rId28"/>
    <p:sldId id="309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E05C6-4C49-47AA-8C4D-826E360753CB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657E3-8EA5-4DF2-AF06-0453C3232E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46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28B-B15E-42CF-ADD6-8C7F3400EB5C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D9D3-F486-4D64-8A9F-004119EF2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24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28B-B15E-42CF-ADD6-8C7F3400EB5C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D9D3-F486-4D64-8A9F-004119EF2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22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28B-B15E-42CF-ADD6-8C7F3400EB5C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D9D3-F486-4D64-8A9F-004119EF2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85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28B-B15E-42CF-ADD6-8C7F3400EB5C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D9D3-F486-4D64-8A9F-004119EF2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61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28B-B15E-42CF-ADD6-8C7F3400EB5C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D9D3-F486-4D64-8A9F-004119EF2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76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28B-B15E-42CF-ADD6-8C7F3400EB5C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D9D3-F486-4D64-8A9F-004119EF2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82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28B-B15E-42CF-ADD6-8C7F3400EB5C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D9D3-F486-4D64-8A9F-004119EF2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05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28B-B15E-42CF-ADD6-8C7F3400EB5C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D9D3-F486-4D64-8A9F-004119EF2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77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28B-B15E-42CF-ADD6-8C7F3400EB5C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D9D3-F486-4D64-8A9F-004119EF2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90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28B-B15E-42CF-ADD6-8C7F3400EB5C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D9D3-F486-4D64-8A9F-004119EF2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22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528B-B15E-42CF-ADD6-8C7F3400EB5C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D9D3-F486-4D64-8A9F-004119EF2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52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E528B-B15E-42CF-ADD6-8C7F3400EB5C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DD9D3-F486-4D64-8A9F-004119EF2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33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lid-earth-discuss.net/se-2019-203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agupubs.onlinelibrary.wiley.com/doi/abs/10.1029/2018JB01659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slide" Target="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22216"/>
            <a:ext cx="7772400" cy="2387600"/>
          </a:xfrm>
        </p:spPr>
        <p:txBody>
          <a:bodyPr>
            <a:normAutofit/>
          </a:bodyPr>
          <a:lstStyle/>
          <a:p>
            <a:r>
              <a:rPr lang="de-DE" sz="4000" dirty="0" err="1"/>
              <a:t>Evidence</a:t>
            </a:r>
            <a:r>
              <a:rPr lang="de-DE" sz="4000" dirty="0"/>
              <a:t> </a:t>
            </a:r>
            <a:r>
              <a:rPr lang="de-DE" sz="4000" dirty="0" err="1"/>
              <a:t>for</a:t>
            </a:r>
            <a:r>
              <a:rPr lang="de-DE" sz="4000" dirty="0"/>
              <a:t> </a:t>
            </a:r>
            <a:r>
              <a:rPr lang="de-DE" sz="4000" dirty="0" err="1"/>
              <a:t>Increased</a:t>
            </a:r>
            <a:r>
              <a:rPr lang="de-DE" sz="4000" dirty="0"/>
              <a:t> LLSVP </a:t>
            </a:r>
            <a:r>
              <a:rPr lang="de-DE" sz="4000" dirty="0" err="1"/>
              <a:t>density</a:t>
            </a:r>
            <a:r>
              <a:rPr lang="de-DE" sz="4000" dirty="0"/>
              <a:t> </a:t>
            </a:r>
            <a:r>
              <a:rPr lang="de-DE" sz="4000" dirty="0" err="1"/>
              <a:t>from</a:t>
            </a:r>
            <a:r>
              <a:rPr lang="de-DE" sz="4000" dirty="0"/>
              <a:t> vote-</a:t>
            </a:r>
            <a:r>
              <a:rPr lang="de-DE" sz="4000" dirty="0" err="1"/>
              <a:t>map</a:t>
            </a:r>
            <a:r>
              <a:rPr lang="de-DE" sz="4000" dirty="0"/>
              <a:t> </a:t>
            </a:r>
            <a:r>
              <a:rPr lang="de-DE" sz="4000" dirty="0" err="1"/>
              <a:t>constrained</a:t>
            </a:r>
            <a:r>
              <a:rPr lang="de-DE" sz="4000" dirty="0"/>
              <a:t> </a:t>
            </a:r>
            <a:r>
              <a:rPr lang="de-DE" sz="4000" dirty="0" err="1"/>
              <a:t>density</a:t>
            </a:r>
            <a:r>
              <a:rPr lang="de-DE" sz="4000" dirty="0"/>
              <a:t> </a:t>
            </a:r>
            <a:r>
              <a:rPr lang="de-DE" sz="4000" dirty="0" err="1"/>
              <a:t>inversion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2196445"/>
          </a:xfrm>
        </p:spPr>
        <p:txBody>
          <a:bodyPr>
            <a:normAutofit fontScale="92500"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Wolfgang Szwillus</a:t>
            </a:r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Jörg Ebbing</a:t>
            </a:r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Bernhard Steinberger</a:t>
            </a:r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1: Institut für Geowissenschaften, Kiel University, Germany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2: Geoforschungszentrum Potsdam, Germany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EGU 2020: Sharing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Geoscience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Online</a:t>
            </a: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7A9EED-0F40-4883-A42D-AF785C5AB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5" y="5550022"/>
            <a:ext cx="2275847" cy="113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5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Inversion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"/>
          </p:nvPr>
        </p:nvSpPr>
        <p:spPr>
          <a:xfrm>
            <a:off x="188595" y="1753470"/>
            <a:ext cx="4469130" cy="5038418"/>
          </a:xfrm>
        </p:spPr>
        <p:txBody>
          <a:bodyPr>
            <a:normAutofit/>
          </a:bodyPr>
          <a:lstStyle/>
          <a:p>
            <a:r>
              <a:rPr lang="de-DE" dirty="0" err="1"/>
              <a:t>Uppermost</a:t>
            </a:r>
            <a:r>
              <a:rPr lang="de-DE" dirty="0"/>
              <a:t> (0 km):</a:t>
            </a:r>
          </a:p>
          <a:p>
            <a:pPr lvl="1"/>
            <a:r>
              <a:rPr lang="de-DE" dirty="0" err="1"/>
              <a:t>Basically</a:t>
            </a:r>
            <a:r>
              <a:rPr lang="de-DE" dirty="0"/>
              <a:t> </a:t>
            </a:r>
            <a:r>
              <a:rPr lang="de-DE" dirty="0" err="1"/>
              <a:t>nothing</a:t>
            </a:r>
            <a:endParaRPr lang="de-DE" dirty="0"/>
          </a:p>
          <a:p>
            <a:pPr lvl="2"/>
            <a:r>
              <a:rPr lang="de-DE" dirty="0"/>
              <a:t>-&gt;isostatic residual</a:t>
            </a:r>
          </a:p>
          <a:p>
            <a:pPr lvl="1"/>
            <a:r>
              <a:rPr lang="de-DE" dirty="0"/>
              <a:t>But: Outside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tomography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(</a:t>
            </a:r>
            <a:r>
              <a:rPr lang="de-DE" dirty="0" err="1"/>
              <a:t>extrapolation</a:t>
            </a:r>
            <a:r>
              <a:rPr lang="de-DE" dirty="0"/>
              <a:t>)</a:t>
            </a:r>
          </a:p>
          <a:p>
            <a:r>
              <a:rPr lang="de-DE" dirty="0"/>
              <a:t>Lithospheric </a:t>
            </a:r>
            <a:r>
              <a:rPr lang="de-DE" dirty="0" err="1"/>
              <a:t>mantle</a:t>
            </a:r>
            <a:r>
              <a:rPr lang="de-DE" dirty="0"/>
              <a:t> (250 km)</a:t>
            </a:r>
          </a:p>
          <a:p>
            <a:pPr lvl="1"/>
            <a:r>
              <a:rPr lang="de-DE" dirty="0"/>
              <a:t>Negative </a:t>
            </a:r>
            <a:r>
              <a:rPr lang="de-DE" dirty="0" err="1"/>
              <a:t>anomaly</a:t>
            </a:r>
            <a:r>
              <a:rPr lang="de-DE" dirty="0"/>
              <a:t> </a:t>
            </a:r>
            <a:r>
              <a:rPr lang="de-DE" dirty="0" err="1"/>
              <a:t>associated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cratons</a:t>
            </a:r>
            <a:endParaRPr lang="de-DE" dirty="0"/>
          </a:p>
          <a:p>
            <a:r>
              <a:rPr lang="de-DE" dirty="0"/>
              <a:t>Mantle </a:t>
            </a:r>
            <a:r>
              <a:rPr lang="de-DE" dirty="0" err="1"/>
              <a:t>below</a:t>
            </a:r>
            <a:r>
              <a:rPr lang="de-DE" dirty="0"/>
              <a:t> 250 km</a:t>
            </a:r>
          </a:p>
          <a:p>
            <a:pPr lvl="1"/>
            <a:r>
              <a:rPr lang="de-DE" dirty="0" err="1"/>
              <a:t>Chaotic</a:t>
            </a:r>
            <a:r>
              <a:rPr lang="de-DE" dirty="0"/>
              <a:t>, but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>
                <a:hlinkClick r:id="rId3" action="ppaction://hlinksldjump"/>
              </a:rPr>
              <a:t>subduction</a:t>
            </a:r>
            <a:r>
              <a:rPr lang="de-DE" dirty="0">
                <a:hlinkClick r:id="rId3" action="ppaction://hlinksldjump"/>
              </a:rPr>
              <a:t> </a:t>
            </a:r>
            <a:r>
              <a:rPr lang="de-DE" dirty="0" err="1">
                <a:hlinkClick r:id="rId3" action="ppaction://hlinksldjump"/>
              </a:rPr>
              <a:t>related</a:t>
            </a:r>
            <a:r>
              <a:rPr lang="de-DE" dirty="0">
                <a:hlinkClick r:id="rId3" action="ppaction://hlinksldjump"/>
              </a:rPr>
              <a:t> </a:t>
            </a:r>
            <a:r>
              <a:rPr lang="de-DE" dirty="0" err="1">
                <a:hlinkClick r:id="rId3" action="ppaction://hlinksldjump"/>
              </a:rPr>
              <a:t>signals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1" y="938780"/>
            <a:ext cx="4102706" cy="1872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707380" y="240896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0 km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0" y="2929334"/>
            <a:ext cx="4102706" cy="1872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707380" y="4432002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100 km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0" y="4983220"/>
            <a:ext cx="4102706" cy="18720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707379" y="6422556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300 km </a:t>
            </a:r>
          </a:p>
        </p:txBody>
      </p:sp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7D4EE2E-828C-4D56-A85E-BCBAFD42C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905" y="6163601"/>
            <a:ext cx="727490" cy="529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71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99"/>
    </mc:Choice>
    <mc:Fallback xmlns="">
      <p:transition spd="slow" advTm="64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Inversion </a:t>
            </a:r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1" y="4986000"/>
            <a:ext cx="4102706" cy="1872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0" y="3058141"/>
            <a:ext cx="4102706" cy="187199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1" y="1137902"/>
            <a:ext cx="4102706" cy="1872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707380" y="648866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2750 km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646420" y="451257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2500 km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646420" y="263295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2200 km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Inhaltsplatzhalt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88595" y="1753469"/>
                <a:ext cx="4469130" cy="4958415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Deep (</a:t>
                </a:r>
                <a:r>
                  <a:rPr lang="de-DE" dirty="0" err="1"/>
                  <a:t>below</a:t>
                </a:r>
                <a:r>
                  <a:rPr lang="de-DE" dirty="0"/>
                  <a:t> 2000 km):</a:t>
                </a:r>
              </a:p>
              <a:p>
                <a:pPr lvl="1"/>
                <a:r>
                  <a:rPr lang="de-DE" b="1" dirty="0" err="1"/>
                  <a:t>Systematic</a:t>
                </a:r>
                <a:r>
                  <a:rPr lang="de-DE" b="1" dirty="0"/>
                  <a:t>, positive </a:t>
                </a:r>
                <a:r>
                  <a:rPr lang="de-DE" b="1" dirty="0" err="1"/>
                  <a:t>density</a:t>
                </a:r>
                <a:r>
                  <a:rPr lang="de-DE" b="1" dirty="0"/>
                  <a:t> </a:t>
                </a:r>
                <a:r>
                  <a:rPr lang="de-DE" dirty="0" err="1"/>
                  <a:t>anomalies</a:t>
                </a:r>
                <a:r>
                  <a:rPr lang="de-DE" dirty="0"/>
                  <a:t> </a:t>
                </a:r>
                <a:r>
                  <a:rPr lang="de-DE" dirty="0" err="1"/>
                  <a:t>associated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b="1" dirty="0"/>
                  <a:t>LLSVP</a:t>
                </a:r>
                <a:r>
                  <a:rPr lang="de-DE" dirty="0"/>
                  <a:t> (</a:t>
                </a:r>
                <a:r>
                  <a:rPr lang="de-DE" dirty="0" err="1"/>
                  <a:t>up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+8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i="0" dirty="0" smtClean="0">
                            <a:latin typeface="Cambria Math" panose="02040503050406030204" pitchFamily="18" charset="0"/>
                          </a:rPr>
                          <m:t>kg</m:t>
                        </m:r>
                      </m:num>
                      <m:den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i="0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de-DE" i="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dirty="0"/>
                  <a:t>)</a:t>
                </a:r>
              </a:p>
              <a:p>
                <a:pPr lvl="1"/>
                <a:r>
                  <a:rPr lang="de-DE" dirty="0"/>
                  <a:t>Note: Dynamic </a:t>
                </a:r>
                <a:r>
                  <a:rPr lang="de-DE" dirty="0" err="1"/>
                  <a:t>effects</a:t>
                </a:r>
                <a:r>
                  <a:rPr lang="de-DE" dirty="0"/>
                  <a:t> </a:t>
                </a:r>
                <a:r>
                  <a:rPr lang="de-DE" b="1" i="1" dirty="0"/>
                  <a:t>not</a:t>
                </a:r>
                <a:r>
                  <a:rPr lang="de-DE" dirty="0"/>
                  <a:t> </a:t>
                </a:r>
                <a:r>
                  <a:rPr lang="de-DE" dirty="0" err="1"/>
                  <a:t>considered</a:t>
                </a:r>
                <a:r>
                  <a:rPr lang="de-DE" dirty="0"/>
                  <a:t> (CMB </a:t>
                </a:r>
                <a:r>
                  <a:rPr lang="de-DE" dirty="0" err="1"/>
                  <a:t>depression</a:t>
                </a:r>
                <a:r>
                  <a:rPr lang="de-DE" dirty="0"/>
                  <a:t>)</a:t>
                </a:r>
              </a:p>
              <a:p>
                <a:r>
                  <a:rPr lang="de-DE" dirty="0">
                    <a:hlinkClick r:id="rId5" action="ppaction://hlinksldjump"/>
                  </a:rPr>
                  <a:t>Click </a:t>
                </a:r>
                <a:r>
                  <a:rPr lang="de-DE" dirty="0" err="1">
                    <a:hlinkClick r:id="rId5" action="ppaction://hlinksldjump"/>
                  </a:rPr>
                  <a:t>here</a:t>
                </a:r>
                <a:r>
                  <a:rPr lang="de-DE" dirty="0">
                    <a:hlinkClick r:id="rId5" action="ppaction://hlinksldjump"/>
                  </a:rPr>
                  <a:t> </a:t>
                </a:r>
                <a:r>
                  <a:rPr lang="de-DE" dirty="0" err="1">
                    <a:hlinkClick r:id="rId5" action="ppaction://hlinksldjump"/>
                  </a:rPr>
                  <a:t>for</a:t>
                </a:r>
                <a:r>
                  <a:rPr lang="de-DE" dirty="0">
                    <a:hlinkClick r:id="rId5" action="ppaction://hlinksldjump"/>
                  </a:rPr>
                  <a:t> </a:t>
                </a:r>
                <a:r>
                  <a:rPr lang="de-DE" dirty="0" err="1">
                    <a:hlinkClick r:id="rId5" action="ppaction://hlinksldjump"/>
                  </a:rPr>
                  <a:t>depth</a:t>
                </a:r>
                <a:r>
                  <a:rPr lang="de-DE" dirty="0">
                    <a:hlinkClick r:id="rId5" action="ppaction://hlinksldjump"/>
                  </a:rPr>
                  <a:t> </a:t>
                </a:r>
                <a:r>
                  <a:rPr lang="de-DE" dirty="0" err="1">
                    <a:hlinkClick r:id="rId5" action="ppaction://hlinksldjump"/>
                  </a:rPr>
                  <a:t>slices</a:t>
                </a:r>
                <a:r>
                  <a:rPr lang="de-DE" dirty="0">
                    <a:hlinkClick r:id="rId5" action="ppaction://hlinksldjump"/>
                  </a:rPr>
                  <a:t> in 500 km </a:t>
                </a:r>
                <a:r>
                  <a:rPr lang="de-DE" dirty="0" err="1">
                    <a:hlinkClick r:id="rId5" action="ppaction://hlinksldjump"/>
                  </a:rPr>
                  <a:t>steps</a:t>
                </a:r>
                <a:endParaRPr lang="de-DE" dirty="0"/>
              </a:p>
              <a:p>
                <a:r>
                  <a:rPr lang="de-DE" dirty="0">
                    <a:hlinkClick r:id="rId6" action="ppaction://hlinksldjump"/>
                  </a:rPr>
                  <a:t>Click </a:t>
                </a:r>
                <a:r>
                  <a:rPr lang="de-DE" dirty="0" err="1">
                    <a:hlinkClick r:id="rId6" action="ppaction://hlinksldjump"/>
                  </a:rPr>
                  <a:t>here</a:t>
                </a:r>
                <a:r>
                  <a:rPr lang="de-DE" dirty="0">
                    <a:hlinkClick r:id="rId6" action="ppaction://hlinksldjump"/>
                  </a:rPr>
                  <a:t> </a:t>
                </a:r>
                <a:r>
                  <a:rPr lang="de-DE" dirty="0" err="1">
                    <a:hlinkClick r:id="rId6" action="ppaction://hlinksldjump"/>
                  </a:rPr>
                  <a:t>for</a:t>
                </a:r>
                <a:r>
                  <a:rPr lang="de-DE" dirty="0">
                    <a:hlinkClick r:id="rId6" action="ppaction://hlinksldjump"/>
                  </a:rPr>
                  <a:t> </a:t>
                </a:r>
                <a:r>
                  <a:rPr lang="de-DE" dirty="0" err="1">
                    <a:hlinkClick r:id="rId6" action="ppaction://hlinksldjump"/>
                  </a:rPr>
                  <a:t>info</a:t>
                </a:r>
                <a:r>
                  <a:rPr lang="de-DE" dirty="0">
                    <a:hlinkClick r:id="rId6" action="ppaction://hlinksldjump"/>
                  </a:rPr>
                  <a:t> on </a:t>
                </a:r>
                <a:r>
                  <a:rPr lang="de-DE" dirty="0" err="1">
                    <a:hlinkClick r:id="rId6" action="ppaction://hlinksldjump"/>
                  </a:rPr>
                  <a:t>gravity</a:t>
                </a:r>
                <a:r>
                  <a:rPr lang="de-DE" dirty="0">
                    <a:hlinkClick r:id="rId6" action="ppaction://hlinksldjump"/>
                  </a:rPr>
                  <a:t> fit</a:t>
                </a:r>
                <a:endParaRPr lang="de-DE" dirty="0"/>
              </a:p>
            </p:txBody>
          </p:sp>
        </mc:Choice>
        <mc:Fallback>
          <p:sp>
            <p:nvSpPr>
              <p:cNvPr id="14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88595" y="1753469"/>
                <a:ext cx="4469130" cy="4958415"/>
              </a:xfrm>
              <a:blipFill>
                <a:blip r:embed="rId7"/>
                <a:stretch>
                  <a:fillRect l="-2456" t="-2091" r="-20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fik 1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75D169D-ED4B-49AE-A52A-7746DD5EC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4930140"/>
            <a:ext cx="727490" cy="529084"/>
          </a:xfrm>
          <a:prstGeom prst="rect">
            <a:avLst/>
          </a:prstGeom>
        </p:spPr>
      </p:pic>
      <p:pic>
        <p:nvPicPr>
          <p:cNvPr id="17" name="Grafik 1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E1AD20B-2F6E-4F17-AC33-D53C0D5966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5959584"/>
            <a:ext cx="727490" cy="5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70"/>
    </mc:Choice>
    <mc:Fallback xmlns="">
      <p:transition spd="slow" advTm="461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2BA54EC-6332-47BF-BB7E-232BA1C2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– </a:t>
            </a:r>
            <a:r>
              <a:rPr lang="de-DE" dirty="0" err="1"/>
              <a:t>Crustal</a:t>
            </a:r>
            <a:r>
              <a:rPr lang="de-DE" dirty="0"/>
              <a:t> Residual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44E5EE2-1133-429B-BCE8-B63560F80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545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102706" cy="1325563"/>
          </a:xfrm>
        </p:spPr>
        <p:txBody>
          <a:bodyPr/>
          <a:lstStyle/>
          <a:p>
            <a:r>
              <a:rPr lang="de-DE" dirty="0"/>
              <a:t>Inversion </a:t>
            </a:r>
            <a:r>
              <a:rPr lang="de-DE" dirty="0" err="1"/>
              <a:t>results</a:t>
            </a:r>
            <a:r>
              <a:rPr lang="de-DE" dirty="0"/>
              <a:t> (</a:t>
            </a:r>
            <a:r>
              <a:rPr lang="de-DE" dirty="0" err="1"/>
              <a:t>crutsal</a:t>
            </a:r>
            <a:r>
              <a:rPr lang="de-DE" dirty="0"/>
              <a:t> residual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"/>
          </p:nvPr>
        </p:nvSpPr>
        <p:spPr>
          <a:xfrm>
            <a:off x="188595" y="1753470"/>
            <a:ext cx="4469130" cy="5038418"/>
          </a:xfrm>
        </p:spPr>
        <p:txBody>
          <a:bodyPr>
            <a:normAutofit/>
          </a:bodyPr>
          <a:lstStyle/>
          <a:p>
            <a:r>
              <a:rPr lang="de-DE" dirty="0" err="1"/>
              <a:t>Uppermost</a:t>
            </a:r>
            <a:r>
              <a:rPr lang="de-DE" dirty="0"/>
              <a:t> (0 km):</a:t>
            </a:r>
          </a:p>
          <a:p>
            <a:pPr lvl="1"/>
            <a:r>
              <a:rPr lang="de-DE" dirty="0"/>
              <a:t>Ocean </a:t>
            </a:r>
            <a:r>
              <a:rPr lang="de-DE" dirty="0" err="1"/>
              <a:t>age</a:t>
            </a:r>
            <a:r>
              <a:rPr lang="de-DE" dirty="0"/>
              <a:t> </a:t>
            </a:r>
            <a:r>
              <a:rPr lang="de-DE" dirty="0" err="1"/>
              <a:t>trend</a:t>
            </a:r>
            <a:endParaRPr lang="de-DE" dirty="0"/>
          </a:p>
          <a:p>
            <a:pPr lvl="1"/>
            <a:r>
              <a:rPr lang="de-DE" dirty="0"/>
              <a:t>But: Outside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tomography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(</a:t>
            </a:r>
            <a:r>
              <a:rPr lang="de-DE" dirty="0" err="1"/>
              <a:t>extrapolation</a:t>
            </a:r>
            <a:r>
              <a:rPr lang="de-DE" dirty="0"/>
              <a:t>)</a:t>
            </a:r>
          </a:p>
          <a:p>
            <a:r>
              <a:rPr lang="de-DE" dirty="0"/>
              <a:t>Lithospheric </a:t>
            </a:r>
            <a:r>
              <a:rPr lang="de-DE" dirty="0" err="1"/>
              <a:t>mantle</a:t>
            </a:r>
            <a:r>
              <a:rPr lang="de-DE" dirty="0"/>
              <a:t> (250 km)</a:t>
            </a:r>
          </a:p>
          <a:p>
            <a:pPr lvl="1"/>
            <a:r>
              <a:rPr lang="de-DE" dirty="0"/>
              <a:t>In </a:t>
            </a:r>
            <a:r>
              <a:rPr lang="de-DE" dirty="0" err="1"/>
              <a:t>sum</a:t>
            </a:r>
            <a:r>
              <a:rPr lang="de-DE" dirty="0"/>
              <a:t>: positive </a:t>
            </a:r>
            <a:r>
              <a:rPr lang="de-DE" dirty="0" err="1"/>
              <a:t>anomalies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cratons</a:t>
            </a:r>
            <a:endParaRPr lang="de-DE" dirty="0"/>
          </a:p>
          <a:p>
            <a:pPr lvl="2"/>
            <a:r>
              <a:rPr lang="de-DE" dirty="0"/>
              <a:t>Not </a:t>
            </a:r>
            <a:r>
              <a:rPr lang="de-DE" dirty="0" err="1"/>
              <a:t>vertically</a:t>
            </a:r>
            <a:r>
              <a:rPr lang="de-DE" dirty="0"/>
              <a:t> </a:t>
            </a:r>
            <a:r>
              <a:rPr lang="de-DE" dirty="0" err="1"/>
              <a:t>consistent</a:t>
            </a:r>
            <a:endParaRPr lang="de-DE" dirty="0"/>
          </a:p>
          <a:p>
            <a:r>
              <a:rPr lang="de-DE" dirty="0"/>
              <a:t>Mantle </a:t>
            </a:r>
            <a:r>
              <a:rPr lang="de-DE" dirty="0" err="1"/>
              <a:t>below</a:t>
            </a:r>
            <a:r>
              <a:rPr lang="de-DE" dirty="0"/>
              <a:t> 250 km</a:t>
            </a:r>
          </a:p>
          <a:p>
            <a:pPr lvl="1"/>
            <a:r>
              <a:rPr lang="de-DE" dirty="0" err="1"/>
              <a:t>Chaotic</a:t>
            </a:r>
            <a:r>
              <a:rPr lang="de-DE" dirty="0"/>
              <a:t>, but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subduction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signals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1" y="938780"/>
            <a:ext cx="4102706" cy="187199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829731" y="2472136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0 km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0" y="2929334"/>
            <a:ext cx="4102706" cy="187199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830155" y="4519867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100 km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0" y="4889199"/>
            <a:ext cx="4102706" cy="1871999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821954" y="6440267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300 km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2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51"/>
    </mc:Choice>
    <mc:Fallback xmlns="">
      <p:transition spd="slow" advTm="36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23A3A-2B02-419B-BC92-54B972B7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Isostatic</a:t>
            </a:r>
            <a:r>
              <a:rPr lang="de-DE" dirty="0"/>
              <a:t> Residual vs. </a:t>
            </a:r>
            <a:r>
              <a:rPr lang="de-DE" dirty="0" err="1"/>
              <a:t>Crustal</a:t>
            </a:r>
            <a:r>
              <a:rPr lang="de-DE" dirty="0"/>
              <a:t> Residual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E78F2E-AFB2-4A9A-B6D0-B4AB1BDE2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3886200" cy="4351338"/>
          </a:xfrm>
        </p:spPr>
        <p:txBody>
          <a:bodyPr>
            <a:normAutofit/>
          </a:bodyPr>
          <a:lstStyle/>
          <a:p>
            <a:r>
              <a:rPr lang="de-DE" b="1" i="1" dirty="0"/>
              <a:t>Variation: +/- 10 kg m</a:t>
            </a:r>
            <a:r>
              <a:rPr lang="de-DE" b="1" i="1" baseline="30000" dirty="0"/>
              <a:t>-3</a:t>
            </a:r>
          </a:p>
          <a:p>
            <a:r>
              <a:rPr lang="de-DE" b="1" i="1" dirty="0" err="1"/>
              <a:t>Nearly</a:t>
            </a:r>
            <a:r>
              <a:rPr lang="de-DE" b="1" i="1" dirty="0"/>
              <a:t> </a:t>
            </a:r>
            <a:r>
              <a:rPr lang="de-DE" b="1" i="1" dirty="0" err="1"/>
              <a:t>no</a:t>
            </a:r>
            <a:r>
              <a:rPr lang="de-DE" b="1" i="1" dirty="0"/>
              <a:t> </a:t>
            </a:r>
            <a:r>
              <a:rPr lang="de-DE" b="1" i="1" dirty="0" err="1"/>
              <a:t>density</a:t>
            </a:r>
            <a:r>
              <a:rPr lang="de-DE" b="1" i="1" dirty="0"/>
              <a:t> </a:t>
            </a:r>
            <a:r>
              <a:rPr lang="de-DE" b="1" i="1" dirty="0" err="1"/>
              <a:t>variations</a:t>
            </a:r>
            <a:r>
              <a:rPr lang="de-DE" b="1" i="1" dirty="0"/>
              <a:t> in </a:t>
            </a:r>
            <a:r>
              <a:rPr lang="de-DE" b="1" i="1" dirty="0" err="1"/>
              <a:t>upper</a:t>
            </a:r>
            <a:r>
              <a:rPr lang="de-DE" b="1" i="1" dirty="0"/>
              <a:t> 250 km</a:t>
            </a:r>
          </a:p>
          <a:p>
            <a:r>
              <a:rPr lang="de-DE" dirty="0">
                <a:hlinkClick r:id="rId2" action="ppaction://hlinksldjump"/>
              </a:rPr>
              <a:t>5 </a:t>
            </a:r>
            <a:r>
              <a:rPr lang="de-DE" dirty="0" err="1">
                <a:hlinkClick r:id="rId2" action="ppaction://hlinksldjump"/>
              </a:rPr>
              <a:t>Slabs</a:t>
            </a:r>
            <a:r>
              <a:rPr lang="de-DE" dirty="0">
                <a:hlinkClick r:id="rId2" action="ppaction://hlinksldjump"/>
              </a:rPr>
              <a:t> </a:t>
            </a:r>
            <a:r>
              <a:rPr lang="de-DE" dirty="0" err="1">
                <a:hlinkClick r:id="rId2" action="ppaction://hlinksldjump"/>
              </a:rPr>
              <a:t>from</a:t>
            </a:r>
            <a:r>
              <a:rPr lang="de-DE" dirty="0">
                <a:hlinkClick r:id="rId2" action="ppaction://hlinksldjump"/>
              </a:rPr>
              <a:t> Slab1.0 </a:t>
            </a:r>
            <a:r>
              <a:rPr lang="de-DE" dirty="0" err="1">
                <a:hlinkClick r:id="rId2" action="ppaction://hlinksldjump"/>
              </a:rPr>
              <a:t>have</a:t>
            </a:r>
            <a:r>
              <a:rPr lang="de-DE" dirty="0">
                <a:hlinkClick r:id="rId2" action="ppaction://hlinksldjump"/>
              </a:rPr>
              <a:t> positive </a:t>
            </a:r>
            <a:r>
              <a:rPr lang="de-DE" dirty="0" err="1">
                <a:hlinkClick r:id="rId2" action="ppaction://hlinksldjump"/>
              </a:rPr>
              <a:t>density</a:t>
            </a:r>
            <a:endParaRPr lang="de-DE" dirty="0"/>
          </a:p>
          <a:p>
            <a:r>
              <a:rPr lang="de-DE" dirty="0"/>
              <a:t>LLSVPs </a:t>
            </a:r>
            <a:r>
              <a:rPr lang="de-DE" dirty="0" err="1"/>
              <a:t>have</a:t>
            </a:r>
            <a:r>
              <a:rPr lang="de-DE" dirty="0"/>
              <a:t> positive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b="1" i="1" dirty="0"/>
              <a:t>(+0.1 %)</a:t>
            </a:r>
          </a:p>
          <a:p>
            <a:r>
              <a:rPr lang="de-DE" dirty="0">
                <a:hlinkClick r:id="rId3" action="ppaction://hlinksldjump"/>
              </a:rPr>
              <a:t>Gravity RMS </a:t>
            </a:r>
            <a:r>
              <a:rPr lang="de-DE" dirty="0" err="1">
                <a:hlinkClick r:id="rId3" action="ppaction://hlinksldjump"/>
              </a:rPr>
              <a:t>misfit</a:t>
            </a:r>
            <a:r>
              <a:rPr lang="de-DE" dirty="0">
                <a:hlinkClick r:id="rId3" action="ppaction://hlinksldjump"/>
              </a:rPr>
              <a:t> 25 %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ABE164-E63F-4CA9-8004-345868CA9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667249"/>
          </a:xfrm>
        </p:spPr>
        <p:txBody>
          <a:bodyPr>
            <a:normAutofit/>
          </a:bodyPr>
          <a:lstStyle/>
          <a:p>
            <a:r>
              <a:rPr lang="de-DE" b="1" i="1" dirty="0"/>
              <a:t>Variation: +/- 30 kg m</a:t>
            </a:r>
            <a:r>
              <a:rPr lang="de-DE" b="1" i="1" baseline="30000" dirty="0"/>
              <a:t>-3</a:t>
            </a:r>
          </a:p>
          <a:p>
            <a:r>
              <a:rPr lang="de-DE" b="1" i="1" dirty="0"/>
              <a:t>Large </a:t>
            </a:r>
            <a:r>
              <a:rPr lang="de-DE" b="1" i="1" dirty="0" err="1"/>
              <a:t>density</a:t>
            </a:r>
            <a:r>
              <a:rPr lang="de-DE" b="1" i="1" dirty="0"/>
              <a:t> </a:t>
            </a:r>
            <a:r>
              <a:rPr lang="de-DE" b="1" i="1" dirty="0" err="1"/>
              <a:t>variations</a:t>
            </a:r>
            <a:r>
              <a:rPr lang="de-DE" b="1" i="1" dirty="0"/>
              <a:t> in </a:t>
            </a:r>
            <a:r>
              <a:rPr lang="de-DE" b="1" i="1" dirty="0" err="1"/>
              <a:t>upper</a:t>
            </a:r>
            <a:r>
              <a:rPr lang="de-DE" b="1" i="1" dirty="0"/>
              <a:t> 250 km</a:t>
            </a:r>
          </a:p>
          <a:p>
            <a:r>
              <a:rPr lang="de-DE" dirty="0">
                <a:hlinkClick r:id="rId2" action="ppaction://hlinksldjump"/>
              </a:rPr>
              <a:t>5 </a:t>
            </a:r>
            <a:r>
              <a:rPr lang="de-DE" dirty="0" err="1">
                <a:hlinkClick r:id="rId2" action="ppaction://hlinksldjump"/>
              </a:rPr>
              <a:t>Slabs</a:t>
            </a:r>
            <a:r>
              <a:rPr lang="de-DE" dirty="0">
                <a:hlinkClick r:id="rId2" action="ppaction://hlinksldjump"/>
              </a:rPr>
              <a:t> </a:t>
            </a:r>
            <a:r>
              <a:rPr lang="de-DE" dirty="0" err="1">
                <a:hlinkClick r:id="rId2" action="ppaction://hlinksldjump"/>
              </a:rPr>
              <a:t>from</a:t>
            </a:r>
            <a:r>
              <a:rPr lang="de-DE" dirty="0">
                <a:hlinkClick r:id="rId2" action="ppaction://hlinksldjump"/>
              </a:rPr>
              <a:t> Slab1.0 </a:t>
            </a:r>
            <a:r>
              <a:rPr lang="de-DE" dirty="0" err="1">
                <a:hlinkClick r:id="rId2" action="ppaction://hlinksldjump"/>
              </a:rPr>
              <a:t>have</a:t>
            </a:r>
            <a:r>
              <a:rPr lang="de-DE" dirty="0">
                <a:hlinkClick r:id="rId2" action="ppaction://hlinksldjump"/>
              </a:rPr>
              <a:t> positive </a:t>
            </a:r>
            <a:r>
              <a:rPr lang="de-DE" dirty="0" err="1">
                <a:hlinkClick r:id="rId2" action="ppaction://hlinksldjump"/>
              </a:rPr>
              <a:t>density</a:t>
            </a:r>
            <a:endParaRPr lang="de-DE" dirty="0"/>
          </a:p>
          <a:p>
            <a:r>
              <a:rPr lang="de-DE" dirty="0"/>
              <a:t>LLSVPs </a:t>
            </a:r>
            <a:r>
              <a:rPr lang="de-DE" dirty="0" err="1"/>
              <a:t>have</a:t>
            </a:r>
            <a:r>
              <a:rPr lang="de-DE" dirty="0"/>
              <a:t> positive </a:t>
            </a:r>
            <a:r>
              <a:rPr lang="de-DE" dirty="0" err="1"/>
              <a:t>density</a:t>
            </a:r>
            <a:r>
              <a:rPr lang="de-DE" dirty="0"/>
              <a:t>  </a:t>
            </a:r>
            <a:r>
              <a:rPr lang="de-DE" b="1" i="1" dirty="0"/>
              <a:t>(+0.6 %)</a:t>
            </a:r>
          </a:p>
          <a:p>
            <a:r>
              <a:rPr lang="de-DE" dirty="0">
                <a:hlinkClick r:id="rId4" action="ppaction://hlinksldjump"/>
              </a:rPr>
              <a:t>Gravity RMS </a:t>
            </a:r>
            <a:r>
              <a:rPr lang="de-DE" dirty="0" err="1">
                <a:hlinkClick r:id="rId4" action="ppaction://hlinksldjump"/>
              </a:rPr>
              <a:t>misfit</a:t>
            </a:r>
            <a:r>
              <a:rPr lang="de-DE" dirty="0">
                <a:hlinkClick r:id="rId4" action="ppaction://hlinksldjump"/>
              </a:rPr>
              <a:t> 40 %</a:t>
            </a:r>
            <a:endParaRPr lang="de-DE" dirty="0"/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61346D-5DC9-4770-A73D-416F200EB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905" y="3894706"/>
            <a:ext cx="727490" cy="529084"/>
          </a:xfrm>
          <a:prstGeom prst="rect">
            <a:avLst/>
          </a:prstGeom>
        </p:spPr>
      </p:pic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1995930-1AD6-4B90-8A23-916698CBA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02" y="5846608"/>
            <a:ext cx="727490" cy="529084"/>
          </a:xfrm>
          <a:prstGeom prst="rect">
            <a:avLst/>
          </a:prstGeom>
        </p:spPr>
      </p:pic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0B3C1BF-078D-47FC-B996-90244B7AA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094455" y="3894706"/>
            <a:ext cx="727490" cy="529084"/>
          </a:xfrm>
          <a:prstGeom prst="rect">
            <a:avLst/>
          </a:prstGeom>
        </p:spPr>
      </p:pic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6CC03F6-2E41-497C-838F-B660B93D6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92" y="5846608"/>
            <a:ext cx="727490" cy="5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2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FB8AE53-932A-444A-91DA-ED8C0E6F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0EACB0B-D8A3-44E6-B2B6-B1C94F4B5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63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D5A0D72-47BA-4686-820F-EA6A59C3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8EA5C8B-5F79-494A-A431-6094FAC1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dermine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mantle</a:t>
            </a:r>
            <a:endParaRPr lang="de-DE" dirty="0"/>
          </a:p>
          <a:p>
            <a:pPr lvl="1"/>
            <a:r>
              <a:rPr lang="de-DE" dirty="0"/>
              <a:t>Vote </a:t>
            </a:r>
            <a:r>
              <a:rPr lang="de-DE" dirty="0" err="1"/>
              <a:t>maps</a:t>
            </a:r>
            <a:r>
              <a:rPr lang="de-DE" dirty="0"/>
              <a:t> </a:t>
            </a:r>
            <a:r>
              <a:rPr lang="de-DE" dirty="0" err="1"/>
              <a:t>constrain</a:t>
            </a:r>
            <a:r>
              <a:rPr lang="de-DE" dirty="0"/>
              <a:t> </a:t>
            </a:r>
            <a:r>
              <a:rPr lang="de-DE" dirty="0" err="1"/>
              <a:t>geometry</a:t>
            </a:r>
            <a:endParaRPr lang="de-DE" dirty="0"/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assumptions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viscosity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necessary</a:t>
            </a:r>
            <a:endParaRPr lang="de-DE" dirty="0"/>
          </a:p>
          <a:p>
            <a:r>
              <a:rPr lang="de-DE" dirty="0"/>
              <a:t>Vote </a:t>
            </a:r>
            <a:r>
              <a:rPr lang="de-DE" dirty="0" err="1"/>
              <a:t>maps</a:t>
            </a:r>
            <a:r>
              <a:rPr lang="de-DE" dirty="0"/>
              <a:t> </a:t>
            </a:r>
            <a:r>
              <a:rPr lang="de-DE" dirty="0" err="1"/>
              <a:t>delineate</a:t>
            </a:r>
            <a:r>
              <a:rPr lang="de-DE" dirty="0"/>
              <a:t> large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– but </a:t>
            </a:r>
            <a:r>
              <a:rPr lang="de-DE" dirty="0" err="1"/>
              <a:t>resolution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limited</a:t>
            </a:r>
          </a:p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strongly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 </a:t>
            </a:r>
            <a:r>
              <a:rPr lang="de-DE" dirty="0" err="1"/>
              <a:t>treatement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crust</a:t>
            </a:r>
            <a:r>
              <a:rPr lang="de-DE" dirty="0"/>
              <a:t> and </a:t>
            </a:r>
            <a:r>
              <a:rPr lang="de-DE" dirty="0" err="1"/>
              <a:t>lithosphere</a:t>
            </a:r>
            <a:endParaRPr lang="de-DE" dirty="0"/>
          </a:p>
          <a:p>
            <a:r>
              <a:rPr lang="de-DE" dirty="0"/>
              <a:t>LLSVPs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systematically</a:t>
            </a:r>
            <a:r>
              <a:rPr lang="de-DE" dirty="0"/>
              <a:t> positive </a:t>
            </a:r>
            <a:r>
              <a:rPr lang="de-DE" dirty="0" err="1"/>
              <a:t>density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>
                <a:hlinkClick r:id="rId2" action="ppaction://hlinksldjump"/>
              </a:rPr>
              <a:t>explained</a:t>
            </a:r>
            <a:r>
              <a:rPr lang="de-DE" dirty="0">
                <a:hlinkClick r:id="rId2" action="ppaction://hlinksldjump"/>
              </a:rPr>
              <a:t> </a:t>
            </a:r>
            <a:r>
              <a:rPr lang="de-DE" dirty="0" err="1">
                <a:hlinkClick r:id="rId2" action="ppaction://hlinksldjump"/>
              </a:rPr>
              <a:t>by</a:t>
            </a:r>
            <a:r>
              <a:rPr lang="de-DE" dirty="0">
                <a:hlinkClick r:id="rId2" action="ppaction://hlinksldjump"/>
              </a:rPr>
              <a:t> </a:t>
            </a:r>
            <a:r>
              <a:rPr lang="de-DE" dirty="0" err="1">
                <a:hlinkClick r:id="rId2" action="ppaction://hlinksldjump"/>
              </a:rPr>
              <a:t>compositional</a:t>
            </a:r>
            <a:r>
              <a:rPr lang="de-DE" dirty="0">
                <a:hlinkClick r:id="rId2" action="ppaction://hlinksldjump"/>
              </a:rPr>
              <a:t> </a:t>
            </a:r>
            <a:r>
              <a:rPr lang="de-DE" dirty="0" err="1">
                <a:hlinkClick r:id="rId2" action="ppaction://hlinksldjump"/>
              </a:rPr>
              <a:t>variation</a:t>
            </a:r>
            <a:endParaRPr lang="de-DE" dirty="0"/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CBDAE47-366E-4D1E-A653-03DA33827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69" y="6125769"/>
            <a:ext cx="727490" cy="5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55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0E601E-FE4E-4778-B9F8-FF4D2F1C6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Extra </a:t>
            </a:r>
            <a:r>
              <a:rPr lang="de-DE" dirty="0" err="1"/>
              <a:t>slides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4774A1-AFA7-415E-AB83-9AB263296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245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nhaltsplatzhalter 11">
            <a:extLst>
              <a:ext uri="{FF2B5EF4-FFF2-40B4-BE49-F238E27FC236}">
                <a16:creationId xmlns:a16="http://schemas.microsoft.com/office/drawing/2014/main" id="{518ED58F-2B30-4362-B6E0-38E24A854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8" b="50562"/>
          <a:stretch/>
        </p:blipFill>
        <p:spPr>
          <a:xfrm>
            <a:off x="4913778" y="1781485"/>
            <a:ext cx="3822823" cy="2654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582930" y="-317343"/>
                <a:ext cx="7886700" cy="1325563"/>
              </a:xfrm>
            </p:spPr>
            <p:txBody>
              <a:bodyPr/>
              <a:lstStyle/>
              <a:p>
                <a:r>
                  <a:rPr lang="de-DE" dirty="0"/>
                  <a:t>Choosing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2930" y="-317343"/>
                <a:ext cx="7886700" cy="1325563"/>
              </a:xfrm>
              <a:blipFill>
                <a:blip r:embed="rId4"/>
                <a:stretch>
                  <a:fillRect l="-31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9431" y="1163979"/>
                <a:ext cx="4469130" cy="50859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u="sng" dirty="0"/>
                  <a:t>Don‘t </a:t>
                </a:r>
                <a:r>
                  <a:rPr lang="de-DE" u="sng" dirty="0" err="1"/>
                  <a:t>oversample</a:t>
                </a:r>
                <a:r>
                  <a:rPr lang="de-DE" u="sng" dirty="0"/>
                  <a:t>!</a:t>
                </a:r>
              </a:p>
              <a:p>
                <a:pPr lvl="1"/>
                <a:r>
                  <a:rPr lang="de-DE" dirty="0"/>
                  <a:t>Data </a:t>
                </a:r>
                <a:r>
                  <a:rPr lang="de-DE" dirty="0" err="1"/>
                  <a:t>Correlation</a:t>
                </a:r>
                <a:r>
                  <a:rPr lang="de-DE" dirty="0"/>
                  <a:t> </a:t>
                </a:r>
                <a:r>
                  <a:rPr lang="de-DE" dirty="0" err="1"/>
                  <a:t>length</a:t>
                </a:r>
                <a:r>
                  <a:rPr lang="de-DE" dirty="0"/>
                  <a:t> ~ 1000 km</a:t>
                </a:r>
              </a:p>
              <a:p>
                <a:pPr lvl="1"/>
                <a:r>
                  <a:rPr lang="de-DE" dirty="0"/>
                  <a:t>5° Resolution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sufficient</a:t>
                </a:r>
                <a:endParaRPr lang="de-DE" dirty="0"/>
              </a:p>
              <a:p>
                <a:pPr lvl="1"/>
                <a:r>
                  <a:rPr lang="de-DE" dirty="0"/>
                  <a:t>Use </a:t>
                </a:r>
                <a:r>
                  <a:rPr lang="de-DE" dirty="0" err="1"/>
                  <a:t>distance-based</a:t>
                </a:r>
                <a:r>
                  <a:rPr lang="de-DE" dirty="0"/>
                  <a:t> </a:t>
                </a:r>
                <a:r>
                  <a:rPr lang="de-DE" dirty="0" err="1"/>
                  <a:t>correlation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calculate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covariance</a:t>
                </a:r>
                <a:r>
                  <a:rPr lang="de-DE" dirty="0"/>
                  <a:t> </a:t>
                </a:r>
                <a:r>
                  <a:rPr lang="de-DE" dirty="0" err="1"/>
                  <a:t>matrix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de-DE" b="0" dirty="0"/>
              </a:p>
              <a:p>
                <a:pPr lvl="1"/>
                <a:r>
                  <a:rPr lang="de-DE" dirty="0"/>
                  <a:t>New </a:t>
                </a:r>
                <a:r>
                  <a:rPr lang="de-DE" dirty="0" err="1"/>
                  <a:t>inversion</a:t>
                </a:r>
                <a:r>
                  <a:rPr lang="de-DE" dirty="0"/>
                  <a:t> </a:t>
                </a:r>
                <a:r>
                  <a:rPr lang="de-DE" dirty="0" err="1"/>
                  <a:t>formula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9431" y="1163979"/>
                <a:ext cx="4469130" cy="5085991"/>
              </a:xfrm>
              <a:blipFill>
                <a:blip r:embed="rId5"/>
                <a:stretch>
                  <a:fillRect l="-2729" t="-20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4716033" y="4366194"/>
            <a:ext cx="345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Isostatic residual @ 225 km </a:t>
            </a:r>
            <a:r>
              <a:rPr lang="de-DE" b="1" dirty="0" err="1"/>
              <a:t>height</a:t>
            </a:r>
            <a:endParaRPr lang="de-DE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hteck 6"/>
              <p:cNvSpPr/>
              <p:nvPr/>
            </p:nvSpPr>
            <p:spPr>
              <a:xfrm>
                <a:off x="444648" y="4977583"/>
                <a:ext cx="3898696" cy="518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de-DE" sz="2400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8" y="4977583"/>
                <a:ext cx="3898696" cy="5181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3212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389"/>
    </mc:Choice>
    <mc:Fallback>
      <p:transition spd="slow" advTm="5838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56A3E-89D3-453F-9184-561EE0ED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Cross-validation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Inhaltsplatzhalter 2">
                <a:extLst>
                  <a:ext uri="{FF2B5EF4-FFF2-40B4-BE49-F238E27FC236}">
                    <a16:creationId xmlns:a16="http://schemas.microsoft.com/office/drawing/2014/main" id="{3B843FD1-09AC-4313-83BD-23E205332D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897" y="1765889"/>
                <a:ext cx="4389329" cy="47269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de-DE" dirty="0"/>
                  <a:t>Split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into</a:t>
                </a:r>
                <a:r>
                  <a:rPr lang="de-DE" dirty="0"/>
                  <a:t> </a:t>
                </a:r>
                <a:r>
                  <a:rPr lang="de-DE" dirty="0" err="1"/>
                  <a:t>random</a:t>
                </a:r>
                <a:r>
                  <a:rPr lang="de-DE" dirty="0"/>
                  <a:t> </a:t>
                </a:r>
                <a:r>
                  <a:rPr lang="de-DE" dirty="0" err="1"/>
                  <a:t>subsets</a:t>
                </a:r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r>
                  <a:rPr lang="de-DE" dirty="0" err="1"/>
                  <a:t>Invert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density</a:t>
                </a:r>
                <a:endParaRPr lang="de-DE" dirty="0"/>
              </a:p>
              <a:p>
                <a:pPr lvl="1"/>
                <a:r>
                  <a:rPr lang="de-DE" b="1" i="1" dirty="0" err="1"/>
                  <a:t>Validate</a:t>
                </a:r>
                <a:r>
                  <a:rPr lang="de-DE" b="1" dirty="0"/>
                  <a:t> </a:t>
                </a:r>
                <a:r>
                  <a:rPr lang="de-DE" dirty="0" err="1"/>
                  <a:t>using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other</a:t>
                </a:r>
                <a:r>
                  <a:rPr lang="de-DE" dirty="0"/>
                  <a:t> </a:t>
                </a:r>
                <a:r>
                  <a:rPr lang="de-DE" dirty="0" err="1"/>
                  <a:t>sets</a:t>
                </a:r>
                <a:endParaRPr lang="de-DE" dirty="0"/>
              </a:p>
              <a:p>
                <a:pPr lvl="1"/>
                <a:r>
                  <a:rPr lang="de-DE" dirty="0"/>
                  <a:t>Repeat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:r>
                  <a:rPr lang="de-DE" dirty="0" err="1"/>
                  <a:t>sets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different </a:t>
                </a:r>
                <a:r>
                  <a:rPr lang="de-DE" dirty="0" err="1"/>
                  <a:t>values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dirty="0"/>
                  <a:t> and </a:t>
                </a:r>
                <a:r>
                  <a:rPr lang="de-DE" dirty="0" err="1"/>
                  <a:t>look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b="1" dirty="0" err="1"/>
                  <a:t>minimum</a:t>
                </a:r>
                <a:r>
                  <a:rPr lang="de-DE" b="1" dirty="0"/>
                  <a:t> </a:t>
                </a:r>
                <a:r>
                  <a:rPr lang="de-DE" b="1" dirty="0" err="1"/>
                  <a:t>validation</a:t>
                </a:r>
                <a:r>
                  <a:rPr lang="de-DE" b="1" dirty="0"/>
                  <a:t> </a:t>
                </a:r>
                <a:r>
                  <a:rPr lang="de-DE" b="1" dirty="0" err="1"/>
                  <a:t>misfit</a:t>
                </a:r>
                <a:endParaRPr lang="de-DE" b="1" dirty="0"/>
              </a:p>
            </p:txBody>
          </p:sp>
        </mc:Choice>
        <mc:Fallback>
          <p:sp>
            <p:nvSpPr>
              <p:cNvPr id="5" name="Inhaltsplatzhalter 2">
                <a:extLst>
                  <a:ext uri="{FF2B5EF4-FFF2-40B4-BE49-F238E27FC236}">
                    <a16:creationId xmlns:a16="http://schemas.microsoft.com/office/drawing/2014/main" id="{3B843FD1-09AC-4313-83BD-23E205332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97" y="1765889"/>
                <a:ext cx="4389329" cy="4726985"/>
              </a:xfrm>
              <a:prstGeom prst="rect">
                <a:avLst/>
              </a:prstGeom>
              <a:blipFill>
                <a:blip r:embed="rId2"/>
                <a:stretch>
                  <a:fillRect t="-18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80398380-F3BE-4AB1-A95F-56C1A2A54DDB}"/>
              </a:ext>
            </a:extLst>
          </p:cNvPr>
          <p:cNvSpPr/>
          <p:nvPr/>
        </p:nvSpPr>
        <p:spPr>
          <a:xfrm>
            <a:off x="1314332" y="2585122"/>
            <a:ext cx="883920" cy="4876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Set 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D9E3D58-C968-46AB-BEE4-8AA6FFBC4B2B}"/>
              </a:ext>
            </a:extLst>
          </p:cNvPr>
          <p:cNvSpPr/>
          <p:nvPr/>
        </p:nvSpPr>
        <p:spPr>
          <a:xfrm>
            <a:off x="2198252" y="2585122"/>
            <a:ext cx="88392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Set 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778C7C1-EFB6-4162-B7CE-FEA54DF238AC}"/>
              </a:ext>
            </a:extLst>
          </p:cNvPr>
          <p:cNvSpPr/>
          <p:nvPr/>
        </p:nvSpPr>
        <p:spPr>
          <a:xfrm>
            <a:off x="3082172" y="2585122"/>
            <a:ext cx="88392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Set 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97DD01-9FE6-4320-BA88-98560DAFAA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66" y="2729151"/>
            <a:ext cx="4209537" cy="2875407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8383156-586A-476C-803F-C0151B2250CC}"/>
              </a:ext>
            </a:extLst>
          </p:cNvPr>
          <p:cNvCxnSpPr>
            <a:cxnSpLocks/>
          </p:cNvCxnSpPr>
          <p:nvPr/>
        </p:nvCxnSpPr>
        <p:spPr>
          <a:xfrm flipH="1">
            <a:off x="7064185" y="3312688"/>
            <a:ext cx="365760" cy="615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5B73E9E-9523-4F74-B5D8-4247D13E76FA}"/>
                  </a:ext>
                </a:extLst>
              </p:cNvPr>
              <p:cNvSpPr txBox="1"/>
              <p:nvPr/>
            </p:nvSpPr>
            <p:spPr>
              <a:xfrm>
                <a:off x="6909578" y="2897715"/>
                <a:ext cx="1666995" cy="369332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Optimal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= 1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5B73E9E-9523-4F74-B5D8-4247D13E7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578" y="2897715"/>
                <a:ext cx="1666995" cy="369332"/>
              </a:xfrm>
              <a:prstGeom prst="rect">
                <a:avLst/>
              </a:prstGeom>
              <a:blipFill>
                <a:blip r:embed="rId4"/>
                <a:stretch>
                  <a:fillRect l="-2920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Interaktive Schaltfläche: Zurückkehren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D66EB6A-C512-4A6E-B4D5-AC0A5A378CDF}"/>
              </a:ext>
            </a:extLst>
          </p:cNvPr>
          <p:cNvSpPr/>
          <p:nvPr/>
        </p:nvSpPr>
        <p:spPr>
          <a:xfrm>
            <a:off x="8260676" y="6088300"/>
            <a:ext cx="567427" cy="55472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33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4CCB714-E1C6-439C-8E69-1574CAB31413}"/>
              </a:ext>
            </a:extLst>
          </p:cNvPr>
          <p:cNvSpPr/>
          <p:nvPr/>
        </p:nvSpPr>
        <p:spPr>
          <a:xfrm>
            <a:off x="858766" y="4776273"/>
            <a:ext cx="3713234" cy="12452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More in-</a:t>
            </a:r>
            <a:r>
              <a:rPr lang="de-DE" sz="2000" dirty="0" err="1"/>
              <a:t>depth</a:t>
            </a:r>
            <a:r>
              <a:rPr lang="de-DE" sz="2000" dirty="0"/>
              <a:t> </a:t>
            </a:r>
            <a:r>
              <a:rPr lang="de-DE" sz="2000" dirty="0" err="1"/>
              <a:t>information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found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following</a:t>
            </a:r>
            <a:r>
              <a:rPr lang="de-DE" sz="2000" dirty="0"/>
              <a:t> links, like </a:t>
            </a:r>
            <a:r>
              <a:rPr lang="de-DE" sz="2000" dirty="0" err="1">
                <a:hlinkClick r:id="rId2" action="ppaction://hlinksldjump"/>
              </a:rPr>
              <a:t>this</a:t>
            </a:r>
            <a:r>
              <a:rPr lang="de-DE" sz="2000" dirty="0">
                <a:hlinkClick r:id="rId2" action="ppaction://hlinksldjump"/>
              </a:rPr>
              <a:t> </a:t>
            </a:r>
            <a:r>
              <a:rPr lang="de-DE" sz="2000" dirty="0" err="1">
                <a:hlinkClick r:id="rId2" action="ppaction://hlinksldjump"/>
              </a:rPr>
              <a:t>one</a:t>
            </a:r>
            <a:endParaRPr lang="de-DE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9DF157-4377-4CF7-99A3-DD0F1BE0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106A7D-94E5-4161-9472-986525B0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50648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estimate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density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mantle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satellite</a:t>
            </a:r>
            <a:r>
              <a:rPr lang="de-DE" dirty="0"/>
              <a:t> </a:t>
            </a:r>
            <a:r>
              <a:rPr lang="de-DE" b="1" dirty="0" err="1"/>
              <a:t>gravity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b="1" dirty="0" err="1"/>
              <a:t>votemaps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b="1" dirty="0" err="1"/>
              <a:t>geometry</a:t>
            </a:r>
            <a:r>
              <a:rPr lang="de-DE" b="1" dirty="0"/>
              <a:t> </a:t>
            </a:r>
            <a:r>
              <a:rPr lang="de-DE" b="1" dirty="0" err="1"/>
              <a:t>constraints</a:t>
            </a:r>
            <a:endParaRPr lang="de-DE" b="1" dirty="0"/>
          </a:p>
          <a:p>
            <a:r>
              <a:rPr lang="de-DE" dirty="0"/>
              <a:t>The </a:t>
            </a:r>
            <a:r>
              <a:rPr lang="de-DE" dirty="0" err="1"/>
              <a:t>inversion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strongly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 </a:t>
            </a:r>
            <a:r>
              <a:rPr lang="de-DE" dirty="0" err="1"/>
              <a:t>treatement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lithosphere</a:t>
            </a:r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find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b="1" dirty="0"/>
              <a:t>LLVPs</a:t>
            </a:r>
            <a:r>
              <a:rPr lang="de-DE" dirty="0"/>
              <a:t> </a:t>
            </a:r>
            <a:r>
              <a:rPr lang="de-DE" dirty="0" err="1"/>
              <a:t>systematically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b="1" dirty="0" err="1"/>
              <a:t>increased</a:t>
            </a:r>
            <a:r>
              <a:rPr lang="de-DE" b="1" dirty="0"/>
              <a:t> </a:t>
            </a:r>
            <a:r>
              <a:rPr lang="de-DE" b="1" dirty="0" err="1"/>
              <a:t>density</a:t>
            </a:r>
            <a:endParaRPr lang="de-DE" b="1" dirty="0"/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84E6260-D50F-4EBF-9425-E8F0118D1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55" y="5807162"/>
            <a:ext cx="942854" cy="685712"/>
          </a:xfrm>
          <a:prstGeom prst="rect">
            <a:avLst/>
          </a:prstGeom>
        </p:spPr>
      </p:pic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AC9656CE-42FF-4D4C-B222-59634A5EB0A5}"/>
              </a:ext>
            </a:extLst>
          </p:cNvPr>
          <p:cNvSpPr/>
          <p:nvPr/>
        </p:nvSpPr>
        <p:spPr>
          <a:xfrm>
            <a:off x="4687016" y="4776272"/>
            <a:ext cx="3713234" cy="12452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hlinkClick r:id="rId4"/>
              </a:rPr>
              <a:t>Our</a:t>
            </a:r>
            <a:r>
              <a:rPr lang="de-DE" sz="2000" dirty="0">
                <a:hlinkClick r:id="rId4"/>
              </a:rPr>
              <a:t> </a:t>
            </a:r>
            <a:r>
              <a:rPr lang="de-DE" sz="2000" dirty="0" err="1">
                <a:hlinkClick r:id="rId4"/>
              </a:rPr>
              <a:t>paper</a:t>
            </a:r>
            <a:r>
              <a:rPr lang="de-DE" sz="2000" dirty="0">
                <a:hlinkClick r:id="rId4"/>
              </a:rPr>
              <a:t> in Solid Earth (</a:t>
            </a:r>
            <a:r>
              <a:rPr lang="de-DE" sz="2000" dirty="0" err="1">
                <a:hlinkClick r:id="rId4"/>
              </a:rPr>
              <a:t>under</a:t>
            </a:r>
            <a:r>
              <a:rPr lang="de-DE" sz="2000" dirty="0">
                <a:hlinkClick r:id="rId4"/>
              </a:rPr>
              <a:t> review)</a:t>
            </a:r>
            <a:endParaRPr lang="de-DE" sz="2000" dirty="0"/>
          </a:p>
        </p:txBody>
      </p:sp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9B3EFC4-D310-424B-B167-4D9AEE343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77" y="5807162"/>
            <a:ext cx="942854" cy="6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7F2209A-40B9-4B00-A264-76F6E5BE4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30" y="4668077"/>
            <a:ext cx="4102706" cy="187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A2FCD66-E8CE-4A2D-8910-316B8BB87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30" y="519975"/>
            <a:ext cx="4102706" cy="1872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B404CC4-5F81-46DA-8014-34095F822988}"/>
              </a:ext>
            </a:extLst>
          </p:cNvPr>
          <p:cNvSpPr txBox="1"/>
          <p:nvPr/>
        </p:nvSpPr>
        <p:spPr>
          <a:xfrm>
            <a:off x="948949" y="199016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0 km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199E6C6-F2F9-442A-AE34-A178ABC1D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30" y="2594026"/>
            <a:ext cx="4102706" cy="1872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4FBDE23-E897-45D4-9F06-C61F3DC0AF57}"/>
              </a:ext>
            </a:extLst>
          </p:cNvPr>
          <p:cNvSpPr txBox="1"/>
          <p:nvPr/>
        </p:nvSpPr>
        <p:spPr>
          <a:xfrm>
            <a:off x="948949" y="4096694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500 km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F0EDFF6-FA47-4EB8-8149-7F806A2A4543}"/>
              </a:ext>
            </a:extLst>
          </p:cNvPr>
          <p:cNvSpPr txBox="1"/>
          <p:nvPr/>
        </p:nvSpPr>
        <p:spPr>
          <a:xfrm>
            <a:off x="831929" y="615335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1000 km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5674D34-3F2C-47CC-88DA-07DAF44FE1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481" y="512850"/>
            <a:ext cx="4102706" cy="187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470BB4C-7B20-4E90-B9CE-3DF9237D16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481" y="2594026"/>
            <a:ext cx="4102706" cy="187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B670F9B-C64F-428F-8388-B83A4BE9E4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4650691"/>
            <a:ext cx="4102706" cy="1872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C70CCF2E-3DA4-4CEB-8684-E088622E41B4}"/>
              </a:ext>
            </a:extLst>
          </p:cNvPr>
          <p:cNvSpPr txBox="1"/>
          <p:nvPr/>
        </p:nvSpPr>
        <p:spPr>
          <a:xfrm>
            <a:off x="5298876" y="201551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1500 km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DD47A54-D731-4EE3-B573-123CBB4D13DB}"/>
              </a:ext>
            </a:extLst>
          </p:cNvPr>
          <p:cNvSpPr txBox="1"/>
          <p:nvPr/>
        </p:nvSpPr>
        <p:spPr>
          <a:xfrm>
            <a:off x="5298876" y="409669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2000 km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A50B07D-500C-4EDB-B332-B1BA1CD5827B}"/>
              </a:ext>
            </a:extLst>
          </p:cNvPr>
          <p:cNvSpPr txBox="1"/>
          <p:nvPr/>
        </p:nvSpPr>
        <p:spPr>
          <a:xfrm>
            <a:off x="5298876" y="614466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2500 km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E989E95-B281-43C6-BD0B-A5AB79F1722A}"/>
              </a:ext>
            </a:extLst>
          </p:cNvPr>
          <p:cNvSpPr txBox="1"/>
          <p:nvPr/>
        </p:nvSpPr>
        <p:spPr>
          <a:xfrm>
            <a:off x="386499" y="75414"/>
            <a:ext cx="710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Depth </a:t>
            </a:r>
            <a:r>
              <a:rPr lang="de-DE" dirty="0" err="1"/>
              <a:t>slices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isostatic</a:t>
            </a:r>
            <a:r>
              <a:rPr lang="de-DE" dirty="0"/>
              <a:t> residual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18" name="Interaktive Schaltfläche: Zurückkehren 1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3C26578-625C-4E7A-B8CE-F11613A41531}"/>
              </a:ext>
            </a:extLst>
          </p:cNvPr>
          <p:cNvSpPr/>
          <p:nvPr/>
        </p:nvSpPr>
        <p:spPr>
          <a:xfrm>
            <a:off x="8146402" y="6106371"/>
            <a:ext cx="692771" cy="5910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1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38"/>
    </mc:Choice>
    <mc:Fallback xmlns="">
      <p:transition spd="slow" advTm="3103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557610" cy="1325563"/>
          </a:xfrm>
        </p:spPr>
        <p:txBody>
          <a:bodyPr/>
          <a:lstStyle/>
          <a:p>
            <a:r>
              <a:rPr lang="de-DE" dirty="0"/>
              <a:t>Gravity fit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isostatic</a:t>
            </a:r>
            <a:r>
              <a:rPr lang="de-DE" dirty="0"/>
              <a:t>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1260" y="2034286"/>
            <a:ext cx="4438680" cy="19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773" y="117987"/>
            <a:ext cx="4283653" cy="19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773" y="4014286"/>
            <a:ext cx="4283653" cy="1980000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188595" y="1753470"/>
            <a:ext cx="4469130" cy="2934006"/>
          </a:xfrm>
        </p:spPr>
        <p:txBody>
          <a:bodyPr>
            <a:normAutofit/>
          </a:bodyPr>
          <a:lstStyle/>
          <a:p>
            <a:r>
              <a:rPr lang="de-DE" dirty="0" err="1"/>
              <a:t>Misfit</a:t>
            </a:r>
            <a:r>
              <a:rPr lang="de-DE" dirty="0"/>
              <a:t> (RMS): 4.2 mGal </a:t>
            </a:r>
            <a:br>
              <a:rPr lang="de-DE" dirty="0"/>
            </a:br>
            <a:r>
              <a:rPr lang="de-DE" dirty="0"/>
              <a:t>(25 %)</a:t>
            </a:r>
          </a:p>
          <a:p>
            <a:r>
              <a:rPr lang="de-DE" dirty="0" err="1"/>
              <a:t>Spectral</a:t>
            </a:r>
            <a:r>
              <a:rPr lang="de-DE" dirty="0"/>
              <a:t> fit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spherical</a:t>
            </a:r>
            <a:r>
              <a:rPr lang="de-DE" dirty="0"/>
              <a:t> </a:t>
            </a:r>
            <a:r>
              <a:rPr lang="de-DE" dirty="0" err="1"/>
              <a:t>harmonic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10 (4000 km </a:t>
            </a:r>
            <a:r>
              <a:rPr lang="de-DE" dirty="0" err="1"/>
              <a:t>wavelength</a:t>
            </a:r>
            <a:r>
              <a:rPr lang="de-DE" dirty="0"/>
              <a:t>)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072" y="4004273"/>
            <a:ext cx="4004403" cy="268753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9BC10A3-8CF9-4395-8FFD-0545A5D17C56}"/>
              </a:ext>
            </a:extLst>
          </p:cNvPr>
          <p:cNvSpPr txBox="1"/>
          <p:nvPr/>
        </p:nvSpPr>
        <p:spPr>
          <a:xfrm>
            <a:off x="5227855" y="1661207"/>
            <a:ext cx="10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Observed</a:t>
            </a:r>
            <a:endParaRPr lang="de-DE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69F3E36-82D9-400E-812A-9BE5D1890EBB}"/>
              </a:ext>
            </a:extLst>
          </p:cNvPr>
          <p:cNvSpPr txBox="1"/>
          <p:nvPr/>
        </p:nvSpPr>
        <p:spPr>
          <a:xfrm>
            <a:off x="5225370" y="357064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Modelled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8B9B3A-08A3-46F3-A3E1-D35CAEE62056}"/>
              </a:ext>
            </a:extLst>
          </p:cNvPr>
          <p:cNvSpPr txBox="1"/>
          <p:nvPr/>
        </p:nvSpPr>
        <p:spPr>
          <a:xfrm>
            <a:off x="5226589" y="5600900"/>
            <a:ext cx="99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Residual</a:t>
            </a:r>
          </a:p>
        </p:txBody>
      </p:sp>
      <p:sp>
        <p:nvSpPr>
          <p:cNvPr id="14" name="Interaktive Schaltfläche: Zurückkehren 1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8E5F44AD-195F-40FD-99C9-F6B991E29415}"/>
              </a:ext>
            </a:extLst>
          </p:cNvPr>
          <p:cNvSpPr/>
          <p:nvPr/>
        </p:nvSpPr>
        <p:spPr>
          <a:xfrm>
            <a:off x="8146402" y="6106371"/>
            <a:ext cx="692771" cy="5910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2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76"/>
    </mc:Choice>
    <mc:Fallback xmlns="">
      <p:transition spd="slow" advTm="49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7F2209A-40B9-4B00-A264-76F6E5BE4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30" y="4668077"/>
            <a:ext cx="4102706" cy="187199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A2FCD66-E8CE-4A2D-8910-316B8BB87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30" y="519975"/>
            <a:ext cx="4102706" cy="187199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B404CC4-5F81-46DA-8014-34095F822988}"/>
              </a:ext>
            </a:extLst>
          </p:cNvPr>
          <p:cNvSpPr txBox="1"/>
          <p:nvPr/>
        </p:nvSpPr>
        <p:spPr>
          <a:xfrm>
            <a:off x="948949" y="199016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0 km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199E6C6-F2F9-442A-AE34-A178ABC1D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30" y="2594026"/>
            <a:ext cx="4102706" cy="187199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4FBDE23-E897-45D4-9F06-C61F3DC0AF57}"/>
              </a:ext>
            </a:extLst>
          </p:cNvPr>
          <p:cNvSpPr txBox="1"/>
          <p:nvPr/>
        </p:nvSpPr>
        <p:spPr>
          <a:xfrm>
            <a:off x="948949" y="4096694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500 km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F0EDFF6-FA47-4EB8-8149-7F806A2A4543}"/>
              </a:ext>
            </a:extLst>
          </p:cNvPr>
          <p:cNvSpPr txBox="1"/>
          <p:nvPr/>
        </p:nvSpPr>
        <p:spPr>
          <a:xfrm>
            <a:off x="831929" y="615335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1000 km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5674D34-3F2C-47CC-88DA-07DAF44FE1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481" y="512850"/>
            <a:ext cx="4102706" cy="187199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470BB4C-7B20-4E90-B9CE-3DF9237D16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3481" y="2594026"/>
            <a:ext cx="4102706" cy="187199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B670F9B-C64F-428F-8388-B83A4BE9E4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4650691"/>
            <a:ext cx="4102706" cy="187199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C70CCF2E-3DA4-4CEB-8684-E088622E41B4}"/>
              </a:ext>
            </a:extLst>
          </p:cNvPr>
          <p:cNvSpPr txBox="1"/>
          <p:nvPr/>
        </p:nvSpPr>
        <p:spPr>
          <a:xfrm>
            <a:off x="5298876" y="201551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1500 km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DD47A54-D731-4EE3-B573-123CBB4D13DB}"/>
              </a:ext>
            </a:extLst>
          </p:cNvPr>
          <p:cNvSpPr txBox="1"/>
          <p:nvPr/>
        </p:nvSpPr>
        <p:spPr>
          <a:xfrm>
            <a:off x="5298876" y="409669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2000 km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A50B07D-500C-4EDB-B332-B1BA1CD5827B}"/>
              </a:ext>
            </a:extLst>
          </p:cNvPr>
          <p:cNvSpPr txBox="1"/>
          <p:nvPr/>
        </p:nvSpPr>
        <p:spPr>
          <a:xfrm>
            <a:off x="5298876" y="614466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2500 km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D21F813-8E94-4783-A947-C94ADD8F5D39}"/>
              </a:ext>
            </a:extLst>
          </p:cNvPr>
          <p:cNvSpPr/>
          <p:nvPr/>
        </p:nvSpPr>
        <p:spPr>
          <a:xfrm>
            <a:off x="270146" y="118163"/>
            <a:ext cx="378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Depth </a:t>
            </a:r>
            <a:r>
              <a:rPr lang="de-DE" dirty="0" err="1"/>
              <a:t>slices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crustal</a:t>
            </a:r>
            <a:r>
              <a:rPr lang="de-DE" dirty="0"/>
              <a:t> residual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16" name="Interaktive Schaltfläche: Zurückkehren 1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35873FC-5CF1-4399-B633-DAFF249FCF4E}"/>
              </a:ext>
            </a:extLst>
          </p:cNvPr>
          <p:cNvSpPr/>
          <p:nvPr/>
        </p:nvSpPr>
        <p:spPr>
          <a:xfrm>
            <a:off x="8146402" y="6106371"/>
            <a:ext cx="692771" cy="5910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15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0"/>
    </mc:Choice>
    <mc:Fallback xmlns="">
      <p:transition spd="slow" advTm="1759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Gravity fit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crustal</a:t>
            </a:r>
            <a:r>
              <a:rPr lang="de-DE" dirty="0"/>
              <a:t> residual)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188595" y="1753470"/>
            <a:ext cx="4469130" cy="2934006"/>
          </a:xfrm>
        </p:spPr>
        <p:txBody>
          <a:bodyPr>
            <a:normAutofit/>
          </a:bodyPr>
          <a:lstStyle/>
          <a:p>
            <a:r>
              <a:rPr lang="de-DE" dirty="0" err="1"/>
              <a:t>Misfit</a:t>
            </a:r>
            <a:r>
              <a:rPr lang="de-DE" dirty="0"/>
              <a:t> (RMS): 34 mGal </a:t>
            </a:r>
            <a:br>
              <a:rPr lang="de-DE" dirty="0"/>
            </a:br>
            <a:r>
              <a:rPr lang="de-DE" dirty="0"/>
              <a:t>(40 %)</a:t>
            </a:r>
          </a:p>
          <a:p>
            <a:r>
              <a:rPr lang="de-DE" dirty="0" err="1"/>
              <a:t>Spectral</a:t>
            </a:r>
            <a:r>
              <a:rPr lang="de-DE" dirty="0"/>
              <a:t> fit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spherical</a:t>
            </a:r>
            <a:r>
              <a:rPr lang="de-DE" dirty="0"/>
              <a:t> </a:t>
            </a:r>
            <a:r>
              <a:rPr lang="de-DE" dirty="0" err="1"/>
              <a:t>harmonic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10 (4000 km </a:t>
            </a:r>
            <a:r>
              <a:rPr lang="de-DE" dirty="0" err="1"/>
              <a:t>wavelength</a:t>
            </a:r>
            <a:r>
              <a:rPr lang="de-DE" dirty="0"/>
              <a:t>)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8" r="45479"/>
          <a:stretch/>
        </p:blipFill>
        <p:spPr>
          <a:xfrm>
            <a:off x="396569" y="4071419"/>
            <a:ext cx="4053181" cy="2594245"/>
          </a:xfrm>
          <a:prstGeom prst="rect">
            <a:avLst/>
          </a:prstGeom>
        </p:spPr>
      </p:pic>
      <p:pic>
        <p:nvPicPr>
          <p:cNvPr id="13" name="Inhaltsplatzhalter 11">
            <a:extLst>
              <a:ext uri="{FF2B5EF4-FFF2-40B4-BE49-F238E27FC236}">
                <a16:creationId xmlns:a16="http://schemas.microsoft.com/office/drawing/2014/main" id="{F15BAAAC-6DEB-42B7-80FE-58C496940F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4" r="50788"/>
          <a:stretch/>
        </p:blipFill>
        <p:spPr>
          <a:xfrm>
            <a:off x="5126498" y="254349"/>
            <a:ext cx="2880000" cy="192502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A94FB7C-D86D-4655-8DD5-054B6389DD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6" t="452" r="1303"/>
          <a:stretch/>
        </p:blipFill>
        <p:spPr>
          <a:xfrm>
            <a:off x="5085359" y="2179376"/>
            <a:ext cx="2880000" cy="456092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9BC10A3-8CF9-4395-8FFD-0545A5D17C56}"/>
              </a:ext>
            </a:extLst>
          </p:cNvPr>
          <p:cNvSpPr txBox="1"/>
          <p:nvPr/>
        </p:nvSpPr>
        <p:spPr>
          <a:xfrm>
            <a:off x="7885361" y="365126"/>
            <a:ext cx="10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Observed</a:t>
            </a:r>
            <a:endParaRPr lang="de-DE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69F3E36-82D9-400E-812A-9BE5D1890EBB}"/>
              </a:ext>
            </a:extLst>
          </p:cNvPr>
          <p:cNvSpPr txBox="1"/>
          <p:nvPr/>
        </p:nvSpPr>
        <p:spPr>
          <a:xfrm>
            <a:off x="7965359" y="2472825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Modelled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8B9B3A-08A3-46F3-A3E1-D35CAEE62056}"/>
              </a:ext>
            </a:extLst>
          </p:cNvPr>
          <p:cNvSpPr txBox="1"/>
          <p:nvPr/>
        </p:nvSpPr>
        <p:spPr>
          <a:xfrm>
            <a:off x="7939350" y="4502810"/>
            <a:ext cx="99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Residual</a:t>
            </a:r>
          </a:p>
        </p:txBody>
      </p:sp>
      <p:sp>
        <p:nvSpPr>
          <p:cNvPr id="14" name="Interaktive Schaltfläche: Zurückkehren 1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AA5F403B-82CC-4CE1-AEFD-3AAA29BE4CDF}"/>
              </a:ext>
            </a:extLst>
          </p:cNvPr>
          <p:cNvSpPr/>
          <p:nvPr/>
        </p:nvSpPr>
        <p:spPr>
          <a:xfrm>
            <a:off x="8146402" y="6106371"/>
            <a:ext cx="692771" cy="5910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6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90"/>
    </mc:Choice>
    <mc:Fallback xmlns="">
      <p:transition spd="slow" advTm="22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7FAAB-BE31-4628-B012-56894E83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slabs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B7CCA50-D945-4278-B91E-A1FB2ADA07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93" y="1452762"/>
            <a:ext cx="3494142" cy="5244621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0D6390-FA31-4077-82EB-6960235395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Slab</a:t>
            </a:r>
            <a:r>
              <a:rPr lang="de-DE" dirty="0"/>
              <a:t> 1.0:</a:t>
            </a:r>
          </a:p>
          <a:p>
            <a:pPr lvl="1"/>
            <a:r>
              <a:rPr lang="de-DE" dirty="0"/>
              <a:t>12 </a:t>
            </a:r>
            <a:r>
              <a:rPr lang="de-DE" dirty="0" err="1"/>
              <a:t>slab-depths</a:t>
            </a:r>
            <a:endParaRPr lang="de-DE" dirty="0"/>
          </a:p>
          <a:p>
            <a:pPr lvl="1"/>
            <a:r>
              <a:rPr lang="de-DE" dirty="0" err="1"/>
              <a:t>Only</a:t>
            </a:r>
            <a:r>
              <a:rPr lang="de-DE" dirty="0"/>
              <a:t> 5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seen</a:t>
            </a:r>
            <a:r>
              <a:rPr lang="de-DE" dirty="0"/>
              <a:t> in vote </a:t>
            </a:r>
            <a:r>
              <a:rPr lang="de-DE" dirty="0" err="1"/>
              <a:t>maps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positive </a:t>
            </a:r>
            <a:r>
              <a:rPr lang="de-DE" dirty="0" err="1"/>
              <a:t>velocity</a:t>
            </a:r>
            <a:r>
              <a:rPr lang="de-DE" dirty="0"/>
              <a:t> </a:t>
            </a:r>
            <a:r>
              <a:rPr lang="de-DE" dirty="0" err="1"/>
              <a:t>anomaly</a:t>
            </a:r>
            <a:endParaRPr lang="de-DE" dirty="0"/>
          </a:p>
          <a:p>
            <a:pPr lvl="1"/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slabs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seen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slightly</a:t>
            </a:r>
            <a:r>
              <a:rPr lang="de-DE" dirty="0"/>
              <a:t> positive </a:t>
            </a:r>
            <a:r>
              <a:rPr lang="de-DE" dirty="0" err="1"/>
              <a:t>density</a:t>
            </a:r>
            <a:r>
              <a:rPr lang="de-DE" dirty="0"/>
              <a:t> in </a:t>
            </a:r>
            <a:r>
              <a:rPr lang="de-DE" dirty="0" err="1"/>
              <a:t>inversion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9983FFF-614C-4F61-BECD-DBF4A29ADD3B}"/>
              </a:ext>
            </a:extLst>
          </p:cNvPr>
          <p:cNvSpPr txBox="1"/>
          <p:nvPr/>
        </p:nvSpPr>
        <p:spPr>
          <a:xfrm>
            <a:off x="67583" y="3429000"/>
            <a:ext cx="107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Isostatic</a:t>
            </a:r>
            <a:r>
              <a:rPr lang="de-DE" b="1" dirty="0"/>
              <a:t> residual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22E233E-43A8-40CE-B9C4-0D1CCD9B3650}"/>
              </a:ext>
            </a:extLst>
          </p:cNvPr>
          <p:cNvSpPr txBox="1"/>
          <p:nvPr/>
        </p:nvSpPr>
        <p:spPr>
          <a:xfrm>
            <a:off x="127090" y="1932395"/>
            <a:ext cx="72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Vote </a:t>
            </a:r>
            <a:r>
              <a:rPr lang="de-DE" b="1" dirty="0" err="1"/>
              <a:t>maps</a:t>
            </a:r>
            <a:endParaRPr lang="de-DE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D61BC6E-7D6F-4C45-8E4C-741306C37351}"/>
              </a:ext>
            </a:extLst>
          </p:cNvPr>
          <p:cNvSpPr txBox="1"/>
          <p:nvPr/>
        </p:nvSpPr>
        <p:spPr>
          <a:xfrm>
            <a:off x="127090" y="4925605"/>
            <a:ext cx="107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Crustal</a:t>
            </a:r>
            <a:r>
              <a:rPr lang="de-DE" b="1" dirty="0"/>
              <a:t> residual</a:t>
            </a:r>
          </a:p>
        </p:txBody>
      </p:sp>
      <p:sp>
        <p:nvSpPr>
          <p:cNvPr id="9" name="Interaktive Schaltfläche: Zurückkehren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1D3AD02-15BF-4DAF-B1C7-543DE97217D4}"/>
              </a:ext>
            </a:extLst>
          </p:cNvPr>
          <p:cNvSpPr/>
          <p:nvPr/>
        </p:nvSpPr>
        <p:spPr>
          <a:xfrm>
            <a:off x="8146402" y="6106371"/>
            <a:ext cx="692771" cy="5910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46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923"/>
    </mc:Choice>
    <mc:Fallback>
      <p:transition spd="slow" advTm="12692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9173"/>
          </a:xfrm>
        </p:spPr>
        <p:txBody>
          <a:bodyPr>
            <a:normAutofit fontScale="90000"/>
          </a:bodyPr>
          <a:lstStyle/>
          <a:p>
            <a:r>
              <a:rPr lang="de-DE" dirty="0"/>
              <a:t>Density </a:t>
            </a:r>
            <a:r>
              <a:rPr lang="de-DE" dirty="0" err="1"/>
              <a:t>interpretation</a:t>
            </a: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" y="1065229"/>
            <a:ext cx="3886200" cy="5522002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Goal: </a:t>
            </a:r>
            <a:r>
              <a:rPr lang="de-DE" dirty="0" err="1"/>
              <a:t>Sensitivity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 and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and </a:t>
            </a:r>
            <a:r>
              <a:rPr lang="de-DE" dirty="0" err="1"/>
              <a:t>composition</a:t>
            </a:r>
            <a:endParaRPr lang="de-DE" dirty="0"/>
          </a:p>
          <a:p>
            <a:r>
              <a:rPr lang="de-DE" dirty="0" err="1"/>
              <a:t>Assumptions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Mantle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Bulk</a:t>
            </a:r>
            <a:r>
              <a:rPr lang="de-DE" dirty="0"/>
              <a:t> Silicate Earth </a:t>
            </a:r>
            <a:r>
              <a:rPr lang="de-DE" dirty="0" err="1"/>
              <a:t>composition</a:t>
            </a:r>
            <a:endParaRPr lang="de-DE" dirty="0"/>
          </a:p>
          <a:p>
            <a:pPr lvl="2"/>
            <a:r>
              <a:rPr lang="de-DE" dirty="0"/>
              <a:t>Stable </a:t>
            </a:r>
            <a:r>
              <a:rPr lang="de-DE" dirty="0" err="1"/>
              <a:t>mineral</a:t>
            </a:r>
            <a:r>
              <a:rPr lang="de-DE" dirty="0"/>
              <a:t> </a:t>
            </a:r>
            <a:r>
              <a:rPr lang="de-DE" dirty="0" err="1"/>
              <a:t>assemblage</a:t>
            </a:r>
            <a:r>
              <a:rPr lang="de-DE" dirty="0"/>
              <a:t> and </a:t>
            </a:r>
            <a:r>
              <a:rPr lang="de-DE" dirty="0" err="1"/>
              <a:t>properties</a:t>
            </a:r>
            <a:r>
              <a:rPr lang="de-DE" dirty="0"/>
              <a:t> </a:t>
            </a:r>
            <a:r>
              <a:rPr lang="de-DE" dirty="0" err="1"/>
              <a:t>calculated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Perple_X</a:t>
            </a:r>
            <a:r>
              <a:rPr lang="de-DE" dirty="0"/>
              <a:t> (</a:t>
            </a:r>
            <a:r>
              <a:rPr lang="de-DE" dirty="0" err="1"/>
              <a:t>Stixrude</a:t>
            </a:r>
            <a:r>
              <a:rPr lang="de-DE" dirty="0"/>
              <a:t> 2011 </a:t>
            </a:r>
            <a:r>
              <a:rPr lang="de-DE" dirty="0" err="1"/>
              <a:t>database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Mantle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adiabatic</a:t>
            </a:r>
            <a:r>
              <a:rPr lang="de-DE" dirty="0"/>
              <a:t> and </a:t>
            </a:r>
            <a:r>
              <a:rPr lang="de-DE" dirty="0" err="1"/>
              <a:t>hydrostatic</a:t>
            </a:r>
            <a:r>
              <a:rPr lang="de-DE" dirty="0"/>
              <a:t> </a:t>
            </a:r>
            <a:r>
              <a:rPr lang="de-DE" dirty="0" err="1"/>
              <a:t>below</a:t>
            </a:r>
            <a:r>
              <a:rPr lang="de-DE" dirty="0"/>
              <a:t> 80 km </a:t>
            </a:r>
            <a:r>
              <a:rPr lang="de-DE" dirty="0" err="1"/>
              <a:t>depth</a:t>
            </a:r>
            <a:endParaRPr lang="de-DE" dirty="0"/>
          </a:p>
          <a:p>
            <a:pPr lvl="1"/>
            <a:r>
              <a:rPr lang="de-DE" dirty="0"/>
              <a:t>1550 K and 2.5 </a:t>
            </a:r>
            <a:r>
              <a:rPr lang="de-DE" dirty="0" err="1"/>
              <a:t>GPa</a:t>
            </a:r>
            <a:r>
              <a:rPr lang="de-DE" dirty="0"/>
              <a:t> at 80 km </a:t>
            </a:r>
            <a:r>
              <a:rPr lang="de-DE" dirty="0" err="1"/>
              <a:t>depth</a:t>
            </a:r>
            <a:endParaRPr lang="de-DE" dirty="0"/>
          </a:p>
          <a:p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fitting</a:t>
            </a:r>
            <a:r>
              <a:rPr lang="de-DE" dirty="0"/>
              <a:t> fundamental </a:t>
            </a:r>
            <a:r>
              <a:rPr lang="de-DE" dirty="0" err="1"/>
              <a:t>spheroidal</a:t>
            </a:r>
            <a:r>
              <a:rPr lang="de-DE" dirty="0"/>
              <a:t> normal </a:t>
            </a:r>
            <a:r>
              <a:rPr lang="de-DE" dirty="0" err="1"/>
              <a:t>modes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606789-404B-439A-9127-9D29110B6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2"/>
          <a:stretch/>
        </p:blipFill>
        <p:spPr>
          <a:xfrm>
            <a:off x="4461917" y="1903522"/>
            <a:ext cx="4479517" cy="36894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0A1823F-FBF5-439F-A256-1A9051A3CCA0}"/>
              </a:ext>
            </a:extLst>
          </p:cNvPr>
          <p:cNvSpPr txBox="1"/>
          <p:nvPr/>
        </p:nvSpPr>
        <p:spPr>
          <a:xfrm>
            <a:off x="5144780" y="5413822"/>
            <a:ext cx="3057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Phase </a:t>
            </a:r>
            <a:r>
              <a:rPr lang="de-DE" b="1" dirty="0" err="1"/>
              <a:t>velocity</a:t>
            </a:r>
            <a:r>
              <a:rPr lang="de-DE" b="1" dirty="0"/>
              <a:t> </a:t>
            </a:r>
            <a:r>
              <a:rPr lang="de-DE" b="1" dirty="0" err="1"/>
              <a:t>error</a:t>
            </a:r>
            <a:r>
              <a:rPr lang="de-DE" b="1" dirty="0"/>
              <a:t> relative </a:t>
            </a:r>
            <a:r>
              <a:rPr lang="de-DE" b="1" dirty="0" err="1"/>
              <a:t>to</a:t>
            </a:r>
            <a:r>
              <a:rPr lang="de-DE" b="1" dirty="0"/>
              <a:t> PREM </a:t>
            </a:r>
            <a:r>
              <a:rPr lang="de-DE" b="1" dirty="0" err="1"/>
              <a:t>as</a:t>
            </a:r>
            <a:r>
              <a:rPr lang="de-DE" b="1" dirty="0"/>
              <a:t> a </a:t>
            </a:r>
            <a:r>
              <a:rPr lang="de-DE" b="1" dirty="0" err="1"/>
              <a:t>function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temperature</a:t>
            </a:r>
            <a:r>
              <a:rPr lang="de-DE" b="1" dirty="0"/>
              <a:t> at top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mantle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44456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pertubation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1"/>
          <a:stretch/>
        </p:blipFill>
        <p:spPr>
          <a:xfrm>
            <a:off x="0" y="2156460"/>
            <a:ext cx="3636271" cy="39349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5" t="10954"/>
          <a:stretch/>
        </p:blipFill>
        <p:spPr>
          <a:xfrm>
            <a:off x="3768856" y="2164080"/>
            <a:ext cx="2305815" cy="392735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10954"/>
          <a:stretch/>
        </p:blipFill>
        <p:spPr>
          <a:xfrm>
            <a:off x="6397756" y="2156460"/>
            <a:ext cx="2353066" cy="392735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572764" y="1787128"/>
            <a:ext cx="1802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100 K </a:t>
            </a:r>
            <a:r>
              <a:rPr lang="de-DE" sz="2000" b="1" dirty="0" err="1"/>
              <a:t>hotter</a:t>
            </a:r>
            <a:endParaRPr lang="de-DE" sz="20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4093471" y="1498640"/>
            <a:ext cx="204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1% </a:t>
            </a:r>
            <a:r>
              <a:rPr lang="de-DE" sz="2000" b="1" dirty="0" err="1"/>
              <a:t>point</a:t>
            </a:r>
            <a:r>
              <a:rPr lang="de-DE" sz="2000" b="1" dirty="0"/>
              <a:t> </a:t>
            </a:r>
            <a:r>
              <a:rPr lang="de-DE" sz="2000" b="1" dirty="0" err="1"/>
              <a:t>more</a:t>
            </a:r>
            <a:r>
              <a:rPr lang="de-DE" sz="2000" b="1" dirty="0"/>
              <a:t> </a:t>
            </a:r>
            <a:r>
              <a:rPr lang="de-DE" sz="2000" b="1" dirty="0" err="1"/>
              <a:t>FeO</a:t>
            </a:r>
            <a:endParaRPr lang="de-DE" sz="20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7002780" y="1479352"/>
            <a:ext cx="158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Mix </a:t>
            </a:r>
            <a:r>
              <a:rPr lang="de-DE" sz="2000" b="1" dirty="0" err="1"/>
              <a:t>with</a:t>
            </a:r>
            <a:r>
              <a:rPr lang="de-DE" sz="2000" b="1" dirty="0"/>
              <a:t> </a:t>
            </a:r>
          </a:p>
          <a:p>
            <a:r>
              <a:rPr lang="de-DE" sz="2000" b="1" dirty="0"/>
              <a:t>10 % MORB</a:t>
            </a:r>
          </a:p>
        </p:txBody>
      </p:sp>
    </p:spTree>
    <p:extLst>
      <p:ext uri="{BB962C8B-B14F-4D97-AF65-F5344CB8AC3E}">
        <p14:creationId xmlns:p14="http://schemas.microsoft.com/office/powerpoint/2010/main" val="4721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LLSVP 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935921" y="1591472"/>
                <a:ext cx="5540106" cy="984885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de-DE" sz="3200" b="0" dirty="0"/>
                  <a:t>For LLSVP @ 2500 km </a:t>
                </a:r>
                <a:r>
                  <a:rPr lang="de-DE" sz="3200" b="0" dirty="0" err="1"/>
                  <a:t>depth</a:t>
                </a:r>
                <a:r>
                  <a:rPr lang="de-DE" sz="3200" b="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≈−1.0 %</m:t>
                    </m:r>
                  </m:oMath>
                </a14:m>
                <a:r>
                  <a:rPr lang="de-DE" sz="3200" b="0" dirty="0"/>
                  <a:t> </a:t>
                </a:r>
                <a:r>
                  <a:rPr lang="de-DE" sz="3200" b="0" dirty="0" err="1"/>
                  <a:t>and</a:t>
                </a:r>
                <a:r>
                  <a:rPr lang="de-DE" sz="3200" b="0" dirty="0"/>
                  <a:t>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𝛿𝜌</m:t>
                    </m:r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≈+0.1 %</m:t>
                    </m:r>
                  </m:oMath>
                </a14:m>
                <a:endParaRPr lang="de-DE" sz="3200" b="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921" y="1591472"/>
                <a:ext cx="5540106" cy="984885"/>
              </a:xfrm>
              <a:prstGeom prst="rect">
                <a:avLst/>
              </a:prstGeom>
              <a:blipFill>
                <a:blip r:embed="rId2"/>
                <a:stretch>
                  <a:fillRect l="-4396" t="-11585" b="-23780"/>
                </a:stretch>
              </a:blipFill>
              <a:ln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34340" y="3152072"/>
            <a:ext cx="5034712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200" u="sng" dirty="0"/>
              <a:t>Option 1</a:t>
            </a:r>
          </a:p>
          <a:p>
            <a:r>
              <a:rPr lang="de-DE" sz="3200" dirty="0"/>
              <a:t>40 % MORB and 870 K </a:t>
            </a:r>
            <a:r>
              <a:rPr lang="de-DE" sz="3200" dirty="0" err="1"/>
              <a:t>hotter</a:t>
            </a:r>
            <a:endParaRPr lang="de-DE" sz="3200" dirty="0"/>
          </a:p>
        </p:txBody>
      </p:sp>
      <p:sp>
        <p:nvSpPr>
          <p:cNvPr id="9" name="Textfeld 8"/>
          <p:cNvSpPr txBox="1"/>
          <p:nvPr/>
        </p:nvSpPr>
        <p:spPr>
          <a:xfrm>
            <a:off x="434340" y="4613455"/>
            <a:ext cx="5707781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200" u="sng" dirty="0"/>
              <a:t>Option 2</a:t>
            </a:r>
          </a:p>
          <a:p>
            <a:r>
              <a:rPr lang="de-DE" sz="3200" dirty="0"/>
              <a:t>1.1 % </a:t>
            </a:r>
            <a:r>
              <a:rPr lang="de-DE" sz="3200" dirty="0" err="1"/>
              <a:t>more</a:t>
            </a:r>
            <a:r>
              <a:rPr lang="de-DE" sz="3200" dirty="0"/>
              <a:t> </a:t>
            </a:r>
            <a:r>
              <a:rPr lang="de-DE" sz="3200" dirty="0" err="1"/>
              <a:t>FeO</a:t>
            </a:r>
            <a:r>
              <a:rPr lang="de-DE" sz="3200" dirty="0"/>
              <a:t> and 380 K </a:t>
            </a:r>
            <a:r>
              <a:rPr lang="de-DE" sz="3200" dirty="0" err="1"/>
              <a:t>hotter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2465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LLSVP 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935921" y="1591472"/>
                <a:ext cx="5540106" cy="984885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de-DE" sz="3200" b="0" dirty="0"/>
                  <a:t>For LLSVP @ 2500 km </a:t>
                </a:r>
                <a:r>
                  <a:rPr lang="de-DE" sz="3200" b="0" dirty="0" err="1"/>
                  <a:t>depth</a:t>
                </a:r>
                <a:r>
                  <a:rPr lang="de-DE" sz="3200" b="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≈−1.0 %</m:t>
                    </m:r>
                  </m:oMath>
                </a14:m>
                <a:r>
                  <a:rPr lang="de-DE" sz="3200" b="0" dirty="0"/>
                  <a:t> </a:t>
                </a:r>
                <a:r>
                  <a:rPr lang="de-DE" sz="3200" b="0" dirty="0" err="1"/>
                  <a:t>and</a:t>
                </a:r>
                <a:r>
                  <a:rPr lang="de-DE" sz="3200" b="0" dirty="0"/>
                  <a:t>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𝛿𝜌</m:t>
                    </m:r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≈+0.6 %</m:t>
                    </m:r>
                  </m:oMath>
                </a14:m>
                <a:endParaRPr lang="de-DE" sz="3200" b="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921" y="1591472"/>
                <a:ext cx="5540106" cy="984885"/>
              </a:xfrm>
              <a:prstGeom prst="rect">
                <a:avLst/>
              </a:prstGeom>
              <a:blipFill>
                <a:blip r:embed="rId2"/>
                <a:stretch>
                  <a:fillRect l="-4396" t="-11585" b="-23780"/>
                </a:stretch>
              </a:blipFill>
              <a:ln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34340" y="3152072"/>
            <a:ext cx="5034712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200" u="sng" dirty="0"/>
              <a:t>Option 1</a:t>
            </a:r>
          </a:p>
          <a:p>
            <a:r>
              <a:rPr lang="de-DE" sz="3200" dirty="0"/>
              <a:t>60 % MORB and 960 K </a:t>
            </a:r>
            <a:r>
              <a:rPr lang="de-DE" sz="3200" dirty="0" err="1"/>
              <a:t>hotter</a:t>
            </a:r>
            <a:endParaRPr lang="de-DE" sz="3200" dirty="0"/>
          </a:p>
        </p:txBody>
      </p:sp>
      <p:sp>
        <p:nvSpPr>
          <p:cNvPr id="9" name="Textfeld 8"/>
          <p:cNvSpPr txBox="1"/>
          <p:nvPr/>
        </p:nvSpPr>
        <p:spPr>
          <a:xfrm>
            <a:off x="434340" y="4613455"/>
            <a:ext cx="5707781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200" u="sng" dirty="0"/>
              <a:t>Option 2</a:t>
            </a:r>
          </a:p>
          <a:p>
            <a:r>
              <a:rPr lang="de-DE" sz="3200" dirty="0"/>
              <a:t>1.6 % </a:t>
            </a:r>
            <a:r>
              <a:rPr lang="de-DE" sz="3200" dirty="0" err="1"/>
              <a:t>more</a:t>
            </a:r>
            <a:r>
              <a:rPr lang="de-DE" sz="3200" dirty="0"/>
              <a:t> </a:t>
            </a:r>
            <a:r>
              <a:rPr lang="de-DE" sz="3200" dirty="0" err="1"/>
              <a:t>FeO</a:t>
            </a:r>
            <a:r>
              <a:rPr lang="de-DE" sz="3200" dirty="0"/>
              <a:t> and 260 K </a:t>
            </a:r>
            <a:r>
              <a:rPr lang="de-DE" sz="3200" dirty="0" err="1"/>
              <a:t>hotter</a:t>
            </a:r>
            <a:endParaRPr lang="de-DE" sz="3200" dirty="0"/>
          </a:p>
        </p:txBody>
      </p:sp>
      <p:sp>
        <p:nvSpPr>
          <p:cNvPr id="3" name="Interaktive Schaltfläche: Zurückkehren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02144DE-C204-487A-97A6-677FF5BDFCE3}"/>
              </a:ext>
            </a:extLst>
          </p:cNvPr>
          <p:cNvSpPr/>
          <p:nvPr/>
        </p:nvSpPr>
        <p:spPr>
          <a:xfrm>
            <a:off x="7701698" y="6014301"/>
            <a:ext cx="886120" cy="7070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6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DE32715-064D-48B9-B610-F8AF2AB6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 </a:t>
            </a:r>
            <a:r>
              <a:rPr lang="de-DE" dirty="0" err="1"/>
              <a:t>test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D0348B8-13DD-49F1-8CDD-0015BF079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just an </a:t>
            </a:r>
            <a:r>
              <a:rPr lang="de-DE" dirty="0" err="1"/>
              <a:t>example</a:t>
            </a:r>
            <a:endParaRPr lang="de-DE" dirty="0"/>
          </a:p>
          <a:p>
            <a:r>
              <a:rPr lang="de-DE" dirty="0"/>
              <a:t>Click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button</a:t>
            </a:r>
            <a:r>
              <a:rPr lang="de-DE" dirty="0"/>
              <a:t> </a:t>
            </a:r>
            <a:r>
              <a:rPr lang="de-DE" dirty="0" err="1"/>
              <a:t>below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return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clicked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link</a:t>
            </a:r>
          </a:p>
        </p:txBody>
      </p:sp>
      <p:sp>
        <p:nvSpPr>
          <p:cNvPr id="12" name="Interaktive Schaltfläche: Zurückkehren 11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984232C4-598D-4231-906D-F7D836ED796E}"/>
              </a:ext>
            </a:extLst>
          </p:cNvPr>
          <p:cNvSpPr/>
          <p:nvPr/>
        </p:nvSpPr>
        <p:spPr>
          <a:xfrm>
            <a:off x="7305773" y="5623742"/>
            <a:ext cx="961534" cy="68815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73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06F971B-4AA7-4421-8BFE-ED20761D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and Methods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F2F69F-3BA1-40A5-843F-422543B72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25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91D000F-8387-49C4-8381-7D945057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Gravity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922ECBC-79CF-40B5-89D2-C41689F10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3906"/>
            <a:ext cx="7886700" cy="4351338"/>
          </a:xfrm>
        </p:spPr>
        <p:txBody>
          <a:bodyPr/>
          <a:lstStyle/>
          <a:p>
            <a:r>
              <a:rPr lang="de-DE" dirty="0" err="1"/>
              <a:t>Satellite</a:t>
            </a:r>
            <a:r>
              <a:rPr lang="de-DE" dirty="0"/>
              <a:t> </a:t>
            </a:r>
            <a:r>
              <a:rPr lang="de-DE" dirty="0" err="1"/>
              <a:t>gravity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at 225 km </a:t>
            </a:r>
            <a:r>
              <a:rPr lang="de-DE" dirty="0" err="1"/>
              <a:t>height</a:t>
            </a:r>
            <a:endParaRPr lang="de-DE" dirty="0"/>
          </a:p>
          <a:p>
            <a:r>
              <a:rPr lang="de-DE" dirty="0" err="1"/>
              <a:t>Two</a:t>
            </a:r>
            <a:r>
              <a:rPr lang="de-DE" dirty="0"/>
              <a:t> different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correcting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crust</a:t>
            </a:r>
            <a:r>
              <a:rPr lang="de-DE" dirty="0"/>
              <a:t>/</a:t>
            </a:r>
            <a:r>
              <a:rPr lang="de-DE" dirty="0" err="1"/>
              <a:t>lithosphere</a:t>
            </a:r>
            <a:r>
              <a:rPr lang="de-DE" dirty="0"/>
              <a:t>:</a:t>
            </a:r>
          </a:p>
          <a:p>
            <a:pPr lvl="1"/>
            <a:r>
              <a:rPr lang="de-DE" b="1" dirty="0" err="1"/>
              <a:t>Isostatic</a:t>
            </a:r>
            <a:r>
              <a:rPr lang="de-DE" b="1" dirty="0"/>
              <a:t> Residual</a:t>
            </a:r>
            <a:r>
              <a:rPr lang="de-DE" dirty="0"/>
              <a:t>: Use </a:t>
            </a:r>
            <a:r>
              <a:rPr lang="de-DE" dirty="0" err="1"/>
              <a:t>isostatic</a:t>
            </a:r>
            <a:r>
              <a:rPr lang="de-DE" dirty="0"/>
              <a:t> </a:t>
            </a:r>
            <a:r>
              <a:rPr lang="de-DE" dirty="0" err="1"/>
              <a:t>Airy</a:t>
            </a:r>
            <a:r>
              <a:rPr lang="de-DE" dirty="0"/>
              <a:t> </a:t>
            </a:r>
            <a:r>
              <a:rPr lang="de-DE" dirty="0" err="1"/>
              <a:t>Moho</a:t>
            </a:r>
            <a:r>
              <a:rPr lang="de-DE" dirty="0"/>
              <a:t> and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trend</a:t>
            </a:r>
            <a:r>
              <a:rPr lang="de-DE" dirty="0"/>
              <a:t> in </a:t>
            </a:r>
            <a:r>
              <a:rPr lang="de-DE" dirty="0" err="1"/>
              <a:t>oceans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correct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lithosphere</a:t>
            </a:r>
            <a:endParaRPr lang="de-DE" dirty="0"/>
          </a:p>
          <a:p>
            <a:pPr lvl="1"/>
            <a:r>
              <a:rPr lang="de-DE" b="1" dirty="0" err="1"/>
              <a:t>Crustal</a:t>
            </a:r>
            <a:r>
              <a:rPr lang="de-DE" b="1" dirty="0"/>
              <a:t> Residual: </a:t>
            </a:r>
            <a:r>
              <a:rPr lang="de-DE" dirty="0"/>
              <a:t>Use </a:t>
            </a:r>
            <a:r>
              <a:rPr lang="de-DE" dirty="0" err="1"/>
              <a:t>interpolated</a:t>
            </a:r>
            <a:r>
              <a:rPr lang="de-DE" dirty="0"/>
              <a:t> </a:t>
            </a:r>
            <a:r>
              <a:rPr lang="de-DE" dirty="0" err="1"/>
              <a:t>seismic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</a:t>
            </a:r>
            <a:r>
              <a:rPr lang="de-DE" dirty="0" err="1"/>
              <a:t>determinations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Szwillus et al. (2019)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correct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crust</a:t>
            </a:r>
            <a:r>
              <a:rPr lang="de-DE" dirty="0"/>
              <a:t> (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isostatic</a:t>
            </a:r>
            <a:r>
              <a:rPr lang="de-DE" dirty="0"/>
              <a:t> </a:t>
            </a:r>
            <a:r>
              <a:rPr lang="de-DE" dirty="0" err="1"/>
              <a:t>balance</a:t>
            </a:r>
            <a:r>
              <a:rPr lang="de-DE" dirty="0"/>
              <a:t>). 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7374F6C-5FB5-4B50-A416-DF8F1DC5BBC2}"/>
              </a:ext>
            </a:extLst>
          </p:cNvPr>
          <p:cNvGrpSpPr/>
          <p:nvPr/>
        </p:nvGrpSpPr>
        <p:grpSpPr>
          <a:xfrm>
            <a:off x="7079851" y="5907"/>
            <a:ext cx="1909965" cy="1595839"/>
            <a:chOff x="7079851" y="5907"/>
            <a:chExt cx="1909965" cy="1595839"/>
          </a:xfrm>
        </p:grpSpPr>
        <p:pic>
          <p:nvPicPr>
            <p:cNvPr id="6" name="Grafik 5" descr="An artists impression of ESA's GOCE satellite in space.">
              <a:extLst>
                <a:ext uri="{FF2B5EF4-FFF2-40B4-BE49-F238E27FC236}">
                  <a16:creationId xmlns:a16="http://schemas.microsoft.com/office/drawing/2014/main" id="{6BC93ACE-275E-449E-8E4C-7C2353D34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851" y="5907"/>
              <a:ext cx="1909965" cy="13502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4185669-8002-43C7-8685-1ED99775B41B}"/>
                </a:ext>
              </a:extLst>
            </p:cNvPr>
            <p:cNvSpPr txBox="1"/>
            <p:nvPr/>
          </p:nvSpPr>
          <p:spPr>
            <a:xfrm>
              <a:off x="7079851" y="1263192"/>
              <a:ext cx="1797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/>
                <a:t>GOCE </a:t>
              </a:r>
              <a:r>
                <a:rPr lang="de-DE" sz="1600" b="1" dirty="0" err="1"/>
                <a:t>Satellite</a:t>
              </a:r>
              <a:endParaRPr lang="de-DE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1591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11">
            <a:extLst>
              <a:ext uri="{FF2B5EF4-FFF2-40B4-BE49-F238E27FC236}">
                <a16:creationId xmlns:a16="http://schemas.microsoft.com/office/drawing/2014/main" id="{4472F27B-4AC1-4613-B2A3-11851E5D55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b="50532"/>
          <a:stretch/>
        </p:blipFill>
        <p:spPr>
          <a:xfrm>
            <a:off x="405352" y="2758353"/>
            <a:ext cx="3930080" cy="2655563"/>
          </a:xfrm>
        </p:spPr>
      </p:pic>
      <p:pic>
        <p:nvPicPr>
          <p:cNvPr id="5" name="Inhaltsplatzhalter 11">
            <a:extLst>
              <a:ext uri="{FF2B5EF4-FFF2-40B4-BE49-F238E27FC236}">
                <a16:creationId xmlns:a16="http://schemas.microsoft.com/office/drawing/2014/main" id="{AFED06FE-1003-4932-9473-08ED83897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b="50532"/>
          <a:stretch/>
        </p:blipFill>
        <p:spPr>
          <a:xfrm>
            <a:off x="123701" y="482357"/>
            <a:ext cx="4140000" cy="2797405"/>
          </a:xfrm>
          <a:prstGeom prst="rect">
            <a:avLst/>
          </a:prstGeom>
        </p:spPr>
      </p:pic>
      <p:pic>
        <p:nvPicPr>
          <p:cNvPr id="6" name="Inhaltsplatzhalter 11">
            <a:extLst>
              <a:ext uri="{FF2B5EF4-FFF2-40B4-BE49-F238E27FC236}">
                <a16:creationId xmlns:a16="http://schemas.microsoft.com/office/drawing/2014/main" id="{B50D005F-6C99-4AD8-A93D-C5BCD4D4B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49684" r="48876" b="-3945"/>
          <a:stretch/>
        </p:blipFill>
        <p:spPr>
          <a:xfrm>
            <a:off x="0" y="3578239"/>
            <a:ext cx="4140000" cy="306846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4EE11F8-043B-4A53-B9B2-05DC617FCEF3}"/>
              </a:ext>
            </a:extLst>
          </p:cNvPr>
          <p:cNvSpPr txBox="1"/>
          <p:nvPr/>
        </p:nvSpPr>
        <p:spPr>
          <a:xfrm>
            <a:off x="4335432" y="3932641"/>
            <a:ext cx="3789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Isostatic</a:t>
            </a:r>
            <a:r>
              <a:rPr lang="de-DE" b="1" dirty="0"/>
              <a:t> Residual</a:t>
            </a:r>
            <a:r>
              <a:rPr lang="de-DE" dirty="0"/>
              <a:t>: The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b="1" i="1" dirty="0"/>
              <a:t>250 mGal. </a:t>
            </a:r>
            <a:r>
              <a:rPr lang="de-DE" dirty="0"/>
              <a:t>The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a strong </a:t>
            </a:r>
            <a:r>
              <a:rPr lang="de-DE" dirty="0" err="1"/>
              <a:t>correlation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ocean</a:t>
            </a:r>
            <a:r>
              <a:rPr lang="de-DE" dirty="0"/>
              <a:t> </a:t>
            </a:r>
            <a:r>
              <a:rPr lang="de-DE" dirty="0" err="1"/>
              <a:t>floor</a:t>
            </a:r>
            <a:r>
              <a:rPr lang="de-DE" dirty="0"/>
              <a:t> </a:t>
            </a:r>
            <a:r>
              <a:rPr lang="de-DE" dirty="0" err="1"/>
              <a:t>age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crust</a:t>
            </a:r>
            <a:r>
              <a:rPr lang="de-DE" dirty="0"/>
              <a:t> was </a:t>
            </a:r>
            <a:r>
              <a:rPr lang="de-DE" dirty="0" err="1"/>
              <a:t>corrected</a:t>
            </a:r>
            <a:r>
              <a:rPr lang="de-DE" dirty="0"/>
              <a:t>.</a:t>
            </a:r>
            <a:endParaRPr lang="de-DE" b="1" i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6720B99-2E31-49DC-9F4D-70FED7080775}"/>
              </a:ext>
            </a:extLst>
          </p:cNvPr>
          <p:cNvSpPr txBox="1"/>
          <p:nvPr/>
        </p:nvSpPr>
        <p:spPr>
          <a:xfrm>
            <a:off x="4572000" y="1256927"/>
            <a:ext cx="378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Isostatic</a:t>
            </a:r>
            <a:r>
              <a:rPr lang="de-DE" b="1" dirty="0"/>
              <a:t> Residual</a:t>
            </a:r>
            <a:r>
              <a:rPr lang="de-DE" dirty="0"/>
              <a:t>: The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b="1" i="1" dirty="0"/>
              <a:t>80 mGal.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correlation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surficial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598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Votemaps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234" y="1874862"/>
                <a:ext cx="4050616" cy="4351338"/>
              </a:xfrm>
            </p:spPr>
            <p:txBody>
              <a:bodyPr/>
              <a:lstStyle/>
              <a:p>
                <a:r>
                  <a:rPr lang="de-DE" sz="2400" dirty="0"/>
                  <a:t>Take an </a:t>
                </a:r>
                <a:r>
                  <a:rPr lang="de-DE" sz="2400" dirty="0" err="1"/>
                  <a:t>ensemble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seismic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tomographies</a:t>
                </a:r>
                <a:r>
                  <a:rPr lang="de-DE" sz="2400" dirty="0"/>
                  <a:t> (17)</a:t>
                </a:r>
              </a:p>
              <a:p>
                <a:r>
                  <a:rPr lang="de-DE" sz="2400" dirty="0"/>
                  <a:t>At </a:t>
                </a:r>
                <a:r>
                  <a:rPr lang="de-DE" sz="2400" dirty="0" err="1"/>
                  <a:t>each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pixel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count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how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many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tomographies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fulfill</a:t>
                </a:r>
                <a:endParaRPr lang="de-DE" sz="2400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threshold</m:t>
                      </m:r>
                    </m:oMath>
                  </m:oMathPara>
                </a14:m>
                <a:endParaRPr lang="de-DE" dirty="0"/>
              </a:p>
              <a:p>
                <a:pPr lvl="1"/>
                <a:endParaRPr lang="de-DE" dirty="0"/>
              </a:p>
              <a:p>
                <a:pPr lvl="1"/>
                <a:r>
                  <a:rPr lang="de-DE" dirty="0" err="1"/>
                  <a:t>Here</a:t>
                </a:r>
                <a:r>
                  <a:rPr lang="de-DE" dirty="0"/>
                  <a:t>: </a:t>
                </a:r>
                <a:r>
                  <a:rPr lang="de-DE" dirty="0" err="1"/>
                  <a:t>Threshold</a:t>
                </a:r>
                <a:r>
                  <a:rPr lang="de-DE" dirty="0"/>
                  <a:t> =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deviation</a:t>
                </a:r>
                <a:endParaRPr lang="de-DE" dirty="0"/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234" y="1874862"/>
                <a:ext cx="4050616" cy="4351338"/>
              </a:xfrm>
              <a:blipFill>
                <a:blip r:embed="rId2"/>
                <a:stretch>
                  <a:fillRect l="-1955" t="-19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641145" y="1690196"/>
            <a:ext cx="1621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2500 km </a:t>
            </a:r>
            <a:r>
              <a:rPr lang="de-DE" b="1" dirty="0" err="1"/>
              <a:t>depth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46184" y="6117493"/>
            <a:ext cx="2988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/>
              <a:t>Lekic</a:t>
            </a:r>
            <a:r>
              <a:rPr lang="de-DE" sz="1400" b="1" dirty="0"/>
              <a:t> et al. 2011, </a:t>
            </a:r>
            <a:r>
              <a:rPr lang="de-DE" sz="1400" b="1" dirty="0" err="1"/>
              <a:t>Shephard</a:t>
            </a:r>
            <a:r>
              <a:rPr lang="de-DE" sz="1400" b="1" dirty="0"/>
              <a:t> et al. 2017</a:t>
            </a:r>
          </a:p>
        </p:txBody>
      </p:sp>
      <p:pic>
        <p:nvPicPr>
          <p:cNvPr id="10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44" y="59852"/>
            <a:ext cx="1652719" cy="99554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28" y="248814"/>
            <a:ext cx="1681407" cy="101282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27" y="473725"/>
            <a:ext cx="1770453" cy="106590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03" y="779470"/>
            <a:ext cx="1717521" cy="1034574"/>
          </a:xfrm>
          <a:prstGeom prst="rect">
            <a:avLst/>
          </a:prstGeo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20FBD970-BE4E-4276-8F64-F23B7632F2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1"/>
          <a:stretch/>
        </p:blipFill>
        <p:spPr>
          <a:xfrm>
            <a:off x="4629152" y="4050531"/>
            <a:ext cx="4320000" cy="1988975"/>
          </a:xfrm>
        </p:spPr>
      </p:pic>
      <p:pic>
        <p:nvPicPr>
          <p:cNvPr id="15" name="Inhaltsplatzhalter 13">
            <a:extLst>
              <a:ext uri="{FF2B5EF4-FFF2-40B4-BE49-F238E27FC236}">
                <a16:creationId xmlns:a16="http://schemas.microsoft.com/office/drawing/2014/main" id="{A9DA2E1A-A962-40A4-B1F3-0FDA95AA99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r="51063"/>
          <a:stretch/>
        </p:blipFill>
        <p:spPr>
          <a:xfrm>
            <a:off x="4677475" y="2093997"/>
            <a:ext cx="4320000" cy="19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73"/>
    </mc:Choice>
    <mc:Fallback xmlns="">
      <p:transition spd="slow" advTm="44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Flood</a:t>
            </a:r>
            <a:r>
              <a:rPr lang="de-DE" dirty="0"/>
              <a:t> </a:t>
            </a:r>
            <a:r>
              <a:rPr lang="de-DE" dirty="0" err="1"/>
              <a:t>fill</a:t>
            </a:r>
            <a:r>
              <a:rPr lang="de-DE" dirty="0"/>
              <a:t> (‚</a:t>
            </a:r>
            <a:r>
              <a:rPr lang="de-DE" dirty="0" err="1"/>
              <a:t>blobification</a:t>
            </a:r>
            <a:r>
              <a:rPr lang="de-DE" dirty="0"/>
              <a:t>‘)</a:t>
            </a:r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3"/>
          <a:stretch/>
        </p:blipFill>
        <p:spPr>
          <a:xfrm>
            <a:off x="57150" y="1941317"/>
            <a:ext cx="4433710" cy="19745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97" y="1874645"/>
            <a:ext cx="3981540" cy="2107874"/>
          </a:xfrm>
          <a:prstGeom prst="rect">
            <a:avLst/>
          </a:prstGeom>
        </p:spPr>
      </p:pic>
      <p:cxnSp>
        <p:nvCxnSpPr>
          <p:cNvPr id="8" name="Gerade Verbindung mit Pfeil 7"/>
          <p:cNvCxnSpPr>
            <a:stCxn id="5" idx="3"/>
            <a:endCxn id="6" idx="1"/>
          </p:cNvCxnSpPr>
          <p:nvPr/>
        </p:nvCxnSpPr>
        <p:spPr>
          <a:xfrm flipV="1">
            <a:off x="4490860" y="2928582"/>
            <a:ext cx="554337" cy="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508958" y="4823460"/>
            <a:ext cx="6362502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Every </a:t>
            </a:r>
            <a:r>
              <a:rPr lang="de-DE" sz="2400" dirty="0" err="1"/>
              <a:t>horizontally</a:t>
            </a:r>
            <a:r>
              <a:rPr lang="de-DE" sz="2400" dirty="0"/>
              <a:t> </a:t>
            </a:r>
            <a:r>
              <a:rPr lang="de-DE" sz="2400" b="1" dirty="0" err="1"/>
              <a:t>connected</a:t>
            </a:r>
            <a:r>
              <a:rPr lang="de-DE" sz="2400" b="1" dirty="0"/>
              <a:t> </a:t>
            </a:r>
            <a:r>
              <a:rPr lang="de-DE" sz="2400" b="1" dirty="0" err="1"/>
              <a:t>region</a:t>
            </a:r>
            <a:r>
              <a:rPr lang="de-DE" sz="2400" b="1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votemap</a:t>
            </a:r>
            <a:r>
              <a:rPr lang="de-DE" sz="2400" dirty="0"/>
              <a:t>, </a:t>
            </a:r>
            <a:r>
              <a:rPr lang="de-DE" sz="2400" dirty="0" err="1"/>
              <a:t>with</a:t>
            </a:r>
            <a:r>
              <a:rPr lang="de-DE" sz="2400" dirty="0"/>
              <a:t> at least N </a:t>
            </a:r>
            <a:r>
              <a:rPr lang="de-DE" sz="2400" dirty="0" err="1"/>
              <a:t>agreeing</a:t>
            </a:r>
            <a:r>
              <a:rPr lang="de-DE" sz="2400" dirty="0"/>
              <a:t> </a:t>
            </a:r>
            <a:r>
              <a:rPr lang="de-DE" sz="2400" dirty="0" err="1"/>
              <a:t>tomographies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assigned</a:t>
            </a:r>
            <a:r>
              <a:rPr lang="de-DE" sz="2400" dirty="0"/>
              <a:t> a </a:t>
            </a:r>
            <a:r>
              <a:rPr lang="de-DE" sz="2400" b="1" dirty="0" err="1"/>
              <a:t>constant</a:t>
            </a:r>
            <a:r>
              <a:rPr lang="de-DE" sz="2400" dirty="0"/>
              <a:t> (but </a:t>
            </a:r>
            <a:r>
              <a:rPr lang="de-DE" sz="2400" b="1" dirty="0" err="1"/>
              <a:t>unknown</a:t>
            </a:r>
            <a:r>
              <a:rPr lang="de-DE" sz="2400" dirty="0"/>
              <a:t>) </a:t>
            </a:r>
            <a:r>
              <a:rPr lang="de-DE" sz="2400" b="1" dirty="0" err="1"/>
              <a:t>density</a:t>
            </a:r>
            <a:r>
              <a:rPr lang="de-DE" sz="2400" dirty="0"/>
              <a:t>.</a:t>
            </a:r>
          </a:p>
          <a:p>
            <a:r>
              <a:rPr lang="de-DE" sz="2400" b="1" dirty="0"/>
              <a:t>-&gt; </a:t>
            </a:r>
            <a:r>
              <a:rPr lang="de-DE" sz="2400" b="1" dirty="0" err="1"/>
              <a:t>Invert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gravity</a:t>
            </a:r>
            <a:r>
              <a:rPr lang="de-DE" sz="2400" b="1" dirty="0"/>
              <a:t> </a:t>
            </a:r>
            <a:r>
              <a:rPr lang="de-DE" sz="2400" b="1" dirty="0" err="1"/>
              <a:t>field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find </a:t>
            </a:r>
            <a:r>
              <a:rPr lang="de-DE" sz="2400" b="1" dirty="0" err="1"/>
              <a:t>these</a:t>
            </a:r>
            <a:r>
              <a:rPr lang="de-DE" sz="2400" b="1" dirty="0"/>
              <a:t> </a:t>
            </a:r>
            <a:r>
              <a:rPr lang="de-DE" sz="2400" b="1" dirty="0" err="1"/>
              <a:t>densities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432038" y="243393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=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6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80"/>
    </mc:Choice>
    <mc:Fallback xmlns="">
      <p:transition spd="slow" advTm="36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Inversion </a:t>
            </a:r>
            <a:r>
              <a:rPr lang="de-DE" dirty="0" err="1"/>
              <a:t>approach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85800" y="1407884"/>
            <a:ext cx="3520440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err="1"/>
              <a:t>Extract</a:t>
            </a:r>
            <a:r>
              <a:rPr lang="de-DE" dirty="0"/>
              <a:t> positive </a:t>
            </a:r>
            <a:r>
              <a:rPr lang="de-DE" dirty="0" err="1"/>
              <a:t>and</a:t>
            </a:r>
            <a:r>
              <a:rPr lang="de-DE" dirty="0"/>
              <a:t> negative </a:t>
            </a:r>
            <a:r>
              <a:rPr lang="de-DE" dirty="0" err="1"/>
              <a:t>velocity</a:t>
            </a:r>
            <a:r>
              <a:rPr lang="de-DE" dirty="0"/>
              <a:t> </a:t>
            </a:r>
            <a:r>
              <a:rPr lang="de-DE" dirty="0" err="1"/>
              <a:t>blobs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votemaps</a:t>
            </a:r>
            <a:r>
              <a:rPr lang="de-DE" dirty="0"/>
              <a:t> at </a:t>
            </a:r>
            <a:r>
              <a:rPr lang="de-DE" dirty="0" err="1"/>
              <a:t>depths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0 </a:t>
            </a:r>
            <a:r>
              <a:rPr lang="de-DE" dirty="0" err="1"/>
              <a:t>and</a:t>
            </a:r>
            <a:r>
              <a:rPr lang="de-DE" dirty="0"/>
              <a:t> 2750 km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47260" y="1638716"/>
            <a:ext cx="253746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N ‚</a:t>
            </a:r>
            <a:r>
              <a:rPr lang="de-DE" sz="2400" dirty="0" err="1"/>
              <a:t>blobs</a:t>
            </a:r>
            <a:r>
              <a:rPr lang="de-DE" sz="2400" dirty="0"/>
              <a:t>‘</a:t>
            </a:r>
          </a:p>
        </p:txBody>
      </p:sp>
      <p:cxnSp>
        <p:nvCxnSpPr>
          <p:cNvPr id="10" name="Gerade Verbindung mit Pfeil 9"/>
          <p:cNvCxnSpPr>
            <a:stCxn id="6" idx="3"/>
            <a:endCxn id="8" idx="1"/>
          </p:cNvCxnSpPr>
          <p:nvPr/>
        </p:nvCxnSpPr>
        <p:spPr>
          <a:xfrm>
            <a:off x="4206240" y="1869549"/>
            <a:ext cx="54102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747260" y="2456448"/>
            <a:ext cx="253746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Forward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gravity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blob</a:t>
            </a:r>
            <a:r>
              <a:rPr lang="de-DE" dirty="0"/>
              <a:t> on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satellite</a:t>
            </a:r>
            <a:r>
              <a:rPr lang="de-DE" dirty="0"/>
              <a:t> </a:t>
            </a:r>
            <a:r>
              <a:rPr lang="de-DE" dirty="0" err="1"/>
              <a:t>station</a:t>
            </a:r>
            <a:endParaRPr lang="de-DE" dirty="0"/>
          </a:p>
          <a:p>
            <a:pPr algn="ctr"/>
            <a:r>
              <a:rPr lang="de-DE" dirty="0" err="1"/>
              <a:t>Collect</a:t>
            </a:r>
            <a:r>
              <a:rPr lang="de-DE" dirty="0"/>
              <a:t> in Matrix </a:t>
            </a:r>
            <a:r>
              <a:rPr lang="de-DE" b="1" dirty="0"/>
              <a:t>A</a:t>
            </a:r>
          </a:p>
        </p:txBody>
      </p:sp>
      <p:cxnSp>
        <p:nvCxnSpPr>
          <p:cNvPr id="13" name="Gerade Verbindung mit Pfeil 12"/>
          <p:cNvCxnSpPr>
            <a:stCxn id="8" idx="2"/>
            <a:endCxn id="12" idx="0"/>
          </p:cNvCxnSpPr>
          <p:nvPr/>
        </p:nvCxnSpPr>
        <p:spPr>
          <a:xfrm>
            <a:off x="6015990" y="2100381"/>
            <a:ext cx="0" cy="35606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/>
              <p:cNvSpPr txBox="1"/>
              <p:nvPr/>
            </p:nvSpPr>
            <p:spPr>
              <a:xfrm>
                <a:off x="685800" y="2594947"/>
                <a:ext cx="3028950" cy="92333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To </a:t>
                </a:r>
                <a:r>
                  <a:rPr lang="de-DE" dirty="0" err="1"/>
                  <a:t>get</a:t>
                </a:r>
                <a:r>
                  <a:rPr lang="de-DE" dirty="0"/>
                  <a:t> </a:t>
                </a:r>
                <a:r>
                  <a:rPr lang="de-DE" dirty="0" err="1"/>
                  <a:t>densities</a:t>
                </a:r>
                <a:r>
                  <a:rPr lang="de-DE" dirty="0"/>
                  <a:t>, </a:t>
                </a:r>
                <a:r>
                  <a:rPr lang="de-DE" dirty="0" err="1"/>
                  <a:t>solve</a:t>
                </a:r>
                <a:endParaRPr lang="de-DE" dirty="0"/>
              </a:p>
              <a:p>
                <a:pPr algn="ctr"/>
                <a:endParaRPr lang="de-DE" sz="1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94947"/>
                <a:ext cx="3028950" cy="923330"/>
              </a:xfrm>
              <a:prstGeom prst="rect">
                <a:avLst/>
              </a:prstGeom>
              <a:blipFill>
                <a:blip r:embed="rId3"/>
                <a:stretch>
                  <a:fillRect t="-3268" b="-78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Gerade Verbindung mit Pfeil 16"/>
          <p:cNvCxnSpPr>
            <a:cxnSpLocks/>
            <a:stCxn id="12" idx="1"/>
            <a:endCxn id="16" idx="3"/>
          </p:cNvCxnSpPr>
          <p:nvPr/>
        </p:nvCxnSpPr>
        <p:spPr>
          <a:xfrm flipH="1" flipV="1">
            <a:off x="3714750" y="3056612"/>
            <a:ext cx="1032510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feld 27"/>
              <p:cNvSpPr txBox="1"/>
              <p:nvPr/>
            </p:nvSpPr>
            <p:spPr>
              <a:xfrm>
                <a:off x="2933199" y="3794824"/>
                <a:ext cx="3124702" cy="102387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dirty="0"/>
              </a:p>
              <a:p>
                <a:r>
                  <a:rPr lang="de-DE" dirty="0"/>
                  <a:t>Ratio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/>
                  <a:t>variance</a:t>
                </a:r>
                <a:endParaRPr lang="de-DE" dirty="0"/>
              </a:p>
            </p:txBody>
          </p:sp>
        </mc:Choice>
        <mc:Fallback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199" y="3794824"/>
                <a:ext cx="3124702" cy="1023870"/>
              </a:xfrm>
              <a:prstGeom prst="rect">
                <a:avLst/>
              </a:prstGeom>
              <a:blipFill>
                <a:blip r:embed="rId4"/>
                <a:stretch>
                  <a:fillRect l="-1359" r="-583" b="-82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1280160" y="5494020"/>
                <a:ext cx="2430281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dirty="0"/>
                  <a:t>Small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de-DE" dirty="0"/>
              </a:p>
              <a:p>
                <a:r>
                  <a:rPr lang="de-DE" dirty="0"/>
                  <a:t>-&gt; </a:t>
                </a:r>
                <a:r>
                  <a:rPr lang="de-DE" dirty="0" err="1"/>
                  <a:t>Good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fit</a:t>
                </a:r>
              </a:p>
              <a:p>
                <a:r>
                  <a:rPr lang="de-DE" dirty="0"/>
                  <a:t>-&gt; High </a:t>
                </a:r>
                <a:r>
                  <a:rPr lang="de-DE" dirty="0" err="1"/>
                  <a:t>density</a:t>
                </a:r>
                <a:r>
                  <a:rPr lang="de-DE" dirty="0"/>
                  <a:t> </a:t>
                </a:r>
                <a:r>
                  <a:rPr lang="de-DE" dirty="0" err="1"/>
                  <a:t>variance</a:t>
                </a:r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5494020"/>
                <a:ext cx="2430281" cy="923330"/>
              </a:xfrm>
              <a:prstGeom prst="rect">
                <a:avLst/>
              </a:prstGeom>
              <a:blipFill>
                <a:blip r:embed="rId5"/>
                <a:stretch>
                  <a:fillRect l="-1746" t="-2597" r="-748" b="-84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5349240" y="5494020"/>
                <a:ext cx="2386102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 dirty="0"/>
                  <a:t>Large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de-DE" dirty="0"/>
              </a:p>
              <a:p>
                <a:r>
                  <a:rPr lang="de-DE" dirty="0"/>
                  <a:t>-&gt; Poor </a:t>
                </a:r>
                <a:r>
                  <a:rPr lang="de-DE" dirty="0" err="1"/>
                  <a:t>data</a:t>
                </a:r>
                <a:r>
                  <a:rPr lang="de-DE" dirty="0"/>
                  <a:t> fit</a:t>
                </a:r>
              </a:p>
              <a:p>
                <a:r>
                  <a:rPr lang="de-DE" dirty="0"/>
                  <a:t>-&gt; Low </a:t>
                </a:r>
                <a:r>
                  <a:rPr lang="de-DE" dirty="0" err="1"/>
                  <a:t>density</a:t>
                </a:r>
                <a:r>
                  <a:rPr lang="de-DE" dirty="0"/>
                  <a:t> </a:t>
                </a:r>
                <a:r>
                  <a:rPr lang="de-DE" dirty="0" err="1"/>
                  <a:t>variance</a:t>
                </a:r>
                <a:endParaRPr lang="de-DE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240" y="5494020"/>
                <a:ext cx="2386102" cy="923330"/>
              </a:xfrm>
              <a:prstGeom prst="rect">
                <a:avLst/>
              </a:prstGeom>
              <a:blipFill>
                <a:blip r:embed="rId6"/>
                <a:stretch>
                  <a:fillRect l="-2036" t="-2597" r="-1018" b="-84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Gerade Verbindung mit Pfeil 37"/>
          <p:cNvCxnSpPr>
            <a:stCxn id="35" idx="3"/>
            <a:endCxn id="36" idx="1"/>
          </p:cNvCxnSpPr>
          <p:nvPr/>
        </p:nvCxnSpPr>
        <p:spPr>
          <a:xfrm>
            <a:off x="3710441" y="5955685"/>
            <a:ext cx="163879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2857730" y="4893856"/>
            <a:ext cx="3596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hlinkClick r:id="rId7" action="ppaction://hlinksldjump"/>
              </a:rPr>
              <a:t>Cross-validation</a:t>
            </a:r>
            <a:endParaRPr lang="de-DE" sz="4000" b="1" dirty="0"/>
          </a:p>
        </p:txBody>
      </p:sp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AFCF08D-2DEE-44F2-ADEA-7783298419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9443" y="5048617"/>
            <a:ext cx="727490" cy="529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5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50"/>
    </mc:Choice>
    <mc:Fallback xmlns="">
      <p:transition spd="slow" advTm="35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6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2BA54EC-6332-47BF-BB7E-232BA1C2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– </a:t>
            </a:r>
            <a:r>
              <a:rPr lang="de-DE" dirty="0" err="1"/>
              <a:t>Isostatic</a:t>
            </a:r>
            <a:r>
              <a:rPr lang="de-DE" dirty="0"/>
              <a:t> Residual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44E5EE2-1133-429B-BCE8-B63560F80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7571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3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2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0.4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1088</Words>
  <Application>Microsoft Office PowerPoint</Application>
  <PresentationFormat>Bildschirmpräsentation (4:3)</PresentationFormat>
  <Paragraphs>190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</vt:lpstr>
      <vt:lpstr>Evidence for Increased LLSVP density from vote-map constrained density inversion</vt:lpstr>
      <vt:lpstr>Overview</vt:lpstr>
      <vt:lpstr>Data and Methods</vt:lpstr>
      <vt:lpstr>Gravity data sets</vt:lpstr>
      <vt:lpstr>PowerPoint-Präsentation</vt:lpstr>
      <vt:lpstr>Votemaps</vt:lpstr>
      <vt:lpstr>Flood fill (‚blobification‘)</vt:lpstr>
      <vt:lpstr>Inversion approach</vt:lpstr>
      <vt:lpstr>Results – Isostatic Residual</vt:lpstr>
      <vt:lpstr>Inversion results</vt:lpstr>
      <vt:lpstr>Inversion results</vt:lpstr>
      <vt:lpstr>Results – Crustal Residual</vt:lpstr>
      <vt:lpstr>Inversion results (crutsal residual</vt:lpstr>
      <vt:lpstr>Isostatic Residual vs. Crustal Residual</vt:lpstr>
      <vt:lpstr>Conclusions</vt:lpstr>
      <vt:lpstr>Conclusions</vt:lpstr>
      <vt:lpstr>Extra slides</vt:lpstr>
      <vt:lpstr>Choosing β</vt:lpstr>
      <vt:lpstr>Cross-validation</vt:lpstr>
      <vt:lpstr>PowerPoint-Präsentation</vt:lpstr>
      <vt:lpstr>Gravity fit  (isostatic)</vt:lpstr>
      <vt:lpstr>PowerPoint-Präsentation</vt:lpstr>
      <vt:lpstr>Gravity fit (crustal residual)</vt:lpstr>
      <vt:lpstr>Comparison with expected slabs</vt:lpstr>
      <vt:lpstr>Density interpretation</vt:lpstr>
      <vt:lpstr>Model pertubation</vt:lpstr>
      <vt:lpstr>LLSVP calculation example</vt:lpstr>
      <vt:lpstr>LLSVP calculation example</vt:lpstr>
      <vt:lpstr>Link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for Increased LLSVP density from vote-map constrained density inversion</dc:title>
  <dc:creator>Wolfgang Szwillus</dc:creator>
  <cp:lastModifiedBy>Wolfgang Szwillus</cp:lastModifiedBy>
  <cp:revision>27</cp:revision>
  <dcterms:created xsi:type="dcterms:W3CDTF">2020-04-29T05:14:21Z</dcterms:created>
  <dcterms:modified xsi:type="dcterms:W3CDTF">2020-05-03T11:08:58Z</dcterms:modified>
</cp:coreProperties>
</file>