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Default Extension="wmv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microsoft.com/office/2006/relationships/ui/userCustomization" Target="userCustomization/customUI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35" r:id="rId5"/>
    <p:sldId id="488" r:id="rId6"/>
    <p:sldId id="546" r:id="rId7"/>
    <p:sldId id="491" r:id="rId8"/>
    <p:sldId id="515" r:id="rId9"/>
    <p:sldId id="543" r:id="rId10"/>
    <p:sldId id="547" r:id="rId11"/>
    <p:sldId id="548" r:id="rId12"/>
    <p:sldId id="544" r:id="rId13"/>
    <p:sldId id="552" r:id="rId14"/>
    <p:sldId id="527" r:id="rId15"/>
    <p:sldId id="549" r:id="rId16"/>
    <p:sldId id="550" r:id="rId17"/>
    <p:sldId id="467" r:id="rId18"/>
  </p:sldIdLst>
  <p:sldSz cx="9144000" cy="6858000" type="screen4x3"/>
  <p:notesSz cx="6669088" cy="9928225"/>
  <p:custDataLst>
    <p:tags r:id="rId21"/>
  </p:custDataLst>
  <p:defaultTextStyle>
    <a:defPPr>
      <a:defRPr lang="de-DE"/>
    </a:defPPr>
    <a:lvl1pPr algn="l" rtl="0" fontAlgn="base">
      <a:lnSpc>
        <a:spcPts val="2600"/>
      </a:lnSpc>
      <a:spcBef>
        <a:spcPct val="0"/>
      </a:spcBef>
      <a:spcAft>
        <a:spcPct val="0"/>
      </a:spcAft>
      <a:buChar char="-"/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fontAlgn="base">
      <a:lnSpc>
        <a:spcPts val="2600"/>
      </a:lnSpc>
      <a:spcBef>
        <a:spcPct val="0"/>
      </a:spcBef>
      <a:spcAft>
        <a:spcPct val="0"/>
      </a:spcAft>
      <a:buChar char="-"/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fontAlgn="base">
      <a:lnSpc>
        <a:spcPts val="2600"/>
      </a:lnSpc>
      <a:spcBef>
        <a:spcPct val="0"/>
      </a:spcBef>
      <a:spcAft>
        <a:spcPct val="0"/>
      </a:spcAft>
      <a:buChar char="-"/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fontAlgn="base">
      <a:lnSpc>
        <a:spcPts val="2600"/>
      </a:lnSpc>
      <a:spcBef>
        <a:spcPct val="0"/>
      </a:spcBef>
      <a:spcAft>
        <a:spcPct val="0"/>
      </a:spcAft>
      <a:buChar char="-"/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fontAlgn="base">
      <a:lnSpc>
        <a:spcPts val="2600"/>
      </a:lnSpc>
      <a:spcBef>
        <a:spcPct val="0"/>
      </a:spcBef>
      <a:spcAft>
        <a:spcPct val="0"/>
      </a:spcAft>
      <a:buChar char="-"/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0070C97-0921-447D-885A-E09310923371}">
          <p14:sldIdLst>
            <p14:sldId id="335"/>
            <p14:sldId id="488"/>
            <p14:sldId id="546"/>
            <p14:sldId id="491"/>
            <p14:sldId id="515"/>
            <p14:sldId id="543"/>
            <p14:sldId id="547"/>
            <p14:sldId id="548"/>
            <p14:sldId id="544"/>
            <p14:sldId id="552"/>
            <p14:sldId id="527"/>
            <p14:sldId id="549"/>
            <p14:sldId id="550"/>
            <p14:sldId id="4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92DB"/>
    <a:srgbClr val="B3B3B3"/>
    <a:srgbClr val="D2D2D2"/>
    <a:srgbClr val="686868"/>
    <a:srgbClr val="FAFAFA"/>
    <a:srgbClr val="FF8D00"/>
    <a:srgbClr val="FFE700"/>
    <a:srgbClr val="E7E7E7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3" autoAdjust="0"/>
    <p:restoredTop sz="94611" autoAdjust="0"/>
  </p:normalViewPr>
  <p:slideViewPr>
    <p:cSldViewPr showGuides="1">
      <p:cViewPr>
        <p:scale>
          <a:sx n="94" d="100"/>
          <a:sy n="94" d="100"/>
        </p:scale>
        <p:origin x="-1182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607" y="0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607" y="9430091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9FA044F6-8E21-4B10-B636-04939A1CFAD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0374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7" y="0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63538" y="663575"/>
            <a:ext cx="5942012" cy="4457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39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5355382"/>
            <a:ext cx="5335270" cy="3828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7" y="9430091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7E2B6D93-CD9C-4BE9-BDEE-7FFFB7E0BCC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7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psf\Host\Users\cd\Desktop\Startbild_4zu3-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10" descr="dlr_signe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5857875"/>
            <a:ext cx="85725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1392238"/>
            <a:ext cx="7342188" cy="741362"/>
          </a:xfrm>
        </p:spPr>
        <p:txBody>
          <a:bodyPr/>
          <a:lstStyle>
            <a:lvl1pPr algn="ctr">
              <a:tabLst>
                <a:tab pos="2038350" algn="l"/>
              </a:tabLst>
              <a:defRPr>
                <a:solidFill>
                  <a:srgbClr val="0070C0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  <a:endParaRPr lang="de-DE" noProof="0" dirty="0" smtClean="0"/>
          </a:p>
        </p:txBody>
      </p:sp>
      <p:sp>
        <p:nvSpPr>
          <p:cNvPr id="85029" name="Rectangle 37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2159000"/>
            <a:ext cx="7342188" cy="1702048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337264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620688"/>
            <a:ext cx="7342188" cy="738187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3000" y="1412776"/>
            <a:ext cx="7694613" cy="4464149"/>
          </a:xfrm>
        </p:spPr>
        <p:txBody>
          <a:bodyPr/>
          <a:lstStyle>
            <a:lvl1pPr marL="269875" indent="-269875">
              <a:buSzPct val="75000"/>
              <a:buFont typeface="Wingdings" pitchFamily="2" charset="2"/>
              <a:buChar char="Ø"/>
              <a:defRPr/>
            </a:lvl1pPr>
            <a:lvl2pPr marL="717550" indent="-271463">
              <a:buSzPct val="75000"/>
              <a:buFont typeface="Wingdings" pitchFamily="2" charset="2"/>
              <a:buChar char="Ø"/>
              <a:defRPr/>
            </a:lvl2pPr>
            <a:lvl3pPr marL="1166813" indent="-268288">
              <a:buSzPct val="75000"/>
              <a:buFont typeface="Wingdings" pitchFamily="2" charset="2"/>
              <a:buChar char="Ø"/>
              <a:defRPr/>
            </a:lvl3pPr>
            <a:lvl4pPr marL="1616075" indent="-271463">
              <a:buSzPct val="75000"/>
              <a:buFont typeface="Wingdings" pitchFamily="2" charset="2"/>
              <a:buChar char="Ø"/>
              <a:defRPr/>
            </a:lvl4pPr>
            <a:lvl5pPr marL="2063750" indent="-266700">
              <a:buSzPct val="75000"/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  <p:sp>
        <p:nvSpPr>
          <p:cNvPr id="6" name="Rectangle 51"/>
          <p:cNvSpPr txBox="1">
            <a:spLocks noChangeArrowheads="1"/>
          </p:cNvSpPr>
          <p:nvPr userDrawn="1"/>
        </p:nvSpPr>
        <p:spPr bwMode="auto">
          <a:xfrm>
            <a:off x="1685503" y="6525344"/>
            <a:ext cx="582241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800" kern="1200">
                <a:solidFill>
                  <a:srgbClr val="686868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>
              <a:defRPr/>
            </a:pPr>
            <a:r>
              <a:rPr lang="de-DE" dirty="0" smtClean="0"/>
              <a:t>Chart </a:t>
            </a:r>
            <a:fld id="{3506621A-C0A4-4A0C-B85C-C8F5CD15F720}" type="slidenum">
              <a:rPr lang="de-DE" smtClean="0"/>
              <a:pPr>
                <a:defRPr/>
              </a:pPr>
              <a:t>‹#›</a:t>
            </a:fld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2024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620688"/>
            <a:ext cx="7342188" cy="738187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1143000" y="1412776"/>
            <a:ext cx="3770313" cy="4464149"/>
          </a:xfrm>
        </p:spPr>
        <p:txBody>
          <a:bodyPr/>
          <a:lstStyle>
            <a:lvl1pPr marL="269875" indent="-269875">
              <a:buSzPct val="75000"/>
              <a:buFont typeface="Wingdings" pitchFamily="2" charset="2"/>
              <a:buChar char="Ø"/>
              <a:defRPr/>
            </a:lvl1pPr>
            <a:lvl2pPr marL="717550" indent="-271463">
              <a:buSzPct val="75000"/>
              <a:buFont typeface="Wingdings" pitchFamily="2" charset="2"/>
              <a:buChar char="Ø"/>
              <a:defRPr/>
            </a:lvl2pPr>
            <a:lvl3pPr marL="1166813" indent="-268288">
              <a:buSzPct val="75000"/>
              <a:buFont typeface="Wingdings" pitchFamily="2" charset="2"/>
              <a:buChar char="Ø"/>
              <a:defRPr/>
            </a:lvl3pPr>
            <a:lvl4pPr marL="1616075" indent="-271463">
              <a:buSzPct val="75000"/>
              <a:buFont typeface="Wingdings" pitchFamily="2" charset="2"/>
              <a:buChar char="Ø"/>
              <a:defRPr/>
            </a:lvl4pPr>
            <a:lvl5pPr marL="2065338" indent="-173038">
              <a:buSzPct val="75000"/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65713" y="1412776"/>
            <a:ext cx="3771900" cy="4464149"/>
          </a:xfrm>
        </p:spPr>
        <p:txBody>
          <a:bodyPr/>
          <a:lstStyle>
            <a:lvl1pPr marL="269875" indent="-269875">
              <a:buSzPct val="75000"/>
              <a:buFont typeface="Wingdings" pitchFamily="2" charset="2"/>
              <a:buChar char="Ø"/>
              <a:defRPr/>
            </a:lvl1pPr>
            <a:lvl2pPr marL="717550" indent="-271463">
              <a:buSzPct val="75000"/>
              <a:buFont typeface="Wingdings" pitchFamily="2" charset="2"/>
              <a:buChar char="Ø"/>
              <a:defRPr/>
            </a:lvl2pPr>
            <a:lvl3pPr marL="1166813" indent="-268288">
              <a:buSzPct val="75000"/>
              <a:buFont typeface="Wingdings" pitchFamily="2" charset="2"/>
              <a:buChar char="Ø"/>
              <a:defRPr/>
            </a:lvl3pPr>
            <a:lvl4pPr marL="1616075" indent="-271463">
              <a:buSzPct val="75000"/>
              <a:buFont typeface="Wingdings" pitchFamily="2" charset="2"/>
              <a:buChar char="Ø"/>
              <a:defRPr/>
            </a:lvl4pPr>
            <a:lvl5pPr marL="2063750" indent="-266700">
              <a:buSzPct val="75000"/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  <p:sp>
        <p:nvSpPr>
          <p:cNvPr id="7" name="Rectangle 51"/>
          <p:cNvSpPr txBox="1">
            <a:spLocks noChangeArrowheads="1"/>
          </p:cNvSpPr>
          <p:nvPr userDrawn="1"/>
        </p:nvSpPr>
        <p:spPr bwMode="auto">
          <a:xfrm>
            <a:off x="1685503" y="6525344"/>
            <a:ext cx="582241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800" kern="1200">
                <a:solidFill>
                  <a:srgbClr val="686868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>
              <a:defRPr/>
            </a:pPr>
            <a:r>
              <a:rPr lang="de-DE" dirty="0" smtClean="0"/>
              <a:t>Chart </a:t>
            </a:r>
            <a:fld id="{3506621A-C0A4-4A0C-B85C-C8F5CD15F720}" type="slidenum">
              <a:rPr lang="de-DE" smtClean="0"/>
              <a:pPr>
                <a:defRPr/>
              </a:pPr>
              <a:t>‹#›</a:t>
            </a:fld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549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2"/>
          <p:cNvSpPr>
            <a:spLocks noGrp="1"/>
          </p:cNvSpPr>
          <p:nvPr>
            <p:ph type="body" idx="1"/>
          </p:nvPr>
        </p:nvSpPr>
        <p:spPr>
          <a:xfrm>
            <a:off x="1144800" y="1412776"/>
            <a:ext cx="3769200" cy="333425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65200" y="1412776"/>
            <a:ext cx="3769200" cy="334800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143000" y="620688"/>
            <a:ext cx="7342188" cy="738187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e-DE" dirty="0"/>
          </a:p>
        </p:txBody>
      </p:sp>
      <p:sp>
        <p:nvSpPr>
          <p:cNvPr id="12" name="Inhaltsplatzhalter 2"/>
          <p:cNvSpPr>
            <a:spLocks noGrp="1"/>
          </p:cNvSpPr>
          <p:nvPr>
            <p:ph idx="12"/>
          </p:nvPr>
        </p:nvSpPr>
        <p:spPr>
          <a:xfrm>
            <a:off x="1144800" y="1844824"/>
            <a:ext cx="3769200" cy="4176464"/>
          </a:xfrm>
        </p:spPr>
        <p:txBody>
          <a:bodyPr/>
          <a:lstStyle>
            <a:lvl1pPr marL="269875" indent="-269875">
              <a:buSzPct val="75000"/>
              <a:buFont typeface="Wingdings" pitchFamily="2" charset="2"/>
              <a:buChar char="Ø"/>
              <a:defRPr/>
            </a:lvl1pPr>
            <a:lvl2pPr marL="717550" indent="-271463">
              <a:buSzPct val="75000"/>
              <a:buFont typeface="Wingdings" pitchFamily="2" charset="2"/>
              <a:buChar char="Ø"/>
              <a:defRPr/>
            </a:lvl2pPr>
            <a:lvl3pPr marL="1166813" indent="-268288">
              <a:buSzPct val="75000"/>
              <a:buFont typeface="Wingdings" pitchFamily="2" charset="2"/>
              <a:buChar char="Ø"/>
              <a:defRPr/>
            </a:lvl3pPr>
            <a:lvl4pPr marL="1614488" indent="-179388">
              <a:buSzPct val="75000"/>
              <a:buFont typeface="Wingdings" pitchFamily="2" charset="2"/>
              <a:buChar char="Ø"/>
              <a:defRPr/>
            </a:lvl4pPr>
            <a:lvl5pPr marL="2063750" indent="-266700">
              <a:buSzPct val="75000"/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  <p:sp>
        <p:nvSpPr>
          <p:cNvPr id="13" name="Inhaltsplatzhalter 2"/>
          <p:cNvSpPr>
            <a:spLocks noGrp="1"/>
          </p:cNvSpPr>
          <p:nvPr>
            <p:ph idx="13"/>
          </p:nvPr>
        </p:nvSpPr>
        <p:spPr>
          <a:xfrm>
            <a:off x="5065200" y="1844824"/>
            <a:ext cx="3769200" cy="4176464"/>
          </a:xfrm>
        </p:spPr>
        <p:txBody>
          <a:bodyPr/>
          <a:lstStyle>
            <a:lvl1pPr marL="269875" indent="-269875">
              <a:buSzPct val="75000"/>
              <a:buFont typeface="Wingdings" pitchFamily="2" charset="2"/>
              <a:buChar char="Ø"/>
              <a:defRPr/>
            </a:lvl1pPr>
            <a:lvl2pPr marL="717550" indent="-271463">
              <a:buSzPct val="75000"/>
              <a:buFont typeface="Wingdings" pitchFamily="2" charset="2"/>
              <a:buChar char="Ø"/>
              <a:defRPr/>
            </a:lvl2pPr>
            <a:lvl3pPr marL="1166813" indent="-268288">
              <a:buSzPct val="75000"/>
              <a:buFont typeface="Wingdings" pitchFamily="2" charset="2"/>
              <a:buChar char="Ø"/>
              <a:defRPr/>
            </a:lvl3pPr>
            <a:lvl4pPr marL="1616075" indent="-271463">
              <a:buSzPct val="75000"/>
              <a:buFont typeface="Wingdings" pitchFamily="2" charset="2"/>
              <a:buChar char="Ø"/>
              <a:defRPr/>
            </a:lvl4pPr>
            <a:lvl5pPr marL="2063750" indent="-266700">
              <a:buSzPct val="75000"/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  <p:sp>
        <p:nvSpPr>
          <p:cNvPr id="14" name="Rectangle 51"/>
          <p:cNvSpPr txBox="1">
            <a:spLocks noChangeArrowheads="1"/>
          </p:cNvSpPr>
          <p:nvPr userDrawn="1"/>
        </p:nvSpPr>
        <p:spPr bwMode="auto">
          <a:xfrm>
            <a:off x="1685503" y="6525344"/>
            <a:ext cx="582241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800" kern="1200">
                <a:solidFill>
                  <a:srgbClr val="686868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>
              <a:defRPr/>
            </a:pPr>
            <a:r>
              <a:rPr lang="de-DE" dirty="0" smtClean="0"/>
              <a:t>Chart </a:t>
            </a:r>
            <a:fld id="{3506621A-C0A4-4A0C-B85C-C8F5CD15F720}" type="slidenum">
              <a:rPr lang="de-DE" smtClean="0"/>
              <a:pPr>
                <a:defRPr/>
              </a:pPr>
              <a:t>‹#›</a:t>
            </a:fld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8872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620688"/>
            <a:ext cx="7342188" cy="738187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e-DE" dirty="0"/>
          </a:p>
        </p:txBody>
      </p:sp>
      <p:sp>
        <p:nvSpPr>
          <p:cNvPr id="5" name="Rectangle 51"/>
          <p:cNvSpPr txBox="1">
            <a:spLocks noChangeArrowheads="1"/>
          </p:cNvSpPr>
          <p:nvPr userDrawn="1"/>
        </p:nvSpPr>
        <p:spPr bwMode="auto">
          <a:xfrm>
            <a:off x="1685503" y="6525344"/>
            <a:ext cx="582241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800" kern="1200">
                <a:solidFill>
                  <a:srgbClr val="686868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>
              <a:defRPr/>
            </a:pPr>
            <a:r>
              <a:rPr lang="de-DE" dirty="0" smtClean="0"/>
              <a:t>Chart </a:t>
            </a:r>
            <a:fld id="{3506621A-C0A4-4A0C-B85C-C8F5CD15F720}" type="slidenum">
              <a:rPr lang="de-DE" smtClean="0"/>
              <a:pPr>
                <a:defRPr/>
              </a:pPr>
              <a:t>‹#›</a:t>
            </a:fld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528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 txBox="1">
            <a:spLocks noChangeArrowheads="1"/>
          </p:cNvSpPr>
          <p:nvPr userDrawn="1"/>
        </p:nvSpPr>
        <p:spPr bwMode="auto">
          <a:xfrm>
            <a:off x="1685503" y="6525344"/>
            <a:ext cx="582241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800" kern="1200">
                <a:solidFill>
                  <a:srgbClr val="686868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>
              <a:defRPr/>
            </a:pPr>
            <a:r>
              <a:rPr lang="de-DE" dirty="0" smtClean="0"/>
              <a:t>Chart </a:t>
            </a:r>
            <a:fld id="{3506621A-C0A4-4A0C-B85C-C8F5CD15F720}" type="slidenum">
              <a:rPr lang="de-DE" smtClean="0"/>
              <a:pPr>
                <a:defRPr/>
              </a:pPr>
              <a:t>‹#›</a:t>
            </a:fld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128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\\psf\Host\Users\cd\Desktop\Startbild_4zu3-Fus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7138"/>
            <a:ext cx="9144000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938213"/>
            <a:ext cx="7342188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884363"/>
            <a:ext cx="7694613" cy="399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pic>
        <p:nvPicPr>
          <p:cNvPr id="1029" name="Grafik 10" descr="dlr_signet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6143625"/>
            <a:ext cx="5715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" name="Rectangle 5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3000" y="122238"/>
            <a:ext cx="1230313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800">
                <a:solidFill>
                  <a:srgbClr val="686868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de-DE"/>
              <a:t>www.DLR.de  •  Chart </a:t>
            </a:r>
            <a:fld id="{52917C3B-CD55-4701-84F9-F08C458EA71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76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74900" y="122238"/>
            <a:ext cx="5399088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800">
                <a:solidFill>
                  <a:srgbClr val="686868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de-DE"/>
              <a:t>&gt; Vortrag &gt; Autor  •  Dokumentname &gt; Datum</a:t>
            </a:r>
          </a:p>
        </p:txBody>
      </p:sp>
      <p:pic>
        <p:nvPicPr>
          <p:cNvPr id="9" name="Picture 2" descr="E:\Sentinel_5p-L2\SO2LH\Documentation\Logos\SO2LH_Logo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1" y="116632"/>
            <a:ext cx="741759" cy="74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>
          <a:solidFill>
            <a:srgbClr val="68686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686868"/>
          </a:solidFill>
          <a:latin typeface="Arial" charset="0"/>
          <a:ea typeface="ヒラギノ角ゴ Pro W3" charset="-128"/>
          <a:cs typeface="Arial" charset="0"/>
        </a:defRPr>
      </a:lvl2pPr>
      <a:lvl3pPr algn="l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686868"/>
          </a:solidFill>
          <a:latin typeface="Arial" charset="0"/>
          <a:ea typeface="ヒラギノ角ゴ Pro W3" charset="-128"/>
          <a:cs typeface="Arial" charset="0"/>
        </a:defRPr>
      </a:lvl3pPr>
      <a:lvl4pPr algn="l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686868"/>
          </a:solidFill>
          <a:latin typeface="Arial" charset="0"/>
          <a:ea typeface="ヒラギノ角ゴ Pro W3" charset="-128"/>
          <a:cs typeface="Arial" charset="0"/>
        </a:defRPr>
      </a:lvl4pPr>
      <a:lvl5pPr algn="l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686868"/>
          </a:solidFill>
          <a:latin typeface="Arial" charset="0"/>
          <a:ea typeface="ヒラギノ角ゴ Pro W3" charset="-128"/>
          <a:cs typeface="Arial" charset="0"/>
        </a:defRPr>
      </a:lvl5pPr>
      <a:lvl6pPr marL="457200" algn="l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686868"/>
          </a:solidFill>
          <a:latin typeface="Arial" charset="0"/>
          <a:ea typeface="ヒラギノ角ゴ Pro W3" charset="-128"/>
          <a:cs typeface="Arial" charset="0"/>
        </a:defRPr>
      </a:lvl6pPr>
      <a:lvl7pPr marL="914400" algn="l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686868"/>
          </a:solidFill>
          <a:latin typeface="Arial" charset="0"/>
          <a:ea typeface="ヒラギノ角ゴ Pro W3" charset="-128"/>
          <a:cs typeface="Arial" charset="0"/>
        </a:defRPr>
      </a:lvl7pPr>
      <a:lvl8pPr marL="1371600" algn="l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686868"/>
          </a:solidFill>
          <a:latin typeface="Arial" charset="0"/>
          <a:ea typeface="ヒラギノ角ゴ Pro W3" charset="-128"/>
          <a:cs typeface="Arial" charset="0"/>
        </a:defRPr>
      </a:lvl8pPr>
      <a:lvl9pPr marL="1828800" algn="l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686868"/>
          </a:solidFill>
          <a:latin typeface="Arial" charset="0"/>
          <a:ea typeface="ヒラギノ角ゴ Pro W3" charset="-128"/>
          <a:cs typeface="Arial" charset="0"/>
        </a:defRPr>
      </a:lvl9pPr>
    </p:titleStyle>
    <p:bodyStyle>
      <a:lvl1pPr marL="179388" indent="-179388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har char="-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25475" indent="-179388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har char="-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1077913" indent="-179388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har char="-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524000" indent="-179388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har char="-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70088" indent="-173038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har char="-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427288" indent="-173038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har char="-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884488" indent="-173038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har char="-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341688" indent="-173038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har char="-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798888" indent="-173038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har char="-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tmos.eoc.dlr.de/so2-lh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01431161.2017.1348644" TargetMode="External"/><Relationship Id="rId2" Type="http://schemas.openxmlformats.org/officeDocument/2006/relationships/hyperlink" Target="https://twitter.com/DlrSo2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5194/amt-12-5503-201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FP_ILM: Extremely fast volcanic SO2 plume height retrieval based on S5P/TROPOMI data using inverse learning machines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de-DE" dirty="0" smtClean="0"/>
              <a:t/>
            </a:r>
            <a:br>
              <a:rPr lang="de-DE" dirty="0" smtClean="0"/>
            </a:br>
            <a:endParaRPr lang="en-US" dirty="0" smtClean="0"/>
          </a:p>
        </p:txBody>
      </p:sp>
      <p:sp>
        <p:nvSpPr>
          <p:cNvPr id="3075" name="Untertitel 2"/>
          <p:cNvSpPr>
            <a:spLocks noGrp="1"/>
          </p:cNvSpPr>
          <p:nvPr>
            <p:ph type="subTitle" idx="1"/>
          </p:nvPr>
        </p:nvSpPr>
        <p:spPr>
          <a:xfrm>
            <a:off x="1143000" y="2420888"/>
            <a:ext cx="7342188" cy="1702048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Dmitry Efremenko, Pascal Hedelt, </a:t>
            </a:r>
          </a:p>
          <a:p>
            <a:r>
              <a:rPr lang="en-US" dirty="0" smtClean="0"/>
              <a:t>Diego Loyola, and Robert Spurr</a:t>
            </a:r>
            <a:endParaRPr lang="de-DE" sz="2000" dirty="0"/>
          </a:p>
          <a:p>
            <a:endParaRPr lang="en-US" sz="2000" dirty="0" smtClean="0">
              <a:solidFill>
                <a:srgbClr val="B3B3B3"/>
              </a:solidFill>
            </a:endParaRPr>
          </a:p>
        </p:txBody>
      </p:sp>
      <p:pic>
        <p:nvPicPr>
          <p:cNvPr id="2" name="Picture 2" descr="F:\users\hedelt\DLR_Logo_engl_schwarz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733256"/>
            <a:ext cx="3104385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624862"/>
              </p:ext>
            </p:extLst>
          </p:nvPr>
        </p:nvGraphicFramePr>
        <p:xfrm>
          <a:off x="4716016" y="5985341"/>
          <a:ext cx="749853" cy="683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4" imgW="4657657" imgH="4247970" progId="AcroExch.Document.DC">
                  <p:embed/>
                </p:oleObj>
              </mc:Choice>
              <mc:Fallback>
                <p:oleObj name="Acrobat Document" r:id="rId4" imgW="4657657" imgH="424797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6016" y="5985341"/>
                        <a:ext cx="749853" cy="683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</a:t>
            </a:r>
            <a:r>
              <a:rPr lang="de-DE" baseline="-25000" dirty="0" smtClean="0"/>
              <a:t>2</a:t>
            </a:r>
            <a:r>
              <a:rPr lang="de-DE" dirty="0" smtClean="0"/>
              <a:t> LH </a:t>
            </a: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412776"/>
            <a:ext cx="8136904" cy="446414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 smtClean="0"/>
              <a:t>SO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sources: </a:t>
            </a:r>
            <a:r>
              <a:rPr lang="en-US" sz="1600" dirty="0"/>
              <a:t>Biogenic emissions, </a:t>
            </a:r>
            <a:r>
              <a:rPr lang="en-US" sz="1600" dirty="0" smtClean="0"/>
              <a:t>fossil </a:t>
            </a:r>
            <a:r>
              <a:rPr lang="en-US" sz="1600" dirty="0"/>
              <a:t>fuel </a:t>
            </a:r>
            <a:r>
              <a:rPr lang="en-US" sz="1600" dirty="0" smtClean="0"/>
              <a:t>combustion, refineries smelting, volcanoes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Major </a:t>
            </a:r>
            <a:r>
              <a:rPr lang="en-US" sz="1600" dirty="0" smtClean="0"/>
              <a:t>air pollutant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Volcanic eruption ejects large amounts of ash and trace gases, </a:t>
            </a:r>
            <a:r>
              <a:rPr lang="en-US" sz="1600" dirty="0" smtClean="0"/>
              <a:t>i</a:t>
            </a:r>
            <a:r>
              <a:rPr lang="en-US" sz="1600" dirty="0" smtClean="0"/>
              <a:t>ncluding</a:t>
            </a:r>
            <a:r>
              <a:rPr lang="en-US" sz="1600" dirty="0" smtClean="0"/>
              <a:t> </a:t>
            </a:r>
            <a:r>
              <a:rPr lang="en-US" sz="1600" dirty="0" smtClean="0"/>
              <a:t>SO</a:t>
            </a:r>
            <a:r>
              <a:rPr lang="en-US" sz="1600" baseline="-25000" dirty="0" smtClean="0"/>
              <a:t>2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Ash and SO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can be collocated in fresh plumes, SO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proxy for ash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/>
              <a:t>Impact on human health, public as well as air traffic safety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Depending on height, lifetime from days to several weeks</a:t>
            </a:r>
          </a:p>
          <a:p>
            <a:pPr lvl="1">
              <a:lnSpc>
                <a:spcPct val="150000"/>
              </a:lnSpc>
            </a:pPr>
            <a:r>
              <a:rPr lang="en-US" sz="1600" dirty="0" smtClean="0"/>
              <a:t>Acid rain, Sulfates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 smtClean="0"/>
              <a:t>Regular ground-based monitoring only for limited amount of volcanoes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Satellites allow for global daily measurements of SO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amount (VCD), plume height (LH) </a:t>
            </a:r>
            <a:r>
              <a:rPr lang="en-US" sz="1600" dirty="0" smtClean="0"/>
              <a:t>and </a:t>
            </a:r>
            <a:r>
              <a:rPr lang="en-US" sz="1600" dirty="0" smtClean="0"/>
              <a:t>aerosol load</a:t>
            </a:r>
          </a:p>
          <a:p>
            <a:pPr>
              <a:lnSpc>
                <a:spcPct val="150000"/>
              </a:lnSpc>
            </a:pPr>
            <a:endParaRPr lang="en-US" sz="1600" dirty="0" smtClean="0"/>
          </a:p>
          <a:p>
            <a:pPr marL="284162" indent="-285750"/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759175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Raikoke eruption June – July 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:\image-1443078-860_galleryfree-cujc-14430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6832054" cy="484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04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SO</a:t>
            </a:r>
            <a:r>
              <a:rPr lang="de-DE" baseline="-25000" smtClean="0"/>
              <a:t>2</a:t>
            </a:r>
            <a:r>
              <a:rPr lang="de-DE" smtClean="0"/>
              <a:t> </a:t>
            </a:r>
            <a:r>
              <a:rPr lang="de-DE" dirty="0" smtClean="0"/>
              <a:t>LH </a:t>
            </a:r>
            <a:r>
              <a:rPr lang="de-DE" dirty="0" err="1" smtClean="0"/>
              <a:t>retrieval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4162" indent="-285750">
              <a:lnSpc>
                <a:spcPct val="150000"/>
              </a:lnSpc>
            </a:pPr>
            <a:r>
              <a:rPr lang="en-US" sz="1600" dirty="0"/>
              <a:t>Determination of the vertical distribution </a:t>
            </a:r>
            <a:r>
              <a:rPr lang="en-US" sz="1600" dirty="0" smtClean="0"/>
              <a:t>is challenging </a:t>
            </a:r>
            <a:r>
              <a:rPr lang="en-US" sz="1600" dirty="0"/>
              <a:t>and not easily extracted from UV spectral </a:t>
            </a:r>
            <a:r>
              <a:rPr lang="en-US" sz="1600" dirty="0" smtClean="0"/>
              <a:t>signatures</a:t>
            </a:r>
            <a:endParaRPr lang="en-US" sz="1600" dirty="0"/>
          </a:p>
          <a:p>
            <a:pPr marL="731837" lvl="1" indent="-285750">
              <a:lnSpc>
                <a:spcPct val="150000"/>
              </a:lnSpc>
            </a:pPr>
            <a:r>
              <a:rPr lang="en-US" sz="1600" dirty="0"/>
              <a:t>VCD: direct effect on the optical depth</a:t>
            </a:r>
          </a:p>
          <a:p>
            <a:pPr marL="731837" lvl="1" indent="-285750">
              <a:lnSpc>
                <a:spcPct val="150000"/>
              </a:lnSpc>
            </a:pPr>
            <a:r>
              <a:rPr lang="en-US" sz="1600" dirty="0"/>
              <a:t>LH: indirect effect on OD – influence on number of photons passing through the SO</a:t>
            </a:r>
            <a:r>
              <a:rPr lang="en-US" sz="1600" baseline="-25000" dirty="0"/>
              <a:t>2</a:t>
            </a:r>
            <a:r>
              <a:rPr lang="en-US" sz="1600" dirty="0"/>
              <a:t> layer as well as the layer OD due to the temperature dependency of the SO</a:t>
            </a:r>
            <a:r>
              <a:rPr lang="en-US" sz="1600" baseline="-25000" dirty="0"/>
              <a:t>2</a:t>
            </a:r>
            <a:r>
              <a:rPr lang="en-US" sz="1600" dirty="0"/>
              <a:t> absorption cross-sections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150000"/>
              </a:lnSpc>
            </a:pPr>
            <a:r>
              <a:rPr lang="de-DE" sz="1600" dirty="0" smtClean="0"/>
              <a:t>SO</a:t>
            </a:r>
            <a:r>
              <a:rPr lang="de-DE" sz="1600" baseline="-25000" dirty="0" smtClean="0"/>
              <a:t>2</a:t>
            </a:r>
            <a:r>
              <a:rPr lang="de-DE" sz="1600" dirty="0" smtClean="0"/>
              <a:t> LH retrieval algorithms </a:t>
            </a:r>
            <a:r>
              <a:rPr lang="de-DE" sz="1600" dirty="0"/>
              <a:t>for UV </a:t>
            </a:r>
            <a:r>
              <a:rPr lang="de-DE" sz="1600" dirty="0" smtClean="0"/>
              <a:t>developed so far rely on direct fitting, </a:t>
            </a:r>
            <a:r>
              <a:rPr lang="de-DE" sz="1600" dirty="0" smtClean="0"/>
              <a:t>which involves time-consuming </a:t>
            </a:r>
            <a:r>
              <a:rPr lang="de-DE" sz="1600" dirty="0" smtClean="0"/>
              <a:t>radiative transfer calculations</a:t>
            </a:r>
          </a:p>
          <a:p>
            <a:pPr lvl="1">
              <a:lnSpc>
                <a:spcPct val="150000"/>
              </a:lnSpc>
            </a:pPr>
            <a:r>
              <a:rPr lang="de-DE" sz="1600" dirty="0" smtClean="0"/>
              <a:t>Not </a:t>
            </a:r>
            <a:r>
              <a:rPr lang="de-DE" sz="1600" dirty="0" err="1" smtClean="0"/>
              <a:t>applicable</a:t>
            </a:r>
            <a:r>
              <a:rPr lang="de-DE" sz="1600" dirty="0" smtClean="0"/>
              <a:t> in NRT </a:t>
            </a:r>
            <a:r>
              <a:rPr lang="de-DE" sz="1600" dirty="0" err="1" smtClean="0"/>
              <a:t>environment</a:t>
            </a:r>
            <a:endParaRPr lang="de-DE" sz="1600" dirty="0" smtClean="0"/>
          </a:p>
          <a:p>
            <a:pPr>
              <a:lnSpc>
                <a:spcPct val="150000"/>
              </a:lnSpc>
            </a:pPr>
            <a:r>
              <a:rPr lang="de-DE" sz="1600" dirty="0"/>
              <a:t>H</a:t>
            </a:r>
            <a:r>
              <a:rPr lang="de-DE" sz="1600" dirty="0" smtClean="0"/>
              <a:t>igh spatial resolution and data amount of </a:t>
            </a:r>
            <a:r>
              <a:rPr lang="de-DE" sz="1600" dirty="0" smtClean="0"/>
              <a:t>S5P </a:t>
            </a:r>
            <a:r>
              <a:rPr lang="de-DE" sz="1600" dirty="0" smtClean="0"/>
              <a:t>require fast algorithms</a:t>
            </a:r>
          </a:p>
          <a:p>
            <a:pPr>
              <a:lnSpc>
                <a:spcPct val="150000"/>
              </a:lnSpc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94085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</a:t>
            </a:r>
            <a:r>
              <a:rPr lang="de-DE" baseline="-25000" dirty="0" smtClean="0"/>
              <a:t>2</a:t>
            </a:r>
            <a:r>
              <a:rPr lang="de-DE" dirty="0" smtClean="0"/>
              <a:t> LH </a:t>
            </a:r>
            <a:r>
              <a:rPr lang="de-DE" dirty="0" err="1" smtClean="0"/>
              <a:t>retrieval</a:t>
            </a:r>
            <a:r>
              <a:rPr lang="de-DE" dirty="0" smtClean="0"/>
              <a:t> </a:t>
            </a:r>
            <a:r>
              <a:rPr lang="de-DE" dirty="0" err="1" smtClean="0"/>
              <a:t>algorithm</a:t>
            </a:r>
            <a:r>
              <a:rPr lang="de-DE" dirty="0" smtClean="0"/>
              <a:t>	</a:t>
            </a:r>
            <a:br>
              <a:rPr lang="de-DE" dirty="0" smtClean="0"/>
            </a:br>
            <a:r>
              <a:rPr lang="de-DE" dirty="0" smtClean="0"/>
              <a:t>FP-ILM: </a:t>
            </a:r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Physics</a:t>
            </a:r>
            <a:r>
              <a:rPr lang="de-DE" dirty="0" smtClean="0"/>
              <a:t> Inverse Learning </a:t>
            </a:r>
            <a:r>
              <a:rPr lang="de-DE" dirty="0" err="1" smtClean="0"/>
              <a:t>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1600" b="1" dirty="0"/>
              <a:t>Novel</a:t>
            </a:r>
            <a:r>
              <a:rPr lang="en-US" sz="1600" dirty="0"/>
              <a:t> method: Full-Physics Inverse Learning Machine (FP_ILM) </a:t>
            </a:r>
            <a:br>
              <a:rPr lang="en-US" sz="1600" dirty="0"/>
            </a:br>
            <a:r>
              <a:rPr lang="en-US" sz="1600" dirty="0"/>
              <a:t>for </a:t>
            </a:r>
            <a:r>
              <a:rPr lang="en-US" sz="1600" b="1" dirty="0"/>
              <a:t>extremely fast </a:t>
            </a:r>
            <a:r>
              <a:rPr lang="en-US" sz="1600" dirty="0"/>
              <a:t>and </a:t>
            </a:r>
            <a:r>
              <a:rPr lang="en-US" sz="1600" b="1" dirty="0"/>
              <a:t>accurate retrieval of the SO</a:t>
            </a:r>
            <a:r>
              <a:rPr lang="en-US" sz="1600" b="1" baseline="-25000" dirty="0"/>
              <a:t>2 </a:t>
            </a:r>
            <a:r>
              <a:rPr lang="en-US" sz="1600" b="1" dirty="0"/>
              <a:t>plume height</a:t>
            </a:r>
          </a:p>
          <a:p>
            <a:pPr lvl="1"/>
            <a:r>
              <a:rPr lang="de-DE" sz="1600" b="1" dirty="0" err="1"/>
              <a:t>Combination</a:t>
            </a:r>
            <a:r>
              <a:rPr lang="de-DE" sz="1600" b="1" dirty="0"/>
              <a:t> </a:t>
            </a:r>
            <a:r>
              <a:rPr lang="de-DE" sz="1600" b="1" dirty="0" err="1"/>
              <a:t>of</a:t>
            </a:r>
            <a:r>
              <a:rPr lang="de-DE" sz="1600" b="1" dirty="0"/>
              <a:t> smart </a:t>
            </a:r>
            <a:r>
              <a:rPr lang="de-DE" sz="1600" b="1" dirty="0" err="1"/>
              <a:t>sampling</a:t>
            </a:r>
            <a:r>
              <a:rPr lang="de-DE" sz="1600" b="1" dirty="0"/>
              <a:t>, </a:t>
            </a:r>
            <a:r>
              <a:rPr lang="de-DE" sz="1600" b="1" dirty="0" err="1"/>
              <a:t>dimensionality</a:t>
            </a:r>
            <a:r>
              <a:rPr lang="de-DE" sz="1600" b="1" dirty="0"/>
              <a:t> </a:t>
            </a:r>
            <a:r>
              <a:rPr lang="de-DE" sz="1600" b="1" dirty="0" err="1"/>
              <a:t>reduction</a:t>
            </a:r>
            <a:r>
              <a:rPr lang="de-DE" sz="1600" b="1" dirty="0"/>
              <a:t> &amp; </a:t>
            </a:r>
            <a:r>
              <a:rPr lang="de-DE" sz="1600" b="1" dirty="0" err="1"/>
              <a:t>machine</a:t>
            </a:r>
            <a:r>
              <a:rPr lang="de-DE" sz="1600" b="1" dirty="0"/>
              <a:t> </a:t>
            </a:r>
            <a:r>
              <a:rPr lang="de-DE" sz="1600" b="1" dirty="0" err="1"/>
              <a:t>learning</a:t>
            </a:r>
            <a:endParaRPr lang="en-US" sz="1600" dirty="0"/>
          </a:p>
          <a:p>
            <a:pPr lvl="1">
              <a:lnSpc>
                <a:spcPct val="150000"/>
              </a:lnSpc>
            </a:pPr>
            <a:r>
              <a:rPr lang="en-US" sz="1600" b="1" dirty="0"/>
              <a:t>Offline</a:t>
            </a:r>
            <a:r>
              <a:rPr lang="en-US" sz="1600" dirty="0"/>
              <a:t> training phase (</a:t>
            </a:r>
            <a:r>
              <a:rPr lang="en-US" sz="1600" b="1" dirty="0"/>
              <a:t>slow</a:t>
            </a:r>
            <a:r>
              <a:rPr lang="en-US" sz="1600" dirty="0"/>
              <a:t>)</a:t>
            </a:r>
          </a:p>
          <a:p>
            <a:pPr lvl="1">
              <a:lnSpc>
                <a:spcPct val="150000"/>
              </a:lnSpc>
            </a:pPr>
            <a:r>
              <a:rPr lang="de-DE" sz="1600" b="1" dirty="0"/>
              <a:t>Online</a:t>
            </a:r>
            <a:r>
              <a:rPr lang="de-DE" sz="1600" dirty="0"/>
              <a:t> </a:t>
            </a:r>
            <a:r>
              <a:rPr lang="de-DE" sz="1600" dirty="0" err="1"/>
              <a:t>application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inversion</a:t>
            </a:r>
            <a:r>
              <a:rPr lang="de-DE" sz="1600" dirty="0"/>
              <a:t> </a:t>
            </a:r>
            <a:r>
              <a:rPr lang="de-DE" sz="1600" dirty="0" err="1"/>
              <a:t>operator</a:t>
            </a:r>
            <a:r>
              <a:rPr lang="de-DE" sz="1600" dirty="0"/>
              <a:t> (</a:t>
            </a:r>
            <a:r>
              <a:rPr lang="de-DE" sz="1600" b="1" dirty="0"/>
              <a:t>fast)</a:t>
            </a:r>
          </a:p>
          <a:p>
            <a:pPr lvl="1">
              <a:lnSpc>
                <a:spcPct val="150000"/>
              </a:lnSpc>
            </a:pPr>
            <a:r>
              <a:rPr lang="de-DE" sz="1600" b="1" dirty="0"/>
              <a:t>Processing </a:t>
            </a:r>
            <a:r>
              <a:rPr lang="de-DE" sz="1600" b="1" dirty="0" err="1"/>
              <a:t>speed</a:t>
            </a:r>
            <a:r>
              <a:rPr lang="de-DE" sz="1600" b="1" dirty="0"/>
              <a:t>: 2ms / TROPOMI Pixel</a:t>
            </a:r>
          </a:p>
          <a:p>
            <a:pPr lvl="1">
              <a:lnSpc>
                <a:spcPct val="150000"/>
              </a:lnSpc>
            </a:pPr>
            <a:r>
              <a:rPr lang="de-DE" sz="1600" b="1" dirty="0" err="1"/>
              <a:t>Accuracy</a:t>
            </a:r>
            <a:r>
              <a:rPr lang="de-DE" sz="1600" b="1" dirty="0"/>
              <a:t>: 2km </a:t>
            </a:r>
            <a:r>
              <a:rPr lang="de-DE" sz="1600" b="1" dirty="0" err="1"/>
              <a:t>for</a:t>
            </a:r>
            <a:r>
              <a:rPr lang="de-DE" sz="1600" b="1" dirty="0"/>
              <a:t> SO</a:t>
            </a:r>
            <a:r>
              <a:rPr lang="de-DE" sz="1600" b="1" baseline="-25000" dirty="0"/>
              <a:t>2</a:t>
            </a:r>
            <a:r>
              <a:rPr lang="de-DE" sz="1600" b="1" dirty="0"/>
              <a:t> &gt; 20 </a:t>
            </a:r>
            <a:r>
              <a:rPr lang="de-DE" sz="1600" b="1" dirty="0" smtClean="0"/>
              <a:t>DU</a:t>
            </a:r>
          </a:p>
          <a:p>
            <a:pPr lvl="2"/>
            <a:r>
              <a:rPr lang="en-US" sz="1400" i="1" dirty="0" smtClean="0"/>
              <a:t>Efremenko et al (2017): </a:t>
            </a:r>
            <a:r>
              <a:rPr lang="en-US" sz="1400" b="1" i="1" dirty="0" smtClean="0"/>
              <a:t>Volcanic SO</a:t>
            </a:r>
            <a:r>
              <a:rPr lang="en-US" sz="1400" b="1" i="1" baseline="-25000" dirty="0" smtClean="0"/>
              <a:t>2</a:t>
            </a:r>
            <a:r>
              <a:rPr lang="en-US" sz="1400" b="1" i="1" dirty="0" smtClean="0"/>
              <a:t> plume height retrieval from UV sensors using inverse learning machines </a:t>
            </a:r>
            <a:r>
              <a:rPr lang="en-US" sz="1400" i="1" dirty="0" smtClean="0"/>
              <a:t>IJRS, Vol 38</a:t>
            </a:r>
          </a:p>
          <a:p>
            <a:pPr lvl="2"/>
            <a:r>
              <a:rPr lang="de-DE" sz="1400" i="1" dirty="0" smtClean="0"/>
              <a:t>Hedelt et al. (2019): </a:t>
            </a:r>
            <a:r>
              <a:rPr lang="en-US" sz="1400" b="1" i="1" dirty="0" smtClean="0"/>
              <a:t>SO</a:t>
            </a:r>
            <a:r>
              <a:rPr lang="en-US" sz="1400" b="1" i="1" baseline="-25000" dirty="0" smtClean="0"/>
              <a:t>2</a:t>
            </a:r>
            <a:r>
              <a:rPr lang="en-US" sz="1400" b="1" i="1" dirty="0" smtClean="0"/>
              <a:t> Layer Height retrieval from Sentinel-5 Precursor/TROPOMI using FP_ILM</a:t>
            </a:r>
            <a:r>
              <a:rPr lang="en-US" sz="1400" b="1" dirty="0" smtClean="0"/>
              <a:t>,  </a:t>
            </a:r>
            <a:r>
              <a:rPr lang="en-US" sz="1400" dirty="0" smtClean="0"/>
              <a:t>AMT-2019-13, Vol. 12, No. 10</a:t>
            </a:r>
          </a:p>
          <a:p>
            <a:pPr lvl="1"/>
            <a:endParaRPr lang="de-DE" sz="1400" i="1" dirty="0" smtClean="0"/>
          </a:p>
          <a:p>
            <a:r>
              <a:rPr lang="en-US" dirty="0"/>
              <a:t>Development in the framework of ESA </a:t>
            </a:r>
            <a:r>
              <a:rPr lang="en-US" dirty="0" smtClean="0"/>
              <a:t>S5P</a:t>
            </a:r>
            <a:r>
              <a:rPr lang="en-US" dirty="0"/>
              <a:t> </a:t>
            </a:r>
            <a:r>
              <a:rPr lang="en-US" dirty="0" smtClean="0"/>
              <a:t>Innovations: </a:t>
            </a:r>
            <a:r>
              <a:rPr lang="en-US" dirty="0"/>
              <a:t>SO2 LH </a:t>
            </a:r>
            <a:r>
              <a:rPr lang="en-US" dirty="0" smtClean="0"/>
              <a:t>project</a:t>
            </a:r>
          </a:p>
          <a:p>
            <a:r>
              <a:rPr lang="en-US" dirty="0">
                <a:hlinkClick r:id="rId2"/>
              </a:rPr>
              <a:t>https://atmos.eoc.dlr.de/so2-lh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(Google search: ‘SO2 LH’)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31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Physics</a:t>
            </a:r>
            <a:r>
              <a:rPr lang="de-DE" dirty="0" smtClean="0"/>
              <a:t> </a:t>
            </a:r>
            <a:r>
              <a:rPr lang="ru-RU" dirty="0" err="1" smtClean="0"/>
              <a:t>Inverse</a:t>
            </a:r>
            <a:r>
              <a:rPr lang="ru-RU" dirty="0" smtClean="0"/>
              <a:t> </a:t>
            </a:r>
            <a:r>
              <a:rPr lang="de-DE" dirty="0" err="1" smtClean="0"/>
              <a:t>L</a:t>
            </a:r>
            <a:r>
              <a:rPr lang="ru-RU" dirty="0" err="1" smtClean="0"/>
              <a:t>earning</a:t>
            </a:r>
            <a:r>
              <a:rPr lang="ru-RU" dirty="0" smtClean="0"/>
              <a:t> </a:t>
            </a:r>
            <a:r>
              <a:rPr lang="de-DE" dirty="0" smtClean="0"/>
              <a:t>M</a:t>
            </a:r>
            <a:r>
              <a:rPr lang="ru-RU" dirty="0" err="1" smtClean="0"/>
              <a:t>achine</a:t>
            </a:r>
            <a:r>
              <a:rPr lang="de-DE" dirty="0" smtClean="0"/>
              <a:t> (FP_ILM)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2699792" y="4221088"/>
            <a:ext cx="6408712" cy="1224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3456384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500" b="1" dirty="0"/>
              <a:t>Smart </a:t>
            </a:r>
            <a:r>
              <a:rPr lang="de-DE" sz="1500" b="1" dirty="0" err="1"/>
              <a:t>parameter</a:t>
            </a:r>
            <a:r>
              <a:rPr lang="de-DE" sz="1500" b="1" dirty="0"/>
              <a:t> </a:t>
            </a:r>
            <a:r>
              <a:rPr lang="de-DE" sz="1500" b="1" dirty="0" err="1"/>
              <a:t>grid</a:t>
            </a:r>
            <a:r>
              <a:rPr lang="de-DE" sz="1500" b="1" dirty="0"/>
              <a:t> (</a:t>
            </a:r>
            <a:r>
              <a:rPr lang="de-DE" sz="1500" b="1" dirty="0" smtClean="0"/>
              <a:t>8D)</a:t>
            </a:r>
          </a:p>
          <a:p>
            <a:pPr>
              <a:lnSpc>
                <a:spcPct val="100000"/>
              </a:lnSpc>
              <a:buNone/>
            </a:pPr>
            <a:r>
              <a:rPr lang="de-DE" sz="1500" dirty="0" smtClean="0"/>
              <a:t>Non-uniform, </a:t>
            </a:r>
            <a:r>
              <a:rPr lang="de-DE" sz="1500" dirty="0" err="1" smtClean="0"/>
              <a:t>optimized</a:t>
            </a:r>
            <a:r>
              <a:rPr lang="de-DE" sz="1500" dirty="0" smtClean="0"/>
              <a:t/>
            </a:r>
            <a:br>
              <a:rPr lang="de-DE" sz="1500" dirty="0" smtClean="0"/>
            </a:br>
            <a:r>
              <a:rPr lang="de-DE" sz="1500" dirty="0" smtClean="0"/>
              <a:t>(Loyola </a:t>
            </a:r>
            <a:r>
              <a:rPr lang="de-DE" sz="1500" dirty="0"/>
              <a:t>et al. </a:t>
            </a:r>
            <a:r>
              <a:rPr lang="de-DE" sz="1500" dirty="0" smtClean="0"/>
              <a:t>2016)</a:t>
            </a:r>
            <a:endParaRPr lang="de-DE" sz="1500" dirty="0"/>
          </a:p>
          <a:p>
            <a:pPr>
              <a:lnSpc>
                <a:spcPct val="100000"/>
              </a:lnSpc>
              <a:buNone/>
            </a:pPr>
            <a:r>
              <a:rPr lang="de-DE" sz="800" dirty="0" smtClean="0"/>
              <a:t/>
            </a:r>
            <a:br>
              <a:rPr lang="de-DE" sz="800" dirty="0" smtClean="0"/>
            </a:br>
            <a:r>
              <a:rPr lang="de-DE" sz="1500" dirty="0" err="1"/>
              <a:t>Geometry</a:t>
            </a:r>
            <a:r>
              <a:rPr lang="de-DE" sz="1500" dirty="0"/>
              <a:t>, </a:t>
            </a:r>
            <a:r>
              <a:rPr lang="de-DE" sz="1500" dirty="0" err="1"/>
              <a:t>surface</a:t>
            </a:r>
            <a:r>
              <a:rPr lang="de-DE" sz="1500" dirty="0"/>
              <a:t> </a:t>
            </a:r>
            <a:r>
              <a:rPr lang="de-DE" sz="1500" dirty="0" err="1"/>
              <a:t>properties</a:t>
            </a:r>
            <a:r>
              <a:rPr lang="de-DE" sz="1500" dirty="0"/>
              <a:t>, </a:t>
            </a:r>
            <a:br>
              <a:rPr lang="de-DE" sz="1500" dirty="0"/>
            </a:br>
            <a:r>
              <a:rPr lang="de-DE" sz="1500" dirty="0"/>
              <a:t>O</a:t>
            </a:r>
            <a:r>
              <a:rPr lang="de-DE" sz="1500" baseline="-25000" dirty="0"/>
              <a:t>3</a:t>
            </a:r>
            <a:r>
              <a:rPr lang="de-DE" sz="1500" dirty="0"/>
              <a:t> VCD, SO</a:t>
            </a:r>
            <a:r>
              <a:rPr lang="de-DE" sz="1500" baseline="-25000" dirty="0"/>
              <a:t>2</a:t>
            </a:r>
            <a:r>
              <a:rPr lang="de-DE" sz="1500" dirty="0"/>
              <a:t> VCD, </a:t>
            </a:r>
            <a:r>
              <a:rPr lang="de-DE" sz="1500" b="1" dirty="0"/>
              <a:t>SO</a:t>
            </a:r>
            <a:r>
              <a:rPr lang="de-DE" sz="1500" b="1" baseline="-25000" dirty="0"/>
              <a:t>2</a:t>
            </a:r>
            <a:r>
              <a:rPr lang="de-DE" sz="1500" b="1" dirty="0"/>
              <a:t> LH</a:t>
            </a:r>
          </a:p>
          <a:p>
            <a:pPr>
              <a:lnSpc>
                <a:spcPct val="100000"/>
              </a:lnSpc>
              <a:buNone/>
            </a:pPr>
            <a:r>
              <a:rPr lang="de-DE" sz="1500" dirty="0" smtClean="0"/>
              <a:t>US Standard </a:t>
            </a:r>
            <a:r>
              <a:rPr lang="de-DE" sz="1500" dirty="0" err="1" smtClean="0"/>
              <a:t>atmosphere</a:t>
            </a:r>
            <a:r>
              <a:rPr lang="de-DE" sz="1500" dirty="0" smtClean="0"/>
              <a:t>, TOMS O3</a:t>
            </a:r>
            <a:br>
              <a:rPr lang="de-DE" sz="1500" dirty="0" smtClean="0"/>
            </a:br>
            <a:r>
              <a:rPr lang="de-DE" sz="800" dirty="0"/>
              <a:t/>
            </a:r>
            <a:br>
              <a:rPr lang="de-DE" sz="800" dirty="0"/>
            </a:br>
            <a:r>
              <a:rPr lang="de-DE" sz="1500" b="1" dirty="0" err="1" smtClean="0"/>
              <a:t>Reflectance</a:t>
            </a:r>
            <a:r>
              <a:rPr lang="de-DE" sz="1500" b="1" dirty="0" smtClean="0"/>
              <a:t> </a:t>
            </a:r>
            <a:r>
              <a:rPr lang="de-DE" sz="1500" b="1" dirty="0" err="1" smtClean="0"/>
              <a:t>Spectra</a:t>
            </a:r>
            <a:r>
              <a:rPr lang="de-DE" sz="1500" b="1" dirty="0" smtClean="0"/>
              <a:t> (310-335 </a:t>
            </a:r>
            <a:r>
              <a:rPr lang="de-DE" sz="1500" b="1" dirty="0" err="1" smtClean="0"/>
              <a:t>nm</a:t>
            </a:r>
            <a:r>
              <a:rPr lang="de-DE" sz="1500" b="1" dirty="0" smtClean="0"/>
              <a:t>)</a:t>
            </a:r>
            <a:endParaRPr lang="de-DE" sz="1500" b="1" dirty="0"/>
          </a:p>
          <a:p>
            <a:pPr>
              <a:lnSpc>
                <a:spcPct val="100000"/>
              </a:lnSpc>
              <a:buNone/>
            </a:pPr>
            <a:r>
              <a:rPr lang="de-DE" sz="1500" dirty="0" smtClean="0"/>
              <a:t>LIDORT RRS, (Spurr et al. 2008)</a:t>
            </a:r>
          </a:p>
          <a:p>
            <a:pPr>
              <a:lnSpc>
                <a:spcPct val="100000"/>
              </a:lnSpc>
              <a:buNone/>
            </a:pPr>
            <a:r>
              <a:rPr lang="de-DE" sz="1500" dirty="0" err="1" smtClean="0"/>
              <a:t>Convolution</a:t>
            </a:r>
            <a:r>
              <a:rPr lang="de-DE" sz="1500" dirty="0" smtClean="0"/>
              <a:t> </a:t>
            </a:r>
            <a:r>
              <a:rPr lang="de-DE" sz="1500" dirty="0" err="1" smtClean="0"/>
              <a:t>with</a:t>
            </a:r>
            <a:r>
              <a:rPr lang="de-DE" sz="1500" dirty="0" smtClean="0"/>
              <a:t> ILS, </a:t>
            </a:r>
            <a:r>
              <a:rPr lang="de-DE" sz="1500" dirty="0" err="1" smtClean="0"/>
              <a:t>added</a:t>
            </a:r>
            <a:r>
              <a:rPr lang="de-DE" sz="1500" dirty="0" smtClean="0"/>
              <a:t> </a:t>
            </a:r>
            <a:r>
              <a:rPr lang="de-DE" sz="1500" dirty="0" err="1" smtClean="0"/>
              <a:t>noise</a:t>
            </a:r>
            <a:endParaRPr lang="de-DE" sz="1500" dirty="0" smtClean="0"/>
          </a:p>
          <a:p>
            <a:pPr>
              <a:lnSpc>
                <a:spcPct val="100000"/>
              </a:lnSpc>
              <a:buNone/>
            </a:pPr>
            <a:r>
              <a:rPr lang="de-DE" sz="800" dirty="0"/>
              <a:t/>
            </a:r>
            <a:br>
              <a:rPr lang="de-DE" sz="800" dirty="0"/>
            </a:br>
            <a:r>
              <a:rPr lang="de-DE" sz="1500" b="1" dirty="0" err="1" smtClean="0"/>
              <a:t>Principal</a:t>
            </a:r>
            <a:r>
              <a:rPr lang="de-DE" sz="1500" b="1" dirty="0" smtClean="0"/>
              <a:t> </a:t>
            </a:r>
            <a:r>
              <a:rPr lang="de-DE" sz="1500" b="1" dirty="0" err="1" smtClean="0"/>
              <a:t>Component</a:t>
            </a:r>
            <a:r>
              <a:rPr lang="de-DE" sz="1500" b="1" dirty="0" smtClean="0"/>
              <a:t> Analysis </a:t>
            </a:r>
            <a:r>
              <a:rPr lang="de-DE" sz="1500" dirty="0"/>
              <a:t/>
            </a:r>
            <a:br>
              <a:rPr lang="de-DE" sz="1500" dirty="0"/>
            </a:br>
            <a:r>
              <a:rPr lang="de-DE" sz="1500" dirty="0" err="1" smtClean="0"/>
              <a:t>Extract</a:t>
            </a:r>
            <a:r>
              <a:rPr lang="de-DE" sz="1500" dirty="0" smtClean="0"/>
              <a:t> </a:t>
            </a:r>
            <a:r>
              <a:rPr lang="de-DE" sz="1500" dirty="0" err="1" smtClean="0"/>
              <a:t>main</a:t>
            </a:r>
            <a:r>
              <a:rPr lang="de-DE" sz="1500" dirty="0" smtClean="0"/>
              <a:t> </a:t>
            </a:r>
            <a:r>
              <a:rPr lang="de-DE" sz="1500" dirty="0" err="1" smtClean="0"/>
              <a:t>information</a:t>
            </a:r>
            <a:r>
              <a:rPr lang="de-DE" sz="1500" dirty="0" smtClean="0"/>
              <a:t> </a:t>
            </a:r>
            <a:r>
              <a:rPr lang="de-DE" sz="1500" dirty="0" err="1" smtClean="0"/>
              <a:t>from</a:t>
            </a:r>
            <a:r>
              <a:rPr lang="de-DE" sz="1500" dirty="0" smtClean="0"/>
              <a:t> </a:t>
            </a:r>
            <a:r>
              <a:rPr lang="de-DE" sz="1500" dirty="0" err="1" smtClean="0"/>
              <a:t>spectra</a:t>
            </a:r>
            <a:r>
              <a:rPr lang="de-DE" sz="1500" dirty="0" smtClean="0"/>
              <a:t>, </a:t>
            </a:r>
            <a:r>
              <a:rPr lang="de-DE" sz="1500" dirty="0" err="1" smtClean="0"/>
              <a:t>reduce</a:t>
            </a:r>
            <a:r>
              <a:rPr lang="de-DE" sz="1500" dirty="0" smtClean="0"/>
              <a:t> </a:t>
            </a:r>
            <a:r>
              <a:rPr lang="de-DE" sz="1500" dirty="0" err="1" smtClean="0"/>
              <a:t>dimensionality</a:t>
            </a:r>
            <a:endParaRPr lang="de-DE" sz="1500" dirty="0" smtClean="0"/>
          </a:p>
          <a:p>
            <a:pPr>
              <a:lnSpc>
                <a:spcPct val="100000"/>
              </a:lnSpc>
              <a:buNone/>
            </a:pPr>
            <a:endParaRPr lang="de-DE" sz="800" dirty="0"/>
          </a:p>
          <a:p>
            <a:pPr>
              <a:lnSpc>
                <a:spcPct val="100000"/>
              </a:lnSpc>
              <a:buNone/>
            </a:pPr>
            <a:r>
              <a:rPr lang="de-DE" sz="1500" b="1" dirty="0" err="1" smtClean="0"/>
              <a:t>Machine</a:t>
            </a:r>
            <a:r>
              <a:rPr lang="de-DE" sz="1500" b="1" dirty="0" smtClean="0"/>
              <a:t> Learning:</a:t>
            </a:r>
            <a:r>
              <a:rPr lang="de-DE" sz="1500" dirty="0" smtClean="0"/>
              <a:t> </a:t>
            </a:r>
            <a:r>
              <a:rPr lang="de-DE" sz="1500" dirty="0" err="1" smtClean="0"/>
              <a:t>Neural</a:t>
            </a:r>
            <a:r>
              <a:rPr lang="de-DE" sz="1500" dirty="0" smtClean="0"/>
              <a:t> Network</a:t>
            </a:r>
          </a:p>
          <a:p>
            <a:pPr>
              <a:lnSpc>
                <a:spcPct val="100000"/>
              </a:lnSpc>
              <a:buNone/>
            </a:pPr>
            <a:endParaRPr lang="de-DE" sz="1500" dirty="0"/>
          </a:p>
          <a:p>
            <a:pPr>
              <a:lnSpc>
                <a:spcPct val="100000"/>
              </a:lnSpc>
              <a:buNone/>
            </a:pPr>
            <a:endParaRPr lang="de-DE" sz="1500" dirty="0" smtClean="0"/>
          </a:p>
          <a:p>
            <a:pPr>
              <a:lnSpc>
                <a:spcPct val="100000"/>
              </a:lnSpc>
              <a:buNone/>
            </a:pPr>
            <a:r>
              <a:rPr lang="de-DE" sz="1500" b="1" dirty="0">
                <a:sym typeface="Wingdings" panose="05000000000000000000" pitchFamily="2" charset="2"/>
              </a:rPr>
              <a:t></a:t>
            </a:r>
            <a:r>
              <a:rPr lang="de-DE" sz="1500" b="1" dirty="0" err="1"/>
              <a:t>Application</a:t>
            </a:r>
            <a:r>
              <a:rPr lang="de-DE" sz="1500" b="1" dirty="0"/>
              <a:t> </a:t>
            </a:r>
            <a:r>
              <a:rPr lang="de-DE" sz="1500" b="1" dirty="0" err="1"/>
              <a:t>to</a:t>
            </a:r>
            <a:r>
              <a:rPr lang="de-DE" sz="1500" b="1" dirty="0"/>
              <a:t> </a:t>
            </a:r>
            <a:r>
              <a:rPr lang="de-DE" sz="1500" b="1" dirty="0" err="1"/>
              <a:t>measured</a:t>
            </a:r>
            <a:r>
              <a:rPr lang="de-DE" sz="1500" b="1" dirty="0"/>
              <a:t> </a:t>
            </a:r>
            <a:r>
              <a:rPr lang="de-DE" sz="1500" b="1" dirty="0" err="1"/>
              <a:t>data</a:t>
            </a:r>
            <a:endParaRPr lang="de-DE" sz="1500" b="1" dirty="0"/>
          </a:p>
          <a:p>
            <a:pPr>
              <a:lnSpc>
                <a:spcPct val="100000"/>
              </a:lnSpc>
              <a:buNone/>
            </a:pPr>
            <a:endParaRPr lang="de-DE" sz="1500" dirty="0" smtClean="0"/>
          </a:p>
          <a:p>
            <a:pPr>
              <a:lnSpc>
                <a:spcPct val="100000"/>
              </a:lnSpc>
              <a:buNone/>
            </a:pPr>
            <a:endParaRPr lang="de-DE" sz="1500" dirty="0"/>
          </a:p>
          <a:p>
            <a:pPr>
              <a:lnSpc>
                <a:spcPct val="100000"/>
              </a:lnSpc>
              <a:buNone/>
            </a:pPr>
            <a:endParaRPr lang="en-US" sz="1500" dirty="0"/>
          </a:p>
        </p:txBody>
      </p:sp>
      <p:sp>
        <p:nvSpPr>
          <p:cNvPr id="5" name="Oval 4"/>
          <p:cNvSpPr/>
          <p:nvPr/>
        </p:nvSpPr>
        <p:spPr bwMode="auto">
          <a:xfrm>
            <a:off x="179512" y="1402837"/>
            <a:ext cx="288032" cy="288032"/>
          </a:xfrm>
          <a:prstGeom prst="ellipse">
            <a:avLst/>
          </a:prstGeom>
          <a:solidFill>
            <a:srgbClr val="7B92DB"/>
          </a:solidFill>
          <a:ln w="28575">
            <a:solidFill>
              <a:schemeClr val="accent6">
                <a:lumMod val="50000"/>
              </a:schemeClr>
            </a:solidFill>
          </a:ln>
          <a:effectLst/>
          <a:ex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ヒラギノ角ゴ Pro W3" charset="-128"/>
                <a:cs typeface="Arial" charset="0"/>
              </a:rPr>
              <a:t>1</a:t>
            </a:r>
            <a:endParaRPr lang="de-DE" sz="1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79512" y="2996952"/>
            <a:ext cx="288032" cy="288032"/>
          </a:xfrm>
          <a:prstGeom prst="ellipse">
            <a:avLst/>
          </a:prstGeom>
          <a:solidFill>
            <a:srgbClr val="7B92DB"/>
          </a:solidFill>
          <a:ln w="28575">
            <a:solidFill>
              <a:schemeClr val="accent6">
                <a:lumMod val="50000"/>
              </a:schemeClr>
            </a:solidFill>
          </a:ln>
          <a:effectLst/>
          <a:ex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de-DE" sz="1400" b="1" dirty="0" smtClean="0">
                <a:solidFill>
                  <a:schemeClr val="bg1"/>
                </a:solidFill>
                <a:cs typeface="Arial" charset="0"/>
              </a:rPr>
              <a:t>3</a:t>
            </a:r>
            <a:endParaRPr lang="de-DE" sz="14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79512" y="3789040"/>
            <a:ext cx="288032" cy="288032"/>
          </a:xfrm>
          <a:prstGeom prst="ellipse">
            <a:avLst/>
          </a:prstGeom>
          <a:solidFill>
            <a:srgbClr val="7B92DB"/>
          </a:solidFill>
          <a:ln w="28575">
            <a:solidFill>
              <a:schemeClr val="accent6">
                <a:lumMod val="50000"/>
              </a:schemeClr>
            </a:solidFill>
          </a:ln>
          <a:effectLst/>
          <a:ex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de-DE" sz="1400" b="1" dirty="0" smtClean="0">
                <a:solidFill>
                  <a:schemeClr val="bg1"/>
                </a:solidFill>
                <a:cs typeface="Arial" charset="0"/>
              </a:rPr>
              <a:t>5</a:t>
            </a:r>
            <a:endParaRPr lang="de-DE" sz="14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79512" y="4581128"/>
            <a:ext cx="288032" cy="288032"/>
          </a:xfrm>
          <a:prstGeom prst="ellipse">
            <a:avLst/>
          </a:prstGeom>
          <a:solidFill>
            <a:srgbClr val="7B92DB"/>
          </a:solidFill>
          <a:ln w="28575">
            <a:solidFill>
              <a:schemeClr val="accent6">
                <a:lumMod val="50000"/>
              </a:schemeClr>
            </a:solidFill>
          </a:ln>
          <a:effectLst/>
          <a:ex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de-DE" sz="1400" b="1" dirty="0" smtClean="0">
                <a:solidFill>
                  <a:schemeClr val="bg1"/>
                </a:solidFill>
                <a:cs typeface="Arial" charset="0"/>
              </a:rPr>
              <a:t>7</a:t>
            </a:r>
            <a:endParaRPr lang="de-DE" sz="140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1920" y="1124744"/>
            <a:ext cx="5120640" cy="4210200"/>
          </a:xfrm>
          <a:prstGeom prst="rect">
            <a:avLst/>
          </a:prstGeom>
          <a:ln>
            <a:noFill/>
          </a:ln>
        </p:spPr>
      </p:pic>
      <p:cxnSp>
        <p:nvCxnSpPr>
          <p:cNvPr id="14" name="Straight Connector 13"/>
          <p:cNvCxnSpPr/>
          <p:nvPr/>
        </p:nvCxnSpPr>
        <p:spPr bwMode="auto">
          <a:xfrm>
            <a:off x="223140" y="5085184"/>
            <a:ext cx="334074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771840" y="5373216"/>
            <a:ext cx="5065773" cy="648072"/>
          </a:xfrm>
        </p:spPr>
        <p:txBody>
          <a:bodyPr/>
          <a:lstStyle/>
          <a:p>
            <a:pPr marL="0" indent="0">
              <a:buNone/>
            </a:pP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86207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component regression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052736"/>
            <a:ext cx="792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de-DE" sz="1600" dirty="0" smtClean="0"/>
              <a:t> </a:t>
            </a:r>
            <a:r>
              <a:rPr lang="de-DE" sz="1600" dirty="0" err="1" smtClean="0"/>
              <a:t>Plume</a:t>
            </a:r>
            <a:r>
              <a:rPr lang="de-DE" sz="1600" dirty="0" smtClean="0"/>
              <a:t> </a:t>
            </a:r>
            <a:r>
              <a:rPr lang="de-DE" sz="1600" dirty="0" err="1" smtClean="0"/>
              <a:t>height</a:t>
            </a:r>
            <a:r>
              <a:rPr lang="de-DE" sz="1600" dirty="0" smtClean="0"/>
              <a:t> (PH) </a:t>
            </a:r>
            <a:r>
              <a:rPr lang="de-DE" sz="1600" dirty="0" err="1" smtClean="0"/>
              <a:t>is</a:t>
            </a:r>
            <a:r>
              <a:rPr lang="de-DE" sz="1600" dirty="0" smtClean="0"/>
              <a:t> a </a:t>
            </a:r>
            <a:r>
              <a:rPr lang="de-DE" sz="1600" dirty="0" err="1" smtClean="0"/>
              <a:t>weighted</a:t>
            </a:r>
            <a:r>
              <a:rPr lang="de-DE" sz="1600" dirty="0" smtClean="0"/>
              <a:t> </a:t>
            </a:r>
            <a:r>
              <a:rPr lang="de-DE" sz="1600" dirty="0" err="1" smtClean="0"/>
              <a:t>sum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principal</a:t>
            </a:r>
            <a:r>
              <a:rPr lang="de-DE" sz="1600" dirty="0" smtClean="0"/>
              <a:t> </a:t>
            </a:r>
            <a:r>
              <a:rPr lang="de-DE" sz="1600" dirty="0" err="1" smtClean="0"/>
              <a:t>components</a:t>
            </a:r>
            <a:r>
              <a:rPr lang="de-DE" sz="1600" dirty="0" smtClean="0"/>
              <a:t> (PCs):</a:t>
            </a:r>
            <a:endParaRPr lang="de-DE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501008"/>
            <a:ext cx="4176464" cy="15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71600" y="2457763"/>
            <a:ext cx="6696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de-DE" sz="1600" dirty="0" smtClean="0"/>
              <a:t> </a:t>
            </a:r>
            <a:r>
              <a:rPr lang="de-DE" sz="1600" dirty="0" err="1" smtClean="0"/>
              <a:t>Accuracy</a:t>
            </a:r>
            <a:r>
              <a:rPr lang="de-DE" sz="1600" dirty="0" smtClean="0"/>
              <a:t> </a:t>
            </a:r>
            <a:r>
              <a:rPr lang="de-DE" sz="1600" dirty="0" err="1" smtClean="0"/>
              <a:t>estimation</a:t>
            </a:r>
            <a:r>
              <a:rPr lang="de-DE" sz="1600" dirty="0" smtClean="0"/>
              <a:t> </a:t>
            </a:r>
            <a:r>
              <a:rPr lang="de-DE" sz="1600" dirty="0" err="1" smtClean="0"/>
              <a:t>based</a:t>
            </a:r>
            <a:r>
              <a:rPr lang="de-DE" sz="1600" dirty="0" smtClean="0"/>
              <a:t> on </a:t>
            </a:r>
            <a:r>
              <a:rPr lang="de-DE" sz="1600" dirty="0" err="1" smtClean="0"/>
              <a:t>synthetic</a:t>
            </a:r>
            <a:r>
              <a:rPr lang="de-DE" sz="1600" dirty="0" smtClean="0"/>
              <a:t> </a:t>
            </a:r>
            <a:r>
              <a:rPr lang="de-DE" sz="1600" dirty="0" err="1" smtClean="0"/>
              <a:t>spectra</a:t>
            </a:r>
            <a:r>
              <a:rPr lang="de-DE" sz="1600" dirty="0" smtClean="0"/>
              <a:t>:</a:t>
            </a:r>
            <a:endParaRPr lang="de-DE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068960"/>
            <a:ext cx="3728831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1475656" y="1340768"/>
          <a:ext cx="1656184" cy="674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5" imgW="1091880" imgH="444240" progId="Equation.DSMT4">
                  <p:embed/>
                </p:oleObj>
              </mc:Choice>
              <mc:Fallback>
                <p:oleObj name="Equation" r:id="rId5" imgW="1091880" imgH="4442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340768"/>
                        <a:ext cx="1656184" cy="6740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71600" y="1938318"/>
            <a:ext cx="792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Ø"/>
            </a:pPr>
            <a:r>
              <a:rPr lang="de-DE" sz="1600" dirty="0" smtClean="0"/>
              <a:t>Regression </a:t>
            </a:r>
            <a:r>
              <a:rPr lang="de-DE" sz="1600" dirty="0" err="1" smtClean="0"/>
              <a:t>coefficients</a:t>
            </a:r>
            <a:r>
              <a:rPr lang="de-DE" sz="1600" dirty="0" smtClean="0"/>
              <a:t> </a:t>
            </a:r>
            <a:r>
              <a:rPr lang="el-GR" sz="1600" dirty="0" smtClean="0"/>
              <a:t>α</a:t>
            </a:r>
            <a:r>
              <a:rPr lang="en-US" sz="1600" baseline="-25000" dirty="0" smtClean="0"/>
              <a:t>i</a:t>
            </a:r>
            <a:r>
              <a:rPr lang="en-US" sz="1600" dirty="0" smtClean="0"/>
              <a:t>  and PCs </a:t>
            </a:r>
            <a:r>
              <a:rPr lang="de-DE" sz="1600" dirty="0" smtClean="0"/>
              <a:t>are estimated from </a:t>
            </a:r>
            <a:r>
              <a:rPr lang="de-DE" sz="1600" dirty="0" smtClean="0"/>
              <a:t>synthetic </a:t>
            </a:r>
            <a:r>
              <a:rPr lang="de-DE" sz="1600" dirty="0" smtClean="0"/>
              <a:t>spectra; </a:t>
            </a:r>
            <a:endParaRPr lang="de-DE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to GOME-2 (Kasatochi 2010)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052736"/>
            <a:ext cx="6953250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FP-ILM: </a:t>
            </a:r>
            <a:r>
              <a:rPr lang="de-DE" dirty="0" err="1" smtClean="0"/>
              <a:t>version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neural</a:t>
            </a:r>
            <a:r>
              <a:rPr lang="de-DE" dirty="0" smtClean="0"/>
              <a:t> </a:t>
            </a:r>
            <a:r>
              <a:rPr lang="de-DE" dirty="0" err="1" smtClean="0"/>
              <a:t>network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476" y="1319724"/>
            <a:ext cx="5397465" cy="501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8226053" cy="4464149"/>
          </a:xfrm>
        </p:spPr>
        <p:txBody>
          <a:bodyPr/>
          <a:lstStyle/>
          <a:p>
            <a:pPr marL="0" indent="0">
              <a:buNone/>
              <a:tabLst>
                <a:tab pos="542925" algn="l"/>
              </a:tabLst>
            </a:pPr>
            <a:r>
              <a:rPr lang="en-US" u="sng" dirty="0" smtClean="0"/>
              <a:t>Training of neural network</a:t>
            </a:r>
          </a:p>
          <a:p>
            <a:pPr>
              <a:tabLst>
                <a:tab pos="542925" algn="l"/>
              </a:tabLst>
            </a:pPr>
            <a:r>
              <a:rPr lang="en-US" dirty="0" smtClean="0"/>
              <a:t>Input: Training spectra</a:t>
            </a:r>
          </a:p>
          <a:p>
            <a:pPr marL="447675" lvl="1">
              <a:tabLst>
                <a:tab pos="542925" algn="l"/>
              </a:tabLst>
            </a:pPr>
            <a:r>
              <a:rPr lang="en-US" dirty="0" smtClean="0"/>
              <a:t>PC scores</a:t>
            </a:r>
          </a:p>
          <a:p>
            <a:pPr marL="447675" lvl="1">
              <a:tabLst>
                <a:tab pos="542925" algn="l"/>
              </a:tabLst>
            </a:pPr>
            <a:r>
              <a:rPr lang="en-US" dirty="0" smtClean="0"/>
              <a:t>Viewing/surface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properties</a:t>
            </a:r>
          </a:p>
          <a:p>
            <a:pPr>
              <a:tabLst>
                <a:tab pos="542925" algn="l"/>
              </a:tabLst>
            </a:pPr>
            <a:r>
              <a:rPr lang="en-US" dirty="0" smtClean="0"/>
              <a:t>Output:</a:t>
            </a:r>
          </a:p>
          <a:p>
            <a:pPr marL="447675" lvl="1">
              <a:tabLst>
                <a:tab pos="452438" algn="l"/>
                <a:tab pos="542925" algn="l"/>
              </a:tabLst>
            </a:pPr>
            <a:r>
              <a:rPr lang="en-US" dirty="0" smtClean="0"/>
              <a:t>SO</a:t>
            </a:r>
            <a:r>
              <a:rPr lang="en-US" baseline="-25000" dirty="0" smtClean="0"/>
              <a:t>2</a:t>
            </a:r>
            <a:r>
              <a:rPr lang="en-US" dirty="0" smtClean="0"/>
              <a:t> LH</a:t>
            </a:r>
          </a:p>
          <a:p>
            <a:pPr marL="447675" lvl="1">
              <a:tabLst>
                <a:tab pos="452438" algn="l"/>
                <a:tab pos="542925" algn="l"/>
              </a:tabLst>
            </a:pPr>
            <a:r>
              <a:rPr lang="en-US" dirty="0" smtClean="0"/>
              <a:t>Trained NN</a:t>
            </a:r>
          </a:p>
          <a:p>
            <a:pPr lvl="1">
              <a:tabLst>
                <a:tab pos="542925" algn="l"/>
              </a:tabLst>
            </a:pPr>
            <a:endParaRPr lang="en-US" dirty="0" smtClean="0"/>
          </a:p>
          <a:p>
            <a:pPr lvl="1">
              <a:tabLst>
                <a:tab pos="542925" algn="l"/>
              </a:tabLst>
            </a:pPr>
            <a:endParaRPr lang="en-US" dirty="0" smtClean="0"/>
          </a:p>
          <a:p>
            <a:pPr marL="0" indent="0">
              <a:buNone/>
              <a:tabLst>
                <a:tab pos="542925" algn="l"/>
              </a:tabLst>
            </a:pPr>
            <a:r>
              <a:rPr lang="en-US" u="sng" dirty="0" smtClean="0"/>
              <a:t>Application to real data</a:t>
            </a:r>
          </a:p>
          <a:p>
            <a:pPr marL="0" indent="0">
              <a:buNone/>
              <a:tabLst>
                <a:tab pos="542925" algn="l"/>
              </a:tabLst>
            </a:pPr>
            <a:r>
              <a:rPr lang="en-US" dirty="0" smtClean="0"/>
              <a:t>1. Application of PC operator</a:t>
            </a:r>
          </a:p>
          <a:p>
            <a:pPr marL="447675" lvl="1">
              <a:tabLst>
                <a:tab pos="452438" algn="l"/>
              </a:tabLst>
            </a:pPr>
            <a:r>
              <a:rPr lang="en-US" dirty="0" smtClean="0"/>
              <a:t>Dimensionality reduction</a:t>
            </a:r>
            <a:br>
              <a:rPr lang="en-US" dirty="0" smtClean="0"/>
            </a:br>
            <a:r>
              <a:rPr lang="en-US" dirty="0" smtClean="0"/>
              <a:t>of spectra</a:t>
            </a:r>
            <a:endParaRPr lang="en-US" dirty="0"/>
          </a:p>
          <a:p>
            <a:pPr marL="3175" lvl="1" indent="0">
              <a:buNone/>
              <a:tabLst>
                <a:tab pos="452438" algn="l"/>
              </a:tabLst>
            </a:pPr>
            <a:r>
              <a:rPr lang="en-US" dirty="0" smtClean="0"/>
              <a:t>2. Application of NN</a:t>
            </a:r>
          </a:p>
          <a:p>
            <a:pPr marL="447675" lvl="2" indent="-285750">
              <a:tabLst>
                <a:tab pos="452438" algn="l"/>
              </a:tabLst>
            </a:pPr>
            <a:r>
              <a:rPr lang="en-US" dirty="0" smtClean="0"/>
              <a:t>SO</a:t>
            </a:r>
            <a:r>
              <a:rPr lang="en-US" baseline="-25000" dirty="0" smtClean="0"/>
              <a:t>2</a:t>
            </a:r>
            <a:r>
              <a:rPr lang="en-US" dirty="0" smtClean="0"/>
              <a:t> LH </a:t>
            </a:r>
          </a:p>
        </p:txBody>
      </p:sp>
    </p:spTree>
    <p:extLst>
      <p:ext uri="{BB962C8B-B14F-4D97-AF65-F5344CB8AC3E}">
        <p14:creationId xmlns:p14="http://schemas.microsoft.com/office/powerpoint/2010/main" val="421900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FP-ILM: </a:t>
            </a:r>
            <a:r>
              <a:rPr lang="de-DE" dirty="0" err="1" smtClean="0"/>
              <a:t>Application</a:t>
            </a:r>
            <a:r>
              <a:rPr lang="de-DE" dirty="0" smtClean="0"/>
              <a:t> </a:t>
            </a:r>
            <a:r>
              <a:rPr lang="de-DE" dirty="0" err="1" smtClean="0"/>
              <a:t>test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62472" y="1704989"/>
            <a:ext cx="7841976" cy="4748347"/>
            <a:chOff x="1296994" y="1200933"/>
            <a:chExt cx="7841976" cy="4748347"/>
          </a:xfrm>
        </p:grpSpPr>
        <p:pic>
          <p:nvPicPr>
            <p:cNvPr id="6" name="Picture 2" descr="E:\Sentinel_5p-L2\SO2LH\Documentation\D4 ATBD\figures\SO2_34_10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62"/>
            <a:stretch/>
          </p:blipFill>
          <p:spPr bwMode="auto">
            <a:xfrm>
              <a:off x="2699792" y="1200933"/>
              <a:ext cx="6439178" cy="4748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E:\Sentinel_5p-L2\SO2LH\Documentation\D4 ATBD\figures\SO2_34_10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724"/>
            <a:stretch/>
          </p:blipFill>
          <p:spPr bwMode="auto">
            <a:xfrm>
              <a:off x="1296994" y="1200933"/>
              <a:ext cx="1402798" cy="4748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to simulated </a:t>
            </a:r>
            <a:r>
              <a:rPr lang="en-US" dirty="0"/>
              <a:t>spectra (</a:t>
            </a:r>
            <a:r>
              <a:rPr lang="en-US" dirty="0" smtClean="0"/>
              <a:t>SNR=1000) test dataset with prescribed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SO</a:t>
            </a:r>
            <a:r>
              <a:rPr lang="en-US" baseline="-25000" dirty="0" smtClean="0"/>
              <a:t>2</a:t>
            </a:r>
            <a:r>
              <a:rPr lang="en-US" dirty="0" smtClean="0"/>
              <a:t> LH @ 2.5, 5, 12, 20, and 27km,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20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Application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S5p:</a:t>
            </a:r>
            <a:br>
              <a:rPr lang="de-DE" dirty="0" smtClean="0"/>
            </a:br>
            <a:r>
              <a:rPr lang="de-DE" dirty="0" smtClean="0"/>
              <a:t>Sinabung </a:t>
            </a:r>
            <a:r>
              <a:rPr lang="de-DE" dirty="0" err="1" smtClean="0"/>
              <a:t>eruption</a:t>
            </a:r>
            <a:r>
              <a:rPr lang="de-DE" dirty="0" smtClean="0"/>
              <a:t> Feb. 2018 (Hedelt et al. 2019)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1"/>
          <a:stretch/>
        </p:blipFill>
        <p:spPr bwMode="auto">
          <a:xfrm>
            <a:off x="539552" y="1396721"/>
            <a:ext cx="8136904" cy="2580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36" y="4094503"/>
            <a:ext cx="5695064" cy="2763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000"/>
            <a:ext cx="3679209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04733" y="6274380"/>
            <a:ext cx="659155" cy="394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dirty="0" smtClean="0"/>
              <a:t>MLS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596336" y="4221088"/>
            <a:ext cx="1184940" cy="394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dirty="0" smtClean="0"/>
              <a:t>CALIPSO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6005" y="1484784"/>
            <a:ext cx="671979" cy="394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dirty="0" smtClean="0"/>
              <a:t>VCD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596336" y="1521852"/>
            <a:ext cx="962123" cy="394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de-DE" dirty="0" smtClean="0"/>
              <a:t>SO</a:t>
            </a:r>
            <a:r>
              <a:rPr lang="de-DE" baseline="-25000" dirty="0" smtClean="0"/>
              <a:t>2</a:t>
            </a:r>
            <a:r>
              <a:rPr lang="de-DE" dirty="0" smtClean="0"/>
              <a:t> LH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2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Application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S5p: </a:t>
            </a:r>
            <a:br>
              <a:rPr lang="de-DE" dirty="0" smtClean="0"/>
            </a:br>
            <a:r>
              <a:rPr lang="de-DE" dirty="0" smtClean="0"/>
              <a:t>Raikoke </a:t>
            </a:r>
            <a:r>
              <a:rPr lang="de-DE" dirty="0" err="1" smtClean="0"/>
              <a:t>eruption</a:t>
            </a:r>
            <a:r>
              <a:rPr lang="de-DE" dirty="0" smtClean="0"/>
              <a:t> Jun-Jul 2019 </a:t>
            </a:r>
            <a:r>
              <a:rPr lang="de-DE" dirty="0"/>
              <a:t>(Hedelt et al. 2019)</a:t>
            </a:r>
            <a:endParaRPr lang="ru-RU" dirty="0"/>
          </a:p>
        </p:txBody>
      </p:sp>
      <p:sp>
        <p:nvSpPr>
          <p:cNvPr id="9" name="Content Placeholder 16"/>
          <p:cNvSpPr>
            <a:spLocks noGrp="1"/>
          </p:cNvSpPr>
          <p:nvPr>
            <p:ph idx="1"/>
          </p:nvPr>
        </p:nvSpPr>
        <p:spPr>
          <a:xfrm>
            <a:off x="1143000" y="1412776"/>
            <a:ext cx="7694613" cy="4464149"/>
          </a:xfrm>
        </p:spPr>
        <p:txBody>
          <a:bodyPr/>
          <a:lstStyle/>
          <a:p>
            <a:r>
              <a:rPr lang="en-US" dirty="0" smtClean="0"/>
              <a:t>~</a:t>
            </a:r>
            <a:r>
              <a:rPr lang="en-US" dirty="0"/>
              <a:t>1000DU of </a:t>
            </a:r>
            <a:r>
              <a:rPr lang="en-US" dirty="0" smtClean="0"/>
              <a:t>SO</a:t>
            </a:r>
            <a:r>
              <a:rPr lang="en-US" baseline="-25000" dirty="0" smtClean="0"/>
              <a:t>2</a:t>
            </a:r>
            <a:endParaRPr lang="en-US" dirty="0" smtClean="0"/>
          </a:p>
          <a:p>
            <a:r>
              <a:rPr lang="en-US" dirty="0" smtClean="0"/>
              <a:t>SO</a:t>
            </a:r>
            <a:r>
              <a:rPr lang="en-US" baseline="-25000" dirty="0" smtClean="0"/>
              <a:t>2</a:t>
            </a:r>
            <a:r>
              <a:rPr lang="en-US" dirty="0" smtClean="0"/>
              <a:t> LH: Up to 16km</a:t>
            </a:r>
            <a:endParaRPr lang="en-US" dirty="0"/>
          </a:p>
        </p:txBody>
      </p:sp>
      <p:pic>
        <p:nvPicPr>
          <p:cNvPr id="12" name="S5P_Raikoke-PolarStereo__FAST_25fps_1920x1080_DLR-Logo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 bwMode="auto">
          <a:xfrm>
            <a:off x="27847" y="1988840"/>
            <a:ext cx="4688169" cy="263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995936" y="3140968"/>
            <a:ext cx="5112568" cy="3950971"/>
            <a:chOff x="35496" y="1926301"/>
            <a:chExt cx="4511673" cy="3581462"/>
          </a:xfrm>
        </p:grpSpPr>
        <p:pic>
          <p:nvPicPr>
            <p:cNvPr id="6" name="Picture 2" descr="H:\Raikoke_LH_New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926301"/>
              <a:ext cx="4511673" cy="3324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 bwMode="auto">
            <a:xfrm>
              <a:off x="179512" y="1926301"/>
              <a:ext cx="413755" cy="3505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ts val="2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Arial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2555776" y="5157192"/>
              <a:ext cx="1919385" cy="3505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ts val="2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Application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S5p</a:t>
            </a:r>
            <a:r>
              <a:rPr lang="de-DE" dirty="0" smtClean="0"/>
              <a:t>:</a:t>
            </a:r>
            <a:br>
              <a:rPr lang="de-DE" dirty="0" smtClean="0"/>
            </a:br>
            <a:r>
              <a:rPr lang="de-DE" dirty="0" err="1" smtClean="0"/>
              <a:t>Taal</a:t>
            </a:r>
            <a:r>
              <a:rPr lang="de-DE" dirty="0" smtClean="0"/>
              <a:t> </a:t>
            </a:r>
            <a:r>
              <a:rPr lang="de-DE" dirty="0" err="1" smtClean="0"/>
              <a:t>eruption</a:t>
            </a:r>
            <a:r>
              <a:rPr lang="de-DE" dirty="0" smtClean="0"/>
              <a:t> Jan 2020</a:t>
            </a:r>
            <a:endParaRPr lang="en-US" dirty="0"/>
          </a:p>
        </p:txBody>
      </p:sp>
      <p:pic>
        <p:nvPicPr>
          <p:cNvPr id="4" name="Picture 3" descr="H:\Taal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25384"/>
            <a:ext cx="4510800" cy="332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644008" y="2625384"/>
            <a:ext cx="4510800" cy="3270846"/>
            <a:chOff x="4669712" y="2669970"/>
            <a:chExt cx="4510800" cy="3238461"/>
          </a:xfrm>
        </p:grpSpPr>
        <p:pic>
          <p:nvPicPr>
            <p:cNvPr id="6" name="Picture 4" descr="H:\S5P_20200113_Taal_LH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33"/>
            <a:stretch/>
          </p:blipFill>
          <p:spPr bwMode="auto">
            <a:xfrm>
              <a:off x="4669712" y="2674938"/>
              <a:ext cx="4510800" cy="3233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 bwMode="auto">
            <a:xfrm>
              <a:off x="4734309" y="2669970"/>
              <a:ext cx="413755" cy="3269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ts val="2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Arial" charset="0"/>
              </a:endParaRPr>
            </a:p>
          </p:txBody>
        </p:sp>
      </p:grpSp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1143000" y="1412776"/>
            <a:ext cx="6933803" cy="446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itchFamily="2" charset="2"/>
              <a:buChar char="Ø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itchFamily="2" charset="2"/>
              <a:buChar char="Ø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66813" indent="-2682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itchFamily="2" charset="2"/>
              <a:buChar char="Ø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6075" indent="-27146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itchFamily="2" charset="2"/>
              <a:buChar char="Ø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667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itchFamily="2" charset="2"/>
              <a:buChar char="Ø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272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844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16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88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 smtClean="0"/>
              <a:t>Taal volcanic eruption </a:t>
            </a:r>
            <a:r>
              <a:rPr lang="en-US" kern="0" dirty="0" smtClean="0"/>
              <a:t>(Philippines)</a:t>
            </a:r>
            <a:endParaRPr lang="en-US" kern="0" dirty="0" smtClean="0"/>
          </a:p>
          <a:p>
            <a:r>
              <a:rPr lang="en-US" kern="0" dirty="0" smtClean="0"/>
              <a:t>SO</a:t>
            </a:r>
            <a:r>
              <a:rPr lang="en-US" kern="0" baseline="-25000" dirty="0" smtClean="0"/>
              <a:t>2 </a:t>
            </a:r>
            <a:r>
              <a:rPr lang="en-US" kern="0" dirty="0" smtClean="0"/>
              <a:t>LH: Up to 18 km (Preliminary)</a:t>
            </a: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5701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Summary</a:t>
            </a:r>
            <a:r>
              <a:rPr lang="de-DE" dirty="0" smtClean="0"/>
              <a:t>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1268760"/>
            <a:ext cx="8136904" cy="2520280"/>
          </a:xfrm>
        </p:spPr>
        <p:txBody>
          <a:bodyPr/>
          <a:lstStyle/>
          <a:p>
            <a:r>
              <a:rPr lang="en-US" sz="1600" dirty="0" smtClean="0"/>
              <a:t>A novel method (FP_ILM) for the precise and extremely fast retrieval of volcanic SO2 layer height (LH) based on S5P/TROPOMI data is proposed; </a:t>
            </a:r>
          </a:p>
          <a:p>
            <a:r>
              <a:rPr lang="en-US" sz="1600" dirty="0" smtClean="0"/>
              <a:t>A combined principal components analysis (PCA) and neural network approach (NN) is implemented;</a:t>
            </a:r>
          </a:p>
          <a:p>
            <a:r>
              <a:rPr lang="en-US" sz="1600" dirty="0" smtClean="0"/>
              <a:t>The FP_ILM approach enables for the first time to extract the SO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LH information in a matter of seconds for an entire S5P orbit and thus applicable in NRT application.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Development in framework of ESA S5P+I: SO2 LH </a:t>
            </a:r>
            <a:r>
              <a:rPr lang="en-US" sz="1600" dirty="0" smtClean="0"/>
              <a:t>project.</a:t>
            </a:r>
            <a:endParaRPr lang="en-US" sz="1600" dirty="0" smtClean="0"/>
          </a:p>
          <a:p>
            <a:pPr>
              <a:lnSpc>
                <a:spcPct val="150000"/>
              </a:lnSpc>
            </a:pPr>
            <a:r>
              <a:rPr lang="en-US" sz="1600" dirty="0" smtClean="0"/>
              <a:t>Hourly S5P SO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LH results for </a:t>
            </a:r>
            <a:r>
              <a:rPr lang="en-US" sz="1600" dirty="0"/>
              <a:t>volcanic </a:t>
            </a:r>
            <a:r>
              <a:rPr lang="en-US" sz="1600" dirty="0" smtClean="0"/>
              <a:t>detections @Twitter: </a:t>
            </a:r>
            <a:r>
              <a:rPr lang="en-US" sz="1600" dirty="0" smtClean="0">
                <a:hlinkClick r:id="rId2"/>
              </a:rPr>
              <a:t>@DLRSO2</a:t>
            </a:r>
            <a:r>
              <a:rPr lang="en-US" sz="1600" dirty="0" smtClean="0"/>
              <a:t> </a:t>
            </a:r>
          </a:p>
          <a:p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4333840"/>
            <a:ext cx="8928992" cy="17594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None/>
            </a:pPr>
            <a:r>
              <a:rPr lang="en-US" sz="1600" b="1" dirty="0" smtClean="0">
                <a:latin typeface="+mj-lt"/>
              </a:rPr>
              <a:t>The algorithm details can be found in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 smtClean="0">
                <a:latin typeface="+mj-lt"/>
              </a:rPr>
              <a:t>Efremenko D.S., Loyola D., Hedelt P. and Spurr R. // International Journal of Remote Sensing. 2017. V. 38:sup1, P. 1-27. </a:t>
            </a:r>
            <a:r>
              <a:rPr lang="en-US" sz="1600" dirty="0" smtClean="0">
                <a:latin typeface="+mj-lt"/>
                <a:hlinkClick r:id="rId3"/>
              </a:rPr>
              <a:t>https://doi.org/10.1080/01431161.2017.1348644</a:t>
            </a:r>
            <a:r>
              <a:rPr lang="en-US" sz="1600" dirty="0" smtClean="0">
                <a:latin typeface="+mj-lt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 smtClean="0">
                <a:latin typeface="+mj-lt"/>
              </a:rPr>
              <a:t>Hedelt P., Efremenko D., Loyola D., Spurr R., Clarisse L. // Atmospheric measurement techniques. 2019. V. 12. P. 5503. </a:t>
            </a:r>
            <a:r>
              <a:rPr lang="en-US" sz="1600" dirty="0" smtClean="0">
                <a:latin typeface="+mj-lt"/>
                <a:hlinkClick r:id="rId4"/>
              </a:rPr>
              <a:t>https://doi.org/10.5194/amt-12-5503-2019</a:t>
            </a:r>
            <a:endParaRPr lang="en-US" sz="16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280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Smart Sampling Techniques in Big Data –  Applications in Earth Science&amp;quot;&quot;/&gt;&lt;property id=&quot;20307&quot; value=&quot;335&quot;/&gt;&lt;/object&gt;&lt;object type=&quot;3&quot; unique_id=&quot;10004&quot;&gt;&lt;property id=&quot;20148&quot; value=&quot;5&quot;/&gt;&lt;property id=&quot;20300&quot; value=&quot;Slide 3 - &amp;quot;Link between chemistry, air quality and climate&amp;quot;&quot;/&gt;&lt;property id=&quot;20307&quot; value=&quot;356&quot;/&gt;&lt;/object&gt;&lt;object type=&quot;3&quot; unique_id=&quot;10005&quot;&gt;&lt;property id=&quot;20148&quot; value=&quot;5&quot;/&gt;&lt;property id=&quot;20300&quot; value=&quot;Slide 7 - &amp;quot;GOME-2 Products from MetOp-A &amp;amp; -B&amp;quot;&quot;/&gt;&lt;property id=&quot;20307&quot; value=&quot;351&quot;/&gt;&lt;/object&gt;&lt;object type=&quot;3&quot; unique_id=&quot;10006&quot;&gt;&lt;property id=&quot;20148&quot; value=&quot;5&quot;/&gt;&lt;property id=&quot;20300&quot; value=&quot;Slide 43 - &amp;quot;Health – Total and Tropospheric NO2&amp;quot;&quot;/&gt;&lt;property id=&quot;20307&quot; value=&quot;363&quot;/&gt;&lt;/object&gt;&lt;object type=&quot;3&quot; unique_id=&quot;10007&quot;&gt;&lt;property id=&quot;20148&quot; value=&quot;5&quot;/&gt;&lt;property id=&quot;20300&quot; value=&quot;Slide 40 - &amp;quot;Health – NO2 @ Olympic Games and Expo&amp;quot;&quot;/&gt;&lt;property id=&quot;20307&quot; value=&quot;368&quot;/&gt;&lt;/object&gt;&lt;object type=&quot;3&quot; unique_id=&quot;10008&quot;&gt;&lt;property id=&quot;20148&quot; value=&quot;5&quot;/&gt;&lt;property id=&quot;20300&quot; value=&quot;Slide 41 - &amp;quot;Health – Air Pollution in East China Jan. 2013&amp;quot;&quot;/&gt;&lt;property id=&quot;20307&quot; value=&quot;370&quot;/&gt;&lt;/object&gt;&lt;object type=&quot;3&quot; unique_id=&quot;10011&quot;&gt;&lt;property id=&quot;20148&quot; value=&quot;5&quot;/&gt;&lt;property id=&quot;20300&quot; value=&quot;Slide 31 - &amp;quot;Arctic Record Ozone Depletion in 2011&amp;quot;&quot;/&gt;&lt;property id=&quot;20307&quot; value=&quot;346&quot;/&gt;&lt;/object&gt;&lt;object type=&quot;3&quot; unique_id=&quot;10042&quot;&gt;&lt;property id=&quot;20148&quot; value=&quot;5&quot;/&gt;&lt;property id=&quot;20300&quot; value=&quot;Slide 5 - &amp;quot;UV Trace Gas, Aerosol and Cloud Products&amp;quot;&quot;/&gt;&lt;property id=&quot;20307&quot; value=&quot;375&quot;/&gt;&lt;/object&gt;&lt;object type=&quot;3&quot; unique_id=&quot;10043&quot;&gt;&lt;property id=&quot;20148&quot; value=&quot;5&quot;/&gt;&lt;property id=&quot;20300&quot; value=&quot;Slide 6 - &amp;quot;From Data to Knowledge – Measurements and Models&amp;quot;&quot;/&gt;&lt;property id=&quot;20307&quot; value=&quot;376&quot;/&gt;&lt;/object&gt;&lt;object type=&quot;3&quot; unique_id=&quot;10046&quot;&gt;&lt;property id=&quot;20148&quot; value=&quot;5&quot;/&gt;&lt;property id=&quot;20300&quot; value=&quot;Slide 8&quot;/&gt;&lt;property id=&quot;20307&quot; value=&quot;378&quot;/&gt;&lt;/object&gt;&lt;object type=&quot;3&quot; unique_id=&quot;10047&quot;&gt;&lt;property id=&quot;20148&quot; value=&quot;5&quot;/&gt;&lt;property id=&quot;20300&quot; value=&quot;Slide 29 - &amp;quot;Remote Sensing of Trace Gases&amp;quot;&quot;/&gt;&lt;property id=&quot;20307&quot; value=&quot;380&quot;/&gt;&lt;/object&gt;&lt;object type=&quot;3&quot; unique_id=&quot;10050&quot;&gt;&lt;property id=&quot;20148&quot; value=&quot;5&quot;/&gt;&lt;property id=&quot;20300&quot; value=&quot;Slide 33 - &amp;quot;Total Ozone Comparison – Global Distribution&amp;quot;&quot;/&gt;&lt;property id=&quot;20307&quot; value=&quot;392&quot;/&gt;&lt;/object&gt;&lt;object type=&quot;3&quot; unique_id=&quot;10051&quot;&gt;&lt;property id=&quot;20148&quot; value=&quot;5&quot;/&gt;&lt;property id=&quot;20300&quot; value=&quot;Slide 34 - &amp;quot;Total Ozone Comparison – Decadal Evolution&amp;quot;&quot;/&gt;&lt;property id=&quot;20307&quot; value=&quot;393&quot;/&gt;&lt;/object&gt;&lt;object type=&quot;3&quot; unique_id=&quot;10052&quot;&gt;&lt;property id=&quot;20148&quot; value=&quot;5&quot;/&gt;&lt;property id=&quot;20300&quot; value=&quot;Slide 37 - &amp;quot;Pollution – Total and Tropospheric NO2&amp;quot;&quot;/&gt;&lt;property id=&quot;20307&quot; value=&quot;386&quot;/&gt;&lt;/object&gt;&lt;object type=&quot;3&quot; unique_id=&quot;10053&quot;&gt;&lt;property id=&quot;20148&quot; value=&quot;5&quot;/&gt;&lt;property id=&quot;20300&quot; value=&quot;Slide 38 - &amp;quot;Troposheric NO2 – GOME-2 Mean 2007/2008&amp;quot;&quot;/&gt;&lt;property id=&quot;20307&quot; value=&quot;387&quot;/&gt;&lt;/object&gt;&lt;object type=&quot;3&quot; unique_id=&quot;10054&quot;&gt;&lt;property id=&quot;20148&quot; value=&quot;5&quot;/&gt;&lt;property id=&quot;20300&quot; value=&quot;Slide 39 - &amp;quot;Total NO2 – Shipping Emissions in Bay of Bengal&amp;quot;&quot;/&gt;&lt;property id=&quot;20307&quot; value=&quot;388&quot;/&gt;&lt;/object&gt;&lt;object type=&quot;3&quot; unique_id=&quot;10056&quot;&gt;&lt;property id=&quot;20148&quot; value=&quot;5&quot;/&gt;&lt;property id=&quot;20300&quot; value=&quot;Slide 46 - &amp;quot;GOME-2 – Kasatochi Eruption (8-31 August 2008)  &amp;quot;&quot;/&gt;&lt;property id=&quot;20307&quot; value=&quot;398&quot;/&gt;&lt;/object&gt;&lt;object type=&quot;3&quot; unique_id=&quot;10061&quot;&gt;&lt;property id=&quot;20148&quot; value=&quot;5&quot;/&gt;&lt;property id=&quot;20300&quot; value=&quot;Slide 50 - &amp;quot;Long-Term AC Monitoring with European Sensors&amp;quot;&quot;/&gt;&lt;property id=&quot;20307&quot; value=&quot;396&quot;/&gt;&lt;/object&gt;&lt;object type=&quot;3&quot; unique_id=&quot;10344&quot;&gt;&lt;property id=&quot;20148&quot; value=&quot;5&quot;/&gt;&lt;property id=&quot;20300&quot; value=&quot;Slide 4 - &amp;quot;Atmospheric Composition Missions at DLR-EOC&amp;quot;&quot;/&gt;&lt;property id=&quot;20307&quot; value=&quot;407&quot;/&gt;&lt;/object&gt;&lt;object type=&quot;3&quot; unique_id=&quot;11153&quot;&gt;&lt;property id=&quot;20148&quot; value=&quot;5&quot;/&gt;&lt;property id=&quot;20300&quot; value=&quot;Slide 35&quot;/&gt;&lt;property id=&quot;20307&quot; value=&quot;408&quot;/&gt;&lt;/object&gt;&lt;object type=&quot;3&quot; unique_id=&quot;11154&quot;&gt;&lt;property id=&quot;20148&quot; value=&quot;5&quot;/&gt;&lt;property id=&quot;20300&quot; value=&quot;Slide 36 - &amp;quot;Total Ozone – Validation &amp;amp; WMO Assessment 2014&amp;quot;&quot;/&gt;&lt;property id=&quot;20307&quot; value=&quot;409&quot;/&gt;&lt;/object&gt;&lt;object type=&quot;3&quot; unique_id=&quot;11155&quot;&gt;&lt;property id=&quot;20148&quot; value=&quot;5&quot;/&gt;&lt;property id=&quot;20300&quot; value=&quot;Slide 47&quot;/&gt;&lt;property id=&quot;20307&quot; value=&quot;410&quot;/&gt;&lt;/object&gt;&lt;object type=&quot;3&quot; unique_id=&quot;11254&quot;&gt;&lt;property id=&quot;20148&quot; value=&quot;5&quot;/&gt;&lt;property id=&quot;20300&quot; value=&quot;Slide 49 - &amp;quot;Atmospheric Sentinel Missions – Big Data Challenge&amp;quot;&quot;/&gt;&lt;property id=&quot;20307&quot; value=&quot;411&quot;/&gt;&lt;/object&gt;&lt;object type=&quot;3&quot; unique_id=&quot;28001&quot;&gt;&lt;property id=&quot;20148&quot; value=&quot;5&quot;/&gt;&lt;property id=&quot;20300&quot; value=&quot;Slide 32 - &amp;quot;Long-term climate data records with SNN  &amp;quot;&quot;/&gt;&lt;property id=&quot;20307&quot; value=&quot;415&quot;/&gt;&lt;/object&gt;&lt;object type=&quot;3&quot; unique_id=&quot;28002&quot;&gt;&lt;property id=&quot;20148&quot; value=&quot;5&quot;/&gt;&lt;property id=&quot;20300&quot; value=&quot;Slide 30 - &amp;quot;Evolution of the Ozon Hole over Antarctic&amp;quot;&quot;/&gt;&lt;property id=&quot;20307&quot; value=&quot;414&quot;/&gt;&lt;/object&gt;&lt;object type=&quot;3&quot; unique_id=&quot;28151&quot;&gt;&lt;property id=&quot;20148&quot; value=&quot;5&quot;/&gt;&lt;property id=&quot;20300&quot; value=&quot;Slide 48 - &amp;quot;Tropospheric NO2 – Geostationary Air Quality Constellation&amp;quot;&quot;/&gt;&lt;property id=&quot;20307&quot; value=&quot;417&quot;/&gt;&lt;/object&gt;&lt;object type=&quot;3&quot; unique_id=&quot;28333&quot;&gt;&lt;property id=&quot;20148&quot; value=&quot;5&quot;/&gt;&lt;property id=&quot;20300&quot; value=&quot;Slide 42 - &amp;quot;Health – Air Pollution in East China Dec. 2015&amp;quot;&quot;/&gt;&lt;property id=&quot;20307&quot; value=&quot;418&quot;/&gt;&lt;/object&gt;&lt;object type=&quot;3&quot; unique_id=&quot;28767&quot;&gt;&lt;property id=&quot;20148&quot; value=&quot;5&quot;/&gt;&lt;property id=&quot;20300&quot; value=&quot;Slide 2 - &amp;quot;Outline&amp;quot;&quot;/&gt;&lt;property id=&quot;20307&quot; value=&quot;419&quot;/&gt;&lt;/object&gt;&lt;object type=&quot;3&quot; unique_id=&quot;29214&quot;&gt;&lt;property id=&quot;20148&quot; value=&quot;5&quot;/&gt;&lt;property id=&quot;20300&quot; value=&quot;Slide 9 - &amp;quot;Trace Gas Retrieval&amp;quot;&quot;/&gt;&lt;property id=&quot;20307&quot; value=&quot;420&quot;/&gt;&lt;/object&gt;&lt;object type=&quot;3&quot; unique_id=&quot;29595&quot;&gt;&lt;property id=&quot;20148&quot; value=&quot;5&quot;/&gt;&lt;property id=&quot;20300&quot; value=&quot;Slide 10 - &amp;quot;Processing Time of the Operational System&amp;quot;&quot;/&gt;&lt;property id=&quot;20307&quot; value=&quot;421&quot;/&gt;&lt;/object&gt;&lt;object type=&quot;3&quot; unique_id=&quot;29951&quot;&gt;&lt;property id=&quot;20148&quot; value=&quot;5&quot;/&gt;&lt;property id=&quot;20300&quot; value=&quot;Slide 11 - &amp;quot;RTM parameterization with Mixture-of-Experts NN&amp;quot;&quot;/&gt;&lt;property id=&quot;20307&quot; value=&quot;422&quot;/&gt;&lt;/object&gt;&lt;object type=&quot;3&quot; unique_id=&quot;30343&quot;&gt;&lt;property id=&quot;20148&quot; value=&quot;5&quot;/&gt;&lt;property id=&quot;20300&quot; value=&quot;Slide 13 - &amp;quot;Sampling in High Dimensional Problems &amp;quot;&quot;/&gt;&lt;property id=&quot;20307&quot; value=&quot;424&quot;/&gt;&lt;/object&gt;&lt;object type=&quot;3&quot; unique_id=&quot;30795&quot;&gt;&lt;property id=&quot;20148&quot; value=&quot;5&quot;/&gt;&lt;property id=&quot;20300&quot; value=&quot;Slide 15 - &amp;quot;Data Sampling – Uniform grid &amp;quot;&quot;/&gt;&lt;property id=&quot;20307&quot; value=&quot;425&quot;/&gt;&lt;/object&gt;&lt;object type=&quot;3&quot; unique_id=&quot;31258&quot;&gt;&lt;property id=&quot;20148&quot; value=&quot;5&quot;/&gt;&lt;property id=&quot;20300&quot; value=&quot;Slide 14 - &amp;quot;Data Sampling Methods &amp;quot;&quot;/&gt;&lt;property id=&quot;20307&quot; value=&quot;426&quot;/&gt;&lt;/object&gt;&lt;object type=&quot;3&quot; unique_id=&quot;31388&quot;&gt;&lt;property id=&quot;20148&quot; value=&quot;5&quot;/&gt;&lt;property id=&quot;20300&quot; value=&quot;Slide 17 - &amp;quot;Data Sampling – Pseudo-Random &amp;quot;&quot;/&gt;&lt;property id=&quot;20307&quot; value=&quot;427&quot;/&gt;&lt;/object&gt;&lt;object type=&quot;3&quot; unique_id=&quot;31785&quot;&gt;&lt;property id=&quot;20148&quot; value=&quot;5&quot;/&gt;&lt;property id=&quot;20300&quot; value=&quot;Slide 16 - &amp;quot;Data Sampling – Centroidal Voronoi Tessellation &amp;quot;&quot;/&gt;&lt;property id=&quot;20307&quot; value=&quot;428&quot;/&gt;&lt;/object&gt;&lt;object type=&quot;3&quot; unique_id=&quot;32191&quot;&gt;&lt;property id=&quot;20148&quot; value=&quot;5&quot;/&gt;&lt;property id=&quot;20300&quot; value=&quot;Slide 18 - &amp;quot;Data Sampling – Low Discrepancy &amp;quot;&quot;/&gt;&lt;property id=&quot;20307&quot; value=&quot;429&quot;/&gt;&lt;/object&gt;&lt;object type=&quot;3&quot; unique_id=&quot;32330&quot;&gt;&lt;property id=&quot;20148&quot; value=&quot;5&quot;/&gt;&lt;property id=&quot;20300&quot; value=&quot;Slide 19 - &amp;quot;Data Sampling – Low Discrepancy (2)&amp;quot;&quot;/&gt;&lt;property id=&quot;20307&quot; value=&quot;430&quot;/&gt;&lt;/object&gt;&lt;object type=&quot;3&quot; unique_id=&quot;32802&quot;&gt;&lt;property id=&quot;20148&quot; value=&quot;5&quot;/&gt;&lt;property id=&quot;20300&quot; value=&quot;Slide 20 - &amp;quot;Data Sampling – Goodness in the Input Space&amp;quot;&quot;/&gt;&lt;property id=&quot;20307&quot; value=&quot;432&quot;/&gt;&lt;/object&gt;&lt;object type=&quot;3&quot; unique_id=&quot;33097&quot;&gt;&lt;property id=&quot;20148&quot; value=&quot;5&quot;/&gt;&lt;property id=&quot;20300&quot; value=&quot;Slide 21 - &amp;quot;Data Sampling – Goodness in the Input Space (2)&amp;quot;&quot;/&gt;&lt;property id=&quot;20307&quot; value=&quot;433&quot;/&gt;&lt;/object&gt;&lt;object type=&quot;3&quot; unique_id=&quot;33248&quot;&gt;&lt;property id=&quot;20148&quot; value=&quot;5&quot;/&gt;&lt;property id=&quot;20300&quot; value=&quot;Slide 22 - &amp;quot;Data Sampling – Goodness in the Output Space&amp;quot;&quot;/&gt;&lt;property id=&quot;20307&quot; value=&quot;434&quot;/&gt;&lt;/object&gt;&lt;object type=&quot;3&quot; unique_id=&quot;33504&quot;&gt;&lt;property id=&quot;20148&quot; value=&quot;5&quot;/&gt;&lt;property id=&quot;20300&quot; value=&quot;Slide 23 - &amp;quot;Data Sampling – Goodness in the Output Space (2)&amp;quot;&quot;/&gt;&lt;property id=&quot;20307&quot; value=&quot;435&quot;/&gt;&lt;/object&gt;&lt;object type=&quot;3&quot; unique_id=&quot;33973&quot;&gt;&lt;property id=&quot;20148&quot; value=&quot;5&quot;/&gt;&lt;property id=&quot;20300&quot; value=&quot;Slide 24 - &amp;quot;Probably Approximately Correct Computation &amp;quot;&quot;/&gt;&lt;property id=&quot;20307&quot; value=&quot;436&quot;/&gt;&lt;/object&gt;&lt;object type=&quot;3&quot; unique_id=&quot;34557&quot;&gt;&lt;property id=&quot;20148&quot; value=&quot;5&quot;/&gt;&lt;property id=&quot;20300&quot; value=&quot;Slide 25 - &amp;quot;Smart Sampling &amp;amp; Incremental Function Learning &amp;quot;&quot;/&gt;&lt;property id=&quot;20307&quot; value=&quot;437&quot;/&gt;&lt;/object&gt;&lt;object type=&quot;3&quot; unique_id=&quot;35368&quot;&gt;&lt;property id=&quot;20148&quot; value=&quot;5&quot;/&gt;&lt;property id=&quot;20300&quot; value=&quot;Slide 26 - &amp;quot;SSIFL – Rosenbrock function in 5-D input space&amp;quot;&quot;/&gt;&lt;property id=&quot;20307&quot; value=&quot;438&quot;/&gt;&lt;/object&gt;&lt;object type=&quot;3&quot; unique_id=&quot;36033&quot;&gt;&lt;property id=&quot;20148&quot; value=&quot;5&quot;/&gt;&lt;property id=&quot;20300&quot; value=&quot;Slide 27 - &amp;quot;SSIFL – Results for real-world problems&amp;quot;&quot;/&gt;&lt;property id=&quot;20307&quot; value=&quot;440&quot;/&gt;&lt;/object&gt;&lt;object type=&quot;3&quot; unique_id=&quot;36403&quot;&gt;&lt;property id=&quot;20148&quot; value=&quot;5&quot;/&gt;&lt;property id=&quot;20300&quot; value=&quot;Slide 44 - &amp;quot;Smart Sampling in Inverse Learning Machines&amp;quot;&quot;/&gt;&lt;property id=&quot;20307&quot; value=&quot;441&quot;/&gt;&lt;/object&gt;&lt;object type=&quot;3&quot; unique_id=&quot;36404&quot;&gt;&lt;property id=&quot;20148&quot; value=&quot;5&quot;/&gt;&lt;property id=&quot;20300&quot; value=&quot;Slide 45 - &amp;quot;ILM – Nabro eruption on 16 June 2011&amp;quot;&quot;/&gt;&lt;property id=&quot;20307&quot; value=&quot;442&quot;/&gt;&lt;/object&gt;&lt;object type=&quot;3&quot; unique_id=&quot;37199&quot;&gt;&lt;property id=&quot;20148&quot; value=&quot;5&quot;/&gt;&lt;property id=&quot;20300&quot; value=&quot;Slide 12 - &amp;quot;Outline&amp;quot;&quot;/&gt;&lt;property id=&quot;20307&quot; value=&quot;445&quot;/&gt;&lt;/object&gt;&lt;object type=&quot;3&quot; unique_id=&quot;37200&quot;&gt;&lt;property id=&quot;20148&quot; value=&quot;5&quot;/&gt;&lt;property id=&quot;20300&quot; value=&quot;Slide 28 - &amp;quot;Outline&amp;quot;&quot;/&gt;&lt;property id=&quot;20307&quot; value=&quot;446&quot;/&gt;&lt;/object&gt;&lt;/object&gt;&lt;object type=&quot;8&quot; unique_id=&quot;1004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AC_Loyola">
  <a:themeElements>
    <a:clrScheme name="Standarddesign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Standarddesign">
      <a:majorFont>
        <a:latin typeface="Arial"/>
        <a:ea typeface="ヒラギノ角ゴ Pro W3"/>
        <a:cs typeface="Arial"/>
      </a:majorFont>
      <a:minorFont>
        <a:latin typeface="Arial"/>
        <a:ea typeface="ヒラギノ角ゴ Pro W3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/>
        <a:extLst/>
      </a:spPr>
      <a:bodyPr vert="horz" wrap="square" lIns="0" tIns="0" rIns="0" bIns="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ts val="2600"/>
          </a:lnSpc>
          <a:spcBef>
            <a:spcPct val="0"/>
          </a:spcBef>
          <a:spcAft>
            <a:spcPct val="0"/>
          </a:spcAft>
          <a:buClrTx/>
          <a:buSzTx/>
          <a:buNone/>
          <a:tabLst/>
          <a:defRPr sz="1400" b="1" dirty="0" smtClean="0">
            <a:cs typeface="Arial" charset="0"/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D3BF77F0DEA9A4B8748258238955038" ma:contentTypeVersion="0" ma:contentTypeDescription="Ein neues Dokument erstellen." ma:contentTypeScope="" ma:versionID="538a5220a3ddfc7e20939252f667381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6c4a6dd5ef775a5269b08f7de37f93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8B52A9E-74DA-4FF8-8C6C-8D9264C2E1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84C933E-C8DA-47C1-86A2-2E825B96E9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56EBE5-15F7-4584-AEC3-B82091D16275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AC_Loyola</Template>
  <TotalTime>9</TotalTime>
  <Words>545</Words>
  <Application>Microsoft Office PowerPoint</Application>
  <PresentationFormat>On-screen Show (4:3)</PresentationFormat>
  <Paragraphs>95</Paragraphs>
  <Slides>14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AC_Loyola</vt:lpstr>
      <vt:lpstr>Equation</vt:lpstr>
      <vt:lpstr>Adobe Acrobat Document</vt:lpstr>
      <vt:lpstr>FP_ILM: Extremely fast volcanic SO2 plume height retrieval based on S5P/TROPOMI data using inverse learning machines  </vt:lpstr>
      <vt:lpstr>SO2 LH Overview</vt:lpstr>
      <vt:lpstr>Raikoke eruption June – July 2019</vt:lpstr>
      <vt:lpstr>SO2 LH retrieval</vt:lpstr>
      <vt:lpstr>SO2 LH retrieval algorithm  FP-ILM: Full Physics Inverse Learning Machine</vt:lpstr>
      <vt:lpstr>Full Physics Inverse Learning Machine (FP_ILM)</vt:lpstr>
      <vt:lpstr>Principal component regression</vt:lpstr>
      <vt:lpstr>Application to GOME-2 (Kasatochi 2010)</vt:lpstr>
      <vt:lpstr>FP-ILM: version with neural network</vt:lpstr>
      <vt:lpstr>FP-ILM: Application test data</vt:lpstr>
      <vt:lpstr>Application to S5p: Sinabung eruption Feb. 2018 (Hedelt et al. 2019)</vt:lpstr>
      <vt:lpstr>Application to S5p:  Raikoke eruption Jun-Jul 2019 (Hedelt et al. 2019)</vt:lpstr>
      <vt:lpstr>Application to S5p: Taal eruption Jan 2020</vt:lpstr>
      <vt:lpstr>Summary </vt:lpstr>
    </vt:vector>
  </TitlesOfParts>
  <Company>MF-AP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DLR CD-Vorlagen</dc:subject>
  <dc:creator>Diego Loyola</dc:creator>
  <dc:description>Diese Version nutzt die Fußzeile zur Eingabe von_x000d_
Vortrag &gt; Autor &gt; Dokumentname &gt; Datum_x000d_
Variante mit Untertitel auf Titelfolienmaster und_x000d_
geändertem Standard Farbschema (für Hyperlink)_x000d_
Arial als Schriftart bei neuen Textfeldern</dc:description>
  <cp:lastModifiedBy>rtsolutions</cp:lastModifiedBy>
  <cp:revision>618</cp:revision>
  <cp:lastPrinted>2004-02-03T08:35:42Z</cp:lastPrinted>
  <dcterms:created xsi:type="dcterms:W3CDTF">2013-01-25T07:21:22Z</dcterms:created>
  <dcterms:modified xsi:type="dcterms:W3CDTF">2020-04-27T13:53:04Z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ojekt">
    <vt:lpwstr>DLR allgemein</vt:lpwstr>
  </property>
  <property fmtid="{D5CDD505-2E9C-101B-9397-08002B2CF9AE}" pid="3" name="ContentTypeId">
    <vt:lpwstr>0x010100ED3BF77F0DEA9A4B8748258238955038</vt:lpwstr>
  </property>
  <property fmtid="{D5CDD505-2E9C-101B-9397-08002B2CF9AE}" pid="4" name="Doc_Author">
    <vt:lpwstr>D. Loyola</vt:lpwstr>
  </property>
  <property fmtid="{D5CDD505-2E9C-101B-9397-08002B2CF9AE}" pid="5" name="Doc_Date">
    <vt:lpwstr>28-JAN-2013</vt:lpwstr>
  </property>
  <property fmtid="{D5CDD505-2E9C-101B-9397-08002B2CF9AE}" pid="6" name="Doc_Title">
    <vt:lpwstr>GEO - EOC</vt:lpwstr>
  </property>
</Properties>
</file>

<file path=userCustomization/customUI.xml><?xml version="1.0" encoding="utf-8"?>
<mso:customUI xmlns:mso="http://schemas.microsoft.com/office/2006/01/customui">
  <mso:ribbon>
    <mso:qat>
      <mso:documentControls>
        <mso:control idQ="mso:PictureSetTransparentColor" visible="true"/>
      </mso:documentControls>
    </mso:qat>
  </mso:ribbon>
</mso:customUI>
</file>